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6" r:id="rId2"/>
    <p:sldId id="297" r:id="rId3"/>
    <p:sldId id="303" r:id="rId4"/>
    <p:sldId id="264" r:id="rId5"/>
    <p:sldId id="370" r:id="rId6"/>
    <p:sldId id="371" r:id="rId7"/>
    <p:sldId id="270" r:id="rId8"/>
    <p:sldId id="286" r:id="rId9"/>
    <p:sldId id="308" r:id="rId10"/>
    <p:sldId id="358" r:id="rId11"/>
    <p:sldId id="311" r:id="rId12"/>
    <p:sldId id="351" r:id="rId13"/>
    <p:sldId id="312" r:id="rId14"/>
    <p:sldId id="343" r:id="rId15"/>
    <p:sldId id="352" r:id="rId16"/>
    <p:sldId id="338" r:id="rId17"/>
    <p:sldId id="299" r:id="rId18"/>
    <p:sldId id="341" r:id="rId19"/>
    <p:sldId id="372" r:id="rId20"/>
    <p:sldId id="334" r:id="rId21"/>
    <p:sldId id="347" r:id="rId22"/>
    <p:sldId id="261" r:id="rId23"/>
    <p:sldId id="355" r:id="rId24"/>
    <p:sldId id="367" r:id="rId25"/>
    <p:sldId id="368" r:id="rId26"/>
    <p:sldId id="373" r:id="rId27"/>
    <p:sldId id="296" r:id="rId28"/>
    <p:sldId id="323" r:id="rId29"/>
    <p:sldId id="290" r:id="rId30"/>
    <p:sldId id="366" r:id="rId31"/>
    <p:sldId id="265" r:id="rId32"/>
    <p:sldId id="337" r:id="rId33"/>
    <p:sldId id="300" r:id="rId34"/>
    <p:sldId id="266" r:id="rId35"/>
    <p:sldId id="369" r:id="rId36"/>
    <p:sldId id="328" r:id="rId37"/>
    <p:sldId id="268" r:id="rId38"/>
    <p:sldId id="353" r:id="rId39"/>
  </p:sldIdLst>
  <p:sldSz cx="9144000" cy="6858000" type="screen4x3"/>
  <p:notesSz cx="6985000" cy="9283700"/>
  <p:embeddedFontLst>
    <p:embeddedFont>
      <p:font typeface="Calibri" pitchFamily="34" charset="0"/>
      <p:regular r:id="rId42"/>
      <p:bold r:id="rId43"/>
      <p:italic r:id="rId44"/>
      <p:boldItalic r:id="rId45"/>
    </p:embeddedFont>
    <p:embeddedFont>
      <p:font typeface="TeX Math Symbols" pitchFamily="34" charset="2"/>
      <p:regular r:id="rId4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BBB59"/>
    <a:srgbClr val="FFFFCC"/>
    <a:srgbClr val="FF9900"/>
    <a:srgbClr val="4F81BD"/>
    <a:srgbClr val="C0504D"/>
    <a:srgbClr val="EAEAEA"/>
    <a:srgbClr val="A000A0"/>
    <a:srgbClr val="CC00CC"/>
    <a:srgbClr val="F0E6FA"/>
    <a:srgbClr val="F9F7C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66524" autoAdjust="0"/>
  </p:normalViewPr>
  <p:slideViewPr>
    <p:cSldViewPr>
      <p:cViewPr varScale="1">
        <p:scale>
          <a:sx n="60" d="100"/>
          <a:sy n="6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60" y="-102"/>
      </p:cViewPr>
      <p:guideLst>
        <p:guide orient="horz" pos="2924"/>
        <p:guide pos="22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EJB</c:v>
                </c:pt>
              </c:strCache>
            </c:strRef>
          </c:tx>
          <c:spPr>
            <a:solidFill>
              <a:srgbClr val="4F81BD"/>
            </a:solidFill>
          </c:spPr>
          <c:cat>
            <c:strRef>
              <c:f>Sheet1!$A$2:$A$4</c:f>
              <c:strCache>
                <c:ptCount val="3"/>
                <c:pt idx="0">
                  <c:v>Course overview (read)</c:v>
                </c:pt>
                <c:pt idx="1">
                  <c:v>Student info (read)</c:v>
                </c:pt>
                <c:pt idx="2">
                  <c:v>Update grades (write)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3.2786885245901627</c:v>
                </c:pt>
                <c:pt idx="1">
                  <c:v>2.0618556701030863</c:v>
                </c:pt>
                <c:pt idx="2">
                  <c:v>2.1141649048625792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Hilda</c:v>
                </c:pt>
              </c:strCache>
            </c:strRef>
          </c:tx>
          <c:spPr>
            <a:solidFill>
              <a:srgbClr val="C0504D"/>
            </a:solidFill>
          </c:spPr>
          <c:cat>
            <c:strRef>
              <c:f>Sheet1!$A$2:$A$4</c:f>
              <c:strCache>
                <c:ptCount val="3"/>
                <c:pt idx="0">
                  <c:v>Course overview (read)</c:v>
                </c:pt>
                <c:pt idx="1">
                  <c:v>Student info (read)</c:v>
                </c:pt>
                <c:pt idx="2">
                  <c:v>Update grades (write)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2.3148148148148127</c:v>
                </c:pt>
                <c:pt idx="1">
                  <c:v>3.2362459546925568</c:v>
                </c:pt>
                <c:pt idx="2">
                  <c:v>2.320185614849184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Fabric</c:v>
                </c:pt>
              </c:strCache>
            </c:strRef>
          </c:tx>
          <c:spPr>
            <a:solidFill>
              <a:srgbClr val="9BBB59"/>
            </a:solidFill>
          </c:spPr>
          <c:cat>
            <c:strRef>
              <c:f>Sheet1!$A$2:$A$4</c:f>
              <c:strCache>
                <c:ptCount val="3"/>
                <c:pt idx="0">
                  <c:v>Course overview (read)</c:v>
                </c:pt>
                <c:pt idx="1">
                  <c:v>Student info (read)</c:v>
                </c:pt>
                <c:pt idx="2">
                  <c:v>Update grades (write)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28.571428571428573</c:v>
                </c:pt>
                <c:pt idx="1">
                  <c:v>10.989010989010989</c:v>
                </c:pt>
                <c:pt idx="2">
                  <c:v>5.2356020942408543</c:v>
                </c:pt>
              </c:numCache>
            </c:numRef>
          </c:val>
        </c:ser>
        <c:shape val="box"/>
        <c:axId val="100772480"/>
        <c:axId val="101073280"/>
        <c:axId val="0"/>
      </c:bar3DChart>
      <c:catAx>
        <c:axId val="100772480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01073280"/>
        <c:crosses val="autoZero"/>
        <c:auto val="1"/>
        <c:lblAlgn val="ctr"/>
        <c:lblOffset val="100"/>
      </c:catAx>
      <c:valAx>
        <c:axId val="1010732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Requests per second</a:t>
                </a:r>
                <a:endParaRPr lang="en-US" sz="20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007724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solidFill>
      <a:srgbClr val="FFFFFF"/>
    </a:solidFill>
    <a:ln w="12700">
      <a:solidFill>
        <a:schemeClr val="bg2"/>
      </a:solidFill>
    </a:ln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04981-69CC-4875-8FAA-1EBE7F59EFAD}" type="datetimeFigureOut">
              <a:rPr lang="en-US" smtClean="0"/>
              <a:pPr/>
              <a:t>10/28/2009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89827-05F7-4D5C-B2CE-CE79F37743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A160C83-E871-4A2A-B92B-5EF7517E850E}" type="datetimeFigureOut">
              <a:rPr lang="en-US"/>
              <a:pPr>
                <a:defRPr/>
              </a:pPr>
              <a:t>10/28/2009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749C946-D752-40A8-9034-9FCAB8A2C5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EBA537-01E4-4503-81CF-84E1C82B2596}" type="slidenum">
              <a:rPr lang="en-US"/>
              <a:pPr/>
              <a:t>26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9758"/>
            <a:ext cx="5122333" cy="417766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 baseline="0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EBA537-01E4-4503-81CF-84E1C82B2596}" type="slidenum">
              <a:rPr lang="en-US"/>
              <a:pPr/>
              <a:t>27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9758"/>
            <a:ext cx="5122333" cy="417766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 baseline="0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baseline="0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638D3B-80D5-4B12-A89A-F833520CEE9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49C946-D752-40A8-9034-9FCAB8A2C5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39C0-B2DF-4665-8AFD-6D56BBD3E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D32F8-2F58-4C03-9AA5-03BEAC4110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034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034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683D1-8287-446F-99B9-30A0670350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60340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23231-69FA-459B-82C8-CF5D7E0DB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8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708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551B0-4B47-41C9-A415-1B19CADAAD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589713"/>
            <a:ext cx="9144000" cy="268287"/>
          </a:xfrm>
          <a:solidFill>
            <a:schemeClr val="tx1">
              <a:lumMod val="65000"/>
              <a:lumOff val="35000"/>
            </a:schemeClr>
          </a:solidFill>
          <a:ln/>
        </p:spPr>
        <p:txBody>
          <a:bodyPr lIns="126000"/>
          <a:lstStyle>
            <a:lvl1pPr algn="l">
              <a:defRPr sz="1400" b="0">
                <a:solidFill>
                  <a:schemeClr val="accent3"/>
                </a:solidFill>
              </a:defRPr>
            </a:lvl1pPr>
          </a:lstStyle>
          <a:p>
            <a:pPr>
              <a:defRPr/>
            </a:pPr>
            <a:r>
              <a:rPr lang="en-CA" dirty="0" smtClean="0"/>
              <a:t>Jed Liu – Fabric: A Platform for Secure Distributed Computation and Storage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6E2FE-FD4D-4E2C-9470-BDAB7B7BAC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05AFE-8860-49DD-BD61-36FCBD322B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5A0A-C07F-4A21-A663-CB3DCB6889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0243D-1FCF-4E37-9783-B3E15DD1AE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9C3D3-9687-44C9-A363-FB0A3F670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5BCE7-03FD-4064-9B88-CEC5F98F14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1F757-7D5D-49A4-A559-7F3CC52A8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5C7EA-A3B4-4B5C-9A81-3D451D3EBD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89713"/>
            <a:ext cx="9144000" cy="26828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lang="en-CA" sz="1400" b="0" kern="1200" smtClean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CA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85113" y="6453188"/>
            <a:ext cx="801687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5C7EE596-1A51-4063-8B6E-335BDE23B8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Cronos Pro" pitchFamily="1" charset="-1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Cronos Pro" pitchFamily="1" charset="-1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Cronos Pro" pitchFamily="1" charset="-1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Cronos Pro" pitchFamily="1" charset="-1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66CC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00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3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5.png"/><Relationship Id="rId5" Type="http://schemas.openxmlformats.org/officeDocument/2006/relationships/image" Target="../media/image28.png"/><Relationship Id="rId4" Type="http://schemas.openxmlformats.org/officeDocument/2006/relationships/image" Target="../media/image24.png"/><Relationship Id="rId9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3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7.png"/><Relationship Id="rId11" Type="http://schemas.openxmlformats.org/officeDocument/2006/relationships/image" Target="../media/image25.png"/><Relationship Id="rId5" Type="http://schemas.openxmlformats.org/officeDocument/2006/relationships/image" Target="../media/image26.png"/><Relationship Id="rId10" Type="http://schemas.openxmlformats.org/officeDocument/2006/relationships/image" Target="../media/image28.png"/><Relationship Id="rId4" Type="http://schemas.openxmlformats.org/officeDocument/2006/relationships/image" Target="../media/image24.png"/><Relationship Id="rId9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34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21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743086"/>
          </a:xfrm>
        </p:spPr>
        <p:txBody>
          <a:bodyPr/>
          <a:lstStyle/>
          <a:p>
            <a:r>
              <a:rPr lang="en-CA" sz="5400" b="1" dirty="0" smtClean="0">
                <a:ln w="9525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4BACC6"/>
                    </a:gs>
                    <a:gs pos="90000">
                      <a:srgbClr val="0066CC"/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>Fabric</a:t>
            </a:r>
            <a:r>
              <a:rPr lang="en-CA" sz="4800" dirty="0" smtClean="0"/>
              <a:t/>
            </a:r>
            <a:br>
              <a:rPr lang="en-CA" sz="4800" dirty="0" smtClean="0"/>
            </a:br>
            <a:r>
              <a:rPr lang="en-CA" sz="2400" dirty="0" smtClean="0"/>
              <a:t>A Platform for</a:t>
            </a:r>
            <a:br>
              <a:rPr lang="en-CA" sz="2400" dirty="0" smtClean="0"/>
            </a:br>
            <a:r>
              <a:rPr lang="en-CA" sz="3200" dirty="0" smtClean="0"/>
              <a:t>Secure Distributed Computation and Storage</a:t>
            </a: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886200"/>
          <a:ext cx="6096000" cy="20116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0600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smtClean="0"/>
                        <a:t>Jed Liu</a:t>
                      </a:r>
                      <a:endParaRPr lang="en-CA" sz="2000" b="0" dirty="0" smtClean="0"/>
                    </a:p>
                    <a:p>
                      <a:pPr algn="ctr"/>
                      <a:r>
                        <a:rPr lang="en-CA" sz="2000" b="0" dirty="0" err="1" smtClean="0"/>
                        <a:t>Xin</a:t>
                      </a:r>
                      <a:r>
                        <a:rPr lang="en-CA" sz="2000" b="0" dirty="0" smtClean="0"/>
                        <a:t> </a:t>
                      </a:r>
                      <a:r>
                        <a:rPr lang="en-CA" sz="2000" b="0" dirty="0" err="1" smtClean="0"/>
                        <a:t>Qi</a:t>
                      </a:r>
                      <a:endParaRPr lang="en-US" sz="20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Michael</a:t>
                      </a:r>
                      <a:r>
                        <a:rPr lang="en-CA" sz="2000" baseline="0" dirty="0" smtClean="0"/>
                        <a:t> D. George</a:t>
                      </a:r>
                    </a:p>
                    <a:p>
                      <a:pPr algn="ctr"/>
                      <a:r>
                        <a:rPr lang="en-CA" sz="2000" baseline="0" dirty="0" smtClean="0"/>
                        <a:t>Lucas </a:t>
                      </a:r>
                      <a:r>
                        <a:rPr lang="en-CA" sz="2000" baseline="0" dirty="0" err="1" smtClean="0"/>
                        <a:t>Waye</a:t>
                      </a:r>
                      <a:endParaRPr lang="en-US" sz="20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K. </a:t>
                      </a:r>
                      <a:r>
                        <a:rPr lang="en-CA" sz="2000" dirty="0" err="1" smtClean="0"/>
                        <a:t>Vikram</a:t>
                      </a:r>
                      <a:endParaRPr lang="en-CA" sz="2000" dirty="0" smtClean="0"/>
                    </a:p>
                    <a:p>
                      <a:pPr algn="ctr"/>
                      <a:r>
                        <a:rPr lang="en-CA" sz="2000" dirty="0" smtClean="0"/>
                        <a:t>Andrew C. Myers</a:t>
                      </a:r>
                      <a:endParaRPr lang="en-US" sz="2000" dirty="0"/>
                    </a:p>
                  </a:txBody>
                  <a:tcPr marL="0" marR="0" marT="0" marB="0"/>
                </a:tc>
              </a:tr>
              <a:tr h="306000">
                <a:tc gridSpan="3">
                  <a:txBody>
                    <a:bodyPr/>
                    <a:lstStyle/>
                    <a:p>
                      <a:pPr algn="ctr"/>
                      <a:endParaRPr lang="en-CA" sz="1000" dirty="0" smtClean="0"/>
                    </a:p>
                    <a:p>
                      <a:pPr algn="ctr"/>
                      <a:r>
                        <a:rPr lang="en-CA" sz="2000" dirty="0" smtClean="0"/>
                        <a:t>Department of Computer Science</a:t>
                      </a:r>
                    </a:p>
                    <a:p>
                      <a:pPr algn="ctr"/>
                      <a:r>
                        <a:rPr lang="en-CA" sz="2000" dirty="0" smtClean="0"/>
                        <a:t>Cornell</a:t>
                      </a:r>
                      <a:r>
                        <a:rPr lang="en-CA" sz="2000" baseline="0" dirty="0" smtClean="0"/>
                        <a:t> University</a:t>
                      </a:r>
                    </a:p>
                    <a:p>
                      <a:pPr algn="ctr"/>
                      <a:endParaRPr lang="en-CA" sz="1000" baseline="0" dirty="0" smtClean="0"/>
                    </a:p>
                    <a:p>
                      <a:pPr algn="ctr"/>
                      <a:r>
                        <a:rPr lang="en-CA" sz="1600" baseline="0" dirty="0" smtClean="0"/>
                        <a:t>22</a:t>
                      </a:r>
                      <a:r>
                        <a:rPr lang="en-CA" sz="1600" baseline="30000" dirty="0" smtClean="0"/>
                        <a:t>nd</a:t>
                      </a:r>
                      <a:r>
                        <a:rPr lang="en-CA" sz="1600" baseline="0" dirty="0" smtClean="0"/>
                        <a:t> ACM SIGOPS Symposium on Operating Systems Principles</a:t>
                      </a:r>
                    </a:p>
                    <a:p>
                      <a:pPr algn="ctr"/>
                      <a:r>
                        <a:rPr lang="en-CA" sz="1600" baseline="0" dirty="0" smtClean="0"/>
                        <a:t>14 October 2009</a:t>
                      </a:r>
                      <a:endParaRPr lang="en-US" sz="16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CA" sz="2000" dirty="0" smtClean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Pharmacy Example in Fabric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orderMed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Prescription p)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atomic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(!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psyRec.hasPrescription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invalid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isDangerous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gpRec.getMeds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danger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endParaRPr lang="en-CA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Worker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=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psyRec.getWorker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();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psyRec.markFilled@psy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updateInventory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Order.fill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}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grpSp>
        <p:nvGrpSpPr>
          <p:cNvPr id="10" name="Group 12"/>
          <p:cNvGrpSpPr/>
          <p:nvPr/>
        </p:nvGrpSpPr>
        <p:grpSpPr>
          <a:xfrm>
            <a:off x="5945926" y="5463827"/>
            <a:ext cx="466439" cy="465503"/>
            <a:chOff x="6648725" y="5843222"/>
            <a:chExt cx="466439" cy="465503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6648725" y="5843222"/>
              <a:ext cx="466439" cy="46550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u="sng">
                <a:latin typeface="Cronos Pro" pitchFamily="1" charset="-18"/>
              </a:endParaRPr>
            </a:p>
          </p:txBody>
        </p:sp>
        <p:pic>
          <p:nvPicPr>
            <p:cNvPr id="15" name="Picture 15" descr="air-canad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20351" y="5926283"/>
              <a:ext cx="320397" cy="32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7" name="Straight Arrow Connector 16"/>
          <p:cNvCxnSpPr/>
          <p:nvPr/>
        </p:nvCxnSpPr>
        <p:spPr>
          <a:xfrm rot="5400000">
            <a:off x="6273676" y="5023560"/>
            <a:ext cx="617470" cy="435280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41157" y="4917056"/>
            <a:ext cx="2502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Mark prescription as filled</a:t>
            </a:r>
            <a:endParaRPr lang="en-US" dirty="0">
              <a:latin typeface="+mn-lt"/>
            </a:endParaRPr>
          </a:p>
        </p:txBody>
      </p:sp>
      <p:cxnSp>
        <p:nvCxnSpPr>
          <p:cNvPr id="26" name="Straight Arrow Connector 25"/>
          <p:cNvCxnSpPr>
            <a:endCxn id="24" idx="2"/>
          </p:cNvCxnSpPr>
          <p:nvPr/>
        </p:nvCxnSpPr>
        <p:spPr>
          <a:xfrm flipV="1">
            <a:off x="7174523" y="4411943"/>
            <a:ext cx="1023792" cy="280638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20682021">
            <a:off x="7129247" y="4228865"/>
            <a:ext cx="10375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latin typeface="+mn-lt"/>
              </a:rPr>
              <a:t>Update</a:t>
            </a:r>
          </a:p>
          <a:p>
            <a:pPr algn="ctr"/>
            <a:r>
              <a:rPr lang="en-CA" dirty="0" smtClean="0">
                <a:latin typeface="+mn-lt"/>
              </a:rPr>
              <a:t>inventory</a:t>
            </a:r>
            <a:endParaRPr lang="en-US" dirty="0">
              <a:latin typeface="+mn-lt"/>
            </a:endParaRPr>
          </a:p>
        </p:txBody>
      </p:sp>
      <p:grpSp>
        <p:nvGrpSpPr>
          <p:cNvPr id="35" name="Group 49"/>
          <p:cNvGrpSpPr>
            <a:grpSpLocks/>
          </p:cNvGrpSpPr>
          <p:nvPr/>
        </p:nvGrpSpPr>
        <p:grpSpPr bwMode="auto">
          <a:xfrm>
            <a:off x="6731743" y="4535133"/>
            <a:ext cx="466439" cy="465503"/>
            <a:chOff x="4177509" y="3854460"/>
            <a:chExt cx="788990" cy="788990"/>
          </a:xfrm>
        </p:grpSpPr>
        <p:sp>
          <p:nvSpPr>
            <p:cNvPr id="36" name="Oval 14"/>
            <p:cNvSpPr>
              <a:spLocks noChangeArrowheads="1"/>
            </p:cNvSpPr>
            <p:nvPr/>
          </p:nvSpPr>
          <p:spPr bwMode="auto">
            <a:xfrm>
              <a:off x="4177509" y="3854460"/>
              <a:ext cx="788990" cy="7889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pic>
          <p:nvPicPr>
            <p:cNvPr id="37" name="Content Placeholder 22" descr="plane_logo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19742" y="3978950"/>
              <a:ext cx="504517" cy="540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" name="TextBox 40"/>
          <p:cNvSpPr txBox="1"/>
          <p:nvPr/>
        </p:nvSpPr>
        <p:spPr>
          <a:xfrm>
            <a:off x="6000760" y="4059800"/>
            <a:ext cx="969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Fill order</a:t>
            </a:r>
            <a:endParaRPr lang="en-US" dirty="0">
              <a:latin typeface="+mn-lt"/>
            </a:endParaRPr>
          </a:p>
        </p:txBody>
      </p:sp>
      <p:cxnSp>
        <p:nvCxnSpPr>
          <p:cNvPr id="43" name="Straight Arrow Connector 42"/>
          <p:cNvCxnSpPr>
            <a:stCxn id="36" idx="0"/>
            <a:endCxn id="8" idx="4"/>
          </p:cNvCxnSpPr>
          <p:nvPr/>
        </p:nvCxnSpPr>
        <p:spPr>
          <a:xfrm rot="5400000" flipH="1" flipV="1">
            <a:off x="6680367" y="4250537"/>
            <a:ext cx="569192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8198315" y="4177943"/>
            <a:ext cx="374213" cy="468000"/>
            <a:chOff x="8198315" y="4177943"/>
            <a:chExt cx="374213" cy="468000"/>
          </a:xfrm>
        </p:grpSpPr>
        <p:sp>
          <p:nvSpPr>
            <p:cNvPr id="24" name="Flowchart: Magnetic Disk 23"/>
            <p:cNvSpPr/>
            <p:nvPr/>
          </p:nvSpPr>
          <p:spPr bwMode="auto">
            <a:xfrm>
              <a:off x="8198315" y="4177943"/>
              <a:ext cx="374213" cy="468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4" name="Picture 71" descr="prescription_bottle.pn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303764" y="4357694"/>
              <a:ext cx="163314" cy="27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High-Level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9F7C9"/>
          </a:solidFill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orderMed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Prescription p)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atomic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(!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psyRec.hasPrescription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invalid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isDangerous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gpRec.getMeds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danger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endParaRPr lang="en-CA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Worker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=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psyRec.getWorker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();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psyRec.markFilled@psy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updateInventory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Order.fill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}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286248" y="4500570"/>
            <a:ext cx="4214842" cy="128588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r>
              <a:rPr lang="en-US" b="1" dirty="0" smtClean="0">
                <a:solidFill>
                  <a:schemeClr val="accent2"/>
                </a:solidFill>
                <a:latin typeface="Cronos Pro" pitchFamily="1" charset="-18"/>
              </a:rPr>
              <a:t>Java with: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solidFill>
                  <a:srgbClr val="000000"/>
                </a:solidFill>
                <a:latin typeface="Cronos Pro" pitchFamily="1" charset="-18"/>
              </a:rPr>
              <a:t>Remote calls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solidFill>
                  <a:srgbClr val="000000"/>
                </a:solidFill>
                <a:latin typeface="Cronos Pro" pitchFamily="1" charset="-18"/>
              </a:rPr>
              <a:t>Nested transactions (atomic blocks)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solidFill>
                  <a:srgbClr val="000000"/>
                </a:solidFill>
                <a:latin typeface="Cronos Pro" pitchFamily="1" charset="-18"/>
              </a:rPr>
              <a:t>Label annotations for security (elided)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  <a:solidFill>
            <a:srgbClr val="F9F7C9"/>
          </a:solidFill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orderMed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Prescription p)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atomic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(!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psyRec.hasPrescription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invalid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isDangerous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gpRec.getMeds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danger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endParaRPr lang="en-CA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Worker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=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psyRec.getWorker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();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psyRec.markFilled@psy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updateInventory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Order.fill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}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High-Level Language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073418" y="4000504"/>
            <a:ext cx="3499110" cy="1357892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solidFill>
                  <a:srgbClr val="000000"/>
                </a:solidFill>
                <a:latin typeface="Cronos Pro" pitchFamily="1" charset="-18"/>
              </a:rPr>
              <a:t>All objects accessed uniformly regardless of location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solidFill>
                  <a:srgbClr val="000000"/>
                </a:solidFill>
                <a:latin typeface="Cronos Pro" pitchFamily="1" charset="-18"/>
              </a:rPr>
              <a:t>Objects fetched as needed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solidFill>
                  <a:srgbClr val="000000"/>
                </a:solidFill>
                <a:latin typeface="Cronos Pro" pitchFamily="1" charset="-18"/>
              </a:rPr>
              <a:t>Remote calls are explicit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643438" y="5500702"/>
            <a:ext cx="3929090" cy="724703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sz="2000" b="1" dirty="0" smtClean="0">
                <a:solidFill>
                  <a:srgbClr val="C00000"/>
                </a:solidFill>
                <a:latin typeface="Cronos Pro" pitchFamily="1" charset="-18"/>
              </a:rPr>
              <a:t>Run-time system requirement:</a:t>
            </a:r>
            <a:endParaRPr lang="en-CA" sz="2000" b="1" dirty="0" smtClean="0">
              <a:solidFill>
                <a:schemeClr val="accent2"/>
              </a:solidFill>
              <a:latin typeface="Cronos Pro" pitchFamily="1" charset="-18"/>
            </a:endParaRP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Secure transparent data shipping</a:t>
            </a:r>
            <a:endParaRPr lang="en-CA" sz="2000" dirty="0" smtClean="0">
              <a:solidFill>
                <a:srgbClr val="000000"/>
              </a:solidFill>
              <a:latin typeface="Cronos Pro" pitchFamily="1" charset="-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  <a:solidFill>
            <a:srgbClr val="F9F7C9"/>
          </a:solidFill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orderMed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Prescription p)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atomic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(!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psyRec.hasPrescription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invalid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isDangerous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gpRec.getMeds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danger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endParaRPr lang="en-CA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Worker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=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psyRec.getWorker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();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psyRec.markFilled@psy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updateInventory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Order.fill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}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Remote Calls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000628" y="4000504"/>
            <a:ext cx="3143272" cy="57150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b="1" dirty="0" smtClean="0">
                <a:solidFill>
                  <a:srgbClr val="C00000"/>
                </a:solidFill>
                <a:latin typeface="Cronos Pro" pitchFamily="1" charset="-18"/>
              </a:rPr>
              <a:t>Remote call</a:t>
            </a:r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 — pharmacist runs method at psychiatrist’s node</a:t>
            </a:r>
            <a:endParaRPr lang="en-US" b="1" dirty="0" smtClean="0">
              <a:solidFill>
                <a:srgbClr val="C00000"/>
              </a:solidFill>
              <a:latin typeface="Cronos Pro" pitchFamily="1" charset="-18"/>
            </a:endParaRPr>
          </a:p>
        </p:txBody>
      </p:sp>
      <p:cxnSp>
        <p:nvCxnSpPr>
          <p:cNvPr id="9" name="Straight Arrow Connector 8"/>
          <p:cNvCxnSpPr>
            <a:stCxn id="6" idx="1"/>
          </p:cNvCxnSpPr>
          <p:nvPr/>
        </p:nvCxnSpPr>
        <p:spPr>
          <a:xfrm rot="10800000">
            <a:off x="4429124" y="4214818"/>
            <a:ext cx="571504" cy="71438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643438" y="4929198"/>
            <a:ext cx="3929090" cy="1296207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sz="2000" b="1" dirty="0" smtClean="0">
                <a:solidFill>
                  <a:srgbClr val="C00000"/>
                </a:solidFill>
                <a:latin typeface="Cronos Pro" pitchFamily="1" charset="-18"/>
              </a:rPr>
              <a:t>Run-time system requirements:</a:t>
            </a:r>
            <a:endParaRPr lang="en-CA" sz="2000" b="1" dirty="0" smtClean="0">
              <a:solidFill>
                <a:schemeClr val="accent2"/>
              </a:solidFill>
              <a:latin typeface="Cronos Pro" pitchFamily="1" charset="-18"/>
            </a:endParaRP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transparent data shipping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Secure remote calls</a:t>
            </a:r>
          </a:p>
          <a:p>
            <a:pPr marL="252000" lvl="0" indent="-180000">
              <a:buFont typeface="Arial" pitchFamily="34" charset="0"/>
              <a:buChar char="•"/>
            </a:pPr>
            <a:endParaRPr lang="en-CA" sz="2000" dirty="0" smtClean="0">
              <a:solidFill>
                <a:srgbClr val="000000"/>
              </a:solidFill>
              <a:latin typeface="Cronos Pro" pitchFamily="1" charset="-1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  <a:solidFill>
            <a:srgbClr val="F9F7C9"/>
          </a:solidFill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orderMed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Prescription p)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atomic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{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(!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psyRec.hasPrescription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invalid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isDangerous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gpRec.getMeds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danger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endParaRPr lang="en-CA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Worker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= </a:t>
            </a:r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psyRec.getWorker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();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psyRec.markFilled@psy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updateInventory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Order.fill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}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Federated Transactions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000628" y="4000504"/>
            <a:ext cx="3143272" cy="57150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b="1" dirty="0" smtClean="0">
                <a:solidFill>
                  <a:srgbClr val="C00000"/>
                </a:solidFill>
                <a:latin typeface="Cronos Pro" pitchFamily="1" charset="-18"/>
              </a:rPr>
              <a:t>Remote call</a:t>
            </a:r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 — pharmacist runs method at psychiatrist’s node</a:t>
            </a:r>
            <a:endParaRPr lang="en-US" b="1" dirty="0" smtClean="0">
              <a:solidFill>
                <a:srgbClr val="C00000"/>
              </a:solidFill>
              <a:latin typeface="Cronos Pro" pitchFamily="1" charset="-18"/>
            </a:endParaRPr>
          </a:p>
        </p:txBody>
      </p:sp>
      <p:cxnSp>
        <p:nvCxnSpPr>
          <p:cNvPr id="9" name="Straight Arrow Connector 8"/>
          <p:cNvCxnSpPr>
            <a:stCxn id="6" idx="1"/>
          </p:cNvCxnSpPr>
          <p:nvPr/>
        </p:nvCxnSpPr>
        <p:spPr>
          <a:xfrm rot="10800000">
            <a:off x="4429124" y="4214818"/>
            <a:ext cx="571504" cy="71438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071802" y="1714488"/>
            <a:ext cx="3214709" cy="57150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CA" b="1" dirty="0" smtClean="0">
                <a:solidFill>
                  <a:srgbClr val="C00000"/>
                </a:solidFill>
                <a:latin typeface="Cronos Pro" pitchFamily="1" charset="-18"/>
              </a:rPr>
              <a:t>Federated transaction</a:t>
            </a:r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 — spans multiple nodes &amp; trust domains</a:t>
            </a:r>
            <a:endParaRPr lang="en-US" b="1" dirty="0" smtClean="0">
              <a:solidFill>
                <a:srgbClr val="C00000"/>
              </a:solidFill>
              <a:latin typeface="Cronos Pro" pitchFamily="1" charset="-18"/>
            </a:endParaRPr>
          </a:p>
        </p:txBody>
      </p:sp>
      <p:cxnSp>
        <p:nvCxnSpPr>
          <p:cNvPr id="11" name="Straight Arrow Connector 10"/>
          <p:cNvCxnSpPr>
            <a:stCxn id="10" idx="1"/>
          </p:cNvCxnSpPr>
          <p:nvPr/>
        </p:nvCxnSpPr>
        <p:spPr>
          <a:xfrm rot="10800000" flipV="1">
            <a:off x="1857356" y="2000240"/>
            <a:ext cx="1214446" cy="214314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4643438" y="4929198"/>
            <a:ext cx="3929090" cy="1296207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sz="2000" b="1" dirty="0" smtClean="0">
                <a:solidFill>
                  <a:srgbClr val="C00000"/>
                </a:solidFill>
                <a:latin typeface="Cronos Pro" pitchFamily="1" charset="-18"/>
              </a:rPr>
              <a:t>Run-time system requirements:</a:t>
            </a:r>
            <a:endParaRPr lang="en-CA" sz="2000" b="1" dirty="0" smtClean="0">
              <a:solidFill>
                <a:schemeClr val="accent2"/>
              </a:solidFill>
              <a:latin typeface="Cronos Pro" pitchFamily="1" charset="-18"/>
            </a:endParaRP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transparent data shipping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remote calls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Secure federated transactions</a:t>
            </a:r>
            <a:endParaRPr lang="en-CA" sz="2000" dirty="0" smtClean="0">
              <a:solidFill>
                <a:srgbClr val="000000"/>
              </a:solidFill>
              <a:latin typeface="Cronos Pro" pitchFamily="1" charset="-1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Fabric Security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r>
              <a:rPr lang="en-CA" dirty="0" smtClean="0"/>
              <a:t>Decentralized system – anyone can join</a:t>
            </a:r>
          </a:p>
          <a:p>
            <a:r>
              <a:rPr lang="en-CA" dirty="0" smtClean="0"/>
              <a:t>What security guarantees can we provide?</a:t>
            </a:r>
          </a:p>
          <a:p>
            <a:r>
              <a:rPr lang="en-CA" b="1" dirty="0" smtClean="0"/>
              <a:t>Decentralized security principle:</a:t>
            </a:r>
          </a:p>
          <a:p>
            <a:endParaRPr lang="en-CA" dirty="0" smtClean="0"/>
          </a:p>
          <a:p>
            <a:r>
              <a:rPr lang="en-CA" dirty="0" smtClean="0"/>
              <a:t>Need notion of “you” and “trust” in system and language</a:t>
            </a:r>
          </a:p>
          <a:p>
            <a:pPr lvl="1"/>
            <a:r>
              <a:rPr lang="en-CA" b="1" dirty="0" smtClean="0"/>
              <a:t>Principals</a:t>
            </a:r>
            <a:r>
              <a:rPr lang="en-CA" dirty="0" smtClean="0"/>
              <a:t> and </a:t>
            </a:r>
            <a:r>
              <a:rPr lang="en-CA" b="1" dirty="0" smtClean="0"/>
              <a:t>acts-for</a:t>
            </a:r>
          </a:p>
          <a:p>
            <a:endParaRPr lang="en-CA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pic>
        <p:nvPicPr>
          <p:cNvPr id="6" name="Picture 4" descr="ali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3885" y="4414462"/>
            <a:ext cx="407755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7434542" y="5306280"/>
            <a:ext cx="466439" cy="465503"/>
            <a:chOff x="4177509" y="3854460"/>
            <a:chExt cx="788990" cy="788990"/>
          </a:xfrm>
        </p:grpSpPr>
        <p:sp>
          <p:nvSpPr>
            <p:cNvPr id="8" name="Oval 14"/>
            <p:cNvSpPr>
              <a:spLocks noChangeArrowheads="1"/>
            </p:cNvSpPr>
            <p:nvPr/>
          </p:nvSpPr>
          <p:spPr bwMode="auto">
            <a:xfrm>
              <a:off x="4177509" y="3854460"/>
              <a:ext cx="788990" cy="7889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pic>
          <p:nvPicPr>
            <p:cNvPr id="9" name="Content Placeholder 22" descr="plane_logo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19742" y="3978950"/>
              <a:ext cx="504517" cy="540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" name="Group 27"/>
          <p:cNvGrpSpPr/>
          <p:nvPr/>
        </p:nvGrpSpPr>
        <p:grpSpPr>
          <a:xfrm>
            <a:off x="8220361" y="5843222"/>
            <a:ext cx="466439" cy="465503"/>
            <a:chOff x="6572264" y="5286388"/>
            <a:chExt cx="466439" cy="465503"/>
          </a:xfrm>
        </p:grpSpPr>
        <p:sp>
          <p:nvSpPr>
            <p:cNvPr id="27" name="Oval 14"/>
            <p:cNvSpPr>
              <a:spLocks noChangeArrowheads="1"/>
            </p:cNvSpPr>
            <p:nvPr/>
          </p:nvSpPr>
          <p:spPr bwMode="auto">
            <a:xfrm>
              <a:off x="6572264" y="5286388"/>
              <a:ext cx="466439" cy="46550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pic>
          <p:nvPicPr>
            <p:cNvPr id="12" name="Picture 15" descr="air-canada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704672" y="5323256"/>
              <a:ext cx="201623" cy="391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" name="Group 33"/>
          <p:cNvGrpSpPr/>
          <p:nvPr/>
        </p:nvGrpSpPr>
        <p:grpSpPr>
          <a:xfrm>
            <a:off x="6648725" y="5843222"/>
            <a:ext cx="466439" cy="465503"/>
            <a:chOff x="6648725" y="5843222"/>
            <a:chExt cx="466439" cy="465503"/>
          </a:xfrm>
        </p:grpSpPr>
        <p:sp>
          <p:nvSpPr>
            <p:cNvPr id="25" name="Oval 14"/>
            <p:cNvSpPr>
              <a:spLocks noChangeArrowheads="1"/>
            </p:cNvSpPr>
            <p:nvPr/>
          </p:nvSpPr>
          <p:spPr bwMode="auto">
            <a:xfrm>
              <a:off x="6648725" y="5843222"/>
              <a:ext cx="466439" cy="46550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u="sng">
                <a:latin typeface="Cronos Pro" pitchFamily="1" charset="-18"/>
              </a:endParaRPr>
            </a:p>
          </p:txBody>
        </p:sp>
        <p:pic>
          <p:nvPicPr>
            <p:cNvPr id="19" name="Picture 15" descr="air-canada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20351" y="5926283"/>
              <a:ext cx="320397" cy="32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33" name="Straight Arrow Connector 32"/>
          <p:cNvCxnSpPr>
            <a:stCxn id="6" idx="2"/>
            <a:endCxn id="8" idx="0"/>
          </p:cNvCxnSpPr>
          <p:nvPr/>
        </p:nvCxnSpPr>
        <p:spPr>
          <a:xfrm rot="5400000">
            <a:off x="7491854" y="5130371"/>
            <a:ext cx="351819" cy="1588"/>
          </a:xfrm>
          <a:prstGeom prst="straightConnector1">
            <a:avLst/>
          </a:prstGeom>
          <a:ln w="190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169971" y="5601211"/>
            <a:ext cx="225717" cy="430521"/>
          </a:xfrm>
          <a:prstGeom prst="straightConnector1">
            <a:avLst/>
          </a:prstGeom>
          <a:ln w="190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7939121" y="5601212"/>
            <a:ext cx="225717" cy="430521"/>
          </a:xfrm>
          <a:prstGeom prst="straightConnector1">
            <a:avLst/>
          </a:prstGeom>
          <a:ln w="190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90628" y="3354801"/>
            <a:ext cx="7042762" cy="584775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CA" sz="3200" b="1" dirty="0" smtClean="0">
                <a:solidFill>
                  <a:srgbClr val="C00000"/>
                </a:solidFill>
                <a:latin typeface="+mn-lt"/>
              </a:rPr>
              <a:t>You can’t be hurt by what you don’t trust</a:t>
            </a: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Principals and Trust in Fabric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b="1" dirty="0" smtClean="0">
                <a:solidFill>
                  <a:srgbClr val="C00000"/>
                </a:solidFill>
              </a:rPr>
              <a:t>Principals </a:t>
            </a:r>
            <a:r>
              <a:rPr lang="en-CA" sz="2800" dirty="0" smtClean="0"/>
              <a:t>represent users, nodes, groups, roles</a:t>
            </a:r>
          </a:p>
          <a:p>
            <a:r>
              <a:rPr lang="en-CA" sz="2800" dirty="0" smtClean="0"/>
              <a:t>Trust delegated via </a:t>
            </a:r>
            <a:r>
              <a:rPr lang="en-CA" sz="2800" b="1" dirty="0" smtClean="0">
                <a:solidFill>
                  <a:srgbClr val="C00000"/>
                </a:solidFill>
              </a:rPr>
              <a:t>acts-for</a:t>
            </a:r>
            <a:endParaRPr lang="en-CA" sz="2800" dirty="0" smtClean="0"/>
          </a:p>
          <a:p>
            <a:pPr lvl="1"/>
            <a:r>
              <a:rPr lang="en-CA" sz="2400" dirty="0" smtClean="0"/>
              <a:t>“Alice acts-for Bob” means “Bob trusts Alice”</a:t>
            </a:r>
          </a:p>
          <a:p>
            <a:pPr lvl="1"/>
            <a:r>
              <a:rPr lang="en-CA" sz="2400" dirty="0" smtClean="0"/>
              <a:t>Like “speaks-for” [LABW91]</a:t>
            </a:r>
          </a:p>
          <a:p>
            <a:pPr lvl="1"/>
            <a:r>
              <a:rPr lang="en-CA" sz="2400" dirty="0" smtClean="0"/>
              <a:t>Generates a </a:t>
            </a:r>
            <a:r>
              <a:rPr lang="en-CA" sz="2400" b="1" dirty="0" smtClean="0">
                <a:solidFill>
                  <a:srgbClr val="C00000"/>
                </a:solidFill>
              </a:rPr>
              <a:t>principal hierarchy</a:t>
            </a:r>
          </a:p>
          <a:p>
            <a:endParaRPr lang="en-US" sz="2800" dirty="0" smtClean="0"/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928813" y="3929083"/>
            <a:ext cx="6000750" cy="2428875"/>
            <a:chOff x="1785918" y="3786190"/>
            <a:chExt cx="6000792" cy="2428892"/>
          </a:xfrm>
        </p:grpSpPr>
        <p:grpSp>
          <p:nvGrpSpPr>
            <p:cNvPr id="3" name="Group 31"/>
            <p:cNvGrpSpPr>
              <a:grpSpLocks/>
            </p:cNvGrpSpPr>
            <p:nvPr/>
          </p:nvGrpSpPr>
          <p:grpSpPr bwMode="auto">
            <a:xfrm>
              <a:off x="1785918" y="3786190"/>
              <a:ext cx="2071702" cy="2428892"/>
              <a:chOff x="1785918" y="3786190"/>
              <a:chExt cx="2071702" cy="2428892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1785918" y="3786190"/>
                <a:ext cx="2071701" cy="24288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4" name="Group 27"/>
              <p:cNvGrpSpPr>
                <a:grpSpLocks/>
              </p:cNvGrpSpPr>
              <p:nvPr/>
            </p:nvGrpSpPr>
            <p:grpSpPr bwMode="auto">
              <a:xfrm>
                <a:off x="2249433" y="3983092"/>
                <a:ext cx="1538023" cy="2035088"/>
                <a:chOff x="2249433" y="3978951"/>
                <a:chExt cx="1538023" cy="2035088"/>
              </a:xfrm>
            </p:grpSpPr>
            <p:grpSp>
              <p:nvGrpSpPr>
                <p:cNvPr id="5" name="Group 26"/>
                <p:cNvGrpSpPr>
                  <a:grpSpLocks/>
                </p:cNvGrpSpPr>
                <p:nvPr/>
              </p:nvGrpSpPr>
              <p:grpSpPr bwMode="auto">
                <a:xfrm>
                  <a:off x="2249433" y="3978951"/>
                  <a:ext cx="1144672" cy="2035088"/>
                  <a:chOff x="2240765" y="3978951"/>
                  <a:chExt cx="1144672" cy="2035088"/>
                </a:xfrm>
              </p:grpSpPr>
              <p:pic>
                <p:nvPicPr>
                  <p:cNvPr id="11286" name="Content Placeholder 22" descr="plane_logo.png"/>
                  <p:cNvPicPr>
                    <a:picLocks noChangeAspect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2560843" y="3978951"/>
                    <a:ext cx="504517" cy="5400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1287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0765" y="5429264"/>
                    <a:ext cx="1144672" cy="5847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CA" sz="3200">
                        <a:latin typeface="Cronos Pro" pitchFamily="1" charset="-18"/>
                      </a:rPr>
                      <a:t>A</a:t>
                    </a:r>
                    <a:r>
                      <a:rPr lang="en-CA" sz="3200" baseline="-25000">
                        <a:latin typeface="Cronos Pro" pitchFamily="1" charset="-18"/>
                      </a:rPr>
                      <a:t>pharm</a:t>
                    </a:r>
                    <a:endParaRPr lang="en-US" baseline="-25000">
                      <a:latin typeface="Cronos Pro" pitchFamily="1" charset="-18"/>
                    </a:endParaRPr>
                  </a:p>
                </p:txBody>
              </p:sp>
              <p:cxnSp>
                <p:nvCxnSpPr>
                  <p:cNvPr id="20" name="Straight Connector 19"/>
                  <p:cNvCxnSpPr/>
                  <p:nvPr/>
                </p:nvCxnSpPr>
                <p:spPr>
                  <a:xfrm rot="5400000">
                    <a:off x="2420985" y="5041738"/>
                    <a:ext cx="78581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285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2871756" y="4857760"/>
                  <a:ext cx="9157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CA" sz="2000">
                      <a:latin typeface="Cronos Pro" pitchFamily="1" charset="-18"/>
                    </a:rPr>
                    <a:t>acts for</a:t>
                  </a:r>
                  <a:endParaRPr lang="en-US" sz="2000">
                    <a:latin typeface="Cronos Pro" pitchFamily="1" charset="-18"/>
                  </a:endParaRPr>
                </a:p>
              </p:txBody>
            </p:sp>
          </p:grpSp>
        </p:grpSp>
        <p:grpSp>
          <p:nvGrpSpPr>
            <p:cNvPr id="6" name="Group 33"/>
            <p:cNvGrpSpPr>
              <a:grpSpLocks/>
            </p:cNvGrpSpPr>
            <p:nvPr/>
          </p:nvGrpSpPr>
          <p:grpSpPr bwMode="auto">
            <a:xfrm>
              <a:off x="5000628" y="3786190"/>
              <a:ext cx="2786082" cy="2428892"/>
              <a:chOff x="5000628" y="3786190"/>
              <a:chExt cx="2786082" cy="2428892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5000627" y="3786190"/>
                <a:ext cx="2786082" cy="24288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7" name="Group 30"/>
              <p:cNvGrpSpPr>
                <a:grpSpLocks/>
              </p:cNvGrpSpPr>
              <p:nvPr/>
            </p:nvGrpSpPr>
            <p:grpSpPr bwMode="auto">
              <a:xfrm>
                <a:off x="5155781" y="3913260"/>
                <a:ext cx="2475776" cy="2100779"/>
                <a:chOff x="5150967" y="3913260"/>
                <a:chExt cx="2475776" cy="2100779"/>
              </a:xfrm>
            </p:grpSpPr>
            <p:grpSp>
              <p:nvGrpSpPr>
                <p:cNvPr id="8" name="Group 32"/>
                <p:cNvGrpSpPr>
                  <a:grpSpLocks/>
                </p:cNvGrpSpPr>
                <p:nvPr/>
              </p:nvGrpSpPr>
              <p:grpSpPr bwMode="auto">
                <a:xfrm>
                  <a:off x="5150967" y="3913260"/>
                  <a:ext cx="2475776" cy="694750"/>
                  <a:chOff x="5142296" y="3913260"/>
                  <a:chExt cx="2475776" cy="694750"/>
                </a:xfrm>
              </p:grpSpPr>
              <p:pic>
                <p:nvPicPr>
                  <p:cNvPr id="11280" name="Picture 15" descr="air-canada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5142296" y="3913260"/>
                    <a:ext cx="357831" cy="6947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pic>
                <p:nvPicPr>
                  <p:cNvPr id="11281" name="Picture 15" descr="air-canada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7024072" y="3951657"/>
                    <a:ext cx="594000" cy="5940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  <p:sp>
              <p:nvSpPr>
                <p:cNvPr id="11276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5911556" y="5429264"/>
                  <a:ext cx="838691" cy="5847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CA" sz="3200">
                      <a:latin typeface="Cronos Pro" pitchFamily="1" charset="-18"/>
                    </a:rPr>
                    <a:t>A</a:t>
                  </a:r>
                  <a:r>
                    <a:rPr lang="en-CA" sz="3200" baseline="-25000">
                      <a:latin typeface="Cronos Pro" pitchFamily="1" charset="-18"/>
                    </a:rPr>
                    <a:t>doc</a:t>
                  </a:r>
                  <a:endParaRPr lang="en-US" baseline="-25000">
                    <a:latin typeface="Cronos Pro" pitchFamily="1" charset="-18"/>
                  </a:endParaRPr>
                </a:p>
              </p:txBody>
            </p:sp>
            <p:cxnSp>
              <p:nvCxnSpPr>
                <p:cNvPr id="22" name="Straight Connector 21"/>
                <p:cNvCxnSpPr>
                  <a:endCxn id="11276" idx="0"/>
                </p:cNvCxnSpPr>
                <p:nvPr/>
              </p:nvCxnSpPr>
              <p:spPr>
                <a:xfrm rot="16200000" flipH="1">
                  <a:off x="5520485" y="4618839"/>
                  <a:ext cx="901706" cy="71914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11276" idx="0"/>
                </p:cNvCxnSpPr>
                <p:nvPr/>
              </p:nvCxnSpPr>
              <p:spPr>
                <a:xfrm rot="5400000" flipH="1" flipV="1">
                  <a:off x="6239628" y="4618839"/>
                  <a:ext cx="901706" cy="71914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79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5873054" y="4631304"/>
                  <a:ext cx="9157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CA" sz="2000">
                      <a:latin typeface="Cronos Pro" pitchFamily="1" charset="-18"/>
                    </a:rPr>
                    <a:t>acts for</a:t>
                  </a:r>
                  <a:endParaRPr lang="en-US" sz="2000">
                    <a:latin typeface="Cronos Pro" pitchFamily="1" charset="-18"/>
                  </a:endParaRP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Trust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Fabric principals are objects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sz="4800" dirty="0" smtClean="0"/>
          </a:p>
          <a:p>
            <a:r>
              <a:rPr lang="en-CA" dirty="0" smtClean="0"/>
              <a:t>Explicit trust delegation via method calls</a:t>
            </a:r>
          </a:p>
          <a:p>
            <a:endParaRPr lang="en-CA" sz="4400" dirty="0" smtClean="0"/>
          </a:p>
          <a:p>
            <a:pPr lvl="1"/>
            <a:r>
              <a:rPr lang="en-CA" dirty="0" smtClean="0"/>
              <a:t>Compiler and run-time ensure that caller has proper authority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14002" y="4802307"/>
            <a:ext cx="6404317" cy="830997"/>
          </a:xfrm>
          <a:prstGeom prst="rect">
            <a:avLst/>
          </a:prstGeom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CA" sz="2400" kern="0" dirty="0" smtClean="0">
                <a:solidFill>
                  <a:srgbClr val="A000A0"/>
                </a:solidFill>
                <a:latin typeface="Calibri" pitchFamily="34" charset="0"/>
              </a:rPr>
              <a:t>// Adds “Alice acts-for Bob” to principal hierarchy</a:t>
            </a:r>
          </a:p>
          <a:p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bob.addDelegatesTo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(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alice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14002" y="2179692"/>
            <a:ext cx="6915996" cy="1938992"/>
          </a:xfrm>
          <a:prstGeom prst="rect">
            <a:avLst/>
          </a:prstGeom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class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Principal {</a:t>
            </a:r>
          </a:p>
          <a:p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   </a:t>
            </a:r>
            <a:r>
              <a:rPr lang="en-CA" sz="2400" kern="0" dirty="0" err="1" smtClean="0">
                <a:solidFill>
                  <a:srgbClr val="267426"/>
                </a:solidFill>
                <a:latin typeface="Calibri" pitchFamily="34" charset="0"/>
              </a:rPr>
              <a:t>boolean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delegatesTo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(</a:t>
            </a:r>
            <a:r>
              <a:rPr lang="en-CA" sz="2400" kern="0" dirty="0" smtClean="0">
                <a:solidFill>
                  <a:srgbClr val="267426"/>
                </a:solidFill>
                <a:latin typeface="Calibri" pitchFamily="34" charset="0"/>
              </a:rPr>
              <a:t>principal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p);</a:t>
            </a:r>
          </a:p>
          <a:p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   </a:t>
            </a:r>
            <a:r>
              <a:rPr lang="en-CA" sz="2400" kern="0" dirty="0" smtClean="0">
                <a:solidFill>
                  <a:srgbClr val="267426"/>
                </a:solidFill>
                <a:latin typeface="Calibri" pitchFamily="34" charset="0"/>
              </a:rPr>
              <a:t>void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addDelegatesTo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(</a:t>
            </a:r>
            <a:r>
              <a:rPr lang="en-CA" sz="2400" kern="0" dirty="0" smtClean="0">
                <a:solidFill>
                  <a:srgbClr val="267426"/>
                </a:solidFill>
                <a:latin typeface="Calibri" pitchFamily="34" charset="0"/>
              </a:rPr>
              <a:t>principal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p) </a:t>
            </a:r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where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</a:t>
            </a:r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caller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(</a:t>
            </a:r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this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);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…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72198" y="1928802"/>
            <a:ext cx="2500330" cy="642942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Determines whether</a:t>
            </a:r>
          </a:p>
          <a:p>
            <a:pPr algn="ctr"/>
            <a:r>
              <a:rPr lang="en-CA" b="1" i="1" dirty="0" smtClean="0">
                <a:solidFill>
                  <a:schemeClr val="accent2"/>
                </a:solidFill>
                <a:latin typeface="Calibri" pitchFamily="34" charset="0"/>
              </a:rPr>
              <a:t>p</a:t>
            </a:r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 acts for this principal</a:t>
            </a:r>
            <a:endParaRPr lang="en-US" b="1" dirty="0" smtClean="0">
              <a:solidFill>
                <a:schemeClr val="accent2"/>
              </a:solidFill>
              <a:latin typeface="Cronos Pro" pitchFamily="1" charset="-18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5500694" y="2357430"/>
            <a:ext cx="571504" cy="285752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V="1">
            <a:off x="6429388" y="3429000"/>
            <a:ext cx="357190" cy="71438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29322" y="3571876"/>
            <a:ext cx="2643206" cy="642942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Caller must have authority of this principal</a:t>
            </a:r>
            <a:endParaRPr lang="en-US" b="1" dirty="0" smtClean="0">
              <a:solidFill>
                <a:srgbClr val="4F81BD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Security Labels in Fabric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CA" sz="2800" dirty="0" smtClean="0"/>
              <a:t>Based on Jif programming language</a:t>
            </a:r>
            <a:r>
              <a:rPr lang="en-CA" sz="2800" dirty="0" smtClean="0">
                <a:solidFill>
                  <a:srgbClr val="000000"/>
                </a:solidFill>
              </a:rPr>
              <a:t> </a:t>
            </a:r>
            <a:r>
              <a:rPr lang="en-CA" sz="2000" dirty="0" smtClean="0">
                <a:solidFill>
                  <a:srgbClr val="000000"/>
                </a:solidFill>
              </a:rPr>
              <a:t>[M99]</a:t>
            </a:r>
            <a:endParaRPr lang="en-CA" sz="2800" dirty="0" smtClean="0"/>
          </a:p>
          <a:p>
            <a:pPr>
              <a:defRPr/>
            </a:pPr>
            <a:r>
              <a:rPr lang="en-CA" sz="2800" dirty="0" smtClean="0"/>
              <a:t>Decentralized label model </a:t>
            </a:r>
            <a:r>
              <a:rPr lang="en-CA" sz="2000" dirty="0" smtClean="0"/>
              <a:t>[ML98]</a:t>
            </a:r>
          </a:p>
          <a:p>
            <a:pPr lvl="1">
              <a:defRPr/>
            </a:pPr>
            <a:r>
              <a:rPr lang="en-CA" sz="2400" dirty="0" smtClean="0"/>
              <a:t>Labels specify security policies to be enforced</a:t>
            </a:r>
          </a:p>
          <a:p>
            <a:pPr lvl="1">
              <a:defRPr/>
            </a:pPr>
            <a:endParaRPr lang="en-CA" sz="2400" dirty="0" smtClean="0">
              <a:sym typeface="TeX Math Symbols"/>
            </a:endParaRPr>
          </a:p>
          <a:p>
            <a:pPr lvl="1">
              <a:defRPr/>
            </a:pPr>
            <a:endParaRPr lang="en-CA" sz="2400" dirty="0" smtClean="0">
              <a:sym typeface="TeX Math Symbols"/>
            </a:endParaRPr>
          </a:p>
          <a:p>
            <a:pPr>
              <a:defRPr/>
            </a:pPr>
            <a:endParaRPr lang="en-CA" sz="2800" dirty="0" smtClean="0"/>
          </a:p>
          <a:p>
            <a:pPr>
              <a:defRPr/>
            </a:pPr>
            <a:endParaRPr lang="en-CA" sz="2800" dirty="0" smtClean="0"/>
          </a:p>
          <a:p>
            <a:pPr>
              <a:defRPr/>
            </a:pPr>
            <a:endParaRPr lang="en-CA" sz="2800" dirty="0" smtClean="0"/>
          </a:p>
          <a:p>
            <a:pPr>
              <a:defRPr/>
            </a:pPr>
            <a:r>
              <a:rPr lang="en-CA" sz="2800" dirty="0" smtClean="0"/>
              <a:t>Compiler and run-time system ensure that policies are satisfied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14002" y="3931042"/>
            <a:ext cx="5362365" cy="1569660"/>
          </a:xfrm>
          <a:prstGeom prst="rect">
            <a:avLst/>
          </a:prstGeom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class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Prescription {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Drug{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A</a:t>
            </a:r>
            <a:r>
              <a:rPr lang="en-CA" sz="2400" kern="0" baseline="-2500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pharm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;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} drug;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Dosage{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A</a:t>
            </a:r>
            <a:r>
              <a:rPr lang="en-CA" sz="2400" kern="0" baseline="-2500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pharm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;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} dosage;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… }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143276" y="4534583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454914" y="4897711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35928" y="4534583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847214" y="4897712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132466" y="3057198"/>
          <a:ext cx="7100507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1752918"/>
                <a:gridCol w="3315589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Confidentiality: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Alice	  </a:t>
                      </a: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TeX Math Symbols"/>
                        </a:rPr>
                        <a:t>Bob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Alice permits Bob to read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Integrity: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Alice	  </a:t>
                      </a: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TeX Math Symbols"/>
                        </a:rPr>
                        <a:t>Bob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Alice permits Bob</a:t>
                      </a:r>
                      <a:r>
                        <a:rPr lang="en-CA" sz="2400" baseline="0" dirty="0" smtClean="0"/>
                        <a:t> to write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889152" y="3274261"/>
            <a:ext cx="357188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3889152" y="3744693"/>
            <a:ext cx="357188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Security Labels in Fabric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CA" sz="2800" dirty="0" smtClean="0"/>
              <a:t>Based on Jif programming language</a:t>
            </a:r>
            <a:r>
              <a:rPr lang="en-CA" sz="2800" dirty="0" smtClean="0">
                <a:solidFill>
                  <a:srgbClr val="000000"/>
                </a:solidFill>
              </a:rPr>
              <a:t> </a:t>
            </a:r>
            <a:r>
              <a:rPr lang="en-CA" sz="2000" dirty="0" smtClean="0">
                <a:solidFill>
                  <a:srgbClr val="000000"/>
                </a:solidFill>
              </a:rPr>
              <a:t>[M99]</a:t>
            </a:r>
            <a:endParaRPr lang="en-CA" sz="2800" dirty="0" smtClean="0"/>
          </a:p>
          <a:p>
            <a:pPr>
              <a:defRPr/>
            </a:pPr>
            <a:r>
              <a:rPr lang="en-CA" sz="2800" dirty="0" smtClean="0"/>
              <a:t>Decentralized label model </a:t>
            </a:r>
            <a:r>
              <a:rPr lang="en-CA" sz="2000" dirty="0" smtClean="0"/>
              <a:t>[ML98]</a:t>
            </a:r>
          </a:p>
          <a:p>
            <a:pPr lvl="1">
              <a:defRPr/>
            </a:pPr>
            <a:r>
              <a:rPr lang="en-CA" sz="2400" dirty="0" smtClean="0"/>
              <a:t>Labels specify security policies to be enforced</a:t>
            </a:r>
          </a:p>
          <a:p>
            <a:pPr lvl="1">
              <a:defRPr/>
            </a:pPr>
            <a:endParaRPr lang="en-CA" sz="2400" dirty="0" smtClean="0">
              <a:sym typeface="TeX Math Symbols"/>
            </a:endParaRPr>
          </a:p>
          <a:p>
            <a:pPr lvl="1">
              <a:defRPr/>
            </a:pPr>
            <a:endParaRPr lang="en-CA" sz="2400" dirty="0" smtClean="0">
              <a:sym typeface="TeX Math Symbols"/>
            </a:endParaRPr>
          </a:p>
          <a:p>
            <a:pPr>
              <a:defRPr/>
            </a:pPr>
            <a:endParaRPr lang="en-CA" sz="2800" dirty="0" smtClean="0"/>
          </a:p>
          <a:p>
            <a:pPr>
              <a:defRPr/>
            </a:pPr>
            <a:endParaRPr lang="en-CA" sz="2800" dirty="0" smtClean="0"/>
          </a:p>
          <a:p>
            <a:pPr>
              <a:defRPr/>
            </a:pPr>
            <a:endParaRPr lang="en-CA" sz="2800" dirty="0" smtClean="0"/>
          </a:p>
          <a:p>
            <a:pPr>
              <a:defRPr/>
            </a:pPr>
            <a:r>
              <a:rPr lang="en-CA" sz="2800" dirty="0" smtClean="0"/>
              <a:t>Compiler and run-time system ensure that policies are satisfied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14002" y="3931042"/>
            <a:ext cx="5362365" cy="1569660"/>
          </a:xfrm>
          <a:prstGeom prst="rect">
            <a:avLst/>
          </a:prstGeom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CA" sz="2400" dirty="0" smtClean="0">
                <a:solidFill>
                  <a:srgbClr val="4F81BD"/>
                </a:solidFill>
                <a:latin typeface="Calibri" pitchFamily="34" charset="0"/>
              </a:rPr>
              <a:t>class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Prescription {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Drug{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A</a:t>
            </a:r>
            <a:r>
              <a:rPr lang="en-CA" sz="2400" kern="0" baseline="-2500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pharm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;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} drug;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Dosage{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A</a:t>
            </a:r>
            <a:r>
              <a:rPr lang="en-CA" sz="2400" kern="0" baseline="-2500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pharm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;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  </a:t>
            </a:r>
            <a:r>
              <a:rPr lang="en-CA" sz="2400" kern="0" dirty="0" err="1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Psy</a:t>
            </a:r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} dosage;</a:t>
            </a:r>
          </a:p>
          <a:p>
            <a:r>
              <a:rPr lang="en-CA" sz="2400" kern="0" dirty="0" smtClean="0">
                <a:solidFill>
                  <a:srgbClr val="333399">
                    <a:lumMod val="75000"/>
                  </a:srgbClr>
                </a:solidFill>
                <a:latin typeface="Calibri" pitchFamily="34" charset="0"/>
              </a:rPr>
              <a:t>   … }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143276" y="4534583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454914" y="4897711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35928" y="4534583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847214" y="4897712"/>
            <a:ext cx="309600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643438" y="4643446"/>
            <a:ext cx="3929090" cy="1581959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sz="2000" b="1" dirty="0" smtClean="0">
                <a:solidFill>
                  <a:srgbClr val="C00000"/>
                </a:solidFill>
                <a:latin typeface="Cronos Pro" pitchFamily="1" charset="-18"/>
              </a:rPr>
              <a:t>Run-time system requirements:</a:t>
            </a:r>
            <a:endParaRPr lang="en-CA" sz="2000" b="1" dirty="0" smtClean="0">
              <a:solidFill>
                <a:schemeClr val="accent2"/>
              </a:solidFill>
              <a:latin typeface="Cronos Pro" pitchFamily="1" charset="-18"/>
            </a:endParaRP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transparent data shipping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remote calls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federated transactions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Enforcement of security labels</a:t>
            </a:r>
            <a:endParaRPr lang="en-CA" sz="2000" dirty="0" smtClean="0">
              <a:solidFill>
                <a:srgbClr val="000000"/>
              </a:solidFill>
              <a:latin typeface="Cronos Pro" pitchFamily="1" charset="-18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132466" y="3057198"/>
          <a:ext cx="7100507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1752918"/>
                <a:gridCol w="3315589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Confidentiality: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Alice	  </a:t>
                      </a: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TeX Math Symbols"/>
                        </a:rPr>
                        <a:t>Bob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Alice permits Bob to read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Integrity: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Alice	  </a:t>
                      </a:r>
                      <a:r>
                        <a:rPr kumimoji="0" lang="en-CA" sz="2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9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TeX Math Symbols"/>
                        </a:rPr>
                        <a:t>Bob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Alice permits Bob</a:t>
                      </a:r>
                      <a:r>
                        <a:rPr lang="en-CA" sz="2400" baseline="0" dirty="0" smtClean="0"/>
                        <a:t> to write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889152" y="3274261"/>
            <a:ext cx="357188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3889152" y="3744693"/>
            <a:ext cx="357188" cy="15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Web is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r>
              <a:rPr lang="en-CA" dirty="0" smtClean="0"/>
              <a:t>The Web: decentralized information-sharing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sz="2000" dirty="0" smtClean="0"/>
          </a:p>
          <a:p>
            <a:r>
              <a:rPr lang="en-CA" dirty="0" smtClean="0"/>
              <a:t>Limitations for integrating information</a:t>
            </a:r>
          </a:p>
          <a:p>
            <a:pPr lvl="1"/>
            <a:r>
              <a:rPr lang="en-CA" dirty="0" smtClean="0"/>
              <a:t>Medicine, finance, government, military, …</a:t>
            </a:r>
          </a:p>
          <a:p>
            <a:pPr lvl="1"/>
            <a:r>
              <a:rPr lang="en-CA" dirty="0" smtClean="0"/>
              <a:t>Need </a:t>
            </a:r>
            <a:r>
              <a:rPr lang="en-CA" b="1" dirty="0" smtClean="0"/>
              <a:t>security</a:t>
            </a:r>
            <a:r>
              <a:rPr lang="en-CA" dirty="0" smtClean="0"/>
              <a:t> and </a:t>
            </a:r>
            <a:r>
              <a:rPr lang="en-CA" b="1" dirty="0" smtClean="0"/>
              <a:t>consistency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68313" y="2285992"/>
            <a:ext cx="8207375" cy="1368425"/>
            <a:chOff x="295" y="2296"/>
            <a:chExt cx="5170" cy="862"/>
          </a:xfrm>
        </p:grpSpPr>
        <p:pic>
          <p:nvPicPr>
            <p:cNvPr id="7" name="Picture 30" descr="blogg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5" y="2509"/>
              <a:ext cx="1179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31" descr="wikip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55" y="2296"/>
              <a:ext cx="694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1697" y="2430"/>
              <a:ext cx="635" cy="594"/>
              <a:chOff x="2608" y="3339"/>
              <a:chExt cx="635" cy="594"/>
            </a:xfrm>
          </p:grpSpPr>
          <p:pic>
            <p:nvPicPr>
              <p:cNvPr id="14" name="Picture 33" descr="youtub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608" y="3612"/>
                <a:ext cx="635" cy="3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34" descr="flickr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630" y="3339"/>
                <a:ext cx="590" cy="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" name="Picture 35" descr="facebook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377" y="2523"/>
              <a:ext cx="1088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" name="Group 36"/>
            <p:cNvGrpSpPr>
              <a:grpSpLocks/>
            </p:cNvGrpSpPr>
            <p:nvPr/>
          </p:nvGrpSpPr>
          <p:grpSpPr bwMode="auto">
            <a:xfrm>
              <a:off x="3472" y="2341"/>
              <a:ext cx="681" cy="771"/>
              <a:chOff x="1429" y="3430"/>
              <a:chExt cx="681" cy="771"/>
            </a:xfrm>
          </p:grpSpPr>
          <p:pic>
            <p:nvPicPr>
              <p:cNvPr id="12" name="Picture 37" descr="dig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1576" y="3748"/>
                <a:ext cx="388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38" descr="gmaps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429" y="3430"/>
                <a:ext cx="68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928662" y="5359941"/>
            <a:ext cx="7286676" cy="94878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Cronos Pro" pitchFamily="1" charset="-18"/>
              </a:rPr>
              <a:t>Is there a principled way to build federated applications while guaranteeing security and consistency?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Contributions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CA" dirty="0" smtClean="0"/>
              <a:t>Language combining:</a:t>
            </a:r>
          </a:p>
          <a:p>
            <a:pPr lvl="1">
              <a:defRPr/>
            </a:pPr>
            <a:r>
              <a:rPr lang="en-CA" dirty="0" smtClean="0"/>
              <a:t>Remote calls</a:t>
            </a:r>
          </a:p>
          <a:p>
            <a:pPr lvl="1">
              <a:defRPr/>
            </a:pPr>
            <a:r>
              <a:rPr lang="en-CA" dirty="0" smtClean="0"/>
              <a:t>Nested transactions</a:t>
            </a:r>
          </a:p>
          <a:p>
            <a:pPr lvl="1">
              <a:defRPr/>
            </a:pPr>
            <a:r>
              <a:rPr lang="en-CA" dirty="0" smtClean="0"/>
              <a:t>Security annotations</a:t>
            </a:r>
          </a:p>
          <a:p>
            <a:pPr>
              <a:defRPr/>
            </a:pPr>
            <a:r>
              <a:rPr lang="en-CA" dirty="0" smtClean="0"/>
              <a:t>System with:</a:t>
            </a:r>
          </a:p>
          <a:p>
            <a:pPr lvl="1">
              <a:defRPr/>
            </a:pPr>
            <a:r>
              <a:rPr lang="en-CA" dirty="0" smtClean="0"/>
              <a:t>Secure transparent data shipping</a:t>
            </a:r>
          </a:p>
          <a:p>
            <a:pPr lvl="1">
              <a:defRPr/>
            </a:pPr>
            <a:r>
              <a:rPr lang="en-CA" dirty="0" smtClean="0"/>
              <a:t>Secure remote calls</a:t>
            </a:r>
          </a:p>
          <a:p>
            <a:pPr lvl="1">
              <a:defRPr/>
            </a:pPr>
            <a:r>
              <a:rPr lang="en-CA" dirty="0" smtClean="0"/>
              <a:t>Secure federated transactions</a:t>
            </a:r>
          </a:p>
          <a:p>
            <a:pPr lvl="1">
              <a:defRPr/>
            </a:pPr>
            <a:r>
              <a:rPr lang="en-CA" dirty="0" smtClean="0"/>
              <a:t>Enforcement of security labels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786445" y="5737221"/>
            <a:ext cx="2900355" cy="57150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CA" b="1" dirty="0" smtClean="0">
                <a:solidFill>
                  <a:srgbClr val="C00000"/>
                </a:solidFill>
                <a:latin typeface="Cronos Pro" pitchFamily="1" charset="-18"/>
              </a:rPr>
              <a:t>Challenge:</a:t>
            </a:r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  How to provide all these in the same system?</a:t>
            </a:r>
            <a:endParaRPr lang="en-US" b="1" dirty="0" smtClean="0">
              <a:solidFill>
                <a:srgbClr val="C00000"/>
              </a:solidFill>
              <a:latin typeface="Cronos Pro" pitchFamily="1" charset="-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Fabric Run-Time System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CA" dirty="0" smtClean="0"/>
              <a:t>Decentralized platform for secure, consistent sharing of information and computation</a:t>
            </a:r>
          </a:p>
          <a:p>
            <a:pPr lvl="1">
              <a:defRPr/>
            </a:pPr>
            <a:r>
              <a:rPr lang="en-CA" dirty="0" smtClean="0"/>
              <a:t>Nodes join freely</a:t>
            </a:r>
          </a:p>
          <a:p>
            <a:pPr lvl="1">
              <a:defRPr/>
            </a:pPr>
            <a:r>
              <a:rPr lang="en-CA" dirty="0" smtClean="0"/>
              <a:t>No central control over security</a:t>
            </a:r>
          </a:p>
          <a:p>
            <a:endParaRPr lang="en-CA" dirty="0" smtClean="0"/>
          </a:p>
          <a:p>
            <a:r>
              <a:rPr lang="en-CA" dirty="0" smtClean="0"/>
              <a:t>Nodes are principals</a:t>
            </a:r>
          </a:p>
          <a:p>
            <a:pPr lvl="1"/>
            <a:r>
              <a:rPr lang="en-CA" dirty="0" smtClean="0"/>
              <a:t>Root of trust</a:t>
            </a:r>
          </a:p>
          <a:p>
            <a:pPr lvl="1"/>
            <a:r>
              <a:rPr lang="en-CA" dirty="0" smtClean="0"/>
              <a:t>Authentication:  X.509 certificates bind hostnames to principal objects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714875"/>
            <a:ext cx="9144000" cy="1714500"/>
          </a:xfrm>
          <a:prstGeom prst="rect">
            <a:avLst/>
          </a:prstGeom>
          <a:solidFill>
            <a:srgbClr val="D1DE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928688"/>
            <a:ext cx="9144000" cy="1643062"/>
          </a:xfrm>
          <a:prstGeom prst="rect">
            <a:avLst/>
          </a:prstGeom>
          <a:solidFill>
            <a:srgbClr val="F3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38" cy="655638"/>
          </a:xfrm>
        </p:spPr>
        <p:txBody>
          <a:bodyPr anchor="t"/>
          <a:lstStyle/>
          <a:p>
            <a:r>
              <a:rPr lang="en-CA" sz="3600" b="0" smtClean="0"/>
              <a:t>Fabric Architecture</a:t>
            </a:r>
            <a:endParaRPr lang="en-US" sz="3600" b="0" smtClean="0"/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8200" name="Content Placeholder 16"/>
          <p:cNvSpPr>
            <a:spLocks noGrp="1"/>
          </p:cNvSpPr>
          <p:nvPr>
            <p:ph idx="1"/>
          </p:nvPr>
        </p:nvSpPr>
        <p:spPr>
          <a:xfrm>
            <a:off x="5643563" y="928688"/>
            <a:ext cx="3000375" cy="1643062"/>
          </a:xfrm>
        </p:spPr>
        <p:txBody>
          <a:bodyPr anchor="ctr"/>
          <a:lstStyle/>
          <a:p>
            <a:pPr marL="171450" indent="-171450" algn="ctr">
              <a:buNone/>
            </a:pPr>
            <a:r>
              <a:rPr lang="en-CA" sz="2400" b="1" dirty="0" smtClean="0">
                <a:solidFill>
                  <a:srgbClr val="C00000"/>
                </a:solidFill>
              </a:rPr>
              <a:t>Worker nodes</a:t>
            </a:r>
          </a:p>
          <a:p>
            <a:pPr marL="171450" indent="-171450" algn="ctr">
              <a:buNone/>
            </a:pPr>
            <a:r>
              <a:rPr lang="en-CA" sz="2400" b="1" dirty="0" smtClean="0">
                <a:solidFill>
                  <a:srgbClr val="C00000"/>
                </a:solidFill>
              </a:rPr>
              <a:t>(Workers)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24" name="Content Placeholder 16"/>
          <p:cNvSpPr txBox="1">
            <a:spLocks/>
          </p:cNvSpPr>
          <p:nvPr/>
        </p:nvSpPr>
        <p:spPr bwMode="auto">
          <a:xfrm>
            <a:off x="5643563" y="2581275"/>
            <a:ext cx="30003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indent="-172800" algn="ctr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CA" sz="2400" b="1" kern="0" dirty="0">
                <a:solidFill>
                  <a:srgbClr val="C00000"/>
                </a:solidFill>
                <a:latin typeface="+mn-lt"/>
              </a:rPr>
              <a:t>Dissemination </a:t>
            </a:r>
            <a:r>
              <a:rPr lang="en-CA" sz="2400" b="1" kern="0" dirty="0" smtClean="0">
                <a:solidFill>
                  <a:srgbClr val="C00000"/>
                </a:solidFill>
                <a:latin typeface="+mn-lt"/>
              </a:rPr>
              <a:t>nodes</a:t>
            </a:r>
            <a:endParaRPr lang="en-US" sz="2400" kern="0" dirty="0">
              <a:latin typeface="+mn-lt"/>
            </a:endParaRPr>
          </a:p>
        </p:txBody>
      </p:sp>
      <p:sp>
        <p:nvSpPr>
          <p:cNvPr id="25" name="Content Placeholder 16"/>
          <p:cNvSpPr txBox="1">
            <a:spLocks/>
          </p:cNvSpPr>
          <p:nvPr/>
        </p:nvSpPr>
        <p:spPr bwMode="auto">
          <a:xfrm>
            <a:off x="5643563" y="4714875"/>
            <a:ext cx="30003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indent="-172800" algn="ctr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CA" sz="2400" b="1" kern="0" dirty="0">
                <a:solidFill>
                  <a:srgbClr val="C00000"/>
                </a:solidFill>
                <a:latin typeface="+mn-lt"/>
              </a:rPr>
              <a:t>Storage </a:t>
            </a:r>
            <a:r>
              <a:rPr lang="en-CA" sz="2400" b="1" kern="0" dirty="0" smtClean="0">
                <a:solidFill>
                  <a:srgbClr val="C00000"/>
                </a:solidFill>
                <a:latin typeface="+mn-lt"/>
              </a:rPr>
              <a:t>nodes</a:t>
            </a:r>
          </a:p>
          <a:p>
            <a:pPr marL="172800" indent="-172800" algn="ctr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CA" sz="2400" b="1" kern="0" dirty="0" smtClean="0">
                <a:solidFill>
                  <a:srgbClr val="C00000"/>
                </a:solidFill>
                <a:latin typeface="+mn-lt"/>
              </a:rPr>
              <a:t>(Stores)</a:t>
            </a:r>
            <a:endParaRPr lang="en-US" sz="2400" kern="0" dirty="0">
              <a:latin typeface="+mn-lt"/>
            </a:endParaRPr>
          </a:p>
        </p:txBody>
      </p:sp>
      <p:pic>
        <p:nvPicPr>
          <p:cNvPr id="18" name="Picture 17" descr="stor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184" y="5102896"/>
            <a:ext cx="4693401" cy="1268837"/>
          </a:xfrm>
          <a:prstGeom prst="rect">
            <a:avLst/>
          </a:prstGeom>
        </p:spPr>
      </p:pic>
      <p:pic>
        <p:nvPicPr>
          <p:cNvPr id="20" name="Picture 19" descr="worker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3184" y="1234970"/>
            <a:ext cx="4661032" cy="977522"/>
          </a:xfrm>
          <a:prstGeom prst="rect">
            <a:avLst/>
          </a:prstGeom>
        </p:spPr>
      </p:pic>
      <p:pic>
        <p:nvPicPr>
          <p:cNvPr id="19" name="Picture 18" descr="dissemination-node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00358" y="2664953"/>
            <a:ext cx="3767668" cy="1896781"/>
          </a:xfrm>
          <a:prstGeom prst="rect">
            <a:avLst/>
          </a:prstGeom>
        </p:spPr>
      </p:pic>
      <p:sp>
        <p:nvSpPr>
          <p:cNvPr id="31" name="TextBox 8"/>
          <p:cNvSpPr txBox="1">
            <a:spLocks noChangeArrowheads="1"/>
          </p:cNvSpPr>
          <p:nvPr/>
        </p:nvSpPr>
        <p:spPr bwMode="auto">
          <a:xfrm>
            <a:off x="1214438" y="908050"/>
            <a:ext cx="1082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>
                <a:latin typeface="Cronos Pro" pitchFamily="1" charset="-18"/>
              </a:rPr>
              <a:t>transaction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32" name="TextBox 18"/>
          <p:cNvSpPr txBox="1">
            <a:spLocks noChangeArrowheads="1"/>
          </p:cNvSpPr>
          <p:nvPr/>
        </p:nvSpPr>
        <p:spPr bwMode="auto">
          <a:xfrm>
            <a:off x="1744663" y="1701800"/>
            <a:ext cx="755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1600">
                <a:latin typeface="Cronos Pro" pitchFamily="1" charset="-18"/>
              </a:rPr>
              <a:t>remote</a:t>
            </a:r>
          </a:p>
          <a:p>
            <a:pPr algn="ctr"/>
            <a:r>
              <a:rPr lang="en-CA" sz="1600">
                <a:latin typeface="Cronos Pro" pitchFamily="1" charset="-18"/>
              </a:rPr>
              <a:t>call</a:t>
            </a:r>
            <a:endParaRPr lang="en-US" sz="1600">
              <a:latin typeface="Cronos Pro" pitchFamily="1" charset="-18"/>
            </a:endParaRPr>
          </a:p>
        </p:txBody>
      </p:sp>
      <p:pic>
        <p:nvPicPr>
          <p:cNvPr id="33" name="Picture 32" descr="transactio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34" y="1066499"/>
            <a:ext cx="3223881" cy="1301205"/>
          </a:xfrm>
          <a:prstGeom prst="rect">
            <a:avLst/>
          </a:prstGeom>
        </p:spPr>
      </p:pic>
      <p:pic>
        <p:nvPicPr>
          <p:cNvPr id="34" name="Picture 33" descr="remote-call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85918" y="1622502"/>
            <a:ext cx="595576" cy="17478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714875"/>
            <a:ext cx="9144000" cy="1714500"/>
          </a:xfrm>
          <a:prstGeom prst="rect">
            <a:avLst/>
          </a:prstGeom>
          <a:solidFill>
            <a:srgbClr val="D1DE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928688"/>
            <a:ext cx="9144000" cy="1643062"/>
          </a:xfrm>
          <a:prstGeom prst="rect">
            <a:avLst/>
          </a:prstGeom>
          <a:solidFill>
            <a:srgbClr val="F3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38" cy="655638"/>
          </a:xfrm>
        </p:spPr>
        <p:txBody>
          <a:bodyPr anchor="t"/>
          <a:lstStyle/>
          <a:p>
            <a:r>
              <a:rPr lang="en-CA" sz="3600" b="0" smtClean="0"/>
              <a:t>Fabric Architecture</a:t>
            </a:r>
            <a:endParaRPr lang="en-US" sz="3600" b="0" smtClean="0"/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8200" name="Content Placeholder 16"/>
          <p:cNvSpPr>
            <a:spLocks noGrp="1"/>
          </p:cNvSpPr>
          <p:nvPr>
            <p:ph idx="1"/>
          </p:nvPr>
        </p:nvSpPr>
        <p:spPr>
          <a:xfrm>
            <a:off x="5643563" y="928688"/>
            <a:ext cx="3000375" cy="1643062"/>
          </a:xfrm>
        </p:spPr>
        <p:txBody>
          <a:bodyPr anchor="ctr"/>
          <a:lstStyle/>
          <a:p>
            <a:pPr marL="171450" indent="-171450" algn="ctr">
              <a:buNone/>
            </a:pPr>
            <a:r>
              <a:rPr lang="en-CA" sz="2400" b="1" dirty="0" smtClean="0">
                <a:solidFill>
                  <a:srgbClr val="C00000"/>
                </a:solidFill>
              </a:rPr>
              <a:t>Worker nodes</a:t>
            </a:r>
          </a:p>
          <a:p>
            <a:pPr marL="171450" indent="-171450" algn="ctr">
              <a:buNone/>
            </a:pPr>
            <a:r>
              <a:rPr lang="en-CA" sz="2400" b="1" dirty="0" smtClean="0">
                <a:solidFill>
                  <a:srgbClr val="C00000"/>
                </a:solidFill>
              </a:rPr>
              <a:t>(Workers)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24" name="Content Placeholder 16"/>
          <p:cNvSpPr txBox="1">
            <a:spLocks/>
          </p:cNvSpPr>
          <p:nvPr/>
        </p:nvSpPr>
        <p:spPr bwMode="auto">
          <a:xfrm>
            <a:off x="5643563" y="2581275"/>
            <a:ext cx="30003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indent="-172800" algn="ctr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CA" sz="2400" b="1" kern="0" dirty="0">
                <a:solidFill>
                  <a:srgbClr val="C00000"/>
                </a:solidFill>
                <a:latin typeface="+mn-lt"/>
              </a:rPr>
              <a:t>Dissemination </a:t>
            </a:r>
            <a:r>
              <a:rPr lang="en-CA" sz="2400" b="1" kern="0" dirty="0" smtClean="0">
                <a:solidFill>
                  <a:srgbClr val="C00000"/>
                </a:solidFill>
                <a:latin typeface="+mn-lt"/>
              </a:rPr>
              <a:t>nodes</a:t>
            </a:r>
            <a:endParaRPr lang="en-US" sz="2400" kern="0" dirty="0">
              <a:latin typeface="+mn-lt"/>
            </a:endParaRPr>
          </a:p>
        </p:txBody>
      </p:sp>
      <p:sp>
        <p:nvSpPr>
          <p:cNvPr id="25" name="Content Placeholder 16"/>
          <p:cNvSpPr txBox="1">
            <a:spLocks/>
          </p:cNvSpPr>
          <p:nvPr/>
        </p:nvSpPr>
        <p:spPr bwMode="auto">
          <a:xfrm>
            <a:off x="5643563" y="4714875"/>
            <a:ext cx="30003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lvl="0" indent="-172800">
              <a:spcBef>
                <a:spcPct val="200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CA" sz="2000" b="1" kern="0" dirty="0" smtClean="0">
                <a:solidFill>
                  <a:srgbClr val="C00000"/>
                </a:solidFill>
                <a:latin typeface="Cronos Pro"/>
              </a:rPr>
              <a:t>Storage nodes</a:t>
            </a:r>
            <a:r>
              <a:rPr lang="en-CA" sz="2000" kern="0" dirty="0" smtClean="0">
                <a:solidFill>
                  <a:srgbClr val="000000"/>
                </a:solidFill>
                <a:latin typeface="Cronos Pro"/>
              </a:rPr>
              <a:t> securely store persistent objects</a:t>
            </a:r>
          </a:p>
          <a:p>
            <a:pPr marL="172800" lvl="0" indent="-172800">
              <a:spcBef>
                <a:spcPct val="200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CA" sz="2000" kern="0" dirty="0" smtClean="0">
                <a:solidFill>
                  <a:srgbClr val="000000"/>
                </a:solidFill>
                <a:latin typeface="Cronos Pro"/>
              </a:rPr>
              <a:t>Each object specifies its own security policy, enforced by store</a:t>
            </a:r>
            <a:endParaRPr lang="en-US" sz="2000" kern="0" dirty="0">
              <a:solidFill>
                <a:srgbClr val="000000"/>
              </a:solidFill>
              <a:latin typeface="Cronos Pro"/>
            </a:endParaRPr>
          </a:p>
        </p:txBody>
      </p:sp>
      <p:pic>
        <p:nvPicPr>
          <p:cNvPr id="18" name="Picture 17" descr="stor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184" y="5102896"/>
            <a:ext cx="4693401" cy="1268837"/>
          </a:xfrm>
          <a:prstGeom prst="rect">
            <a:avLst/>
          </a:prstGeom>
        </p:spPr>
      </p:pic>
      <p:pic>
        <p:nvPicPr>
          <p:cNvPr id="20" name="Picture 19" descr="worker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3184" y="1234970"/>
            <a:ext cx="4661032" cy="977522"/>
          </a:xfrm>
          <a:prstGeom prst="rect">
            <a:avLst/>
          </a:prstGeom>
        </p:spPr>
      </p:pic>
      <p:pic>
        <p:nvPicPr>
          <p:cNvPr id="19" name="Picture 18" descr="dissemination-node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00358" y="2664953"/>
            <a:ext cx="3767668" cy="1896781"/>
          </a:xfrm>
          <a:prstGeom prst="rect">
            <a:avLst/>
          </a:prstGeom>
        </p:spPr>
      </p:pic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1214438" y="908050"/>
            <a:ext cx="1082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>
                <a:latin typeface="Cronos Pro" pitchFamily="1" charset="-18"/>
              </a:rPr>
              <a:t>transaction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1744663" y="1701800"/>
            <a:ext cx="755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1600">
                <a:latin typeface="Cronos Pro" pitchFamily="1" charset="-18"/>
              </a:rPr>
              <a:t>remote</a:t>
            </a:r>
          </a:p>
          <a:p>
            <a:pPr algn="ctr"/>
            <a:r>
              <a:rPr lang="en-CA" sz="1600">
                <a:latin typeface="Cronos Pro" pitchFamily="1" charset="-18"/>
              </a:rPr>
              <a:t>call</a:t>
            </a:r>
            <a:endParaRPr lang="en-US" sz="1600">
              <a:latin typeface="Cronos Pro" pitchFamily="1" charset="-18"/>
            </a:endParaRPr>
          </a:p>
        </p:txBody>
      </p:sp>
      <p:pic>
        <p:nvPicPr>
          <p:cNvPr id="16" name="Picture 15" descr="transactio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34" y="1066499"/>
            <a:ext cx="3223881" cy="1301205"/>
          </a:xfrm>
          <a:prstGeom prst="rect">
            <a:avLst/>
          </a:prstGeom>
        </p:spPr>
      </p:pic>
      <p:pic>
        <p:nvPicPr>
          <p:cNvPr id="17" name="Picture 16" descr="remote-call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85918" y="1622502"/>
            <a:ext cx="595576" cy="17478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714875"/>
            <a:ext cx="9144000" cy="1714500"/>
          </a:xfrm>
          <a:prstGeom prst="rect">
            <a:avLst/>
          </a:prstGeom>
          <a:solidFill>
            <a:srgbClr val="D1DE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928688"/>
            <a:ext cx="9144000" cy="1643062"/>
          </a:xfrm>
          <a:prstGeom prst="rect">
            <a:avLst/>
          </a:prstGeom>
          <a:solidFill>
            <a:srgbClr val="F3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38" cy="655638"/>
          </a:xfrm>
        </p:spPr>
        <p:txBody>
          <a:bodyPr anchor="t"/>
          <a:lstStyle/>
          <a:p>
            <a:r>
              <a:rPr lang="en-CA" sz="3600" b="0" smtClean="0"/>
              <a:t>Fabric Architecture</a:t>
            </a:r>
            <a:endParaRPr lang="en-US" sz="3600" b="0" smtClean="0"/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8200" name="Content Placeholder 16"/>
          <p:cNvSpPr>
            <a:spLocks noGrp="1"/>
          </p:cNvSpPr>
          <p:nvPr>
            <p:ph idx="1"/>
          </p:nvPr>
        </p:nvSpPr>
        <p:spPr>
          <a:xfrm>
            <a:off x="5643563" y="928688"/>
            <a:ext cx="3000375" cy="1643062"/>
          </a:xfrm>
        </p:spPr>
        <p:txBody>
          <a:bodyPr anchor="ctr"/>
          <a:lstStyle/>
          <a:p>
            <a:pPr marL="171450" indent="-171450" algn="ctr">
              <a:buNone/>
            </a:pPr>
            <a:r>
              <a:rPr lang="en-CA" sz="2400" b="1" dirty="0" smtClean="0">
                <a:solidFill>
                  <a:srgbClr val="C00000"/>
                </a:solidFill>
              </a:rPr>
              <a:t>Worker nodes</a:t>
            </a:r>
          </a:p>
          <a:p>
            <a:pPr marL="171450" indent="-171450" algn="ctr">
              <a:buNone/>
            </a:pPr>
            <a:r>
              <a:rPr lang="en-CA" sz="2400" b="1" dirty="0" smtClean="0">
                <a:solidFill>
                  <a:srgbClr val="C00000"/>
                </a:solidFill>
              </a:rPr>
              <a:t>(Workers)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24" name="Content Placeholder 16"/>
          <p:cNvSpPr txBox="1">
            <a:spLocks/>
          </p:cNvSpPr>
          <p:nvPr/>
        </p:nvSpPr>
        <p:spPr bwMode="auto">
          <a:xfrm>
            <a:off x="5643563" y="2581275"/>
            <a:ext cx="30003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lvl="0" indent="-172800">
              <a:spcBef>
                <a:spcPct val="20000"/>
              </a:spcBef>
              <a:buClr>
                <a:srgbClr val="000000"/>
              </a:buClr>
              <a:buFont typeface="Arial" pitchFamily="34" charset="0"/>
              <a:buChar char="•"/>
              <a:defRPr/>
            </a:pPr>
            <a:r>
              <a:rPr lang="en-CA" sz="2000" b="1" kern="0" dirty="0" smtClean="0">
                <a:solidFill>
                  <a:srgbClr val="C00000"/>
                </a:solidFill>
                <a:latin typeface="Cronos Pro"/>
              </a:rPr>
              <a:t>Dissemination nodes</a:t>
            </a:r>
            <a:r>
              <a:rPr lang="en-CA" sz="2000" kern="0" dirty="0" smtClean="0">
                <a:solidFill>
                  <a:srgbClr val="000000"/>
                </a:solidFill>
                <a:latin typeface="Cronos Pro"/>
              </a:rPr>
              <a:t> cache signed, encrypted objects in peer-to-peer distribution network for high availability</a:t>
            </a:r>
            <a:endParaRPr lang="en-US" sz="2000" kern="0" dirty="0">
              <a:solidFill>
                <a:srgbClr val="000000"/>
              </a:solidFill>
              <a:latin typeface="Cronos Pro"/>
            </a:endParaRPr>
          </a:p>
        </p:txBody>
      </p:sp>
      <p:sp>
        <p:nvSpPr>
          <p:cNvPr id="25" name="Content Placeholder 16"/>
          <p:cNvSpPr txBox="1">
            <a:spLocks/>
          </p:cNvSpPr>
          <p:nvPr/>
        </p:nvSpPr>
        <p:spPr bwMode="auto">
          <a:xfrm>
            <a:off x="5643563" y="4714875"/>
            <a:ext cx="30003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lvl="0" indent="-172800">
              <a:spcBef>
                <a:spcPct val="200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CA" sz="2000" b="1" kern="0" dirty="0" smtClean="0">
                <a:solidFill>
                  <a:srgbClr val="C00000"/>
                </a:solidFill>
                <a:latin typeface="Cronos Pro"/>
              </a:rPr>
              <a:t>Storage nodes</a:t>
            </a:r>
            <a:r>
              <a:rPr lang="en-CA" sz="2000" kern="0" dirty="0" smtClean="0">
                <a:solidFill>
                  <a:srgbClr val="000000"/>
                </a:solidFill>
                <a:latin typeface="Cronos Pro"/>
              </a:rPr>
              <a:t> securely store persistent objects</a:t>
            </a:r>
          </a:p>
          <a:p>
            <a:pPr marL="172800" lvl="0" indent="-172800">
              <a:spcBef>
                <a:spcPct val="200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CA" sz="2000" kern="0" dirty="0" smtClean="0">
                <a:solidFill>
                  <a:srgbClr val="000000"/>
                </a:solidFill>
                <a:latin typeface="Cronos Pro"/>
              </a:rPr>
              <a:t>Each object specifies its own security policy, enforced by store</a:t>
            </a:r>
            <a:endParaRPr lang="en-US" sz="2000" kern="0" dirty="0">
              <a:solidFill>
                <a:srgbClr val="000000"/>
              </a:solidFill>
              <a:latin typeface="Cronos Pro"/>
            </a:endParaRPr>
          </a:p>
        </p:txBody>
      </p:sp>
      <p:pic>
        <p:nvPicPr>
          <p:cNvPr id="18" name="Picture 17" descr="stor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184" y="5102896"/>
            <a:ext cx="4693401" cy="1268837"/>
          </a:xfrm>
          <a:prstGeom prst="rect">
            <a:avLst/>
          </a:prstGeom>
        </p:spPr>
      </p:pic>
      <p:pic>
        <p:nvPicPr>
          <p:cNvPr id="20" name="Picture 19" descr="worker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3184" y="1234970"/>
            <a:ext cx="4661032" cy="977522"/>
          </a:xfrm>
          <a:prstGeom prst="rect">
            <a:avLst/>
          </a:prstGeom>
        </p:spPr>
      </p:pic>
      <p:pic>
        <p:nvPicPr>
          <p:cNvPr id="13" name="Picture 12" descr="dissem-rin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38522" y="2867770"/>
            <a:ext cx="3081460" cy="1475994"/>
          </a:xfrm>
          <a:prstGeom prst="rect">
            <a:avLst/>
          </a:prstGeom>
        </p:spPr>
      </p:pic>
      <p:pic>
        <p:nvPicPr>
          <p:cNvPr id="19" name="Picture 18" descr="dissemination-node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00358" y="2664953"/>
            <a:ext cx="3767668" cy="1896781"/>
          </a:xfrm>
          <a:prstGeom prst="rect">
            <a:avLst/>
          </a:prstGeom>
        </p:spPr>
      </p:pic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1500188" y="4786313"/>
            <a:ext cx="1119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 dirty="0">
                <a:latin typeface="Cronos Pro" pitchFamily="1" charset="-18"/>
              </a:rPr>
              <a:t>disseminate</a:t>
            </a:r>
            <a:endParaRPr lang="en-US" sz="1600" dirty="0">
              <a:latin typeface="Cronos Pro" pitchFamily="1" charset="-18"/>
            </a:endParaRPr>
          </a:p>
        </p:txBody>
      </p:sp>
      <p:pic>
        <p:nvPicPr>
          <p:cNvPr id="15" name="Picture 14" descr="dissemina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55672" y="4572008"/>
            <a:ext cx="220104" cy="543787"/>
          </a:xfrm>
          <a:prstGeom prst="rect">
            <a:avLst/>
          </a:prstGeom>
        </p:spPr>
      </p:pic>
      <p:sp>
        <p:nvSpPr>
          <p:cNvPr id="16" name="TextBox 8"/>
          <p:cNvSpPr txBox="1">
            <a:spLocks noChangeArrowheads="1"/>
          </p:cNvSpPr>
          <p:nvPr/>
        </p:nvSpPr>
        <p:spPr bwMode="auto">
          <a:xfrm>
            <a:off x="1214438" y="908050"/>
            <a:ext cx="1082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>
                <a:latin typeface="Cronos Pro" pitchFamily="1" charset="-18"/>
              </a:rPr>
              <a:t>transaction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17" name="TextBox 18"/>
          <p:cNvSpPr txBox="1">
            <a:spLocks noChangeArrowheads="1"/>
          </p:cNvSpPr>
          <p:nvPr/>
        </p:nvSpPr>
        <p:spPr bwMode="auto">
          <a:xfrm>
            <a:off x="1744663" y="1701800"/>
            <a:ext cx="755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1600">
                <a:latin typeface="Cronos Pro" pitchFamily="1" charset="-18"/>
              </a:rPr>
              <a:t>remote</a:t>
            </a:r>
          </a:p>
          <a:p>
            <a:pPr algn="ctr"/>
            <a:r>
              <a:rPr lang="en-CA" sz="1600">
                <a:latin typeface="Cronos Pro" pitchFamily="1" charset="-18"/>
              </a:rPr>
              <a:t>call</a:t>
            </a:r>
            <a:endParaRPr lang="en-US" sz="1600">
              <a:latin typeface="Cronos Pro" pitchFamily="1" charset="-18"/>
            </a:endParaRPr>
          </a:p>
        </p:txBody>
      </p:sp>
      <p:pic>
        <p:nvPicPr>
          <p:cNvPr id="21" name="Picture 20" descr="transactio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0034" y="1066499"/>
            <a:ext cx="3223881" cy="1301205"/>
          </a:xfrm>
          <a:prstGeom prst="rect">
            <a:avLst/>
          </a:prstGeom>
        </p:spPr>
      </p:pic>
      <p:pic>
        <p:nvPicPr>
          <p:cNvPr id="22" name="Picture 21" descr="remote-call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85918" y="1622502"/>
            <a:ext cx="595576" cy="17478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714875"/>
            <a:ext cx="9144000" cy="1714500"/>
          </a:xfrm>
          <a:prstGeom prst="rect">
            <a:avLst/>
          </a:prstGeom>
          <a:solidFill>
            <a:srgbClr val="D1DE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928688"/>
            <a:ext cx="9144000" cy="1643062"/>
          </a:xfrm>
          <a:prstGeom prst="rect">
            <a:avLst/>
          </a:prstGeom>
          <a:solidFill>
            <a:srgbClr val="F3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38" cy="655638"/>
          </a:xfrm>
        </p:spPr>
        <p:txBody>
          <a:bodyPr anchor="t"/>
          <a:lstStyle/>
          <a:p>
            <a:r>
              <a:rPr lang="en-CA" sz="3600" b="0" smtClean="0"/>
              <a:t>Fabric Architecture</a:t>
            </a:r>
            <a:endParaRPr lang="en-US" sz="3600" b="0" smtClean="0"/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1214438" y="908050"/>
            <a:ext cx="1082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>
                <a:latin typeface="Cronos Pro" pitchFamily="1" charset="-18"/>
              </a:rPr>
              <a:t>transaction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8200" name="Content Placeholder 16"/>
          <p:cNvSpPr>
            <a:spLocks noGrp="1"/>
          </p:cNvSpPr>
          <p:nvPr>
            <p:ph idx="1"/>
          </p:nvPr>
        </p:nvSpPr>
        <p:spPr>
          <a:xfrm>
            <a:off x="5643563" y="928688"/>
            <a:ext cx="3000375" cy="1643062"/>
          </a:xfrm>
        </p:spPr>
        <p:txBody>
          <a:bodyPr anchor="ctr"/>
          <a:lstStyle/>
          <a:p>
            <a:pPr marL="171450" indent="-171450"/>
            <a:r>
              <a:rPr lang="en-CA" sz="2000" b="1" dirty="0" smtClean="0">
                <a:solidFill>
                  <a:srgbClr val="C00000"/>
                </a:solidFill>
              </a:rPr>
              <a:t>Worker nodes</a:t>
            </a:r>
            <a:r>
              <a:rPr lang="en-CA" sz="2000" dirty="0" smtClean="0"/>
              <a:t> compute on cached objects</a:t>
            </a:r>
          </a:p>
          <a:p>
            <a:pPr marL="171450" indent="-171450"/>
            <a:r>
              <a:rPr lang="en-CA" sz="2000" dirty="0" smtClean="0"/>
              <a:t>Computation may be distributed across workers in </a:t>
            </a:r>
            <a:r>
              <a:rPr lang="en-CA" sz="2000" b="1" dirty="0" smtClean="0">
                <a:solidFill>
                  <a:srgbClr val="C00000"/>
                </a:solidFill>
              </a:rPr>
              <a:t>federated transactions</a:t>
            </a:r>
            <a:endParaRPr lang="en-US" sz="2000" b="1" dirty="0" smtClean="0">
              <a:solidFill>
                <a:srgbClr val="C00000"/>
              </a:solidFill>
            </a:endParaRPr>
          </a:p>
        </p:txBody>
      </p:sp>
      <p:sp>
        <p:nvSpPr>
          <p:cNvPr id="8202" name="TextBox 18"/>
          <p:cNvSpPr txBox="1">
            <a:spLocks noChangeArrowheads="1"/>
          </p:cNvSpPr>
          <p:nvPr/>
        </p:nvSpPr>
        <p:spPr bwMode="auto">
          <a:xfrm>
            <a:off x="1744663" y="1701800"/>
            <a:ext cx="755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1600">
                <a:latin typeface="Cronos Pro" pitchFamily="1" charset="-18"/>
              </a:rPr>
              <a:t>remote</a:t>
            </a:r>
          </a:p>
          <a:p>
            <a:pPr algn="ctr"/>
            <a:r>
              <a:rPr lang="en-CA" sz="1600">
                <a:latin typeface="Cronos Pro" pitchFamily="1" charset="-18"/>
              </a:rPr>
              <a:t>call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8203" name="TextBox 19"/>
          <p:cNvSpPr txBox="1">
            <a:spLocks noChangeArrowheads="1"/>
          </p:cNvSpPr>
          <p:nvPr/>
        </p:nvSpPr>
        <p:spPr bwMode="auto">
          <a:xfrm>
            <a:off x="4770438" y="2162175"/>
            <a:ext cx="587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>
                <a:latin typeface="Cronos Pro" pitchFamily="1" charset="-18"/>
              </a:rPr>
              <a:t>write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8204" name="TextBox 20"/>
          <p:cNvSpPr txBox="1">
            <a:spLocks noChangeArrowheads="1"/>
          </p:cNvSpPr>
          <p:nvPr/>
        </p:nvSpPr>
        <p:spPr bwMode="auto">
          <a:xfrm>
            <a:off x="928688" y="2519363"/>
            <a:ext cx="5318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>
                <a:latin typeface="Cronos Pro" pitchFamily="1" charset="-18"/>
              </a:rPr>
              <a:t>read</a:t>
            </a:r>
            <a:endParaRPr lang="en-US" sz="1600">
              <a:latin typeface="Cronos Pro" pitchFamily="1" charset="-18"/>
            </a:endParaRPr>
          </a:p>
        </p:txBody>
      </p:sp>
      <p:sp>
        <p:nvSpPr>
          <p:cNvPr id="8205" name="TextBox 21"/>
          <p:cNvSpPr txBox="1">
            <a:spLocks noChangeArrowheads="1"/>
          </p:cNvSpPr>
          <p:nvPr/>
        </p:nvSpPr>
        <p:spPr bwMode="auto">
          <a:xfrm>
            <a:off x="1500188" y="4786313"/>
            <a:ext cx="1119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600" dirty="0">
                <a:latin typeface="Cronos Pro" pitchFamily="1" charset="-18"/>
              </a:rPr>
              <a:t>disseminate</a:t>
            </a:r>
            <a:endParaRPr lang="en-US" sz="1600" dirty="0">
              <a:latin typeface="Cronos Pro" pitchFamily="1" charset="-18"/>
            </a:endParaRPr>
          </a:p>
        </p:txBody>
      </p:sp>
      <p:sp>
        <p:nvSpPr>
          <p:cNvPr id="24" name="Content Placeholder 16"/>
          <p:cNvSpPr txBox="1">
            <a:spLocks/>
          </p:cNvSpPr>
          <p:nvPr/>
        </p:nvSpPr>
        <p:spPr bwMode="auto">
          <a:xfrm>
            <a:off x="5643563" y="2581275"/>
            <a:ext cx="30003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indent="-172800">
              <a:spcBef>
                <a:spcPct val="20000"/>
              </a:spcBef>
              <a:buClr>
                <a:srgbClr val="000000"/>
              </a:buClr>
              <a:buFont typeface="Arial" pitchFamily="34" charset="0"/>
              <a:buChar char="•"/>
              <a:defRPr/>
            </a:pPr>
            <a:r>
              <a:rPr lang="en-CA" sz="2000" b="1" kern="0" dirty="0" smtClean="0">
                <a:solidFill>
                  <a:srgbClr val="C00000"/>
                </a:solidFill>
                <a:latin typeface="+mn-lt"/>
              </a:rPr>
              <a:t>Dissemination nodes</a:t>
            </a:r>
            <a:r>
              <a:rPr lang="en-CA" sz="2000" kern="0" dirty="0" smtClean="0">
                <a:latin typeface="+mn-lt"/>
              </a:rPr>
              <a:t> cache signed, encrypted objects in peer-to-peer distribution network for high availability</a:t>
            </a:r>
            <a:endParaRPr lang="en-US" sz="2000" kern="0" dirty="0">
              <a:latin typeface="+mn-lt"/>
            </a:endParaRPr>
          </a:p>
        </p:txBody>
      </p:sp>
      <p:sp>
        <p:nvSpPr>
          <p:cNvPr id="25" name="Content Placeholder 16"/>
          <p:cNvSpPr txBox="1">
            <a:spLocks/>
          </p:cNvSpPr>
          <p:nvPr/>
        </p:nvSpPr>
        <p:spPr bwMode="auto">
          <a:xfrm>
            <a:off x="5643563" y="4714875"/>
            <a:ext cx="30003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2800" indent="-172800">
              <a:spcBef>
                <a:spcPct val="200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CA" sz="2000" b="1" kern="0" dirty="0">
                <a:solidFill>
                  <a:srgbClr val="C00000"/>
                </a:solidFill>
                <a:latin typeface="+mn-lt"/>
              </a:rPr>
              <a:t>Storage nodes</a:t>
            </a:r>
            <a:r>
              <a:rPr lang="en-CA" sz="2000" kern="0" dirty="0">
                <a:latin typeface="+mn-lt"/>
              </a:rPr>
              <a:t> securely store persistent </a:t>
            </a:r>
            <a:r>
              <a:rPr lang="en-CA" sz="2000" kern="0" dirty="0" smtClean="0">
                <a:latin typeface="+mn-lt"/>
              </a:rPr>
              <a:t>objects</a:t>
            </a:r>
          </a:p>
          <a:p>
            <a:pPr marL="172800" lvl="0" indent="-172800">
              <a:spcBef>
                <a:spcPct val="200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en-CA" sz="2000" kern="0" dirty="0" smtClean="0">
                <a:solidFill>
                  <a:srgbClr val="000000"/>
                </a:solidFill>
                <a:latin typeface="Cronos Pro"/>
              </a:rPr>
              <a:t>Each object specifies its own security policy, enforced by store</a:t>
            </a:r>
            <a:endParaRPr lang="en-US" sz="2000" kern="0" dirty="0" smtClean="0">
              <a:solidFill>
                <a:srgbClr val="000000"/>
              </a:solidFill>
              <a:latin typeface="Cronos Pro"/>
            </a:endParaRPr>
          </a:p>
        </p:txBody>
      </p:sp>
      <p:pic>
        <p:nvPicPr>
          <p:cNvPr id="18" name="Picture 17" descr="stor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184" y="5102896"/>
            <a:ext cx="4693401" cy="1268837"/>
          </a:xfrm>
          <a:prstGeom prst="rect">
            <a:avLst/>
          </a:prstGeom>
        </p:spPr>
      </p:pic>
      <p:pic>
        <p:nvPicPr>
          <p:cNvPr id="20" name="Picture 19" descr="worker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3184" y="1234970"/>
            <a:ext cx="4661032" cy="977522"/>
          </a:xfrm>
          <a:prstGeom prst="rect">
            <a:avLst/>
          </a:prstGeom>
        </p:spPr>
      </p:pic>
      <p:pic>
        <p:nvPicPr>
          <p:cNvPr id="21" name="Picture 20" descr="transacti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34" y="1066499"/>
            <a:ext cx="3223881" cy="1301205"/>
          </a:xfrm>
          <a:prstGeom prst="rect">
            <a:avLst/>
          </a:prstGeom>
        </p:spPr>
      </p:pic>
      <p:pic>
        <p:nvPicPr>
          <p:cNvPr id="22" name="Picture 21" descr="remote-cal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85918" y="1622502"/>
            <a:ext cx="595576" cy="174789"/>
          </a:xfrm>
          <a:prstGeom prst="rect">
            <a:avLst/>
          </a:prstGeom>
        </p:spPr>
      </p:pic>
      <p:pic>
        <p:nvPicPr>
          <p:cNvPr id="23" name="Picture 22" descr="dissemina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55672" y="4572008"/>
            <a:ext cx="220104" cy="543787"/>
          </a:xfrm>
          <a:prstGeom prst="rect">
            <a:avLst/>
          </a:prstGeom>
        </p:spPr>
      </p:pic>
      <p:pic>
        <p:nvPicPr>
          <p:cNvPr id="26" name="Picture 25" descr="write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776040" y="2194006"/>
            <a:ext cx="699155" cy="3431038"/>
          </a:xfrm>
          <a:prstGeom prst="rect">
            <a:avLst/>
          </a:prstGeom>
        </p:spPr>
      </p:pic>
      <p:pic>
        <p:nvPicPr>
          <p:cNvPr id="28" name="Picture 27" descr="read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5786" y="2235102"/>
            <a:ext cx="718576" cy="3392196"/>
          </a:xfrm>
          <a:prstGeom prst="rect">
            <a:avLst/>
          </a:prstGeom>
        </p:spPr>
      </p:pic>
      <p:pic>
        <p:nvPicPr>
          <p:cNvPr id="29" name="Picture 28" descr="dissem-ring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438522" y="2867770"/>
            <a:ext cx="3081460" cy="1475994"/>
          </a:xfrm>
          <a:prstGeom prst="rect">
            <a:avLst/>
          </a:prstGeom>
        </p:spPr>
      </p:pic>
      <p:pic>
        <p:nvPicPr>
          <p:cNvPr id="19" name="Picture 18" descr="dissemination-nodes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100358" y="2664953"/>
            <a:ext cx="3767668" cy="189678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820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2000"/>
            <a:ext cx="8229600" cy="4827396"/>
          </a:xfrm>
        </p:spPr>
        <p:txBody>
          <a:bodyPr>
            <a:noAutofit/>
          </a:bodyPr>
          <a:lstStyle/>
          <a:p>
            <a:r>
              <a:rPr lang="en-US" sz="2800" dirty="0" smtClean="0"/>
              <a:t>Illusion </a:t>
            </a:r>
            <a:r>
              <a:rPr lang="en-US" sz="2800" dirty="0"/>
              <a:t>of access to arbitrarily large object </a:t>
            </a:r>
            <a:r>
              <a:rPr lang="en-US" sz="2800" dirty="0" smtClean="0"/>
              <a:t>graph</a:t>
            </a:r>
            <a:endParaRPr lang="en-US" sz="2800" dirty="0"/>
          </a:p>
          <a:p>
            <a:pPr marL="782638" lvl="1"/>
            <a:r>
              <a:rPr lang="en-CA" sz="2400" dirty="0" smtClean="0"/>
              <a:t>Workers cache objects</a:t>
            </a:r>
            <a:endParaRPr lang="en-US" sz="2400" dirty="0" smtClean="0"/>
          </a:p>
          <a:p>
            <a:pPr marL="782638" lvl="1"/>
            <a:r>
              <a:rPr lang="en-US" sz="2400" dirty="0" smtClean="0"/>
              <a:t>Objects fetched as pointers are followed out of cache</a:t>
            </a:r>
          </a:p>
          <a:p>
            <a:pPr marL="382588"/>
            <a:endParaRPr lang="en-CA" sz="2800" dirty="0" smtClean="0"/>
          </a:p>
          <a:p>
            <a:pPr marL="382588"/>
            <a:endParaRPr lang="en-CA" sz="2800" dirty="0" smtClean="0"/>
          </a:p>
          <a:p>
            <a:pPr marL="382588"/>
            <a:endParaRPr lang="en-CA" sz="2800" dirty="0" smtClean="0"/>
          </a:p>
          <a:p>
            <a:pPr marL="382588"/>
            <a:endParaRPr lang="en-CA" sz="2400" dirty="0" smtClean="0"/>
          </a:p>
          <a:p>
            <a:pPr marL="382588"/>
            <a:r>
              <a:rPr lang="en-US" sz="2800" dirty="0" smtClean="0"/>
              <a:t>Stores enforce security policies on objects</a:t>
            </a:r>
          </a:p>
          <a:p>
            <a:pPr marL="782638" lvl="1"/>
            <a:r>
              <a:rPr lang="en-CA" sz="2400" dirty="0" smtClean="0"/>
              <a:t>Worker can read (write) object only if it’s trusted to enforce confidentiality (integrity)</a:t>
            </a:r>
            <a:endParaRPr lang="en-US" sz="2400" dirty="0" smtClean="0"/>
          </a:p>
        </p:txBody>
      </p:sp>
      <p:sp>
        <p:nvSpPr>
          <p:cNvPr id="6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Transparent Data Shipping</a:t>
            </a:r>
            <a:endParaRPr lang="en-US" dirty="0"/>
          </a:p>
        </p:txBody>
      </p:sp>
      <p:grpSp>
        <p:nvGrpSpPr>
          <p:cNvPr id="2" name="Group 91"/>
          <p:cNvGrpSpPr/>
          <p:nvPr/>
        </p:nvGrpSpPr>
        <p:grpSpPr>
          <a:xfrm>
            <a:off x="571472" y="2965979"/>
            <a:ext cx="8105803" cy="2034657"/>
            <a:chOff x="571472" y="4394739"/>
            <a:chExt cx="8105803" cy="2034657"/>
          </a:xfrm>
        </p:grpSpPr>
        <p:sp>
          <p:nvSpPr>
            <p:cNvPr id="74" name="Left-Right Arrow 73"/>
            <p:cNvSpPr/>
            <p:nvPr/>
          </p:nvSpPr>
          <p:spPr>
            <a:xfrm>
              <a:off x="2949398" y="5198940"/>
              <a:ext cx="1357322" cy="285752"/>
            </a:xfrm>
            <a:prstGeom prst="leftRightArrow">
              <a:avLst/>
            </a:prstGeom>
            <a:solidFill>
              <a:schemeClr val="bg2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90"/>
            <p:cNvGrpSpPr/>
            <p:nvPr/>
          </p:nvGrpSpPr>
          <p:grpSpPr>
            <a:xfrm>
              <a:off x="571472" y="4394739"/>
              <a:ext cx="2786082" cy="1894154"/>
              <a:chOff x="571472" y="4320928"/>
              <a:chExt cx="2786082" cy="1894154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571472" y="4327082"/>
                <a:ext cx="2357454" cy="1888000"/>
              </a:xfrm>
              <a:prstGeom prst="roundRect">
                <a:avLst>
                  <a:gd name="adj" fmla="val 16457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556" name="Rectangle 4"/>
              <p:cNvSpPr>
                <a:spLocks noChangeArrowheads="1"/>
              </p:cNvSpPr>
              <p:nvPr/>
            </p:nvSpPr>
            <p:spPr bwMode="auto">
              <a:xfrm>
                <a:off x="642910" y="4320928"/>
                <a:ext cx="2214578" cy="357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Worker node: </a:t>
                </a:r>
                <a:r>
                  <a:rPr lang="en-US" sz="2000" dirty="0">
                    <a:solidFill>
                      <a:schemeClr val="tx1"/>
                    </a:solidFill>
                    <a:latin typeface="Calibri" pitchFamily="34" charset="0"/>
                  </a:rPr>
                  <a:t>y = </a:t>
                </a:r>
                <a:r>
                  <a:rPr lang="en-US" sz="2000" dirty="0" err="1">
                    <a:solidFill>
                      <a:schemeClr val="tx1"/>
                    </a:solidFill>
                    <a:latin typeface="Calibri" pitchFamily="34" charset="0"/>
                  </a:rPr>
                  <a:t>x.f</a:t>
                </a:r>
                <a:endParaRPr lang="en-US" sz="24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  <p:sp>
            <p:nvSpPr>
              <p:cNvPr id="279560" name="Text Box 8"/>
              <p:cNvSpPr txBox="1">
                <a:spLocks noChangeArrowheads="1"/>
              </p:cNvSpPr>
              <p:nvPr/>
            </p:nvSpPr>
            <p:spPr bwMode="auto">
              <a:xfrm>
                <a:off x="1033272" y="4645960"/>
                <a:ext cx="143385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object cache</a:t>
                </a:r>
              </a:p>
            </p:txBody>
          </p:sp>
          <p:sp>
            <p:nvSpPr>
              <p:cNvPr id="279559" name="Rectangle 7"/>
              <p:cNvSpPr>
                <a:spLocks noChangeArrowheads="1"/>
              </p:cNvSpPr>
              <p:nvPr/>
            </p:nvSpPr>
            <p:spPr bwMode="auto">
              <a:xfrm>
                <a:off x="808018" y="5000636"/>
                <a:ext cx="1828800" cy="10001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5" name="Line 13"/>
              <p:cNvSpPr>
                <a:spLocks noChangeShapeType="1"/>
              </p:cNvSpPr>
              <p:nvPr/>
            </p:nvSpPr>
            <p:spPr bwMode="auto">
              <a:xfrm flipV="1">
                <a:off x="1404918" y="5184796"/>
                <a:ext cx="24130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6" name="Line 14"/>
              <p:cNvSpPr>
                <a:spLocks noChangeShapeType="1"/>
              </p:cNvSpPr>
              <p:nvPr/>
            </p:nvSpPr>
            <p:spPr bwMode="auto">
              <a:xfrm>
                <a:off x="1392218" y="5434034"/>
                <a:ext cx="271463" cy="2000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7" name="Line 15"/>
              <p:cNvSpPr>
                <a:spLocks noChangeShapeType="1"/>
              </p:cNvSpPr>
              <p:nvPr/>
            </p:nvSpPr>
            <p:spPr bwMode="auto">
              <a:xfrm>
                <a:off x="1933556" y="5256234"/>
                <a:ext cx="263525" cy="1492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8" name="Line 16"/>
              <p:cNvSpPr>
                <a:spLocks noChangeShapeType="1"/>
              </p:cNvSpPr>
              <p:nvPr/>
            </p:nvSpPr>
            <p:spPr bwMode="auto">
              <a:xfrm flipV="1">
                <a:off x="1943081" y="5553096"/>
                <a:ext cx="244475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9" name="Line 17"/>
              <p:cNvSpPr>
                <a:spLocks noChangeShapeType="1"/>
              </p:cNvSpPr>
              <p:nvPr/>
            </p:nvSpPr>
            <p:spPr bwMode="auto">
              <a:xfrm>
                <a:off x="1889471" y="5822191"/>
                <a:ext cx="122209" cy="1414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1" name="Oval 19"/>
              <p:cNvSpPr>
                <a:spLocks noChangeArrowheads="1"/>
              </p:cNvSpPr>
              <p:nvPr/>
            </p:nvSpPr>
            <p:spPr bwMode="auto">
              <a:xfrm>
                <a:off x="2001818" y="5951875"/>
                <a:ext cx="93663" cy="936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2" name="Line 20"/>
              <p:cNvSpPr>
                <a:spLocks noChangeShapeType="1"/>
              </p:cNvSpPr>
              <p:nvPr/>
            </p:nvSpPr>
            <p:spPr bwMode="auto">
              <a:xfrm>
                <a:off x="2047856" y="6002675"/>
                <a:ext cx="335651" cy="1488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7" name="Oval 55"/>
              <p:cNvSpPr>
                <a:spLocks noChangeArrowheads="1"/>
              </p:cNvSpPr>
              <p:nvPr/>
            </p:nvSpPr>
            <p:spPr bwMode="auto">
              <a:xfrm>
                <a:off x="2586018" y="5240359"/>
                <a:ext cx="93663" cy="936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8" name="Oval 56"/>
              <p:cNvSpPr>
                <a:spLocks noChangeArrowheads="1"/>
              </p:cNvSpPr>
              <p:nvPr/>
            </p:nvSpPr>
            <p:spPr bwMode="auto">
              <a:xfrm>
                <a:off x="2598718" y="5653109"/>
                <a:ext cx="93663" cy="936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9" name="Line 57"/>
              <p:cNvSpPr>
                <a:spLocks noChangeShapeType="1"/>
              </p:cNvSpPr>
              <p:nvPr/>
            </p:nvSpPr>
            <p:spPr bwMode="auto">
              <a:xfrm flipV="1">
                <a:off x="2459018" y="5318146"/>
                <a:ext cx="133350" cy="88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10" name="Line 58"/>
              <p:cNvSpPr>
                <a:spLocks noChangeShapeType="1"/>
              </p:cNvSpPr>
              <p:nvPr/>
            </p:nvSpPr>
            <p:spPr bwMode="auto">
              <a:xfrm>
                <a:off x="2452668" y="5584846"/>
                <a:ext cx="158750" cy="88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32" name="Text Box 80"/>
              <p:cNvSpPr txBox="1">
                <a:spLocks/>
              </p:cNvSpPr>
              <p:nvPr/>
            </p:nvSpPr>
            <p:spPr bwMode="auto">
              <a:xfrm>
                <a:off x="1504931" y="5667396"/>
                <a:ext cx="284052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x</a:t>
                </a:r>
              </a:p>
            </p:txBody>
          </p:sp>
          <p:pic>
            <p:nvPicPr>
              <p:cNvPr id="73" name="Picture 72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150292" y="524787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5" name="Picture 74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686938" y="5601404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6" name="Picture 75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675964" y="5099616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7" name="Picture 76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21862" y="5379774"/>
                <a:ext cx="213631" cy="213631"/>
              </a:xfrm>
              <a:prstGeom prst="rect">
                <a:avLst/>
              </a:prstGeom>
            </p:spPr>
          </p:pic>
          <p:sp>
            <p:nvSpPr>
              <p:cNvPr id="279611" name="Text Box 59"/>
              <p:cNvSpPr txBox="1">
                <a:spLocks noChangeArrowheads="1"/>
              </p:cNvSpPr>
              <p:nvPr/>
            </p:nvSpPr>
            <p:spPr bwMode="auto">
              <a:xfrm>
                <a:off x="2653707" y="5502296"/>
                <a:ext cx="70384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proxy</a:t>
                </a:r>
              </a:p>
            </p:txBody>
          </p:sp>
        </p:grpSp>
        <p:sp>
          <p:nvSpPr>
            <p:cNvPr id="279570" name="Oval 18"/>
            <p:cNvSpPr>
              <a:spLocks noChangeArrowheads="1"/>
            </p:cNvSpPr>
            <p:nvPr/>
          </p:nvSpPr>
          <p:spPr bwMode="auto">
            <a:xfrm>
              <a:off x="2379643" y="6129358"/>
              <a:ext cx="300038" cy="3000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88"/>
            <p:cNvGrpSpPr/>
            <p:nvPr/>
          </p:nvGrpSpPr>
          <p:grpSpPr>
            <a:xfrm>
              <a:off x="4333875" y="4410749"/>
              <a:ext cx="4343400" cy="1862134"/>
              <a:chOff x="4333875" y="4500570"/>
              <a:chExt cx="4343400" cy="1862134"/>
            </a:xfrm>
          </p:grpSpPr>
          <p:sp>
            <p:nvSpPr>
              <p:cNvPr id="279557" name="Rectangle 5"/>
              <p:cNvSpPr>
                <a:spLocks noChangeArrowheads="1"/>
              </p:cNvSpPr>
              <p:nvPr/>
            </p:nvSpPr>
            <p:spPr bwMode="auto">
              <a:xfrm>
                <a:off x="4333875" y="4500570"/>
                <a:ext cx="4343400" cy="1862134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en-US" sz="2000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Fabric object graph (distributed)</a:t>
                </a:r>
              </a:p>
            </p:txBody>
          </p:sp>
          <p:sp>
            <p:nvSpPr>
              <p:cNvPr id="279577" name="Line 25"/>
              <p:cNvSpPr>
                <a:spLocks noChangeShapeType="1"/>
              </p:cNvSpPr>
              <p:nvPr/>
            </p:nvSpPr>
            <p:spPr bwMode="auto">
              <a:xfrm>
                <a:off x="5189538" y="5364169"/>
                <a:ext cx="271462" cy="2000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8" name="Line 26"/>
              <p:cNvSpPr>
                <a:spLocks noChangeShapeType="1"/>
              </p:cNvSpPr>
              <p:nvPr/>
            </p:nvSpPr>
            <p:spPr bwMode="auto">
              <a:xfrm>
                <a:off x="5730875" y="5186369"/>
                <a:ext cx="263525" cy="1492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9" name="Line 27"/>
              <p:cNvSpPr>
                <a:spLocks noChangeShapeType="1"/>
              </p:cNvSpPr>
              <p:nvPr/>
            </p:nvSpPr>
            <p:spPr bwMode="auto">
              <a:xfrm flipV="1">
                <a:off x="5740400" y="5483231"/>
                <a:ext cx="244475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81" name="Line 29"/>
              <p:cNvSpPr>
                <a:spLocks noChangeShapeType="1"/>
              </p:cNvSpPr>
              <p:nvPr/>
            </p:nvSpPr>
            <p:spPr bwMode="auto">
              <a:xfrm flipV="1">
                <a:off x="5200650" y="5140331"/>
                <a:ext cx="241300" cy="444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82" name="Line 30"/>
              <p:cNvSpPr>
                <a:spLocks noChangeShapeType="1"/>
              </p:cNvSpPr>
              <p:nvPr/>
            </p:nvSpPr>
            <p:spPr bwMode="auto">
              <a:xfrm>
                <a:off x="5695950" y="5749931"/>
                <a:ext cx="346075" cy="188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1" name="Line 39"/>
              <p:cNvSpPr>
                <a:spLocks noChangeShapeType="1"/>
              </p:cNvSpPr>
              <p:nvPr/>
            </p:nvSpPr>
            <p:spPr bwMode="auto">
              <a:xfrm flipV="1">
                <a:off x="5060950" y="5756281"/>
                <a:ext cx="419100" cy="419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2" name="Line 40"/>
              <p:cNvSpPr>
                <a:spLocks noChangeShapeType="1"/>
              </p:cNvSpPr>
              <p:nvPr/>
            </p:nvSpPr>
            <p:spPr bwMode="auto">
              <a:xfrm flipV="1">
                <a:off x="6229350" y="5051431"/>
                <a:ext cx="355600" cy="254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3" name="Line 41"/>
              <p:cNvSpPr>
                <a:spLocks noChangeShapeType="1"/>
              </p:cNvSpPr>
              <p:nvPr/>
            </p:nvSpPr>
            <p:spPr bwMode="auto">
              <a:xfrm>
                <a:off x="6261100" y="5476881"/>
                <a:ext cx="285750" cy="1905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4" name="Line 42"/>
              <p:cNvSpPr>
                <a:spLocks noChangeShapeType="1"/>
              </p:cNvSpPr>
              <p:nvPr/>
            </p:nvSpPr>
            <p:spPr bwMode="auto">
              <a:xfrm flipV="1">
                <a:off x="6788150" y="5438781"/>
                <a:ext cx="203200" cy="1841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5" name="Line 43"/>
              <p:cNvSpPr>
                <a:spLocks noChangeShapeType="1"/>
              </p:cNvSpPr>
              <p:nvPr/>
            </p:nvSpPr>
            <p:spPr bwMode="auto">
              <a:xfrm>
                <a:off x="6838950" y="5057781"/>
                <a:ext cx="152400" cy="165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6" name="Line 44"/>
              <p:cNvSpPr>
                <a:spLocks noChangeShapeType="1"/>
              </p:cNvSpPr>
              <p:nvPr/>
            </p:nvSpPr>
            <p:spPr bwMode="auto">
              <a:xfrm flipH="1">
                <a:off x="5734050" y="4930781"/>
                <a:ext cx="831850" cy="127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7" name="Line 45"/>
              <p:cNvSpPr>
                <a:spLocks noChangeShapeType="1"/>
              </p:cNvSpPr>
              <p:nvPr/>
            </p:nvSpPr>
            <p:spPr bwMode="auto">
              <a:xfrm>
                <a:off x="6864350" y="4968881"/>
                <a:ext cx="596900" cy="635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8" name="Line 46"/>
              <p:cNvSpPr>
                <a:spLocks noChangeShapeType="1"/>
              </p:cNvSpPr>
              <p:nvPr/>
            </p:nvSpPr>
            <p:spPr bwMode="auto">
              <a:xfrm flipH="1">
                <a:off x="7232650" y="5102231"/>
                <a:ext cx="247650" cy="139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9" name="Line 47"/>
              <p:cNvSpPr>
                <a:spLocks noChangeShapeType="1"/>
              </p:cNvSpPr>
              <p:nvPr/>
            </p:nvSpPr>
            <p:spPr bwMode="auto">
              <a:xfrm>
                <a:off x="7239000" y="5387981"/>
                <a:ext cx="628650" cy="1968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0" name="Line 48"/>
              <p:cNvSpPr>
                <a:spLocks noChangeShapeType="1"/>
              </p:cNvSpPr>
              <p:nvPr/>
            </p:nvSpPr>
            <p:spPr bwMode="auto">
              <a:xfrm flipH="1" flipV="1">
                <a:off x="7696200" y="5153031"/>
                <a:ext cx="222250" cy="355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1" name="Line 49"/>
              <p:cNvSpPr>
                <a:spLocks noChangeShapeType="1"/>
              </p:cNvSpPr>
              <p:nvPr/>
            </p:nvSpPr>
            <p:spPr bwMode="auto">
              <a:xfrm>
                <a:off x="7175500" y="5464181"/>
                <a:ext cx="31115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2" name="Line 50"/>
              <p:cNvSpPr>
                <a:spLocks noChangeShapeType="1"/>
              </p:cNvSpPr>
              <p:nvPr/>
            </p:nvSpPr>
            <p:spPr bwMode="auto">
              <a:xfrm flipV="1">
                <a:off x="7708900" y="5743581"/>
                <a:ext cx="196850" cy="1841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5" name="Line 53"/>
              <p:cNvSpPr>
                <a:spLocks noChangeShapeType="1"/>
              </p:cNvSpPr>
              <p:nvPr/>
            </p:nvSpPr>
            <p:spPr bwMode="auto">
              <a:xfrm flipV="1">
                <a:off x="6311900" y="5802303"/>
                <a:ext cx="234936" cy="1333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6" name="Line 54"/>
              <p:cNvSpPr>
                <a:spLocks noChangeShapeType="1"/>
              </p:cNvSpPr>
              <p:nvPr/>
            </p:nvSpPr>
            <p:spPr bwMode="auto">
              <a:xfrm>
                <a:off x="6365875" y="6034093"/>
                <a:ext cx="1079500" cy="95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20" name="Oval 68"/>
              <p:cNvSpPr>
                <a:spLocks noChangeArrowheads="1"/>
              </p:cNvSpPr>
              <p:nvPr/>
            </p:nvSpPr>
            <p:spPr bwMode="auto">
              <a:xfrm>
                <a:off x="6045209" y="5865833"/>
                <a:ext cx="300037" cy="30003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30" name="Text Box 78"/>
              <p:cNvSpPr txBox="1">
                <a:spLocks/>
              </p:cNvSpPr>
              <p:nvPr/>
            </p:nvSpPr>
            <p:spPr bwMode="auto">
              <a:xfrm>
                <a:off x="5459413" y="5680081"/>
                <a:ext cx="280987" cy="36671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x</a:t>
                </a:r>
              </a:p>
            </p:txBody>
          </p:sp>
          <p:sp>
            <p:nvSpPr>
              <p:cNvPr id="279633" name="Text Box 81"/>
              <p:cNvSpPr txBox="1">
                <a:spLocks/>
              </p:cNvSpPr>
              <p:nvPr/>
            </p:nvSpPr>
            <p:spPr bwMode="auto">
              <a:xfrm>
                <a:off x="5857884" y="5991245"/>
                <a:ext cx="280987" cy="36671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y</a:t>
                </a:r>
              </a:p>
            </p:txBody>
          </p:sp>
          <p:pic>
            <p:nvPicPr>
              <p:cNvPr id="69" name="Picture 68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088412" y="5909036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8" name="Picture 77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967286" y="5160015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9" name="Picture 78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486398" y="5008567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0" name="Picture 79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479736" y="5545791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1" name="Picture 80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013136" y="5301951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2" name="Picture 81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605915" y="4872366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3" name="Picture 82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572591" y="563343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4" name="Picture 83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995501" y="522576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5" name="Picture 84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79371" y="592299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6" name="Picture 85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98421" y="494382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8" name="Picture 87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887041" y="5534372"/>
                <a:ext cx="213631" cy="213631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2000"/>
            <a:ext cx="8229600" cy="4827396"/>
          </a:xfrm>
        </p:spPr>
        <p:txBody>
          <a:bodyPr>
            <a:noAutofit/>
          </a:bodyPr>
          <a:lstStyle/>
          <a:p>
            <a:r>
              <a:rPr lang="en-US" sz="2800" dirty="0" smtClean="0"/>
              <a:t>Illusion </a:t>
            </a:r>
            <a:r>
              <a:rPr lang="en-US" sz="2800" dirty="0"/>
              <a:t>of access to arbitrarily large object </a:t>
            </a:r>
            <a:r>
              <a:rPr lang="en-US" sz="2800" dirty="0" smtClean="0"/>
              <a:t>graph</a:t>
            </a:r>
            <a:endParaRPr lang="en-US" sz="2800" dirty="0"/>
          </a:p>
          <a:p>
            <a:pPr marL="782638" lvl="1"/>
            <a:r>
              <a:rPr lang="en-CA" sz="2400" dirty="0" smtClean="0"/>
              <a:t>Workers cache objects</a:t>
            </a:r>
            <a:endParaRPr lang="en-US" sz="2400" dirty="0" smtClean="0"/>
          </a:p>
          <a:p>
            <a:pPr marL="782638" lvl="1"/>
            <a:r>
              <a:rPr lang="en-US" sz="2400" dirty="0" smtClean="0"/>
              <a:t>Objects fetched as pointers are followed out of cache</a:t>
            </a:r>
          </a:p>
          <a:p>
            <a:pPr marL="382588"/>
            <a:endParaRPr lang="en-CA" sz="2800" dirty="0" smtClean="0"/>
          </a:p>
          <a:p>
            <a:pPr marL="382588"/>
            <a:endParaRPr lang="en-CA" sz="2800" dirty="0" smtClean="0"/>
          </a:p>
          <a:p>
            <a:pPr marL="382588"/>
            <a:endParaRPr lang="en-CA" sz="2800" dirty="0" smtClean="0"/>
          </a:p>
          <a:p>
            <a:pPr marL="382588"/>
            <a:endParaRPr lang="en-CA" sz="2400" dirty="0" smtClean="0"/>
          </a:p>
          <a:p>
            <a:pPr marL="382588"/>
            <a:r>
              <a:rPr lang="en-US" sz="2800" dirty="0" smtClean="0"/>
              <a:t>Stores enforce security policies on objects</a:t>
            </a:r>
          </a:p>
          <a:p>
            <a:pPr marL="782638" lvl="1"/>
            <a:r>
              <a:rPr lang="en-CA" sz="2400" dirty="0" smtClean="0"/>
              <a:t>Worker can read (write) object only if it’s trusted to enforce confidentiality (integrity)</a:t>
            </a:r>
            <a:endParaRPr lang="en-US" sz="2400" dirty="0" smtClean="0"/>
          </a:p>
        </p:txBody>
      </p:sp>
      <p:sp>
        <p:nvSpPr>
          <p:cNvPr id="6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Transparent Data Shipping</a:t>
            </a:r>
            <a:endParaRPr lang="en-US" dirty="0"/>
          </a:p>
        </p:txBody>
      </p:sp>
      <p:grpSp>
        <p:nvGrpSpPr>
          <p:cNvPr id="92" name="Group 91"/>
          <p:cNvGrpSpPr/>
          <p:nvPr/>
        </p:nvGrpSpPr>
        <p:grpSpPr>
          <a:xfrm>
            <a:off x="571472" y="2965979"/>
            <a:ext cx="8105803" cy="2034657"/>
            <a:chOff x="571472" y="4394739"/>
            <a:chExt cx="8105803" cy="2034657"/>
          </a:xfrm>
        </p:grpSpPr>
        <p:sp>
          <p:nvSpPr>
            <p:cNvPr id="74" name="Left-Right Arrow 73"/>
            <p:cNvSpPr/>
            <p:nvPr/>
          </p:nvSpPr>
          <p:spPr>
            <a:xfrm>
              <a:off x="2949398" y="5198940"/>
              <a:ext cx="1357322" cy="285752"/>
            </a:xfrm>
            <a:prstGeom prst="leftRightArrow">
              <a:avLst/>
            </a:prstGeom>
            <a:solidFill>
              <a:schemeClr val="bg2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571472" y="4394739"/>
              <a:ext cx="2786082" cy="1894154"/>
              <a:chOff x="571472" y="4320928"/>
              <a:chExt cx="2786082" cy="1894154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571472" y="4327082"/>
                <a:ext cx="2357454" cy="1888000"/>
              </a:xfrm>
              <a:prstGeom prst="roundRect">
                <a:avLst>
                  <a:gd name="adj" fmla="val 16457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556" name="Rectangle 4"/>
              <p:cNvSpPr>
                <a:spLocks noChangeArrowheads="1"/>
              </p:cNvSpPr>
              <p:nvPr/>
            </p:nvSpPr>
            <p:spPr bwMode="auto">
              <a:xfrm>
                <a:off x="642910" y="4320928"/>
                <a:ext cx="2214578" cy="357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Worker node: </a:t>
                </a:r>
                <a:r>
                  <a:rPr lang="en-US" sz="2000" dirty="0">
                    <a:solidFill>
                      <a:schemeClr val="tx1"/>
                    </a:solidFill>
                    <a:latin typeface="Calibri" pitchFamily="34" charset="0"/>
                  </a:rPr>
                  <a:t>y = </a:t>
                </a:r>
                <a:r>
                  <a:rPr lang="en-US" sz="2000" dirty="0" err="1">
                    <a:solidFill>
                      <a:schemeClr val="tx1"/>
                    </a:solidFill>
                    <a:latin typeface="Calibri" pitchFamily="34" charset="0"/>
                  </a:rPr>
                  <a:t>x.f</a:t>
                </a:r>
                <a:endParaRPr lang="en-US" sz="24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  <p:sp>
            <p:nvSpPr>
              <p:cNvPr id="279560" name="Text Box 8"/>
              <p:cNvSpPr txBox="1">
                <a:spLocks noChangeArrowheads="1"/>
              </p:cNvSpPr>
              <p:nvPr/>
            </p:nvSpPr>
            <p:spPr bwMode="auto">
              <a:xfrm>
                <a:off x="1033272" y="4645960"/>
                <a:ext cx="143385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object cache</a:t>
                </a:r>
              </a:p>
            </p:txBody>
          </p:sp>
          <p:sp>
            <p:nvSpPr>
              <p:cNvPr id="279559" name="Rectangle 7"/>
              <p:cNvSpPr>
                <a:spLocks noChangeArrowheads="1"/>
              </p:cNvSpPr>
              <p:nvPr/>
            </p:nvSpPr>
            <p:spPr bwMode="auto">
              <a:xfrm>
                <a:off x="808018" y="5000636"/>
                <a:ext cx="1828800" cy="10001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5" name="Line 13"/>
              <p:cNvSpPr>
                <a:spLocks noChangeShapeType="1"/>
              </p:cNvSpPr>
              <p:nvPr/>
            </p:nvSpPr>
            <p:spPr bwMode="auto">
              <a:xfrm flipV="1">
                <a:off x="1404918" y="5184796"/>
                <a:ext cx="24130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6" name="Line 14"/>
              <p:cNvSpPr>
                <a:spLocks noChangeShapeType="1"/>
              </p:cNvSpPr>
              <p:nvPr/>
            </p:nvSpPr>
            <p:spPr bwMode="auto">
              <a:xfrm>
                <a:off x="1392218" y="5434034"/>
                <a:ext cx="271463" cy="2000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7" name="Line 15"/>
              <p:cNvSpPr>
                <a:spLocks noChangeShapeType="1"/>
              </p:cNvSpPr>
              <p:nvPr/>
            </p:nvSpPr>
            <p:spPr bwMode="auto">
              <a:xfrm>
                <a:off x="1933556" y="5256234"/>
                <a:ext cx="263525" cy="1492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8" name="Line 16"/>
              <p:cNvSpPr>
                <a:spLocks noChangeShapeType="1"/>
              </p:cNvSpPr>
              <p:nvPr/>
            </p:nvSpPr>
            <p:spPr bwMode="auto">
              <a:xfrm flipV="1">
                <a:off x="1943081" y="5553096"/>
                <a:ext cx="244475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9" name="Line 17"/>
              <p:cNvSpPr>
                <a:spLocks noChangeShapeType="1"/>
              </p:cNvSpPr>
              <p:nvPr/>
            </p:nvSpPr>
            <p:spPr bwMode="auto">
              <a:xfrm>
                <a:off x="1889471" y="5822191"/>
                <a:ext cx="122209" cy="1414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1" name="Oval 19"/>
              <p:cNvSpPr>
                <a:spLocks noChangeArrowheads="1"/>
              </p:cNvSpPr>
              <p:nvPr/>
            </p:nvSpPr>
            <p:spPr bwMode="auto">
              <a:xfrm>
                <a:off x="2001818" y="5951875"/>
                <a:ext cx="93663" cy="936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2" name="Line 20"/>
              <p:cNvSpPr>
                <a:spLocks noChangeShapeType="1"/>
              </p:cNvSpPr>
              <p:nvPr/>
            </p:nvSpPr>
            <p:spPr bwMode="auto">
              <a:xfrm>
                <a:off x="2047856" y="6002675"/>
                <a:ext cx="335651" cy="1488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7" name="Oval 55"/>
              <p:cNvSpPr>
                <a:spLocks noChangeArrowheads="1"/>
              </p:cNvSpPr>
              <p:nvPr/>
            </p:nvSpPr>
            <p:spPr bwMode="auto">
              <a:xfrm>
                <a:off x="2586018" y="5240359"/>
                <a:ext cx="93663" cy="936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8" name="Oval 56"/>
              <p:cNvSpPr>
                <a:spLocks noChangeArrowheads="1"/>
              </p:cNvSpPr>
              <p:nvPr/>
            </p:nvSpPr>
            <p:spPr bwMode="auto">
              <a:xfrm>
                <a:off x="2598718" y="5653109"/>
                <a:ext cx="93663" cy="936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9" name="Line 57"/>
              <p:cNvSpPr>
                <a:spLocks noChangeShapeType="1"/>
              </p:cNvSpPr>
              <p:nvPr/>
            </p:nvSpPr>
            <p:spPr bwMode="auto">
              <a:xfrm flipV="1">
                <a:off x="2459018" y="5318146"/>
                <a:ext cx="133350" cy="88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10" name="Line 58"/>
              <p:cNvSpPr>
                <a:spLocks noChangeShapeType="1"/>
              </p:cNvSpPr>
              <p:nvPr/>
            </p:nvSpPr>
            <p:spPr bwMode="auto">
              <a:xfrm>
                <a:off x="2452668" y="5584846"/>
                <a:ext cx="158750" cy="88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32" name="Text Box 80"/>
              <p:cNvSpPr txBox="1">
                <a:spLocks/>
              </p:cNvSpPr>
              <p:nvPr/>
            </p:nvSpPr>
            <p:spPr bwMode="auto">
              <a:xfrm>
                <a:off x="1504931" y="5667396"/>
                <a:ext cx="284052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x</a:t>
                </a:r>
              </a:p>
            </p:txBody>
          </p:sp>
          <p:pic>
            <p:nvPicPr>
              <p:cNvPr id="73" name="Picture 72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150292" y="524787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5" name="Picture 74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686938" y="5601404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6" name="Picture 75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675964" y="5099616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7" name="Picture 76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21862" y="5379774"/>
                <a:ext cx="213631" cy="213631"/>
              </a:xfrm>
              <a:prstGeom prst="rect">
                <a:avLst/>
              </a:prstGeom>
            </p:spPr>
          </p:pic>
          <p:sp>
            <p:nvSpPr>
              <p:cNvPr id="279611" name="Text Box 59"/>
              <p:cNvSpPr txBox="1">
                <a:spLocks noChangeArrowheads="1"/>
              </p:cNvSpPr>
              <p:nvPr/>
            </p:nvSpPr>
            <p:spPr bwMode="auto">
              <a:xfrm>
                <a:off x="2653707" y="5502296"/>
                <a:ext cx="70384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proxy</a:t>
                </a:r>
              </a:p>
            </p:txBody>
          </p:sp>
        </p:grpSp>
        <p:sp>
          <p:nvSpPr>
            <p:cNvPr id="279570" name="Oval 18"/>
            <p:cNvSpPr>
              <a:spLocks noChangeArrowheads="1"/>
            </p:cNvSpPr>
            <p:nvPr/>
          </p:nvSpPr>
          <p:spPr bwMode="auto">
            <a:xfrm>
              <a:off x="2379643" y="6129358"/>
              <a:ext cx="300038" cy="3000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4333875" y="4410749"/>
              <a:ext cx="4343400" cy="1862134"/>
              <a:chOff x="4333875" y="4500570"/>
              <a:chExt cx="4343400" cy="1862134"/>
            </a:xfrm>
          </p:grpSpPr>
          <p:sp>
            <p:nvSpPr>
              <p:cNvPr id="279557" name="Rectangle 5"/>
              <p:cNvSpPr>
                <a:spLocks noChangeArrowheads="1"/>
              </p:cNvSpPr>
              <p:nvPr/>
            </p:nvSpPr>
            <p:spPr bwMode="auto">
              <a:xfrm>
                <a:off x="4333875" y="4500570"/>
                <a:ext cx="4343400" cy="1862134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en-US" sz="2000" dirty="0">
                    <a:solidFill>
                      <a:schemeClr val="tx1"/>
                    </a:solidFill>
                    <a:latin typeface="+mn-lt"/>
                    <a:ea typeface="ＭＳ Ｐゴシック" pitchFamily="1" charset="-128"/>
                  </a:rPr>
                  <a:t>Fabric object graph (distributed)</a:t>
                </a:r>
              </a:p>
            </p:txBody>
          </p:sp>
          <p:sp>
            <p:nvSpPr>
              <p:cNvPr id="279577" name="Line 25"/>
              <p:cNvSpPr>
                <a:spLocks noChangeShapeType="1"/>
              </p:cNvSpPr>
              <p:nvPr/>
            </p:nvSpPr>
            <p:spPr bwMode="auto">
              <a:xfrm>
                <a:off x="5189538" y="5364169"/>
                <a:ext cx="271462" cy="2000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8" name="Line 26"/>
              <p:cNvSpPr>
                <a:spLocks noChangeShapeType="1"/>
              </p:cNvSpPr>
              <p:nvPr/>
            </p:nvSpPr>
            <p:spPr bwMode="auto">
              <a:xfrm>
                <a:off x="5730875" y="5186369"/>
                <a:ext cx="263525" cy="1492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79" name="Line 27"/>
              <p:cNvSpPr>
                <a:spLocks noChangeShapeType="1"/>
              </p:cNvSpPr>
              <p:nvPr/>
            </p:nvSpPr>
            <p:spPr bwMode="auto">
              <a:xfrm flipV="1">
                <a:off x="5740400" y="5483231"/>
                <a:ext cx="244475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81" name="Line 29"/>
              <p:cNvSpPr>
                <a:spLocks noChangeShapeType="1"/>
              </p:cNvSpPr>
              <p:nvPr/>
            </p:nvSpPr>
            <p:spPr bwMode="auto">
              <a:xfrm flipV="1">
                <a:off x="5200650" y="5140331"/>
                <a:ext cx="241300" cy="444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82" name="Line 30"/>
              <p:cNvSpPr>
                <a:spLocks noChangeShapeType="1"/>
              </p:cNvSpPr>
              <p:nvPr/>
            </p:nvSpPr>
            <p:spPr bwMode="auto">
              <a:xfrm>
                <a:off x="5695950" y="5749931"/>
                <a:ext cx="346075" cy="188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1" name="Line 39"/>
              <p:cNvSpPr>
                <a:spLocks noChangeShapeType="1"/>
              </p:cNvSpPr>
              <p:nvPr/>
            </p:nvSpPr>
            <p:spPr bwMode="auto">
              <a:xfrm flipV="1">
                <a:off x="5060950" y="5756281"/>
                <a:ext cx="419100" cy="419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2" name="Line 40"/>
              <p:cNvSpPr>
                <a:spLocks noChangeShapeType="1"/>
              </p:cNvSpPr>
              <p:nvPr/>
            </p:nvSpPr>
            <p:spPr bwMode="auto">
              <a:xfrm flipV="1">
                <a:off x="6229350" y="5051431"/>
                <a:ext cx="355600" cy="254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3" name="Line 41"/>
              <p:cNvSpPr>
                <a:spLocks noChangeShapeType="1"/>
              </p:cNvSpPr>
              <p:nvPr/>
            </p:nvSpPr>
            <p:spPr bwMode="auto">
              <a:xfrm>
                <a:off x="6261100" y="5476881"/>
                <a:ext cx="285750" cy="1905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4" name="Line 42"/>
              <p:cNvSpPr>
                <a:spLocks noChangeShapeType="1"/>
              </p:cNvSpPr>
              <p:nvPr/>
            </p:nvSpPr>
            <p:spPr bwMode="auto">
              <a:xfrm flipV="1">
                <a:off x="6788150" y="5438781"/>
                <a:ext cx="203200" cy="1841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5" name="Line 43"/>
              <p:cNvSpPr>
                <a:spLocks noChangeShapeType="1"/>
              </p:cNvSpPr>
              <p:nvPr/>
            </p:nvSpPr>
            <p:spPr bwMode="auto">
              <a:xfrm>
                <a:off x="6838950" y="5057781"/>
                <a:ext cx="152400" cy="165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6" name="Line 44"/>
              <p:cNvSpPr>
                <a:spLocks noChangeShapeType="1"/>
              </p:cNvSpPr>
              <p:nvPr/>
            </p:nvSpPr>
            <p:spPr bwMode="auto">
              <a:xfrm flipH="1">
                <a:off x="5734050" y="4930781"/>
                <a:ext cx="831850" cy="127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7" name="Line 45"/>
              <p:cNvSpPr>
                <a:spLocks noChangeShapeType="1"/>
              </p:cNvSpPr>
              <p:nvPr/>
            </p:nvSpPr>
            <p:spPr bwMode="auto">
              <a:xfrm>
                <a:off x="6864350" y="4968881"/>
                <a:ext cx="596900" cy="635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8" name="Line 46"/>
              <p:cNvSpPr>
                <a:spLocks noChangeShapeType="1"/>
              </p:cNvSpPr>
              <p:nvPr/>
            </p:nvSpPr>
            <p:spPr bwMode="auto">
              <a:xfrm flipH="1">
                <a:off x="7232650" y="5102231"/>
                <a:ext cx="247650" cy="139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99" name="Line 47"/>
              <p:cNvSpPr>
                <a:spLocks noChangeShapeType="1"/>
              </p:cNvSpPr>
              <p:nvPr/>
            </p:nvSpPr>
            <p:spPr bwMode="auto">
              <a:xfrm>
                <a:off x="7239000" y="5387981"/>
                <a:ext cx="628650" cy="1968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0" name="Line 48"/>
              <p:cNvSpPr>
                <a:spLocks noChangeShapeType="1"/>
              </p:cNvSpPr>
              <p:nvPr/>
            </p:nvSpPr>
            <p:spPr bwMode="auto">
              <a:xfrm flipH="1" flipV="1">
                <a:off x="7696200" y="5153031"/>
                <a:ext cx="222250" cy="355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1" name="Line 49"/>
              <p:cNvSpPr>
                <a:spLocks noChangeShapeType="1"/>
              </p:cNvSpPr>
              <p:nvPr/>
            </p:nvSpPr>
            <p:spPr bwMode="auto">
              <a:xfrm>
                <a:off x="7175500" y="5464181"/>
                <a:ext cx="31115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2" name="Line 50"/>
              <p:cNvSpPr>
                <a:spLocks noChangeShapeType="1"/>
              </p:cNvSpPr>
              <p:nvPr/>
            </p:nvSpPr>
            <p:spPr bwMode="auto">
              <a:xfrm flipV="1">
                <a:off x="7708900" y="5743581"/>
                <a:ext cx="196850" cy="1841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5" name="Line 53"/>
              <p:cNvSpPr>
                <a:spLocks noChangeShapeType="1"/>
              </p:cNvSpPr>
              <p:nvPr/>
            </p:nvSpPr>
            <p:spPr bwMode="auto">
              <a:xfrm flipV="1">
                <a:off x="6311900" y="5802303"/>
                <a:ext cx="234936" cy="1333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06" name="Line 54"/>
              <p:cNvSpPr>
                <a:spLocks noChangeShapeType="1"/>
              </p:cNvSpPr>
              <p:nvPr/>
            </p:nvSpPr>
            <p:spPr bwMode="auto">
              <a:xfrm>
                <a:off x="6365875" y="6034093"/>
                <a:ext cx="1079500" cy="95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20" name="Oval 68"/>
              <p:cNvSpPr>
                <a:spLocks noChangeArrowheads="1"/>
              </p:cNvSpPr>
              <p:nvPr/>
            </p:nvSpPr>
            <p:spPr bwMode="auto">
              <a:xfrm>
                <a:off x="6045209" y="5865833"/>
                <a:ext cx="300037" cy="30003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630" name="Text Box 78"/>
              <p:cNvSpPr txBox="1">
                <a:spLocks/>
              </p:cNvSpPr>
              <p:nvPr/>
            </p:nvSpPr>
            <p:spPr bwMode="auto">
              <a:xfrm>
                <a:off x="5459413" y="5680081"/>
                <a:ext cx="280987" cy="36671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x</a:t>
                </a:r>
              </a:p>
            </p:txBody>
          </p:sp>
          <p:sp>
            <p:nvSpPr>
              <p:cNvPr id="279633" name="Text Box 81"/>
              <p:cNvSpPr txBox="1">
                <a:spLocks/>
              </p:cNvSpPr>
              <p:nvPr/>
            </p:nvSpPr>
            <p:spPr bwMode="auto">
              <a:xfrm>
                <a:off x="5857884" y="5991245"/>
                <a:ext cx="280987" cy="36671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y</a:t>
                </a:r>
              </a:p>
            </p:txBody>
          </p:sp>
          <p:pic>
            <p:nvPicPr>
              <p:cNvPr id="69" name="Picture 68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088412" y="5909036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8" name="Picture 77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967286" y="5160015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79" name="Picture 78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486398" y="5008567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0" name="Picture 79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479736" y="5545791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1" name="Picture 80" descr="green-ball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013136" y="5301951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2" name="Picture 81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605915" y="4872366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3" name="Picture 82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572591" y="563343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4" name="Picture 83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995501" y="522576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5" name="Picture 84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79371" y="592299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6" name="Picture 85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98421" y="4943822"/>
                <a:ext cx="213631" cy="213631"/>
              </a:xfrm>
              <a:prstGeom prst="rect">
                <a:avLst/>
              </a:prstGeom>
            </p:spPr>
          </p:pic>
          <p:pic>
            <p:nvPicPr>
              <p:cNvPr id="88" name="Picture 87" descr="blue-ball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887041" y="5534372"/>
                <a:ext cx="213631" cy="213631"/>
              </a:xfrm>
              <a:prstGeom prst="rect">
                <a:avLst/>
              </a:prstGeom>
            </p:spPr>
          </p:pic>
        </p:grpSp>
      </p:grpSp>
      <p:sp>
        <p:nvSpPr>
          <p:cNvPr id="67" name="Text Box 6"/>
          <p:cNvSpPr txBox="1">
            <a:spLocks noChangeArrowheads="1"/>
          </p:cNvSpPr>
          <p:nvPr/>
        </p:nvSpPr>
        <p:spPr bwMode="auto">
          <a:xfrm>
            <a:off x="4643438" y="4643446"/>
            <a:ext cx="3929090" cy="1581959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r>
              <a:rPr lang="en-US" sz="2000" b="1" dirty="0" smtClean="0">
                <a:solidFill>
                  <a:srgbClr val="C00000"/>
                </a:solidFill>
                <a:latin typeface="Cronos Pro" pitchFamily="1" charset="-18"/>
              </a:rPr>
              <a:t>Run-time system requirements:</a:t>
            </a:r>
            <a:endParaRPr lang="en-CA" sz="2000" b="1" dirty="0" smtClean="0">
              <a:solidFill>
                <a:schemeClr val="accent2"/>
              </a:solidFill>
              <a:latin typeface="Cronos Pro" pitchFamily="1" charset="-18"/>
            </a:endParaRPr>
          </a:p>
          <a:p>
            <a:pPr marL="252000" lvl="0" indent="-180000">
              <a:buClr>
                <a:srgbClr val="00B050"/>
              </a:buClr>
              <a:buFont typeface="Wingdings" pitchFamily="2" charset="2"/>
              <a:buChar char="ü"/>
            </a:pPr>
            <a:r>
              <a:rPr lang="en-CA" sz="2000" dirty="0" smtClean="0">
                <a:latin typeface="Cronos Pro" pitchFamily="1" charset="-18"/>
              </a:rPr>
              <a:t>Secure transparent data shipping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remote calls</a:t>
            </a:r>
          </a:p>
          <a:p>
            <a:pPr marL="252000" lvl="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Secure federated transactions</a:t>
            </a:r>
          </a:p>
          <a:p>
            <a:pPr marL="252000" lvl="0" indent="-180000">
              <a:buClr>
                <a:srgbClr val="00B050"/>
              </a:buClr>
              <a:buFont typeface="Wingdings" pitchFamily="2" charset="2"/>
              <a:buChar char="ü"/>
            </a:pPr>
            <a:r>
              <a:rPr lang="en-CA" sz="2000" dirty="0" smtClean="0">
                <a:latin typeface="Cronos Pro" pitchFamily="1" charset="-18"/>
              </a:rPr>
              <a:t>Enforcement of security labels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Secure Remote Calls</a:t>
            </a:r>
            <a:endParaRPr lang="en-US" dirty="0" smtClean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85786" y="1428736"/>
            <a:ext cx="3500462" cy="164307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indent="-180000"/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Is </a:t>
            </a:r>
            <a:r>
              <a:rPr lang="en-CA" sz="2000" b="1" dirty="0" err="1" smtClean="0">
                <a:solidFill>
                  <a:schemeClr val="accent2"/>
                </a:solidFill>
                <a:latin typeface="Cronos Pro" pitchFamily="1" charset="-18"/>
              </a:rPr>
              <a:t>callee</a:t>
            </a:r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 trusted to see call?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Call itself might reveal private information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Method arguments might be private</a:t>
            </a:r>
            <a:endParaRPr lang="en-US" sz="2000" dirty="0">
              <a:latin typeface="Cronos Pro" pitchFamily="1" charset="-1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57752" y="1428736"/>
            <a:ext cx="3500462" cy="164307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indent="-180000"/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Is caller trusted to make call?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Caller might not have sufficient authority to make call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Method arguments might have been tampered with by caller</a:t>
            </a:r>
            <a:endParaRPr lang="en-US" sz="2000" dirty="0">
              <a:latin typeface="Cronos Pro" pitchFamily="1" charset="-1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85786" y="4786322"/>
            <a:ext cx="3500462" cy="1071570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indent="-180000"/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Is </a:t>
            </a:r>
            <a:r>
              <a:rPr lang="en-CA" sz="2000" b="1" dirty="0" err="1" smtClean="0">
                <a:solidFill>
                  <a:schemeClr val="accent2"/>
                </a:solidFill>
                <a:latin typeface="Cronos Pro" pitchFamily="1" charset="-18"/>
              </a:rPr>
              <a:t>callee</a:t>
            </a:r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 trusted to execute call?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Call result might have been tampered with by </a:t>
            </a:r>
            <a:r>
              <a:rPr lang="en-CA" sz="2000" dirty="0" err="1" smtClean="0">
                <a:latin typeface="Cronos Pro" pitchFamily="1" charset="-18"/>
              </a:rPr>
              <a:t>callee</a:t>
            </a:r>
            <a:endParaRPr lang="en-CA" sz="2000" dirty="0" smtClean="0">
              <a:latin typeface="Cronos Pro" pitchFamily="1" charset="-1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57752" y="4786322"/>
            <a:ext cx="3500462" cy="1071570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indent="-180000"/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Is caller trusted to see result?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Call result might reveal private information</a:t>
            </a:r>
            <a:endParaRPr lang="en-US" sz="2000" dirty="0">
              <a:latin typeface="Cronos Pro" pitchFamily="1" charset="-18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285875" y="3214696"/>
            <a:ext cx="6572250" cy="1428750"/>
            <a:chOff x="1285875" y="3214696"/>
            <a:chExt cx="6572250" cy="1428750"/>
          </a:xfrm>
        </p:grpSpPr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2900504" y="3214696"/>
              <a:ext cx="3605558" cy="1428750"/>
              <a:chOff x="2900492" y="3857628"/>
              <a:chExt cx="3605583" cy="1428760"/>
            </a:xfrm>
          </p:grpSpPr>
          <p:sp>
            <p:nvSpPr>
              <p:cNvPr id="15387" name="TextBox 9"/>
              <p:cNvSpPr txBox="1">
                <a:spLocks noChangeArrowheads="1"/>
              </p:cNvSpPr>
              <p:nvPr/>
            </p:nvSpPr>
            <p:spPr bwMode="auto">
              <a:xfrm>
                <a:off x="2900492" y="4393413"/>
                <a:ext cx="1404231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CA" b="1" dirty="0">
                    <a:latin typeface="Cronos Pro" pitchFamily="1" charset="-18"/>
                  </a:rPr>
                  <a:t>Static checks</a:t>
                </a:r>
                <a:endParaRPr lang="en-US" b="1" dirty="0">
                  <a:latin typeface="Cronos Pro" pitchFamily="1" charset="-18"/>
                </a:endParaRPr>
              </a:p>
            </p:txBody>
          </p:sp>
          <p:sp>
            <p:nvSpPr>
              <p:cNvPr id="15388" name="TextBox 10"/>
              <p:cNvSpPr txBox="1">
                <a:spLocks noChangeArrowheads="1"/>
              </p:cNvSpPr>
              <p:nvPr/>
            </p:nvSpPr>
            <p:spPr bwMode="auto">
              <a:xfrm>
                <a:off x="4801891" y="4393413"/>
                <a:ext cx="170418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CA" b="1" dirty="0">
                    <a:latin typeface="Cronos Pro" pitchFamily="1" charset="-18"/>
                  </a:rPr>
                  <a:t>Dynamic checks</a:t>
                </a:r>
                <a:endParaRPr lang="en-US" b="1" dirty="0">
                  <a:latin typeface="Cronos Pro" pitchFamily="1" charset="-18"/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rot="5400000">
                <a:off x="3857620" y="4572008"/>
                <a:ext cx="1428760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70" name="TextBox 11"/>
            <p:cNvSpPr txBox="1">
              <a:spLocks noChangeArrowheads="1"/>
            </p:cNvSpPr>
            <p:nvPr/>
          </p:nvSpPr>
          <p:spPr bwMode="auto">
            <a:xfrm>
              <a:off x="2847541" y="3286134"/>
              <a:ext cx="1510146" cy="369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>
                  <a:latin typeface="Cronos Pro" pitchFamily="1" charset="-18"/>
                </a:rPr>
                <a:t>Confidentiality</a:t>
              </a:r>
              <a:endParaRPr lang="en-US">
                <a:latin typeface="Cronos Pro" pitchFamily="1" charset="-18"/>
              </a:endParaRPr>
            </a:p>
          </p:txBody>
        </p:sp>
        <p:sp>
          <p:nvSpPr>
            <p:cNvPr id="15371" name="TextBox 12"/>
            <p:cNvSpPr txBox="1">
              <a:spLocks noChangeArrowheads="1"/>
            </p:cNvSpPr>
            <p:nvPr/>
          </p:nvSpPr>
          <p:spPr bwMode="auto">
            <a:xfrm>
              <a:off x="3132136" y="4214822"/>
              <a:ext cx="940956" cy="369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>
                  <a:latin typeface="Cronos Pro" pitchFamily="1" charset="-18"/>
                </a:rPr>
                <a:t>Integrity</a:t>
              </a:r>
              <a:endParaRPr lang="en-US">
                <a:latin typeface="Cronos Pro" pitchFamily="1" charset="-18"/>
              </a:endParaRPr>
            </a:p>
          </p:txBody>
        </p:sp>
        <p:sp>
          <p:nvSpPr>
            <p:cNvPr id="15372" name="TextBox 13"/>
            <p:cNvSpPr txBox="1">
              <a:spLocks noChangeArrowheads="1"/>
            </p:cNvSpPr>
            <p:nvPr/>
          </p:nvSpPr>
          <p:spPr bwMode="auto">
            <a:xfrm>
              <a:off x="5183498" y="3286134"/>
              <a:ext cx="940956" cy="369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 dirty="0">
                  <a:latin typeface="Cronos Pro" pitchFamily="1" charset="-18"/>
                </a:rPr>
                <a:t>Integrity</a:t>
              </a:r>
              <a:endParaRPr lang="en-US" dirty="0">
                <a:latin typeface="Cronos Pro" pitchFamily="1" charset="-18"/>
              </a:endParaRPr>
            </a:p>
          </p:txBody>
        </p:sp>
        <p:sp>
          <p:nvSpPr>
            <p:cNvPr id="15373" name="TextBox 14"/>
            <p:cNvSpPr txBox="1">
              <a:spLocks noChangeArrowheads="1"/>
            </p:cNvSpPr>
            <p:nvPr/>
          </p:nvSpPr>
          <p:spPr bwMode="auto">
            <a:xfrm>
              <a:off x="4898903" y="4214822"/>
              <a:ext cx="1510146" cy="369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 dirty="0">
                  <a:latin typeface="Cronos Pro" pitchFamily="1" charset="-18"/>
                </a:rPr>
                <a:t>Confidentiality</a:t>
              </a:r>
              <a:endParaRPr lang="en-US" dirty="0">
                <a:latin typeface="Cronos Pro" pitchFamily="1" charset="-18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285875" y="3286133"/>
              <a:ext cx="6572250" cy="1285875"/>
              <a:chOff x="1285875" y="3286133"/>
              <a:chExt cx="6572250" cy="1285875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6572250" y="3286133"/>
                <a:ext cx="1285875" cy="1285875"/>
                <a:chOff x="6572250" y="3286133"/>
                <a:chExt cx="1285875" cy="1285875"/>
              </a:xfrm>
            </p:grpSpPr>
            <p:sp>
              <p:nvSpPr>
                <p:cNvPr id="22" name="Oval 21"/>
                <p:cNvSpPr/>
                <p:nvPr/>
              </p:nvSpPr>
              <p:spPr bwMode="auto">
                <a:xfrm>
                  <a:off x="6572250" y="3286133"/>
                  <a:ext cx="1285875" cy="1285875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grpSp>
              <p:nvGrpSpPr>
                <p:cNvPr id="40" name="Group 39"/>
                <p:cNvGrpSpPr/>
                <p:nvPr/>
              </p:nvGrpSpPr>
              <p:grpSpPr>
                <a:xfrm>
                  <a:off x="6872212" y="3464593"/>
                  <a:ext cx="685952" cy="1006330"/>
                  <a:chOff x="6872212" y="3464593"/>
                  <a:chExt cx="685952" cy="1006330"/>
                </a:xfrm>
              </p:grpSpPr>
              <p:sp>
                <p:nvSpPr>
                  <p:cNvPr id="15381" name="Text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72212" y="4101594"/>
                    <a:ext cx="685952" cy="3693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CA" dirty="0" err="1">
                        <a:latin typeface="Cronos Pro" pitchFamily="1" charset="-18"/>
                      </a:rPr>
                      <a:t>callee</a:t>
                    </a:r>
                    <a:endParaRPr lang="en-US" dirty="0">
                      <a:latin typeface="Cronos Pro" pitchFamily="1" charset="-18"/>
                    </a:endParaRPr>
                  </a:p>
                </p:txBody>
              </p:sp>
              <p:pic>
                <p:nvPicPr>
                  <p:cNvPr id="39" name="Picture 15" descr="air-canada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6918189" y="3464593"/>
                    <a:ext cx="593996" cy="59399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</p:grpSp>
          <p:sp>
            <p:nvSpPr>
              <p:cNvPr id="47" name="Freeform 46"/>
              <p:cNvSpPr/>
              <p:nvPr/>
            </p:nvSpPr>
            <p:spPr bwMode="auto">
              <a:xfrm>
                <a:off x="6643688" y="3643321"/>
                <a:ext cx="287337" cy="571500"/>
              </a:xfrm>
              <a:custGeom>
                <a:avLst/>
                <a:gdLst>
                  <a:gd name="connsiteX0" fmla="*/ 285935 w 571504"/>
                  <a:gd name="connsiteY0" fmla="*/ 0 h 571504"/>
                  <a:gd name="connsiteX1" fmla="*/ 571499 w 571504"/>
                  <a:gd name="connsiteY1" fmla="*/ 284161 h 571504"/>
                  <a:gd name="connsiteX2" fmla="*/ 289116 w 571504"/>
                  <a:gd name="connsiteY2" fmla="*/ 571484 h 571504"/>
                  <a:gd name="connsiteX3" fmla="*/ 285752 w 571504"/>
                  <a:gd name="connsiteY3" fmla="*/ 285752 h 571504"/>
                  <a:gd name="connsiteX4" fmla="*/ 285935 w 571504"/>
                  <a:gd name="connsiteY4" fmla="*/ 0 h 571504"/>
                  <a:gd name="connsiteX0" fmla="*/ 0 w 286622"/>
                  <a:gd name="connsiteY0" fmla="*/ 285752 h 571484"/>
                  <a:gd name="connsiteX1" fmla="*/ 183 w 286622"/>
                  <a:gd name="connsiteY1" fmla="*/ 0 h 571484"/>
                  <a:gd name="connsiteX2" fmla="*/ 285747 w 286622"/>
                  <a:gd name="connsiteY2" fmla="*/ 284161 h 571484"/>
                  <a:gd name="connsiteX3" fmla="*/ 3364 w 286622"/>
                  <a:gd name="connsiteY3" fmla="*/ 571484 h 571484"/>
                  <a:gd name="connsiteX4" fmla="*/ 91440 w 286622"/>
                  <a:gd name="connsiteY4" fmla="*/ 377192 h 571484"/>
                  <a:gd name="connsiteX0" fmla="*/ 0 w 286622"/>
                  <a:gd name="connsiteY0" fmla="*/ 285752 h 571484"/>
                  <a:gd name="connsiteX1" fmla="*/ 183 w 286622"/>
                  <a:gd name="connsiteY1" fmla="*/ 0 h 571484"/>
                  <a:gd name="connsiteX2" fmla="*/ 285747 w 286622"/>
                  <a:gd name="connsiteY2" fmla="*/ 284161 h 571484"/>
                  <a:gd name="connsiteX3" fmla="*/ 3364 w 286622"/>
                  <a:gd name="connsiteY3" fmla="*/ 571484 h 571484"/>
                  <a:gd name="connsiteX0" fmla="*/ 0 w 286439"/>
                  <a:gd name="connsiteY0" fmla="*/ 0 h 571484"/>
                  <a:gd name="connsiteX1" fmla="*/ 285564 w 286439"/>
                  <a:gd name="connsiteY1" fmla="*/ 284161 h 571484"/>
                  <a:gd name="connsiteX2" fmla="*/ 3181 w 286439"/>
                  <a:gd name="connsiteY2" fmla="*/ 571484 h 571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6439" h="571484">
                    <a:moveTo>
                      <a:pt x="0" y="0"/>
                    </a:moveTo>
                    <a:cubicBezTo>
                      <a:pt x="157124" y="101"/>
                      <a:pt x="284690" y="127039"/>
                      <a:pt x="285564" y="284161"/>
                    </a:cubicBezTo>
                    <a:cubicBezTo>
                      <a:pt x="286439" y="441283"/>
                      <a:pt x="160294" y="569634"/>
                      <a:pt x="3181" y="571484"/>
                    </a:cubicBezTo>
                  </a:path>
                </a:pathLst>
              </a:custGeom>
              <a:ln w="28575">
                <a:solidFill>
                  <a:schemeClr val="tx1"/>
                </a:solidFill>
                <a:prstDash val="sysDash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43" name="Group 42"/>
              <p:cNvGrpSpPr/>
              <p:nvPr/>
            </p:nvGrpSpPr>
            <p:grpSpPr>
              <a:xfrm>
                <a:off x="1285875" y="3286133"/>
                <a:ext cx="1285875" cy="1285875"/>
                <a:chOff x="1285875" y="3286133"/>
                <a:chExt cx="1285875" cy="1285875"/>
              </a:xfrm>
            </p:grpSpPr>
            <p:sp>
              <p:nvSpPr>
                <p:cNvPr id="16" name="Oval 15"/>
                <p:cNvSpPr/>
                <p:nvPr/>
              </p:nvSpPr>
              <p:spPr bwMode="auto">
                <a:xfrm>
                  <a:off x="1285875" y="3286133"/>
                  <a:ext cx="1285875" cy="1285875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1599366" y="3464593"/>
                  <a:ext cx="658893" cy="1006330"/>
                  <a:chOff x="1599366" y="3464593"/>
                  <a:chExt cx="658893" cy="1006330"/>
                </a:xfrm>
              </p:grpSpPr>
              <p:sp>
                <p:nvSpPr>
                  <p:cNvPr id="15385" name="Text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99366" y="4101594"/>
                    <a:ext cx="658893" cy="3693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CA">
                        <a:latin typeface="Cronos Pro" pitchFamily="1" charset="-18"/>
                      </a:rPr>
                      <a:t>caller</a:t>
                    </a:r>
                    <a:endParaRPr lang="en-US">
                      <a:latin typeface="Cronos Pro" pitchFamily="1" charset="-18"/>
                    </a:endParaRPr>
                  </a:p>
                </p:txBody>
              </p:sp>
              <p:pic>
                <p:nvPicPr>
                  <p:cNvPr id="15386" name="Content Placeholder 22" descr="plane_logo.png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1676556" y="3464593"/>
                    <a:ext cx="504513" cy="53999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</p:grpSp>
          <p:cxnSp>
            <p:nvCxnSpPr>
              <p:cNvPr id="27" name="Straight Arrow Connector 26"/>
              <p:cNvCxnSpPr>
                <a:stCxn id="47" idx="2"/>
              </p:cNvCxnSpPr>
              <p:nvPr/>
            </p:nvCxnSpPr>
            <p:spPr bwMode="auto">
              <a:xfrm flipH="1">
                <a:off x="2500313" y="4214821"/>
                <a:ext cx="4146550" cy="158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47" idx="0"/>
              </p:cNvCxnSpPr>
              <p:nvPr/>
            </p:nvCxnSpPr>
            <p:spPr bwMode="auto">
              <a:xfrm>
                <a:off x="2500313" y="3643321"/>
                <a:ext cx="4143375" cy="158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3" grpId="0" animBg="1"/>
      <p:bldP spid="3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Secure Federated Transactions</a:t>
            </a:r>
            <a:endParaRPr lang="en-U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Transactions can span multiple workers, cross trust domains</a:t>
            </a:r>
          </a:p>
          <a:p>
            <a:pPr lvl="1"/>
            <a:r>
              <a:rPr lang="en-CA" sz="2400" dirty="0" smtClean="0"/>
              <a:t>No single node trusted for entire</a:t>
            </a:r>
            <a:br>
              <a:rPr lang="en-CA" sz="2400" dirty="0" smtClean="0"/>
            </a:br>
            <a:r>
              <a:rPr lang="en-CA" sz="2400" dirty="0" smtClean="0"/>
              <a:t>log:  distributed log structure</a:t>
            </a:r>
            <a:endParaRPr lang="en-CA" dirty="0" smtClean="0"/>
          </a:p>
          <a:p>
            <a:endParaRPr lang="en-CA" sz="4400" dirty="0" smtClean="0"/>
          </a:p>
          <a:p>
            <a:endParaRPr lang="en-CA" dirty="0" smtClean="0"/>
          </a:p>
          <a:p>
            <a:endParaRPr lang="en-CA" sz="3600" dirty="0" smtClean="0"/>
          </a:p>
          <a:p>
            <a:r>
              <a:rPr lang="en-CA" sz="2800" dirty="0" smtClean="0"/>
              <a:t>Object updates propagated transparently and securely in multi-worker transactions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2994370" y="3714754"/>
            <a:ext cx="1577631" cy="969628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39" name="Group 49"/>
          <p:cNvGrpSpPr>
            <a:grpSpLocks/>
          </p:cNvGrpSpPr>
          <p:nvPr/>
        </p:nvGrpSpPr>
        <p:grpSpPr bwMode="auto">
          <a:xfrm>
            <a:off x="4176713" y="3354393"/>
            <a:ext cx="790575" cy="788987"/>
            <a:chOff x="4177506" y="3854457"/>
            <a:chExt cx="788989" cy="788989"/>
          </a:xfrm>
        </p:grpSpPr>
        <p:sp>
          <p:nvSpPr>
            <p:cNvPr id="18457" name="Oval 14"/>
            <p:cNvSpPr>
              <a:spLocks noChangeArrowheads="1"/>
            </p:cNvSpPr>
            <p:nvPr/>
          </p:nvSpPr>
          <p:spPr bwMode="auto">
            <a:xfrm>
              <a:off x="4177506" y="3854457"/>
              <a:ext cx="788989" cy="7889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ronos Pro" pitchFamily="1" charset="-18"/>
              </a:endParaRPr>
            </a:p>
          </p:txBody>
        </p:sp>
        <p:pic>
          <p:nvPicPr>
            <p:cNvPr id="18458" name="Content Placeholder 22" descr="plane_logo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19742" y="3978951"/>
              <a:ext cx="504517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442" name="TextBox 16"/>
          <p:cNvSpPr txBox="1">
            <a:spLocks noChangeArrowheads="1"/>
          </p:cNvSpPr>
          <p:nvPr/>
        </p:nvSpPr>
        <p:spPr bwMode="auto">
          <a:xfrm>
            <a:off x="1142976" y="4000504"/>
            <a:ext cx="25025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dirty="0" smtClean="0">
                <a:latin typeface="Cronos Pro" pitchFamily="1" charset="-18"/>
              </a:rPr>
              <a:t>Mark prescription as filled</a:t>
            </a:r>
            <a:endParaRPr lang="en-US" dirty="0">
              <a:latin typeface="Cronos Pro" pitchFamily="1" charset="-18"/>
            </a:endParaRPr>
          </a:p>
        </p:txBody>
      </p:sp>
      <p:sp>
        <p:nvSpPr>
          <p:cNvPr id="18443" name="TextBox 22"/>
          <p:cNvSpPr txBox="1">
            <a:spLocks noChangeArrowheads="1"/>
          </p:cNvSpPr>
          <p:nvPr/>
        </p:nvSpPr>
        <p:spPr bwMode="auto">
          <a:xfrm>
            <a:off x="2893241" y="3571880"/>
            <a:ext cx="12485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b="1" dirty="0" smtClean="0">
                <a:latin typeface="Cronos Pro" pitchFamily="1" charset="-18"/>
              </a:rPr>
              <a:t>Pharmacist</a:t>
            </a:r>
            <a:endParaRPr lang="en-CA" b="1" dirty="0">
              <a:latin typeface="Cronos Pro" pitchFamily="1" charset="-18"/>
            </a:endParaRPr>
          </a:p>
        </p:txBody>
      </p:sp>
      <p:sp>
        <p:nvSpPr>
          <p:cNvPr id="18444" name="TextBox 23"/>
          <p:cNvSpPr txBox="1">
            <a:spLocks noChangeArrowheads="1"/>
          </p:cNvSpPr>
          <p:nvPr/>
        </p:nvSpPr>
        <p:spPr bwMode="auto">
          <a:xfrm>
            <a:off x="1003710" y="4778388"/>
            <a:ext cx="1282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b="1" dirty="0" smtClean="0">
                <a:latin typeface="Cronos Pro" pitchFamily="1" charset="-18"/>
              </a:rPr>
              <a:t>Psychiatrist</a:t>
            </a:r>
            <a:endParaRPr lang="en-US" b="1" dirty="0">
              <a:latin typeface="Cronos Pro" pitchFamily="1" charset="-18"/>
            </a:endParaRPr>
          </a:p>
        </p:txBody>
      </p:sp>
      <p:sp>
        <p:nvSpPr>
          <p:cNvPr id="18445" name="TextBox 24"/>
          <p:cNvSpPr txBox="1">
            <a:spLocks noChangeArrowheads="1"/>
          </p:cNvSpPr>
          <p:nvPr/>
        </p:nvSpPr>
        <p:spPr bwMode="auto">
          <a:xfrm>
            <a:off x="3571868" y="4500570"/>
            <a:ext cx="2357454" cy="646112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Pharmacist </a:t>
            </a:r>
            <a:r>
              <a:rPr lang="en-CA" b="1" dirty="0">
                <a:solidFill>
                  <a:schemeClr val="accent2"/>
                </a:solidFill>
                <a:latin typeface="Cronos Pro" pitchFamily="1" charset="-18"/>
              </a:rPr>
              <a:t>not </a:t>
            </a:r>
            <a:r>
              <a:rPr lang="en-CA" b="1" dirty="0" smtClean="0">
                <a:solidFill>
                  <a:schemeClr val="accent2"/>
                </a:solidFill>
                <a:latin typeface="Cronos Pro" pitchFamily="1" charset="-18"/>
              </a:rPr>
              <a:t>trusted to </a:t>
            </a:r>
            <a:r>
              <a:rPr lang="en-CA" b="1" dirty="0">
                <a:solidFill>
                  <a:schemeClr val="accent2"/>
                </a:solidFill>
                <a:latin typeface="Cronos Pro" pitchFamily="1" charset="-18"/>
              </a:rPr>
              <a:t>log update</a:t>
            </a:r>
            <a:endParaRPr lang="en-US" b="1" dirty="0">
              <a:solidFill>
                <a:schemeClr val="accent2"/>
              </a:solidFill>
              <a:latin typeface="Cronos Pro" pitchFamily="1" charset="-18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320925" y="4568838"/>
            <a:ext cx="788988" cy="788988"/>
            <a:chOff x="2320925" y="5184781"/>
            <a:chExt cx="788988" cy="788988"/>
          </a:xfrm>
        </p:grpSpPr>
        <p:sp>
          <p:nvSpPr>
            <p:cNvPr id="18455" name="Oval 14"/>
            <p:cNvSpPr>
              <a:spLocks noChangeArrowheads="1"/>
            </p:cNvSpPr>
            <p:nvPr/>
          </p:nvSpPr>
          <p:spPr bwMode="auto">
            <a:xfrm>
              <a:off x="2320925" y="5184781"/>
              <a:ext cx="788988" cy="7889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ronos Pro" pitchFamily="1" charset="-18"/>
              </a:endParaRPr>
            </a:p>
          </p:txBody>
        </p:sp>
        <p:pic>
          <p:nvPicPr>
            <p:cNvPr id="27" name="Picture 15" descr="air-canad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18421" y="5294264"/>
              <a:ext cx="593996" cy="593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" name="Group 19"/>
          <p:cNvGrpSpPr/>
          <p:nvPr/>
        </p:nvGrpSpPr>
        <p:grpSpPr>
          <a:xfrm>
            <a:off x="5318429" y="2357430"/>
            <a:ext cx="3461730" cy="1971263"/>
            <a:chOff x="5318429" y="2714620"/>
            <a:chExt cx="3461730" cy="1971263"/>
          </a:xfrm>
        </p:grpSpPr>
        <p:pic>
          <p:nvPicPr>
            <p:cNvPr id="26" name="Picture 4" descr="dist-logs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318429" y="2714620"/>
              <a:ext cx="3461730" cy="1971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15" descr="air-canada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357818" y="4067021"/>
              <a:ext cx="242677" cy="242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Content Placeholder 22" descr="plane_logo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66254" y="2779502"/>
              <a:ext cx="225804" cy="24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Fabric: A System and a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57560"/>
          </a:xfrm>
        </p:spPr>
        <p:txBody>
          <a:bodyPr>
            <a:normAutofit fontScale="85000" lnSpcReduction="10000"/>
          </a:bodyPr>
          <a:lstStyle/>
          <a:p>
            <a:r>
              <a:rPr lang="en-CA" sz="3400" dirty="0" smtClean="0"/>
              <a:t>Decentralized system for securely sharing information and computation</a:t>
            </a:r>
          </a:p>
          <a:p>
            <a:r>
              <a:rPr lang="en-CA" sz="3400" dirty="0" smtClean="0"/>
              <a:t>All information looks like an ordinary program object</a:t>
            </a:r>
          </a:p>
          <a:p>
            <a:r>
              <a:rPr lang="en-CA" sz="3400" dirty="0" smtClean="0"/>
              <a:t>Objects refer to each other with references</a:t>
            </a:r>
          </a:p>
          <a:p>
            <a:pPr lvl="1"/>
            <a:r>
              <a:rPr lang="en-CA" sz="3100" dirty="0" smtClean="0"/>
              <a:t>Any object can be referenced uniformly from anywhere</a:t>
            </a:r>
          </a:p>
          <a:p>
            <a:pPr lvl="1"/>
            <a:r>
              <a:rPr lang="en-CA" sz="3100" dirty="0" smtClean="0"/>
              <a:t>References can cross nodes and trust domains</a:t>
            </a:r>
          </a:p>
          <a:p>
            <a:pPr lvl="1"/>
            <a:r>
              <a:rPr lang="en-CA" sz="3100" dirty="0" smtClean="0"/>
              <a:t>All references look like ordinary object pointers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Jed Liu – Fabric: A Platform for Secure Distributed Computation and Storage</a:t>
            </a:r>
            <a:endParaRPr lang="en-US" dirty="0"/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5197498" y="5194860"/>
            <a:ext cx="3446468" cy="948784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ronos Pro" pitchFamily="1" charset="-18"/>
              </a:rPr>
              <a:t>Compiler and runtime enforce security and consistency despite distrust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6759" y="5896293"/>
            <a:ext cx="2066788" cy="461665"/>
          </a:xfrm>
          <a:prstGeom prst="rect">
            <a:avLst/>
          </a:prstGeom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n.child.value</a:t>
            </a:r>
            <a:r>
              <a:rPr lang="en-CA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++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345387" y="4743402"/>
            <a:ext cx="1440663" cy="1043052"/>
            <a:chOff x="1416825" y="4457650"/>
            <a:chExt cx="1440663" cy="1043052"/>
          </a:xfrm>
        </p:grpSpPr>
        <p:sp>
          <p:nvSpPr>
            <p:cNvPr id="9" name="Rounded Rectangle 8"/>
            <p:cNvSpPr/>
            <p:nvPr/>
          </p:nvSpPr>
          <p:spPr>
            <a:xfrm>
              <a:off x="1416825" y="4779179"/>
              <a:ext cx="1440663" cy="721523"/>
            </a:xfrm>
            <a:prstGeom prst="roundRect">
              <a:avLst>
                <a:gd name="adj" fmla="val 16457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24621" y="4457650"/>
              <a:ext cx="8117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CA" sz="2000" dirty="0" smtClean="0">
                  <a:latin typeface="+mn-lt"/>
                </a:rPr>
                <a:t>node1</a:t>
              </a:r>
              <a:endParaRPr lang="en-US" sz="2000" dirty="0">
                <a:latin typeface="+mn-lt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1583473" y="4909108"/>
              <a:ext cx="1107366" cy="461665"/>
              <a:chOff x="4821956" y="1245244"/>
              <a:chExt cx="1107366" cy="461665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4857752" y="1302378"/>
                <a:ext cx="1071570" cy="34067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821956" y="1245244"/>
                <a:ext cx="8611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400" dirty="0" smtClean="0">
                    <a:latin typeface="Calibri" pitchFamily="34" charset="0"/>
                  </a:rPr>
                  <a:t>child:</a:t>
                </a:r>
                <a:endParaRPr lang="en-US" sz="2400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3274213" y="5206146"/>
            <a:ext cx="1583539" cy="1151812"/>
            <a:chOff x="3345651" y="5063270"/>
            <a:chExt cx="1583539" cy="1151812"/>
          </a:xfrm>
        </p:grpSpPr>
        <p:sp>
          <p:nvSpPr>
            <p:cNvPr id="10" name="Rounded Rectangle 9"/>
            <p:cNvSpPr/>
            <p:nvPr/>
          </p:nvSpPr>
          <p:spPr>
            <a:xfrm>
              <a:off x="3345651" y="5390863"/>
              <a:ext cx="1583539" cy="824219"/>
            </a:xfrm>
            <a:prstGeom prst="roundRect">
              <a:avLst>
                <a:gd name="adj" fmla="val 16457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61446" y="5063270"/>
              <a:ext cx="8117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CA" sz="2000" dirty="0" smtClean="0">
                  <a:latin typeface="+mn-lt"/>
                </a:rPr>
                <a:t>node2</a:t>
              </a:r>
              <a:endParaRPr lang="en-US" sz="2000" dirty="0">
                <a:latin typeface="+mn-lt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3479868" y="5572140"/>
              <a:ext cx="1315104" cy="461665"/>
              <a:chOff x="6000760" y="2306540"/>
              <a:chExt cx="1315104" cy="461665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6030969" y="2373948"/>
                <a:ext cx="1254687" cy="34067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000760" y="2306540"/>
                <a:ext cx="13151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400" dirty="0" smtClean="0">
                    <a:latin typeface="Calibri" pitchFamily="34" charset="0"/>
                  </a:rPr>
                  <a:t>value: 42</a:t>
                </a:r>
                <a:endParaRPr lang="en-US" sz="2400" dirty="0">
                  <a:latin typeface="Calibri" pitchFamily="34" charset="0"/>
                </a:endParaRPr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571472" y="48961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latin typeface="Calibri" pitchFamily="34" charset="0"/>
              </a:rPr>
              <a:t>n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857224" y="5143512"/>
            <a:ext cx="690607" cy="27881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428860" y="5429264"/>
            <a:ext cx="1000132" cy="428628"/>
          </a:xfrm>
          <a:prstGeom prst="straightConnector1">
            <a:avLst/>
          </a:prstGeom>
          <a:ln w="19050">
            <a:solidFill>
              <a:schemeClr val="tx1"/>
            </a:solidFill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Also in the Paper...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Dissemination of encrypted object groups</a:t>
            </a:r>
          </a:p>
          <a:p>
            <a:pPr lvl="1"/>
            <a:r>
              <a:rPr lang="en-CA" dirty="0" smtClean="0"/>
              <a:t>Key management to support this</a:t>
            </a:r>
          </a:p>
          <a:p>
            <a:r>
              <a:rPr lang="en-CA" dirty="0" smtClean="0"/>
              <a:t>Writer maps for secure propagation of updates</a:t>
            </a:r>
          </a:p>
          <a:p>
            <a:r>
              <a:rPr lang="en-CA" dirty="0" smtClean="0"/>
              <a:t>Hierarchical two-phase commit for federated transactions</a:t>
            </a:r>
          </a:p>
          <a:p>
            <a:r>
              <a:rPr lang="en-CA" dirty="0" smtClean="0"/>
              <a:t>Interactions of transaction abort and information flow control</a:t>
            </a:r>
            <a:endParaRPr lang="en-US" dirty="0" smtClean="0"/>
          </a:p>
          <a:p>
            <a:r>
              <a:rPr lang="en-CA" dirty="0" smtClean="0"/>
              <a:t>Automatic ‘push’ of updated objects to dissemination layer</a:t>
            </a:r>
          </a:p>
          <a:p>
            <a:r>
              <a:rPr lang="en-CA" dirty="0" smtClean="0"/>
              <a:t>In-memory caching of object groups at store</a:t>
            </a:r>
          </a:p>
          <a:p>
            <a:r>
              <a:rPr lang="en-CA" dirty="0" smtClean="0"/>
              <a:t>Caching acts-for relationships at workers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Implementation</a:t>
            </a:r>
            <a:endParaRPr 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Fabric prototype implemented in Java and Fabric</a:t>
            </a:r>
          </a:p>
          <a:p>
            <a:pPr lvl="1"/>
            <a:r>
              <a:rPr lang="en-CA" dirty="0" smtClean="0"/>
              <a:t>Total: 35 </a:t>
            </a:r>
            <a:r>
              <a:rPr lang="en-CA" dirty="0" err="1" smtClean="0"/>
              <a:t>kLOC</a:t>
            </a:r>
            <a:endParaRPr lang="en-CA" dirty="0" smtClean="0"/>
          </a:p>
          <a:p>
            <a:pPr lvl="1"/>
            <a:r>
              <a:rPr lang="en-CA" dirty="0" smtClean="0"/>
              <a:t>Compiler translates Fabric into Java</a:t>
            </a:r>
          </a:p>
          <a:p>
            <a:pPr lvl="2"/>
            <a:r>
              <a:rPr lang="en-CA" dirty="0" smtClean="0"/>
              <a:t>15 k-line extension to Jif compiler</a:t>
            </a:r>
          </a:p>
          <a:p>
            <a:pPr lvl="2"/>
            <a:r>
              <a:rPr lang="en-CA" dirty="0" smtClean="0"/>
              <a:t>Polyglot </a:t>
            </a:r>
            <a:r>
              <a:rPr lang="en-CA" sz="1800" dirty="0" smtClean="0"/>
              <a:t>[NCM03]</a:t>
            </a:r>
            <a:r>
              <a:rPr lang="en-CA" dirty="0" smtClean="0"/>
              <a:t> compiler extension</a:t>
            </a:r>
          </a:p>
          <a:p>
            <a:pPr lvl="1"/>
            <a:r>
              <a:rPr lang="en-CA" dirty="0" smtClean="0"/>
              <a:t>Dissemination layer: 1.5k-line extension to </a:t>
            </a:r>
            <a:r>
              <a:rPr lang="en-CA" dirty="0" err="1" smtClean="0"/>
              <a:t>FreePastry</a:t>
            </a:r>
            <a:endParaRPr lang="en-CA" dirty="0" smtClean="0"/>
          </a:p>
          <a:p>
            <a:pPr lvl="2"/>
            <a:r>
              <a:rPr lang="en-CA" dirty="0" smtClean="0"/>
              <a:t>Popularity-based replication (à la Beehive </a:t>
            </a:r>
            <a:r>
              <a:rPr lang="en-CA" sz="1800" dirty="0" smtClean="0"/>
              <a:t>[RS04]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Store uses BDB as backing store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Overheads in Fabric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Extra overhead on object accesses at worker</a:t>
            </a:r>
          </a:p>
          <a:p>
            <a:pPr lvl="1"/>
            <a:r>
              <a:rPr lang="en-CA" dirty="0" smtClean="0"/>
              <a:t>Run-time label checking</a:t>
            </a:r>
          </a:p>
          <a:p>
            <a:pPr lvl="1"/>
            <a:r>
              <a:rPr lang="en-CA" dirty="0" smtClean="0"/>
              <a:t>Logging reads and writes</a:t>
            </a:r>
          </a:p>
          <a:p>
            <a:pPr lvl="1"/>
            <a:r>
              <a:rPr lang="en-CA" dirty="0" smtClean="0"/>
              <a:t>Cache management (introduces indirection)</a:t>
            </a:r>
          </a:p>
          <a:p>
            <a:pPr lvl="1"/>
            <a:r>
              <a:rPr lang="en-CA" dirty="0" smtClean="0"/>
              <a:t>Transaction commit</a:t>
            </a:r>
          </a:p>
          <a:p>
            <a:r>
              <a:rPr lang="en-CA" dirty="0" smtClean="0"/>
              <a:t>Overhead at store for reads and commits</a:t>
            </a:r>
          </a:p>
          <a:p>
            <a:r>
              <a:rPr lang="en-CA" dirty="0" smtClean="0"/>
              <a:t>Ported non-trivial web app to evaluate performance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Used at Cornell since 2004</a:t>
            </a:r>
          </a:p>
          <a:p>
            <a:pPr lvl="1"/>
            <a:r>
              <a:rPr lang="en-CA" dirty="0" smtClean="0"/>
              <a:t>Over 2000 students in over 40 courses</a:t>
            </a:r>
          </a:p>
          <a:p>
            <a:r>
              <a:rPr lang="en-CA" dirty="0" smtClean="0"/>
              <a:t>Two prior implementations:</a:t>
            </a:r>
          </a:p>
          <a:p>
            <a:pPr lvl="1"/>
            <a:r>
              <a:rPr lang="en-CA" dirty="0" smtClean="0"/>
              <a:t>J2EE/EJB2.0</a:t>
            </a:r>
          </a:p>
          <a:p>
            <a:pPr lvl="2"/>
            <a:r>
              <a:rPr lang="en-CA" dirty="0" smtClean="0"/>
              <a:t>54k-line web app with hand-written SQL</a:t>
            </a:r>
          </a:p>
          <a:p>
            <a:pPr lvl="2"/>
            <a:r>
              <a:rPr lang="en-CA" dirty="0" smtClean="0"/>
              <a:t>Oracle database</a:t>
            </a:r>
          </a:p>
          <a:p>
            <a:pPr lvl="1"/>
            <a:r>
              <a:rPr lang="en-CA" dirty="0" smtClean="0"/>
              <a:t>Hilda </a:t>
            </a:r>
            <a:r>
              <a:rPr lang="en-CA" sz="2000" dirty="0" smtClean="0"/>
              <a:t>[YGG+07]</a:t>
            </a:r>
          </a:p>
          <a:p>
            <a:pPr lvl="2"/>
            <a:r>
              <a:rPr lang="en-CA" dirty="0" smtClean="0"/>
              <a:t>High-level language for</a:t>
            </a:r>
            <a:br>
              <a:rPr lang="en-CA" dirty="0" smtClean="0"/>
            </a:br>
            <a:r>
              <a:rPr lang="en-CA" dirty="0" smtClean="0"/>
              <a:t>data-driven web apps</a:t>
            </a:r>
          </a:p>
          <a:p>
            <a:r>
              <a:rPr lang="en-CA" dirty="0" smtClean="0"/>
              <a:t>Fabric implementation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Cornell CMS Experiment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Jed Liu – Fabric: A Platform for Secure Distributed Computation and Storage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5300259" y="4000504"/>
            <a:ext cx="2915079" cy="857256"/>
            <a:chOff x="4728755" y="4214818"/>
            <a:chExt cx="2915079" cy="857256"/>
          </a:xfrm>
        </p:grpSpPr>
        <p:grpSp>
          <p:nvGrpSpPr>
            <p:cNvPr id="38" name="Group 37"/>
            <p:cNvGrpSpPr/>
            <p:nvPr/>
          </p:nvGrpSpPr>
          <p:grpSpPr>
            <a:xfrm>
              <a:off x="4728755" y="4248953"/>
              <a:ext cx="790575" cy="788987"/>
              <a:chOff x="4728755" y="4248953"/>
              <a:chExt cx="790575" cy="788987"/>
            </a:xfrm>
          </p:grpSpPr>
          <p:sp>
            <p:nvSpPr>
              <p:cNvPr id="11" name="Oval 14"/>
              <p:cNvSpPr>
                <a:spLocks noChangeArrowheads="1"/>
              </p:cNvSpPr>
              <p:nvPr/>
            </p:nvSpPr>
            <p:spPr bwMode="auto">
              <a:xfrm>
                <a:off x="4728755" y="4248953"/>
                <a:ext cx="790575" cy="78898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ronos Pro" pitchFamily="1" charset="-18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765162" y="4320281"/>
                <a:ext cx="71776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CA" dirty="0" smtClean="0">
                    <a:latin typeface="+mn-lt"/>
                  </a:rPr>
                  <a:t>app</a:t>
                </a:r>
              </a:p>
              <a:p>
                <a:pPr algn="ctr"/>
                <a:r>
                  <a:rPr lang="en-CA" dirty="0" smtClean="0">
                    <a:latin typeface="+mn-lt"/>
                  </a:rPr>
                  <a:t>server</a:t>
                </a:r>
                <a:endParaRPr lang="en-US" dirty="0">
                  <a:latin typeface="+mn-lt"/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926073" y="4214818"/>
              <a:ext cx="717761" cy="857256"/>
              <a:chOff x="6000760" y="4429132"/>
              <a:chExt cx="717761" cy="857256"/>
            </a:xfrm>
          </p:grpSpPr>
          <p:sp>
            <p:nvSpPr>
              <p:cNvPr id="18" name="Flowchart: Magnetic Disk 17"/>
              <p:cNvSpPr/>
              <p:nvPr/>
            </p:nvSpPr>
            <p:spPr bwMode="auto">
              <a:xfrm>
                <a:off x="6042934" y="4429132"/>
                <a:ext cx="633413" cy="857256"/>
              </a:xfrm>
              <a:prstGeom prst="flowChartMagneticDisk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6000760" y="4640057"/>
                <a:ext cx="71776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CA" dirty="0" smtClean="0">
                    <a:latin typeface="+mn-lt"/>
                  </a:rPr>
                  <a:t>DB</a:t>
                </a:r>
              </a:p>
              <a:p>
                <a:pPr algn="ctr"/>
                <a:r>
                  <a:rPr lang="en-CA" dirty="0" smtClean="0">
                    <a:latin typeface="+mn-lt"/>
                  </a:rPr>
                  <a:t>server</a:t>
                </a:r>
                <a:endParaRPr lang="en-US" dirty="0">
                  <a:latin typeface="+mn-lt"/>
                </a:endParaRP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 flipV="1">
              <a:off x="5519330" y="4642654"/>
              <a:ext cx="1481562" cy="158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5143504" y="5356242"/>
            <a:ext cx="3029660" cy="1069418"/>
            <a:chOff x="4000496" y="5286388"/>
            <a:chExt cx="3029660" cy="1069418"/>
          </a:xfrm>
        </p:grpSpPr>
        <p:grpSp>
          <p:nvGrpSpPr>
            <p:cNvPr id="22" name="Group 21"/>
            <p:cNvGrpSpPr/>
            <p:nvPr/>
          </p:nvGrpSpPr>
          <p:grpSpPr>
            <a:xfrm>
              <a:off x="4000496" y="5286388"/>
              <a:ext cx="1104085" cy="1069418"/>
              <a:chOff x="4000496" y="5286388"/>
              <a:chExt cx="1104085" cy="1069418"/>
            </a:xfrm>
          </p:grpSpPr>
          <p:sp>
            <p:nvSpPr>
              <p:cNvPr id="14" name="Oval 14"/>
              <p:cNvSpPr>
                <a:spLocks noChangeArrowheads="1"/>
              </p:cNvSpPr>
              <p:nvPr/>
            </p:nvSpPr>
            <p:spPr bwMode="auto">
              <a:xfrm>
                <a:off x="4016753" y="5286388"/>
                <a:ext cx="1071570" cy="10694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ronos Pro" pitchFamily="1" charset="-18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000496" y="5497932"/>
                <a:ext cx="11040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CA" dirty="0" smtClean="0">
                    <a:latin typeface="+mn-lt"/>
                  </a:rPr>
                  <a:t>app server</a:t>
                </a:r>
              </a:p>
              <a:p>
                <a:pPr algn="ctr"/>
                <a:r>
                  <a:rPr lang="en-CA" dirty="0" smtClean="0">
                    <a:latin typeface="+mn-lt"/>
                  </a:rPr>
                  <a:t>(worker)</a:t>
                </a:r>
                <a:endParaRPr lang="en-US" dirty="0">
                  <a:latin typeface="+mn-lt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6396743" y="5390775"/>
              <a:ext cx="633413" cy="860645"/>
              <a:chOff x="6072198" y="5286388"/>
              <a:chExt cx="633413" cy="860645"/>
            </a:xfrm>
          </p:grpSpPr>
          <p:sp>
            <p:nvSpPr>
              <p:cNvPr id="19" name="Flowchart: Magnetic Disk 18"/>
              <p:cNvSpPr/>
              <p:nvPr/>
            </p:nvSpPr>
            <p:spPr bwMode="auto">
              <a:xfrm>
                <a:off x="6072198" y="5286388"/>
                <a:ext cx="633413" cy="857256"/>
              </a:xfrm>
              <a:prstGeom prst="flowChartMagneticDisk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072198" y="5500702"/>
                <a:ext cx="6258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CA" dirty="0" smtClean="0">
                    <a:latin typeface="+mn-lt"/>
                  </a:rPr>
                  <a:t>CMS</a:t>
                </a:r>
              </a:p>
              <a:p>
                <a:pPr algn="ctr"/>
                <a:r>
                  <a:rPr lang="en-CA" dirty="0" smtClean="0">
                    <a:latin typeface="+mn-lt"/>
                  </a:rPr>
                  <a:t>store</a:t>
                </a:r>
                <a:endParaRPr lang="en-US" dirty="0">
                  <a:latin typeface="+mn-lt"/>
                </a:endParaRPr>
              </a:p>
            </p:txBody>
          </p:sp>
        </p:grpSp>
        <p:cxnSp>
          <p:nvCxnSpPr>
            <p:cNvPr id="34" name="Straight Arrow Connector 33"/>
            <p:cNvCxnSpPr/>
            <p:nvPr/>
          </p:nvCxnSpPr>
          <p:spPr>
            <a:xfrm>
              <a:off x="5072066" y="5821097"/>
              <a:ext cx="1357322" cy="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Performance Results</a:t>
            </a:r>
            <a:endParaRPr lang="en-US" dirty="0" smtClean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1285852" y="1571612"/>
          <a:ext cx="6572296" cy="4737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Scalability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5906"/>
            <a:ext cx="8229600" cy="4708525"/>
          </a:xfrm>
        </p:spPr>
        <p:txBody>
          <a:bodyPr/>
          <a:lstStyle/>
          <a:p>
            <a:r>
              <a:rPr lang="en-CA" dirty="0" smtClean="0"/>
              <a:t>Language integration: easy to replicate app servers</a:t>
            </a:r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Reasonable speed-up with strong consistency</a:t>
            </a:r>
          </a:p>
          <a:p>
            <a:pPr lvl="1"/>
            <a:r>
              <a:rPr lang="en-CA" dirty="0" smtClean="0"/>
              <a:t>Work offloaded from store onto workers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057170" y="2357430"/>
            <a:ext cx="3029660" cy="1500198"/>
            <a:chOff x="5143504" y="5143512"/>
            <a:chExt cx="3029660" cy="1500198"/>
          </a:xfrm>
        </p:grpSpPr>
        <p:grpSp>
          <p:nvGrpSpPr>
            <p:cNvPr id="6" name="Group 5"/>
            <p:cNvGrpSpPr/>
            <p:nvPr/>
          </p:nvGrpSpPr>
          <p:grpSpPr>
            <a:xfrm>
              <a:off x="5143504" y="5356242"/>
              <a:ext cx="3029660" cy="1069418"/>
              <a:chOff x="4000496" y="5286388"/>
              <a:chExt cx="3029660" cy="1069418"/>
            </a:xfrm>
          </p:grpSpPr>
          <p:grpSp>
            <p:nvGrpSpPr>
              <p:cNvPr id="7" name="Group 21"/>
              <p:cNvGrpSpPr/>
              <p:nvPr/>
            </p:nvGrpSpPr>
            <p:grpSpPr>
              <a:xfrm>
                <a:off x="4000496" y="5286388"/>
                <a:ext cx="1104085" cy="1069418"/>
                <a:chOff x="4000496" y="5286388"/>
                <a:chExt cx="1104085" cy="1069418"/>
              </a:xfrm>
            </p:grpSpPr>
            <p:sp>
              <p:nvSpPr>
                <p:cNvPr id="12" name="Oval 14"/>
                <p:cNvSpPr>
                  <a:spLocks noChangeArrowheads="1"/>
                </p:cNvSpPr>
                <p:nvPr/>
              </p:nvSpPr>
              <p:spPr bwMode="auto">
                <a:xfrm>
                  <a:off x="4016753" y="5286388"/>
                  <a:ext cx="1071570" cy="106941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ronos Pro" pitchFamily="1" charset="-18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4000496" y="5497932"/>
                  <a:ext cx="1104085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CA" dirty="0" smtClean="0">
                      <a:latin typeface="+mn-lt"/>
                    </a:rPr>
                    <a:t>app server</a:t>
                  </a:r>
                </a:p>
                <a:p>
                  <a:pPr algn="ctr"/>
                  <a:r>
                    <a:rPr lang="en-CA" dirty="0" smtClean="0">
                      <a:latin typeface="+mn-lt"/>
                    </a:rPr>
                    <a:t>(worker)</a:t>
                  </a:r>
                  <a:endParaRPr lang="en-US" dirty="0">
                    <a:latin typeface="+mn-lt"/>
                  </a:endParaRPr>
                </a:p>
              </p:txBody>
            </p:sp>
          </p:grpSp>
          <p:grpSp>
            <p:nvGrpSpPr>
              <p:cNvPr id="8" name="Group 22"/>
              <p:cNvGrpSpPr/>
              <p:nvPr/>
            </p:nvGrpSpPr>
            <p:grpSpPr>
              <a:xfrm>
                <a:off x="6396743" y="5390775"/>
                <a:ext cx="633413" cy="860645"/>
                <a:chOff x="6072198" y="5286388"/>
                <a:chExt cx="633413" cy="860645"/>
              </a:xfrm>
            </p:grpSpPr>
            <p:sp>
              <p:nvSpPr>
                <p:cNvPr id="10" name="Flowchart: Magnetic Disk 9"/>
                <p:cNvSpPr/>
                <p:nvPr/>
              </p:nvSpPr>
              <p:spPr bwMode="auto">
                <a:xfrm>
                  <a:off x="6072198" y="5286388"/>
                  <a:ext cx="633413" cy="857256"/>
                </a:xfrm>
                <a:prstGeom prst="flowChartMagneticDisk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6072198" y="5500702"/>
                  <a:ext cx="625876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CA" dirty="0" smtClean="0">
                      <a:latin typeface="+mn-lt"/>
                    </a:rPr>
                    <a:t>CMS</a:t>
                  </a:r>
                </a:p>
                <a:p>
                  <a:pPr algn="ctr"/>
                  <a:r>
                    <a:rPr lang="en-CA" dirty="0" smtClean="0">
                      <a:latin typeface="+mn-lt"/>
                    </a:rPr>
                    <a:t>store</a:t>
                  </a:r>
                  <a:endParaRPr lang="en-US" dirty="0">
                    <a:latin typeface="+mn-lt"/>
                  </a:endParaRPr>
                </a:p>
              </p:txBody>
            </p:sp>
          </p:grpSp>
          <p:cxnSp>
            <p:nvCxnSpPr>
              <p:cNvPr id="9" name="Straight Arrow Connector 8"/>
              <p:cNvCxnSpPr/>
              <p:nvPr/>
            </p:nvCxnSpPr>
            <p:spPr>
              <a:xfrm>
                <a:off x="5072066" y="5821097"/>
                <a:ext cx="1357322" cy="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6500250" y="5143512"/>
              <a:ext cx="286327" cy="28575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cxnSp>
          <p:nvCxnSpPr>
            <p:cNvPr id="15" name="Straight Arrow Connector 14"/>
            <p:cNvCxnSpPr>
              <a:stCxn id="14" idx="6"/>
            </p:cNvCxnSpPr>
            <p:nvPr/>
          </p:nvCxnSpPr>
          <p:spPr>
            <a:xfrm>
              <a:off x="6786577" y="5286388"/>
              <a:ext cx="785819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 flipV="1">
              <a:off x="6500826" y="5953334"/>
              <a:ext cx="285752" cy="28517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cxnSp>
          <p:nvCxnSpPr>
            <p:cNvPr id="17" name="Straight Arrow Connector 16"/>
            <p:cNvCxnSpPr>
              <a:stCxn id="16" idx="6"/>
            </p:cNvCxnSpPr>
            <p:nvPr/>
          </p:nvCxnSpPr>
          <p:spPr>
            <a:xfrm flipV="1">
              <a:off x="6786578" y="6000769"/>
              <a:ext cx="785818" cy="9515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4"/>
            <p:cNvSpPr>
              <a:spLocks noChangeArrowheads="1"/>
            </p:cNvSpPr>
            <p:nvPr/>
          </p:nvSpPr>
          <p:spPr bwMode="auto">
            <a:xfrm>
              <a:off x="6500826" y="5548710"/>
              <a:ext cx="285752" cy="28517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cxnSp>
          <p:nvCxnSpPr>
            <p:cNvPr id="19" name="Straight Arrow Connector 18"/>
            <p:cNvCxnSpPr>
              <a:stCxn id="18" idx="6"/>
            </p:cNvCxnSpPr>
            <p:nvPr/>
          </p:nvCxnSpPr>
          <p:spPr>
            <a:xfrm>
              <a:off x="6786578" y="5691299"/>
              <a:ext cx="785818" cy="9515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4"/>
            <p:cNvSpPr>
              <a:spLocks noChangeArrowheads="1"/>
            </p:cNvSpPr>
            <p:nvPr/>
          </p:nvSpPr>
          <p:spPr bwMode="auto">
            <a:xfrm flipV="1">
              <a:off x="6500826" y="6357958"/>
              <a:ext cx="286327" cy="28575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cxnSp>
          <p:nvCxnSpPr>
            <p:cNvPr id="21" name="Straight Arrow Connector 20"/>
            <p:cNvCxnSpPr>
              <a:stCxn id="20" idx="6"/>
            </p:cNvCxnSpPr>
            <p:nvPr/>
          </p:nvCxnSpPr>
          <p:spPr>
            <a:xfrm flipV="1">
              <a:off x="6787153" y="6072206"/>
              <a:ext cx="785819" cy="42862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Content Placeholder 7"/>
          <p:cNvGraphicFramePr>
            <a:graphicFrameLocks/>
          </p:cNvGraphicFramePr>
          <p:nvPr/>
        </p:nvGraphicFramePr>
        <p:xfrm>
          <a:off x="2178827" y="4929198"/>
          <a:ext cx="4786346" cy="1188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28826"/>
                <a:gridCol w="1540342"/>
                <a:gridCol w="1317178"/>
              </a:tblGrid>
              <a:tr h="39600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3 workers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5 workers</a:t>
                      </a:r>
                    </a:p>
                  </a:txBody>
                  <a:tcPr anchor="ctr"/>
                </a:tc>
              </a:tr>
              <a:tr h="396000"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Course overview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2.18 x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2.49 x</a:t>
                      </a:r>
                      <a:endParaRPr lang="en-US" sz="2000" dirty="0"/>
                    </a:p>
                  </a:txBody>
                  <a:tcPr anchor="ctr"/>
                </a:tc>
              </a:tr>
              <a:tr h="396000"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Student info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2.45 x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2.94 x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Related Work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411988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471726"/>
                <a:gridCol w="2571768"/>
                <a:gridCol w="3186106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What Fabric</a:t>
                      </a:r>
                      <a:r>
                        <a:rPr lang="en-CA" baseline="0" dirty="0" smtClean="0"/>
                        <a:t> Adds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Federated</a:t>
                      </a:r>
                      <a:r>
                        <a:rPr lang="en-CA" baseline="0" dirty="0" smtClean="0"/>
                        <a:t> object store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OceanStore</a:t>
                      </a:r>
                      <a:r>
                        <a:rPr lang="en-CA" dirty="0" smtClean="0"/>
                        <a:t>/Pond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Transactions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Security policies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Secure distributed</a:t>
                      </a:r>
                      <a:r>
                        <a:rPr lang="en-CA" baseline="0" dirty="0" smtClean="0"/>
                        <a:t> storage systems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Boxwood,</a:t>
                      </a:r>
                      <a:r>
                        <a:rPr lang="en-CA" baseline="0" dirty="0" smtClean="0"/>
                        <a:t> CFS, Past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Fine-grained security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High-level</a:t>
                      </a:r>
                      <a:r>
                        <a:rPr lang="en-CA" baseline="0" dirty="0" smtClean="0"/>
                        <a:t> programming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Distributed object systems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Gemstone, </a:t>
                      </a:r>
                      <a:r>
                        <a:rPr lang="en-CA" dirty="0" err="1" smtClean="0"/>
                        <a:t>Mneme</a:t>
                      </a:r>
                      <a:r>
                        <a:rPr lang="en-CA" dirty="0" smtClean="0"/>
                        <a:t>, </a:t>
                      </a:r>
                      <a:r>
                        <a:rPr lang="en-CA" dirty="0" err="1" smtClean="0"/>
                        <a:t>ObjectStore</a:t>
                      </a:r>
                      <a:r>
                        <a:rPr lang="en-CA" dirty="0" smtClean="0"/>
                        <a:t>, </a:t>
                      </a:r>
                      <a:r>
                        <a:rPr lang="en-CA" dirty="0" err="1" smtClean="0"/>
                        <a:t>Sinfonia</a:t>
                      </a:r>
                      <a:r>
                        <a:rPr lang="en-CA" dirty="0" smtClean="0"/>
                        <a:t>, Thor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Security enforcement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Multi-worker</a:t>
                      </a:r>
                      <a:r>
                        <a:rPr lang="en-CA" baseline="0" dirty="0" smtClean="0"/>
                        <a:t> transactions</a:t>
                      </a:r>
                      <a:br>
                        <a:rPr lang="en-CA" baseline="0" dirty="0" smtClean="0"/>
                      </a:br>
                      <a:r>
                        <a:rPr lang="en-CA" baseline="0" dirty="0" smtClean="0"/>
                        <a:t>     with distrust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Distributed computation/RPC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Argus, Avalon, CORBA, Emerald,</a:t>
                      </a:r>
                      <a:r>
                        <a:rPr lang="en-CA" baseline="0" dirty="0" smtClean="0"/>
                        <a:t> Live Objects, Network Objects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Single-system view</a:t>
                      </a:r>
                      <a:r>
                        <a:rPr lang="en-CA" baseline="0" dirty="0" smtClean="0"/>
                        <a:t> of</a:t>
                      </a:r>
                      <a:br>
                        <a:rPr lang="en-CA" baseline="0" dirty="0" smtClean="0"/>
                      </a:br>
                      <a:r>
                        <a:rPr lang="en-CA" baseline="0" dirty="0" smtClean="0"/>
                        <a:t>     persistent data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Strong security enforcement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Distributed information flow systems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DStar</a:t>
                      </a:r>
                      <a:r>
                        <a:rPr lang="en-CA" dirty="0" smtClean="0"/>
                        <a:t>, Jif/Split, Swift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Transactions</a:t>
                      </a:r>
                      <a:r>
                        <a:rPr lang="en-CA" baseline="0" dirty="0" smtClean="0"/>
                        <a:t> on p</a:t>
                      </a:r>
                      <a:r>
                        <a:rPr lang="en-CA" dirty="0" smtClean="0"/>
                        <a:t>ersistent data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8597" y="5643578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latin typeface="+mn-lt"/>
              </a:rPr>
              <a:t>Fabric is the first to combine information-flow security, remote calls, and transactions in a decentralized system.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Summary</a:t>
            </a:r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Fabric is a platform for secure and consistent federated sharing</a:t>
            </a:r>
          </a:p>
          <a:p>
            <a:r>
              <a:rPr lang="en-CA" dirty="0" smtClean="0"/>
              <a:t>Prototype implementation</a:t>
            </a:r>
            <a:endParaRPr lang="en-US" dirty="0" smtClean="0"/>
          </a:p>
          <a:p>
            <a:r>
              <a:rPr lang="en-CA" dirty="0" smtClean="0"/>
              <a:t>Contributions:</a:t>
            </a:r>
          </a:p>
          <a:p>
            <a:pPr lvl="1"/>
            <a:r>
              <a:rPr lang="en-CA" dirty="0" smtClean="0"/>
              <a:t>High-level language integrating information flow, transactions, distributed computation</a:t>
            </a:r>
          </a:p>
          <a:p>
            <a:pPr lvl="1"/>
            <a:r>
              <a:rPr lang="en-CA" dirty="0" smtClean="0"/>
              <a:t>Transparent data shipping and remote calls while enforcing secure information flow</a:t>
            </a:r>
          </a:p>
          <a:p>
            <a:pPr lvl="1"/>
            <a:r>
              <a:rPr lang="en-CA" dirty="0" smtClean="0"/>
              <a:t>New techniques for secure federated transactions: hierarchical commits, writer maps</a:t>
            </a:r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743086"/>
          </a:xfrm>
        </p:spPr>
        <p:txBody>
          <a:bodyPr/>
          <a:lstStyle/>
          <a:p>
            <a:r>
              <a:rPr lang="en-CA" sz="5400" b="1" dirty="0" smtClean="0">
                <a:ln w="9525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4BACC6"/>
                    </a:gs>
                    <a:gs pos="90000">
                      <a:srgbClr val="0066CC"/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>Fabric</a:t>
            </a:r>
            <a:r>
              <a:rPr lang="en-CA" sz="4800" dirty="0" smtClean="0"/>
              <a:t/>
            </a:r>
            <a:br>
              <a:rPr lang="en-CA" sz="4800" dirty="0" smtClean="0"/>
            </a:br>
            <a:r>
              <a:rPr lang="en-CA" sz="2400" dirty="0" smtClean="0"/>
              <a:t>A Platform for</a:t>
            </a:r>
            <a:br>
              <a:rPr lang="en-CA" sz="2400" dirty="0" smtClean="0"/>
            </a:br>
            <a:r>
              <a:rPr lang="en-CA" sz="3200" dirty="0" smtClean="0"/>
              <a:t>Secure Distributed Computation and Storage</a:t>
            </a: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886200"/>
          <a:ext cx="6096000" cy="20116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0600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smtClean="0"/>
                        <a:t>Jed Liu</a:t>
                      </a:r>
                      <a:endParaRPr lang="en-CA" sz="2000" b="0" dirty="0" smtClean="0"/>
                    </a:p>
                    <a:p>
                      <a:pPr algn="ctr"/>
                      <a:r>
                        <a:rPr lang="en-CA" sz="2000" b="0" dirty="0" err="1" smtClean="0"/>
                        <a:t>Xin</a:t>
                      </a:r>
                      <a:r>
                        <a:rPr lang="en-CA" sz="2000" b="0" dirty="0" smtClean="0"/>
                        <a:t> </a:t>
                      </a:r>
                      <a:r>
                        <a:rPr lang="en-CA" sz="2000" b="0" dirty="0" err="1" smtClean="0"/>
                        <a:t>Qi</a:t>
                      </a:r>
                      <a:endParaRPr lang="en-US" sz="2000" b="1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Michael</a:t>
                      </a:r>
                      <a:r>
                        <a:rPr lang="en-CA" sz="2000" baseline="0" dirty="0" smtClean="0"/>
                        <a:t> D. George</a:t>
                      </a:r>
                    </a:p>
                    <a:p>
                      <a:pPr algn="ctr"/>
                      <a:r>
                        <a:rPr lang="en-CA" sz="2000" baseline="0" dirty="0" smtClean="0"/>
                        <a:t>Lucas </a:t>
                      </a:r>
                      <a:r>
                        <a:rPr lang="en-CA" sz="2000" baseline="0" dirty="0" err="1" smtClean="0"/>
                        <a:t>Waye</a:t>
                      </a:r>
                      <a:endParaRPr lang="en-US" sz="20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/>
                        <a:t>K. </a:t>
                      </a:r>
                      <a:r>
                        <a:rPr lang="en-CA" sz="2000" dirty="0" err="1" smtClean="0"/>
                        <a:t>Vikram</a:t>
                      </a:r>
                      <a:endParaRPr lang="en-CA" sz="2000" dirty="0" smtClean="0"/>
                    </a:p>
                    <a:p>
                      <a:pPr algn="ctr"/>
                      <a:r>
                        <a:rPr lang="en-CA" sz="2000" dirty="0" smtClean="0"/>
                        <a:t>Andrew C. Myers</a:t>
                      </a:r>
                      <a:endParaRPr lang="en-US" sz="2000" dirty="0"/>
                    </a:p>
                  </a:txBody>
                  <a:tcPr marL="0" marR="0" marT="0" marB="0"/>
                </a:tc>
              </a:tr>
              <a:tr h="306000">
                <a:tc gridSpan="3">
                  <a:txBody>
                    <a:bodyPr/>
                    <a:lstStyle/>
                    <a:p>
                      <a:pPr algn="ctr"/>
                      <a:endParaRPr lang="en-CA" sz="1000" dirty="0" smtClean="0"/>
                    </a:p>
                    <a:p>
                      <a:pPr algn="ctr"/>
                      <a:r>
                        <a:rPr lang="en-CA" sz="2000" dirty="0" smtClean="0"/>
                        <a:t>Department of Computer Science</a:t>
                      </a:r>
                    </a:p>
                    <a:p>
                      <a:pPr algn="ctr"/>
                      <a:r>
                        <a:rPr lang="en-CA" sz="2000" dirty="0" smtClean="0"/>
                        <a:t>Cornell</a:t>
                      </a:r>
                      <a:r>
                        <a:rPr lang="en-CA" sz="2000" baseline="0" dirty="0" smtClean="0"/>
                        <a:t> University</a:t>
                      </a:r>
                    </a:p>
                    <a:p>
                      <a:pPr algn="ctr"/>
                      <a:endParaRPr lang="en-CA" sz="1000" baseline="0" dirty="0" smtClean="0"/>
                    </a:p>
                    <a:p>
                      <a:pPr algn="ctr"/>
                      <a:r>
                        <a:rPr lang="en-CA" sz="1600" baseline="0" dirty="0" smtClean="0"/>
                        <a:t>22</a:t>
                      </a:r>
                      <a:r>
                        <a:rPr lang="en-CA" sz="1600" baseline="30000" dirty="0" smtClean="0"/>
                        <a:t>nd</a:t>
                      </a:r>
                      <a:r>
                        <a:rPr lang="en-CA" sz="1600" baseline="0" dirty="0" smtClean="0"/>
                        <a:t> ACM SIGOPS Symposium on Operating Systems Principles</a:t>
                      </a:r>
                    </a:p>
                    <a:p>
                      <a:pPr algn="ctr"/>
                      <a:r>
                        <a:rPr lang="en-CA" sz="1600" baseline="0" dirty="0" smtClean="0"/>
                        <a:t>14 October 2009</a:t>
                      </a:r>
                      <a:endParaRPr lang="en-US" sz="16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CA" sz="2000" dirty="0" smtClean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Fabric Enables Federated Sharing</a:t>
            </a:r>
          </a:p>
        </p:txBody>
      </p:sp>
      <p:pic>
        <p:nvPicPr>
          <p:cNvPr id="4101" name="Picture 4" descr="alic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054475" y="2089150"/>
            <a:ext cx="1057275" cy="1398588"/>
          </a:xfrm>
        </p:spPr>
      </p:pic>
      <p:pic>
        <p:nvPicPr>
          <p:cNvPr id="126981" name="Picture 5" descr="hospit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5788" y="3573463"/>
            <a:ext cx="4921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753669" y="4510088"/>
            <a:ext cx="12363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ronos Pro" pitchFamily="1" charset="-18"/>
              </a:rPr>
              <a:t>General</a:t>
            </a:r>
          </a:p>
          <a:p>
            <a:pPr algn="ctr"/>
            <a:r>
              <a:rPr lang="en-CA" dirty="0" smtClean="0">
                <a:latin typeface="Cronos Pro" pitchFamily="1" charset="-18"/>
              </a:rPr>
              <a:t>Practitioner</a:t>
            </a:r>
          </a:p>
          <a:p>
            <a:pPr algn="ctr"/>
            <a:r>
              <a:rPr lang="en-CA" dirty="0" smtClean="0">
                <a:latin typeface="Cronos Pro" pitchFamily="1" charset="-18"/>
              </a:rPr>
              <a:t>(GP)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5180013" y="4510088"/>
            <a:ext cx="119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ronos Pro" pitchFamily="1" charset="-18"/>
              </a:rPr>
              <a:t>Psychiatrist</a:t>
            </a:r>
          </a:p>
        </p:txBody>
      </p:sp>
      <p:pic>
        <p:nvPicPr>
          <p:cNvPr id="126984" name="Picture 8" descr="hospita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9075" y="35734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985" name="Picture 9" descr="padlock-blu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49988" y="3573463"/>
            <a:ext cx="4476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986" name="Picture 10" descr="padlock-go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60625" y="3573463"/>
            <a:ext cx="4476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7022" name="Text Box 46"/>
          <p:cNvSpPr txBox="1">
            <a:spLocks noChangeArrowheads="1"/>
          </p:cNvSpPr>
          <p:nvPr/>
        </p:nvSpPr>
        <p:spPr bwMode="auto">
          <a:xfrm>
            <a:off x="827088" y="3148013"/>
            <a:ext cx="1924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ronos Pro" pitchFamily="1" charset="-18"/>
              </a:rPr>
              <a:t>HIPAA-compliant</a:t>
            </a:r>
          </a:p>
          <a:p>
            <a:pPr algn="ctr"/>
            <a:r>
              <a:rPr lang="en-US" dirty="0">
                <a:latin typeface="Cronos Pro" pitchFamily="1" charset="-18"/>
              </a:rPr>
              <a:t>policy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7023" name="Line 47"/>
          <p:cNvSpPr>
            <a:spLocks noChangeShapeType="1"/>
          </p:cNvSpPr>
          <p:nvPr/>
        </p:nvSpPr>
        <p:spPr bwMode="auto">
          <a:xfrm>
            <a:off x="2124075" y="3644900"/>
            <a:ext cx="3603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024" name="Text Box 48"/>
          <p:cNvSpPr txBox="1">
            <a:spLocks noChangeArrowheads="1"/>
          </p:cNvSpPr>
          <p:nvPr/>
        </p:nvSpPr>
        <p:spPr bwMode="auto">
          <a:xfrm>
            <a:off x="6392863" y="2873375"/>
            <a:ext cx="19240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ronos Pro" pitchFamily="1" charset="-18"/>
              </a:rPr>
              <a:t>Different</a:t>
            </a:r>
          </a:p>
          <a:p>
            <a:pPr algn="ctr"/>
            <a:r>
              <a:rPr lang="en-US" dirty="0">
                <a:latin typeface="Cronos Pro" pitchFamily="1" charset="-18"/>
              </a:rPr>
              <a:t>HIPAA-compliant</a:t>
            </a:r>
          </a:p>
          <a:p>
            <a:pPr algn="ctr"/>
            <a:r>
              <a:rPr lang="en-US" dirty="0">
                <a:latin typeface="Cronos Pro" pitchFamily="1" charset="-18"/>
              </a:rPr>
              <a:t>policy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7025" name="Line 49"/>
          <p:cNvSpPr>
            <a:spLocks noChangeShapeType="1"/>
          </p:cNvSpPr>
          <p:nvPr/>
        </p:nvSpPr>
        <p:spPr bwMode="auto">
          <a:xfrm flipH="1">
            <a:off x="6659563" y="3644900"/>
            <a:ext cx="3603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 rot="-5400000">
            <a:off x="3265488" y="2193925"/>
            <a:ext cx="307975" cy="720725"/>
            <a:chOff x="2744" y="2750"/>
            <a:chExt cx="272" cy="635"/>
          </a:xfrm>
        </p:grpSpPr>
        <p:sp>
          <p:nvSpPr>
            <p:cNvPr id="4131" name="AutoShape 51"/>
            <p:cNvSpPr>
              <a:spLocks noChangeArrowheads="1"/>
            </p:cNvSpPr>
            <p:nvPr/>
          </p:nvSpPr>
          <p:spPr bwMode="auto">
            <a:xfrm>
              <a:off x="2744" y="2750"/>
              <a:ext cx="272" cy="635"/>
            </a:xfrm>
            <a:prstGeom prst="moon">
              <a:avLst>
                <a:gd name="adj" fmla="val 3970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32" name="Line 52"/>
            <p:cNvSpPr>
              <a:spLocks noChangeShapeType="1"/>
            </p:cNvSpPr>
            <p:nvPr/>
          </p:nvSpPr>
          <p:spPr bwMode="auto">
            <a:xfrm>
              <a:off x="2747" y="3038"/>
              <a:ext cx="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53"/>
            <p:cNvSpPr>
              <a:spLocks noChangeShapeType="1"/>
            </p:cNvSpPr>
            <p:nvPr/>
          </p:nvSpPr>
          <p:spPr bwMode="auto">
            <a:xfrm>
              <a:off x="2755" y="3154"/>
              <a:ext cx="1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54"/>
            <p:cNvSpPr>
              <a:spLocks noChangeShapeType="1"/>
            </p:cNvSpPr>
            <p:nvPr/>
          </p:nvSpPr>
          <p:spPr bwMode="auto">
            <a:xfrm>
              <a:off x="2807" y="3269"/>
              <a:ext cx="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55"/>
            <p:cNvSpPr>
              <a:spLocks noChangeShapeType="1"/>
            </p:cNvSpPr>
            <p:nvPr/>
          </p:nvSpPr>
          <p:spPr bwMode="auto">
            <a:xfrm>
              <a:off x="2863" y="3327"/>
              <a:ext cx="8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Line 56"/>
            <p:cNvSpPr>
              <a:spLocks noChangeShapeType="1"/>
            </p:cNvSpPr>
            <p:nvPr/>
          </p:nvSpPr>
          <p:spPr bwMode="auto">
            <a:xfrm>
              <a:off x="2776" y="2923"/>
              <a:ext cx="1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Line 57"/>
            <p:cNvSpPr>
              <a:spLocks noChangeShapeType="1"/>
            </p:cNvSpPr>
            <p:nvPr/>
          </p:nvSpPr>
          <p:spPr bwMode="auto">
            <a:xfrm>
              <a:off x="2808" y="2865"/>
              <a:ext cx="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Line 58"/>
            <p:cNvSpPr>
              <a:spLocks noChangeShapeType="1"/>
            </p:cNvSpPr>
            <p:nvPr/>
          </p:nvSpPr>
          <p:spPr bwMode="auto">
            <a:xfrm>
              <a:off x="2861" y="2807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Line 59"/>
            <p:cNvSpPr>
              <a:spLocks noChangeShapeType="1"/>
            </p:cNvSpPr>
            <p:nvPr/>
          </p:nvSpPr>
          <p:spPr bwMode="auto">
            <a:xfrm>
              <a:off x="2755" y="2980"/>
              <a:ext cx="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Line 60"/>
            <p:cNvSpPr>
              <a:spLocks noChangeShapeType="1"/>
            </p:cNvSpPr>
            <p:nvPr/>
          </p:nvSpPr>
          <p:spPr bwMode="auto">
            <a:xfrm>
              <a:off x="2747" y="3096"/>
              <a:ext cx="1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Line 61"/>
            <p:cNvSpPr>
              <a:spLocks noChangeShapeType="1"/>
            </p:cNvSpPr>
            <p:nvPr/>
          </p:nvSpPr>
          <p:spPr bwMode="auto">
            <a:xfrm>
              <a:off x="2776" y="3211"/>
              <a:ext cx="1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7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  <p:bldP spid="127024" grpId="1"/>
      <p:bldP spid="1270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032125" y="3552825"/>
            <a:ext cx="681038" cy="985838"/>
            <a:chOff x="1655" y="3067"/>
            <a:chExt cx="429" cy="621"/>
          </a:xfrm>
        </p:grpSpPr>
        <p:pic>
          <p:nvPicPr>
            <p:cNvPr id="4153" name="Picture 12" descr="clipboar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55" y="3067"/>
              <a:ext cx="429" cy="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54" name="Oval 13"/>
            <p:cNvSpPr>
              <a:spLocks noChangeArrowheads="1"/>
            </p:cNvSpPr>
            <p:nvPr/>
          </p:nvSpPr>
          <p:spPr bwMode="auto">
            <a:xfrm>
              <a:off x="1715" y="3193"/>
              <a:ext cx="90" cy="9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5" name="Rectangle 14"/>
            <p:cNvSpPr>
              <a:spLocks noChangeArrowheads="1"/>
            </p:cNvSpPr>
            <p:nvPr/>
          </p:nvSpPr>
          <p:spPr bwMode="auto">
            <a:xfrm>
              <a:off x="1828" y="3193"/>
              <a:ext cx="90" cy="90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6" name="AutoShape 15"/>
            <p:cNvSpPr>
              <a:spLocks noChangeArrowheads="1"/>
            </p:cNvSpPr>
            <p:nvPr/>
          </p:nvSpPr>
          <p:spPr bwMode="auto">
            <a:xfrm>
              <a:off x="1941" y="3199"/>
              <a:ext cx="90" cy="78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7" name="AutoShape 16"/>
            <p:cNvSpPr>
              <a:spLocks noChangeArrowheads="1"/>
            </p:cNvSpPr>
            <p:nvPr/>
          </p:nvSpPr>
          <p:spPr bwMode="auto">
            <a:xfrm>
              <a:off x="1715" y="3308"/>
              <a:ext cx="90" cy="78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8" name="AutoShape 17"/>
            <p:cNvSpPr>
              <a:spLocks noChangeArrowheads="1"/>
            </p:cNvSpPr>
            <p:nvPr/>
          </p:nvSpPr>
          <p:spPr bwMode="auto">
            <a:xfrm>
              <a:off x="1830" y="3308"/>
              <a:ext cx="91" cy="91"/>
            </a:xfrm>
            <a:prstGeom prst="plus">
              <a:avLst>
                <a:gd name="adj" fmla="val 25000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</p:grpSp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Fabric Enables Federated Sharing</a:t>
            </a:r>
          </a:p>
        </p:txBody>
      </p:sp>
      <p:pic>
        <p:nvPicPr>
          <p:cNvPr id="4101" name="Picture 4" descr="alic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054475" y="2089150"/>
            <a:ext cx="1057275" cy="1398588"/>
          </a:xfrm>
        </p:spPr>
      </p:pic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753669" y="4510088"/>
            <a:ext cx="12363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ronos Pro" pitchFamily="1" charset="-18"/>
              </a:rPr>
              <a:t>General</a:t>
            </a:r>
          </a:p>
          <a:p>
            <a:pPr algn="ctr"/>
            <a:r>
              <a:rPr lang="en-CA" dirty="0" smtClean="0">
                <a:latin typeface="Cronos Pro" pitchFamily="1" charset="-18"/>
              </a:rPr>
              <a:t>Practitioner</a:t>
            </a:r>
          </a:p>
          <a:p>
            <a:pPr algn="ctr"/>
            <a:r>
              <a:rPr lang="en-CA" dirty="0" smtClean="0">
                <a:latin typeface="Cronos Pro" pitchFamily="1" charset="-18"/>
              </a:rPr>
              <a:t>(GP)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5180013" y="4510088"/>
            <a:ext cx="119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ronos Pro" pitchFamily="1" charset="-18"/>
              </a:rPr>
              <a:t>Psychiatrist</a:t>
            </a:r>
          </a:p>
        </p:txBody>
      </p:sp>
      <p:sp>
        <p:nvSpPr>
          <p:cNvPr id="126994" name="AutoShape 18"/>
          <p:cNvSpPr>
            <a:spLocks noChangeArrowheads="1"/>
          </p:cNvSpPr>
          <p:nvPr/>
        </p:nvSpPr>
        <p:spPr bwMode="auto">
          <a:xfrm>
            <a:off x="3482975" y="4267200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pic>
        <p:nvPicPr>
          <p:cNvPr id="126995" name="Picture 19" descr="clipboar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3551238"/>
            <a:ext cx="681038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530850" y="3751263"/>
            <a:ext cx="501650" cy="327025"/>
            <a:chOff x="3484" y="3088"/>
            <a:chExt cx="316" cy="206"/>
          </a:xfrm>
        </p:grpSpPr>
        <p:sp>
          <p:nvSpPr>
            <p:cNvPr id="4148" name="Oval 21"/>
            <p:cNvSpPr>
              <a:spLocks noChangeArrowheads="1"/>
            </p:cNvSpPr>
            <p:nvPr/>
          </p:nvSpPr>
          <p:spPr bwMode="auto">
            <a:xfrm>
              <a:off x="3484" y="3088"/>
              <a:ext cx="90" cy="9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49" name="Rectangle 22"/>
            <p:cNvSpPr>
              <a:spLocks noChangeArrowheads="1"/>
            </p:cNvSpPr>
            <p:nvPr/>
          </p:nvSpPr>
          <p:spPr bwMode="auto">
            <a:xfrm>
              <a:off x="3597" y="3088"/>
              <a:ext cx="90" cy="90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0" name="AutoShape 23"/>
            <p:cNvSpPr>
              <a:spLocks noChangeArrowheads="1"/>
            </p:cNvSpPr>
            <p:nvPr/>
          </p:nvSpPr>
          <p:spPr bwMode="auto">
            <a:xfrm>
              <a:off x="3710" y="3094"/>
              <a:ext cx="90" cy="78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1" name="AutoShape 24"/>
            <p:cNvSpPr>
              <a:spLocks noChangeArrowheads="1"/>
            </p:cNvSpPr>
            <p:nvPr/>
          </p:nvSpPr>
          <p:spPr bwMode="auto">
            <a:xfrm>
              <a:off x="3484" y="3203"/>
              <a:ext cx="90" cy="78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52" name="AutoShape 25"/>
            <p:cNvSpPr>
              <a:spLocks noChangeArrowheads="1"/>
            </p:cNvSpPr>
            <p:nvPr/>
          </p:nvSpPr>
          <p:spPr bwMode="auto">
            <a:xfrm>
              <a:off x="3599" y="3203"/>
              <a:ext cx="91" cy="91"/>
            </a:xfrm>
            <a:prstGeom prst="plus">
              <a:avLst>
                <a:gd name="adj" fmla="val 25000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</p:grpSp>
      <p:sp>
        <p:nvSpPr>
          <p:cNvPr id="127002" name="Rectangle 26"/>
          <p:cNvSpPr>
            <a:spLocks noChangeArrowheads="1"/>
          </p:cNvSpPr>
          <p:nvPr/>
        </p:nvSpPr>
        <p:spPr bwMode="auto">
          <a:xfrm>
            <a:off x="5881688" y="4265613"/>
            <a:ext cx="142875" cy="142875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03" name="AutoShape 27"/>
          <p:cNvSpPr>
            <a:spLocks noChangeArrowheads="1"/>
          </p:cNvSpPr>
          <p:nvPr/>
        </p:nvSpPr>
        <p:spPr bwMode="auto">
          <a:xfrm>
            <a:off x="5710238" y="4271963"/>
            <a:ext cx="144462" cy="144462"/>
          </a:xfrm>
          <a:prstGeom prst="plus">
            <a:avLst>
              <a:gd name="adj" fmla="val 25000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04" name="Oval 28"/>
          <p:cNvSpPr>
            <a:spLocks noChangeArrowheads="1"/>
          </p:cNvSpPr>
          <p:nvPr/>
        </p:nvSpPr>
        <p:spPr bwMode="auto">
          <a:xfrm>
            <a:off x="5708650" y="4098925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05" name="AutoShape 29"/>
          <p:cNvSpPr>
            <a:spLocks noChangeArrowheads="1"/>
          </p:cNvSpPr>
          <p:nvPr/>
        </p:nvSpPr>
        <p:spPr bwMode="auto">
          <a:xfrm>
            <a:off x="5881688" y="4089400"/>
            <a:ext cx="144462" cy="144463"/>
          </a:xfrm>
          <a:prstGeom prst="plus">
            <a:avLst>
              <a:gd name="adj" fmla="val 25000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3" name="AutoShape 37"/>
          <p:cNvSpPr>
            <a:spLocks noChangeArrowheads="1"/>
          </p:cNvSpPr>
          <p:nvPr/>
        </p:nvSpPr>
        <p:spPr bwMode="auto">
          <a:xfrm>
            <a:off x="3492500" y="3933825"/>
            <a:ext cx="144463" cy="144463"/>
          </a:xfrm>
          <a:prstGeom prst="plus">
            <a:avLst>
              <a:gd name="adj" fmla="val 25000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4" name="AutoShape 38"/>
          <p:cNvSpPr>
            <a:spLocks noChangeArrowheads="1"/>
          </p:cNvSpPr>
          <p:nvPr/>
        </p:nvSpPr>
        <p:spPr bwMode="auto">
          <a:xfrm>
            <a:off x="5527675" y="4102100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5" name="Rectangle 39"/>
          <p:cNvSpPr>
            <a:spLocks noChangeArrowheads="1"/>
          </p:cNvSpPr>
          <p:nvPr/>
        </p:nvSpPr>
        <p:spPr bwMode="auto">
          <a:xfrm>
            <a:off x="3128963" y="4102100"/>
            <a:ext cx="142875" cy="142875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6" name="AutoShape 40"/>
          <p:cNvSpPr>
            <a:spLocks noChangeArrowheads="1"/>
          </p:cNvSpPr>
          <p:nvPr/>
        </p:nvSpPr>
        <p:spPr bwMode="auto">
          <a:xfrm>
            <a:off x="5881688" y="3930650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7" name="Oval 41"/>
          <p:cNvSpPr>
            <a:spLocks noChangeArrowheads="1"/>
          </p:cNvSpPr>
          <p:nvPr/>
        </p:nvSpPr>
        <p:spPr bwMode="auto">
          <a:xfrm>
            <a:off x="3482975" y="4102100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8" name="AutoShape 42"/>
          <p:cNvSpPr>
            <a:spLocks noChangeArrowheads="1"/>
          </p:cNvSpPr>
          <p:nvPr/>
        </p:nvSpPr>
        <p:spPr bwMode="auto">
          <a:xfrm>
            <a:off x="3305175" y="4111625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9" name="AutoShape 43"/>
          <p:cNvSpPr>
            <a:spLocks noChangeArrowheads="1"/>
          </p:cNvSpPr>
          <p:nvPr/>
        </p:nvSpPr>
        <p:spPr bwMode="auto">
          <a:xfrm>
            <a:off x="3302000" y="4267200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20" name="Oval 44"/>
          <p:cNvSpPr>
            <a:spLocks noChangeArrowheads="1"/>
          </p:cNvSpPr>
          <p:nvPr/>
        </p:nvSpPr>
        <p:spPr bwMode="auto">
          <a:xfrm>
            <a:off x="5530850" y="4262438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21" name="Oval 45"/>
          <p:cNvSpPr>
            <a:spLocks noChangeArrowheads="1"/>
          </p:cNvSpPr>
          <p:nvPr/>
        </p:nvSpPr>
        <p:spPr bwMode="auto">
          <a:xfrm>
            <a:off x="3124200" y="4267200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25 0.00278 L -1.66667E-6 0.00278 " pathEditMode="fixed" rAng="0" ptsTypes="AA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7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7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7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7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7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7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7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7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4" grpId="0" animBg="1"/>
      <p:bldP spid="127002" grpId="0" animBg="1"/>
      <p:bldP spid="127003" grpId="0" animBg="1"/>
      <p:bldP spid="127004" grpId="0" animBg="1"/>
      <p:bldP spid="127005" grpId="0" animBg="1"/>
      <p:bldP spid="127013" grpId="0" animBg="1"/>
      <p:bldP spid="127014" grpId="0" animBg="1"/>
      <p:bldP spid="127015" grpId="0" animBg="1"/>
      <p:bldP spid="127016" grpId="0" animBg="1"/>
      <p:bldP spid="127017" grpId="0" animBg="1"/>
      <p:bldP spid="127018" grpId="0" animBg="1"/>
      <p:bldP spid="127019" grpId="0" animBg="1"/>
      <p:bldP spid="127020" grpId="0" animBg="1"/>
      <p:bldP spid="1270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Fabric Enables Federated Sharing</a:t>
            </a:r>
          </a:p>
        </p:txBody>
      </p:sp>
      <p:pic>
        <p:nvPicPr>
          <p:cNvPr id="4101" name="Picture 4" descr="alic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054475" y="2089150"/>
            <a:ext cx="1057275" cy="1398588"/>
          </a:xfrm>
        </p:spPr>
      </p:pic>
      <p:pic>
        <p:nvPicPr>
          <p:cNvPr id="126981" name="Picture 5" descr="hospit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5788" y="3573463"/>
            <a:ext cx="4921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753669" y="4510088"/>
            <a:ext cx="12363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ronos Pro" pitchFamily="1" charset="-18"/>
              </a:rPr>
              <a:t>General</a:t>
            </a:r>
          </a:p>
          <a:p>
            <a:pPr algn="ctr"/>
            <a:r>
              <a:rPr lang="en-CA" dirty="0" smtClean="0">
                <a:latin typeface="Cronos Pro" pitchFamily="1" charset="-18"/>
              </a:rPr>
              <a:t>Practitioner</a:t>
            </a:r>
          </a:p>
          <a:p>
            <a:pPr algn="ctr"/>
            <a:r>
              <a:rPr lang="en-CA" dirty="0" smtClean="0">
                <a:latin typeface="Cronos Pro" pitchFamily="1" charset="-18"/>
              </a:rPr>
              <a:t>(GP)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5180013" y="4510088"/>
            <a:ext cx="119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ronos Pro" pitchFamily="1" charset="-18"/>
              </a:rPr>
              <a:t>Psychiatrist</a:t>
            </a:r>
          </a:p>
        </p:txBody>
      </p:sp>
      <p:pic>
        <p:nvPicPr>
          <p:cNvPr id="126984" name="Picture 8" descr="hospita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9075" y="35734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985" name="Picture 9" descr="padlock-blu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49988" y="3573463"/>
            <a:ext cx="4476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986" name="Picture 10" descr="padlock-go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60625" y="3573463"/>
            <a:ext cx="4476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4284663" y="3552825"/>
            <a:ext cx="681037" cy="985838"/>
            <a:chOff x="1655" y="3067"/>
            <a:chExt cx="429" cy="621"/>
          </a:xfrm>
        </p:grpSpPr>
        <p:pic>
          <p:nvPicPr>
            <p:cNvPr id="4142" name="Picture 31" descr="clipboard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655" y="3067"/>
              <a:ext cx="429" cy="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43" name="Oval 32"/>
            <p:cNvSpPr>
              <a:spLocks noChangeArrowheads="1"/>
            </p:cNvSpPr>
            <p:nvPr/>
          </p:nvSpPr>
          <p:spPr bwMode="auto">
            <a:xfrm>
              <a:off x="1715" y="3193"/>
              <a:ext cx="90" cy="9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44" name="Rectangle 33"/>
            <p:cNvSpPr>
              <a:spLocks noChangeArrowheads="1"/>
            </p:cNvSpPr>
            <p:nvPr/>
          </p:nvSpPr>
          <p:spPr bwMode="auto">
            <a:xfrm>
              <a:off x="1828" y="3193"/>
              <a:ext cx="90" cy="90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45" name="AutoShape 34"/>
            <p:cNvSpPr>
              <a:spLocks noChangeArrowheads="1"/>
            </p:cNvSpPr>
            <p:nvPr/>
          </p:nvSpPr>
          <p:spPr bwMode="auto">
            <a:xfrm>
              <a:off x="1941" y="3199"/>
              <a:ext cx="90" cy="78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46" name="AutoShape 35"/>
            <p:cNvSpPr>
              <a:spLocks noChangeArrowheads="1"/>
            </p:cNvSpPr>
            <p:nvPr/>
          </p:nvSpPr>
          <p:spPr bwMode="auto">
            <a:xfrm>
              <a:off x="1715" y="3308"/>
              <a:ext cx="90" cy="78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4147" name="AutoShape 36"/>
            <p:cNvSpPr>
              <a:spLocks noChangeArrowheads="1"/>
            </p:cNvSpPr>
            <p:nvPr/>
          </p:nvSpPr>
          <p:spPr bwMode="auto">
            <a:xfrm>
              <a:off x="1830" y="3308"/>
              <a:ext cx="91" cy="91"/>
            </a:xfrm>
            <a:prstGeom prst="plus">
              <a:avLst>
                <a:gd name="adj" fmla="val 25000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</p:grpSp>
      <p:sp>
        <p:nvSpPr>
          <p:cNvPr id="127013" name="AutoShape 37"/>
          <p:cNvSpPr>
            <a:spLocks noChangeArrowheads="1"/>
          </p:cNvSpPr>
          <p:nvPr/>
        </p:nvSpPr>
        <p:spPr bwMode="auto">
          <a:xfrm>
            <a:off x="4735109" y="3936288"/>
            <a:ext cx="144463" cy="144463"/>
          </a:xfrm>
          <a:prstGeom prst="plus">
            <a:avLst>
              <a:gd name="adj" fmla="val 25000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4" name="AutoShape 38"/>
          <p:cNvSpPr>
            <a:spLocks noChangeArrowheads="1"/>
          </p:cNvSpPr>
          <p:nvPr/>
        </p:nvSpPr>
        <p:spPr bwMode="auto">
          <a:xfrm>
            <a:off x="4376239" y="4086677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5" name="Rectangle 39"/>
          <p:cNvSpPr>
            <a:spLocks noChangeArrowheads="1"/>
          </p:cNvSpPr>
          <p:nvPr/>
        </p:nvSpPr>
        <p:spPr bwMode="auto">
          <a:xfrm>
            <a:off x="4565226" y="4096544"/>
            <a:ext cx="142875" cy="142875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6" name="AutoShape 40"/>
          <p:cNvSpPr>
            <a:spLocks noChangeArrowheads="1"/>
          </p:cNvSpPr>
          <p:nvPr/>
        </p:nvSpPr>
        <p:spPr bwMode="auto">
          <a:xfrm>
            <a:off x="4738165" y="4090995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19" name="AutoShape 43"/>
          <p:cNvSpPr>
            <a:spLocks noChangeArrowheads="1"/>
          </p:cNvSpPr>
          <p:nvPr/>
        </p:nvSpPr>
        <p:spPr bwMode="auto">
          <a:xfrm>
            <a:off x="4368432" y="4261129"/>
            <a:ext cx="142875" cy="123825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20" name="Oval 44"/>
          <p:cNvSpPr>
            <a:spLocks noChangeArrowheads="1"/>
          </p:cNvSpPr>
          <p:nvPr/>
        </p:nvSpPr>
        <p:spPr bwMode="auto">
          <a:xfrm>
            <a:off x="4551378" y="4262945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21" name="Oval 45"/>
          <p:cNvSpPr>
            <a:spLocks noChangeArrowheads="1"/>
          </p:cNvSpPr>
          <p:nvPr/>
        </p:nvSpPr>
        <p:spPr bwMode="auto">
          <a:xfrm>
            <a:off x="4734791" y="4261129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ronos Pro" pitchFamily="1" charset="-18"/>
            </a:endParaRPr>
          </a:p>
        </p:txBody>
      </p:sp>
      <p:sp>
        <p:nvSpPr>
          <p:cNvPr id="127022" name="Text Box 46"/>
          <p:cNvSpPr txBox="1">
            <a:spLocks noChangeArrowheads="1"/>
          </p:cNvSpPr>
          <p:nvPr/>
        </p:nvSpPr>
        <p:spPr bwMode="auto">
          <a:xfrm>
            <a:off x="827088" y="3148013"/>
            <a:ext cx="1924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ronos Pro" pitchFamily="1" charset="-18"/>
              </a:rPr>
              <a:t>HIPAA-compliant</a:t>
            </a:r>
          </a:p>
          <a:p>
            <a:pPr algn="ctr"/>
            <a:r>
              <a:rPr lang="en-US" dirty="0">
                <a:latin typeface="Cronos Pro" pitchFamily="1" charset="-18"/>
              </a:rPr>
              <a:t>policy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7023" name="Line 47"/>
          <p:cNvSpPr>
            <a:spLocks noChangeShapeType="1"/>
          </p:cNvSpPr>
          <p:nvPr/>
        </p:nvSpPr>
        <p:spPr bwMode="auto">
          <a:xfrm>
            <a:off x="2124075" y="3644900"/>
            <a:ext cx="3603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7024" name="Text Box 48"/>
          <p:cNvSpPr txBox="1">
            <a:spLocks noChangeArrowheads="1"/>
          </p:cNvSpPr>
          <p:nvPr/>
        </p:nvSpPr>
        <p:spPr bwMode="auto">
          <a:xfrm>
            <a:off x="6392863" y="2873375"/>
            <a:ext cx="19240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ronos Pro" pitchFamily="1" charset="-18"/>
              </a:rPr>
              <a:t>Different</a:t>
            </a:r>
          </a:p>
          <a:p>
            <a:pPr algn="ctr"/>
            <a:r>
              <a:rPr lang="en-US" dirty="0">
                <a:latin typeface="Cronos Pro" pitchFamily="1" charset="-18"/>
              </a:rPr>
              <a:t>HIPAA-compliant</a:t>
            </a:r>
          </a:p>
          <a:p>
            <a:pPr algn="ctr"/>
            <a:r>
              <a:rPr lang="en-US" dirty="0">
                <a:latin typeface="Cronos Pro" pitchFamily="1" charset="-18"/>
              </a:rPr>
              <a:t>policy</a:t>
            </a:r>
            <a:endParaRPr lang="en-CA" dirty="0">
              <a:latin typeface="Cronos Pro" pitchFamily="1" charset="-18"/>
            </a:endParaRPr>
          </a:p>
        </p:txBody>
      </p:sp>
      <p:sp>
        <p:nvSpPr>
          <p:cNvPr id="127025" name="Line 49"/>
          <p:cNvSpPr>
            <a:spLocks noChangeShapeType="1"/>
          </p:cNvSpPr>
          <p:nvPr/>
        </p:nvSpPr>
        <p:spPr bwMode="auto">
          <a:xfrm flipH="1">
            <a:off x="6659563" y="3644900"/>
            <a:ext cx="3603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115"/>
          <p:cNvGrpSpPr/>
          <p:nvPr/>
        </p:nvGrpSpPr>
        <p:grpSpPr>
          <a:xfrm>
            <a:off x="2928926" y="4857760"/>
            <a:ext cx="3097226" cy="1428760"/>
            <a:chOff x="2928926" y="4857760"/>
            <a:chExt cx="3097226" cy="1428760"/>
          </a:xfrm>
        </p:grpSpPr>
        <p:cxnSp>
          <p:nvCxnSpPr>
            <p:cNvPr id="72" name="Straight Arrow Connector 71"/>
            <p:cNvCxnSpPr/>
            <p:nvPr/>
          </p:nvCxnSpPr>
          <p:spPr>
            <a:xfrm>
              <a:off x="4624339" y="4934142"/>
              <a:ext cx="1120085" cy="57941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33"/>
            <p:cNvSpPr>
              <a:spLocks noChangeArrowheads="1"/>
            </p:cNvSpPr>
            <p:nvPr/>
          </p:nvSpPr>
          <p:spPr bwMode="auto">
            <a:xfrm>
              <a:off x="3286116" y="5500702"/>
              <a:ext cx="142875" cy="142875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76" name="AutoShape 34"/>
            <p:cNvSpPr>
              <a:spLocks noChangeArrowheads="1"/>
            </p:cNvSpPr>
            <p:nvPr/>
          </p:nvSpPr>
          <p:spPr bwMode="auto">
            <a:xfrm>
              <a:off x="5704682" y="5510227"/>
              <a:ext cx="142875" cy="123825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66" name="AutoShape 34"/>
            <p:cNvSpPr>
              <a:spLocks noChangeArrowheads="1"/>
            </p:cNvSpPr>
            <p:nvPr/>
          </p:nvSpPr>
          <p:spPr bwMode="auto">
            <a:xfrm>
              <a:off x="3107521" y="5834080"/>
              <a:ext cx="142875" cy="123825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67" name="AutoShape 36"/>
            <p:cNvSpPr>
              <a:spLocks noChangeArrowheads="1"/>
            </p:cNvSpPr>
            <p:nvPr/>
          </p:nvSpPr>
          <p:spPr bwMode="auto">
            <a:xfrm>
              <a:off x="3463917" y="5823761"/>
              <a:ext cx="144462" cy="144463"/>
            </a:xfrm>
            <a:prstGeom prst="plus">
              <a:avLst>
                <a:gd name="adj" fmla="val 25000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77" name="AutoShape 36"/>
            <p:cNvSpPr>
              <a:spLocks noChangeArrowheads="1"/>
            </p:cNvSpPr>
            <p:nvPr/>
          </p:nvSpPr>
          <p:spPr bwMode="auto">
            <a:xfrm>
              <a:off x="5525293" y="5818998"/>
              <a:ext cx="144462" cy="144463"/>
            </a:xfrm>
            <a:prstGeom prst="plus">
              <a:avLst>
                <a:gd name="adj" fmla="val 25000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78" name="AutoShape 34"/>
            <p:cNvSpPr>
              <a:spLocks noChangeArrowheads="1"/>
            </p:cNvSpPr>
            <p:nvPr/>
          </p:nvSpPr>
          <p:spPr bwMode="auto">
            <a:xfrm>
              <a:off x="5883277" y="5829317"/>
              <a:ext cx="142875" cy="123825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68" name="Rectangle 33"/>
            <p:cNvSpPr>
              <a:spLocks noChangeArrowheads="1"/>
            </p:cNvSpPr>
            <p:nvPr/>
          </p:nvSpPr>
          <p:spPr bwMode="auto">
            <a:xfrm>
              <a:off x="2928926" y="6143645"/>
              <a:ext cx="142875" cy="142875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69" name="AutoShape 34"/>
            <p:cNvSpPr>
              <a:spLocks noChangeArrowheads="1"/>
            </p:cNvSpPr>
            <p:nvPr/>
          </p:nvSpPr>
          <p:spPr bwMode="auto">
            <a:xfrm>
              <a:off x="3286116" y="6153170"/>
              <a:ext cx="142875" cy="123825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70" name="Oval 32"/>
            <p:cNvSpPr>
              <a:spLocks noChangeArrowheads="1"/>
            </p:cNvSpPr>
            <p:nvPr/>
          </p:nvSpPr>
          <p:spPr bwMode="auto">
            <a:xfrm>
              <a:off x="3643306" y="6143645"/>
              <a:ext cx="142875" cy="14287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79" name="AutoShape 34"/>
            <p:cNvSpPr>
              <a:spLocks noChangeArrowheads="1"/>
            </p:cNvSpPr>
            <p:nvPr/>
          </p:nvSpPr>
          <p:spPr bwMode="auto">
            <a:xfrm>
              <a:off x="5347492" y="6153170"/>
              <a:ext cx="142875" cy="123825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sp>
          <p:nvSpPr>
            <p:cNvPr id="80" name="Oval 32"/>
            <p:cNvSpPr>
              <a:spLocks noChangeArrowheads="1"/>
            </p:cNvSpPr>
            <p:nvPr/>
          </p:nvSpPr>
          <p:spPr bwMode="auto">
            <a:xfrm>
              <a:off x="5704682" y="6143645"/>
              <a:ext cx="142875" cy="14287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>
            <a:xfrm rot="5400000">
              <a:off x="3166450" y="5688284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5597078" y="5688284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3401614" y="5688284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H="1">
              <a:off x="5816715" y="5688284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>
              <a:off x="2995197" y="6012931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>
              <a:off x="3366389" y="6012931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>
              <a:off x="5430579" y="6012931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H="1">
              <a:off x="3555523" y="6012931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H="1">
              <a:off x="5622066" y="6012931"/>
              <a:ext cx="144855" cy="8600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rot="10800000" flipV="1">
              <a:off x="3428992" y="4934142"/>
              <a:ext cx="1192802" cy="5665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32"/>
            <p:cNvSpPr>
              <a:spLocks noChangeArrowheads="1"/>
            </p:cNvSpPr>
            <p:nvPr/>
          </p:nvSpPr>
          <p:spPr bwMode="auto">
            <a:xfrm>
              <a:off x="4553744" y="4857760"/>
              <a:ext cx="142875" cy="14287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4 0.01042 L 0.00226 -7.40741E-7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270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601 -0.01042 L 0.00121 0.00185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127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097 -0.01343 L -0.00035 0.0004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1270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9 -0.01088 L -0.00139 4.44444E-6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1270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944 -0.03588 L 0.00174 0.0007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27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56 -0.03819 L 0.00121 0.00047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27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3727 L 0.00017 0.00232 " pathEditMode="fixed" rAng="0" ptsTypes="AA">
                                      <p:cBhvr>
                                        <p:cTn id="38" dur="500" fill="hold"/>
                                        <p:tgtEl>
                                          <p:spTgt spid="127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13" grpId="2" animBg="1"/>
      <p:bldP spid="127014" grpId="2" animBg="1"/>
      <p:bldP spid="127014" grpId="3" animBg="1"/>
      <p:bldP spid="127015" grpId="2" animBg="1"/>
      <p:bldP spid="127015" grpId="3" animBg="1"/>
      <p:bldP spid="127016" grpId="2" animBg="1"/>
      <p:bldP spid="127016" grpId="3" animBg="1"/>
      <p:bldP spid="127019" grpId="2" animBg="1"/>
      <p:bldP spid="127020" grpId="2" animBg="1"/>
      <p:bldP spid="127020" grpId="3" animBg="1"/>
      <p:bldP spid="127021" grpId="2" animBg="1"/>
      <p:bldP spid="127021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Example: Filling a Prescription</a:t>
            </a:r>
            <a:endParaRPr lang="en-US" dirty="0" smtClean="0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 dirty="0"/>
              <a:t>Jed Liu – Fabric: A Platform for Secure Distributed Computation and Storage</a:t>
            </a:r>
            <a:endParaRPr lang="en-US" dirty="0"/>
          </a:p>
        </p:txBody>
      </p:sp>
      <p:pic>
        <p:nvPicPr>
          <p:cNvPr id="9221" name="Picture 4" descr="ali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3363" y="1600200"/>
            <a:ext cx="10572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Freeform 55"/>
          <p:cNvSpPr/>
          <p:nvPr/>
        </p:nvSpPr>
        <p:spPr>
          <a:xfrm>
            <a:off x="4857752" y="3874000"/>
            <a:ext cx="476248" cy="400049"/>
          </a:xfrm>
          <a:custGeom>
            <a:avLst/>
            <a:gdLst>
              <a:gd name="connsiteX0" fmla="*/ 0 w 505146"/>
              <a:gd name="connsiteY0" fmla="*/ 71919 h 410966"/>
              <a:gd name="connsiteX1" fmla="*/ 390418 w 505146"/>
              <a:gd name="connsiteY1" fmla="*/ 41097 h 410966"/>
              <a:gd name="connsiteX2" fmla="*/ 462337 w 505146"/>
              <a:gd name="connsiteY2" fmla="*/ 318499 h 410966"/>
              <a:gd name="connsiteX3" fmla="*/ 133564 w 505146"/>
              <a:gd name="connsiteY3" fmla="*/ 410966 h 410966"/>
              <a:gd name="connsiteX0" fmla="*/ 0 w 476248"/>
              <a:gd name="connsiteY0" fmla="*/ 126504 h 400049"/>
              <a:gd name="connsiteX1" fmla="*/ 361520 w 476248"/>
              <a:gd name="connsiteY1" fmla="*/ 30180 h 400049"/>
              <a:gd name="connsiteX2" fmla="*/ 433439 w 476248"/>
              <a:gd name="connsiteY2" fmla="*/ 307582 h 400049"/>
              <a:gd name="connsiteX3" fmla="*/ 104666 w 476248"/>
              <a:gd name="connsiteY3" fmla="*/ 400049 h 400049"/>
              <a:gd name="connsiteX0" fmla="*/ 0 w 476248"/>
              <a:gd name="connsiteY0" fmla="*/ 126504 h 400049"/>
              <a:gd name="connsiteX1" fmla="*/ 361520 w 476248"/>
              <a:gd name="connsiteY1" fmla="*/ 30180 h 400049"/>
              <a:gd name="connsiteX2" fmla="*/ 433439 w 476248"/>
              <a:gd name="connsiteY2" fmla="*/ 307582 h 400049"/>
              <a:gd name="connsiteX3" fmla="*/ 104666 w 476248"/>
              <a:gd name="connsiteY3" fmla="*/ 400049 h 4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248" h="400049">
                <a:moveTo>
                  <a:pt x="0" y="126504"/>
                </a:moveTo>
                <a:cubicBezTo>
                  <a:pt x="125722" y="42916"/>
                  <a:pt x="289280" y="0"/>
                  <a:pt x="361520" y="30180"/>
                </a:cubicBezTo>
                <a:cubicBezTo>
                  <a:pt x="433760" y="60360"/>
                  <a:pt x="476248" y="245937"/>
                  <a:pt x="433439" y="307582"/>
                </a:cubicBezTo>
                <a:cubicBezTo>
                  <a:pt x="390630" y="369227"/>
                  <a:pt x="29322" y="386350"/>
                  <a:pt x="104666" y="400049"/>
                </a:cubicBezTo>
              </a:path>
            </a:pathLst>
          </a:cu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222" name="Group 49"/>
          <p:cNvGrpSpPr>
            <a:grpSpLocks/>
          </p:cNvGrpSpPr>
          <p:nvPr/>
        </p:nvGrpSpPr>
        <p:grpSpPr bwMode="auto">
          <a:xfrm>
            <a:off x="4176713" y="3854450"/>
            <a:ext cx="790575" cy="788988"/>
            <a:chOff x="4177506" y="3854457"/>
            <a:chExt cx="788989" cy="788989"/>
          </a:xfrm>
        </p:grpSpPr>
        <p:sp>
          <p:nvSpPr>
            <p:cNvPr id="9253" name="Oval 14"/>
            <p:cNvSpPr>
              <a:spLocks noChangeArrowheads="1"/>
            </p:cNvSpPr>
            <p:nvPr/>
          </p:nvSpPr>
          <p:spPr bwMode="auto">
            <a:xfrm>
              <a:off x="4177506" y="3854457"/>
              <a:ext cx="788989" cy="7889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ronos Pro" pitchFamily="1" charset="-18"/>
              </a:endParaRPr>
            </a:p>
          </p:txBody>
        </p:sp>
        <p:pic>
          <p:nvPicPr>
            <p:cNvPr id="9254" name="Content Placeholder 22" descr="plane_logo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19742" y="3978951"/>
              <a:ext cx="504517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38" name="Straight Connector 37"/>
          <p:cNvCxnSpPr/>
          <p:nvPr/>
        </p:nvCxnSpPr>
        <p:spPr>
          <a:xfrm rot="5400000">
            <a:off x="4144962" y="3427413"/>
            <a:ext cx="854075" cy="0"/>
          </a:xfrm>
          <a:prstGeom prst="line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4572000" y="3243263"/>
            <a:ext cx="17786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 smtClean="0">
                <a:latin typeface="Cronos Pro" pitchFamily="1" charset="-18"/>
              </a:rPr>
              <a:t>Order medication</a:t>
            </a:r>
            <a:endParaRPr lang="en-US" dirty="0">
              <a:latin typeface="Cronos Pro" pitchFamily="1" charset="-18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10800000" flipV="1">
            <a:off x="2928938" y="4484688"/>
            <a:ext cx="1319212" cy="10414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894263" y="4481513"/>
            <a:ext cx="1320800" cy="1044575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810888" y="4643438"/>
            <a:ext cx="1832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dirty="0" smtClean="0">
                <a:latin typeface="Cronos Pro" pitchFamily="1" charset="-18"/>
              </a:rPr>
              <a:t>Verify </a:t>
            </a:r>
            <a:r>
              <a:rPr lang="en-CA" dirty="0">
                <a:latin typeface="Cronos Pro" pitchFamily="1" charset="-18"/>
              </a:rPr>
              <a:t>prescription</a:t>
            </a:r>
            <a:endParaRPr lang="en-US" dirty="0">
              <a:latin typeface="Cronos Pro" pitchFamily="1" charset="-18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5429250" y="4643438"/>
            <a:ext cx="2357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latin typeface="Cronos Pro" pitchFamily="1" charset="-18"/>
              </a:rPr>
              <a:t>Get current medications</a:t>
            </a:r>
            <a:endParaRPr lang="en-US" dirty="0">
              <a:latin typeface="Cronos Pro" pitchFamily="1" charset="-18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3059113" y="4595813"/>
            <a:ext cx="1325562" cy="104775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10800000">
            <a:off x="4760913" y="4598988"/>
            <a:ext cx="1323975" cy="1044575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6" name="TextBox 89"/>
          <p:cNvSpPr txBox="1">
            <a:spLocks noChangeArrowheads="1"/>
          </p:cNvSpPr>
          <p:nvPr/>
        </p:nvSpPr>
        <p:spPr bwMode="auto">
          <a:xfrm>
            <a:off x="2893241" y="4071938"/>
            <a:ext cx="12485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b="1" dirty="0" smtClean="0">
                <a:latin typeface="Cronos Pro" pitchFamily="1" charset="-18"/>
              </a:rPr>
              <a:t>Pharmacist</a:t>
            </a:r>
            <a:endParaRPr lang="en-CA" b="1" dirty="0">
              <a:latin typeface="Cronos Pro" pitchFamily="1" charset="-18"/>
            </a:endParaRPr>
          </a:p>
        </p:txBody>
      </p:sp>
      <p:sp>
        <p:nvSpPr>
          <p:cNvPr id="35" name="TextBox 47"/>
          <p:cNvSpPr txBox="1">
            <a:spLocks noChangeArrowheads="1"/>
          </p:cNvSpPr>
          <p:nvPr/>
        </p:nvSpPr>
        <p:spPr bwMode="auto">
          <a:xfrm>
            <a:off x="909499" y="5646738"/>
            <a:ext cx="1282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b="1" dirty="0" smtClean="0">
                <a:latin typeface="Cronos Pro" pitchFamily="1" charset="-18"/>
              </a:rPr>
              <a:t>Psychiatrist</a:t>
            </a:r>
            <a:endParaRPr lang="en-US" b="1" dirty="0">
              <a:latin typeface="Cronos Pro" pitchFamily="1" charset="-18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6072188" y="5334000"/>
            <a:ext cx="849218" cy="954088"/>
            <a:chOff x="6072188" y="5334000"/>
            <a:chExt cx="849218" cy="954088"/>
          </a:xfrm>
        </p:grpSpPr>
        <p:grpSp>
          <p:nvGrpSpPr>
            <p:cNvPr id="37" name="Group 53"/>
            <p:cNvGrpSpPr/>
            <p:nvPr/>
          </p:nvGrpSpPr>
          <p:grpSpPr>
            <a:xfrm>
              <a:off x="6072188" y="5494338"/>
              <a:ext cx="633412" cy="793750"/>
              <a:chOff x="6072188" y="5494338"/>
              <a:chExt cx="633412" cy="793750"/>
            </a:xfrm>
          </p:grpSpPr>
          <p:sp>
            <p:nvSpPr>
              <p:cNvPr id="42" name="Flowchart: Magnetic Disk 41"/>
              <p:cNvSpPr/>
              <p:nvPr/>
            </p:nvSpPr>
            <p:spPr bwMode="auto">
              <a:xfrm>
                <a:off x="6072188" y="5494338"/>
                <a:ext cx="633412" cy="793750"/>
              </a:xfrm>
              <a:prstGeom prst="flowChartMagneticDisk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43" name="Group 118"/>
              <p:cNvGrpSpPr>
                <a:grpSpLocks/>
              </p:cNvGrpSpPr>
              <p:nvPr/>
            </p:nvGrpSpPr>
            <p:grpSpPr bwMode="auto">
              <a:xfrm>
                <a:off x="6218881" y="5780226"/>
                <a:ext cx="340558" cy="482296"/>
                <a:chOff x="2928926" y="5857892"/>
                <a:chExt cx="340519" cy="481867"/>
              </a:xfrm>
            </p:grpSpPr>
            <p:pic>
              <p:nvPicPr>
                <p:cNvPr id="44" name="Picture 12" descr="clipboard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2928926" y="5857892"/>
                  <a:ext cx="340519" cy="481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15" descr="air-canada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024522" y="5969090"/>
                  <a:ext cx="149327" cy="2899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39" name="Picture 15" descr="air-canad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719783" y="5334000"/>
              <a:ext cx="201623" cy="391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6" name="TextBox 48"/>
          <p:cNvSpPr txBox="1">
            <a:spLocks noChangeArrowheads="1"/>
          </p:cNvSpPr>
          <p:nvPr/>
        </p:nvSpPr>
        <p:spPr bwMode="auto">
          <a:xfrm>
            <a:off x="6951663" y="5646738"/>
            <a:ext cx="2115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 dirty="0" smtClean="0">
                <a:latin typeface="Cronos Pro" pitchFamily="1" charset="-18"/>
              </a:rPr>
              <a:t>General Practitioner</a:t>
            </a:r>
            <a:endParaRPr lang="en-US" b="1" dirty="0">
              <a:latin typeface="Cronos Pro" pitchFamily="1" charset="-18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2108463" y="5429249"/>
            <a:ext cx="945887" cy="858839"/>
            <a:chOff x="2108463" y="5429249"/>
            <a:chExt cx="945887" cy="858839"/>
          </a:xfrm>
        </p:grpSpPr>
        <p:grpSp>
          <p:nvGrpSpPr>
            <p:cNvPr id="48" name="Group 55"/>
            <p:cNvGrpSpPr/>
            <p:nvPr/>
          </p:nvGrpSpPr>
          <p:grpSpPr>
            <a:xfrm>
              <a:off x="2420938" y="5494338"/>
              <a:ext cx="633412" cy="793750"/>
              <a:chOff x="2420938" y="5494338"/>
              <a:chExt cx="633412" cy="793750"/>
            </a:xfrm>
          </p:grpSpPr>
          <p:sp>
            <p:nvSpPr>
              <p:cNvPr id="50" name="Flowchart: Magnetic Disk 49"/>
              <p:cNvSpPr/>
              <p:nvPr/>
            </p:nvSpPr>
            <p:spPr bwMode="auto">
              <a:xfrm>
                <a:off x="2420938" y="5494338"/>
                <a:ext cx="633412" cy="793750"/>
              </a:xfrm>
              <a:prstGeom prst="flowChartMagneticDisk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51" name="Group 121"/>
              <p:cNvGrpSpPr>
                <a:grpSpLocks/>
              </p:cNvGrpSpPr>
              <p:nvPr/>
            </p:nvGrpSpPr>
            <p:grpSpPr bwMode="auto">
              <a:xfrm>
                <a:off x="2567327" y="5780226"/>
                <a:ext cx="340716" cy="482152"/>
                <a:chOff x="6643702" y="5857892"/>
                <a:chExt cx="340519" cy="481867"/>
              </a:xfrm>
            </p:grpSpPr>
            <p:pic>
              <p:nvPicPr>
                <p:cNvPr id="53" name="Picture 12" descr="clipboard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6643702" y="5857892"/>
                  <a:ext cx="340519" cy="481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5" name="Picture 15" descr="air-canada"/>
                <p:cNvPicPr>
                  <a:picLocks noChangeAspect="1"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6692693" y="5997437"/>
                  <a:ext cx="242537" cy="2425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49" name="Picture 15" descr="air-canada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108463" y="5429249"/>
              <a:ext cx="320397" cy="32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7" name="TextBox 56"/>
          <p:cNvSpPr txBox="1"/>
          <p:nvPr/>
        </p:nvSpPr>
        <p:spPr>
          <a:xfrm>
            <a:off x="5300506" y="3857628"/>
            <a:ext cx="18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Check for conflicts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2" grpId="0"/>
      <p:bldP spid="60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67"/>
          <p:cNvGrpSpPr>
            <a:grpSpLocks/>
          </p:cNvGrpSpPr>
          <p:nvPr/>
        </p:nvGrpSpPr>
        <p:grpSpPr bwMode="auto">
          <a:xfrm>
            <a:off x="6500813" y="3398838"/>
            <a:ext cx="857250" cy="868362"/>
            <a:chOff x="6572264" y="2379202"/>
            <a:chExt cx="857256" cy="869160"/>
          </a:xfrm>
        </p:grpSpPr>
        <p:grpSp>
          <p:nvGrpSpPr>
            <p:cNvPr id="10273" name="Group 43"/>
            <p:cNvGrpSpPr>
              <a:grpSpLocks/>
            </p:cNvGrpSpPr>
            <p:nvPr/>
          </p:nvGrpSpPr>
          <p:grpSpPr bwMode="auto">
            <a:xfrm>
              <a:off x="6796102" y="2455200"/>
              <a:ext cx="633418" cy="793162"/>
              <a:chOff x="2438384" y="3357562"/>
              <a:chExt cx="633418" cy="793162"/>
            </a:xfrm>
          </p:grpSpPr>
          <p:sp>
            <p:nvSpPr>
              <p:cNvPr id="71" name="Flowchart: Magnetic Disk 70"/>
              <p:cNvSpPr/>
              <p:nvPr/>
            </p:nvSpPr>
            <p:spPr>
              <a:xfrm>
                <a:off x="2438385" y="3357834"/>
                <a:ext cx="633417" cy="792890"/>
              </a:xfrm>
              <a:prstGeom prst="flowChartMagneticDisk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0276" name="Picture 71" descr="prescription_bottle.png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09332" y="3650094"/>
                <a:ext cx="291522" cy="48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274" name="Content Placeholder 22" descr="plane_logo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572264" y="2379202"/>
              <a:ext cx="201807" cy="2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73" name="Straight Arrow Connector 72"/>
          <p:cNvCxnSpPr>
            <a:endCxn id="71" idx="2"/>
          </p:cNvCxnSpPr>
          <p:nvPr/>
        </p:nvCxnSpPr>
        <p:spPr>
          <a:xfrm flipV="1">
            <a:off x="4967288" y="3870325"/>
            <a:ext cx="1757362" cy="379413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000625" y="417195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ronos Pro" pitchFamily="1" charset="-18"/>
              </a:rPr>
              <a:t>Update inventory</a:t>
            </a:r>
            <a:endParaRPr lang="en-US">
              <a:latin typeface="Cronos Pro" pitchFamily="1" charset="-18"/>
            </a:endParaRPr>
          </a:p>
        </p:txBody>
      </p:sp>
      <p:sp>
        <p:nvSpPr>
          <p:cNvPr id="1024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Example: Filling a Prescription</a:t>
            </a:r>
            <a:endParaRPr lang="en-US" dirty="0" smtClean="0"/>
          </a:p>
        </p:txBody>
      </p:sp>
      <p:sp>
        <p:nvSpPr>
          <p:cNvPr id="10246" name="Footer Placeholder 4"/>
          <p:cNvSpPr>
            <a:spLocks noGrp="1"/>
          </p:cNvSpPr>
          <p:nvPr>
            <p:ph type="ftr" sz="quarter" idx="10"/>
          </p:nvPr>
        </p:nvSpPr>
        <p:spPr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91440" bIns="45720" numCol="1" anchor="b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CA"/>
              <a:t>Jed Liu – Fabric: A Platform for Secure Distributed Computation and Storage</a:t>
            </a:r>
            <a:endParaRPr lang="en-US"/>
          </a:p>
        </p:txBody>
      </p:sp>
      <p:pic>
        <p:nvPicPr>
          <p:cNvPr id="10248" name="Picture 4" descr="alic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3363" y="1600200"/>
            <a:ext cx="10572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49" name="Group 49"/>
          <p:cNvGrpSpPr>
            <a:grpSpLocks/>
          </p:cNvGrpSpPr>
          <p:nvPr/>
        </p:nvGrpSpPr>
        <p:grpSpPr bwMode="auto">
          <a:xfrm>
            <a:off x="4176713" y="3854450"/>
            <a:ext cx="790575" cy="788988"/>
            <a:chOff x="4177506" y="3854457"/>
            <a:chExt cx="788989" cy="788989"/>
          </a:xfrm>
        </p:grpSpPr>
        <p:sp>
          <p:nvSpPr>
            <p:cNvPr id="10271" name="Oval 14"/>
            <p:cNvSpPr>
              <a:spLocks noChangeArrowheads="1"/>
            </p:cNvSpPr>
            <p:nvPr/>
          </p:nvSpPr>
          <p:spPr bwMode="auto">
            <a:xfrm>
              <a:off x="4177506" y="3854457"/>
              <a:ext cx="788989" cy="7889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pic>
          <p:nvPicPr>
            <p:cNvPr id="10272" name="Content Placeholder 22" descr="plane_logo.png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19742" y="3978951"/>
              <a:ext cx="504517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38" name="Straight Connector 37"/>
          <p:cNvCxnSpPr/>
          <p:nvPr/>
        </p:nvCxnSpPr>
        <p:spPr>
          <a:xfrm rot="16200000">
            <a:off x="4144962" y="3427413"/>
            <a:ext cx="854075" cy="0"/>
          </a:xfrm>
          <a:prstGeom prst="line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1" name="TextBox 46"/>
          <p:cNvSpPr txBox="1">
            <a:spLocks noChangeArrowheads="1"/>
          </p:cNvSpPr>
          <p:nvPr/>
        </p:nvSpPr>
        <p:spPr bwMode="auto">
          <a:xfrm>
            <a:off x="2893241" y="4071938"/>
            <a:ext cx="12485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b="1" dirty="0" smtClean="0">
                <a:latin typeface="Cronos Pro" pitchFamily="1" charset="-18"/>
              </a:rPr>
              <a:t>Pharmacist</a:t>
            </a:r>
            <a:endParaRPr lang="en-CA" b="1" dirty="0">
              <a:latin typeface="Cronos Pro" pitchFamily="1" charset="-18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4572000" y="3243263"/>
            <a:ext cx="9699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ronos Pro" pitchFamily="1" charset="-18"/>
              </a:rPr>
              <a:t>Fill order</a:t>
            </a:r>
            <a:endParaRPr lang="en-US">
              <a:latin typeface="Cronos Pro" pitchFamily="1" charset="-18"/>
            </a:endParaRPr>
          </a:p>
        </p:txBody>
      </p:sp>
      <p:cxnSp>
        <p:nvCxnSpPr>
          <p:cNvPr id="29" name="Straight Arrow Connector 28"/>
          <p:cNvCxnSpPr>
            <a:stCxn id="10271" idx="3"/>
            <a:endCxn id="11" idx="7"/>
          </p:cNvCxnSpPr>
          <p:nvPr/>
        </p:nvCxnSpPr>
        <p:spPr>
          <a:xfrm rot="5400000">
            <a:off x="3130550" y="4391025"/>
            <a:ext cx="1025525" cy="1298575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285875" y="4630738"/>
            <a:ext cx="2501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ronos Pro" pitchFamily="1" charset="-18"/>
              </a:rPr>
              <a:t>Mark prescription as filled</a:t>
            </a:r>
            <a:endParaRPr lang="en-US">
              <a:latin typeface="Cronos Pro" pitchFamily="1" charset="-18"/>
            </a:endParaRPr>
          </a:p>
        </p:txBody>
      </p:sp>
      <p:sp>
        <p:nvSpPr>
          <p:cNvPr id="58" name="TextBox 47"/>
          <p:cNvSpPr txBox="1">
            <a:spLocks noChangeArrowheads="1"/>
          </p:cNvSpPr>
          <p:nvPr/>
        </p:nvSpPr>
        <p:spPr bwMode="auto">
          <a:xfrm>
            <a:off x="909499" y="5646738"/>
            <a:ext cx="1282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b="1" dirty="0" smtClean="0">
                <a:latin typeface="Cronos Pro" pitchFamily="1" charset="-18"/>
              </a:rPr>
              <a:t>Psychiatrist</a:t>
            </a:r>
            <a:endParaRPr lang="en-US" b="1" dirty="0">
              <a:latin typeface="Cronos Pro" pitchFamily="1" charset="-18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2108463" y="5429249"/>
            <a:ext cx="945887" cy="858839"/>
            <a:chOff x="2108463" y="5429249"/>
            <a:chExt cx="945887" cy="858839"/>
          </a:xfrm>
        </p:grpSpPr>
        <p:grpSp>
          <p:nvGrpSpPr>
            <p:cNvPr id="60" name="Group 55"/>
            <p:cNvGrpSpPr/>
            <p:nvPr/>
          </p:nvGrpSpPr>
          <p:grpSpPr>
            <a:xfrm>
              <a:off x="2420938" y="5494338"/>
              <a:ext cx="633412" cy="793750"/>
              <a:chOff x="2420938" y="5494338"/>
              <a:chExt cx="633412" cy="793750"/>
            </a:xfrm>
          </p:grpSpPr>
          <p:sp>
            <p:nvSpPr>
              <p:cNvPr id="62" name="Flowchart: Magnetic Disk 61"/>
              <p:cNvSpPr/>
              <p:nvPr/>
            </p:nvSpPr>
            <p:spPr bwMode="auto">
              <a:xfrm>
                <a:off x="2420938" y="5494338"/>
                <a:ext cx="633412" cy="793750"/>
              </a:xfrm>
              <a:prstGeom prst="flowChartMagneticDisk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63" name="Group 121"/>
              <p:cNvGrpSpPr>
                <a:grpSpLocks/>
              </p:cNvGrpSpPr>
              <p:nvPr/>
            </p:nvGrpSpPr>
            <p:grpSpPr bwMode="auto">
              <a:xfrm>
                <a:off x="2567327" y="5780226"/>
                <a:ext cx="340716" cy="482152"/>
                <a:chOff x="6643702" y="5857892"/>
                <a:chExt cx="340519" cy="481867"/>
              </a:xfrm>
            </p:grpSpPr>
            <p:pic>
              <p:nvPicPr>
                <p:cNvPr id="64" name="Picture 12" descr="clipboard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6643702" y="5857892"/>
                  <a:ext cx="340519" cy="481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5" name="Picture 15" descr="air-canada"/>
                <p:cNvPicPr>
                  <a:picLocks noChangeAspect="1"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6692693" y="5997437"/>
                  <a:ext cx="242537" cy="2425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61" name="Picture 15" descr="air-canada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108463" y="5429249"/>
              <a:ext cx="320397" cy="32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9" name="Text Box 6"/>
          <p:cNvSpPr txBox="1">
            <a:spLocks noChangeArrowheads="1"/>
          </p:cNvSpPr>
          <p:nvPr/>
        </p:nvSpPr>
        <p:spPr bwMode="auto">
          <a:xfrm>
            <a:off x="5500694" y="4929198"/>
            <a:ext cx="2874964" cy="357190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ronos Pro" pitchFamily="1" charset="-18"/>
              </a:rPr>
              <a:t>Must be done by pharmacist</a:t>
            </a:r>
            <a:endParaRPr lang="en-CA" b="1" dirty="0">
              <a:solidFill>
                <a:schemeClr val="accent2"/>
              </a:solidFill>
              <a:latin typeface="Cronos Pro" pitchFamily="1" charset="-18"/>
            </a:endParaRPr>
          </a:p>
        </p:txBody>
      </p:sp>
      <p:sp>
        <p:nvSpPr>
          <p:cNvPr id="75" name="Text Box 6"/>
          <p:cNvSpPr txBox="1">
            <a:spLocks noChangeArrowheads="1"/>
          </p:cNvSpPr>
          <p:nvPr/>
        </p:nvSpPr>
        <p:spPr bwMode="auto">
          <a:xfrm>
            <a:off x="3214678" y="5643578"/>
            <a:ext cx="2928938" cy="357190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ronos Pro" pitchFamily="1" charset="-18"/>
              </a:rPr>
              <a:t>Must be done by psychiatrist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rot="16200000" flipV="1">
            <a:off x="5965041" y="4607727"/>
            <a:ext cx="428628" cy="214314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10800000">
            <a:off x="3071802" y="4929198"/>
            <a:ext cx="785818" cy="714380"/>
          </a:xfrm>
          <a:prstGeom prst="straightConnector1">
            <a:avLst/>
          </a:prstGeom>
          <a:ln w="19050">
            <a:solidFill>
              <a:srgbClr val="FF99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28596" y="1428736"/>
            <a:ext cx="3357586" cy="2286016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indent="-180000"/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Security issues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Pharmacist shouldn’t see entire record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Psychiatrist doesn’t fully trust pharmacist with update</a:t>
            </a:r>
          </a:p>
          <a:p>
            <a:pPr marL="565200" lvl="1" indent="-180000">
              <a:buFont typeface="Cronos Pro" pitchFamily="34" charset="0"/>
              <a:buChar char="–"/>
            </a:pPr>
            <a:r>
              <a:rPr lang="en-CA" sz="2000" dirty="0" smtClean="0">
                <a:latin typeface="Cronos Pro" pitchFamily="1" charset="-18"/>
              </a:rPr>
              <a:t>Need secure distributed computation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57818" y="1428736"/>
            <a:ext cx="3357586" cy="1357322"/>
          </a:xfrm>
          <a:prstGeom prst="rect">
            <a:avLst/>
          </a:prstGeom>
          <a:solidFill>
            <a:srgbClr val="FFFFCC"/>
          </a:solidFill>
          <a:ln w="19050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/>
          <a:p>
            <a:pPr indent="-180000"/>
            <a:r>
              <a:rPr lang="en-CA" sz="2000" b="1" dirty="0" smtClean="0">
                <a:solidFill>
                  <a:schemeClr val="accent2"/>
                </a:solidFill>
                <a:latin typeface="Cronos Pro" pitchFamily="1" charset="-18"/>
              </a:rPr>
              <a:t>Consistency issues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Need atomicity</a:t>
            </a:r>
          </a:p>
          <a:p>
            <a:pPr marL="252000" indent="-180000">
              <a:buFont typeface="Arial" pitchFamily="34" charset="0"/>
              <a:buChar char="•"/>
            </a:pPr>
            <a:r>
              <a:rPr lang="en-CA" sz="2000" dirty="0" smtClean="0">
                <a:latin typeface="Cronos Pro" pitchFamily="1" charset="-18"/>
              </a:rPr>
              <a:t>Doctors might be accessing medical record concurrently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52" grpId="0"/>
      <p:bldP spid="30" grpId="0"/>
      <p:bldP spid="69" grpId="0" animBg="1"/>
      <p:bldP spid="75" grpId="0" animBg="1"/>
      <p:bldP spid="84" grpId="0" animBg="1"/>
      <p:bldP spid="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Pharmacy Example in Fabric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orderMed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PatRec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, Prescription p) {</a:t>
            </a: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(!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psyRec.hasPrescription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invalid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    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if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isDangerous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(p,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gpRec.getMeds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())) </a:t>
            </a:r>
            <a:r>
              <a:rPr lang="en-US" sz="2400" dirty="0" smtClean="0">
                <a:solidFill>
                  <a:srgbClr val="4F81BD"/>
                </a:solidFill>
                <a:latin typeface="Calibri" pitchFamily="34" charset="0"/>
              </a:rPr>
              <a:t>return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Order.</a:t>
            </a:r>
            <a:r>
              <a:rPr lang="en-US" sz="2400" cap="small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danger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;</a:t>
            </a:r>
          </a:p>
          <a:p>
            <a:pPr>
              <a:buNone/>
            </a:pPr>
            <a:endParaRPr lang="en-CA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Jed Liu – Fabric: A Platform for Secure Distributed Computation and Storage</a:t>
            </a:r>
            <a:endParaRPr lang="en-US"/>
          </a:p>
        </p:txBody>
      </p: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6731743" y="4535133"/>
            <a:ext cx="466439" cy="465503"/>
            <a:chOff x="4177509" y="3854460"/>
            <a:chExt cx="788990" cy="788990"/>
          </a:xfrm>
        </p:grpSpPr>
        <p:sp>
          <p:nvSpPr>
            <p:cNvPr id="8" name="Oval 14"/>
            <p:cNvSpPr>
              <a:spLocks noChangeArrowheads="1"/>
            </p:cNvSpPr>
            <p:nvPr/>
          </p:nvSpPr>
          <p:spPr bwMode="auto">
            <a:xfrm>
              <a:off x="4177509" y="3854460"/>
              <a:ext cx="788990" cy="7889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ronos Pro" pitchFamily="1" charset="-18"/>
              </a:endParaRPr>
            </a:p>
          </p:txBody>
        </p:sp>
        <p:pic>
          <p:nvPicPr>
            <p:cNvPr id="9" name="Content Placeholder 22" descr="plane_logo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19742" y="3978950"/>
              <a:ext cx="504517" cy="540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7" name="Straight Arrow Connector 16"/>
          <p:cNvCxnSpPr/>
          <p:nvPr/>
        </p:nvCxnSpPr>
        <p:spPr>
          <a:xfrm rot="5400000">
            <a:off x="6273676" y="5023560"/>
            <a:ext cx="617470" cy="435280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7038422" y="5023916"/>
            <a:ext cx="617471" cy="434567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929190" y="4917056"/>
            <a:ext cx="17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Get prescriptions</a:t>
            </a:r>
            <a:endParaRPr lang="en-US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26189" y="4854371"/>
            <a:ext cx="1473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Get current</a:t>
            </a:r>
          </a:p>
          <a:p>
            <a:r>
              <a:rPr lang="en-CA" dirty="0" smtClean="0">
                <a:latin typeface="+mn-lt"/>
              </a:rPr>
              <a:t>    medications</a:t>
            </a:r>
            <a:endParaRPr lang="en-US" dirty="0">
              <a:latin typeface="+mn-lt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7073462" y="4370551"/>
            <a:ext cx="387131" cy="338083"/>
          </a:xfrm>
          <a:custGeom>
            <a:avLst/>
            <a:gdLst>
              <a:gd name="connsiteX0" fmla="*/ 0 w 387131"/>
              <a:gd name="connsiteY0" fmla="*/ 190939 h 338083"/>
              <a:gd name="connsiteX1" fmla="*/ 178676 w 387131"/>
              <a:gd name="connsiteY1" fmla="*/ 1752 h 338083"/>
              <a:gd name="connsiteX2" fmla="*/ 378372 w 387131"/>
              <a:gd name="connsiteY2" fmla="*/ 180428 h 338083"/>
              <a:gd name="connsiteX3" fmla="*/ 126124 w 387131"/>
              <a:gd name="connsiteY3" fmla="*/ 338083 h 338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131" h="338083">
                <a:moveTo>
                  <a:pt x="0" y="190939"/>
                </a:moveTo>
                <a:cubicBezTo>
                  <a:pt x="57807" y="97221"/>
                  <a:pt x="115614" y="3504"/>
                  <a:pt x="178676" y="1752"/>
                </a:cubicBezTo>
                <a:cubicBezTo>
                  <a:pt x="241738" y="0"/>
                  <a:pt x="387131" y="124373"/>
                  <a:pt x="378372" y="180428"/>
                </a:cubicBezTo>
                <a:cubicBezTo>
                  <a:pt x="369613" y="236483"/>
                  <a:pt x="247868" y="287283"/>
                  <a:pt x="126124" y="338083"/>
                </a:cubicBezTo>
              </a:path>
            </a:pathLst>
          </a:cu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786578" y="4000504"/>
            <a:ext cx="18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Check for conflicts</a:t>
            </a:r>
            <a:endParaRPr lang="en-US" dirty="0">
              <a:latin typeface="+mn-lt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7555373" y="5463827"/>
            <a:ext cx="374213" cy="468000"/>
            <a:chOff x="7500958" y="5532232"/>
            <a:chExt cx="374213" cy="468000"/>
          </a:xfrm>
        </p:grpSpPr>
        <p:sp>
          <p:nvSpPr>
            <p:cNvPr id="34" name="Flowchart: Magnetic Disk 33"/>
            <p:cNvSpPr/>
            <p:nvPr/>
          </p:nvSpPr>
          <p:spPr bwMode="auto">
            <a:xfrm>
              <a:off x="7500958" y="5532232"/>
              <a:ext cx="374213" cy="468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9" name="Picture 15" descr="air-canad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18586" y="5704506"/>
              <a:ext cx="138956" cy="27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2" name="Group 41"/>
          <p:cNvGrpSpPr/>
          <p:nvPr/>
        </p:nvGrpSpPr>
        <p:grpSpPr>
          <a:xfrm>
            <a:off x="5992039" y="5463827"/>
            <a:ext cx="374213" cy="468000"/>
            <a:chOff x="6072198" y="5532232"/>
            <a:chExt cx="374213" cy="468000"/>
          </a:xfrm>
        </p:grpSpPr>
        <p:sp>
          <p:nvSpPr>
            <p:cNvPr id="37" name="Flowchart: Magnetic Disk 36"/>
            <p:cNvSpPr/>
            <p:nvPr/>
          </p:nvSpPr>
          <p:spPr bwMode="auto">
            <a:xfrm>
              <a:off x="6072198" y="5532232"/>
              <a:ext cx="374213" cy="468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0" name="Picture 15" descr="air-canada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137966" y="5718166"/>
              <a:ext cx="242677" cy="242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 animBg="1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7"/>
</p:tagLst>
</file>

<file path=ppt/theme/theme1.xml><?xml version="1.0" encoding="utf-8"?>
<a:theme xmlns:a="http://schemas.openxmlformats.org/drawingml/2006/main" name="Custom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Cronos Pro"/>
        <a:ea typeface=""/>
        <a:cs typeface=""/>
      </a:majorFont>
      <a:minorFont>
        <a:latin typeface="Crono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Custom Theme</Template>
  <TotalTime>31824</TotalTime>
  <Words>2414</Words>
  <Application>Microsoft Office PowerPoint</Application>
  <PresentationFormat>On-screen Show (4:3)</PresentationFormat>
  <Paragraphs>574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Cronos Pro</vt:lpstr>
      <vt:lpstr>Calibri</vt:lpstr>
      <vt:lpstr>TeX Math Symbols</vt:lpstr>
      <vt:lpstr>ＭＳ Ｐゴシック</vt:lpstr>
      <vt:lpstr>Wingdings</vt:lpstr>
      <vt:lpstr>Custom Theme</vt:lpstr>
      <vt:lpstr>Fabric A Platform for Secure Distributed Computation and Storage</vt:lpstr>
      <vt:lpstr>The Web is Not Enough</vt:lpstr>
      <vt:lpstr>Fabric: A System and a Language</vt:lpstr>
      <vt:lpstr>Fabric Enables Federated Sharing</vt:lpstr>
      <vt:lpstr>Fabric Enables Federated Sharing</vt:lpstr>
      <vt:lpstr>Fabric Enables Federated Sharing</vt:lpstr>
      <vt:lpstr>Example: Filling a Prescription</vt:lpstr>
      <vt:lpstr>Example: Filling a Prescription</vt:lpstr>
      <vt:lpstr>Pharmacy Example in Fabric</vt:lpstr>
      <vt:lpstr>Pharmacy Example in Fabric</vt:lpstr>
      <vt:lpstr>A High-Level Language</vt:lpstr>
      <vt:lpstr>A High-Level Language</vt:lpstr>
      <vt:lpstr>Remote Calls</vt:lpstr>
      <vt:lpstr>Federated Transactions</vt:lpstr>
      <vt:lpstr>Fabric Security Model</vt:lpstr>
      <vt:lpstr>Principals and Trust in Fabric</vt:lpstr>
      <vt:lpstr>Trust Management</vt:lpstr>
      <vt:lpstr>Security Labels in Fabric</vt:lpstr>
      <vt:lpstr>Security Labels in Fabric</vt:lpstr>
      <vt:lpstr>Contributions</vt:lpstr>
      <vt:lpstr>Fabric Run-Time System</vt:lpstr>
      <vt:lpstr>Fabric Architecture</vt:lpstr>
      <vt:lpstr>Fabric Architecture</vt:lpstr>
      <vt:lpstr>Fabric Architecture</vt:lpstr>
      <vt:lpstr>Fabric Architecture</vt:lpstr>
      <vt:lpstr>Secure Transparent Data Shipping</vt:lpstr>
      <vt:lpstr>Secure Transparent Data Shipping</vt:lpstr>
      <vt:lpstr>Secure Remote Calls</vt:lpstr>
      <vt:lpstr>Secure Federated Transactions</vt:lpstr>
      <vt:lpstr>Also in the Paper...</vt:lpstr>
      <vt:lpstr>Implementation</vt:lpstr>
      <vt:lpstr>Overheads in Fabric</vt:lpstr>
      <vt:lpstr>Cornell CMS Experiment</vt:lpstr>
      <vt:lpstr>Performance Results</vt:lpstr>
      <vt:lpstr>Scalability Results</vt:lpstr>
      <vt:lpstr>Related Work</vt:lpstr>
      <vt:lpstr>Summary</vt:lpstr>
      <vt:lpstr>Fabric A Platform for Secure Distributed Computation and Storage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404</cp:revision>
  <dcterms:created xsi:type="dcterms:W3CDTF">2009-09-21T18:30:57Z</dcterms:created>
  <dcterms:modified xsi:type="dcterms:W3CDTF">2009-10-28T04:12:32Z</dcterms:modified>
</cp:coreProperties>
</file>