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77" r:id="rId2"/>
  </p:sldMasterIdLst>
  <p:notesMasterIdLst>
    <p:notesMasterId r:id="rId24"/>
  </p:notesMasterIdLst>
  <p:sldIdLst>
    <p:sldId id="869" r:id="rId3"/>
    <p:sldId id="760" r:id="rId4"/>
    <p:sldId id="665" r:id="rId5"/>
    <p:sldId id="898" r:id="rId6"/>
    <p:sldId id="765" r:id="rId7"/>
    <p:sldId id="881" r:id="rId8"/>
    <p:sldId id="882" r:id="rId9"/>
    <p:sldId id="635" r:id="rId10"/>
    <p:sldId id="766" r:id="rId11"/>
    <p:sldId id="770" r:id="rId12"/>
    <p:sldId id="900" r:id="rId13"/>
    <p:sldId id="883" r:id="rId14"/>
    <p:sldId id="638" r:id="rId15"/>
    <p:sldId id="687" r:id="rId16"/>
    <p:sldId id="852" r:id="rId17"/>
    <p:sldId id="887" r:id="rId18"/>
    <p:sldId id="884" r:id="rId19"/>
    <p:sldId id="889" r:id="rId20"/>
    <p:sldId id="899" r:id="rId21"/>
    <p:sldId id="896" r:id="rId22"/>
    <p:sldId id="879" r:id="rId2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00"/>
    <a:srgbClr val="FF0000"/>
    <a:srgbClr val="FFFF00"/>
    <a:srgbClr val="0029C0"/>
    <a:srgbClr val="66FFFF"/>
    <a:srgbClr val="33CC33"/>
    <a:srgbClr val="808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7" autoAdjust="0"/>
    <p:restoredTop sz="92359" autoAdjust="0"/>
  </p:normalViewPr>
  <p:slideViewPr>
    <p:cSldViewPr snapToGrid="0">
      <p:cViewPr>
        <p:scale>
          <a:sx n="70" d="100"/>
          <a:sy n="70" d="100"/>
        </p:scale>
        <p:origin x="-546" y="-72"/>
      </p:cViewPr>
      <p:guideLst>
        <p:guide orient="horz" pos="216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A349336-9FB9-4C39-B004-8937D3252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49336-9FB9-4C39-B004-8937D3252F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C7303-E981-4674-8C0F-C2A0FAE4B5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49336-9FB9-4C39-B004-8937D3252F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C7303-E981-4674-8C0F-C2A0FAE4B5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C7303-E981-4674-8C0F-C2A0FAE4B5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49336-9FB9-4C39-B004-8937D3252F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49336-9FB9-4C39-B004-8937D3252F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6713" y="1371600"/>
            <a:ext cx="8407400" cy="46180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D2878-2CF8-4550-AEEB-00E988A0D45B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05FCBD-0970-4D76-A571-908457C58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6713" y="1371600"/>
            <a:ext cx="8407400" cy="4618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000" y="3619500"/>
            <a:ext cx="7810500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1957388"/>
            <a:ext cx="7754937" cy="1471612"/>
          </a:xfrm>
        </p:spPr>
        <p:txBody>
          <a:bodyPr lIns="64264" tIns="32131" rIns="64264" bIns="3213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71600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1029" name="Picture 5" descr="intel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727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>
              <a:defRPr/>
            </a:pPr>
            <a:fld id="{EBEA50A8-D0A2-4C5F-9B45-AA25720455F3}" type="slidenum">
              <a:rPr lang="en-US" sz="900" b="1">
                <a:solidFill>
                  <a:srgbClr val="FFFFFF"/>
                </a:solidFill>
                <a:cs typeface="Arial"/>
              </a:rPr>
              <a:pPr algn="l">
                <a:defRPr/>
              </a:pPr>
              <a:t>‹#›</a:t>
            </a:fld>
            <a:endParaRPr lang="en-US" sz="900" b="1" dirty="0">
              <a:solidFill>
                <a:srgbClr val="FFFFFF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82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hidden">
          <a:xfrm>
            <a:off x="0" y="6035675"/>
            <a:ext cx="91440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71600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2053" name="Picture 5" descr="intel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3832225" y="6107113"/>
            <a:ext cx="149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cs typeface="Arial"/>
              </a:rPr>
              <a:t>Intel Confidential</a:t>
            </a:r>
          </a:p>
        </p:txBody>
      </p:sp>
      <p:sp>
        <p:nvSpPr>
          <p:cNvPr id="670727" name="Rectangle 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l">
              <a:defRPr/>
            </a:pPr>
            <a:fld id="{1459CE46-B292-48FA-A7DF-272C38AB673C}" type="slidenum">
              <a:rPr lang="en-US" sz="900" b="1">
                <a:solidFill>
                  <a:srgbClr val="FFFFFF"/>
                </a:solidFill>
                <a:cs typeface="Arial"/>
              </a:rPr>
              <a:pPr algn="l">
                <a:defRPr/>
              </a:pPr>
              <a:t>‹#›</a:t>
            </a:fld>
            <a:endParaRPr lang="en-US" sz="900" b="1">
              <a:solidFill>
                <a:srgbClr val="FFFFFF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media.bestofmicro.com/,P-Y-179782-3.jpg&amp;imgrefurl=http://www.tomsguide.com/us/slideshow/Intel-X25-E-SSDSA2SH032G1GN-pers,0101-179782-5847----jpg-.html&amp;usg=__FD-HUvBDrFVOZV98TEtMPfIQUoM=&amp;h=400&amp;w=479&amp;sz=19&amp;hl=en&amp;start=3&amp;itbs=1&amp;tbnid=C6b4CZfussHXgM:&amp;tbnh=108&amp;tbnw=129&amp;prev=/images?q=Intel+X25-E&amp;gbv=2&amp;hl=en&amp;rlz=1T4ADBS_enUS309US310&amp;sa=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solid-state-disks.co.uk/wp-content/uploads/2008/11/hd-000-in_4001.jpg&amp;imgrefurl=http://solid-state-disks.co.uk/tag/ssdsa2sh032g1&amp;usg=__xagzT_y2cfzyaKsulHHbI0agLW4=&amp;h=400&amp;w=400&amp;sz=12&amp;hl=en&amp;start=13&amp;itbs=1&amp;tbnid=Ac-oS2wkr05r7M:&amp;tbnh=124&amp;tbnw=124&amp;prev=/images?q=Intel+X25-E&amp;gbv=2&amp;hl=en&amp;rlz=1T4ADBS_enUS309US310&amp;sa=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Differentiated Storage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331" y="3749722"/>
            <a:ext cx="5063321" cy="767687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Michael Mesnier, Jason Akers, Feng Chen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Intel Corporation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161127" y="3749722"/>
            <a:ext cx="3477905" cy="76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Tian Luo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800" kern="0" dirty="0" smtClean="0">
                <a:latin typeface="+mn-lt"/>
                <a:cs typeface="+mn-cs"/>
              </a:rPr>
              <a:t>The Ohio State University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3279" y="6080731"/>
            <a:ext cx="65774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23rd ACM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Symposium on Operating Systems Principles (SOSP) </a:t>
            </a:r>
          </a:p>
          <a:p>
            <a:r>
              <a:rPr lang="en-US" sz="9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October 23-26, 2011, </a:t>
            </a:r>
            <a:r>
              <a:rPr lang="en-US" b="1" dirty="0" err="1" smtClean="0">
                <a:solidFill>
                  <a:schemeClr val="bg1"/>
                </a:solidFill>
              </a:rPr>
              <a:t>Cascais</a:t>
            </a:r>
            <a:r>
              <a:rPr lang="en-US" b="1" dirty="0" smtClean="0">
                <a:solidFill>
                  <a:schemeClr val="bg1"/>
                </a:solidFill>
              </a:rPr>
              <a:t>, Portugal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hidden">
          <a:xfrm>
            <a:off x="0" y="6035675"/>
            <a:ext cx="939422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Ext3 prototype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OS changes </a:t>
            </a:r>
            <a:r>
              <a:rPr lang="en-US" sz="2000" dirty="0" smtClean="0"/>
              <a:t>(block layer)</a:t>
            </a:r>
            <a:endParaRPr lang="en-US" sz="2400" dirty="0" smtClean="0"/>
          </a:p>
          <a:p>
            <a:pPr lvl="1"/>
            <a:r>
              <a:rPr lang="en-US" sz="2000" dirty="0" smtClean="0"/>
              <a:t>Add classifier to I/O requests</a:t>
            </a:r>
          </a:p>
          <a:p>
            <a:pPr lvl="1"/>
            <a:r>
              <a:rPr lang="en-US" sz="2000" dirty="0" smtClean="0"/>
              <a:t>Only coalesce like-class requests</a:t>
            </a:r>
          </a:p>
          <a:p>
            <a:pPr lvl="1"/>
            <a:r>
              <a:rPr lang="en-US" sz="2000" dirty="0" smtClean="0"/>
              <a:t>Copy classifier into SCSI CDB</a:t>
            </a:r>
          </a:p>
          <a:p>
            <a:r>
              <a:rPr lang="en-US" sz="2400" dirty="0" smtClean="0"/>
              <a:t>Ext3 changes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18 classes identified 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Optimized for a file server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b="1" i="1" dirty="0" smtClean="0">
                <a:sym typeface="Wingdings" pitchFamily="2" charset="2"/>
              </a:rPr>
              <a:t>Small files &amp; metadata</a:t>
            </a:r>
          </a:p>
          <a:p>
            <a:r>
              <a:rPr lang="en-US" sz="2400" dirty="0" smtClean="0">
                <a:sym typeface="Wingdings" pitchFamily="2" charset="2"/>
              </a:rPr>
              <a:t>A small kernel patch</a:t>
            </a:r>
          </a:p>
          <a:p>
            <a:r>
              <a:rPr lang="en-US" sz="2400" dirty="0" smtClean="0">
                <a:sym typeface="Wingdings" pitchFamily="2" charset="2"/>
              </a:rPr>
              <a:t>A one-time change to the FS</a:t>
            </a:r>
          </a:p>
          <a:p>
            <a:pPr>
              <a:buFont typeface="Wingdings" pitchFamily="2" charset="2"/>
              <a:buChar char="Ø"/>
            </a:pPr>
            <a:endParaRPr lang="en-US" b="1" i="1" dirty="0" smtClean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5486400" y="1585967"/>
          <a:ext cx="3099461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23"/>
                <a:gridCol w="876619"/>
                <a:gridCol w="876619"/>
              </a:tblGrid>
              <a:tr h="2926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Ext3 </a:t>
                      </a:r>
                    </a:p>
                    <a:p>
                      <a:pPr algn="ctr"/>
                      <a:r>
                        <a:rPr lang="en-US" sz="1100" dirty="0" smtClean="0"/>
                        <a:t>Class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Group Number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Cache priority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Unclassified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Superblock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Group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desc</a:t>
                      </a:r>
                      <a:r>
                        <a:rPr lang="en-US" sz="1100" baseline="0" dirty="0" smtClean="0"/>
                        <a:t>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Bitmap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Inode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Indirect block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Directories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Journal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File &lt;= 4KB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File &lt;= 16KB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File &lt;= 64KB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…</a:t>
                      </a:r>
                      <a:endParaRPr lang="en-US" sz="1100" dirty="0"/>
                    </a:p>
                  </a:txBody>
                  <a:tcPr/>
                </a:tc>
              </a:tr>
              <a:tr h="1788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File &gt; 1GB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0" y="0"/>
            <a:ext cx="2706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development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Ext3 classification illustrated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echo ‘Hello, world!’ &gt;&gt; </a:t>
            </a:r>
            <a:r>
              <a:rPr lang="en-US" sz="2400" dirty="0" err="1" smtClean="0"/>
              <a:t>foo</a:t>
            </a:r>
            <a:r>
              <a:rPr lang="en-US" sz="2400" dirty="0" smtClean="0"/>
              <a:t>; sync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READ_10(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lba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231495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9) &lt;=4KB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WRITE_10(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lba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231495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9) &lt;=4KB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WRITE_10(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lba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16519223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8) Journal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WRITE_10(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lba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16519231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8) Journal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WRITE_10(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lba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16519239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8) Journal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WRITE_10(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lba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16519247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8) Journal</a:t>
            </a:r>
          </a:p>
          <a:p>
            <a:pPr lvl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WRITE_10(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lba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8279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8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5)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Inode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/>
              <a:t>7 I/Os (28KB) to write 13 bytes</a:t>
            </a:r>
          </a:p>
          <a:p>
            <a:pPr lvl="1"/>
            <a:r>
              <a:rPr lang="en-US" sz="2000" dirty="0" smtClean="0"/>
              <a:t>Metadata accounts for most of the overhead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8004" y="2215718"/>
            <a:ext cx="255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I/O classification shows read-modify-write and metadata updates</a:t>
            </a:r>
            <a:endParaRPr lang="en-US" sz="1600" dirty="0"/>
          </a:p>
        </p:txBody>
      </p:sp>
      <p:sp>
        <p:nvSpPr>
          <p:cNvPr id="6" name="Right Brace 5"/>
          <p:cNvSpPr/>
          <p:nvPr/>
        </p:nvSpPr>
        <p:spPr>
          <a:xfrm>
            <a:off x="6022274" y="1880260"/>
            <a:ext cx="304800" cy="17481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0" y="0"/>
            <a:ext cx="2706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development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66037" y="4869593"/>
            <a:ext cx="6208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NTFS classification is implemented</a:t>
            </a:r>
          </a:p>
          <a:p>
            <a:r>
              <a:rPr lang="en-US" sz="2400" b="1" i="1" dirty="0" smtClean="0"/>
              <a:t>with Windows filter drivers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PostgreSQL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Classification API: scatter/gather I/O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/>
              <a:t>  </a:t>
            </a:r>
            <a:r>
              <a:rPr lang="en-US" sz="1200" dirty="0" smtClean="0"/>
              <a:t>  </a:t>
            </a:r>
          </a:p>
          <a:p>
            <a:pPr>
              <a:buNone/>
            </a:pPr>
            <a:r>
              <a:rPr lang="en-US" sz="1100" dirty="0" smtClean="0"/>
              <a:t>  </a:t>
            </a:r>
          </a:p>
          <a:p>
            <a:r>
              <a:rPr lang="en-US" sz="2400" dirty="0" smtClean="0"/>
              <a:t>OS changes </a:t>
            </a:r>
            <a:r>
              <a:rPr lang="en-US" sz="2000" dirty="0" smtClean="0"/>
              <a:t>(block layer)</a:t>
            </a:r>
            <a:endParaRPr lang="en-US" sz="2400" dirty="0" smtClean="0"/>
          </a:p>
          <a:p>
            <a:pPr lvl="1"/>
            <a:r>
              <a:rPr lang="en-US" sz="2000" dirty="0" smtClean="0"/>
              <a:t>Add O_CLASSIFIED file flag</a:t>
            </a:r>
          </a:p>
          <a:p>
            <a:pPr lvl="1"/>
            <a:r>
              <a:rPr lang="en-US" sz="2000" dirty="0" smtClean="0"/>
              <a:t>Extract classifier from SG I/O</a:t>
            </a:r>
          </a:p>
          <a:p>
            <a:r>
              <a:rPr lang="en-US" sz="2400" dirty="0" smtClean="0"/>
              <a:t>A small OS &amp; DB patch</a:t>
            </a:r>
          </a:p>
          <a:p>
            <a:r>
              <a:rPr lang="en-US" sz="2400" dirty="0" smtClean="0"/>
              <a:t>A one-time change to the OS &amp; DB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075839" y="2512243"/>
          <a:ext cx="2590979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179"/>
                <a:gridCol w="1021800"/>
              </a:tblGrid>
              <a:tr h="33940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PostgreSQL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class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Group Number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Unclassified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Transaction log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System</a:t>
                      </a:r>
                      <a:r>
                        <a:rPr lang="en-US" sz="1100" baseline="0" dirty="0" smtClean="0"/>
                        <a:t> 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Free space map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Temporary</a:t>
                      </a:r>
                      <a:r>
                        <a:rPr lang="en-US" sz="1100" baseline="0" dirty="0" smtClean="0"/>
                        <a:t> 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Random</a:t>
                      </a:r>
                      <a:r>
                        <a:rPr lang="en-US" sz="1100" baseline="0" dirty="0" smtClean="0"/>
                        <a:t> 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Sequential</a:t>
                      </a:r>
                      <a:r>
                        <a:rPr lang="en-US" sz="1100" baseline="0" dirty="0" smtClean="0"/>
                        <a:t> table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Index</a:t>
                      </a:r>
                      <a:r>
                        <a:rPr lang="en-US" sz="1100" baseline="0" dirty="0" smtClean="0"/>
                        <a:t> file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/>
                </a:tc>
              </a:tr>
              <a:tr h="2074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Reserved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26-31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243511" y="2030682"/>
            <a:ext cx="3993508" cy="1508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fd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=open("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foo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", O_RDWR|O_CLASSIFIED, 0666);    </a:t>
            </a:r>
          </a:p>
          <a:p>
            <a:pPr marL="225425" marR="0" lvl="0" indent="-225425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100" kern="0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lass = 19;</a:t>
            </a:r>
          </a:p>
          <a:p>
            <a:pPr marL="225425" marR="0" lvl="0" indent="-225425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myiov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[0].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iov_base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&amp;class;</a:t>
            </a:r>
          </a:p>
          <a:p>
            <a:pPr marL="225425" marR="0" lvl="0" indent="-225425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myiov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[0].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iov_len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1;</a:t>
            </a:r>
          </a:p>
          <a:p>
            <a:pPr marL="225425" marR="0" lvl="0" indent="-225425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myiov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[1].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iov_base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“Hello, world!”;</a:t>
            </a:r>
          </a:p>
          <a:p>
            <a:pPr marL="225425" marR="0" lvl="0" indent="-225425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myiov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[1].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iov_len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13;</a:t>
            </a:r>
          </a:p>
          <a:p>
            <a:pPr marL="225425" marR="0" lvl="0" indent="-225425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writev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fd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myiov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2);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1326" y="2066306"/>
            <a:ext cx="2820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Preliminary DB classes</a:t>
            </a:r>
            <a:endParaRPr lang="en-US" sz="1600" b="1" dirty="0"/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0" y="0"/>
            <a:ext cx="2706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development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71146" y="157163"/>
            <a:ext cx="8410575" cy="1143000"/>
          </a:xfrm>
        </p:spPr>
        <p:txBody>
          <a:bodyPr/>
          <a:lstStyle/>
          <a:p>
            <a:r>
              <a:rPr lang="en-US" dirty="0" smtClean="0"/>
              <a:t>Cache implementations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Fully associative read/write LRU cache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Verdana" pitchFamily="34" charset="0"/>
                <a:cs typeface="Arial" charset="0"/>
              </a:rPr>
              <a:t>Insert(), Lookup(), Delete(), etc.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Verdana" pitchFamily="34" charset="0"/>
                <a:cs typeface="Arial" charset="0"/>
              </a:rPr>
              <a:t>Hash table maps disk LBA to SSD LBA</a:t>
            </a:r>
          </a:p>
          <a:p>
            <a:pPr lvl="1"/>
            <a:r>
              <a:rPr lang="en-US" sz="2000" dirty="0" err="1" smtClean="0"/>
              <a:t>Syncer</a:t>
            </a:r>
            <a:r>
              <a:rPr lang="en-US" sz="2000" dirty="0" smtClean="0"/>
              <a:t> daemon asynchronously cleans cache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/>
              <a:t>Monitors cache pressure for </a:t>
            </a:r>
            <a:r>
              <a:rPr lang="en-US" sz="1800" b="1" i="1" u="sng" dirty="0" smtClean="0"/>
              <a:t>selective allocate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/>
              <a:t>Maintains multiple LRU lists for </a:t>
            </a:r>
            <a:r>
              <a:rPr lang="en-US" sz="1800" b="1" i="1" u="sng" dirty="0" smtClean="0"/>
              <a:t>selective evict</a:t>
            </a:r>
          </a:p>
          <a:p>
            <a:r>
              <a:rPr lang="en-US" sz="2400" dirty="0" smtClean="0"/>
              <a:t>Front-ends: </a:t>
            </a:r>
            <a:r>
              <a:rPr lang="en-US" sz="2000" dirty="0" err="1" smtClean="0"/>
              <a:t>iSCSI</a:t>
            </a:r>
            <a:r>
              <a:rPr lang="en-US" sz="2000" dirty="0" smtClean="0"/>
              <a:t> (OS independent) and Linux MD</a:t>
            </a:r>
          </a:p>
          <a:p>
            <a:r>
              <a:rPr lang="en-US" sz="2400" dirty="0" smtClean="0"/>
              <a:t>MD cache module (RAID-9)</a:t>
            </a:r>
            <a:endParaRPr lang="en-US" dirty="0" smtClean="0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0" y="0"/>
            <a:ext cx="2706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development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0143" y="4821380"/>
            <a:ext cx="8332580" cy="6497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Striping: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mdadm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–create /dev/md0 –level=0 –raid-devices=2 /dev/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/dev/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sde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85000"/>
              </a:lnSpc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Mirroring: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mdadm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–create /dev/md0 –level=1 –raid-devices=2 /dev/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sdd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/dev/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sde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85000"/>
              </a:lnSpc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RAID-9: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mdadm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–create /dev/md0 –level=9 –raid-devices=2 &lt;cache&gt; &lt;base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5" y="157162"/>
            <a:ext cx="8410575" cy="5847853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Host OS </a:t>
            </a:r>
            <a:r>
              <a:rPr lang="en-US" sz="2000" dirty="0" smtClean="0"/>
              <a:t>(Xeon, 2-way, quad-core, 12GB RAM)</a:t>
            </a:r>
            <a:endParaRPr lang="en-US" sz="2400" dirty="0" smtClean="0"/>
          </a:p>
          <a:p>
            <a:pPr lvl="1"/>
            <a:r>
              <a:rPr lang="en-US" sz="2000" dirty="0" smtClean="0"/>
              <a:t>Linux 2.6.34 (patched as described)</a:t>
            </a:r>
          </a:p>
          <a:p>
            <a:r>
              <a:rPr lang="en-US" sz="2400" dirty="0" smtClean="0"/>
              <a:t>Target storage system</a:t>
            </a:r>
          </a:p>
          <a:p>
            <a:pPr lvl="1"/>
            <a:r>
              <a:rPr lang="en-US" sz="2000" dirty="0" smtClean="0"/>
              <a:t>HW RAID array + X25-E cache</a:t>
            </a:r>
          </a:p>
          <a:p>
            <a:r>
              <a:rPr lang="en-US" sz="2400" dirty="0" smtClean="0"/>
              <a:t>Workloads and cache sizes</a:t>
            </a:r>
          </a:p>
          <a:p>
            <a:pPr lvl="1"/>
            <a:r>
              <a:rPr lang="en-US" sz="2000" dirty="0" err="1" smtClean="0"/>
              <a:t>SPECsfs</a:t>
            </a:r>
            <a:r>
              <a:rPr lang="en-US" sz="2000" dirty="0" smtClean="0"/>
              <a:t>: 18GB (10% of 184GB working set)</a:t>
            </a:r>
          </a:p>
          <a:p>
            <a:pPr lvl="1"/>
            <a:r>
              <a:rPr lang="en-US" sz="2000" dirty="0" smtClean="0"/>
              <a:t>TPC-H: 8GB (28% of 29GB working set)</a:t>
            </a:r>
          </a:p>
          <a:p>
            <a:r>
              <a:rPr lang="en-US" sz="2400" dirty="0" smtClean="0"/>
              <a:t>Comparison</a:t>
            </a:r>
          </a:p>
          <a:p>
            <a:pPr lvl="1"/>
            <a:r>
              <a:rPr lang="en-US" sz="2000" dirty="0" smtClean="0"/>
              <a:t>LRU versus LRU-S (LRU with selective caching)</a:t>
            </a: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0" y="0"/>
            <a:ext cx="1249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67" y="157163"/>
            <a:ext cx="8410575" cy="1143000"/>
          </a:xfrm>
        </p:spPr>
        <p:txBody>
          <a:bodyPr/>
          <a:lstStyle/>
          <a:p>
            <a:r>
              <a:rPr lang="en-US" dirty="0" err="1" smtClean="0"/>
              <a:t>SPECsfs</a:t>
            </a:r>
            <a:r>
              <a:rPr lang="en-US" dirty="0" smtClean="0"/>
              <a:t> I/O breakdown</a:t>
            </a:r>
            <a:endParaRPr lang="en-US" dirty="0"/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390040" y="2026599"/>
          <a:ext cx="4095750" cy="2214563"/>
        </p:xfrm>
        <a:graphic>
          <a:graphicData uri="http://schemas.openxmlformats.org/presentationml/2006/ole">
            <p:oleObj spid="_x0000_s146434" name="Acrobat Document" r:id="rId3" imgW="11820330" imgH="6391095" progId="AcroExch.Document.7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7674" y="4630387"/>
            <a:ext cx="386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Large files pollute LRU cache</a:t>
            </a:r>
          </a:p>
          <a:p>
            <a:r>
              <a:rPr lang="en-US" b="1" i="1" dirty="0" smtClean="0"/>
              <a:t>(metadata and small files evicted)</a:t>
            </a:r>
            <a:endParaRPr lang="en-US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5207" y="1731819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LRU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695918" y="1731819"/>
            <a:ext cx="4095750" cy="3314067"/>
            <a:chOff x="4695918" y="1731819"/>
            <a:chExt cx="4095750" cy="3314067"/>
          </a:xfrm>
        </p:grpSpPr>
        <p:graphicFrame>
          <p:nvGraphicFramePr>
            <p:cNvPr id="146435" name="Object 3"/>
            <p:cNvGraphicFramePr>
              <a:graphicFrameLocks noChangeAspect="1"/>
            </p:cNvGraphicFramePr>
            <p:nvPr/>
          </p:nvGraphicFramePr>
          <p:xfrm>
            <a:off x="4695918" y="2026599"/>
            <a:ext cx="4095750" cy="2214562"/>
          </p:xfrm>
          <a:graphic>
            <a:graphicData uri="http://schemas.openxmlformats.org/presentationml/2006/ole">
              <p:oleObj spid="_x0000_s146435" name="Acrobat Document" r:id="rId4" imgW="11820330" imgH="6391095" progId="AcroExch.Document.7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126203" y="4738109"/>
              <a:ext cx="3235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LRU-S fences off large file I/O</a:t>
              </a:r>
              <a:endParaRPr lang="en-US" b="1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3684" y="1731819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LRU-S</a:t>
              </a:r>
              <a:endParaRPr lang="en-US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err="1" smtClean="0"/>
              <a:t>SPECsfs</a:t>
            </a:r>
            <a:r>
              <a:rPr lang="en-US" dirty="0" smtClean="0"/>
              <a:t> performance metrics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50903" y="1433656"/>
            <a:ext cx="2952750" cy="1968912"/>
            <a:chOff x="1299806" y="1341912"/>
            <a:chExt cx="2952750" cy="1968912"/>
          </a:xfrm>
        </p:grpSpPr>
        <p:graphicFrame>
          <p:nvGraphicFramePr>
            <p:cNvPr id="141316" name="Object 4"/>
            <p:cNvGraphicFramePr>
              <a:graphicFrameLocks noChangeAspect="1"/>
            </p:cNvGraphicFramePr>
            <p:nvPr/>
          </p:nvGraphicFramePr>
          <p:xfrm>
            <a:off x="1299806" y="1361374"/>
            <a:ext cx="2952750" cy="1949450"/>
          </p:xfrm>
          <a:graphic>
            <a:graphicData uri="http://schemas.openxmlformats.org/presentationml/2006/ole">
              <p:oleObj spid="_x0000_s141316" name="Acrobat Document" r:id="rId3" imgW="9791550" imgH="6467385" progId="AcroExch.Document.7">
                <p:embed/>
              </p:oleObj>
            </a:graphicData>
          </a:graphic>
        </p:graphicFrame>
        <p:sp>
          <p:nvSpPr>
            <p:cNvPr id="24" name="Rectangle 23"/>
            <p:cNvSpPr/>
            <p:nvPr/>
          </p:nvSpPr>
          <p:spPr bwMode="auto">
            <a:xfrm>
              <a:off x="2351314" y="1341912"/>
              <a:ext cx="914400" cy="380010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0903" y="3513116"/>
            <a:ext cx="2952750" cy="2374773"/>
            <a:chOff x="1150903" y="3513116"/>
            <a:chExt cx="2952750" cy="2374773"/>
          </a:xfrm>
        </p:grpSpPr>
        <p:grpSp>
          <p:nvGrpSpPr>
            <p:cNvPr id="18" name="Group 17"/>
            <p:cNvGrpSpPr/>
            <p:nvPr/>
          </p:nvGrpSpPr>
          <p:grpSpPr>
            <a:xfrm>
              <a:off x="1150903" y="3779095"/>
              <a:ext cx="2952750" cy="1951037"/>
              <a:chOff x="1276056" y="3934053"/>
              <a:chExt cx="2952750" cy="1951037"/>
            </a:xfrm>
          </p:grpSpPr>
          <p:graphicFrame>
            <p:nvGraphicFramePr>
              <p:cNvPr id="141318" name="Object 6"/>
              <p:cNvGraphicFramePr>
                <a:graphicFrameLocks noChangeAspect="1"/>
              </p:cNvGraphicFramePr>
              <p:nvPr/>
            </p:nvGraphicFramePr>
            <p:xfrm>
              <a:off x="1276056" y="3934053"/>
              <a:ext cx="2952750" cy="1951037"/>
            </p:xfrm>
            <a:graphic>
              <a:graphicData uri="http://schemas.openxmlformats.org/presentationml/2006/ole">
                <p:oleObj spid="_x0000_s141318" name="Acrobat Document" r:id="rId4" imgW="9791550" imgH="6467385" progId="AcroExch.Document.7">
                  <p:embed/>
                </p:oleObj>
              </a:graphicData>
            </a:graphic>
          </p:graphicFrame>
          <p:sp>
            <p:nvSpPr>
              <p:cNvPr id="17" name="Rectangle 16"/>
              <p:cNvSpPr/>
              <p:nvPr/>
            </p:nvSpPr>
            <p:spPr bwMode="auto">
              <a:xfrm>
                <a:off x="2349335" y="3952504"/>
                <a:ext cx="724395" cy="225631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90163" y="3513116"/>
              <a:ext cx="1874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Syncer</a:t>
              </a:r>
              <a:r>
                <a:rPr lang="en-US" b="1" dirty="0" smtClean="0"/>
                <a:t> overhead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9873" y="5672445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5048" y="5672445"/>
              <a:ext cx="413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</a:t>
              </a:r>
              <a:endParaRPr lang="en-US" sz="800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384941" y="3342904"/>
            <a:ext cx="413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LRU</a:t>
            </a:r>
            <a:endParaRPr lang="en-US" sz="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17892" y="3342904"/>
            <a:ext cx="5357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LRU-S</a:t>
            </a:r>
            <a:endParaRPr lang="en-US" sz="8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27647" y="3513116"/>
            <a:ext cx="2962275" cy="2374773"/>
            <a:chOff x="5027647" y="3513116"/>
            <a:chExt cx="2962275" cy="2374773"/>
          </a:xfrm>
        </p:grpSpPr>
        <p:grpSp>
          <p:nvGrpSpPr>
            <p:cNvPr id="19" name="Group 18"/>
            <p:cNvGrpSpPr/>
            <p:nvPr/>
          </p:nvGrpSpPr>
          <p:grpSpPr>
            <a:xfrm>
              <a:off x="5027647" y="3788537"/>
              <a:ext cx="2962275" cy="1931987"/>
              <a:chOff x="5151875" y="3945927"/>
              <a:chExt cx="2962275" cy="1931987"/>
            </a:xfrm>
          </p:grpSpPr>
          <p:graphicFrame>
            <p:nvGraphicFramePr>
              <p:cNvPr id="141319" name="Object 7"/>
              <p:cNvGraphicFramePr>
                <a:graphicFrameLocks noChangeAspect="1"/>
              </p:cNvGraphicFramePr>
              <p:nvPr/>
            </p:nvGraphicFramePr>
            <p:xfrm>
              <a:off x="5151875" y="3945927"/>
              <a:ext cx="2962275" cy="1931987"/>
            </p:xfrm>
            <a:graphic>
              <a:graphicData uri="http://schemas.openxmlformats.org/presentationml/2006/ole">
                <p:oleObj spid="_x0000_s141319" name="Acrobat Document" r:id="rId5" imgW="9915480" imgH="6467385" progId="AcroExch.Document.7">
                  <p:embed/>
                </p:oleObj>
              </a:graphicData>
            </a:graphic>
          </p:graphicFrame>
          <p:sp>
            <p:nvSpPr>
              <p:cNvPr id="16" name="Rectangle 15"/>
              <p:cNvSpPr/>
              <p:nvPr/>
            </p:nvSpPr>
            <p:spPr bwMode="auto">
              <a:xfrm>
                <a:off x="6317673" y="3954483"/>
                <a:ext cx="724395" cy="225631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609340" y="3513116"/>
              <a:ext cx="1798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I/O Throughput</a:t>
              </a:r>
              <a:endParaRPr lang="en-US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68176" y="5672445"/>
              <a:ext cx="413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</a:t>
              </a:r>
              <a:endParaRPr lang="en-US" sz="8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13000" y="5672445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52629" y="1173677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Hit rate</a:t>
            </a:r>
            <a:endParaRPr lang="en-US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5032409" y="1173677"/>
            <a:ext cx="3413199" cy="2337169"/>
            <a:chOff x="5032409" y="1173677"/>
            <a:chExt cx="3413199" cy="2337169"/>
          </a:xfrm>
        </p:grpSpPr>
        <p:grpSp>
          <p:nvGrpSpPr>
            <p:cNvPr id="23" name="Group 22"/>
            <p:cNvGrpSpPr/>
            <p:nvPr/>
          </p:nvGrpSpPr>
          <p:grpSpPr>
            <a:xfrm>
              <a:off x="5032409" y="1313871"/>
              <a:ext cx="2952750" cy="2027238"/>
              <a:chOff x="5406019" y="1396999"/>
              <a:chExt cx="2952750" cy="202723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406019" y="1396999"/>
                <a:ext cx="2952750" cy="2027238"/>
                <a:chOff x="5061635" y="1301997"/>
                <a:chExt cx="2952750" cy="2027238"/>
              </a:xfrm>
            </p:grpSpPr>
            <p:graphicFrame>
              <p:nvGraphicFramePr>
                <p:cNvPr id="141317" name="Object 5"/>
                <p:cNvGraphicFramePr>
                  <a:graphicFrameLocks noChangeAspect="1"/>
                </p:cNvGraphicFramePr>
                <p:nvPr/>
              </p:nvGraphicFramePr>
              <p:xfrm>
                <a:off x="5061635" y="1301997"/>
                <a:ext cx="2952750" cy="2027238"/>
              </p:xfrm>
              <a:graphic>
                <a:graphicData uri="http://schemas.openxmlformats.org/presentationml/2006/ole">
                  <p:oleObj spid="_x0000_s141317" name="Acrobat Document" r:id="rId6" imgW="9791550" imgH="6724560" progId="AcroExch.Document.7">
                    <p:embed/>
                  </p:oleObj>
                </a:graphicData>
              </a:graphic>
            </p:graphicFrame>
            <p:sp>
              <p:nvSpPr>
                <p:cNvPr id="20" name="Rectangle 19"/>
                <p:cNvSpPr/>
                <p:nvPr/>
              </p:nvSpPr>
              <p:spPr bwMode="auto">
                <a:xfrm>
                  <a:off x="6032665" y="1591294"/>
                  <a:ext cx="1425039" cy="154379"/>
                </a:xfrm>
                <a:prstGeom prst="rect">
                  <a:avLst/>
                </a:prstGeom>
                <a:solidFill>
                  <a:schemeClr val="bg1"/>
                </a:solidFill>
                <a:ln w="508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 bwMode="auto">
              <a:xfrm>
                <a:off x="6495803" y="1425040"/>
                <a:ext cx="914400" cy="415636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470055" y="3295402"/>
              <a:ext cx="413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</a:t>
              </a:r>
              <a:endParaRPr lang="en-US" sz="8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67379" y="3295402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37776" y="3295402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HDD</a:t>
              </a:r>
              <a:endParaRPr lang="en-US" sz="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9987" y="1173677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Running time</a:t>
              </a:r>
              <a:endParaRPr 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414557" y="2268187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1.8x </a:t>
              </a:r>
            </a:p>
            <a:p>
              <a:r>
                <a:rPr lang="en-US" b="1" i="1" dirty="0" smtClean="0"/>
                <a:t>speedup</a:t>
              </a:r>
              <a:endParaRPr lang="en-US" b="1" i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err="1" smtClean="0"/>
              <a:t>SPECsfs</a:t>
            </a:r>
            <a:r>
              <a:rPr lang="en-US" dirty="0" smtClean="0"/>
              <a:t> file latencies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80061" y="1845624"/>
            <a:ext cx="368135" cy="332509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6069" y="1893123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b="1" dirty="0" smtClean="0"/>
              <a:t>LRU</a:t>
            </a:r>
          </a:p>
          <a:p>
            <a:pPr algn="l"/>
            <a:r>
              <a:rPr lang="en-US" sz="800" b="1" dirty="0" smtClean="0"/>
              <a:t>LRU-S</a:t>
            </a:r>
            <a:endParaRPr lang="en-US" sz="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4386" y="1389413"/>
            <a:ext cx="3903662" cy="3924933"/>
            <a:chOff x="454386" y="1389413"/>
            <a:chExt cx="3903662" cy="3924933"/>
          </a:xfrm>
        </p:grpSpPr>
        <p:graphicFrame>
          <p:nvGraphicFramePr>
            <p:cNvPr id="148483" name="Object 3"/>
            <p:cNvGraphicFramePr>
              <a:graphicFrameLocks noChangeAspect="1"/>
            </p:cNvGraphicFramePr>
            <p:nvPr/>
          </p:nvGraphicFramePr>
          <p:xfrm>
            <a:off x="454386" y="1919515"/>
            <a:ext cx="3903662" cy="2659063"/>
          </p:xfrm>
          <a:graphic>
            <a:graphicData uri="http://schemas.openxmlformats.org/presentationml/2006/ole">
              <p:oleObj spid="_x0000_s148483" name="Acrobat Document" r:id="rId3" imgW="9705960" imgH="6610260" progId="AcroExch.Document.7">
                <p:embed/>
              </p:oleObj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481651" y="1389413"/>
              <a:ext cx="3849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Reduction in write latency over HDD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5976" y="4791126"/>
              <a:ext cx="3860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LRU suffers from write outliers</a:t>
              </a:r>
            </a:p>
            <a:p>
              <a:r>
                <a:rPr lang="en-US" b="1" i="1" dirty="0" smtClean="0"/>
                <a:t>(from eviction overheads)</a:t>
              </a:r>
              <a:endParaRPr lang="en-US" b="1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65313" y="1389413"/>
            <a:ext cx="3921125" cy="3924933"/>
            <a:chOff x="4765313" y="1389413"/>
            <a:chExt cx="3921125" cy="3924933"/>
          </a:xfrm>
        </p:grpSpPr>
        <p:graphicFrame>
          <p:nvGraphicFramePr>
            <p:cNvPr id="148484" name="Object 4"/>
            <p:cNvGraphicFramePr>
              <a:graphicFrameLocks noChangeAspect="1"/>
            </p:cNvGraphicFramePr>
            <p:nvPr/>
          </p:nvGraphicFramePr>
          <p:xfrm>
            <a:off x="4765313" y="1919515"/>
            <a:ext cx="3921125" cy="2670175"/>
          </p:xfrm>
          <a:graphic>
            <a:graphicData uri="http://schemas.openxmlformats.org/presentationml/2006/ole">
              <p:oleObj spid="_x0000_s148484" name="Acrobat Document" r:id="rId4" imgW="9705960" imgH="6610260" progId="AcroExch.Document.7">
                <p:embed/>
              </p:oleObj>
            </a:graphicData>
          </a:graphic>
        </p:graphicFrame>
        <p:sp>
          <p:nvSpPr>
            <p:cNvPr id="9" name="Rectangle 8"/>
            <p:cNvSpPr/>
            <p:nvPr/>
          </p:nvSpPr>
          <p:spPr bwMode="auto">
            <a:xfrm>
              <a:off x="6600701" y="1857499"/>
              <a:ext cx="368135" cy="332509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46707" y="189312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b="1" dirty="0" smtClean="0"/>
                <a:t>LRU</a:t>
              </a:r>
            </a:p>
            <a:p>
              <a:pPr algn="l"/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8179" y="1389413"/>
              <a:ext cx="3775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Reduction in read latency over HDD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6794" y="4791126"/>
              <a:ext cx="3118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LRU-S reduces read latency</a:t>
              </a:r>
            </a:p>
            <a:p>
              <a:r>
                <a:rPr lang="en-US" b="1" i="1" dirty="0" smtClean="0"/>
                <a:t>(most small files are cached)</a:t>
              </a:r>
              <a:endParaRPr lang="en-US" b="1" i="1" dirty="0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2279176" y="1910687"/>
            <a:ext cx="286603" cy="27295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2383" y="1881750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b="1" dirty="0" smtClean="0"/>
              <a:t>LRU</a:t>
            </a:r>
          </a:p>
          <a:p>
            <a:pPr algn="l"/>
            <a:r>
              <a:rPr lang="en-US" sz="800" b="1" dirty="0" smtClean="0"/>
              <a:t>LRU-S</a:t>
            </a:r>
            <a:endParaRPr lang="en-US" sz="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91" y="157163"/>
            <a:ext cx="8410575" cy="1143000"/>
          </a:xfrm>
        </p:spPr>
        <p:txBody>
          <a:bodyPr/>
          <a:lstStyle/>
          <a:p>
            <a:r>
              <a:rPr lang="en-US" dirty="0" smtClean="0"/>
              <a:t>TPC-H I/O breakdown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9780" y="1731819"/>
            <a:ext cx="3949700" cy="3421788"/>
            <a:chOff x="523553" y="1731819"/>
            <a:chExt cx="3949700" cy="3421788"/>
          </a:xfrm>
        </p:grpSpPr>
        <p:sp>
          <p:nvSpPr>
            <p:cNvPr id="9" name="TextBox 8"/>
            <p:cNvSpPr txBox="1"/>
            <p:nvPr/>
          </p:nvSpPr>
          <p:spPr>
            <a:xfrm>
              <a:off x="568162" y="4630387"/>
              <a:ext cx="3860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Indexes pollute LRU cache</a:t>
              </a:r>
            </a:p>
            <a:p>
              <a:r>
                <a:rPr lang="en-US" b="1" i="1" dirty="0" smtClean="0"/>
                <a:t>(user tables evicted)</a:t>
              </a:r>
              <a:endParaRPr lang="en-US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5695" y="1731819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LRU</a:t>
              </a:r>
              <a:endParaRPr lang="en-US" b="1" dirty="0"/>
            </a:p>
          </p:txBody>
        </p:sp>
        <p:graphicFrame>
          <p:nvGraphicFramePr>
            <p:cNvPr id="184324" name="Object 4"/>
            <p:cNvGraphicFramePr>
              <a:graphicFrameLocks noChangeAspect="1"/>
            </p:cNvGraphicFramePr>
            <p:nvPr/>
          </p:nvGraphicFramePr>
          <p:xfrm>
            <a:off x="523553" y="2151063"/>
            <a:ext cx="3949700" cy="2247900"/>
          </p:xfrm>
          <a:graphic>
            <a:graphicData uri="http://schemas.openxmlformats.org/presentationml/2006/ole">
              <p:oleObj spid="_x0000_s184324" name="Acrobat Document" r:id="rId3" imgW="11229840" imgH="6391095" progId="AcroExch.Document.7">
                <p:embed/>
              </p:oleObj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894996" y="1731819"/>
            <a:ext cx="3949700" cy="3314067"/>
            <a:chOff x="4690280" y="1731819"/>
            <a:chExt cx="3949700" cy="3314067"/>
          </a:xfrm>
        </p:grpSpPr>
        <p:sp>
          <p:nvSpPr>
            <p:cNvPr id="10" name="TextBox 9"/>
            <p:cNvSpPr txBox="1"/>
            <p:nvPr/>
          </p:nvSpPr>
          <p:spPr>
            <a:xfrm>
              <a:off x="5192612" y="4738109"/>
              <a:ext cx="2945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LRU-S fences off index files</a:t>
              </a:r>
              <a:endParaRPr lang="en-US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5021" y="1731819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LRU-S</a:t>
              </a:r>
              <a:endParaRPr lang="en-US" b="1" dirty="0"/>
            </a:p>
          </p:txBody>
        </p:sp>
        <p:graphicFrame>
          <p:nvGraphicFramePr>
            <p:cNvPr id="184325" name="Object 5"/>
            <p:cNvGraphicFramePr>
              <a:graphicFrameLocks noChangeAspect="1"/>
            </p:cNvGraphicFramePr>
            <p:nvPr/>
          </p:nvGraphicFramePr>
          <p:xfrm>
            <a:off x="4690280" y="2151063"/>
            <a:ext cx="3949700" cy="2247900"/>
          </p:xfrm>
          <a:graphic>
            <a:graphicData uri="http://schemas.openxmlformats.org/presentationml/2006/ole">
              <p:oleObj spid="_x0000_s184325" name="Acrobat Document" r:id="rId4" imgW="11229840" imgH="6391095" progId="AcroExch.Document.7">
                <p:embed/>
              </p:oleObj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An analogy: moving &amp; shipping</a:t>
            </a:r>
            <a:endParaRPr lang="en-US" dirty="0"/>
          </a:p>
        </p:txBody>
      </p:sp>
      <p:pic>
        <p:nvPicPr>
          <p:cNvPr id="106498" name="Picture 2" descr="http://images.containerstore.com/images/catalog/110324/BasicMovingLabels25pkg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652" y="1672918"/>
            <a:ext cx="2827830" cy="2827831"/>
          </a:xfrm>
          <a:prstGeom prst="rect">
            <a:avLst/>
          </a:prstGeom>
          <a:noFill/>
        </p:spPr>
      </p:pic>
      <p:pic>
        <p:nvPicPr>
          <p:cNvPr id="106506" name="Picture 10" descr="http://www.manvantupelo.com/images/MovingBox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65" y="1887881"/>
            <a:ext cx="2606415" cy="2397903"/>
          </a:xfrm>
          <a:prstGeom prst="rect">
            <a:avLst/>
          </a:prstGeom>
          <a:noFill/>
        </p:spPr>
      </p:pic>
      <p:pic>
        <p:nvPicPr>
          <p:cNvPr id="106512" name="Picture 16" descr="http://t2.gstatic.com/images?q=tbn:ANd9GcT__zo3oUINpyQFWqeazZ8b0NNaX5QlcZcTzfKSZhm1YMs-Tco&amp;t=1&amp;usg=__4pb9AgGiDKHkdbypfJ8Di10gA9E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629" y="2162908"/>
            <a:ext cx="2466975" cy="1847851"/>
          </a:xfrm>
          <a:prstGeom prst="rect">
            <a:avLst/>
          </a:prstGeom>
          <a:noFill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26256" y="4863935"/>
            <a:ext cx="7688313" cy="5107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</a:rPr>
              <a:t>Why should </a:t>
            </a:r>
            <a:r>
              <a:rPr lang="en-US" sz="2400" i="1" dirty="0" smtClean="0">
                <a:solidFill>
                  <a:schemeClr val="tx1"/>
                </a:solidFill>
              </a:rPr>
              <a:t>computer storage </a:t>
            </a:r>
            <a:r>
              <a:rPr lang="en-US" sz="2400" i="1" dirty="0">
                <a:solidFill>
                  <a:schemeClr val="tx1"/>
                </a:solidFill>
              </a:rPr>
              <a:t>be any different?</a:t>
            </a: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0" y="0"/>
            <a:ext cx="2319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overview</a:t>
            </a:r>
            <a:endParaRPr lang="en-US" b="1" dirty="0"/>
          </a:p>
        </p:txBody>
      </p:sp>
      <p:pic>
        <p:nvPicPr>
          <p:cNvPr id="11" name="Picture 2" descr="http://images.containerstore.com/images/catalog/110324/BasicMovingLabels25pkg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412" y="1645622"/>
            <a:ext cx="2827830" cy="2827831"/>
          </a:xfrm>
          <a:prstGeom prst="rect">
            <a:avLst/>
          </a:prstGeom>
          <a:noFill/>
        </p:spPr>
      </p:pic>
      <p:pic>
        <p:nvPicPr>
          <p:cNvPr id="13" name="Picture 16" descr="http://t2.gstatic.com/images?q=tbn:ANd9GcT__zo3oUINpyQFWqeazZ8b0NNaX5QlcZcTzfKSZhm1YMs-Tco&amp;t=1&amp;usg=__4pb9AgGiDKHkdbypfJ8Di10gA9E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163" y="2176555"/>
            <a:ext cx="2466975" cy="184785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79862" y="1217427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Classification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5169" y="1217427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Policy assignment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52008" y="1217427"/>
            <a:ext cx="2124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Policy enforcement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TPC-H performance metrics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153284" y="1138052"/>
            <a:ext cx="6834256" cy="4714212"/>
            <a:chOff x="1153284" y="1138052"/>
            <a:chExt cx="6834256" cy="4714212"/>
          </a:xfrm>
        </p:grpSpPr>
        <p:graphicFrame>
          <p:nvGraphicFramePr>
            <p:cNvPr id="141323" name="Object 11"/>
            <p:cNvGraphicFramePr>
              <a:graphicFrameLocks noChangeAspect="1"/>
            </p:cNvGraphicFramePr>
            <p:nvPr/>
          </p:nvGraphicFramePr>
          <p:xfrm>
            <a:off x="1153284" y="1415906"/>
            <a:ext cx="2952750" cy="1951037"/>
          </p:xfrm>
          <a:graphic>
            <a:graphicData uri="http://schemas.openxmlformats.org/presentationml/2006/ole">
              <p:oleObj spid="_x0000_s162825" name="Acrobat Document" r:id="rId3" imgW="9791550" imgH="6467385" progId="AcroExch.Document.7">
                <p:embed/>
              </p:oleObj>
            </a:graphicData>
          </a:graphic>
        </p:graphicFrame>
        <p:graphicFrame>
          <p:nvGraphicFramePr>
            <p:cNvPr id="141320" name="Object 8"/>
            <p:cNvGraphicFramePr>
              <a:graphicFrameLocks noChangeAspect="1"/>
            </p:cNvGraphicFramePr>
            <p:nvPr/>
          </p:nvGraphicFramePr>
          <p:xfrm>
            <a:off x="5034790" y="1276659"/>
            <a:ext cx="2952750" cy="2028825"/>
          </p:xfrm>
          <a:graphic>
            <a:graphicData uri="http://schemas.openxmlformats.org/presentationml/2006/ole">
              <p:oleObj spid="_x0000_s162822" name="Acrobat Document" r:id="rId4" imgW="9791550" imgH="6724560" progId="AcroExch.Document.7">
                <p:embed/>
              </p:oleObj>
            </a:graphicData>
          </a:graphic>
        </p:graphicFrame>
        <p:graphicFrame>
          <p:nvGraphicFramePr>
            <p:cNvPr id="141321" name="Object 9"/>
            <p:cNvGraphicFramePr>
              <a:graphicFrameLocks noChangeAspect="1"/>
            </p:cNvGraphicFramePr>
            <p:nvPr/>
          </p:nvGraphicFramePr>
          <p:xfrm>
            <a:off x="5034790" y="3748149"/>
            <a:ext cx="2952750" cy="1936750"/>
          </p:xfrm>
          <a:graphic>
            <a:graphicData uri="http://schemas.openxmlformats.org/presentationml/2006/ole">
              <p:oleObj spid="_x0000_s162823" name="Acrobat Document" r:id="rId5" imgW="9858240" imgH="6467385" progId="AcroExch.Document.7">
                <p:embed/>
              </p:oleObj>
            </a:graphicData>
          </a:graphic>
        </p:graphicFrame>
        <p:graphicFrame>
          <p:nvGraphicFramePr>
            <p:cNvPr id="141322" name="Object 10"/>
            <p:cNvGraphicFramePr>
              <a:graphicFrameLocks noChangeAspect="1"/>
            </p:cNvGraphicFramePr>
            <p:nvPr/>
          </p:nvGraphicFramePr>
          <p:xfrm>
            <a:off x="1153284" y="3743470"/>
            <a:ext cx="2952750" cy="1951037"/>
          </p:xfrm>
          <a:graphic>
            <a:graphicData uri="http://schemas.openxmlformats.org/presentationml/2006/ole">
              <p:oleObj spid="_x0000_s162824" name="Acrobat Document" r:id="rId6" imgW="9791550" imgH="6467385" progId="AcroExch.Document.7">
                <p:embed/>
              </p:oleObj>
            </a:graphicData>
          </a:graphic>
        </p:graphicFrame>
        <p:sp>
          <p:nvSpPr>
            <p:cNvPr id="16" name="Rectangle 15"/>
            <p:cNvSpPr/>
            <p:nvPr/>
          </p:nvSpPr>
          <p:spPr bwMode="auto">
            <a:xfrm>
              <a:off x="6195826" y="3761468"/>
              <a:ext cx="724395" cy="225631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26563" y="3761921"/>
              <a:ext cx="724395" cy="225631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2544" y="3477491"/>
              <a:ext cx="1874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Syncer</a:t>
              </a:r>
              <a:r>
                <a:rPr lang="en-US" b="1" dirty="0" smtClean="0"/>
                <a:t> overhead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11721" y="3477491"/>
              <a:ext cx="1798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I/O Throughput</a:t>
              </a:r>
              <a:endParaRPr lang="en-US" b="1" dirty="0"/>
            </a:p>
          </p:txBody>
        </p:sp>
        <p:grpSp>
          <p:nvGrpSpPr>
            <p:cNvPr id="6" name="Group 22"/>
            <p:cNvGrpSpPr/>
            <p:nvPr/>
          </p:nvGrpSpPr>
          <p:grpSpPr>
            <a:xfrm>
              <a:off x="6005820" y="1306287"/>
              <a:ext cx="1425039" cy="415636"/>
              <a:chOff x="6377049" y="1425040"/>
              <a:chExt cx="1425039" cy="415636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6377049" y="1686296"/>
                <a:ext cx="1425039" cy="154379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495803" y="1425040"/>
                <a:ext cx="914400" cy="415636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2341820" y="1389413"/>
              <a:ext cx="736270" cy="296883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19873" y="5636820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5048" y="5636820"/>
              <a:ext cx="413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</a:t>
              </a:r>
              <a:endParaRPr lang="en-US" sz="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84941" y="3307279"/>
              <a:ext cx="413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</a:t>
              </a:r>
              <a:endParaRPr lang="en-US" sz="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0055" y="3259777"/>
              <a:ext cx="413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</a:t>
              </a:r>
              <a:endParaRPr lang="en-US" sz="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68176" y="5636820"/>
              <a:ext cx="4138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</a:t>
              </a:r>
              <a:endParaRPr lang="en-US" sz="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17892" y="3307279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7379" y="3259777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13000" y="5636820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LRU-S</a:t>
              </a:r>
              <a:endParaRPr lang="en-US" sz="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37776" y="3259777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HDD</a:t>
              </a:r>
              <a:endParaRPr lang="en-US" sz="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39987" y="1138052"/>
              <a:ext cx="1537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Running time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52629" y="1138052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Hit rate</a:t>
              </a:r>
              <a:endParaRPr lang="en-US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485808" y="2291938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1.2x </a:t>
            </a:r>
          </a:p>
          <a:p>
            <a:r>
              <a:rPr lang="en-US" b="1" i="1" dirty="0" smtClean="0"/>
              <a:t>speedup</a:t>
            </a:r>
            <a:endParaRPr lang="en-US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Intelligent caching is just the beginning</a:t>
            </a:r>
          </a:p>
          <a:p>
            <a:pPr lvl="1"/>
            <a:r>
              <a:rPr lang="en-US" sz="2000" dirty="0" smtClean="0"/>
              <a:t>Other types of performance differentiation</a:t>
            </a:r>
          </a:p>
          <a:p>
            <a:pPr lvl="1"/>
            <a:r>
              <a:rPr lang="en-US" sz="2000" dirty="0" smtClean="0"/>
              <a:t>Security, reliability, retention, …</a:t>
            </a:r>
          </a:p>
          <a:p>
            <a:r>
              <a:rPr lang="en-US" sz="2400" dirty="0" smtClean="0"/>
              <a:t>Other applications we’re looking at </a:t>
            </a:r>
          </a:p>
          <a:p>
            <a:pPr lvl="1"/>
            <a:r>
              <a:rPr lang="en-US" sz="2000" dirty="0" smtClean="0"/>
              <a:t>Databases</a:t>
            </a:r>
          </a:p>
          <a:p>
            <a:pPr lvl="1"/>
            <a:r>
              <a:rPr lang="en-US" sz="2000" dirty="0" smtClean="0"/>
              <a:t>Hypervisors</a:t>
            </a:r>
          </a:p>
          <a:p>
            <a:pPr lvl="1"/>
            <a:r>
              <a:rPr lang="en-US" sz="2000" dirty="0" smtClean="0"/>
              <a:t>Cloud storage</a:t>
            </a:r>
          </a:p>
          <a:p>
            <a:pPr lvl="1"/>
            <a:r>
              <a:rPr lang="en-US" sz="2000" dirty="0" smtClean="0"/>
              <a:t>Big Data (</a:t>
            </a:r>
            <a:r>
              <a:rPr lang="en-US" sz="2000" dirty="0" err="1" smtClean="0"/>
              <a:t>NoSQL</a:t>
            </a:r>
            <a:r>
              <a:rPr lang="en-US" sz="2000" dirty="0" smtClean="0"/>
              <a:t> DB)</a:t>
            </a:r>
          </a:p>
          <a:p>
            <a:r>
              <a:rPr lang="en-US" sz="2400" dirty="0" smtClean="0"/>
              <a:t>Work already underway in T10</a:t>
            </a:r>
          </a:p>
          <a:p>
            <a:r>
              <a:rPr lang="en-US" sz="2400" dirty="0" smtClean="0"/>
              <a:t>Open source coming soon…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26226" y="3436578"/>
            <a:ext cx="24288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Thank you!</a:t>
            </a:r>
          </a:p>
          <a:p>
            <a:r>
              <a:rPr lang="en-US" sz="1050" b="1" i="1" dirty="0" smtClean="0"/>
              <a:t>  </a:t>
            </a:r>
          </a:p>
          <a:p>
            <a:r>
              <a:rPr lang="en-US" sz="2800" b="1" i="1" dirty="0" smtClean="0"/>
              <a:t>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023" y="3821374"/>
            <a:ext cx="3322779" cy="122893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Differentiated Storage Services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78212" y="3321649"/>
            <a:ext cx="2184400" cy="457200"/>
            <a:chOff x="2208" y="1776"/>
            <a:chExt cx="1008" cy="288"/>
          </a:xfrm>
        </p:grpSpPr>
        <p:sp>
          <p:nvSpPr>
            <p:cNvPr id="6193" name="Text Box 4"/>
            <p:cNvSpPr txBox="1">
              <a:spLocks noChangeArrowheads="1"/>
            </p:cNvSpPr>
            <p:nvPr/>
          </p:nvSpPr>
          <p:spPr bwMode="auto">
            <a:xfrm>
              <a:off x="2208" y="1872"/>
              <a:ext cx="10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/>
                <a:t>(</a:t>
              </a:r>
              <a:r>
                <a:rPr lang="en-US" b="1" dirty="0" smtClean="0"/>
                <a:t>offline)</a:t>
              </a:r>
              <a:endParaRPr lang="en-US" b="1" dirty="0"/>
            </a:p>
          </p:txBody>
        </p:sp>
        <p:cxnSp>
          <p:nvCxnSpPr>
            <p:cNvPr id="6194" name="AutoShape 5"/>
            <p:cNvCxnSpPr>
              <a:cxnSpLocks noChangeShapeType="1"/>
            </p:cNvCxnSpPr>
            <p:nvPr/>
          </p:nvCxnSpPr>
          <p:spPr bwMode="auto">
            <a:xfrm>
              <a:off x="2472" y="1776"/>
              <a:ext cx="48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47122" name="Group 18"/>
          <p:cNvGraphicFramePr>
            <a:graphicFrameLocks noGrp="1"/>
          </p:cNvGraphicFramePr>
          <p:nvPr/>
        </p:nvGraphicFramePr>
        <p:xfrm>
          <a:off x="3656012" y="1819946"/>
          <a:ext cx="1828800" cy="1371285"/>
        </p:xfrm>
        <a:graphic>
          <a:graphicData uri="http://schemas.openxmlformats.org/drawingml/2006/table">
            <a:tbl>
              <a:tblPr/>
              <a:tblGrid>
                <a:gridCol w="796925"/>
                <a:gridCol w="1031875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Classifier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QoS Policy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Metadata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Low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Boot files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Low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Small files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High throughput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Media files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High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588138" y="1801112"/>
            <a:ext cx="2308225" cy="2797175"/>
            <a:chOff x="588138" y="2074245"/>
            <a:chExt cx="2308225" cy="2797175"/>
          </a:xfrm>
        </p:grpSpPr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588138" y="2074245"/>
              <a:ext cx="2308225" cy="2797175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Computer system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83388" y="3293445"/>
              <a:ext cx="2116137" cy="149066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Operating system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83388" y="2455245"/>
              <a:ext cx="2116137" cy="7620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Applications or DB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52" name="Rectangle 12"/>
            <p:cNvSpPr>
              <a:spLocks noChangeArrowheads="1"/>
            </p:cNvSpPr>
            <p:nvPr/>
          </p:nvSpPr>
          <p:spPr bwMode="auto">
            <a:xfrm>
              <a:off x="753238" y="4030045"/>
              <a:ext cx="1978025" cy="6858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File system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87" name="Rectangle 40"/>
            <p:cNvSpPr>
              <a:spLocks noChangeArrowheads="1"/>
            </p:cNvSpPr>
            <p:nvPr/>
          </p:nvSpPr>
          <p:spPr bwMode="auto">
            <a:xfrm>
              <a:off x="838963" y="2836245"/>
              <a:ext cx="1806575" cy="304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I/O Classification</a:t>
              </a:r>
            </a:p>
          </p:txBody>
        </p:sp>
        <p:sp>
          <p:nvSpPr>
            <p:cNvPr id="6188" name="Rectangle 41"/>
            <p:cNvSpPr>
              <a:spLocks noChangeArrowheads="1"/>
            </p:cNvSpPr>
            <p:nvPr/>
          </p:nvSpPr>
          <p:spPr bwMode="auto">
            <a:xfrm>
              <a:off x="838963" y="4334845"/>
              <a:ext cx="1806575" cy="304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latin typeface="Arial" charset="0"/>
                </a:rPr>
                <a:t>I/O Classification</a:t>
              </a:r>
            </a:p>
          </p:txBody>
        </p:sp>
        <p:sp>
          <p:nvSpPr>
            <p:cNvPr id="6189" name="Rectangle 42"/>
            <p:cNvSpPr>
              <a:spLocks noChangeArrowheads="1"/>
            </p:cNvSpPr>
            <p:nvPr/>
          </p:nvSpPr>
          <p:spPr bwMode="auto">
            <a:xfrm>
              <a:off x="838963" y="3641107"/>
              <a:ext cx="1806575" cy="304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I/O Classification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39408" y="1782369"/>
            <a:ext cx="2349500" cy="2803525"/>
            <a:chOff x="6396800" y="2028207"/>
            <a:chExt cx="2349500" cy="2803525"/>
          </a:xfrm>
        </p:grpSpPr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6396800" y="2028207"/>
              <a:ext cx="2349500" cy="2803525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1600" b="1">
                  <a:latin typeface="Arial" charset="0"/>
                </a:rPr>
                <a:t>Storage system</a:t>
              </a:r>
            </a:p>
          </p:txBody>
        </p:sp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6555550" y="2439370"/>
              <a:ext cx="2032000" cy="83978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>
                  <a:latin typeface="Arial" charset="0"/>
                </a:rPr>
                <a:t>Management firmware</a:t>
              </a:r>
            </a:p>
          </p:txBody>
        </p:sp>
        <p:sp>
          <p:nvSpPr>
            <p:cNvPr id="6155" name="Rectangle 15"/>
            <p:cNvSpPr>
              <a:spLocks noChangeArrowheads="1"/>
            </p:cNvSpPr>
            <p:nvPr/>
          </p:nvSpPr>
          <p:spPr bwMode="auto">
            <a:xfrm>
              <a:off x="6555550" y="3998295"/>
              <a:ext cx="2032000" cy="76517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>
                  <a:latin typeface="Arial" charset="0"/>
                </a:rPr>
                <a:t>Storage controller</a:t>
              </a:r>
            </a:p>
          </p:txBody>
        </p:sp>
        <p:sp>
          <p:nvSpPr>
            <p:cNvPr id="47120" name="Rectangle 16"/>
            <p:cNvSpPr>
              <a:spLocks noChangeArrowheads="1"/>
            </p:cNvSpPr>
            <p:nvPr/>
          </p:nvSpPr>
          <p:spPr bwMode="auto">
            <a:xfrm>
              <a:off x="6672231" y="2799732"/>
              <a:ext cx="1798638" cy="34607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latin typeface="Arial" charset="0"/>
                </a:rPr>
                <a:t>QoS Policies</a:t>
              </a:r>
            </a:p>
          </p:txBody>
        </p:sp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6664294" y="4334845"/>
              <a:ext cx="1814512" cy="36512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latin typeface="Arial" charset="0"/>
                </a:rPr>
                <a:t>QoS Mechanisms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582538" y="3349007"/>
              <a:ext cx="1978025" cy="533400"/>
              <a:chOff x="6607175" y="3111500"/>
              <a:chExt cx="1978025" cy="533400"/>
            </a:xfrm>
          </p:grpSpPr>
          <p:sp>
            <p:nvSpPr>
              <p:cNvPr id="6178" name="AutoShape 38"/>
              <p:cNvSpPr>
                <a:spLocks noChangeArrowheads="1"/>
              </p:cNvSpPr>
              <p:nvPr/>
            </p:nvSpPr>
            <p:spPr bwMode="auto">
              <a:xfrm>
                <a:off x="6607175" y="3111500"/>
                <a:ext cx="609600" cy="533400"/>
              </a:xfrm>
              <a:prstGeom prst="can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Storage</a:t>
                </a:r>
              </a:p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Pool A</a:t>
                </a:r>
              </a:p>
            </p:txBody>
          </p:sp>
          <p:sp>
            <p:nvSpPr>
              <p:cNvPr id="6182" name="AutoShape 46"/>
              <p:cNvSpPr>
                <a:spLocks noChangeArrowheads="1"/>
              </p:cNvSpPr>
              <p:nvPr/>
            </p:nvSpPr>
            <p:spPr bwMode="auto">
              <a:xfrm>
                <a:off x="7285038" y="3111500"/>
                <a:ext cx="609600" cy="533400"/>
              </a:xfrm>
              <a:prstGeom prst="can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Storage</a:t>
                </a:r>
              </a:p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Pool B</a:t>
                </a:r>
              </a:p>
            </p:txBody>
          </p:sp>
          <p:sp>
            <p:nvSpPr>
              <p:cNvPr id="6183" name="AutoShape 47"/>
              <p:cNvSpPr>
                <a:spLocks noChangeArrowheads="1"/>
              </p:cNvSpPr>
              <p:nvPr/>
            </p:nvSpPr>
            <p:spPr bwMode="auto">
              <a:xfrm>
                <a:off x="7975600" y="3111500"/>
                <a:ext cx="609600" cy="533400"/>
              </a:xfrm>
              <a:prstGeom prst="can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Storage</a:t>
                </a:r>
              </a:p>
              <a:p>
                <a:pPr eaLnBrk="1" hangingPunct="1"/>
                <a:r>
                  <a:rPr lang="en-US" sz="1000" b="1">
                    <a:solidFill>
                      <a:schemeClr val="bg1"/>
                    </a:solidFill>
                    <a:latin typeface="Arial" charset="0"/>
                  </a:rPr>
                  <a:t>Pool C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7023" y="6155799"/>
            <a:ext cx="3394214" cy="279400"/>
            <a:chOff x="182928" y="5576616"/>
            <a:chExt cx="3394214" cy="279400"/>
          </a:xfrm>
        </p:grpSpPr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182928" y="5576616"/>
              <a:ext cx="584200" cy="2794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548684" y="5577817"/>
              <a:ext cx="3028458" cy="276999"/>
            </a:xfrm>
            <a:prstGeom prst="rect">
              <a:avLst/>
            </a:prstGeom>
            <a:noFill/>
            <a:ln w="50800" algn="ctr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= Current &amp; future research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0" y="0"/>
            <a:ext cx="2319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overview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79862" y="1217427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Classification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65169" y="1217427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Policy assignment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352008" y="1217427"/>
            <a:ext cx="2124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Policy enforcement</a:t>
            </a:r>
          </a:p>
        </p:txBody>
      </p: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2347118" y="4947042"/>
            <a:ext cx="4446588" cy="841375"/>
            <a:chOff x="1344" y="3264"/>
            <a:chExt cx="2801" cy="530"/>
          </a:xfrm>
        </p:grpSpPr>
        <p:cxnSp>
          <p:nvCxnSpPr>
            <p:cNvPr id="39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2738" y="2060"/>
              <a:ext cx="13" cy="2422"/>
            </a:xfrm>
            <a:prstGeom prst="curvedConnector3">
              <a:avLst>
                <a:gd name="adj1" fmla="val 214285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1344" y="3600"/>
              <a:ext cx="28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 smtClean="0"/>
                <a:t>Classify </a:t>
              </a:r>
              <a:r>
                <a:rPr lang="en-US" b="1" dirty="0"/>
                <a:t>each I/O </a:t>
              </a:r>
              <a:r>
                <a:rPr lang="en-US" b="1" dirty="0" smtClean="0"/>
                <a:t>in-band</a:t>
              </a:r>
              <a:endParaRPr lang="en-US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The SCSI CDB</a:t>
            </a:r>
            <a:endParaRPr lang="en-US" dirty="0"/>
          </a:p>
        </p:txBody>
      </p:sp>
      <p:pic>
        <p:nvPicPr>
          <p:cNvPr id="4" name="Picture 2" descr="c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10" y="1543792"/>
            <a:ext cx="8046005" cy="2975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2215" y="4928970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5 bits </a:t>
            </a:r>
            <a:r>
              <a:rPr lang="en-US" sz="2400" b="1" i="1" dirty="0" smtClean="0">
                <a:sym typeface="Wingdings" pitchFamily="2" charset="2"/>
              </a:rPr>
              <a:t> 32 classes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cs typeface="Arial" charset="0"/>
              </a:rPr>
              <a:t>Motivation: disk caching with SSDs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400" dirty="0" smtClean="0">
                <a:latin typeface="Verdana" pitchFamily="34" charset="0"/>
                <a:cs typeface="Arial" charset="0"/>
              </a:rPr>
              <a:t>Universal challenges in the industry</a:t>
            </a:r>
          </a:p>
          <a:p>
            <a:pPr lvl="1"/>
            <a:r>
              <a:rPr lang="en-US" sz="2000" dirty="0" smtClean="0">
                <a:latin typeface="Verdana" pitchFamily="34" charset="0"/>
                <a:cs typeface="Arial" charset="0"/>
              </a:rPr>
              <a:t>Keeping the right data cached</a:t>
            </a:r>
          </a:p>
          <a:p>
            <a:pPr lvl="1"/>
            <a:r>
              <a:rPr lang="en-US" sz="2000" dirty="0" smtClean="0">
                <a:latin typeface="Verdana" pitchFamily="34" charset="0"/>
                <a:cs typeface="Arial" charset="0"/>
              </a:rPr>
              <a:t>Avoiding thrash under cache pressure</a:t>
            </a:r>
          </a:p>
          <a:p>
            <a:r>
              <a:rPr lang="en-US" sz="2400" dirty="0" smtClean="0">
                <a:latin typeface="Verdana" pitchFamily="34" charset="0"/>
                <a:cs typeface="Arial" charset="0"/>
              </a:rPr>
              <a:t>Conventional approaches</a:t>
            </a:r>
          </a:p>
          <a:p>
            <a:pPr lvl="1"/>
            <a:r>
              <a:rPr lang="en-US" sz="2000" dirty="0" smtClean="0">
                <a:latin typeface="Verdana" pitchFamily="34" charset="0"/>
                <a:cs typeface="Arial" charset="0"/>
              </a:rPr>
              <a:t>Cache bypass for large/sequential requests</a:t>
            </a:r>
          </a:p>
          <a:p>
            <a:pPr lvl="1"/>
            <a:r>
              <a:rPr lang="en-US" sz="2000" dirty="0" smtClean="0">
                <a:latin typeface="Verdana" pitchFamily="34" charset="0"/>
                <a:cs typeface="Arial" charset="0"/>
              </a:rPr>
              <a:t>Evict cold data (LRU commonly used)</a:t>
            </a:r>
          </a:p>
          <a:p>
            <a:r>
              <a:rPr lang="en-US" sz="2400" dirty="0" smtClean="0">
                <a:latin typeface="Verdana" pitchFamily="34" charset="0"/>
                <a:cs typeface="Arial" charset="0"/>
              </a:rPr>
              <a:t>How I/O classification can help</a:t>
            </a:r>
          </a:p>
          <a:p>
            <a:pPr lvl="1"/>
            <a:r>
              <a:rPr lang="en-US" sz="2000" dirty="0" smtClean="0">
                <a:latin typeface="Verdana" pitchFamily="34" charset="0"/>
                <a:cs typeface="Arial" charset="0"/>
              </a:rPr>
              <a:t>Identify cacheable I/O classes</a:t>
            </a:r>
          </a:p>
          <a:p>
            <a:pPr lvl="1"/>
            <a:r>
              <a:rPr lang="en-US" sz="2000" dirty="0" smtClean="0">
                <a:latin typeface="Verdana" pitchFamily="34" charset="0"/>
                <a:cs typeface="Arial" charset="0"/>
              </a:rPr>
              <a:t>Assign relative caching priorities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63294" y="3051958"/>
            <a:ext cx="2736255" cy="2577910"/>
            <a:chOff x="7042174" y="3585168"/>
            <a:chExt cx="1857375" cy="2044700"/>
          </a:xfrm>
        </p:grpSpPr>
        <p:pic>
          <p:nvPicPr>
            <p:cNvPr id="49158" name="Picture 6" descr=",P-Y-179782-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42174" y="4601168"/>
              <a:ext cx="1228725" cy="1028700"/>
            </a:xfrm>
            <a:prstGeom prst="rect">
              <a:avLst/>
            </a:prstGeom>
            <a:noFill/>
          </p:spPr>
        </p:pic>
        <p:pic>
          <p:nvPicPr>
            <p:cNvPr id="49162" name="Picture 10" descr="hd-000-in_400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8449" y="3585168"/>
              <a:ext cx="1181100" cy="1181100"/>
            </a:xfrm>
            <a:prstGeom prst="rect">
              <a:avLst/>
            </a:prstGeom>
            <a:noFill/>
          </p:spPr>
        </p:pic>
      </p:grp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0"/>
            <a:ext cx="2319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overview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Filesystem prototypes </a:t>
            </a:r>
            <a:r>
              <a:rPr lang="en-US" sz="2800" dirty="0" smtClean="0"/>
              <a:t>(Ext3 &amp; NTFS)</a:t>
            </a:r>
            <a:endParaRPr lang="en-US" dirty="0" smtClean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47118" y="4947042"/>
            <a:ext cx="4446588" cy="841375"/>
            <a:chOff x="1344" y="3264"/>
            <a:chExt cx="2801" cy="530"/>
          </a:xfrm>
        </p:grpSpPr>
        <p:cxnSp>
          <p:nvCxnSpPr>
            <p:cNvPr id="6191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2738" y="2060"/>
              <a:ext cx="13" cy="2422"/>
            </a:xfrm>
            <a:prstGeom prst="curvedConnector3">
              <a:avLst>
                <a:gd name="adj1" fmla="val 214285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92" name="Text Box 8"/>
            <p:cNvSpPr txBox="1">
              <a:spLocks noChangeArrowheads="1"/>
            </p:cNvSpPr>
            <p:nvPr/>
          </p:nvSpPr>
          <p:spPr bwMode="auto">
            <a:xfrm>
              <a:off x="1344" y="3600"/>
              <a:ext cx="28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 smtClean="0"/>
                <a:t>Classify </a:t>
              </a:r>
              <a:r>
                <a:rPr lang="en-US" b="1" dirty="0"/>
                <a:t>each I/O </a:t>
              </a:r>
              <a:r>
                <a:rPr lang="en-US" b="1" dirty="0" smtClean="0"/>
                <a:t>in-band</a:t>
              </a:r>
              <a:endParaRPr lang="en-US" b="1" dirty="0"/>
            </a:p>
          </p:txBody>
        </p:sp>
      </p:grpSp>
      <p:graphicFrame>
        <p:nvGraphicFramePr>
          <p:cNvPr id="47122" name="Group 18"/>
          <p:cNvGraphicFramePr>
            <a:graphicFrameLocks noGrp="1"/>
          </p:cNvGraphicFramePr>
          <p:nvPr/>
        </p:nvGraphicFramePr>
        <p:xfrm>
          <a:off x="3524590" y="1819946"/>
          <a:ext cx="2091645" cy="2052324"/>
        </p:xfrm>
        <a:graphic>
          <a:graphicData uri="http://schemas.openxmlformats.org/drawingml/2006/table">
            <a:tbl>
              <a:tblPr/>
              <a:tblGrid>
                <a:gridCol w="1101967"/>
                <a:gridCol w="989678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Classifier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Cache 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Metadata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Journal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Directories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Files &lt;= 4KB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Files &lt;=16KB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Files &lt;=64KB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Files &gt; GB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Lowest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43"/>
          <p:cNvGrpSpPr/>
          <p:nvPr/>
        </p:nvGrpSpPr>
        <p:grpSpPr>
          <a:xfrm>
            <a:off x="588138" y="1801112"/>
            <a:ext cx="2308225" cy="2797175"/>
            <a:chOff x="588138" y="2074245"/>
            <a:chExt cx="2308225" cy="2797175"/>
          </a:xfrm>
        </p:grpSpPr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588138" y="2074245"/>
              <a:ext cx="2308225" cy="2797175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Computer system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83388" y="3293445"/>
              <a:ext cx="2116137" cy="149066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Operating system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83388" y="2455245"/>
              <a:ext cx="2116137" cy="7620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Applications or DB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52" name="Rectangle 12"/>
            <p:cNvSpPr>
              <a:spLocks noChangeArrowheads="1"/>
            </p:cNvSpPr>
            <p:nvPr/>
          </p:nvSpPr>
          <p:spPr bwMode="auto">
            <a:xfrm>
              <a:off x="753238" y="4030045"/>
              <a:ext cx="1978025" cy="6858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File system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87" name="Rectangle 40"/>
            <p:cNvSpPr>
              <a:spLocks noChangeArrowheads="1"/>
            </p:cNvSpPr>
            <p:nvPr/>
          </p:nvSpPr>
          <p:spPr bwMode="auto">
            <a:xfrm>
              <a:off x="838963" y="2836245"/>
              <a:ext cx="1806575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I/O Classification</a:t>
              </a:r>
            </a:p>
          </p:txBody>
        </p:sp>
        <p:sp>
          <p:nvSpPr>
            <p:cNvPr id="6188" name="Rectangle 41"/>
            <p:cNvSpPr>
              <a:spLocks noChangeArrowheads="1"/>
            </p:cNvSpPr>
            <p:nvPr/>
          </p:nvSpPr>
          <p:spPr bwMode="auto">
            <a:xfrm>
              <a:off x="838963" y="4334845"/>
              <a:ext cx="1806575" cy="304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latin typeface="Arial" charset="0"/>
                </a:rPr>
                <a:t>I/O Classification</a:t>
              </a:r>
            </a:p>
          </p:txBody>
        </p:sp>
        <p:sp>
          <p:nvSpPr>
            <p:cNvPr id="6189" name="Rectangle 42"/>
            <p:cNvSpPr>
              <a:spLocks noChangeArrowheads="1"/>
            </p:cNvSpPr>
            <p:nvPr/>
          </p:nvSpPr>
          <p:spPr bwMode="auto">
            <a:xfrm>
              <a:off x="838963" y="3641107"/>
              <a:ext cx="1806575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I/O Classification</a:t>
              </a:r>
            </a:p>
          </p:txBody>
        </p:sp>
      </p:grp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6239408" y="1782369"/>
            <a:ext cx="2349500" cy="280352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sz="1600" b="1">
                <a:latin typeface="Arial" charset="0"/>
              </a:rPr>
              <a:t>Storage system</a:t>
            </a: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6398158" y="2193532"/>
            <a:ext cx="2032000" cy="83978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b="1">
                <a:latin typeface="Arial" charset="0"/>
              </a:rPr>
              <a:t>Management firmware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6398158" y="3752457"/>
            <a:ext cx="2032000" cy="76517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b="1">
                <a:latin typeface="Arial" charset="0"/>
              </a:rPr>
              <a:t>Storage controller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6514839" y="2553894"/>
            <a:ext cx="1798638" cy="34607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latin typeface="Arial" charset="0"/>
              </a:rPr>
              <a:t>QoS Policies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6506902" y="4089007"/>
            <a:ext cx="1814512" cy="3651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latin typeface="Arial" charset="0"/>
              </a:rPr>
              <a:t>QoS Mechanisms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187023" y="6155799"/>
            <a:ext cx="584200" cy="279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 b="1">
              <a:latin typeface="Arial" pitchFamily="34" charset="0"/>
            </a:endParaRP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552779" y="6157000"/>
            <a:ext cx="3028458" cy="276999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= Current &amp; future research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0" y="0"/>
            <a:ext cx="2319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overview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38797" y="1217427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 classification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15289" y="1217427"/>
            <a:ext cx="231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 policy assignment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202128" y="1217427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FS policy enforcement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461658" y="3136900"/>
            <a:ext cx="1905000" cy="533400"/>
            <a:chOff x="6591300" y="3136900"/>
            <a:chExt cx="1905000" cy="533400"/>
          </a:xfrm>
        </p:grpSpPr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6591300" y="3136900"/>
              <a:ext cx="787400" cy="533400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pitchFamily="34" charset="0"/>
                </a:rPr>
                <a:t>Disk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7480300" y="3175000"/>
              <a:ext cx="1016000" cy="457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>SSD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2" name="Group 18"/>
          <p:cNvGraphicFramePr>
            <a:graphicFrameLocks noGrp="1"/>
          </p:cNvGraphicFramePr>
          <p:nvPr/>
        </p:nvGraphicFramePr>
        <p:xfrm>
          <a:off x="3175061" y="1819946"/>
          <a:ext cx="2790702" cy="1485649"/>
        </p:xfrm>
        <a:graphic>
          <a:graphicData uri="http://schemas.openxmlformats.org/drawingml/2006/table">
            <a:tbl>
              <a:tblPr/>
              <a:tblGrid>
                <a:gridCol w="1757548"/>
                <a:gridCol w="1033154"/>
              </a:tblGrid>
              <a:tr h="2420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Classifier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Cache priority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System 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Temp. tables (on write)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Randomly 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Temp. tables (on read)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2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Sequential 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Bypass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9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Index files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Bypass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Database prototype </a:t>
            </a:r>
            <a:r>
              <a:rPr lang="en-US" sz="2800" dirty="0" smtClean="0"/>
              <a:t>(</a:t>
            </a:r>
            <a:r>
              <a:rPr lang="en-US" sz="2800" dirty="0" err="1" smtClean="0"/>
              <a:t>PostgreSQL</a:t>
            </a:r>
            <a:r>
              <a:rPr lang="en-US" sz="2800" dirty="0" smtClean="0"/>
              <a:t>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47118" y="4947042"/>
            <a:ext cx="4446588" cy="841375"/>
            <a:chOff x="1344" y="3264"/>
            <a:chExt cx="2801" cy="530"/>
          </a:xfrm>
        </p:grpSpPr>
        <p:cxnSp>
          <p:nvCxnSpPr>
            <p:cNvPr id="6191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2738" y="2060"/>
              <a:ext cx="13" cy="2422"/>
            </a:xfrm>
            <a:prstGeom prst="curvedConnector3">
              <a:avLst>
                <a:gd name="adj1" fmla="val 214285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192" name="Text Box 8"/>
            <p:cNvSpPr txBox="1">
              <a:spLocks noChangeArrowheads="1"/>
            </p:cNvSpPr>
            <p:nvPr/>
          </p:nvSpPr>
          <p:spPr bwMode="auto">
            <a:xfrm>
              <a:off x="1344" y="3600"/>
              <a:ext cx="28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dirty="0" smtClean="0"/>
                <a:t>Classify </a:t>
              </a:r>
              <a:r>
                <a:rPr lang="en-US" b="1" dirty="0"/>
                <a:t>each I/O </a:t>
              </a:r>
              <a:r>
                <a:rPr lang="en-US" b="1" dirty="0" smtClean="0"/>
                <a:t>in-band</a:t>
              </a:r>
              <a:endParaRPr lang="en-US" b="1" dirty="0"/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588138" y="1801112"/>
            <a:ext cx="2308225" cy="2797175"/>
            <a:chOff x="588138" y="2074245"/>
            <a:chExt cx="2308225" cy="2797175"/>
          </a:xfrm>
        </p:grpSpPr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588138" y="2074245"/>
              <a:ext cx="2308225" cy="2797175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Computer system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683388" y="3293445"/>
              <a:ext cx="2116137" cy="149066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Operating system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683388" y="2455245"/>
              <a:ext cx="2116137" cy="7620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Applications or DB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52" name="Rectangle 12"/>
            <p:cNvSpPr>
              <a:spLocks noChangeArrowheads="1"/>
            </p:cNvSpPr>
            <p:nvPr/>
          </p:nvSpPr>
          <p:spPr bwMode="auto">
            <a:xfrm>
              <a:off x="753238" y="4030045"/>
              <a:ext cx="1978025" cy="6858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r>
                <a:rPr lang="en-US" b="1" dirty="0" smtClean="0">
                  <a:latin typeface="Arial" charset="0"/>
                </a:rPr>
                <a:t>File system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187" name="Rectangle 40"/>
            <p:cNvSpPr>
              <a:spLocks noChangeArrowheads="1"/>
            </p:cNvSpPr>
            <p:nvPr/>
          </p:nvSpPr>
          <p:spPr bwMode="auto">
            <a:xfrm>
              <a:off x="838963" y="2836245"/>
              <a:ext cx="1806575" cy="304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I/O Classification</a:t>
              </a:r>
            </a:p>
          </p:txBody>
        </p:sp>
        <p:sp>
          <p:nvSpPr>
            <p:cNvPr id="6188" name="Rectangle 41"/>
            <p:cNvSpPr>
              <a:spLocks noChangeArrowheads="1"/>
            </p:cNvSpPr>
            <p:nvPr/>
          </p:nvSpPr>
          <p:spPr bwMode="auto">
            <a:xfrm>
              <a:off x="838963" y="4334845"/>
              <a:ext cx="1806575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I/O Classification</a:t>
              </a:r>
            </a:p>
          </p:txBody>
        </p:sp>
        <p:sp>
          <p:nvSpPr>
            <p:cNvPr id="6189" name="Rectangle 42"/>
            <p:cNvSpPr>
              <a:spLocks noChangeArrowheads="1"/>
            </p:cNvSpPr>
            <p:nvPr/>
          </p:nvSpPr>
          <p:spPr bwMode="auto">
            <a:xfrm>
              <a:off x="838963" y="3641107"/>
              <a:ext cx="1806575" cy="304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1600" b="1" dirty="0">
                  <a:latin typeface="Arial" charset="0"/>
                </a:rPr>
                <a:t>I/O Classification</a:t>
              </a:r>
            </a:p>
          </p:txBody>
        </p:sp>
      </p:grp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6239408" y="1782369"/>
            <a:ext cx="2349500" cy="2803525"/>
          </a:xfrm>
          <a:prstGeom prst="rect">
            <a:avLst/>
          </a:prstGeom>
          <a:solidFill>
            <a:srgbClr val="9696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sz="1600" b="1">
                <a:latin typeface="Arial" charset="0"/>
              </a:rPr>
              <a:t>Storage system</a:t>
            </a: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6398158" y="2193532"/>
            <a:ext cx="2032000" cy="83978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b="1">
                <a:latin typeface="Arial" charset="0"/>
              </a:rPr>
              <a:t>Management firmware</a:t>
            </a: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6398158" y="3752457"/>
            <a:ext cx="2032000" cy="76517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eaLnBrk="1" hangingPunct="1"/>
            <a:r>
              <a:rPr lang="en-US" b="1">
                <a:latin typeface="Arial" charset="0"/>
              </a:rPr>
              <a:t>Storage controller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6514839" y="2553894"/>
            <a:ext cx="1798638" cy="34607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latin typeface="Arial" charset="0"/>
              </a:rPr>
              <a:t>QoS Policies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6506902" y="4089007"/>
            <a:ext cx="1814512" cy="36512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600" b="1">
                <a:latin typeface="Arial" charset="0"/>
              </a:rPr>
              <a:t>QoS Mechanisms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187023" y="6155799"/>
            <a:ext cx="584200" cy="279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 b="1">
              <a:latin typeface="Arial" pitchFamily="34" charset="0"/>
            </a:endParaRP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552779" y="6157000"/>
            <a:ext cx="3028458" cy="276999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= Current &amp; future research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0" y="0"/>
            <a:ext cx="2319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overview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18760" y="1217427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DB classification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95253" y="1217427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DB policy assignment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182091" y="1217427"/>
            <a:ext cx="2464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DB policy enforcement</a:t>
            </a:r>
          </a:p>
        </p:txBody>
      </p:sp>
      <p:grpSp>
        <p:nvGrpSpPr>
          <p:cNvPr id="5" name="Group 38"/>
          <p:cNvGrpSpPr/>
          <p:nvPr/>
        </p:nvGrpSpPr>
        <p:grpSpPr>
          <a:xfrm>
            <a:off x="6461658" y="3136900"/>
            <a:ext cx="1905000" cy="533400"/>
            <a:chOff x="6591300" y="3136900"/>
            <a:chExt cx="1905000" cy="533400"/>
          </a:xfrm>
        </p:grpSpPr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6591300" y="3136900"/>
              <a:ext cx="787400" cy="533400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pitchFamily="34" charset="0"/>
                </a:rPr>
                <a:t>Disk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7480300" y="3175000"/>
              <a:ext cx="1016000" cy="457200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" pitchFamily="34" charset="0"/>
                </a:rPr>
                <a:t>SSD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65125" y="157163"/>
            <a:ext cx="8410575" cy="1143000"/>
          </a:xfrm>
        </p:spPr>
        <p:txBody>
          <a:bodyPr/>
          <a:lstStyle/>
          <a:p>
            <a:r>
              <a:rPr lang="en-US" dirty="0" smtClean="0"/>
              <a:t>Selective cache algorithms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u="sng" dirty="0" smtClean="0"/>
              <a:t>Selective allocation</a:t>
            </a:r>
            <a:endParaRPr lang="en-US" sz="2400" dirty="0" smtClean="0"/>
          </a:p>
          <a:p>
            <a:pPr lvl="1"/>
            <a:r>
              <a:rPr lang="en-US" sz="2000" dirty="0" smtClean="0"/>
              <a:t>Always allocate high-priority classes</a:t>
            </a:r>
          </a:p>
          <a:p>
            <a:pPr lvl="2"/>
            <a:r>
              <a:rPr lang="en-US" sz="1800" dirty="0" smtClean="0"/>
              <a:t>E.g. FS metadata and DB system tables always allocated</a:t>
            </a:r>
          </a:p>
          <a:p>
            <a:pPr lvl="1"/>
            <a:r>
              <a:rPr lang="en-US" sz="2000" dirty="0" smtClean="0"/>
              <a:t>Conditionally allocate low-priority classes</a:t>
            </a:r>
          </a:p>
          <a:p>
            <a:pPr lvl="2"/>
            <a:r>
              <a:rPr lang="en-US" sz="1800" dirty="0" smtClean="0"/>
              <a:t>Depends on cache pressure, cache contents, etc.</a:t>
            </a:r>
          </a:p>
          <a:p>
            <a:pPr lvl="2"/>
            <a:r>
              <a:rPr lang="en-US" sz="1800" dirty="0" smtClean="0"/>
              <a:t>High/low cutoff is a tunable parameter</a:t>
            </a:r>
          </a:p>
          <a:p>
            <a:r>
              <a:rPr lang="en-US" sz="2400" b="1" i="1" u="sng" dirty="0" smtClean="0"/>
              <a:t>Selective eviction</a:t>
            </a:r>
          </a:p>
          <a:p>
            <a:pPr lvl="1"/>
            <a:r>
              <a:rPr lang="en-US" sz="2000" dirty="0" smtClean="0"/>
              <a:t>Evict in priority order (lowest priority first)</a:t>
            </a:r>
          </a:p>
          <a:p>
            <a:pPr lvl="2"/>
            <a:r>
              <a:rPr lang="en-US" sz="1800" dirty="0" smtClean="0"/>
              <a:t>E.g., temporary DB tables evicted system tables</a:t>
            </a:r>
            <a:endParaRPr lang="en-US" sz="2000" dirty="0" smtClean="0"/>
          </a:p>
          <a:p>
            <a:pPr lvl="1"/>
            <a:r>
              <a:rPr lang="en-US" sz="2000" dirty="0" smtClean="0"/>
              <a:t>Trivially implemented by managing one LRU per class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0" y="0"/>
            <a:ext cx="2319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Technology overview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5" y="157162"/>
            <a:ext cx="8410575" cy="5847853"/>
          </a:xfrm>
        </p:spPr>
        <p:txBody>
          <a:bodyPr/>
          <a:lstStyle/>
          <a:p>
            <a:r>
              <a:rPr lang="en-US" dirty="0" smtClean="0"/>
              <a:t>Technology development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000000"/>
      </a:lt2>
      <a:accent1>
        <a:srgbClr val="009900"/>
      </a:accent1>
      <a:accent2>
        <a:srgbClr val="FF5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5300"/>
      </a:accent6>
      <a:hlink>
        <a:srgbClr val="AA014C"/>
      </a:hlink>
      <a:folHlink>
        <a:srgbClr val="567EB9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42384</TotalTime>
  <Words>1118</Words>
  <Application>Microsoft Office PowerPoint</Application>
  <PresentationFormat>On-screen Show (4:3)</PresentationFormat>
  <Paragraphs>367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2_intel3.0-blue</vt:lpstr>
      <vt:lpstr>3_intel3.0-blue</vt:lpstr>
      <vt:lpstr>Acrobat Document</vt:lpstr>
      <vt:lpstr>Differentiated Storage Services</vt:lpstr>
      <vt:lpstr>An analogy: moving &amp; shipping</vt:lpstr>
      <vt:lpstr>Differentiated Storage Services</vt:lpstr>
      <vt:lpstr>The SCSI CDB</vt:lpstr>
      <vt:lpstr>Motivation: disk caching with SSDs</vt:lpstr>
      <vt:lpstr>Filesystem prototypes (Ext3 &amp; NTFS)</vt:lpstr>
      <vt:lpstr>Database prototype (PostgreSQL)</vt:lpstr>
      <vt:lpstr>Selective cache algorithms</vt:lpstr>
      <vt:lpstr>Technology development</vt:lpstr>
      <vt:lpstr>Ext3 prototype</vt:lpstr>
      <vt:lpstr>Ext3 classification illustrated</vt:lpstr>
      <vt:lpstr>PostgreSQL prototype</vt:lpstr>
      <vt:lpstr>Cache implementations</vt:lpstr>
      <vt:lpstr>Evaluation</vt:lpstr>
      <vt:lpstr>Experimental setup</vt:lpstr>
      <vt:lpstr>SPECsfs I/O breakdown</vt:lpstr>
      <vt:lpstr>SPECsfs performance metrics</vt:lpstr>
      <vt:lpstr>SPECsfs file latencies</vt:lpstr>
      <vt:lpstr>TPC-H I/O breakdown</vt:lpstr>
      <vt:lpstr>TPC-H performance metrics</vt:lpstr>
      <vt:lpstr>Conclusion &amp; future work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IPTR Presentation Template</dc:title>
  <dc:creator>Ashwani Gupta</dc:creator>
  <cp:lastModifiedBy>mmesnie</cp:lastModifiedBy>
  <cp:revision>971</cp:revision>
  <dcterms:created xsi:type="dcterms:W3CDTF">2004-03-24T17:50:24Z</dcterms:created>
  <dcterms:modified xsi:type="dcterms:W3CDTF">2011-10-24T11:14:37Z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3400.00000000000</vt:lpwstr>
  </property>
  <property fmtid="{D5CDD505-2E9C-101B-9397-08002B2CF9AE}" pid="3" name="Sort Order">
    <vt:lpwstr>2</vt:lpwstr>
  </property>
</Properties>
</file>