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sldIdLst>
    <p:sldId id="256" r:id="rId2"/>
    <p:sldId id="266" r:id="rId3"/>
    <p:sldId id="263" r:id="rId4"/>
    <p:sldId id="281" r:id="rId5"/>
    <p:sldId id="367" r:id="rId6"/>
    <p:sldId id="376" r:id="rId7"/>
    <p:sldId id="360" r:id="rId8"/>
    <p:sldId id="295" r:id="rId9"/>
    <p:sldId id="377" r:id="rId10"/>
    <p:sldId id="291" r:id="rId11"/>
    <p:sldId id="301" r:id="rId12"/>
    <p:sldId id="302" r:id="rId13"/>
    <p:sldId id="290" r:id="rId14"/>
    <p:sldId id="303" r:id="rId15"/>
    <p:sldId id="304" r:id="rId16"/>
    <p:sldId id="289" r:id="rId17"/>
    <p:sldId id="305" r:id="rId18"/>
    <p:sldId id="306" r:id="rId19"/>
    <p:sldId id="361" r:id="rId20"/>
    <p:sldId id="362" r:id="rId21"/>
    <p:sldId id="307" r:id="rId22"/>
    <p:sldId id="363" r:id="rId23"/>
    <p:sldId id="309" r:id="rId24"/>
    <p:sldId id="364" r:id="rId25"/>
    <p:sldId id="365" r:id="rId26"/>
    <p:sldId id="345" r:id="rId27"/>
    <p:sldId id="344" r:id="rId28"/>
    <p:sldId id="296" r:id="rId29"/>
    <p:sldId id="283" r:id="rId30"/>
    <p:sldId id="313" r:id="rId31"/>
    <p:sldId id="350" r:id="rId32"/>
    <p:sldId id="319" r:id="rId33"/>
    <p:sldId id="322" r:id="rId34"/>
    <p:sldId id="332" r:id="rId35"/>
    <p:sldId id="318" r:id="rId36"/>
    <p:sldId id="323" r:id="rId37"/>
    <p:sldId id="333" r:id="rId38"/>
    <p:sldId id="347" r:id="rId39"/>
    <p:sldId id="316" r:id="rId40"/>
    <p:sldId id="324" r:id="rId41"/>
    <p:sldId id="334" r:id="rId42"/>
    <p:sldId id="348" r:id="rId43"/>
    <p:sldId id="317" r:id="rId44"/>
    <p:sldId id="326" r:id="rId45"/>
    <p:sldId id="335" r:id="rId46"/>
    <p:sldId id="338" r:id="rId47"/>
    <p:sldId id="339" r:id="rId48"/>
    <p:sldId id="340" r:id="rId49"/>
    <p:sldId id="320" r:id="rId50"/>
    <p:sldId id="327" r:id="rId51"/>
    <p:sldId id="336" r:id="rId52"/>
    <p:sldId id="349" r:id="rId53"/>
    <p:sldId id="315" r:id="rId54"/>
    <p:sldId id="328" r:id="rId55"/>
    <p:sldId id="341" r:id="rId56"/>
    <p:sldId id="368" r:id="rId57"/>
    <p:sldId id="374" r:id="rId58"/>
    <p:sldId id="370" r:id="rId59"/>
    <p:sldId id="373" r:id="rId60"/>
    <p:sldId id="375" r:id="rId61"/>
    <p:sldId id="37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9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00236-E2E4-491F-9949-DD3FCAB485F1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DBB16-1F2F-4DEB-B96F-02423D6EF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3D4-5E67-4B65-B3FD-640AC41DBB45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50D3-262E-497A-B082-9D3159A75E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3D4-5E67-4B65-B3FD-640AC41DBB45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50D3-262E-497A-B082-9D3159A75E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3D4-5E67-4B65-B3FD-640AC41DBB45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50D3-262E-497A-B082-9D3159A75E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3D4-5E67-4B65-B3FD-640AC41DBB45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50D3-262E-497A-B082-9D3159A75E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3D4-5E67-4B65-B3FD-640AC41DBB45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50D3-262E-497A-B082-9D3159A75E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3D4-5E67-4B65-B3FD-640AC41DBB45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50D3-262E-497A-B082-9D3159A75E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3D4-5E67-4B65-B3FD-640AC41DBB45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50D3-262E-497A-B082-9D3159A75E8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3D4-5E67-4B65-B3FD-640AC41DBB45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50D3-262E-497A-B082-9D3159A75E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3D4-5E67-4B65-B3FD-640AC41DBB45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50D3-262E-497A-B082-9D3159A75E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3D4-5E67-4B65-B3FD-640AC41DBB45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50D3-262E-497A-B082-9D3159A75E8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3D4-5E67-4B65-B3FD-640AC41DBB45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50D3-262E-497A-B082-9D3159A75E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1B3A3D4-5E67-4B65-B3FD-640AC41DBB45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F7250D3-262E-497A-B082-9D3159A75E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isc.edu/adsl/Traces/ibench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isc.edu/adsl/Publications/" TargetMode="External"/><Relationship Id="rId2" Type="http://schemas.openxmlformats.org/officeDocument/2006/relationships/hyperlink" Target="http://www.cs.wisc.edu/adsl/Traces/ibench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152650"/>
          </a:xfrm>
        </p:spPr>
        <p:txBody>
          <a:bodyPr>
            <a:normAutofit/>
          </a:bodyPr>
          <a:lstStyle/>
          <a:p>
            <a:pPr algn="ctr"/>
            <a:r>
              <a:rPr lang="en-US" sz="6000" cap="none" dirty="0" smtClean="0">
                <a:latin typeface="+mn-lt"/>
              </a:rPr>
              <a:t>A File is Not a File:</a:t>
            </a:r>
            <a:br>
              <a:rPr lang="en-US" sz="6000" cap="none" dirty="0" smtClean="0">
                <a:latin typeface="+mn-lt"/>
              </a:rPr>
            </a:br>
            <a:r>
              <a:rPr lang="en-US" sz="3200" cap="none" dirty="0">
                <a:latin typeface="+mn-lt"/>
              </a:rPr>
              <a:t>U</a:t>
            </a:r>
            <a:r>
              <a:rPr lang="en-US" sz="3200" cap="none" dirty="0" smtClean="0">
                <a:latin typeface="+mn-lt"/>
              </a:rPr>
              <a:t>nderstanding the I/O Behavior </a:t>
            </a:r>
            <a:br>
              <a:rPr lang="en-US" sz="3200" cap="none" dirty="0" smtClean="0">
                <a:latin typeface="+mn-lt"/>
              </a:rPr>
            </a:br>
            <a:r>
              <a:rPr lang="en-US" sz="3200" cap="none" dirty="0" smtClean="0">
                <a:latin typeface="+mn-lt"/>
              </a:rPr>
              <a:t>of Apple Desktop Applications</a:t>
            </a:r>
            <a:endParaRPr lang="en-US" sz="3200" cap="none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Tyler Harter, Chris </a:t>
            </a:r>
            <a:r>
              <a:rPr lang="en-US" dirty="0" err="1"/>
              <a:t>Dragga</a:t>
            </a:r>
            <a:r>
              <a:rPr lang="en-US" dirty="0"/>
              <a:t>, Michael Vaughn,</a:t>
            </a:r>
          </a:p>
          <a:p>
            <a:pPr algn="ctr"/>
            <a:r>
              <a:rPr lang="en-US" dirty="0"/>
              <a:t>Andrea C. </a:t>
            </a:r>
            <a:r>
              <a:rPr lang="en-US" dirty="0" err="1"/>
              <a:t>Arpaci-Dusseau</a:t>
            </a:r>
            <a:r>
              <a:rPr lang="en-US" dirty="0"/>
              <a:t>, </a:t>
            </a:r>
            <a:r>
              <a:rPr lang="en-US" dirty="0" err="1"/>
              <a:t>Remzi</a:t>
            </a:r>
            <a:r>
              <a:rPr lang="en-US" dirty="0"/>
              <a:t> H. </a:t>
            </a:r>
            <a:r>
              <a:rPr lang="en-US" dirty="0" err="1" smtClean="0"/>
              <a:t>Arpaci-Dusseau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Department of Computer Sciences</a:t>
            </a:r>
          </a:p>
          <a:p>
            <a:pPr algn="ctr"/>
            <a:r>
              <a:rPr lang="en-US" dirty="0" smtClean="0"/>
              <a:t>University of Wisconsin-Madison</a:t>
            </a:r>
            <a:endParaRPr lang="en-US" dirty="0"/>
          </a:p>
        </p:txBody>
      </p:sp>
      <p:pic>
        <p:nvPicPr>
          <p:cNvPr id="4" name="Picture 45" descr="uw-logo-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56" y="5562600"/>
            <a:ext cx="52228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5400000">
            <a:off x="7874775" y="348256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Threads</a:t>
            </a:r>
            <a:endParaRPr lang="en-US" sz="2400" dirty="0"/>
          </a:p>
        </p:txBody>
      </p:sp>
      <p:pic>
        <p:nvPicPr>
          <p:cNvPr id="2" name="Picture 14" descr="\\VBOXSVR\wm_share\app_images\timelines\doc_timelin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4" y="457200"/>
            <a:ext cx="723741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239000" y="1019175"/>
            <a:ext cx="1219200" cy="51816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56875" y="348251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891319" y="5934075"/>
            <a:ext cx="1219200" cy="885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8215" y="5974318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small I/O</a:t>
            </a:r>
            <a:endParaRPr lang="en-US" sz="1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7996102" y="6162675"/>
            <a:ext cx="1760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96102" y="6540500"/>
            <a:ext cx="17606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45660" y="6345793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big I/O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032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 files </a:t>
            </a:r>
            <a:r>
              <a:rPr lang="en-US" dirty="0" smtClean="0"/>
              <a:t>dominate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Multiple threads perform I/O</a:t>
            </a:r>
          </a:p>
          <a:p>
            <a:pPr lvl="1"/>
            <a:r>
              <a:rPr lang="en-US" dirty="0" smtClean="0"/>
              <a:t>Interactive programs must avoid blocking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49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\\VBOXSVR\wm_share\app_images\timelines\doc_timelin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4" y="457200"/>
            <a:ext cx="723741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91319" y="5934075"/>
            <a:ext cx="1219200" cy="885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8215" y="5974318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small I/O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996102" y="6162675"/>
            <a:ext cx="1760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96102" y="6540500"/>
            <a:ext cx="17606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45660" y="6345793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big I/O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56875" y="348251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874775" y="348256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Threads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76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\\VBOXSVR\wm_share\app_images\timelines\doc_timelin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4" y="457200"/>
            <a:ext cx="723741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8013311" y="6524625"/>
            <a:ext cx="152400" cy="1524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46661" y="6402943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fsync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56875" y="348251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7874775" y="348256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Threads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891319" y="5638800"/>
            <a:ext cx="1219200" cy="1181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48215" y="5679043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small I/O</a:t>
            </a: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996102" y="5867400"/>
            <a:ext cx="1760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96102" y="6245225"/>
            <a:ext cx="17606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45660" y="6050518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big I/O</a:t>
            </a:r>
            <a:endParaRPr lang="en-US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2895600" y="1019175"/>
            <a:ext cx="3048000" cy="58102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667000" y="3762375"/>
            <a:ext cx="4724400" cy="264056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797595" y="3257550"/>
            <a:ext cx="412330" cy="41774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 files </a:t>
            </a:r>
            <a:r>
              <a:rPr lang="en-US" dirty="0" smtClean="0"/>
              <a:t>dominate</a:t>
            </a:r>
          </a:p>
          <a:p>
            <a:r>
              <a:rPr lang="en-US" dirty="0" smtClean="0"/>
              <a:t>Multiple threads perform I/O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Writes are often forced</a:t>
            </a:r>
          </a:p>
          <a:p>
            <a:pPr lvl="1"/>
            <a:r>
              <a:rPr lang="en-US" dirty="0"/>
              <a:t>KV-store </a:t>
            </a:r>
            <a:r>
              <a:rPr lang="en-US" dirty="0" smtClean="0"/>
              <a:t>+ SQLite durability</a:t>
            </a:r>
          </a:p>
          <a:p>
            <a:pPr lvl="1"/>
            <a:r>
              <a:rPr lang="en-US" dirty="0" smtClean="0"/>
              <a:t>Auto-save file</a:t>
            </a:r>
          </a:p>
        </p:txBody>
      </p:sp>
    </p:spTree>
    <p:extLst>
      <p:ext uri="{BB962C8B-B14F-4D97-AF65-F5344CB8AC3E}">
        <p14:creationId xmlns:p14="http://schemas.microsoft.com/office/powerpoint/2010/main" val="32990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\\VBOXSVR\wm_share\app_images\timelines\doc_timelin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4" y="457200"/>
            <a:ext cx="723741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 rot="16200000">
            <a:off x="-156875" y="348251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874775" y="348256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Threads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8013311" y="6524625"/>
            <a:ext cx="152400" cy="1524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46661" y="6402943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fsync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7891319" y="5638800"/>
            <a:ext cx="1219200" cy="1181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8215" y="5679043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small I/O</a:t>
            </a:r>
            <a:endParaRPr lang="en-US" sz="1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996102" y="5867400"/>
            <a:ext cx="1760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996102" y="6245225"/>
            <a:ext cx="17606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45660" y="6050518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big I/O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90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\\VBOXSVR\wm_share\app_images\timelines\doc_timelin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4" y="457200"/>
            <a:ext cx="723741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34350" y="6336268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rename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8001000" y="6467475"/>
            <a:ext cx="152400" cy="152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-156875" y="348251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7874775" y="348256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Threads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013311" y="6107728"/>
            <a:ext cx="152400" cy="1524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146661" y="5986046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fsync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7891319" y="5181599"/>
            <a:ext cx="1219200" cy="162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48215" y="5262146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small I/O</a:t>
            </a:r>
            <a:endParaRPr lang="en-US" sz="1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996102" y="5450503"/>
            <a:ext cx="1760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996102" y="5828328"/>
            <a:ext cx="17606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45660" y="5633621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big I/O</a:t>
            </a:r>
            <a:endParaRPr lang="en-US" sz="1600" dirty="0"/>
          </a:p>
        </p:txBody>
      </p:sp>
      <p:sp>
        <p:nvSpPr>
          <p:cNvPr id="27" name="Rounded Rectangle 26"/>
          <p:cNvSpPr/>
          <p:nvPr/>
        </p:nvSpPr>
        <p:spPr>
          <a:xfrm>
            <a:off x="2667000" y="3657600"/>
            <a:ext cx="4724400" cy="274534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7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 files </a:t>
            </a:r>
            <a:r>
              <a:rPr lang="en-US" dirty="0" smtClean="0"/>
              <a:t>dominate</a:t>
            </a:r>
          </a:p>
          <a:p>
            <a:r>
              <a:rPr lang="en-US" dirty="0" smtClean="0"/>
              <a:t>Multiple threads perform I/O</a:t>
            </a:r>
          </a:p>
          <a:p>
            <a:r>
              <a:rPr lang="en-US" dirty="0" smtClean="0"/>
              <a:t>Writes are often forced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Renaming is popular</a:t>
            </a:r>
          </a:p>
          <a:p>
            <a:pPr lvl="1"/>
            <a:r>
              <a:rPr lang="en-US" dirty="0" smtClean="0"/>
              <a:t>Often used for key-value store</a:t>
            </a:r>
          </a:p>
          <a:p>
            <a:pPr lvl="1"/>
            <a:r>
              <a:rPr lang="en-US" dirty="0" smtClean="0"/>
              <a:t>Makes updates atomic</a:t>
            </a:r>
          </a:p>
        </p:txBody>
      </p:sp>
    </p:spTree>
    <p:extLst>
      <p:ext uri="{BB962C8B-B14F-4D97-AF65-F5344CB8AC3E}">
        <p14:creationId xmlns:p14="http://schemas.microsoft.com/office/powerpoint/2010/main" val="39030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\\VBOXSVR\wm_share\app_images\timelines\doc_timelin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4" y="457200"/>
            <a:ext cx="723741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576140" y="6172200"/>
            <a:ext cx="1129460" cy="62388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56875" y="348251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7874775" y="348256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Threads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134350" y="6336268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rename</a:t>
            </a:r>
            <a:endParaRPr lang="en-US" sz="1600" dirty="0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8001000" y="6467475"/>
            <a:ext cx="152400" cy="152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013311" y="6107728"/>
            <a:ext cx="152400" cy="1524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46661" y="5986046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fsync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7891319" y="5181599"/>
            <a:ext cx="1219200" cy="162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48215" y="5262146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small I/O</a:t>
            </a:r>
            <a:endParaRPr lang="en-US" sz="16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996102" y="5450503"/>
            <a:ext cx="1760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996102" y="5828328"/>
            <a:ext cx="17606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45660" y="5633621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big I/O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21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VBOXSVR\wm_share\jpgs\doc_timelin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4904"/>
            <a:ext cx="6473825" cy="64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150" y="55310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5334000"/>
            <a:ext cx="1219200" cy="1350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50" y="612439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3204" y="5486400"/>
            <a:ext cx="161926" cy="4572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4325" y="6096000"/>
            <a:ext cx="80962" cy="4572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115" y="45720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Writing the</a:t>
            </a:r>
          </a:p>
          <a:p>
            <a:r>
              <a:rPr lang="en-US" i="1" dirty="0" smtClean="0"/>
              <a:t>DOC file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823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study desktop applications?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/>
          </a:bodyPr>
          <a:lstStyle/>
          <a:p>
            <a:r>
              <a:rPr lang="en-US" dirty="0"/>
              <a:t>Measurement drives file-system </a:t>
            </a:r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File systems must decide how to optimize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>
                <a:solidFill>
                  <a:schemeClr val="accent4"/>
                </a:solidFill>
              </a:rPr>
              <a:t>Great history</a:t>
            </a:r>
            <a:r>
              <a:rPr lang="en-US" dirty="0" smtClean="0"/>
              <a:t> - many past I/O studies</a:t>
            </a:r>
          </a:p>
          <a:p>
            <a:pPr lvl="1"/>
            <a:r>
              <a:rPr lang="en-US" sz="1800" i="1" dirty="0" smtClean="0"/>
              <a:t>SOSP </a:t>
            </a:r>
            <a:r>
              <a:rPr lang="en-US" sz="1800" i="1" dirty="0"/>
              <a:t>’81</a:t>
            </a:r>
            <a:r>
              <a:rPr lang="en-US" sz="1800" dirty="0"/>
              <a:t>: M. </a:t>
            </a:r>
            <a:r>
              <a:rPr lang="en-US" sz="1800" dirty="0" err="1"/>
              <a:t>Satyanarayanan</a:t>
            </a:r>
            <a:r>
              <a:rPr lang="en-US" sz="1800" dirty="0"/>
              <a:t>. </a:t>
            </a:r>
            <a:r>
              <a:rPr lang="en-US" sz="1800" dirty="0" smtClean="0"/>
              <a:t> A </a:t>
            </a:r>
            <a:r>
              <a:rPr lang="en-US" sz="1800" dirty="0"/>
              <a:t>Study of File </a:t>
            </a:r>
            <a:r>
              <a:rPr lang="en-US" sz="1800" dirty="0" smtClean="0"/>
              <a:t>Sizes and Functional Lifetimes.</a:t>
            </a:r>
            <a:endParaRPr lang="en-US" sz="1800" dirty="0"/>
          </a:p>
          <a:p>
            <a:pPr lvl="1"/>
            <a:r>
              <a:rPr lang="en-US" sz="1800" i="1" dirty="0" smtClean="0"/>
              <a:t>SOSP ’85</a:t>
            </a:r>
            <a:r>
              <a:rPr lang="en-US" sz="1800" dirty="0" smtClean="0"/>
              <a:t>:, </a:t>
            </a:r>
            <a:r>
              <a:rPr lang="en-US" sz="1800" dirty="0" err="1" smtClean="0"/>
              <a:t>Ousterhout</a:t>
            </a:r>
            <a:r>
              <a:rPr lang="en-US" sz="1800" dirty="0" smtClean="0"/>
              <a:t> </a:t>
            </a:r>
            <a:r>
              <a:rPr lang="en-US" sz="1800" i="1" dirty="0" smtClean="0"/>
              <a:t>et al</a:t>
            </a:r>
            <a:r>
              <a:rPr lang="en-US" sz="1800" dirty="0" smtClean="0"/>
              <a:t>.  A Trace-Driven Analysis of Name and Attribute Caching in a Distributed System.</a:t>
            </a:r>
          </a:p>
          <a:p>
            <a:pPr lvl="1"/>
            <a:r>
              <a:rPr lang="en-US" sz="1800" i="1" dirty="0"/>
              <a:t>SOSP ’91</a:t>
            </a:r>
            <a:r>
              <a:rPr lang="en-US" sz="1800" dirty="0"/>
              <a:t>: M. Baker </a:t>
            </a:r>
            <a:r>
              <a:rPr lang="en-US" sz="1800" i="1" dirty="0"/>
              <a:t>et al</a:t>
            </a:r>
            <a:r>
              <a:rPr lang="en-US" sz="1800" dirty="0"/>
              <a:t>. </a:t>
            </a:r>
            <a:r>
              <a:rPr lang="en-US" sz="1800" dirty="0" smtClean="0"/>
              <a:t> Measurements </a:t>
            </a:r>
            <a:r>
              <a:rPr lang="en-US" sz="1800" dirty="0"/>
              <a:t>of a Distributed System</a:t>
            </a:r>
            <a:r>
              <a:rPr lang="en-US" sz="1800" dirty="0" smtClean="0"/>
              <a:t>.</a:t>
            </a:r>
            <a:endParaRPr lang="en-US" sz="1800" i="1" dirty="0" smtClean="0"/>
          </a:p>
          <a:p>
            <a:pPr lvl="1"/>
            <a:r>
              <a:rPr lang="en-US" sz="1800" i="1" dirty="0" smtClean="0"/>
              <a:t>SOSP ’99</a:t>
            </a:r>
            <a:r>
              <a:rPr lang="en-US" sz="1800" dirty="0" smtClean="0"/>
              <a:t>: W. </a:t>
            </a:r>
            <a:r>
              <a:rPr lang="en-US" sz="1800" dirty="0" err="1" smtClean="0"/>
              <a:t>Vogels</a:t>
            </a:r>
            <a:r>
              <a:rPr lang="en-US" sz="1800" dirty="0" smtClean="0"/>
              <a:t>.  File system usage in Windows NT 4.0.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There is still uncharted territory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Little focus on home users</a:t>
            </a:r>
            <a:endParaRPr lang="en-US" dirty="0"/>
          </a:p>
          <a:p>
            <a:pPr lvl="1"/>
            <a:r>
              <a:rPr lang="en-US" dirty="0" smtClean="0"/>
              <a:t>Little focus on individual applications</a:t>
            </a:r>
          </a:p>
          <a:p>
            <a:pPr lvl="1"/>
            <a:r>
              <a:rPr lang="en-US" dirty="0" smtClean="0"/>
              <a:t>More study can inform the design of the next generation of file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VBOXSVR\wm_share\jpgs\doc_timelin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7388225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312025" y="304800"/>
            <a:ext cx="1371600" cy="62484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8150" y="55310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5334000"/>
            <a:ext cx="1219200" cy="1350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150" y="612439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3204" y="5486400"/>
            <a:ext cx="161926" cy="4572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4325" y="6096000"/>
            <a:ext cx="80962" cy="4572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115" y="45720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Writing the</a:t>
            </a:r>
          </a:p>
          <a:p>
            <a:r>
              <a:rPr lang="en-US" i="1" dirty="0" smtClean="0"/>
              <a:t>DOC file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78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 files </a:t>
            </a:r>
            <a:r>
              <a:rPr lang="en-US" dirty="0" smtClean="0"/>
              <a:t>dominate</a:t>
            </a:r>
          </a:p>
          <a:p>
            <a:r>
              <a:rPr lang="en-US" dirty="0" smtClean="0"/>
              <a:t>Multiple threads perform I/O</a:t>
            </a:r>
          </a:p>
          <a:p>
            <a:r>
              <a:rPr lang="en-US" dirty="0" smtClean="0"/>
              <a:t>Writes are often forced</a:t>
            </a:r>
          </a:p>
          <a:p>
            <a:r>
              <a:rPr lang="en-US" dirty="0" smtClean="0"/>
              <a:t>Renaming is popular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A file is not a file</a:t>
            </a:r>
          </a:p>
          <a:p>
            <a:pPr lvl="1"/>
            <a:r>
              <a:rPr lang="en-US" dirty="0" smtClean="0"/>
              <a:t>DOC format is modeled after a FAT file system</a:t>
            </a:r>
          </a:p>
          <a:p>
            <a:pPr lvl="2"/>
            <a:r>
              <a:rPr lang="en-US" dirty="0" smtClean="0"/>
              <a:t>Multiple “sub-files”</a:t>
            </a:r>
          </a:p>
          <a:p>
            <a:pPr lvl="2"/>
            <a:r>
              <a:rPr lang="en-US" dirty="0" smtClean="0"/>
              <a:t>Application manages space allocation</a:t>
            </a:r>
          </a:p>
        </p:txBody>
      </p:sp>
    </p:spTree>
    <p:extLst>
      <p:ext uri="{BB962C8B-B14F-4D97-AF65-F5344CB8AC3E}">
        <p14:creationId xmlns:p14="http://schemas.microsoft.com/office/powerpoint/2010/main" val="8498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VBOXSVR\wm_share\jpgs\doc_timelin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7388225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8150" y="55310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5334000"/>
            <a:ext cx="1219200" cy="1350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150" y="612439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3204" y="5486400"/>
            <a:ext cx="161926" cy="4572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4325" y="6096000"/>
            <a:ext cx="80962" cy="4572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78225" y="2286000"/>
            <a:ext cx="2895600" cy="198120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115" y="45720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Writing the</a:t>
            </a:r>
          </a:p>
          <a:p>
            <a:r>
              <a:rPr lang="en-US" i="1" dirty="0" smtClean="0"/>
              <a:t>DOC file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6824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 files </a:t>
            </a:r>
            <a:r>
              <a:rPr lang="en-US" dirty="0" smtClean="0"/>
              <a:t>dominate</a:t>
            </a:r>
          </a:p>
          <a:p>
            <a:r>
              <a:rPr lang="en-US" dirty="0" smtClean="0"/>
              <a:t>Multiple threads perform I/O</a:t>
            </a:r>
          </a:p>
          <a:p>
            <a:r>
              <a:rPr lang="en-US" dirty="0" smtClean="0"/>
              <a:t>Writes are often forced</a:t>
            </a:r>
          </a:p>
          <a:p>
            <a:r>
              <a:rPr lang="en-US" dirty="0" smtClean="0"/>
              <a:t>Renaming is popular</a:t>
            </a:r>
          </a:p>
          <a:p>
            <a:r>
              <a:rPr lang="en-US" dirty="0" smtClean="0"/>
              <a:t>A file is not a file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Sequential access is not sequential</a:t>
            </a:r>
          </a:p>
          <a:p>
            <a:pPr lvl="1"/>
            <a:r>
              <a:rPr lang="en-US" dirty="0" smtClean="0"/>
              <a:t>Multiple sequential runs in a complex file =&gt; random accesses</a:t>
            </a:r>
          </a:p>
        </p:txBody>
      </p:sp>
    </p:spTree>
    <p:extLst>
      <p:ext uri="{BB962C8B-B14F-4D97-AF65-F5344CB8AC3E}">
        <p14:creationId xmlns:p14="http://schemas.microsoft.com/office/powerpoint/2010/main" val="32449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VBOXSVR\wm_share\jpgs\doc_timelin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125"/>
            <a:ext cx="7388225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8150" y="55310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5334000"/>
            <a:ext cx="1219200" cy="13504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150" y="612439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3204" y="5486400"/>
            <a:ext cx="161926" cy="4572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4325" y="6096000"/>
            <a:ext cx="80962" cy="4572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\\VBOXSVR\wm_share\jpgs\doc_timeline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56577" r="57069"/>
          <a:stretch/>
        </p:blipFill>
        <p:spPr bwMode="auto">
          <a:xfrm>
            <a:off x="1457325" y="4038600"/>
            <a:ext cx="2857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600200" y="4038600"/>
            <a:ext cx="2691161" cy="2819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115" y="45720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Writing the</a:t>
            </a:r>
          </a:p>
          <a:p>
            <a:r>
              <a:rPr lang="en-US" i="1" dirty="0" smtClean="0"/>
              <a:t>DOC file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54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VBOXSVR\wm_share\jpgs\doc_timeline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56577" r="57069"/>
          <a:stretch/>
        </p:blipFill>
        <p:spPr bwMode="auto">
          <a:xfrm>
            <a:off x="1457325" y="551345"/>
            <a:ext cx="6391880" cy="630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00199" y="551345"/>
            <a:ext cx="6249005" cy="630665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876800"/>
          </a:xfrm>
        </p:spPr>
        <p:txBody>
          <a:bodyPr>
            <a:normAutofit/>
          </a:bodyPr>
          <a:lstStyle/>
          <a:p>
            <a:r>
              <a:rPr lang="en-US" dirty="0"/>
              <a:t>Auxiliary files </a:t>
            </a:r>
            <a:r>
              <a:rPr lang="en-US" dirty="0" smtClean="0"/>
              <a:t>dominate</a:t>
            </a:r>
          </a:p>
          <a:p>
            <a:r>
              <a:rPr lang="en-US" dirty="0" smtClean="0"/>
              <a:t>Multiple threads perform I/O</a:t>
            </a:r>
          </a:p>
          <a:p>
            <a:r>
              <a:rPr lang="en-US" dirty="0" smtClean="0"/>
              <a:t>Writes are often forced</a:t>
            </a:r>
          </a:p>
          <a:p>
            <a:r>
              <a:rPr lang="en-US" dirty="0" smtClean="0"/>
              <a:t>Renaming is popular</a:t>
            </a:r>
          </a:p>
          <a:p>
            <a:r>
              <a:rPr lang="en-US" dirty="0" smtClean="0"/>
              <a:t>A file is not a file</a:t>
            </a:r>
          </a:p>
          <a:p>
            <a:r>
              <a:rPr lang="en-US" dirty="0" smtClean="0"/>
              <a:t>Sequential access is not sequential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Frameworks influence I/O</a:t>
            </a:r>
          </a:p>
          <a:p>
            <a:pPr lvl="1"/>
            <a:r>
              <a:rPr lang="en-US" dirty="0" smtClean="0"/>
              <a:t>Example: update value in page function</a:t>
            </a:r>
          </a:p>
          <a:p>
            <a:pPr lvl="1"/>
            <a:r>
              <a:rPr lang="en-US" dirty="0" smtClean="0"/>
              <a:t>Cocoa, Carbon are a substantial part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3078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Why study desktop applications?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Case study: saving a document</a:t>
            </a:r>
          </a:p>
          <a:p>
            <a:r>
              <a:rPr lang="en-US" sz="3200" b="1" dirty="0" smtClean="0"/>
              <a:t>General analysis</a:t>
            </a:r>
          </a:p>
          <a:p>
            <a:pPr lvl="1"/>
            <a:r>
              <a:rPr lang="en-US" sz="3200" i="1" dirty="0" smtClean="0"/>
              <a:t>Introducing </a:t>
            </a:r>
            <a:r>
              <a:rPr lang="en-US" sz="3200" i="1" dirty="0" err="1" smtClean="0"/>
              <a:t>iBench</a:t>
            </a:r>
            <a:endParaRPr lang="en-US" sz="3200" i="1" dirty="0" smtClean="0"/>
          </a:p>
          <a:p>
            <a:pPr lvl="1"/>
            <a:r>
              <a:rPr lang="en-US" sz="3200" i="1" dirty="0" smtClean="0"/>
              <a:t>Files</a:t>
            </a:r>
          </a:p>
          <a:p>
            <a:pPr lvl="1"/>
            <a:r>
              <a:rPr lang="en-US" sz="3200" i="1" dirty="0" smtClean="0"/>
              <a:t>Accesses</a:t>
            </a:r>
          </a:p>
          <a:p>
            <a:pPr lvl="1"/>
            <a:r>
              <a:rPr lang="en-US" sz="3200" i="1" dirty="0" smtClean="0"/>
              <a:t>Transactional demands</a:t>
            </a:r>
          </a:p>
          <a:p>
            <a:pPr lvl="1"/>
            <a:r>
              <a:rPr lang="en-US" sz="3200" i="1" dirty="0" smtClean="0"/>
              <a:t>Threads</a:t>
            </a:r>
          </a:p>
          <a:p>
            <a:r>
              <a:rPr lang="en-US" sz="3200" dirty="0" smtClean="0"/>
              <a:t>Conclusion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iBench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r>
              <a:rPr lang="en-US" dirty="0" smtClean="0"/>
              <a:t>Choose popular home-user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03" y="4724400"/>
            <a:ext cx="924729" cy="887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43200"/>
            <a:ext cx="840663" cy="840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27" y="3767732"/>
            <a:ext cx="850005" cy="868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253" y="4869819"/>
            <a:ext cx="741947" cy="741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2" y="2819400"/>
            <a:ext cx="681788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779923"/>
            <a:ext cx="792077" cy="79207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286000"/>
            <a:ext cx="4114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err="1" smtClean="0"/>
              <a:t>iLife</a:t>
            </a:r>
            <a:r>
              <a:rPr lang="en-US" b="1" dirty="0" smtClean="0"/>
              <a:t> suite (multimedia)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iPhoto 8.1.1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iTunes 9.0.3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iMovie 8.0.5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24400" y="2286000"/>
            <a:ext cx="4114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smtClean="0"/>
              <a:t>iWork (like MS Office)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Pages 4.0.3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Word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Numbers 2.0.3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Excel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Keynote 5.0.3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PowerPoint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94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iBench</a:t>
            </a:r>
            <a:r>
              <a:rPr lang="en-US" dirty="0" smtClean="0"/>
              <a:t>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 34 typical tasks (</a:t>
            </a:r>
            <a:r>
              <a:rPr lang="en-US" dirty="0" err="1" smtClean="0"/>
              <a:t>iBench</a:t>
            </a:r>
            <a:r>
              <a:rPr lang="en-US" dirty="0" smtClean="0"/>
              <a:t> task suite)</a:t>
            </a:r>
          </a:p>
          <a:p>
            <a:pPr lvl="1"/>
            <a:r>
              <a:rPr lang="en-US" dirty="0" smtClean="0"/>
              <a:t>Importing photos, playing songs, editing movies</a:t>
            </a:r>
          </a:p>
          <a:p>
            <a:pPr lvl="1"/>
            <a:r>
              <a:rPr lang="en-US" dirty="0" smtClean="0"/>
              <a:t>Typing documents, making charts, displaying a slideshow</a:t>
            </a:r>
          </a:p>
          <a:p>
            <a:pPr lvl="1"/>
            <a:endParaRPr lang="en-US" dirty="0"/>
          </a:p>
          <a:p>
            <a:r>
              <a:rPr lang="en-US" dirty="0" smtClean="0"/>
              <a:t>Collect I/O traces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DTrace</a:t>
            </a:r>
            <a:r>
              <a:rPr lang="en-US" dirty="0"/>
              <a:t> to instrument </a:t>
            </a:r>
            <a:r>
              <a:rPr lang="en-US" dirty="0" smtClean="0"/>
              <a:t>kernel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System-call</a:t>
            </a:r>
            <a:r>
              <a:rPr lang="en-US" b="1" dirty="0" smtClean="0"/>
              <a:t> </a:t>
            </a:r>
            <a:r>
              <a:rPr lang="en-US" dirty="0" smtClean="0"/>
              <a:t>level traces reveal </a:t>
            </a:r>
            <a:r>
              <a:rPr lang="en-US" i="1" dirty="0" smtClean="0">
                <a:solidFill>
                  <a:schemeClr val="accent1"/>
                </a:solidFill>
              </a:rPr>
              <a:t>application behavior</a:t>
            </a:r>
          </a:p>
          <a:p>
            <a:pPr lvl="1"/>
            <a:r>
              <a:rPr lang="en-US" dirty="0" smtClean="0"/>
              <a:t>Record I/O events: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dirty="0" smtClean="0"/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close</a:t>
            </a:r>
            <a:r>
              <a:rPr lang="en-US" dirty="0" smtClean="0"/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read</a:t>
            </a:r>
            <a:r>
              <a:rPr lang="en-US" dirty="0" smtClean="0"/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write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fsync</a:t>
            </a:r>
            <a:r>
              <a:rPr lang="en-US" dirty="0" smtClean="0"/>
              <a:t>, etc.</a:t>
            </a:r>
          </a:p>
          <a:p>
            <a:pPr lvl="1"/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 smtClean="0"/>
              <a:t>iBench</a:t>
            </a:r>
            <a:r>
              <a:rPr lang="en-US" dirty="0" smtClean="0"/>
              <a:t> traces</a:t>
            </a:r>
          </a:p>
          <a:p>
            <a:pPr lvl="1"/>
            <a:r>
              <a:rPr lang="en-US" dirty="0" smtClean="0"/>
              <a:t>Available online: </a:t>
            </a:r>
            <a:r>
              <a:rPr lang="en-US" dirty="0">
                <a:hlinkClick r:id="rId2"/>
              </a:rPr>
              <a:t>http://www.cs.wisc.edu/adsl/Traces/ibench/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Why study desktop applications?</a:t>
            </a:r>
          </a:p>
          <a:p>
            <a:r>
              <a:rPr lang="en-US" sz="3200" b="1" dirty="0" smtClean="0"/>
              <a:t>Case study: saving a document</a:t>
            </a:r>
          </a:p>
          <a:p>
            <a:pPr lvl="1"/>
            <a:r>
              <a:rPr lang="en-US" sz="3200" i="1" dirty="0" smtClean="0"/>
              <a:t>The big picture</a:t>
            </a:r>
          </a:p>
          <a:p>
            <a:pPr lvl="1"/>
            <a:r>
              <a:rPr lang="en-US" sz="3200" i="1" dirty="0" smtClean="0"/>
              <a:t>The DOC file</a:t>
            </a:r>
          </a:p>
          <a:p>
            <a:r>
              <a:rPr lang="en-US" sz="3200" dirty="0" smtClean="0"/>
              <a:t>General findings</a:t>
            </a:r>
          </a:p>
          <a:p>
            <a:r>
              <a:rPr lang="en-US" sz="3200" dirty="0" smtClean="0"/>
              <a:t>Conclusion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iBench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different types of files are </a:t>
            </a:r>
            <a:r>
              <a:rPr lang="en-US" dirty="0" smtClean="0"/>
              <a:t>accessed?</a:t>
            </a:r>
          </a:p>
          <a:p>
            <a:pPr lvl="1"/>
            <a:r>
              <a:rPr lang="en-US" dirty="0" smtClean="0"/>
              <a:t>Which types dominate?</a:t>
            </a:r>
          </a:p>
          <a:p>
            <a:endParaRPr lang="en-US" dirty="0"/>
          </a:p>
          <a:p>
            <a:r>
              <a:rPr lang="en-US" dirty="0" smtClean="0"/>
              <a:t>What I/O patterns are used to access the files?</a:t>
            </a:r>
          </a:p>
          <a:p>
            <a:pPr lvl="1"/>
            <a:r>
              <a:rPr lang="en-US" dirty="0" smtClean="0"/>
              <a:t>Is I/O sequential or random?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are the transactional </a:t>
            </a:r>
            <a:r>
              <a:rPr lang="en-US" dirty="0" smtClean="0"/>
              <a:t>properties?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writes </a:t>
            </a:r>
            <a:r>
              <a:rPr lang="en-US" dirty="0" smtClean="0"/>
              <a:t>flushed with </a:t>
            </a:r>
            <a:r>
              <a:rPr lang="en-US" dirty="0" err="1"/>
              <a:t>fsync</a:t>
            </a:r>
            <a:r>
              <a:rPr lang="en-US" dirty="0"/>
              <a:t> or performed atomically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dirty="0" smtClean="0"/>
              <a:t>How are threads used?</a:t>
            </a:r>
          </a:p>
          <a:p>
            <a:pPr lvl="1"/>
            <a:r>
              <a:rPr lang="en-US" dirty="0" smtClean="0"/>
              <a:t>How is I/O distributed across different threads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46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iBench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What different types of files are </a:t>
            </a:r>
            <a:r>
              <a:rPr lang="en-US" dirty="0" smtClean="0">
                <a:solidFill>
                  <a:schemeClr val="accent3"/>
                </a:solidFill>
              </a:rPr>
              <a:t>accessed?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Which types dominate?</a:t>
            </a:r>
          </a:p>
          <a:p>
            <a:endParaRPr lang="en-US" dirty="0"/>
          </a:p>
          <a:p>
            <a:r>
              <a:rPr lang="en-US" dirty="0" smtClean="0"/>
              <a:t>What I/O patterns are used to access the files?</a:t>
            </a:r>
          </a:p>
          <a:p>
            <a:pPr lvl="1"/>
            <a:r>
              <a:rPr lang="en-US" dirty="0" smtClean="0"/>
              <a:t>Is I/O sequential or random?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are the transactional </a:t>
            </a:r>
            <a:r>
              <a:rPr lang="en-US" dirty="0" smtClean="0"/>
              <a:t>properties?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writes </a:t>
            </a:r>
            <a:r>
              <a:rPr lang="en-US" dirty="0" smtClean="0"/>
              <a:t>flushed with </a:t>
            </a:r>
            <a:r>
              <a:rPr lang="en-US" dirty="0" err="1"/>
              <a:t>fsync</a:t>
            </a:r>
            <a:r>
              <a:rPr lang="en-US" dirty="0"/>
              <a:t> or performed atomically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dirty="0" smtClean="0"/>
              <a:t>How are threads used?</a:t>
            </a:r>
          </a:p>
          <a:p>
            <a:pPr lvl="1"/>
            <a:r>
              <a:rPr lang="en-US" dirty="0" smtClean="0"/>
              <a:t>How is I/O distributed across different threads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29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VBOXSVR\wm_share\pngs\file-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5" y="566928"/>
            <a:ext cx="8244870" cy="62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81000"/>
            <a:ext cx="9144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File type (weighted by accesses)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56875" y="348251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91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VBOXSVR\wm_share\pngs\file-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5" y="566928"/>
            <a:ext cx="8244870" cy="62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324600" y="381000"/>
            <a:ext cx="1129460" cy="62388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29200" y="409575"/>
            <a:ext cx="1129460" cy="62388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380999"/>
            <a:ext cx="1129460" cy="62388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56875" y="348251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295400" y="397247"/>
            <a:ext cx="1295400" cy="623887"/>
          </a:xfrm>
          <a:prstGeom prst="ellipse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Auxiliary files </a:t>
            </a:r>
            <a:r>
              <a:rPr lang="en-US" b="1" dirty="0" smtClean="0">
                <a:solidFill>
                  <a:schemeClr val="accent3"/>
                </a:solidFill>
              </a:rPr>
              <a:t>dominate</a:t>
            </a:r>
          </a:p>
          <a:p>
            <a:pPr lvl="1"/>
            <a:r>
              <a:rPr lang="en-US" dirty="0" smtClean="0"/>
              <a:t>Lots of helper files</a:t>
            </a:r>
          </a:p>
          <a:p>
            <a:pPr lvl="1"/>
            <a:r>
              <a:rPr lang="en-US" dirty="0" smtClean="0"/>
              <a:t>With hundreds of helper files, how can we minimize disk seeks?</a:t>
            </a:r>
          </a:p>
        </p:txBody>
      </p:sp>
    </p:spTree>
    <p:extLst>
      <p:ext uri="{BB962C8B-B14F-4D97-AF65-F5344CB8AC3E}">
        <p14:creationId xmlns:p14="http://schemas.microsoft.com/office/powerpoint/2010/main" val="206984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VBOXSVR\wm_share\pngs\file-type-siz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9" y="585216"/>
            <a:ext cx="8215322" cy="62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81000"/>
            <a:ext cx="9144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File type (weighted by I/O bytes)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413623" y="3482516"/>
            <a:ext cx="3348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Files, (weighted by I/O)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87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VBOXSVR\wm_share\pngs\file-type-siz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9" y="585216"/>
            <a:ext cx="8215322" cy="62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438400" y="381000"/>
            <a:ext cx="1600200" cy="2286000"/>
            <a:chOff x="2438400" y="381000"/>
            <a:chExt cx="1600200" cy="2286000"/>
          </a:xfrm>
        </p:grpSpPr>
        <p:sp>
          <p:nvSpPr>
            <p:cNvPr id="9" name="Rectangle 8"/>
            <p:cNvSpPr/>
            <p:nvPr/>
          </p:nvSpPr>
          <p:spPr>
            <a:xfrm>
              <a:off x="2438400" y="1371600"/>
              <a:ext cx="1600200" cy="1295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Mostly Complex</a:t>
              </a:r>
            </a:p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Files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514600" y="381000"/>
              <a:ext cx="1371600" cy="623887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 rot="10800000">
              <a:off x="2933700" y="838200"/>
              <a:ext cx="533400" cy="632557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 rot="16200000">
            <a:off x="-1413623" y="3482516"/>
            <a:ext cx="3348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Files, (weighted by I/O)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768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 files </a:t>
            </a:r>
            <a:r>
              <a:rPr lang="en-US" dirty="0" smtClean="0"/>
              <a:t>dominate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A file is not a file</a:t>
            </a:r>
          </a:p>
          <a:p>
            <a:pPr lvl="1"/>
            <a:r>
              <a:rPr lang="en-US" dirty="0" smtClean="0"/>
              <a:t>Complex files have a significant presence</a:t>
            </a:r>
          </a:p>
          <a:p>
            <a:pPr lvl="1"/>
            <a:r>
              <a:rPr lang="en-US" dirty="0" smtClean="0"/>
              <a:t>How can we allocate space for sub files in complex files?</a:t>
            </a:r>
          </a:p>
        </p:txBody>
      </p:sp>
    </p:spTree>
    <p:extLst>
      <p:ext uri="{BB962C8B-B14F-4D97-AF65-F5344CB8AC3E}">
        <p14:creationId xmlns:p14="http://schemas.microsoft.com/office/powerpoint/2010/main" val="27118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iBench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different types of files are </a:t>
            </a:r>
            <a:r>
              <a:rPr lang="en-US" dirty="0" smtClean="0"/>
              <a:t>accessed?</a:t>
            </a:r>
          </a:p>
          <a:p>
            <a:pPr lvl="1"/>
            <a:r>
              <a:rPr lang="en-US" dirty="0" smtClean="0"/>
              <a:t>Which types dominate?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3"/>
                </a:solidFill>
              </a:rPr>
              <a:t>What I/O patterns are used to access the files?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Is I/O sequential or random?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are the transactional </a:t>
            </a:r>
            <a:r>
              <a:rPr lang="en-US" dirty="0" smtClean="0"/>
              <a:t>properties?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writes </a:t>
            </a:r>
            <a:r>
              <a:rPr lang="en-US" dirty="0" smtClean="0"/>
              <a:t>flushed with </a:t>
            </a:r>
            <a:r>
              <a:rPr lang="en-US" dirty="0" err="1"/>
              <a:t>fsync</a:t>
            </a:r>
            <a:r>
              <a:rPr lang="en-US" dirty="0"/>
              <a:t> or performed atomically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dirty="0" smtClean="0"/>
              <a:t>How are threads used?</a:t>
            </a:r>
          </a:p>
          <a:p>
            <a:pPr lvl="1"/>
            <a:r>
              <a:rPr lang="en-US" dirty="0" smtClean="0"/>
              <a:t>How is I/O distributed across different threads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01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\\VBOXSVR\wm_share\pngs\read-se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1" y="584906"/>
            <a:ext cx="8185819" cy="627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81000"/>
            <a:ext cx="9144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Read sequentiality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857376" y="3482516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Read I/O bytes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12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study: saving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Application</a:t>
            </a:r>
            <a:r>
              <a:rPr lang="en-US" dirty="0"/>
              <a:t>: Pages </a:t>
            </a:r>
            <a:r>
              <a:rPr lang="en-US" dirty="0" smtClean="0"/>
              <a:t>4.0.3</a:t>
            </a:r>
          </a:p>
          <a:p>
            <a:pPr lvl="1"/>
            <a:r>
              <a:rPr lang="en-US" dirty="0"/>
              <a:t>From Apple’s iWork suite</a:t>
            </a:r>
          </a:p>
          <a:p>
            <a:pPr lvl="1"/>
            <a:r>
              <a:rPr lang="en-US" dirty="0" smtClean="0"/>
              <a:t>Document processor (like MS Word)</a:t>
            </a:r>
          </a:p>
          <a:p>
            <a:endParaRPr lang="en-US" dirty="0" smtClean="0"/>
          </a:p>
          <a:p>
            <a:r>
              <a:rPr lang="en-US" dirty="0" smtClean="0"/>
              <a:t>One simple task (from user’s perspective):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Create a new document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Insert 15 JPEG images (each ~2.5MB)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Save to the Microsoft DOC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\\VBOXSVR\wm_share\pngs\read-seq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1" y="584906"/>
            <a:ext cx="8185819" cy="627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24200" y="409575"/>
            <a:ext cx="1981200" cy="2286000"/>
            <a:chOff x="2152650" y="381000"/>
            <a:chExt cx="1981200" cy="2286000"/>
          </a:xfrm>
        </p:grpSpPr>
        <p:sp>
          <p:nvSpPr>
            <p:cNvPr id="5" name="Rectangle 4"/>
            <p:cNvSpPr/>
            <p:nvPr/>
          </p:nvSpPr>
          <p:spPr>
            <a:xfrm>
              <a:off x="2438400" y="1371600"/>
              <a:ext cx="1600200" cy="1295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Prefetching</a:t>
              </a:r>
            </a:p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Implications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152650" y="381000"/>
              <a:ext cx="1981200" cy="623887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0800000">
              <a:off x="2933700" y="838200"/>
              <a:ext cx="533400" cy="632557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 rot="16200000">
            <a:off x="-857376" y="3482516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Read I/O bytes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94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 files </a:t>
            </a:r>
            <a:r>
              <a:rPr lang="en-US" dirty="0" smtClean="0"/>
              <a:t>dominate</a:t>
            </a:r>
          </a:p>
          <a:p>
            <a:r>
              <a:rPr lang="en-US" dirty="0" smtClean="0"/>
              <a:t>A file is not a file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Sequential access is not sequential</a:t>
            </a:r>
          </a:p>
          <a:p>
            <a:pPr lvl="1"/>
            <a:r>
              <a:rPr lang="en-US" dirty="0" smtClean="0"/>
              <a:t>How can we </a:t>
            </a:r>
            <a:r>
              <a:rPr lang="en-US" dirty="0" err="1" smtClean="0"/>
              <a:t>prefetch</a:t>
            </a:r>
            <a:r>
              <a:rPr lang="en-US" dirty="0" smtClean="0"/>
              <a:t> intelligently based on patterns?</a:t>
            </a:r>
          </a:p>
        </p:txBody>
      </p:sp>
    </p:spTree>
    <p:extLst>
      <p:ext uri="{BB962C8B-B14F-4D97-AF65-F5344CB8AC3E}">
        <p14:creationId xmlns:p14="http://schemas.microsoft.com/office/powerpoint/2010/main" val="4094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iBench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different types of files are </a:t>
            </a:r>
            <a:r>
              <a:rPr lang="en-US" dirty="0" smtClean="0"/>
              <a:t>accessed?</a:t>
            </a:r>
          </a:p>
          <a:p>
            <a:pPr lvl="1"/>
            <a:r>
              <a:rPr lang="en-US" dirty="0" smtClean="0"/>
              <a:t>Which types dominate?</a:t>
            </a:r>
          </a:p>
          <a:p>
            <a:endParaRPr lang="en-US" dirty="0"/>
          </a:p>
          <a:p>
            <a:r>
              <a:rPr lang="en-US" dirty="0" smtClean="0"/>
              <a:t>What I/O patterns are used to access the files?</a:t>
            </a:r>
          </a:p>
          <a:p>
            <a:pPr lvl="1"/>
            <a:r>
              <a:rPr lang="en-US" dirty="0" smtClean="0"/>
              <a:t>Is I/O sequential or random?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3"/>
                </a:solidFill>
              </a:rPr>
              <a:t>What </a:t>
            </a:r>
            <a:r>
              <a:rPr lang="en-US" dirty="0">
                <a:solidFill>
                  <a:schemeClr val="accent3"/>
                </a:solidFill>
              </a:rPr>
              <a:t>are the transactional </a:t>
            </a:r>
            <a:r>
              <a:rPr lang="en-US" dirty="0" smtClean="0">
                <a:solidFill>
                  <a:schemeClr val="accent3"/>
                </a:solidFill>
              </a:rPr>
              <a:t>properties?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Are </a:t>
            </a:r>
            <a:r>
              <a:rPr lang="en-US" dirty="0">
                <a:solidFill>
                  <a:schemeClr val="accent3"/>
                </a:solidFill>
              </a:rPr>
              <a:t>writes </a:t>
            </a:r>
            <a:r>
              <a:rPr lang="en-US" dirty="0" smtClean="0">
                <a:solidFill>
                  <a:schemeClr val="accent3"/>
                </a:solidFill>
              </a:rPr>
              <a:t>flushed with </a:t>
            </a:r>
            <a:r>
              <a:rPr lang="en-US" dirty="0" err="1">
                <a:solidFill>
                  <a:schemeClr val="accent3"/>
                </a:solidFill>
              </a:rPr>
              <a:t>fsync</a:t>
            </a:r>
            <a:r>
              <a:rPr lang="en-US" dirty="0">
                <a:solidFill>
                  <a:schemeClr val="accent3"/>
                </a:solidFill>
              </a:rPr>
              <a:t> or performed atomically</a:t>
            </a:r>
            <a:r>
              <a:rPr lang="en-US" dirty="0" smtClean="0">
                <a:solidFill>
                  <a:schemeClr val="accent3"/>
                </a:solidFill>
              </a:rPr>
              <a:t>?</a:t>
            </a:r>
          </a:p>
          <a:p>
            <a:pPr lvl="1"/>
            <a:endParaRPr lang="en-US" dirty="0"/>
          </a:p>
          <a:p>
            <a:r>
              <a:rPr lang="en-US" dirty="0" smtClean="0"/>
              <a:t>How are threads used?</a:t>
            </a:r>
          </a:p>
          <a:p>
            <a:pPr lvl="1"/>
            <a:r>
              <a:rPr lang="en-US" dirty="0" smtClean="0"/>
              <a:t>How is I/O distributed across different threads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79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\\VBOXSVR\wm_share\pngs\fsyn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7" y="568697"/>
            <a:ext cx="8234447" cy="628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81000"/>
            <a:ext cx="9144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Fsync</a:t>
            </a:r>
            <a:r>
              <a:rPr lang="en-US" dirty="0" smtClean="0"/>
              <a:t> (durability)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844968" y="3482516"/>
            <a:ext cx="221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Write I/O bytes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2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\\VBOXSVR\wm_share\pngs\fsyn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7" y="568697"/>
            <a:ext cx="8234447" cy="628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844968" y="3482516"/>
            <a:ext cx="221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Write I/O bytes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79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 files </a:t>
            </a:r>
            <a:r>
              <a:rPr lang="en-US" dirty="0" smtClean="0"/>
              <a:t>dominate</a:t>
            </a:r>
          </a:p>
          <a:p>
            <a:r>
              <a:rPr lang="en-US" dirty="0" smtClean="0"/>
              <a:t>A file is not a file</a:t>
            </a:r>
          </a:p>
          <a:p>
            <a:r>
              <a:rPr lang="en-US" dirty="0" smtClean="0"/>
              <a:t>Sequential access is not sequential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Writes are often forced</a:t>
            </a:r>
          </a:p>
          <a:p>
            <a:pPr lvl="1"/>
            <a:r>
              <a:rPr lang="en-US" dirty="0" smtClean="0"/>
              <a:t>Renders write buffering ineffective</a:t>
            </a:r>
          </a:p>
          <a:p>
            <a:pPr lvl="1"/>
            <a:r>
              <a:rPr lang="en-US" dirty="0" smtClean="0"/>
              <a:t>Can hardware help?</a:t>
            </a:r>
          </a:p>
          <a:p>
            <a:pPr lvl="1"/>
            <a:r>
              <a:rPr lang="en-US" dirty="0" smtClean="0"/>
              <a:t>What do applications need?  Durability?  Ordering?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26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VBOXSVR\wm_share\pngs\fsync-cau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0" y="630936"/>
            <a:ext cx="8163340" cy="622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81000"/>
            <a:ext cx="9144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Fsync</a:t>
            </a:r>
            <a:r>
              <a:rPr lang="en-US" dirty="0" smtClean="0"/>
              <a:t> causes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844968" y="3482516"/>
            <a:ext cx="221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Write I/O bytes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12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VBOXSVR\wm_share\pngs\fsync-cau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0" y="630936"/>
            <a:ext cx="8163340" cy="622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57800" y="409575"/>
            <a:ext cx="1676400" cy="1895475"/>
            <a:chOff x="2400300" y="381000"/>
            <a:chExt cx="1676400" cy="1895475"/>
          </a:xfrm>
        </p:grpSpPr>
        <p:sp>
          <p:nvSpPr>
            <p:cNvPr id="4" name="Rectangle 3"/>
            <p:cNvSpPr/>
            <p:nvPr/>
          </p:nvSpPr>
          <p:spPr>
            <a:xfrm>
              <a:off x="2400300" y="1343025"/>
              <a:ext cx="1676400" cy="93345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Explicit Case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552700" y="381000"/>
              <a:ext cx="1219200" cy="623887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 rot="10800000">
              <a:off x="2933700" y="838200"/>
              <a:ext cx="533400" cy="632557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 rot="16200000">
            <a:off x="-844968" y="3482516"/>
            <a:ext cx="221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Write I/O bytes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39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 files </a:t>
            </a:r>
            <a:r>
              <a:rPr lang="en-US" dirty="0" smtClean="0"/>
              <a:t>dominate</a:t>
            </a:r>
          </a:p>
          <a:p>
            <a:r>
              <a:rPr lang="en-US" dirty="0" smtClean="0"/>
              <a:t>A file is not a file</a:t>
            </a:r>
          </a:p>
          <a:p>
            <a:r>
              <a:rPr lang="en-US" dirty="0" smtClean="0"/>
              <a:t>Sequential access is not sequential</a:t>
            </a:r>
          </a:p>
          <a:p>
            <a:r>
              <a:rPr lang="en-US" dirty="0" smtClean="0"/>
              <a:t>Writes are often forced</a:t>
            </a:r>
            <a:endParaRPr lang="en-US" dirty="0"/>
          </a:p>
          <a:p>
            <a:r>
              <a:rPr lang="en-US" b="1" dirty="0" smtClean="0">
                <a:solidFill>
                  <a:schemeClr val="accent3"/>
                </a:solidFill>
              </a:rPr>
              <a:t>Frameworks influence I/O</a:t>
            </a:r>
          </a:p>
          <a:p>
            <a:pPr lvl="1"/>
            <a:r>
              <a:rPr lang="en-US" dirty="0" smtClean="0"/>
              <a:t>Should there be greater integration between FS and frameworks?</a:t>
            </a:r>
          </a:p>
        </p:txBody>
      </p:sp>
    </p:spTree>
    <p:extLst>
      <p:ext uri="{BB962C8B-B14F-4D97-AF65-F5344CB8AC3E}">
        <p14:creationId xmlns:p14="http://schemas.microsoft.com/office/powerpoint/2010/main" val="40726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VBOXSVR\wm_share\pngs\atom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01115"/>
            <a:ext cx="8153400" cy="625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81000"/>
            <a:ext cx="9144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Rename and similar calls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844968" y="3482516"/>
            <a:ext cx="221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Write I/O bytes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81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\\VBOXSVR\wm_share\jpgs\doc_timel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57200"/>
            <a:ext cx="64738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 rot="16200000">
            <a:off x="-156875" y="348251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891319" y="5934075"/>
            <a:ext cx="1219200" cy="885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8215" y="5974318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small I/O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996102" y="6162675"/>
            <a:ext cx="1760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96102" y="6540500"/>
            <a:ext cx="17606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45660" y="6345793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big I/O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3409951" y="2133600"/>
            <a:ext cx="990600" cy="86677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VBOXSVR\wm_share\pngs\atom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01115"/>
            <a:ext cx="8153400" cy="625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895600" y="409575"/>
            <a:ext cx="1981200" cy="2286000"/>
            <a:chOff x="2152650" y="381000"/>
            <a:chExt cx="1981200" cy="2286000"/>
          </a:xfrm>
        </p:grpSpPr>
        <p:sp>
          <p:nvSpPr>
            <p:cNvPr id="5" name="Rectangle 4"/>
            <p:cNvSpPr/>
            <p:nvPr/>
          </p:nvSpPr>
          <p:spPr>
            <a:xfrm>
              <a:off x="2438400" y="1371600"/>
              <a:ext cx="1600200" cy="1295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Locality</a:t>
              </a:r>
            </a:p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Implications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152650" y="381000"/>
              <a:ext cx="1981200" cy="623887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 rot="10800000">
              <a:off x="2933700" y="838200"/>
              <a:ext cx="533400" cy="632557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 rot="16200000">
            <a:off x="-844968" y="3482516"/>
            <a:ext cx="221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Write I/O bytes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85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 files </a:t>
            </a:r>
            <a:r>
              <a:rPr lang="en-US" dirty="0" smtClean="0"/>
              <a:t>dominate</a:t>
            </a:r>
          </a:p>
          <a:p>
            <a:r>
              <a:rPr lang="en-US" dirty="0" smtClean="0"/>
              <a:t>A file is not a file</a:t>
            </a:r>
          </a:p>
          <a:p>
            <a:r>
              <a:rPr lang="en-US" dirty="0" smtClean="0"/>
              <a:t>Sequential access is not sequential</a:t>
            </a:r>
          </a:p>
          <a:p>
            <a:r>
              <a:rPr lang="en-US" dirty="0" smtClean="0"/>
              <a:t>Writes are often forced</a:t>
            </a:r>
          </a:p>
          <a:p>
            <a:r>
              <a:rPr lang="en-US" dirty="0"/>
              <a:t>Frameworks influence </a:t>
            </a:r>
            <a:r>
              <a:rPr lang="en-US" dirty="0" smtClean="0"/>
              <a:t>I/O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Renaming is popular</a:t>
            </a:r>
          </a:p>
          <a:p>
            <a:pPr lvl="1"/>
            <a:r>
              <a:rPr lang="en-US" dirty="0"/>
              <a:t>How should directory-locality heuristics adapt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 we need atomicity APIs?  Is copy-on-write always best?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47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iBench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different types of files are </a:t>
            </a:r>
            <a:r>
              <a:rPr lang="en-US" dirty="0" smtClean="0"/>
              <a:t>accessed?</a:t>
            </a:r>
          </a:p>
          <a:p>
            <a:pPr lvl="1"/>
            <a:r>
              <a:rPr lang="en-US" dirty="0" smtClean="0"/>
              <a:t>Which types dominate?</a:t>
            </a:r>
          </a:p>
          <a:p>
            <a:endParaRPr lang="en-US" dirty="0"/>
          </a:p>
          <a:p>
            <a:r>
              <a:rPr lang="en-US" dirty="0" smtClean="0"/>
              <a:t>What I/O patterns are used to access the files?</a:t>
            </a:r>
          </a:p>
          <a:p>
            <a:pPr lvl="1"/>
            <a:r>
              <a:rPr lang="en-US" dirty="0" smtClean="0"/>
              <a:t>Is I/O sequential or random?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are the transactional </a:t>
            </a:r>
            <a:r>
              <a:rPr lang="en-US" dirty="0" smtClean="0"/>
              <a:t>properties?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writes </a:t>
            </a:r>
            <a:r>
              <a:rPr lang="en-US" dirty="0" smtClean="0"/>
              <a:t>flushed with </a:t>
            </a:r>
            <a:r>
              <a:rPr lang="en-US" dirty="0" err="1"/>
              <a:t>fsync</a:t>
            </a:r>
            <a:r>
              <a:rPr lang="en-US" dirty="0"/>
              <a:t> or performed atomically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3"/>
                </a:solidFill>
              </a:rPr>
              <a:t>How are threads used?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How is I/O distributed across different threads</a:t>
            </a:r>
            <a:r>
              <a:rPr lang="en-US" dirty="0">
                <a:solidFill>
                  <a:schemeClr val="accent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43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\\VBOXSVR\wm_share\pngs\threa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09221"/>
            <a:ext cx="8153400" cy="624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81000"/>
            <a:ext cx="9144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Thread I/O distribution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446205" y="3482516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I/O bytes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86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\\VBOXSVR\wm_share\pngs\threa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09221"/>
            <a:ext cx="8153400" cy="624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446205" y="3482516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I/O bytes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49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 files </a:t>
            </a:r>
            <a:r>
              <a:rPr lang="en-US" dirty="0" smtClean="0"/>
              <a:t>dominate</a:t>
            </a:r>
          </a:p>
          <a:p>
            <a:r>
              <a:rPr lang="en-US" dirty="0" smtClean="0"/>
              <a:t>A file is not a file</a:t>
            </a:r>
          </a:p>
          <a:p>
            <a:r>
              <a:rPr lang="en-US" dirty="0" smtClean="0"/>
              <a:t>Sequential access is not sequential</a:t>
            </a:r>
          </a:p>
          <a:p>
            <a:r>
              <a:rPr lang="en-US" dirty="0" smtClean="0"/>
              <a:t>Writes are often forced</a:t>
            </a:r>
          </a:p>
          <a:p>
            <a:r>
              <a:rPr lang="en-US" dirty="0"/>
              <a:t>Frameworks influence </a:t>
            </a:r>
            <a:r>
              <a:rPr lang="en-US" dirty="0" smtClean="0"/>
              <a:t>I/O</a:t>
            </a:r>
          </a:p>
          <a:p>
            <a:r>
              <a:rPr lang="en-US" dirty="0" smtClean="0"/>
              <a:t>Renaming is popular</a:t>
            </a:r>
            <a:endParaRPr lang="en-US" dirty="0"/>
          </a:p>
          <a:p>
            <a:r>
              <a:rPr lang="en-US" b="1" dirty="0" smtClean="0">
                <a:solidFill>
                  <a:schemeClr val="accent3"/>
                </a:solidFill>
              </a:rPr>
              <a:t>Multiple threads perform I/O</a:t>
            </a:r>
          </a:p>
          <a:p>
            <a:pPr lvl="1"/>
            <a:r>
              <a:rPr lang="en-US" dirty="0" smtClean="0"/>
              <a:t>Should file systems do thread-based locality (like </a:t>
            </a:r>
            <a:r>
              <a:rPr lang="en-US" dirty="0" err="1" smtClean="0"/>
              <a:t>ext</a:t>
            </a:r>
            <a:r>
              <a:rPr lang="en-US" dirty="0" smtClean="0"/>
              <a:t> file systems)?</a:t>
            </a:r>
          </a:p>
          <a:p>
            <a:pPr lvl="1"/>
            <a:r>
              <a:rPr lang="en-US" dirty="0" smtClean="0"/>
              <a:t>Should GUI threads receive special treatment?</a:t>
            </a:r>
          </a:p>
        </p:txBody>
      </p:sp>
    </p:spTree>
    <p:extLst>
      <p:ext uri="{BB962C8B-B14F-4D97-AF65-F5344CB8AC3E}">
        <p14:creationId xmlns:p14="http://schemas.microsoft.com/office/powerpoint/2010/main" val="42450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general findings agree with the case study findings:</a:t>
            </a:r>
            <a:br>
              <a:rPr lang="en-US" dirty="0" smtClean="0"/>
            </a:b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/>
              <a:t>Auxiliary </a:t>
            </a:r>
            <a:r>
              <a:rPr lang="en-US" sz="2400" dirty="0"/>
              <a:t>files </a:t>
            </a:r>
            <a:r>
              <a:rPr lang="en-US" sz="2400" dirty="0" smtClean="0"/>
              <a:t>dominate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/>
              <a:t>A file is not a file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/>
              <a:t>Sequential access is not sequential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/>
              <a:t>Writes are often forced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/>
              <a:t>Renaming is popular</a:t>
            </a:r>
            <a:endParaRPr lang="en-US" sz="2400" dirty="0"/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/>
              <a:t>Multiple threads perform I/O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/>
              <a:t>Frameworks influence I/O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66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Conclusion: how has the world changed?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 1974: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200" i="1" dirty="0" smtClean="0"/>
              <a:t>“</a:t>
            </a:r>
            <a:r>
              <a:rPr lang="en-US" sz="2200" i="1" dirty="0"/>
              <a:t>No large ‘access method’ routines are required to insulate the programmer from the system calls; in fact, all user programs either call the system directly or use a small library </a:t>
            </a:r>
            <a:r>
              <a:rPr lang="en-US" sz="2200" i="1" dirty="0" smtClean="0"/>
              <a:t>program, only tens of instructions long…”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 smtClean="0"/>
              <a:t>~ </a:t>
            </a:r>
            <a:r>
              <a:rPr lang="en-US" sz="2000" dirty="0"/>
              <a:t>Ritchie and </a:t>
            </a:r>
            <a:r>
              <a:rPr lang="en-US" sz="2000" dirty="0" smtClean="0"/>
              <a:t>Thompson.  The UNIX Time-Sharing System.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past</a:t>
            </a:r>
            <a:r>
              <a:rPr lang="en-US" dirty="0"/>
              <a:t>, </a:t>
            </a:r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Used the file-system API directly</a:t>
            </a:r>
          </a:p>
          <a:p>
            <a:pPr lvl="1"/>
            <a:r>
              <a:rPr lang="en-US" dirty="0" smtClean="0"/>
              <a:t>Performed simple tasks well</a:t>
            </a:r>
          </a:p>
          <a:p>
            <a:pPr lvl="1"/>
            <a:r>
              <a:rPr lang="en-US" dirty="0" smtClean="0"/>
              <a:t>Chained together for more complex actions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286500" y="1676400"/>
            <a:ext cx="2514600" cy="1371603"/>
            <a:chOff x="6172200" y="2302931"/>
            <a:chExt cx="2514600" cy="137160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172200" y="2997200"/>
              <a:ext cx="2514600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6307666" y="2302931"/>
              <a:ext cx="2252133" cy="1371603"/>
              <a:chOff x="5334000" y="4631868"/>
              <a:chExt cx="2895600" cy="176348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334000" y="5905502"/>
                <a:ext cx="2895600" cy="489855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File System</a:t>
                </a:r>
                <a:endParaRPr lang="en-US" sz="2800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6477000" y="5149850"/>
                <a:ext cx="0" cy="75565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7086600" y="5149850"/>
                <a:ext cx="0" cy="75565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5453742" y="4631868"/>
                <a:ext cx="2656116" cy="468087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Application</a:t>
                </a:r>
                <a:endParaRPr lang="en-US" sz="2800" dirty="0"/>
              </a:p>
            </p:txBody>
          </p:sp>
        </p:grp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Conclusion: how has the world changed?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\\VBOXSVR\wm_share\jpgs\doc_timel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57200"/>
            <a:ext cx="64738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 rot="16200000">
            <a:off x="-156875" y="348251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891319" y="5934075"/>
            <a:ext cx="1219200" cy="885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8215" y="5974318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small I/O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996102" y="6162675"/>
            <a:ext cx="1760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96102" y="6540500"/>
            <a:ext cx="17606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45660" y="6345793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big I/O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752600" y="683418"/>
            <a:ext cx="5867400" cy="5133975"/>
            <a:chOff x="1752600" y="683418"/>
            <a:chExt cx="5867400" cy="5133975"/>
          </a:xfrm>
        </p:grpSpPr>
        <p:pic>
          <p:nvPicPr>
            <p:cNvPr id="14" name="Picture 10" descr="\\VBOXSVR\wm_share\jpgs\doc_timeline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6" t="25893" r="49092" b="60565"/>
            <a:stretch/>
          </p:blipFill>
          <p:spPr bwMode="auto">
            <a:xfrm>
              <a:off x="1752600" y="683418"/>
              <a:ext cx="5867400" cy="5133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752600" y="683418"/>
              <a:ext cx="5867400" cy="5133975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69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 the </a:t>
            </a:r>
            <a:r>
              <a:rPr lang="en-US" dirty="0" smtClean="0">
                <a:solidFill>
                  <a:schemeClr val="accent1"/>
                </a:solidFill>
              </a:rPr>
              <a:t>past</a:t>
            </a:r>
            <a:r>
              <a:rPr lang="en-US" dirty="0" smtClean="0"/>
              <a:t>, applications:</a:t>
            </a:r>
          </a:p>
          <a:p>
            <a:pPr lvl="1"/>
            <a:r>
              <a:rPr lang="en-US" dirty="0" smtClean="0"/>
              <a:t>Used the file-system API directly</a:t>
            </a:r>
          </a:p>
          <a:p>
            <a:pPr lvl="1"/>
            <a:r>
              <a:rPr lang="en-US" dirty="0" smtClean="0"/>
              <a:t>Performed simple tasks well</a:t>
            </a:r>
          </a:p>
          <a:p>
            <a:pPr lvl="1"/>
            <a:r>
              <a:rPr lang="en-US" dirty="0" smtClean="0"/>
              <a:t>Chained together for more complex actions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3"/>
                </a:solidFill>
              </a:rPr>
              <a:t>Today</a:t>
            </a:r>
            <a:r>
              <a:rPr lang="en-US" dirty="0" smtClean="0"/>
              <a:t>, we see:</a:t>
            </a:r>
          </a:p>
          <a:p>
            <a:pPr lvl="1"/>
            <a:r>
              <a:rPr lang="en-US" dirty="0"/>
              <a:t>Applications are graphically rich, </a:t>
            </a:r>
            <a:br>
              <a:rPr lang="en-US" dirty="0"/>
            </a:br>
            <a:r>
              <a:rPr lang="en-US" dirty="0" smtClean="0"/>
              <a:t>multifunctional monoliths</a:t>
            </a:r>
            <a:endParaRPr lang="en-US" dirty="0" smtClean="0">
              <a:cs typeface="Courier New" pitchFamily="49" charset="0"/>
            </a:endParaRPr>
          </a:p>
          <a:p>
            <a:pPr lvl="1"/>
            <a:r>
              <a:rPr lang="en-US" i="1" dirty="0" smtClean="0">
                <a:cs typeface="Courier New" pitchFamily="49" charset="0"/>
              </a:rPr>
              <a:t>“#include &lt;Cocoa/</a:t>
            </a:r>
            <a:r>
              <a:rPr lang="en-US" i="1" dirty="0" err="1" smtClean="0">
                <a:cs typeface="Courier New" pitchFamily="49" charset="0"/>
              </a:rPr>
              <a:t>Cocoa.h</a:t>
            </a:r>
            <a:r>
              <a:rPr lang="en-US" i="1" dirty="0" smtClean="0">
                <a:cs typeface="Courier New" pitchFamily="49" charset="0"/>
              </a:rPr>
              <a:t>&gt;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/>
              <a:t>reads 112,047 lines from 689 files”</a:t>
            </a:r>
            <a:br>
              <a:rPr lang="en-US" i="1" dirty="0" smtClean="0"/>
            </a:br>
            <a:r>
              <a:rPr lang="en-US" dirty="0" smtClean="0"/>
              <a:t>~ Rob Pike ‘10</a:t>
            </a:r>
          </a:p>
          <a:p>
            <a:pPr lvl="1"/>
            <a:r>
              <a:rPr lang="en-US" dirty="0" smtClean="0"/>
              <a:t>They rely heavily on I/O libraries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842000" y="3657600"/>
            <a:ext cx="3149600" cy="2819400"/>
            <a:chOff x="5943600" y="3962400"/>
            <a:chExt cx="3149600" cy="28194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324600" y="5895975"/>
              <a:ext cx="2514600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943600" y="4800600"/>
              <a:ext cx="3149600" cy="79586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Cocoa, Carbon,</a:t>
              </a:r>
            </a:p>
            <a:p>
              <a:pPr algn="ctr"/>
              <a:r>
                <a:rPr lang="en-US" sz="1600" dirty="0" smtClean="0"/>
                <a:t>and other frameworks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15615" y="6189134"/>
              <a:ext cx="2252134" cy="59266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File System</a:t>
              </a:r>
              <a:endParaRPr lang="en-US" sz="28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304615" y="5601407"/>
              <a:ext cx="0" cy="5877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7778748" y="5601407"/>
              <a:ext cx="0" cy="5877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943600" y="3962400"/>
              <a:ext cx="3149600" cy="838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Developer’s Code</a:t>
              </a:r>
              <a:endParaRPr lang="en-US" sz="2800" dirty="0"/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Conclusion: how has the world changed?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286500" y="1676400"/>
            <a:ext cx="2514600" cy="1371603"/>
            <a:chOff x="6172200" y="2302931"/>
            <a:chExt cx="2514600" cy="137160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172200" y="2997200"/>
              <a:ext cx="2514600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6307666" y="2302931"/>
              <a:ext cx="2252133" cy="1371603"/>
              <a:chOff x="5334000" y="4631868"/>
              <a:chExt cx="2895600" cy="176348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334000" y="5905502"/>
                <a:ext cx="2895600" cy="489855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File System</a:t>
                </a:r>
                <a:endParaRPr lang="en-US" sz="2800" dirty="0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6477000" y="5149850"/>
                <a:ext cx="0" cy="75565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7086600" y="5149850"/>
                <a:ext cx="0" cy="75565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5453742" y="4631868"/>
                <a:ext cx="2656116" cy="468087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Application</a:t>
                </a:r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86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iBench</a:t>
            </a:r>
            <a:r>
              <a:rPr lang="en-US" dirty="0" smtClean="0"/>
              <a:t> suite and the paper are available online: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Traces: </a:t>
            </a:r>
            <a:r>
              <a:rPr lang="en-US" dirty="0">
                <a:solidFill>
                  <a:schemeClr val="accent3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accent3"/>
                </a:solidFill>
                <a:hlinkClick r:id="rId2"/>
              </a:rPr>
              <a:t>www.cs.wisc.edu/adsl/Traces/ibench/</a:t>
            </a:r>
            <a:r>
              <a:rPr lang="en-US" dirty="0">
                <a:solidFill>
                  <a:schemeClr val="accent3"/>
                </a:solidFill>
              </a:rPr>
              <a:t/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 smtClean="0"/>
              <a:t>Paper: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://www.cs.wisc.edu/adsl/Publications/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\\VBOXSVR\wm_share\jpgs\doc_timel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57200"/>
            <a:ext cx="64738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38200" y="990600"/>
            <a:ext cx="1219200" cy="51816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56875" y="348251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891319" y="5934075"/>
            <a:ext cx="1219200" cy="885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8215" y="5974318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small I/O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996102" y="6162675"/>
            <a:ext cx="1760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96102" y="6540500"/>
            <a:ext cx="17606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45660" y="6345793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big I/O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15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Auxiliary files </a:t>
            </a:r>
            <a:r>
              <a:rPr lang="en-US" b="1" dirty="0" smtClean="0">
                <a:solidFill>
                  <a:schemeClr val="accent3"/>
                </a:solidFill>
              </a:rPr>
              <a:t>dominate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Task’s purpose</a:t>
            </a:r>
            <a:r>
              <a:rPr lang="en-US" dirty="0" smtClean="0"/>
              <a:t>: create </a:t>
            </a:r>
            <a:r>
              <a:rPr lang="en-US" b="1" dirty="0" smtClean="0"/>
              <a:t>1</a:t>
            </a:r>
            <a:r>
              <a:rPr lang="en-US" dirty="0" smtClean="0"/>
              <a:t> file; </a:t>
            </a:r>
            <a:r>
              <a:rPr lang="en-US" dirty="0" smtClean="0">
                <a:solidFill>
                  <a:schemeClr val="accent1"/>
                </a:solidFill>
              </a:rPr>
              <a:t>observed I/O</a:t>
            </a:r>
            <a:r>
              <a:rPr lang="en-US" dirty="0" smtClean="0"/>
              <a:t>: </a:t>
            </a:r>
            <a:r>
              <a:rPr lang="en-US" b="1" dirty="0" smtClean="0"/>
              <a:t>385</a:t>
            </a:r>
            <a:r>
              <a:rPr lang="en-US" dirty="0" smtClean="0"/>
              <a:t> files are touched</a:t>
            </a:r>
          </a:p>
          <a:p>
            <a:pPr lvl="1"/>
            <a:r>
              <a:rPr lang="en-US" dirty="0" smtClean="0"/>
              <a:t>218 KV store files + </a:t>
            </a:r>
            <a:r>
              <a:rPr lang="en-US" dirty="0"/>
              <a:t>2 SQLite </a:t>
            </a:r>
            <a:r>
              <a:rPr lang="en-US" dirty="0" smtClean="0"/>
              <a:t>files:</a:t>
            </a:r>
          </a:p>
          <a:p>
            <a:pPr lvl="2"/>
            <a:r>
              <a:rPr lang="en-US" dirty="0" smtClean="0"/>
              <a:t>Personalized behavior (recently used lists, settings,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118 multimedia files:</a:t>
            </a:r>
          </a:p>
          <a:p>
            <a:pPr lvl="2"/>
            <a:r>
              <a:rPr lang="en-US" dirty="0" smtClean="0"/>
              <a:t>Rich graphical experience</a:t>
            </a:r>
          </a:p>
          <a:p>
            <a:pPr lvl="1"/>
            <a:r>
              <a:rPr lang="en-US" dirty="0" smtClean="0"/>
              <a:t>25 Strings files:</a:t>
            </a:r>
          </a:p>
          <a:p>
            <a:pPr lvl="2"/>
            <a:r>
              <a:rPr lang="en-US" dirty="0" smtClean="0"/>
              <a:t>Language localization</a:t>
            </a:r>
          </a:p>
          <a:p>
            <a:pPr lvl="1"/>
            <a:r>
              <a:rPr lang="en-US" dirty="0" smtClean="0"/>
              <a:t>17 Other files:</a:t>
            </a:r>
          </a:p>
          <a:p>
            <a:pPr lvl="2"/>
            <a:r>
              <a:rPr lang="en-US" dirty="0" smtClean="0"/>
              <a:t>Auto-save file and others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10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\\VBOXSVR\wm_share\jpgs\doc_timel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57200"/>
            <a:ext cx="64738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-156875" y="348251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891319" y="5934075"/>
            <a:ext cx="1219200" cy="885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8215" y="5974318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small I/O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996102" y="6162675"/>
            <a:ext cx="1760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96102" y="6540500"/>
            <a:ext cx="17606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45660" y="6345793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big I/O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20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2924</TotalTime>
  <Words>1347</Words>
  <Application>Microsoft Office PowerPoint</Application>
  <PresentationFormat>On-screen Show (4:3)</PresentationFormat>
  <Paragraphs>365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Clarity</vt:lpstr>
      <vt:lpstr>A File is Not a File: Understanding the I/O Behavior  of Apple Desktop Applications</vt:lpstr>
      <vt:lpstr>Why study desktop applications?</vt:lpstr>
      <vt:lpstr>Outline</vt:lpstr>
      <vt:lpstr>A case study: saving a document</vt:lpstr>
      <vt:lpstr>PowerPoint Presentation</vt:lpstr>
      <vt:lpstr>PowerPoint Presentation</vt:lpstr>
      <vt:lpstr>PowerPoint Presentation</vt:lpstr>
      <vt:lpstr>Case study observations</vt:lpstr>
      <vt:lpstr>PowerPoint Presentation</vt:lpstr>
      <vt:lpstr>PowerPoint Presentation</vt:lpstr>
      <vt:lpstr>Case study observations</vt:lpstr>
      <vt:lpstr>PowerPoint Presentation</vt:lpstr>
      <vt:lpstr>PowerPoint Presentation</vt:lpstr>
      <vt:lpstr>Case study observations</vt:lpstr>
      <vt:lpstr>PowerPoint Presentation</vt:lpstr>
      <vt:lpstr>PowerPoint Presentation</vt:lpstr>
      <vt:lpstr>Case study observations</vt:lpstr>
      <vt:lpstr>PowerPoint Presentation</vt:lpstr>
      <vt:lpstr>PowerPoint Presentation</vt:lpstr>
      <vt:lpstr>PowerPoint Presentation</vt:lpstr>
      <vt:lpstr>Case study observations</vt:lpstr>
      <vt:lpstr>PowerPoint Presentation</vt:lpstr>
      <vt:lpstr>Case study observations</vt:lpstr>
      <vt:lpstr>PowerPoint Presentation</vt:lpstr>
      <vt:lpstr>PowerPoint Presentation</vt:lpstr>
      <vt:lpstr>Case study observations</vt:lpstr>
      <vt:lpstr>Outline</vt:lpstr>
      <vt:lpstr>iBench applications</vt:lpstr>
      <vt:lpstr>iBench Tasks</vt:lpstr>
      <vt:lpstr>iBench questions</vt:lpstr>
      <vt:lpstr>iBench questions</vt:lpstr>
      <vt:lpstr>File type (weighted by accesses)</vt:lpstr>
      <vt:lpstr>PowerPoint Presentation</vt:lpstr>
      <vt:lpstr>General observations</vt:lpstr>
      <vt:lpstr>File type (weighted by I/O bytes)</vt:lpstr>
      <vt:lpstr>PowerPoint Presentation</vt:lpstr>
      <vt:lpstr>General observations</vt:lpstr>
      <vt:lpstr>iBench questions</vt:lpstr>
      <vt:lpstr>Read sequentiality</vt:lpstr>
      <vt:lpstr>PowerPoint Presentation</vt:lpstr>
      <vt:lpstr>General observations</vt:lpstr>
      <vt:lpstr>iBench questions</vt:lpstr>
      <vt:lpstr>Fsync (durability) </vt:lpstr>
      <vt:lpstr>PowerPoint Presentation</vt:lpstr>
      <vt:lpstr>General observations</vt:lpstr>
      <vt:lpstr>Fsync causes</vt:lpstr>
      <vt:lpstr>PowerPoint Presentation</vt:lpstr>
      <vt:lpstr>General observations</vt:lpstr>
      <vt:lpstr>Rename and similar calls</vt:lpstr>
      <vt:lpstr>PowerPoint Presentation</vt:lpstr>
      <vt:lpstr>General observations</vt:lpstr>
      <vt:lpstr>iBench questions</vt:lpstr>
      <vt:lpstr>Thread I/O distribution</vt:lpstr>
      <vt:lpstr>PowerPoint Presentation</vt:lpstr>
      <vt:lpstr>General observations</vt:lpstr>
      <vt:lpstr>Summary</vt:lpstr>
      <vt:lpstr>Conclusion: how has the world changed?</vt:lpstr>
      <vt:lpstr>PowerPoint Presentation</vt:lpstr>
      <vt:lpstr>Conclusion: how has the world changed?</vt:lpstr>
      <vt:lpstr>Conclusion: how has the world changed?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Harter</dc:creator>
  <cp:lastModifiedBy>Tyler Harter</cp:lastModifiedBy>
  <cp:revision>134</cp:revision>
  <dcterms:created xsi:type="dcterms:W3CDTF">2011-10-01T17:25:46Z</dcterms:created>
  <dcterms:modified xsi:type="dcterms:W3CDTF">2011-10-19T15:51:40Z</dcterms:modified>
</cp:coreProperties>
</file>