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99" r:id="rId3"/>
    <p:sldId id="363" r:id="rId4"/>
    <p:sldId id="355" r:id="rId5"/>
    <p:sldId id="357" r:id="rId6"/>
    <p:sldId id="361" r:id="rId7"/>
    <p:sldId id="362" r:id="rId8"/>
    <p:sldId id="365" r:id="rId9"/>
    <p:sldId id="366" r:id="rId10"/>
    <p:sldId id="368" r:id="rId11"/>
    <p:sldId id="369" r:id="rId12"/>
    <p:sldId id="370" r:id="rId13"/>
    <p:sldId id="367" r:id="rId14"/>
    <p:sldId id="329" r:id="rId15"/>
    <p:sldId id="332" r:id="rId16"/>
    <p:sldId id="330" r:id="rId17"/>
    <p:sldId id="338" r:id="rId18"/>
    <p:sldId id="331" r:id="rId19"/>
    <p:sldId id="371" r:id="rId20"/>
    <p:sldId id="333" r:id="rId21"/>
    <p:sldId id="334" r:id="rId22"/>
    <p:sldId id="335" r:id="rId23"/>
    <p:sldId id="375" r:id="rId24"/>
    <p:sldId id="348" r:id="rId25"/>
    <p:sldId id="372" r:id="rId26"/>
    <p:sldId id="340" r:id="rId27"/>
    <p:sldId id="341" r:id="rId28"/>
    <p:sldId id="342" r:id="rId29"/>
    <p:sldId id="379" r:id="rId30"/>
    <p:sldId id="381" r:id="rId31"/>
    <p:sldId id="382" r:id="rId32"/>
    <p:sldId id="383" r:id="rId33"/>
    <p:sldId id="389" r:id="rId34"/>
    <p:sldId id="392" r:id="rId35"/>
    <p:sldId id="391" r:id="rId36"/>
    <p:sldId id="373" r:id="rId37"/>
    <p:sldId id="376" r:id="rId38"/>
    <p:sldId id="390" r:id="rId39"/>
    <p:sldId id="394" r:id="rId40"/>
    <p:sldId id="354" r:id="rId41"/>
    <p:sldId id="377" r:id="rId42"/>
    <p:sldId id="374" r:id="rId43"/>
    <p:sldId id="386" r:id="rId44"/>
    <p:sldId id="387" r:id="rId45"/>
    <p:sldId id="395" r:id="rId46"/>
    <p:sldId id="396" r:id="rId47"/>
    <p:sldId id="397" r:id="rId48"/>
    <p:sldId id="398" r:id="rId49"/>
    <p:sldId id="350" r:id="rId50"/>
    <p:sldId id="344" r:id="rId51"/>
    <p:sldId id="356" r:id="rId52"/>
    <p:sldId id="364" r:id="rId53"/>
    <p:sldId id="3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99"/>
    <a:srgbClr val="00FF00"/>
    <a:srgbClr val="66FF66"/>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81449" autoAdjust="0"/>
  </p:normalViewPr>
  <p:slideViewPr>
    <p:cSldViewPr>
      <p:cViewPr varScale="1">
        <p:scale>
          <a:sx n="74" d="100"/>
          <a:sy n="74" d="100"/>
        </p:scale>
        <p:origin x="-8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C6796-3C8B-410A-A712-72C0ED81DB92}" type="datetimeFigureOut">
              <a:rPr lang="en-US" smtClean="0"/>
              <a:pPr/>
              <a:t>10/22/2011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704F7-8553-4616-9C3A-FC80FFA123AA}" type="slidenum">
              <a:rPr lang="en-US" smtClean="0"/>
              <a:pPr/>
              <a:t>‹#›</a:t>
            </a:fld>
            <a:endParaRPr lang="en-US"/>
          </a:p>
        </p:txBody>
      </p:sp>
    </p:spTree>
    <p:extLst>
      <p:ext uri="{BB962C8B-B14F-4D97-AF65-F5344CB8AC3E}">
        <p14:creationId xmlns:p14="http://schemas.microsoft.com/office/powerpoint/2010/main" xmlns="" val="152621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efunky.com/create/#/ho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efunky.com/create/#/ho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a:t>
            </a:r>
            <a:r>
              <a:rPr lang="en-US" baseline="0" dirty="0" smtClean="0"/>
              <a:t> Today I’ll describe Atlantis, which is a new </a:t>
            </a:r>
            <a:r>
              <a:rPr lang="en-US" baseline="0" dirty="0" err="1" smtClean="0"/>
              <a:t>exokernel</a:t>
            </a:r>
            <a:r>
              <a:rPr lang="en-US" baseline="0" dirty="0" smtClean="0"/>
              <a:t> architecture for web browsers.</a:t>
            </a:r>
          </a:p>
        </p:txBody>
      </p:sp>
      <p:sp>
        <p:nvSpPr>
          <p:cNvPr id="4" name="Slide Number Placeholder 3"/>
          <p:cNvSpPr>
            <a:spLocks noGrp="1"/>
          </p:cNvSpPr>
          <p:nvPr>
            <p:ph type="sldNum" sz="quarter" idx="10"/>
          </p:nvPr>
        </p:nvSpPr>
        <p:spPr/>
        <p:txBody>
          <a:bodyPr/>
          <a:lstStyle/>
          <a:p>
            <a:fld id="{1EA704F7-8553-4616-9C3A-FC80FFA123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se browsers actually export a series of flaky, semi-consistent APIs, and then </a:t>
            </a:r>
            <a:r>
              <a:rPr lang="en-US" baseline="0" dirty="0" err="1" smtClean="0"/>
              <a:t>jQuery</a:t>
            </a:r>
            <a:r>
              <a:rPr lang="en-US" baseline="0" dirty="0" smtClean="0"/>
              <a:t> ends up exporting an interface which is actually nicer than the ones provided by the underlying browsers. However, this interface in only partially browser-neutral since it can’t hide all of the quirks of each browser. I’m going to give you some concrete example of this. Take my hand, if you will, as we go on a little journey that I like to call . . .</a:t>
            </a:r>
            <a:endParaRPr lang="en-US" dirty="0" smtClean="0"/>
          </a:p>
        </p:txBody>
      </p:sp>
      <p:sp>
        <p:nvSpPr>
          <p:cNvPr id="4" name="Slide Number Placeholder 3"/>
          <p:cNvSpPr>
            <a:spLocks noGrp="1"/>
          </p:cNvSpPr>
          <p:nvPr>
            <p:ph type="sldNum" sz="quarter" idx="10"/>
          </p:nvPr>
        </p:nvSpPr>
        <p:spPr/>
        <p:txBody>
          <a:bodyPr/>
          <a:lstStyle/>
          <a:p>
            <a:fld id="{1EA704F7-8553-4616-9C3A-FC80FFA123AA}" type="slidenum">
              <a:rPr lang="en-US" smtClean="0"/>
              <a:pPr/>
              <a:t>12</a:t>
            </a:fld>
            <a:endParaRPr lang="en-US"/>
          </a:p>
        </p:txBody>
      </p:sp>
    </p:spTree>
    <p:extLst>
      <p:ext uri="{BB962C8B-B14F-4D97-AF65-F5344CB8AC3E}">
        <p14:creationId xmlns:p14="http://schemas.microsoft.com/office/powerpoint/2010/main" xmlns="" val="70914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is that different browsers have different DOM tree implementations. Some browsers implement the</a:t>
            </a:r>
            <a:r>
              <a:rPr lang="en-US" baseline="0" dirty="0" smtClean="0"/>
              <a:t> complete DOM tree specification and provide some additional, useful functionality that isn’t strictly requires by the spec. Other browsers implement a more minimalistic version of the spec, but they respect the spirit of the DOM tree specification, if not the exact letter. Other browsers which shall not be named have a DOM tree that is lacking in breadth, depth, and many other tree like characteristics.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final example</a:t>
            </a:r>
            <a:r>
              <a:rPr lang="en-US" baseline="0" dirty="0" smtClean="0"/>
              <a:t> of how browsers screw you over. JavaScript supports a rich interface for object reflection. This can be extremely handy if you want to dynamically extend the application. So, suppose that you had some JavaScript code which defines an object and a simple method for that object. You might want to add some third-party diagnostic code to that object. For example, the </a:t>
            </a:r>
            <a:r>
              <a:rPr lang="en-US" baseline="0" dirty="0" err="1" smtClean="0"/>
              <a:t>Mugshot</a:t>
            </a:r>
            <a:r>
              <a:rPr lang="en-US" baseline="0" dirty="0" smtClean="0"/>
              <a:t> library from last year’s NSDI will essentially look for interesting objects in your application and shim their functions so that diagnostic code runs, and then invokes the original application-defined function. Very handy. So, what I want is just the ability to introspect and extend JavaScript objects without the crippling fear that I’ll destroy my browser. After all, this is what the JavaScript language is ostensibly telling me that I can do. Unfortunately, this does not work consistently. And, by the way, the browsers are dating your mom. WHAT JUST HAPPENED QUESTION STATEMENT.</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22</a:t>
            </a:fld>
            <a:endParaRPr lang="en-US"/>
          </a:p>
        </p:txBody>
      </p:sp>
    </p:spTree>
    <p:extLst>
      <p:ext uri="{BB962C8B-B14F-4D97-AF65-F5344CB8AC3E}">
        <p14:creationId xmlns:p14="http://schemas.microsoft.com/office/powerpoint/2010/main" xmlns="" val="215518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this happens is because there are opaque dependencies between C++ objects in the browser and their reflected</a:t>
            </a:r>
            <a:r>
              <a:rPr lang="en-US" baseline="0" dirty="0" smtClean="0"/>
              <a:t> versions in JavaScript land. For example, all of the DOM nodes in JavaScript land define a method called </a:t>
            </a:r>
            <a:r>
              <a:rPr lang="en-US" baseline="0" dirty="0" err="1" smtClean="0"/>
              <a:t>addEventListener</a:t>
            </a:r>
            <a:r>
              <a:rPr lang="en-US" baseline="0" dirty="0" smtClean="0"/>
              <a:t>(). This function essentially makes trap into the browser. You can think of the JavaScript code as being at the quote-unquote “user” layer, and the underlying C++ of the browser being in the kernel layer. So, this function that you can access at the user layer essentially has a pointer which you can’t see to the kernel layer. Now, since the browser is unfathomable, it has a bunch of references to state at JavaScript layer, but you as the web developer can’t see those references. All that you can see is the one reference in red. So, sometimes when you try to introspect or shim objects at the JavaScript layer, you unknowingly perturb these kernel pointers in ways that break the browser.</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23</a:t>
            </a:fld>
            <a:endParaRPr lang="en-US"/>
          </a:p>
        </p:txBody>
      </p:sp>
    </p:spTree>
    <p:extLst>
      <p:ext uri="{BB962C8B-B14F-4D97-AF65-F5344CB8AC3E}">
        <p14:creationId xmlns:p14="http://schemas.microsoft.com/office/powerpoint/2010/main" xmlns="" val="2155182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obvious question is: how do we fix all of this?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question takes us to the design of the Atlantis browser.</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25</a:t>
            </a:fld>
            <a:endParaRPr lang="en-US"/>
          </a:p>
        </p:txBody>
      </p:sp>
    </p:spTree>
    <p:extLst>
      <p:ext uri="{BB962C8B-B14F-4D97-AF65-F5344CB8AC3E}">
        <p14:creationId xmlns:p14="http://schemas.microsoft.com/office/powerpoint/2010/main" xmlns="" val="403055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you</a:t>
            </a:r>
            <a:r>
              <a:rPr lang="en-US" baseline="0" dirty="0" smtClean="0"/>
              <a:t> might be saying to yourself, why does the world need another web browser? After all, the web basically seems to work. Using our browser of choice, we can access all kinds of fantastic things, like:</a:t>
            </a:r>
          </a:p>
          <a:p>
            <a:r>
              <a:rPr lang="en-US" baseline="0" dirty="0" smtClean="0"/>
              <a:t>-Farmville!</a:t>
            </a:r>
          </a:p>
          <a:p>
            <a:r>
              <a:rPr lang="en-US" baseline="0" dirty="0" smtClean="0"/>
              <a:t>-Weird advertising!</a:t>
            </a:r>
          </a:p>
          <a:p>
            <a:r>
              <a:rPr lang="en-US" baseline="0" dirty="0" smtClean="0"/>
              <a:t>-Internet dating!</a:t>
            </a:r>
          </a:p>
          <a:p>
            <a:r>
              <a:rPr lang="en-US" baseline="0" dirty="0" smtClean="0"/>
              <a:t>-And THIS picture! (I don’t even care if it’s real. It’s real, or it *should* be real.)</a:t>
            </a:r>
          </a:p>
          <a:p>
            <a:r>
              <a:rPr lang="en-US" baseline="0" dirty="0" smtClean="0"/>
              <a:t>Despite all of the amazing things that we can access from our web browsers, the web has a dirty secret, namely, that the aggregate web specification is a complete disaster.</a:t>
            </a:r>
            <a:endParaRPr lang="en-US" dirty="0" smtClean="0"/>
          </a:p>
        </p:txBody>
      </p:sp>
      <p:sp>
        <p:nvSpPr>
          <p:cNvPr id="4" name="Slide Number Placeholder 3"/>
          <p:cNvSpPr>
            <a:spLocks noGrp="1"/>
          </p:cNvSpPr>
          <p:nvPr>
            <p:ph type="sldNum" sz="quarter" idx="10"/>
          </p:nvPr>
        </p:nvSpPr>
        <p:spPr/>
        <p:txBody>
          <a:bodyPr/>
          <a:lstStyle/>
          <a:p>
            <a:fld id="{1EA704F7-8553-4616-9C3A-FC80FFA123A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can understand Atlantis’ architecture, we have to consider what’s come</a:t>
            </a:r>
            <a:r>
              <a:rPr lang="en-US" baseline="0" dirty="0" smtClean="0"/>
              <a:t> before. Here we see the architecture of a standard monolithic browser. Each web page essentially gets a process with a bunch of software modules in it. These modules do things like parse the HTML, implement the DOM tree, and so on. All of the code is black-box to the web page itself, with the exception of the JS runtime and the DOM tree, which are partially </a:t>
            </a:r>
            <a:r>
              <a:rPr lang="en-US" baseline="0" dirty="0" err="1" smtClean="0"/>
              <a:t>introspectable</a:t>
            </a:r>
            <a:r>
              <a:rPr lang="en-US" baseline="0" dirty="0" smtClean="0"/>
              <a:t> (in a *brittle* way) using JavaScript’s reflection facilities.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26</a:t>
            </a:fld>
            <a:endParaRPr lang="en-US"/>
          </a:p>
        </p:txBody>
      </p:sp>
    </p:spTree>
    <p:extLst>
      <p:ext uri="{BB962C8B-B14F-4D97-AF65-F5344CB8AC3E}">
        <p14:creationId xmlns:p14="http://schemas.microsoft.com/office/powerpoint/2010/main" xmlns="" val="875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architecture of OP, which is a prior microkernel</a:t>
            </a:r>
            <a:r>
              <a:rPr lang="en-US" baseline="0" dirty="0" smtClean="0"/>
              <a:t> browser. OP strongly isolates components like the JS interpreter and the HTML engine, and makes them communicate using a message-passing mechanism. This strong isolation results in much stronger security, but note that OP uses standard, off-the-shelf components for the JavaScript interpreter and the HTML engine and so on. This means that there is no change in the extensibility of the runtime.</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27</a:t>
            </a:fld>
            <a:endParaRPr lang="en-US"/>
          </a:p>
        </p:txBody>
      </p:sp>
    </p:spTree>
    <p:extLst>
      <p:ext uri="{BB962C8B-B14F-4D97-AF65-F5344CB8AC3E}">
        <p14:creationId xmlns:p14="http://schemas.microsoft.com/office/powerpoint/2010/main" xmlns="" val="2055395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Atlantis looks like. At the bottom, we have the master kernel. This kernel is responsible for creating new pages, passing</a:t>
            </a:r>
            <a:r>
              <a:rPr lang="en-US" baseline="0" dirty="0" smtClean="0"/>
              <a:t> messages between various components, and so on. At the higher level, we have a page instance. The page instance consists of one process with three C# </a:t>
            </a:r>
            <a:r>
              <a:rPr lang="en-US" baseline="0" dirty="0" err="1" smtClean="0"/>
              <a:t>AppDomains</a:t>
            </a:r>
            <a:r>
              <a:rPr lang="en-US" baseline="0" dirty="0" smtClean="0"/>
              <a:t>. We coded all of Atlantis in C#, and an </a:t>
            </a:r>
            <a:r>
              <a:rPr lang="en-US" baseline="0" dirty="0" err="1" smtClean="0"/>
              <a:t>AppDomain</a:t>
            </a:r>
            <a:r>
              <a:rPr lang="en-US" baseline="0" dirty="0" smtClean="0"/>
              <a:t> is a C# mechanism for providing strong memory isolation to code running within the same process. This basically allows you to have threads that live in the same process but can’t directly poke at each other’s state. So, there are three </a:t>
            </a:r>
            <a:r>
              <a:rPr lang="en-US" baseline="0" dirty="0" err="1" smtClean="0"/>
              <a:t>AppDomains</a:t>
            </a:r>
            <a:r>
              <a:rPr lang="en-US" baseline="0" dirty="0" smtClean="0"/>
              <a:t>. Two of them belong to what we call the per-instance kernel. One </a:t>
            </a:r>
            <a:r>
              <a:rPr lang="en-US" baseline="0" dirty="0" err="1" smtClean="0"/>
              <a:t>AppDomain</a:t>
            </a:r>
            <a:r>
              <a:rPr lang="en-US" baseline="0" dirty="0" smtClean="0"/>
              <a:t> handles the page’s UI stuff, and another handles network connection for the page. The third </a:t>
            </a:r>
            <a:r>
              <a:rPr lang="en-US" baseline="0" dirty="0" err="1" smtClean="0"/>
              <a:t>AppDomain</a:t>
            </a:r>
            <a:r>
              <a:rPr lang="en-US" baseline="0" dirty="0" smtClean="0"/>
              <a:t> contains the Syphon interpreter. Syphon is the name for our new scripting language. It sort of looks like JavaScript, but there are some key differences, but I’ll defer you to the paper for a description. So, there’s a script interpreter, and the web page defines its own HTML parser, DOM tree, and so on, by presenting the relevant code to that interpreter for execution.</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28</a:t>
            </a:fld>
            <a:endParaRPr lang="en-US"/>
          </a:p>
        </p:txBody>
      </p:sp>
    </p:spTree>
    <p:extLst>
      <p:ext uri="{BB962C8B-B14F-4D97-AF65-F5344CB8AC3E}">
        <p14:creationId xmlns:p14="http://schemas.microsoft.com/office/powerpoint/2010/main" xmlns="" val="352621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that process in more detail. </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29</a:t>
            </a:fld>
            <a:endParaRPr lang="en-US"/>
          </a:p>
        </p:txBody>
      </p:sp>
    </p:spTree>
    <p:extLst>
      <p:ext uri="{BB962C8B-B14F-4D97-AF65-F5344CB8AC3E}">
        <p14:creationId xmlns:p14="http://schemas.microsoft.com/office/powerpoint/2010/main" xmlns="" val="255913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say that Atlantis parses the page’s markup and doesn’t find an</a:t>
            </a:r>
            <a:r>
              <a:rPr lang="en-US" baseline="0" dirty="0" smtClean="0"/>
              <a:t> environment tag at the top. In this case, Atlantis will give the web page a default web stack that implements the standard web API and JavaScript environment. So, there will be an HTML parser, a CSS parser, a DOM tree, and so on. This is how we support legacy web pages that aren’t Atlantis aware.</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32</a:t>
            </a:fld>
            <a:endParaRPr lang="en-US"/>
          </a:p>
        </p:txBody>
      </p:sp>
    </p:spTree>
    <p:extLst>
      <p:ext uri="{BB962C8B-B14F-4D97-AF65-F5344CB8AC3E}">
        <p14:creationId xmlns:p14="http://schemas.microsoft.com/office/powerpoint/2010/main" xmlns="" val="1099210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nice about this default</a:t>
            </a:r>
            <a:r>
              <a:rPr lang="en-US" baseline="0" dirty="0" smtClean="0"/>
              <a:t> environment is that, from the web page’s perspective, the entire high-level runtime is made entirely of JavaScript. For example, the DOM tree does not have any shadow state inside the Atlantis kernel---the DOM tree implementation is totally at the application-layer, and the application can introspect that tree in whatever way it pleases.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33</a:t>
            </a:fld>
            <a:endParaRPr lang="en-US"/>
          </a:p>
        </p:txBody>
      </p:sp>
    </p:spTree>
    <p:extLst>
      <p:ext uri="{BB962C8B-B14F-4D97-AF65-F5344CB8AC3E}">
        <p14:creationId xmlns:p14="http://schemas.microsoft.com/office/powerpoint/2010/main" xmlns="" val="3304483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 you the</a:t>
            </a:r>
            <a:r>
              <a:rPr lang="en-US" baseline="0" dirty="0" smtClean="0"/>
              <a:t> load times for several pages on Atlantis, just to show you that we actually built something. The dotted line shows the three second load barrier at which point users begin to get frustrated. We see that in three case, we’re well below that line, in one case, we’re at the line, and in another case, we’re about a second over. As you can see, the HTML parsing is taking a lot of time, and we discuss in the paper how we plan to improve this in the next version of the browser. Basically, function call overhead in our Atlantis prototype is not as efficient as it could be, and HTML parsing involves a ton of small function calls. I’ll refer you to the paper for a fuller discussion of this issue.</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40</a:t>
            </a:fld>
            <a:endParaRPr lang="en-US"/>
          </a:p>
        </p:txBody>
      </p:sp>
    </p:spTree>
    <p:extLst>
      <p:ext uri="{BB962C8B-B14F-4D97-AF65-F5344CB8AC3E}">
        <p14:creationId xmlns:p14="http://schemas.microsoft.com/office/powerpoint/2010/main" xmlns="" val="1070287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Microkernel browsers like OP, Gazelle,</a:t>
            </a:r>
            <a:r>
              <a:rPr lang="en-US" baseline="0" dirty="0" smtClean="0"/>
              <a:t> and </a:t>
            </a:r>
            <a:r>
              <a:rPr lang="en-US" baseline="0" dirty="0" err="1" smtClean="0"/>
              <a:t>ServiceOS</a:t>
            </a:r>
            <a:r>
              <a:rPr lang="en-US" baseline="0" dirty="0" smtClean="0"/>
              <a:t> strongly isolate the software components of a commodity browser. As I mentioned earlier, this does lead to better security properties, but it does not change the extensibility and robustness problems that Atlantis does address.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43</a:t>
            </a:fld>
            <a:endParaRPr lang="en-US"/>
          </a:p>
        </p:txBody>
      </p:sp>
    </p:spTree>
    <p:extLst>
      <p:ext uri="{BB962C8B-B14F-4D97-AF65-F5344CB8AC3E}">
        <p14:creationId xmlns:p14="http://schemas.microsoft.com/office/powerpoint/2010/main" xmlns="" val="384429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 mentioned </a:t>
            </a:r>
            <a:r>
              <a:rPr lang="en-US" dirty="0" err="1" smtClean="0"/>
              <a:t>jQuery</a:t>
            </a:r>
            <a:r>
              <a:rPr lang="en-US" dirty="0" smtClean="0"/>
              <a:t>, which is a JavaScript library that tries to hide browser</a:t>
            </a:r>
            <a:r>
              <a:rPr lang="en-US" baseline="0" dirty="0" smtClean="0"/>
              <a:t> quirks and present a nice interface to developers. There are other such libraries like </a:t>
            </a:r>
            <a:r>
              <a:rPr lang="en-US" baseline="0" dirty="0" err="1" smtClean="0"/>
              <a:t>mooTools</a:t>
            </a:r>
            <a:r>
              <a:rPr lang="en-US" baseline="0" dirty="0" smtClean="0"/>
              <a:t> and Prototype. There are also some compile-to-JavaScript frameworks that have similar goals. For example, the Google Web Toolkit compiles Java to JavaScript, and Script# performs a similar service for C#. Make no mistake, these libraries are extremely useful, and they do make it easier to write web applications. However, as I’ve shown, they can’t hide all browser quirks, and furthermore, they can’t make black-box components like the HTML parser </a:t>
            </a:r>
            <a:r>
              <a:rPr lang="en-US" baseline="0" dirty="0" err="1" smtClean="0"/>
              <a:t>introspectable</a:t>
            </a:r>
            <a:r>
              <a:rPr lang="en-US" baseline="0" dirty="0" smtClean="0"/>
              <a:t> by web apps.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44</a:t>
            </a:fld>
            <a:endParaRPr lang="en-US"/>
          </a:p>
        </p:txBody>
      </p:sp>
    </p:spTree>
    <p:extLst>
      <p:ext uri="{BB962C8B-B14F-4D97-AF65-F5344CB8AC3E}">
        <p14:creationId xmlns:p14="http://schemas.microsoft.com/office/powerpoint/2010/main" xmlns="" val="128105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conclusion, we think that web browsers have a lot of potential. Of course, whenever someone says that you have a lot of potential, it actually means that you’re doing it wrong right now. We think that web browsers need to be fundamentally restructured so that they can become better platforms for supporting robust web applications. The reason that browsers need to change is because they’ve been given an impossible task.</a:t>
            </a:r>
          </a:p>
        </p:txBody>
      </p:sp>
      <p:sp>
        <p:nvSpPr>
          <p:cNvPr id="4" name="Slide Number Placeholder 3"/>
          <p:cNvSpPr>
            <a:spLocks noGrp="1"/>
          </p:cNvSpPr>
          <p:nvPr>
            <p:ph type="sldNum" sz="quarter" idx="10"/>
          </p:nvPr>
        </p:nvSpPr>
        <p:spPr/>
        <p:txBody>
          <a:bodyPr/>
          <a:lstStyle/>
          <a:p>
            <a:fld id="{1EA704F7-8553-4616-9C3A-FC80FFA123AA}" type="slidenum">
              <a:rPr lang="en-US" smtClean="0"/>
              <a:pPr/>
              <a:t>45</a:t>
            </a:fld>
            <a:endParaRPr lang="en-US"/>
          </a:p>
        </p:txBody>
      </p:sp>
    </p:spTree>
    <p:extLst>
      <p:ext uri="{BB962C8B-B14F-4D97-AF65-F5344CB8AC3E}">
        <p14:creationId xmlns:p14="http://schemas.microsoft.com/office/powerpoint/2010/main" xmlns="" val="407126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exactly do I mean by the “web specification”? Well, it includes things like the HTTP network</a:t>
            </a:r>
            <a:r>
              <a:rPr lang="en-US" baseline="0" dirty="0" smtClean="0"/>
              <a:t> protocol for delivering content to your browser. It includes HTML and CSS, which describe the structure and the presentation of that content. To add client-side scripting abilities, we have to include the JavaScript specification, both the one that defines core built-in objects like regular expressions, and the additional bindings that allow JavaScript to interact with the browser and manipulate HTML content. Don’t forget that some pages still use Java applets, too, so we need to add the Java specification to the web protocol. And as long as we’ve done that, don’t forget </a:t>
            </a:r>
            <a:r>
              <a:rPr lang="en-US" baseline="0" dirty="0" err="1" smtClean="0"/>
              <a:t>plugin</a:t>
            </a:r>
            <a:r>
              <a:rPr lang="en-US" baseline="0" dirty="0" smtClean="0"/>
              <a:t> protocols like Flash, Silverlight, and PDF. And don’t forget new proposals for audiovisual content like the video and the canvas tags. I mean, how much time do you have? And don’t forget that for most of these protocols, there are multiple versions that have wide deployment on different kinds of browsers. So, as you can see, the aggregate web protocol is huge and messy. This has two practical implications.</a:t>
            </a:r>
          </a:p>
        </p:txBody>
      </p:sp>
      <p:sp>
        <p:nvSpPr>
          <p:cNvPr id="4" name="Slide Number Placeholder 3"/>
          <p:cNvSpPr>
            <a:spLocks noGrp="1"/>
          </p:cNvSpPr>
          <p:nvPr>
            <p:ph type="sldNum" sz="quarter" idx="10"/>
          </p:nvPr>
        </p:nvSpPr>
        <p:spPr/>
        <p:txBody>
          <a:bodyPr/>
          <a:lstStyle/>
          <a:p>
            <a:fld id="{1EA704F7-8553-4616-9C3A-FC80FFA123AA}"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aggregate “web protocol” is so big and so complex</a:t>
            </a:r>
            <a:r>
              <a:rPr lang="en-US" baseline="0" dirty="0" smtClean="0"/>
              <a:t> that no individual browser can ever hope to implement the entire spec in a completely consistent way. Even worse, different browsers will have different quirks and different failure modes, meaning that if you want your web app to run on multiple browsers, you have to waste a lot of time devising hacks to deal with painful corner cases. And, as I’ve discussed earlier, there are some browser quirks that can’t be hacked around at all.</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46</a:t>
            </a:fld>
            <a:endParaRPr lang="en-US"/>
          </a:p>
        </p:txBody>
      </p:sp>
    </p:spTree>
    <p:extLst>
      <p:ext uri="{BB962C8B-B14F-4D97-AF65-F5344CB8AC3E}">
        <p14:creationId xmlns:p14="http://schemas.microsoft.com/office/powerpoint/2010/main" xmlns="" val="336984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I’ve described Atlantis,</a:t>
            </a:r>
            <a:r>
              <a:rPr lang="en-US" baseline="0" dirty="0" smtClean="0"/>
              <a:t> which is a new </a:t>
            </a:r>
            <a:r>
              <a:rPr lang="en-US" baseline="0" dirty="0" err="1" smtClean="0"/>
              <a:t>exokernel</a:t>
            </a:r>
            <a:r>
              <a:rPr lang="en-US" baseline="0" dirty="0" smtClean="0"/>
              <a:t> browser. The Atlantis kernel provides low-level services like collecting basic GUI events and drawing bitmaps to the screen. However, the web page itself is completely free to define higher-level abstractions like the DOM tree, the markup parser, and so on. Like prior microkernel browsers, Atlantis provides strong isolation between components (and thus strong security). However, Atlantis also supports a powerful extensibility model. This allows web developers to spend much less time worrying about the vagaries of the underlying browser; now, developers can spend more time thinking about Internet buzzwords, why people like this post photos of themselves on Facebook, and, of course, pictures like this. Thank you!</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47</a:t>
            </a:fld>
            <a:endParaRPr lang="en-US"/>
          </a:p>
        </p:txBody>
      </p:sp>
    </p:spTree>
    <p:extLst>
      <p:ext uri="{BB962C8B-B14F-4D97-AF65-F5344CB8AC3E}">
        <p14:creationId xmlns:p14="http://schemas.microsoft.com/office/powerpoint/2010/main" xmlns="" val="3757003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The JVM provides the wrong interface. For example, the JVM specification is far too wide, providing full-blown access to things like databases, printers, the underlying file system, and so on. We think that a web browser should specify a much narrower interface. Java also has a much more complicated security model. For example, Java makes programmers reason about extremely fine-grained security policies for network access, access to GUI inputs, and so on. Java also has these confusing rules about how to determine the security permissions of a thread that executes code in multiple protection domains. In contrast, Atlantis offers a much simpler model based around the same-origin policy and some commonsense rules like a principal can only draw bits to its own frame. Thus, we think that the Atlantis interface is better in terms of </a:t>
            </a:r>
            <a:r>
              <a:rPr lang="en-US" sz="1200" b="0" i="0" kern="1200" dirty="0" err="1" smtClean="0">
                <a:solidFill>
                  <a:schemeClr val="tx1"/>
                </a:solidFill>
                <a:effectLst/>
                <a:latin typeface="+mn-lt"/>
                <a:ea typeface="+mn-ea"/>
                <a:cs typeface="+mn-cs"/>
              </a:rPr>
              <a:t>minimality</a:t>
            </a:r>
            <a:r>
              <a:rPr lang="en-US" sz="1200" b="0" i="0" kern="1200" dirty="0" smtClean="0">
                <a:solidFill>
                  <a:schemeClr val="tx1"/>
                </a:solidFill>
                <a:effectLst/>
                <a:latin typeface="+mn-lt"/>
                <a:ea typeface="+mn-ea"/>
                <a:cs typeface="+mn-cs"/>
              </a:rPr>
              <a:t> and simplicity. It's true that the Java interface is more general, but we don't think that “general” is always “better.”</a:t>
            </a:r>
            <a:endParaRPr lang="en-US" baseline="0" dirty="0" smtClean="0"/>
          </a:p>
          <a:p>
            <a:endParaRPr lang="en-US" baseline="0" dirty="0" smtClean="0"/>
          </a:p>
          <a:p>
            <a:r>
              <a:rPr lang="en-US" baseline="0" dirty="0" smtClean="0"/>
              <a:t>Now, you may disagree with some of the design decisions that we made when we created our particular narrow interface. However, the larger point of the Atlantis work is that the current “web spec” is far too large, and we need to replace it with something that has a reasonable hope of being implemented in a robust way. So, if browsers in five years are using an </a:t>
            </a:r>
            <a:r>
              <a:rPr lang="en-US" baseline="0" dirty="0" err="1" smtClean="0"/>
              <a:t>exokernel</a:t>
            </a:r>
            <a:r>
              <a:rPr lang="en-US" baseline="0" dirty="0" smtClean="0"/>
              <a:t> architecture, but it isn’t our specific one, we’d been overjoyed. However, I don’t think that the JVM is the </a:t>
            </a:r>
            <a:r>
              <a:rPr lang="en-US" baseline="0" dirty="0" err="1" smtClean="0"/>
              <a:t>exokernel</a:t>
            </a:r>
            <a:r>
              <a:rPr lang="en-US" baseline="0" dirty="0" smtClean="0"/>
              <a:t> interface that you’re looking for.</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implication is that no single browser will ever implement the web protocol in a completely satisfactory way. In theory, standards are supposed</a:t>
            </a:r>
            <a:r>
              <a:rPr lang="en-US" baseline="0" dirty="0" smtClean="0"/>
              <a:t> to provide order, but in practice, there are so many standards, and they’re so complex, that all browsers have a variety of implementation deficiencies.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6</a:t>
            </a:fld>
            <a:endParaRPr lang="en-US"/>
          </a:p>
        </p:txBody>
      </p:sp>
    </p:spTree>
    <p:extLst>
      <p:ext uri="{BB962C8B-B14F-4D97-AF65-F5344CB8AC3E}">
        <p14:creationId xmlns:p14="http://schemas.microsoft.com/office/powerpoint/2010/main" xmlns="" val="330107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problem is that each browser will fail in a different way. If</a:t>
            </a:r>
            <a:r>
              <a:rPr lang="en-US" baseline="0" dirty="0" smtClean="0"/>
              <a:t> you want to deploy your application on two different browsers, you have to deal with two sets of quirks, and two sets of implementation deficiencies.</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7</a:t>
            </a:fld>
            <a:endParaRPr lang="en-US"/>
          </a:p>
        </p:txBody>
      </p:sp>
    </p:spTree>
    <p:extLst>
      <p:ext uri="{BB962C8B-B14F-4D97-AF65-F5344CB8AC3E}">
        <p14:creationId xmlns:p14="http://schemas.microsoft.com/office/powerpoint/2010/main" xmlns="" val="270081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an outline for the</a:t>
            </a:r>
            <a:r>
              <a:rPr lang="en-US" baseline="0" dirty="0" smtClean="0"/>
              <a:t> rest of the talk. First, I’ll give you some concrete examples of the implementation issues that make it difficult to create robust web applications. These case studies will hope motivate the design of Atlantis, our new </a:t>
            </a:r>
            <a:r>
              <a:rPr lang="en-US" baseline="0" dirty="0" err="1" smtClean="0"/>
              <a:t>exokernel</a:t>
            </a:r>
            <a:r>
              <a:rPr lang="en-US" baseline="0" dirty="0" smtClean="0"/>
              <a:t> web browser. After describing the design, I’ll evaluate its performance and its extensibility. Finally, I’ll discuss some related work before concluding.</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8</a:t>
            </a:fld>
            <a:endParaRPr lang="en-US"/>
          </a:p>
        </p:txBody>
      </p:sp>
    </p:spTree>
    <p:extLst>
      <p:ext uri="{BB962C8B-B14F-4D97-AF65-F5344CB8AC3E}">
        <p14:creationId xmlns:p14="http://schemas.microsoft.com/office/powerpoint/2010/main" xmlns="" val="347444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 me teach you a little bit about life. A lot of times, I’ll go up to professors and say, “web browsers are terrible and buggy, and it’s hard to develop sophisticated apps on them.” The professor will often laugh</a:t>
            </a:r>
            <a:r>
              <a:rPr lang="en-US" baseline="0" dirty="0" smtClean="0"/>
              <a:t> like a James Bond villain, and say, “Bah! When I make web pages, I use JavaScript libraries like </a:t>
            </a:r>
            <a:r>
              <a:rPr lang="en-US" baseline="0" dirty="0" err="1" smtClean="0"/>
              <a:t>jQuery</a:t>
            </a:r>
            <a:r>
              <a:rPr lang="en-US" baseline="0" dirty="0" smtClean="0"/>
              <a:t> to hide all of the complexity that you’re talking about. You’re foolish and hysterical and like a child.”</a:t>
            </a:r>
            <a:endParaRPr lang="en-US" dirty="0" smtClean="0"/>
          </a:p>
          <a:p>
            <a:endParaRPr lang="en-US" dirty="0" smtClean="0">
              <a:hlinkClick r:id="rId3"/>
            </a:endParaRPr>
          </a:p>
          <a:p>
            <a:r>
              <a:rPr lang="en-US" dirty="0" smtClean="0">
                <a:hlinkClick r:id="rId3"/>
              </a:rPr>
              <a:t>http://www.befunky.com/create/#/home</a:t>
            </a:r>
            <a:endParaRPr lang="en-US" dirty="0"/>
          </a:p>
        </p:txBody>
      </p:sp>
      <p:sp>
        <p:nvSpPr>
          <p:cNvPr id="4" name="Slide Number Placeholder 3"/>
          <p:cNvSpPr>
            <a:spLocks noGrp="1"/>
          </p:cNvSpPr>
          <p:nvPr>
            <p:ph type="sldNum" sz="quarter" idx="10"/>
          </p:nvPr>
        </p:nvSpPr>
        <p:spPr/>
        <p:txBody>
          <a:bodyPr/>
          <a:lstStyle/>
          <a:p>
            <a:fld id="{1EA704F7-8553-4616-9C3A-FC80FFA123AA}" type="slidenum">
              <a:rPr lang="en-US" smtClean="0"/>
              <a:pPr/>
              <a:t>9</a:t>
            </a:fld>
            <a:endParaRPr lang="en-US"/>
          </a:p>
        </p:txBody>
      </p:sp>
    </p:spTree>
    <p:extLst>
      <p:ext uri="{BB962C8B-B14F-4D97-AF65-F5344CB8AC3E}">
        <p14:creationId xmlns:p14="http://schemas.microsoft.com/office/powerpoint/2010/main" xmlns="" val="70914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a:t>
            </a:r>
            <a:r>
              <a:rPr lang="en-US" baseline="0" dirty="0" smtClean="0"/>
              <a:t> of people think like this. They think, yes, browsers are a bit cantankerous, but they’re ultimately lovable and endearing, kind of like an old couple that lives in your apartment building. In this mental model, </a:t>
            </a:r>
            <a:r>
              <a:rPr lang="en-US" baseline="0" dirty="0" err="1" smtClean="0"/>
              <a:t>jQuery</a:t>
            </a:r>
            <a:r>
              <a:rPr lang="en-US" baseline="0" dirty="0" smtClean="0"/>
              <a:t> takes a bunch of moderately tolerable browser APIs and then spits out a nice, browser-neutral interface to your web app.</a:t>
            </a:r>
            <a:endParaRPr lang="en-US" dirty="0" smtClean="0"/>
          </a:p>
        </p:txBody>
      </p:sp>
      <p:sp>
        <p:nvSpPr>
          <p:cNvPr id="4" name="Slide Number Placeholder 3"/>
          <p:cNvSpPr>
            <a:spLocks noGrp="1"/>
          </p:cNvSpPr>
          <p:nvPr>
            <p:ph type="sldNum" sz="quarter" idx="10"/>
          </p:nvPr>
        </p:nvSpPr>
        <p:spPr/>
        <p:txBody>
          <a:bodyPr/>
          <a:lstStyle/>
          <a:p>
            <a:fld id="{1EA704F7-8553-4616-9C3A-FC80FFA123AA}" type="slidenum">
              <a:rPr lang="en-US" smtClean="0"/>
              <a:pPr/>
              <a:t>10</a:t>
            </a:fld>
            <a:endParaRPr lang="en-US"/>
          </a:p>
        </p:txBody>
      </p:sp>
    </p:spTree>
    <p:extLst>
      <p:ext uri="{BB962C8B-B14F-4D97-AF65-F5344CB8AC3E}">
        <p14:creationId xmlns:p14="http://schemas.microsoft.com/office/powerpoint/2010/main" xmlns="" val="70914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That’s what you think. Here’s what’s really going on:</a:t>
            </a:r>
            <a:r>
              <a:rPr lang="en-US" sz="1200" baseline="0" dirty="0" smtClean="0">
                <a:hlinkClick r:id="rId3"/>
              </a:rPr>
              <a:t> it’s a </a:t>
            </a:r>
            <a:r>
              <a:rPr lang="en-US" sz="1200" baseline="0" dirty="0" err="1" smtClean="0">
                <a:hlinkClick r:id="rId3"/>
              </a:rPr>
              <a:t>clowndown</a:t>
            </a:r>
            <a:r>
              <a:rPr lang="en-US" sz="1200" baseline="0" dirty="0" smtClean="0">
                <a:hlinkClick r:id="rId3"/>
              </a:rPr>
              <a:t>. It’s horrible. These web browsers are like vicious gang members</a:t>
            </a:r>
            <a:endParaRPr lang="en-US" sz="1200" dirty="0" smtClean="0">
              <a:hlinkClick r:id="rId3"/>
            </a:endParaRPr>
          </a:p>
        </p:txBody>
      </p:sp>
      <p:sp>
        <p:nvSpPr>
          <p:cNvPr id="4" name="Slide Number Placeholder 3"/>
          <p:cNvSpPr>
            <a:spLocks noGrp="1"/>
          </p:cNvSpPr>
          <p:nvPr>
            <p:ph type="sldNum" sz="quarter" idx="10"/>
          </p:nvPr>
        </p:nvSpPr>
        <p:spPr/>
        <p:txBody>
          <a:bodyPr/>
          <a:lstStyle/>
          <a:p>
            <a:fld id="{1EA704F7-8553-4616-9C3A-FC80FFA123AA}" type="slidenum">
              <a:rPr lang="en-US" smtClean="0"/>
              <a:pPr/>
              <a:t>11</a:t>
            </a:fld>
            <a:endParaRPr lang="en-US"/>
          </a:p>
        </p:txBody>
      </p:sp>
    </p:spTree>
    <p:extLst>
      <p:ext uri="{BB962C8B-B14F-4D97-AF65-F5344CB8AC3E}">
        <p14:creationId xmlns:p14="http://schemas.microsoft.com/office/powerpoint/2010/main" xmlns="" val="70914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131687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26855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280262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309595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118128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2302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5867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117312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286792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421102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0CAA-A38A-4456-A9A1-646D28FA24FE}"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216823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70CAA-A38A-4456-A9A1-646D28FA24FE}" type="datetimeFigureOut">
              <a:rPr lang="en-US" smtClean="0"/>
              <a:pPr/>
              <a:t>10/22/2011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96FDB-958D-4093-B400-62F43867FABC}" type="slidenum">
              <a:rPr lang="en-US" smtClean="0"/>
              <a:pPr/>
              <a:t>‹#›</a:t>
            </a:fld>
            <a:endParaRPr lang="en-US"/>
          </a:p>
        </p:txBody>
      </p:sp>
    </p:spTree>
    <p:extLst>
      <p:ext uri="{BB962C8B-B14F-4D97-AF65-F5344CB8AC3E}">
        <p14:creationId xmlns:p14="http://schemas.microsoft.com/office/powerpoint/2010/main" xmlns="" val="17247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143008"/>
          </a:xfrm>
        </p:spPr>
        <p:txBody>
          <a:bodyPr>
            <a:noAutofit/>
          </a:bodyPr>
          <a:lstStyle/>
          <a:p>
            <a:r>
              <a:rPr lang="en-US" sz="4000" b="1" dirty="0" smtClean="0"/>
              <a:t>Atlantis: Robust, Extensible Execution Environments for Web Applications</a:t>
            </a:r>
            <a:endParaRPr lang="en-US" sz="4000" dirty="0"/>
          </a:p>
        </p:txBody>
      </p:sp>
      <p:sp>
        <p:nvSpPr>
          <p:cNvPr id="3" name="Subtitle 2"/>
          <p:cNvSpPr>
            <a:spLocks noGrp="1"/>
          </p:cNvSpPr>
          <p:nvPr>
            <p:ph type="subTitle" idx="1"/>
          </p:nvPr>
        </p:nvSpPr>
        <p:spPr>
          <a:xfrm>
            <a:off x="395536" y="4811256"/>
            <a:ext cx="3528392" cy="642942"/>
          </a:xfrm>
        </p:spPr>
        <p:txBody>
          <a:bodyPr>
            <a:normAutofit/>
          </a:bodyPr>
          <a:lstStyle/>
          <a:p>
            <a:r>
              <a:rPr lang="en-US" sz="3600" dirty="0" smtClean="0">
                <a:solidFill>
                  <a:schemeClr val="tx1"/>
                </a:solidFill>
              </a:rPr>
              <a:t>James Mickens</a:t>
            </a:r>
          </a:p>
        </p:txBody>
      </p:sp>
      <p:pic>
        <p:nvPicPr>
          <p:cNvPr id="5" name="Picture 4" descr="C:\Users\mickens\AppData\Local\Microsoft\Windows\Temporary Internet Files\Content.Outlook\40037DL5\MSR_Logo_New (4).gif"/>
          <p:cNvPicPr>
            <a:picLocks noChangeAspect="1" noChangeArrowheads="1"/>
          </p:cNvPicPr>
          <p:nvPr/>
        </p:nvPicPr>
        <p:blipFill>
          <a:blip r:embed="rId3" cstate="print"/>
          <a:srcRect/>
          <a:stretch>
            <a:fillRect/>
          </a:stretch>
        </p:blipFill>
        <p:spPr bwMode="auto">
          <a:xfrm>
            <a:off x="1043608" y="5440094"/>
            <a:ext cx="2714644" cy="775613"/>
          </a:xfrm>
          <a:prstGeom prst="rect">
            <a:avLst/>
          </a:prstGeom>
          <a:solidFill>
            <a:schemeClr val="accent1"/>
          </a:solidFill>
        </p:spPr>
      </p:pic>
      <p:sp>
        <p:nvSpPr>
          <p:cNvPr id="12" name="Subtitle 2"/>
          <p:cNvSpPr txBox="1">
            <a:spLocks/>
          </p:cNvSpPr>
          <p:nvPr/>
        </p:nvSpPr>
        <p:spPr>
          <a:xfrm>
            <a:off x="5508104" y="4797152"/>
            <a:ext cx="3289082" cy="64294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Mohan Dhawan</a:t>
            </a:r>
          </a:p>
        </p:txBody>
      </p:sp>
      <p:pic>
        <p:nvPicPr>
          <p:cNvPr id="4098" name="Picture 2"/>
          <p:cNvPicPr>
            <a:picLocks noChangeAspect="1" noChangeArrowheads="1"/>
          </p:cNvPicPr>
          <p:nvPr/>
        </p:nvPicPr>
        <p:blipFill>
          <a:blip r:embed="rId4" cstate="print"/>
          <a:srcRect/>
          <a:stretch>
            <a:fillRect/>
          </a:stretch>
        </p:blipFill>
        <p:spPr bwMode="auto">
          <a:xfrm>
            <a:off x="1259632" y="2571744"/>
            <a:ext cx="1636712" cy="209304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67328" y="5440094"/>
            <a:ext cx="2926362" cy="775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31401" y="2571744"/>
            <a:ext cx="2088232" cy="2105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267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80" y="188640"/>
            <a:ext cx="8229600" cy="778098"/>
          </a:xfrm>
        </p:spPr>
        <p:txBody>
          <a:bodyPr/>
          <a:lstStyle/>
          <a:p>
            <a:r>
              <a:rPr lang="en-US" dirty="0" smtClean="0"/>
              <a:t>What You Think</a:t>
            </a:r>
            <a:endParaRPr lang="en-US" dirty="0"/>
          </a:p>
        </p:txBody>
      </p:sp>
      <p:sp>
        <p:nvSpPr>
          <p:cNvPr id="3" name="Rectangle 2"/>
          <p:cNvSpPr/>
          <p:nvPr/>
        </p:nvSpPr>
        <p:spPr>
          <a:xfrm>
            <a:off x="2267742" y="1003616"/>
            <a:ext cx="4223145" cy="697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Your Web App</a:t>
            </a:r>
            <a:endParaRPr lang="en-US" sz="3600" dirty="0">
              <a:solidFill>
                <a:schemeClr val="tx1"/>
              </a:solidFill>
            </a:endParaRPr>
          </a:p>
        </p:txBody>
      </p:sp>
      <p:sp>
        <p:nvSpPr>
          <p:cNvPr id="14" name="Rectangle 13"/>
          <p:cNvSpPr/>
          <p:nvPr/>
        </p:nvSpPr>
        <p:spPr>
          <a:xfrm>
            <a:off x="2267743" y="2422107"/>
            <a:ext cx="4223145" cy="5748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jQuery</a:t>
            </a:r>
            <a:endParaRPr lang="en-US" sz="3600" dirty="0">
              <a:solidFill>
                <a:schemeClr val="tx1"/>
              </a:solidFill>
            </a:endParaRPr>
          </a:p>
        </p:txBody>
      </p:sp>
      <p:sp>
        <p:nvSpPr>
          <p:cNvPr id="4" name="Right Arrow 3"/>
          <p:cNvSpPr/>
          <p:nvPr/>
        </p:nvSpPr>
        <p:spPr>
          <a:xfrm rot="16200000">
            <a:off x="4091288" y="1808208"/>
            <a:ext cx="57605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52875" y="1830012"/>
            <a:ext cx="4176464" cy="461665"/>
          </a:xfrm>
          <a:prstGeom prst="rect">
            <a:avLst/>
          </a:prstGeom>
          <a:noFill/>
        </p:spPr>
        <p:txBody>
          <a:bodyPr wrap="square" rtlCol="0">
            <a:spAutoFit/>
          </a:bodyPr>
          <a:lstStyle/>
          <a:p>
            <a:r>
              <a:rPr lang="en-US" sz="2400" dirty="0" smtClean="0"/>
              <a:t>Nice, browser-neutral interface</a:t>
            </a:r>
            <a:endParaRPr lang="en-US" sz="2400" dirty="0"/>
          </a:p>
        </p:txBody>
      </p:sp>
      <p:sp>
        <p:nvSpPr>
          <p:cNvPr id="18" name="Right Arrow 17"/>
          <p:cNvSpPr/>
          <p:nvPr/>
        </p:nvSpPr>
        <p:spPr>
          <a:xfrm rot="18565084">
            <a:off x="3408387" y="311790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153301" y="3163047"/>
            <a:ext cx="3977691" cy="461665"/>
          </a:xfrm>
          <a:prstGeom prst="rect">
            <a:avLst/>
          </a:prstGeom>
          <a:noFill/>
        </p:spPr>
        <p:txBody>
          <a:bodyPr wrap="square" rtlCol="0">
            <a:spAutoFit/>
          </a:bodyPr>
          <a:lstStyle/>
          <a:p>
            <a:r>
              <a:rPr lang="en-US" sz="2400" dirty="0" smtClean="0"/>
              <a:t>Largely tolerable browser APIs</a:t>
            </a:r>
            <a:endParaRPr lang="en-US" sz="2400" dirty="0"/>
          </a:p>
        </p:txBody>
      </p:sp>
      <p:sp>
        <p:nvSpPr>
          <p:cNvPr id="23" name="Title 1"/>
          <p:cNvSpPr txBox="1">
            <a:spLocks/>
          </p:cNvSpPr>
          <p:nvPr/>
        </p:nvSpPr>
        <p:spPr>
          <a:xfrm>
            <a:off x="6398605" y="4929941"/>
            <a:ext cx="1767031" cy="77809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Browsers</a:t>
            </a:r>
            <a:endParaRPr lang="en-US" sz="3600" dirty="0"/>
          </a:p>
        </p:txBody>
      </p:sp>
      <p:pic>
        <p:nvPicPr>
          <p:cNvPr id="1228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2616" y="3789040"/>
            <a:ext cx="4045989" cy="301964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ight Arrow 23"/>
          <p:cNvSpPr/>
          <p:nvPr/>
        </p:nvSpPr>
        <p:spPr>
          <a:xfrm rot="3034916" flipH="1">
            <a:off x="4509591" y="309542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025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fade">
                                      <p:cBhvr>
                                        <p:cTn id="7" dur="500"/>
                                        <p:tgtEl>
                                          <p:spTgt spid="122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animBg="1"/>
      <p:bldP spid="5" grpId="0"/>
      <p:bldP spid="18" grpId="0" animBg="1"/>
      <p:bldP spid="22" grpId="0"/>
      <p:bldP spid="2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80" y="188640"/>
            <a:ext cx="8229600" cy="778098"/>
          </a:xfrm>
        </p:spPr>
        <p:txBody>
          <a:bodyPr/>
          <a:lstStyle/>
          <a:p>
            <a:r>
              <a:rPr lang="en-US" dirty="0" smtClean="0"/>
              <a:t>What You Think</a:t>
            </a:r>
            <a:endParaRPr lang="en-US" dirty="0"/>
          </a:p>
        </p:txBody>
      </p:sp>
      <p:pic>
        <p:nvPicPr>
          <p:cNvPr id="11" name="Picture 7" descr="http://www.gotomycodes.com/userpics/myspacegraphics/Funny-Posters/Sesame-Street-Madne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5460" y="3740752"/>
            <a:ext cx="4223145" cy="31564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67742" y="1003616"/>
            <a:ext cx="4223145" cy="697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Your Web App</a:t>
            </a:r>
            <a:endParaRPr lang="en-US" sz="3600" dirty="0">
              <a:solidFill>
                <a:schemeClr val="tx1"/>
              </a:solidFill>
            </a:endParaRPr>
          </a:p>
        </p:txBody>
      </p:sp>
      <p:sp>
        <p:nvSpPr>
          <p:cNvPr id="14" name="Rectangle 13"/>
          <p:cNvSpPr/>
          <p:nvPr/>
        </p:nvSpPr>
        <p:spPr>
          <a:xfrm>
            <a:off x="2267743" y="2422107"/>
            <a:ext cx="4223145" cy="5748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jQuery</a:t>
            </a:r>
            <a:endParaRPr lang="en-US" sz="3600" dirty="0">
              <a:solidFill>
                <a:schemeClr val="tx1"/>
              </a:solidFill>
            </a:endParaRPr>
          </a:p>
        </p:txBody>
      </p:sp>
      <p:sp>
        <p:nvSpPr>
          <p:cNvPr id="4" name="Right Arrow 3"/>
          <p:cNvSpPr/>
          <p:nvPr/>
        </p:nvSpPr>
        <p:spPr>
          <a:xfrm rot="16200000">
            <a:off x="4091288" y="1808208"/>
            <a:ext cx="57605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52875" y="1830012"/>
            <a:ext cx="4176464" cy="461665"/>
          </a:xfrm>
          <a:prstGeom prst="rect">
            <a:avLst/>
          </a:prstGeom>
          <a:noFill/>
        </p:spPr>
        <p:txBody>
          <a:bodyPr wrap="square" rtlCol="0">
            <a:spAutoFit/>
          </a:bodyPr>
          <a:lstStyle/>
          <a:p>
            <a:r>
              <a:rPr lang="en-US" sz="2400" dirty="0" smtClean="0"/>
              <a:t>Nice, browser-neutral interface</a:t>
            </a:r>
            <a:endParaRPr lang="en-US" sz="2400" dirty="0"/>
          </a:p>
        </p:txBody>
      </p:sp>
      <p:sp>
        <p:nvSpPr>
          <p:cNvPr id="23" name="Title 1"/>
          <p:cNvSpPr txBox="1">
            <a:spLocks/>
          </p:cNvSpPr>
          <p:nvPr/>
        </p:nvSpPr>
        <p:spPr>
          <a:xfrm>
            <a:off x="6398605" y="4929941"/>
            <a:ext cx="1767031" cy="77809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Browsers</a:t>
            </a:r>
            <a:endParaRPr lang="en-US" sz="3600" dirty="0"/>
          </a:p>
        </p:txBody>
      </p:sp>
      <p:pic>
        <p:nvPicPr>
          <p:cNvPr id="1228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0329" y="3789040"/>
            <a:ext cx="4045989" cy="301964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527672" y="183666"/>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a:t>
            </a:r>
            <a:endParaRPr lang="en-US" dirty="0"/>
          </a:p>
        </p:txBody>
      </p:sp>
      <p:sp>
        <p:nvSpPr>
          <p:cNvPr id="13" name="Right Arrow 12"/>
          <p:cNvSpPr/>
          <p:nvPr/>
        </p:nvSpPr>
        <p:spPr>
          <a:xfrm rot="18565084">
            <a:off x="3408387" y="311790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3034916" flipH="1">
            <a:off x="4509591" y="309542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53301" y="3163047"/>
            <a:ext cx="3977691" cy="461665"/>
          </a:xfrm>
          <a:prstGeom prst="rect">
            <a:avLst/>
          </a:prstGeom>
          <a:noFill/>
        </p:spPr>
        <p:txBody>
          <a:bodyPr wrap="square" rtlCol="0">
            <a:spAutoFit/>
          </a:bodyPr>
          <a:lstStyle/>
          <a:p>
            <a:r>
              <a:rPr lang="en-US" sz="2400" dirty="0" smtClean="0"/>
              <a:t>Largely tolerable browser APIs</a:t>
            </a:r>
            <a:endParaRPr lang="en-US" sz="2400" dirty="0"/>
          </a:p>
        </p:txBody>
      </p:sp>
    </p:spTree>
    <p:extLst>
      <p:ext uri="{BB962C8B-B14F-4D97-AF65-F5344CB8AC3E}">
        <p14:creationId xmlns:p14="http://schemas.microsoft.com/office/powerpoint/2010/main" xmlns="" val="22330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289"/>
                                        </p:tgtEl>
                                      </p:cBhvr>
                                    </p:animEffect>
                                    <p:set>
                                      <p:cBhvr>
                                        <p:cTn id="22" dur="1" fill="hold">
                                          <p:stCondLst>
                                            <p:cond delay="499"/>
                                          </p:stCondLst>
                                        </p:cTn>
                                        <p:tgtEl>
                                          <p:spTgt spid="1228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animBg="1"/>
      <p:bldP spid="4" grpId="0" animBg="1"/>
      <p:bldP spid="5" grpId="0"/>
      <p:bldP spid="12" grpId="0"/>
      <p:bldP spid="13" grpId="1" animBg="1"/>
      <p:bldP spid="15" grpId="1"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http://www.gotomycodes.com/userpics/myspacegraphics/Funny-Posters/Sesame-Street-Madne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5460" y="3740752"/>
            <a:ext cx="4223145" cy="31564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67742" y="1003616"/>
            <a:ext cx="4223145" cy="697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Your Web App</a:t>
            </a:r>
            <a:endParaRPr lang="en-US" sz="3600" dirty="0">
              <a:solidFill>
                <a:schemeClr val="tx1"/>
              </a:solidFill>
            </a:endParaRPr>
          </a:p>
        </p:txBody>
      </p:sp>
      <p:sp>
        <p:nvSpPr>
          <p:cNvPr id="14" name="Rectangle 13"/>
          <p:cNvSpPr/>
          <p:nvPr/>
        </p:nvSpPr>
        <p:spPr>
          <a:xfrm>
            <a:off x="2267743" y="2422107"/>
            <a:ext cx="4223145" cy="5748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jQuery</a:t>
            </a:r>
            <a:endParaRPr lang="en-US" sz="3600" dirty="0">
              <a:solidFill>
                <a:schemeClr val="tx1"/>
              </a:solidFill>
            </a:endParaRPr>
          </a:p>
        </p:txBody>
      </p:sp>
      <p:sp>
        <p:nvSpPr>
          <p:cNvPr id="4" name="Right Arrow 3"/>
          <p:cNvSpPr/>
          <p:nvPr/>
        </p:nvSpPr>
        <p:spPr>
          <a:xfrm rot="16200000">
            <a:off x="4091288" y="1808208"/>
            <a:ext cx="57605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52874" y="1830012"/>
            <a:ext cx="4478117" cy="461665"/>
          </a:xfrm>
          <a:prstGeom prst="rect">
            <a:avLst/>
          </a:prstGeom>
          <a:noFill/>
        </p:spPr>
        <p:txBody>
          <a:bodyPr wrap="square" rtlCol="0">
            <a:spAutoFit/>
          </a:bodyPr>
          <a:lstStyle/>
          <a:p>
            <a:r>
              <a:rPr lang="en-US" sz="2400" dirty="0" smtClean="0"/>
              <a:t>Partially browser-neutral interface</a:t>
            </a:r>
            <a:endParaRPr lang="en-US" sz="2400" dirty="0"/>
          </a:p>
        </p:txBody>
      </p:sp>
      <p:sp>
        <p:nvSpPr>
          <p:cNvPr id="23" name="Title 1"/>
          <p:cNvSpPr txBox="1">
            <a:spLocks/>
          </p:cNvSpPr>
          <p:nvPr/>
        </p:nvSpPr>
        <p:spPr>
          <a:xfrm>
            <a:off x="6398605" y="4929941"/>
            <a:ext cx="1767031" cy="77809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Browsers</a:t>
            </a:r>
            <a:endParaRPr lang="en-US" sz="3600" dirty="0"/>
          </a:p>
        </p:txBody>
      </p:sp>
      <p:sp>
        <p:nvSpPr>
          <p:cNvPr id="12" name="Title 1"/>
          <p:cNvSpPr txBox="1">
            <a:spLocks/>
          </p:cNvSpPr>
          <p:nvPr/>
        </p:nvSpPr>
        <p:spPr>
          <a:xfrm>
            <a:off x="527672" y="183666"/>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a:t>
            </a:r>
            <a:endParaRPr lang="en-US" dirty="0"/>
          </a:p>
        </p:txBody>
      </p:sp>
      <p:sp>
        <p:nvSpPr>
          <p:cNvPr id="13" name="Right Arrow 12"/>
          <p:cNvSpPr/>
          <p:nvPr/>
        </p:nvSpPr>
        <p:spPr>
          <a:xfrm rot="18565084">
            <a:off x="3408387" y="311790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3034916" flipH="1">
            <a:off x="4509591" y="3095428"/>
            <a:ext cx="668129" cy="5052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53301" y="3163047"/>
            <a:ext cx="3977691" cy="461665"/>
          </a:xfrm>
          <a:prstGeom prst="rect">
            <a:avLst/>
          </a:prstGeom>
          <a:noFill/>
        </p:spPr>
        <p:txBody>
          <a:bodyPr wrap="square" rtlCol="0">
            <a:spAutoFit/>
          </a:bodyPr>
          <a:lstStyle/>
          <a:p>
            <a:r>
              <a:rPr lang="en-US" sz="2400" dirty="0" smtClean="0"/>
              <a:t>Flaky, semi-consistent APIs</a:t>
            </a:r>
            <a:endParaRPr lang="en-US" sz="2400" dirty="0"/>
          </a:p>
        </p:txBody>
      </p:sp>
    </p:spTree>
    <p:extLst>
      <p:ext uri="{BB962C8B-B14F-4D97-AF65-F5344CB8AC3E}">
        <p14:creationId xmlns:p14="http://schemas.microsoft.com/office/powerpoint/2010/main" xmlns="" val="5352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animBg="1"/>
      <p:bldP spid="5" grpId="0"/>
      <p:bldP spid="13"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http://www.funnypicture.in/funnypicture/2594_suicide_be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009"/>
            <a:ext cx="9144000" cy="686816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655808" y="188640"/>
            <a:ext cx="4464496" cy="1754326"/>
          </a:xfrm>
          <a:prstGeom prst="rect">
            <a:avLst/>
          </a:prstGeom>
          <a:noFill/>
        </p:spPr>
        <p:txBody>
          <a:bodyPr wrap="square" rtlCol="0">
            <a:spAutoFit/>
          </a:bodyPr>
          <a:lstStyle/>
          <a:p>
            <a:pPr algn="ctr"/>
            <a:r>
              <a:rPr lang="en-US" sz="3600" b="1" dirty="0" smtClean="0"/>
              <a:t>Why the Suicide Rate for Web Developers</a:t>
            </a:r>
          </a:p>
          <a:p>
            <a:pPr algn="ctr"/>
            <a:r>
              <a:rPr lang="en-US" sz="3600" b="1" dirty="0" smtClean="0"/>
              <a:t>is 89%</a:t>
            </a:r>
            <a:endParaRPr lang="en-US" sz="3600" b="1" dirty="0"/>
          </a:p>
        </p:txBody>
      </p:sp>
    </p:spTree>
    <p:extLst>
      <p:ext uri="{BB962C8B-B14F-4D97-AF65-F5344CB8AC3E}">
        <p14:creationId xmlns:p14="http://schemas.microsoft.com/office/powerpoint/2010/main" xmlns="" val="1456515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Mickens vs. Browsers:</a:t>
            </a:r>
            <a:br>
              <a:rPr lang="en-US" dirty="0" smtClean="0"/>
            </a:br>
            <a:r>
              <a:rPr lang="en-US" dirty="0" smtClean="0"/>
              <a:t>Event Handling</a:t>
            </a:r>
            <a:endParaRPr lang="en-US" dirty="0"/>
          </a:p>
        </p:txBody>
      </p:sp>
      <p:grpSp>
        <p:nvGrpSpPr>
          <p:cNvPr id="10" name="Group 9"/>
          <p:cNvGrpSpPr/>
          <p:nvPr/>
        </p:nvGrpSpPr>
        <p:grpSpPr>
          <a:xfrm>
            <a:off x="3214678" y="1643050"/>
            <a:ext cx="2571768" cy="2428892"/>
            <a:chOff x="3000364" y="1928802"/>
            <a:chExt cx="2571768" cy="2428892"/>
          </a:xfrm>
        </p:grpSpPr>
        <p:sp>
          <p:nvSpPr>
            <p:cNvPr id="3074" name="Document"/>
            <p:cNvSpPr>
              <a:spLocks noEditPoints="1" noChangeArrowheads="1"/>
            </p:cNvSpPr>
            <p:nvPr/>
          </p:nvSpPr>
          <p:spPr bwMode="auto">
            <a:xfrm rot="10800000">
              <a:off x="3000364" y="1928802"/>
              <a:ext cx="2571768" cy="24288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071802" y="2000240"/>
              <a:ext cx="2500330" cy="2246769"/>
            </a:xfrm>
            <a:prstGeom prst="rect">
              <a:avLst/>
            </a:prstGeom>
            <a:noFill/>
          </p:spPr>
          <p:txBody>
            <a:bodyPr wrap="square" rtlCol="0">
              <a:spAutoFit/>
            </a:bodyPr>
            <a:lstStyle/>
            <a:p>
              <a:r>
                <a:rPr lang="en-US" sz="2000" dirty="0" smtClean="0">
                  <a:latin typeface="Courier New" pitchFamily="49" charset="0"/>
                  <a:cs typeface="Courier New" pitchFamily="49" charset="0"/>
                </a:rPr>
                <a:t>&lt;html&gt;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    &lt;button&gt;</a:t>
              </a:r>
            </a:p>
            <a:p>
              <a:r>
                <a:rPr lang="en-US" sz="2000" dirty="0" smtClean="0">
                  <a:latin typeface="Courier New" pitchFamily="49" charset="0"/>
                  <a:cs typeface="Courier New" pitchFamily="49" charset="0"/>
                </a:rPr>
                <a:t>      Click me!    </a:t>
              </a:r>
            </a:p>
            <a:p>
              <a:r>
                <a:rPr lang="en-US" sz="2000" dirty="0" smtClean="0">
                  <a:latin typeface="Courier New" pitchFamily="49" charset="0"/>
                  <a:cs typeface="Courier New" pitchFamily="49" charset="0"/>
                </a:rPr>
                <a:t>    &lt;/button&gt;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&lt;/html&gt;</a:t>
              </a:r>
              <a:endParaRPr lang="en-US" sz="2000" dirty="0">
                <a:latin typeface="Courier New" pitchFamily="49" charset="0"/>
                <a:cs typeface="Courier New" pitchFamily="49" charset="0"/>
              </a:endParaRPr>
            </a:p>
          </p:txBody>
        </p:sp>
      </p:grpSp>
      <p:sp>
        <p:nvSpPr>
          <p:cNvPr id="12" name="Rectangle 11"/>
          <p:cNvSpPr/>
          <p:nvPr/>
        </p:nvSpPr>
        <p:spPr>
          <a:xfrm>
            <a:off x="3428992" y="4286256"/>
            <a:ext cx="135732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&lt;html&gt;</a:t>
            </a:r>
            <a:endParaRPr lang="en-US" sz="2400" b="1" dirty="0">
              <a:solidFill>
                <a:schemeClr val="tx2"/>
              </a:solidFill>
            </a:endParaRPr>
          </a:p>
        </p:txBody>
      </p:sp>
      <p:sp>
        <p:nvSpPr>
          <p:cNvPr id="13" name="Rectangle 12"/>
          <p:cNvSpPr/>
          <p:nvPr/>
        </p:nvSpPr>
        <p:spPr>
          <a:xfrm>
            <a:off x="3428992" y="5214950"/>
            <a:ext cx="135732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&lt;div&gt;</a:t>
            </a:r>
            <a:endParaRPr lang="en-US" sz="2400" b="1" dirty="0">
              <a:solidFill>
                <a:schemeClr val="tx2"/>
              </a:solidFill>
            </a:endParaRPr>
          </a:p>
        </p:txBody>
      </p:sp>
      <p:sp>
        <p:nvSpPr>
          <p:cNvPr id="14" name="Rectangle 13"/>
          <p:cNvSpPr/>
          <p:nvPr/>
        </p:nvSpPr>
        <p:spPr>
          <a:xfrm>
            <a:off x="3428992" y="6163056"/>
            <a:ext cx="135732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&lt;button&gt;</a:t>
            </a:r>
            <a:endParaRPr lang="en-US" sz="2400" b="1" dirty="0">
              <a:solidFill>
                <a:schemeClr val="tx2"/>
              </a:solidFill>
            </a:endParaRPr>
          </a:p>
        </p:txBody>
      </p:sp>
      <p:cxnSp>
        <p:nvCxnSpPr>
          <p:cNvPr id="16" name="Straight Arrow Connector 15"/>
          <p:cNvCxnSpPr>
            <a:stCxn id="12" idx="2"/>
            <a:endCxn id="13" idx="0"/>
          </p:cNvCxnSpPr>
          <p:nvPr/>
        </p:nvCxnSpPr>
        <p:spPr>
          <a:xfrm rot="5400000">
            <a:off x="3929058" y="5036355"/>
            <a:ext cx="357190" cy="1588"/>
          </a:xfrm>
          <a:prstGeom prst="straightConnector1">
            <a:avLst/>
          </a:prstGeom>
          <a:ln w="44450">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4" idx="0"/>
          </p:cNvCxnSpPr>
          <p:nvPr/>
        </p:nvCxnSpPr>
        <p:spPr>
          <a:xfrm rot="5400000">
            <a:off x="3919352" y="5974755"/>
            <a:ext cx="376602" cy="1588"/>
          </a:xfrm>
          <a:prstGeom prst="straightConnector1">
            <a:avLst/>
          </a:prstGeom>
          <a:ln w="44450">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6314" y="4429132"/>
            <a:ext cx="2214578" cy="369332"/>
          </a:xfrm>
          <a:prstGeom prst="rect">
            <a:avLst/>
          </a:prstGeom>
          <a:noFill/>
        </p:spPr>
        <p:txBody>
          <a:bodyPr wrap="square" rtlCol="0">
            <a:spAutoFit/>
          </a:bodyPr>
          <a:lstStyle/>
          <a:p>
            <a:r>
              <a:rPr lang="en-US" b="1" dirty="0" err="1" smtClean="0">
                <a:solidFill>
                  <a:schemeClr val="tx2"/>
                </a:solidFill>
              </a:rPr>
              <a:t>captureHandler</a:t>
            </a:r>
            <a:r>
              <a:rPr lang="en-US" b="1" dirty="0" smtClean="0">
                <a:solidFill>
                  <a:schemeClr val="tx2"/>
                </a:solidFill>
              </a:rPr>
              <a:t>(</a:t>
            </a:r>
            <a:r>
              <a:rPr lang="en-US" b="1" dirty="0" err="1" smtClean="0">
                <a:solidFill>
                  <a:schemeClr val="tx2"/>
                </a:solidFill>
              </a:rPr>
              <a:t>evt</a:t>
            </a:r>
            <a:r>
              <a:rPr lang="en-US" b="1" dirty="0" smtClean="0">
                <a:solidFill>
                  <a:schemeClr val="tx2"/>
                </a:solidFill>
              </a:rPr>
              <a:t>)</a:t>
            </a:r>
            <a:endParaRPr lang="en-US" b="1" dirty="0">
              <a:solidFill>
                <a:schemeClr val="tx2"/>
              </a:solidFill>
            </a:endParaRPr>
          </a:p>
        </p:txBody>
      </p:sp>
      <p:sp>
        <p:nvSpPr>
          <p:cNvPr id="21" name="TextBox 20"/>
          <p:cNvSpPr txBox="1"/>
          <p:nvPr/>
        </p:nvSpPr>
        <p:spPr>
          <a:xfrm>
            <a:off x="4786314" y="5357826"/>
            <a:ext cx="2214578" cy="369332"/>
          </a:xfrm>
          <a:prstGeom prst="rect">
            <a:avLst/>
          </a:prstGeom>
          <a:noFill/>
        </p:spPr>
        <p:txBody>
          <a:bodyPr wrap="square" rtlCol="0">
            <a:spAutoFit/>
          </a:bodyPr>
          <a:lstStyle/>
          <a:p>
            <a:r>
              <a:rPr lang="en-US" b="1" dirty="0" err="1" smtClean="0">
                <a:solidFill>
                  <a:schemeClr val="tx2"/>
                </a:solidFill>
              </a:rPr>
              <a:t>bubbleHandler</a:t>
            </a:r>
            <a:r>
              <a:rPr lang="en-US" b="1" dirty="0" smtClean="0">
                <a:solidFill>
                  <a:schemeClr val="tx2"/>
                </a:solidFill>
              </a:rPr>
              <a:t>(</a:t>
            </a:r>
            <a:r>
              <a:rPr lang="en-US" b="1" dirty="0" err="1" smtClean="0">
                <a:solidFill>
                  <a:schemeClr val="tx2"/>
                </a:solidFill>
              </a:rPr>
              <a:t>evt</a:t>
            </a:r>
            <a:r>
              <a:rPr lang="en-US" b="1" dirty="0" smtClean="0">
                <a:solidFill>
                  <a:schemeClr val="tx2"/>
                </a:solidFill>
              </a:rPr>
              <a:t>)</a:t>
            </a:r>
            <a:endParaRPr lang="en-US" b="1" dirty="0">
              <a:solidFill>
                <a:schemeClr val="tx2"/>
              </a:solidFill>
            </a:endParaRPr>
          </a:p>
        </p:txBody>
      </p:sp>
      <p:sp>
        <p:nvSpPr>
          <p:cNvPr id="22" name="TextBox 21"/>
          <p:cNvSpPr txBox="1"/>
          <p:nvPr/>
        </p:nvSpPr>
        <p:spPr>
          <a:xfrm>
            <a:off x="4786314" y="6286520"/>
            <a:ext cx="2214578" cy="369332"/>
          </a:xfrm>
          <a:prstGeom prst="rect">
            <a:avLst/>
          </a:prstGeom>
          <a:noFill/>
        </p:spPr>
        <p:txBody>
          <a:bodyPr wrap="square" rtlCol="0">
            <a:spAutoFit/>
          </a:bodyPr>
          <a:lstStyle/>
          <a:p>
            <a:r>
              <a:rPr lang="en-US" b="1" dirty="0" err="1" smtClean="0">
                <a:solidFill>
                  <a:schemeClr val="tx2"/>
                </a:solidFill>
              </a:rPr>
              <a:t>targetHandler</a:t>
            </a:r>
            <a:r>
              <a:rPr lang="en-US" b="1" dirty="0" smtClean="0">
                <a:solidFill>
                  <a:schemeClr val="tx2"/>
                </a:solidFill>
              </a:rPr>
              <a:t>(</a:t>
            </a:r>
            <a:r>
              <a:rPr lang="en-US" b="1" dirty="0" err="1" smtClean="0">
                <a:solidFill>
                  <a:schemeClr val="tx2"/>
                </a:solidFill>
              </a:rPr>
              <a:t>evt</a:t>
            </a:r>
            <a:r>
              <a:rPr lang="en-US" b="1" dirty="0" smtClean="0">
                <a:solidFill>
                  <a:schemeClr val="tx2"/>
                </a:solidFill>
              </a:rPr>
              <a:t>)</a:t>
            </a:r>
            <a:endParaRPr lang="en-US" b="1" dirty="0">
              <a:solidFill>
                <a:schemeClr val="tx2"/>
              </a:solidFill>
            </a:endParaRPr>
          </a:p>
        </p:txBody>
      </p:sp>
      <p:sp>
        <p:nvSpPr>
          <p:cNvPr id="23" name="TextBox 22"/>
          <p:cNvSpPr txBox="1"/>
          <p:nvPr/>
        </p:nvSpPr>
        <p:spPr>
          <a:xfrm>
            <a:off x="0" y="4429132"/>
            <a:ext cx="2571736" cy="1938992"/>
          </a:xfrm>
          <a:prstGeom prst="rect">
            <a:avLst/>
          </a:prstGeom>
          <a:noFill/>
        </p:spPr>
        <p:txBody>
          <a:bodyPr wrap="square" rtlCol="0">
            <a:spAutoFit/>
          </a:bodyPr>
          <a:lstStyle/>
          <a:p>
            <a:pPr algn="ctr"/>
            <a:r>
              <a:rPr lang="en-US" sz="2400" dirty="0" smtClean="0"/>
              <a:t>“Official” event model</a:t>
            </a:r>
          </a:p>
          <a:p>
            <a:r>
              <a:rPr lang="en-US" sz="2400" dirty="0" smtClean="0"/>
              <a:t>1) Capture phase</a:t>
            </a:r>
          </a:p>
          <a:p>
            <a:r>
              <a:rPr lang="en-US" sz="2400" dirty="0" smtClean="0"/>
              <a:t>2) Target phase</a:t>
            </a:r>
          </a:p>
          <a:p>
            <a:r>
              <a:rPr lang="en-US" sz="2400" dirty="0" smtClean="0"/>
              <a:t>3) Bubble phase</a:t>
            </a:r>
            <a:endParaRPr lang="en-US" sz="2400" dirty="0"/>
          </a:p>
        </p:txBody>
      </p:sp>
      <p:sp>
        <p:nvSpPr>
          <p:cNvPr id="24" name="Rounded Rectangle 23"/>
          <p:cNvSpPr/>
          <p:nvPr/>
        </p:nvSpPr>
        <p:spPr>
          <a:xfrm>
            <a:off x="2571736" y="4429132"/>
            <a:ext cx="78581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Event</a:t>
            </a:r>
            <a:endParaRPr lang="en-US" dirty="0">
              <a:solidFill>
                <a:schemeClr val="tx1"/>
              </a:solidFill>
            </a:endParaRPr>
          </a:p>
        </p:txBody>
      </p:sp>
      <p:grpSp>
        <p:nvGrpSpPr>
          <p:cNvPr id="29" name="Group 28"/>
          <p:cNvGrpSpPr/>
          <p:nvPr/>
        </p:nvGrpSpPr>
        <p:grpSpPr>
          <a:xfrm>
            <a:off x="2071670" y="1643050"/>
            <a:ext cx="3286148" cy="1500198"/>
            <a:chOff x="2071670" y="4643446"/>
            <a:chExt cx="3286148" cy="1500198"/>
          </a:xfrm>
        </p:grpSpPr>
        <p:sp>
          <p:nvSpPr>
            <p:cNvPr id="30" name="Oval Callout 29"/>
            <p:cNvSpPr/>
            <p:nvPr/>
          </p:nvSpPr>
          <p:spPr>
            <a:xfrm>
              <a:off x="2071670" y="4643446"/>
              <a:ext cx="3286148" cy="1500198"/>
            </a:xfrm>
            <a:prstGeom prst="wedgeEllipseCallout">
              <a:avLst>
                <a:gd name="adj1" fmla="val -56731"/>
                <a:gd name="adj2" fmla="val 294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31" name="TextBox 30"/>
            <p:cNvSpPr txBox="1"/>
            <p:nvPr/>
          </p:nvSpPr>
          <p:spPr>
            <a:xfrm>
              <a:off x="2428860" y="4786322"/>
              <a:ext cx="2714644" cy="1200329"/>
            </a:xfrm>
            <a:prstGeom prst="rect">
              <a:avLst/>
            </a:prstGeom>
            <a:noFill/>
          </p:spPr>
          <p:txBody>
            <a:bodyPr wrap="square" rtlCol="0">
              <a:spAutoFit/>
            </a:bodyPr>
            <a:lstStyle/>
            <a:p>
              <a:r>
                <a:rPr lang="en-US" sz="2400" dirty="0" smtClean="0"/>
                <a:t>I’d like support for the official three-phase model.</a:t>
              </a:r>
            </a:p>
          </p:txBody>
        </p:sp>
      </p:grpSp>
      <p:pic>
        <p:nvPicPr>
          <p:cNvPr id="3075" name="Picture 3"/>
          <p:cNvPicPr>
            <a:picLocks noChangeAspect="1" noChangeArrowheads="1"/>
          </p:cNvPicPr>
          <p:nvPr/>
        </p:nvPicPr>
        <p:blipFill>
          <a:blip r:embed="rId3" cstate="print"/>
          <a:srcRect/>
          <a:stretch>
            <a:fillRect/>
          </a:stretch>
        </p:blipFill>
        <p:spPr bwMode="auto">
          <a:xfrm>
            <a:off x="142844" y="2214554"/>
            <a:ext cx="1638300" cy="1816100"/>
          </a:xfrm>
          <a:prstGeom prst="rect">
            <a:avLst/>
          </a:prstGeom>
          <a:noFill/>
          <a:ln w="9525">
            <a:noFill/>
            <a:miter lim="800000"/>
            <a:headEnd/>
            <a:tailEnd/>
          </a:ln>
        </p:spPr>
      </p:pic>
      <p:pic>
        <p:nvPicPr>
          <p:cNvPr id="33" name="Picture 9"/>
          <p:cNvPicPr>
            <a:picLocks noChangeAspect="1" noChangeArrowheads="1"/>
          </p:cNvPicPr>
          <p:nvPr/>
        </p:nvPicPr>
        <p:blipFill>
          <a:blip r:embed="rId4" cstate="print"/>
          <a:srcRect/>
          <a:stretch>
            <a:fillRect/>
          </a:stretch>
        </p:blipFill>
        <p:spPr bwMode="auto">
          <a:xfrm>
            <a:off x="5909724" y="2432535"/>
            <a:ext cx="828673" cy="849921"/>
          </a:xfrm>
          <a:prstGeom prst="rect">
            <a:avLst/>
          </a:prstGeom>
          <a:noFill/>
          <a:ln w="9525">
            <a:noFill/>
            <a:miter lim="800000"/>
            <a:headEnd/>
            <a:tailEnd/>
          </a:ln>
        </p:spPr>
      </p:pic>
      <p:pic>
        <p:nvPicPr>
          <p:cNvPr id="34" name="Picture 6"/>
          <p:cNvPicPr>
            <a:picLocks noChangeAspect="1" noChangeArrowheads="1"/>
          </p:cNvPicPr>
          <p:nvPr/>
        </p:nvPicPr>
        <p:blipFill>
          <a:blip r:embed="rId5" cstate="print"/>
          <a:srcRect/>
          <a:stretch>
            <a:fillRect/>
          </a:stretch>
        </p:blipFill>
        <p:spPr bwMode="auto">
          <a:xfrm>
            <a:off x="6708636" y="1571612"/>
            <a:ext cx="785818" cy="785818"/>
          </a:xfrm>
          <a:prstGeom prst="rect">
            <a:avLst/>
          </a:prstGeom>
          <a:noFill/>
          <a:ln w="9525">
            <a:noFill/>
            <a:miter lim="800000"/>
            <a:headEnd/>
            <a:tailEnd/>
          </a:ln>
        </p:spPr>
      </p:pic>
      <p:pic>
        <p:nvPicPr>
          <p:cNvPr id="35" name="Picture 4"/>
          <p:cNvPicPr>
            <a:picLocks noChangeAspect="1" noChangeArrowheads="1"/>
          </p:cNvPicPr>
          <p:nvPr/>
        </p:nvPicPr>
        <p:blipFill>
          <a:blip r:embed="rId6" cstate="print"/>
          <a:srcRect/>
          <a:stretch>
            <a:fillRect/>
          </a:stretch>
        </p:blipFill>
        <p:spPr bwMode="auto">
          <a:xfrm>
            <a:off x="5929322" y="1571612"/>
            <a:ext cx="785818" cy="776820"/>
          </a:xfrm>
          <a:prstGeom prst="rect">
            <a:avLst/>
          </a:prstGeom>
          <a:noFill/>
          <a:ln w="9525">
            <a:noFill/>
            <a:miter lim="800000"/>
            <a:headEnd/>
            <a:tailEnd/>
          </a:ln>
        </p:spPr>
      </p:pic>
      <p:grpSp>
        <p:nvGrpSpPr>
          <p:cNvPr id="36" name="Group 35"/>
          <p:cNvGrpSpPr/>
          <p:nvPr/>
        </p:nvGrpSpPr>
        <p:grpSpPr>
          <a:xfrm>
            <a:off x="8215338" y="1432758"/>
            <a:ext cx="857256" cy="530607"/>
            <a:chOff x="2071670" y="5143510"/>
            <a:chExt cx="857256" cy="428628"/>
          </a:xfrm>
        </p:grpSpPr>
        <p:sp>
          <p:nvSpPr>
            <p:cNvPr id="37" name="Oval Callout 36"/>
            <p:cNvSpPr/>
            <p:nvPr/>
          </p:nvSpPr>
          <p:spPr>
            <a:xfrm>
              <a:off x="2071670" y="5143510"/>
              <a:ext cx="785818" cy="428628"/>
            </a:xfrm>
            <a:prstGeom prst="wedgeEllipseCallout">
              <a:avLst>
                <a:gd name="adj1" fmla="val -138049"/>
                <a:gd name="adj2" fmla="val 541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38" name="TextBox 37"/>
            <p:cNvSpPr txBox="1"/>
            <p:nvPr/>
          </p:nvSpPr>
          <p:spPr>
            <a:xfrm>
              <a:off x="2143108" y="5143512"/>
              <a:ext cx="785818" cy="372936"/>
            </a:xfrm>
            <a:prstGeom prst="rect">
              <a:avLst/>
            </a:prstGeom>
            <a:noFill/>
          </p:spPr>
          <p:txBody>
            <a:bodyPr wrap="square" rtlCol="0">
              <a:spAutoFit/>
            </a:bodyPr>
            <a:lstStyle/>
            <a:p>
              <a:r>
                <a:rPr lang="en-US" sz="2400" dirty="0" smtClean="0"/>
                <a:t>Ok!</a:t>
              </a:r>
            </a:p>
          </p:txBody>
        </p:sp>
      </p:grpSp>
      <p:grpSp>
        <p:nvGrpSpPr>
          <p:cNvPr id="39" name="Group 38"/>
          <p:cNvGrpSpPr/>
          <p:nvPr/>
        </p:nvGrpSpPr>
        <p:grpSpPr>
          <a:xfrm>
            <a:off x="8031738" y="2229131"/>
            <a:ext cx="939903" cy="509064"/>
            <a:chOff x="2071670" y="5143512"/>
            <a:chExt cx="857256" cy="428628"/>
          </a:xfrm>
        </p:grpSpPr>
        <p:sp>
          <p:nvSpPr>
            <p:cNvPr id="40" name="Oval Callout 39"/>
            <p:cNvSpPr/>
            <p:nvPr/>
          </p:nvSpPr>
          <p:spPr>
            <a:xfrm>
              <a:off x="2071670" y="5143512"/>
              <a:ext cx="785818" cy="428628"/>
            </a:xfrm>
            <a:prstGeom prst="wedgeEllipseCallout">
              <a:avLst>
                <a:gd name="adj1" fmla="val -196067"/>
                <a:gd name="adj2" fmla="val 371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41" name="TextBox 40"/>
            <p:cNvSpPr txBox="1"/>
            <p:nvPr/>
          </p:nvSpPr>
          <p:spPr>
            <a:xfrm>
              <a:off x="2143108" y="5143512"/>
              <a:ext cx="785818" cy="372936"/>
            </a:xfrm>
            <a:prstGeom prst="rect">
              <a:avLst/>
            </a:prstGeom>
            <a:noFill/>
          </p:spPr>
          <p:txBody>
            <a:bodyPr wrap="square" rtlCol="0">
              <a:spAutoFit/>
            </a:bodyPr>
            <a:lstStyle/>
            <a:p>
              <a:r>
                <a:rPr lang="en-US" sz="2400" dirty="0" smtClean="0"/>
                <a:t>Ok!</a:t>
              </a:r>
            </a:p>
          </p:txBody>
        </p:sp>
      </p:grpSp>
      <p:grpSp>
        <p:nvGrpSpPr>
          <p:cNvPr id="42" name="Group 41"/>
          <p:cNvGrpSpPr/>
          <p:nvPr/>
        </p:nvGrpSpPr>
        <p:grpSpPr>
          <a:xfrm>
            <a:off x="6919477" y="3066243"/>
            <a:ext cx="2224523" cy="2148324"/>
            <a:chOff x="2071670" y="4643447"/>
            <a:chExt cx="2714612" cy="1732519"/>
          </a:xfrm>
          <a:solidFill>
            <a:prstClr val="white"/>
          </a:solidFill>
        </p:grpSpPr>
        <p:sp>
          <p:nvSpPr>
            <p:cNvPr id="43" name="Oval Callout 42"/>
            <p:cNvSpPr/>
            <p:nvPr/>
          </p:nvSpPr>
          <p:spPr>
            <a:xfrm>
              <a:off x="2071670" y="4643447"/>
              <a:ext cx="2714612" cy="1555505"/>
            </a:xfrm>
            <a:prstGeom prst="wedgeEllipseCallout">
              <a:avLst>
                <a:gd name="adj1" fmla="val -57241"/>
                <a:gd name="adj2" fmla="val -12329"/>
              </a:avLst>
            </a:pr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44" name="TextBox 43"/>
            <p:cNvSpPr txBox="1"/>
            <p:nvPr/>
          </p:nvSpPr>
          <p:spPr>
            <a:xfrm>
              <a:off x="2358858" y="4812263"/>
              <a:ext cx="2353485" cy="1563703"/>
            </a:xfrm>
            <a:prstGeom prst="rect">
              <a:avLst/>
            </a:prstGeom>
            <a:noFill/>
          </p:spPr>
          <p:txBody>
            <a:bodyPr wrap="square" rtlCol="0">
              <a:spAutoFit/>
            </a:bodyPr>
            <a:lstStyle/>
            <a:p>
              <a:r>
                <a:rPr lang="en-US" sz="2400" dirty="0" smtClean="0"/>
                <a:t>I WILL NOT SUPPORT </a:t>
              </a:r>
            </a:p>
            <a:p>
              <a:r>
                <a:rPr lang="en-US" sz="2400" dirty="0" smtClean="0"/>
                <a:t>THE CAPTURE PHASE. </a:t>
              </a:r>
              <a:r>
                <a:rPr lang="en-US" sz="2400" dirty="0" err="1" smtClean="0"/>
                <a:t>Lolz</a:t>
              </a:r>
              <a:r>
                <a:rPr lang="en-US" sz="2400" dirty="0" smtClean="0"/>
                <a:t>.</a:t>
              </a:r>
            </a:p>
          </p:txBody>
        </p:sp>
      </p:grpSp>
      <p:pic>
        <p:nvPicPr>
          <p:cNvPr id="32" name="Picture 9"/>
          <p:cNvPicPr>
            <a:picLocks noChangeAspect="1" noChangeArrowheads="1"/>
          </p:cNvPicPr>
          <p:nvPr/>
        </p:nvPicPr>
        <p:blipFill>
          <a:blip r:embed="rId4" cstate="print"/>
          <a:srcRect/>
          <a:stretch>
            <a:fillRect/>
          </a:stretch>
        </p:blipFill>
        <p:spPr bwMode="auto">
          <a:xfrm>
            <a:off x="5920946" y="3275575"/>
            <a:ext cx="828673" cy="849921"/>
          </a:xfrm>
          <a:prstGeom prst="rect">
            <a:avLst/>
          </a:prstGeom>
          <a:noFill/>
          <a:ln w="9525">
            <a:noFill/>
            <a:miter lim="800000"/>
            <a:headEnd/>
            <a:tailEnd/>
          </a:ln>
        </p:spPr>
      </p:pic>
      <p:sp>
        <p:nvSpPr>
          <p:cNvPr id="3" name="TextBox 2"/>
          <p:cNvSpPr txBox="1"/>
          <p:nvPr/>
        </p:nvSpPr>
        <p:spPr>
          <a:xfrm>
            <a:off x="6603645" y="2857496"/>
            <a:ext cx="397247" cy="461665"/>
          </a:xfrm>
          <a:prstGeom prst="rect">
            <a:avLst/>
          </a:prstGeom>
          <a:noFill/>
        </p:spPr>
        <p:txBody>
          <a:bodyPr wrap="square" rtlCol="0">
            <a:spAutoFit/>
          </a:bodyPr>
          <a:lstStyle/>
          <a:p>
            <a:r>
              <a:rPr lang="en-US" sz="2400" dirty="0" smtClean="0"/>
              <a:t>9</a:t>
            </a:r>
            <a:endParaRPr lang="en-US" sz="2000" dirty="0"/>
          </a:p>
        </p:txBody>
      </p:sp>
      <p:sp>
        <p:nvSpPr>
          <p:cNvPr id="45" name="TextBox 44"/>
          <p:cNvSpPr txBox="1"/>
          <p:nvPr/>
        </p:nvSpPr>
        <p:spPr>
          <a:xfrm>
            <a:off x="6515192" y="3841110"/>
            <a:ext cx="586353" cy="461665"/>
          </a:xfrm>
          <a:prstGeom prst="rect">
            <a:avLst/>
          </a:prstGeom>
          <a:noFill/>
        </p:spPr>
        <p:txBody>
          <a:bodyPr wrap="square" rtlCol="0">
            <a:spAutoFit/>
          </a:bodyPr>
          <a:lstStyle/>
          <a:p>
            <a:r>
              <a:rPr lang="en-US" sz="2400" dirty="0" smtClean="0"/>
              <a:t>8-</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grpId="1" nodeType="withEffect">
                                  <p:stCondLst>
                                    <p:cond delay="0"/>
                                  </p:stCondLst>
                                  <p:iterate type="lt">
                                    <p:tmPct val="0"/>
                                  </p:iterate>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1" nodeType="withEffect">
                                  <p:stCondLst>
                                    <p:cond delay="0"/>
                                  </p:stCondLst>
                                  <p:iterate type="lt">
                                    <p:tmPct val="0"/>
                                  </p:iterate>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par>
                                <p:cTn id="31" presetID="9" presetClass="entr" presetSubtype="0" fill="hold" grpId="1" nodeType="withEffect">
                                  <p:stCondLst>
                                    <p:cond delay="0"/>
                                  </p:stCondLst>
                                  <p:iterate type="lt">
                                    <p:tmPct val="0"/>
                                  </p:iterate>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mph" presetSubtype="0" repeatCount="2000" fill="remove" grpId="0" nodeType="clickEffect">
                                  <p:stCondLst>
                                    <p:cond delay="0"/>
                                  </p:stCondLst>
                                  <p:iterate type="lt">
                                    <p:tmPct val="4000"/>
                                  </p:iterate>
                                  <p:childTnLst>
                                    <p:set>
                                      <p:cBhvr override="childStyle">
                                        <p:cTn id="42" dur="500" fill="hold"/>
                                        <p:tgtEl>
                                          <p:spTgt spid="20"/>
                                        </p:tgtEl>
                                        <p:attrNameLst>
                                          <p:attrName>style.color</p:attrName>
                                        </p:attrNameLst>
                                      </p:cBhvr>
                                      <p:to>
                                        <p:clrVal>
                                          <a:srgbClr val="CC0000"/>
                                        </p:clrVal>
                                      </p:to>
                                    </p:set>
                                    <p:set>
                                      <p:cBhvr>
                                        <p:cTn id="43" dur="500" fill="hold"/>
                                        <p:tgtEl>
                                          <p:spTgt spid="20"/>
                                        </p:tgtEl>
                                        <p:attrNameLst>
                                          <p:attrName>fillcolor</p:attrName>
                                        </p:attrNameLst>
                                      </p:cBhvr>
                                      <p:to>
                                        <p:clrVal>
                                          <a:srgbClr val="CC0000"/>
                                        </p:clrVal>
                                      </p:to>
                                    </p:set>
                                    <p:set>
                                      <p:cBhvr>
                                        <p:cTn id="44" dur="500" fill="hold"/>
                                        <p:tgtEl>
                                          <p:spTgt spid="2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5.83333E-6 -2.96296E-6 L 5.83333E-6 0.12593 " pathEditMode="relative" ptsTypes="AA">
                                      <p:cBhvr>
                                        <p:cTn id="48" dur="2000" fill="hold"/>
                                        <p:tgtEl>
                                          <p:spTgt spid="24"/>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2" nodeType="clickEffect">
                                  <p:stCondLst>
                                    <p:cond delay="0"/>
                                  </p:stCondLst>
                                  <p:childTnLst>
                                    <p:animMotion origin="layout" path="M -3.61111E-6 0.12593 L -3.61111E-6 0.28357 " pathEditMode="relative" rAng="0" ptsTypes="AA">
                                      <p:cBhvr>
                                        <p:cTn id="52" dur="2000" fill="hold"/>
                                        <p:tgtEl>
                                          <p:spTgt spid="24"/>
                                        </p:tgtEl>
                                        <p:attrNameLst>
                                          <p:attrName>ppt_x</p:attrName>
                                          <p:attrName>ppt_y</p:attrName>
                                        </p:attrNameLst>
                                      </p:cBhvr>
                                      <p:rCtr x="0" y="79"/>
                                    </p:animMotion>
                                  </p:childTnLst>
                                </p:cTn>
                              </p:par>
                            </p:childTnLst>
                          </p:cTn>
                        </p:par>
                      </p:childTnLst>
                    </p:cTn>
                  </p:par>
                  <p:par>
                    <p:cTn id="53" fill="hold">
                      <p:stCondLst>
                        <p:cond delay="indefinite"/>
                      </p:stCondLst>
                      <p:childTnLst>
                        <p:par>
                          <p:cTn id="54" fill="hold">
                            <p:stCondLst>
                              <p:cond delay="0"/>
                            </p:stCondLst>
                            <p:childTnLst>
                              <p:par>
                                <p:cTn id="55" presetID="16" presetClass="emph" presetSubtype="0" repeatCount="2000" fill="remove" grpId="0" nodeType="clickEffect">
                                  <p:stCondLst>
                                    <p:cond delay="0"/>
                                  </p:stCondLst>
                                  <p:iterate type="lt">
                                    <p:tmPct val="4000"/>
                                  </p:iterate>
                                  <p:childTnLst>
                                    <p:set>
                                      <p:cBhvr override="childStyle">
                                        <p:cTn id="56" dur="500" fill="hold"/>
                                        <p:tgtEl>
                                          <p:spTgt spid="22"/>
                                        </p:tgtEl>
                                        <p:attrNameLst>
                                          <p:attrName>style.color</p:attrName>
                                        </p:attrNameLst>
                                      </p:cBhvr>
                                      <p:to>
                                        <p:clrVal>
                                          <a:srgbClr val="CC0000"/>
                                        </p:clrVal>
                                      </p:to>
                                    </p:set>
                                    <p:set>
                                      <p:cBhvr>
                                        <p:cTn id="57" dur="500" fill="hold"/>
                                        <p:tgtEl>
                                          <p:spTgt spid="22"/>
                                        </p:tgtEl>
                                        <p:attrNameLst>
                                          <p:attrName>fillcolor</p:attrName>
                                        </p:attrNameLst>
                                      </p:cBhvr>
                                      <p:to>
                                        <p:clrVal>
                                          <a:srgbClr val="CC0000"/>
                                        </p:clrVal>
                                      </p:to>
                                    </p:set>
                                    <p:set>
                                      <p:cBhvr>
                                        <p:cTn id="58" dur="500" fill="hold"/>
                                        <p:tgtEl>
                                          <p:spTgt spid="22"/>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3" nodeType="clickEffect">
                                  <p:stCondLst>
                                    <p:cond delay="0"/>
                                  </p:stCondLst>
                                  <p:childTnLst>
                                    <p:animMotion origin="layout" path="M 1.38889E-6 0.28357 L 1.38889E-6 0.13658 " pathEditMode="relative" rAng="0" ptsTypes="AA">
                                      <p:cBhvr>
                                        <p:cTn id="62" dur="2000" fill="hold"/>
                                        <p:tgtEl>
                                          <p:spTgt spid="24"/>
                                        </p:tgtEl>
                                        <p:attrNameLst>
                                          <p:attrName>ppt_x</p:attrName>
                                          <p:attrName>ppt_y</p:attrName>
                                        </p:attrNameLst>
                                      </p:cBhvr>
                                      <p:rCtr x="0" y="-74"/>
                                    </p:animMotion>
                                  </p:childTnLst>
                                </p:cTn>
                              </p:par>
                            </p:childTnLst>
                          </p:cTn>
                        </p:par>
                      </p:childTnLst>
                    </p:cTn>
                  </p:par>
                  <p:par>
                    <p:cTn id="63" fill="hold">
                      <p:stCondLst>
                        <p:cond delay="indefinite"/>
                      </p:stCondLst>
                      <p:childTnLst>
                        <p:par>
                          <p:cTn id="64" fill="hold">
                            <p:stCondLst>
                              <p:cond delay="0"/>
                            </p:stCondLst>
                            <p:childTnLst>
                              <p:par>
                                <p:cTn id="65" presetID="16" presetClass="emph" presetSubtype="0" repeatCount="2000" fill="remove" grpId="0" nodeType="clickEffect">
                                  <p:stCondLst>
                                    <p:cond delay="0"/>
                                  </p:stCondLst>
                                  <p:iterate type="lt">
                                    <p:tmPct val="4000"/>
                                  </p:iterate>
                                  <p:childTnLst>
                                    <p:set>
                                      <p:cBhvr override="childStyle">
                                        <p:cTn id="66" dur="500" fill="hold"/>
                                        <p:tgtEl>
                                          <p:spTgt spid="21"/>
                                        </p:tgtEl>
                                        <p:attrNameLst>
                                          <p:attrName>style.color</p:attrName>
                                        </p:attrNameLst>
                                      </p:cBhvr>
                                      <p:to>
                                        <p:clrVal>
                                          <a:srgbClr val="CC0000"/>
                                        </p:clrVal>
                                      </p:to>
                                    </p:set>
                                    <p:set>
                                      <p:cBhvr>
                                        <p:cTn id="67" dur="500" fill="hold"/>
                                        <p:tgtEl>
                                          <p:spTgt spid="21"/>
                                        </p:tgtEl>
                                        <p:attrNameLst>
                                          <p:attrName>fillcolor</p:attrName>
                                        </p:attrNameLst>
                                      </p:cBhvr>
                                      <p:to>
                                        <p:clrVal>
                                          <a:srgbClr val="CC0000"/>
                                        </p:clrVal>
                                      </p:to>
                                    </p:set>
                                    <p:set>
                                      <p:cBhvr>
                                        <p:cTn id="68" dur="500" fill="hold"/>
                                        <p:tgtEl>
                                          <p:spTgt spid="2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4" nodeType="clickEffect">
                                  <p:stCondLst>
                                    <p:cond delay="0"/>
                                  </p:stCondLst>
                                  <p:childTnLst>
                                    <p:animMotion origin="layout" path="M 3.88889E-6 0.12593 L 3.88889E-6 -0.01041 " pathEditMode="relative" rAng="0" ptsTypes="AA">
                                      <p:cBhvr>
                                        <p:cTn id="72" dur="2000" fill="hold"/>
                                        <p:tgtEl>
                                          <p:spTgt spid="24">
                                            <p:txEl>
                                              <p:charRg st="4294967295" end="4294967295"/>
                                            </p:txEl>
                                          </p:spTgt>
                                        </p:tgtEl>
                                        <p:attrNameLst>
                                          <p:attrName>ppt_x</p:attrName>
                                          <p:attrName>ppt_y</p:attrName>
                                        </p:attrNameLst>
                                      </p:cBhvr>
                                      <p:rCtr x="0" y="-68"/>
                                    </p:animMotion>
                                  </p:childTnLst>
                                </p:cTn>
                              </p:par>
                              <p:par>
                                <p:cTn id="73" presetID="0" presetClass="path" presetSubtype="0" accel="50000" decel="50000" fill="hold" grpId="5" nodeType="withEffect">
                                  <p:stCondLst>
                                    <p:cond delay="0"/>
                                  </p:stCondLst>
                                  <p:childTnLst>
                                    <p:animMotion origin="layout" path="M 3.88889E-6 0.12592 L 3.88889E-6 2.59259E-6 " pathEditMode="relative" rAng="0" ptsTypes="AA">
                                      <p:cBhvr>
                                        <p:cTn id="74" dur="2000" fill="hold"/>
                                        <p:tgtEl>
                                          <p:spTgt spid="24"/>
                                        </p:tgtEl>
                                        <p:attrNameLst>
                                          <p:attrName>ppt_x</p:attrName>
                                          <p:attrName>ppt_y</p:attrName>
                                        </p:attrNameLst>
                                      </p:cBhvr>
                                      <p:rCtr x="0" y="-63"/>
                                    </p:animMotion>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9" presetClass="exit" presetSubtype="0" fill="hold" grpId="2" nodeType="withEffect">
                                  <p:stCondLst>
                                    <p:cond delay="0"/>
                                  </p:stCondLst>
                                  <p:iterate type="lt">
                                    <p:tmPct val="0"/>
                                  </p:iterate>
                                  <p:childTnLst>
                                    <p:animEffect transition="out" filter="dissolv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9" presetClass="exit" presetSubtype="0" fill="hold" grpId="2" nodeType="withEffect">
                                  <p:stCondLst>
                                    <p:cond delay="0"/>
                                  </p:stCondLst>
                                  <p:iterate type="lt">
                                    <p:tmPct val="0"/>
                                  </p:iterate>
                                  <p:childTnLst>
                                    <p:animEffect transition="out" filter="dissolv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9" presetClass="exit" presetSubtype="0" fill="hold" grpId="2" nodeType="withEffect">
                                  <p:stCondLst>
                                    <p:cond delay="0"/>
                                  </p:stCondLst>
                                  <p:iterate type="lt">
                                    <p:tmPct val="0"/>
                                  </p:iterate>
                                  <p:childTnLst>
                                    <p:animEffect transition="out" filter="dissolv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6" nodeType="withEffect">
                                  <p:stCondLst>
                                    <p:cond delay="0"/>
                                  </p:stCondLst>
                                  <p:childTnLst>
                                    <p:animEffect transition="out" filter="fade">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par>
                                <p:cTn id="92" presetID="9" presetClass="entr" presetSubtype="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dissolve">
                                      <p:cBhvr>
                                        <p:cTn id="94" dur="500"/>
                                        <p:tgtEl>
                                          <p:spTgt spid="29"/>
                                        </p:tgtEl>
                                      </p:cBhvr>
                                    </p:animEffect>
                                  </p:childTnLst>
                                </p:cTn>
                              </p:par>
                              <p:par>
                                <p:cTn id="95" presetID="9" presetClass="entr" presetSubtype="0" fill="hold" nodeType="withEffect">
                                  <p:stCondLst>
                                    <p:cond delay="0"/>
                                  </p:stCondLst>
                                  <p:childTnLst>
                                    <p:set>
                                      <p:cBhvr>
                                        <p:cTn id="96" dur="1" fill="hold">
                                          <p:stCondLst>
                                            <p:cond delay="0"/>
                                          </p:stCondLst>
                                        </p:cTn>
                                        <p:tgtEl>
                                          <p:spTgt spid="3075"/>
                                        </p:tgtEl>
                                        <p:attrNameLst>
                                          <p:attrName>style.visibility</p:attrName>
                                        </p:attrNameLst>
                                      </p:cBhvr>
                                      <p:to>
                                        <p:strVal val="visible"/>
                                      </p:to>
                                    </p:set>
                                    <p:animEffect transition="in" filter="dissolve">
                                      <p:cBhvr>
                                        <p:cTn id="97" dur="500"/>
                                        <p:tgtEl>
                                          <p:spTgt spid="3075"/>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dissolve">
                                      <p:cBhvr>
                                        <p:cTn id="102" dur="500"/>
                                        <p:tgtEl>
                                          <p:spTgt spid="35"/>
                                        </p:tgtEl>
                                      </p:cBhvr>
                                    </p:animEffect>
                                  </p:childTnLst>
                                </p:cTn>
                              </p:par>
                              <p:par>
                                <p:cTn id="103" presetID="9"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par>
                                <p:cTn id="106" presetID="9"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dissolve">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dissolve">
                                      <p:cBhvr>
                                        <p:cTn id="113" dur="500"/>
                                        <p:tgtEl>
                                          <p:spTgt spid="33"/>
                                        </p:tgtEl>
                                      </p:cBhvr>
                                    </p:animEffect>
                                  </p:childTnLst>
                                </p:cTn>
                              </p:par>
                              <p:par>
                                <p:cTn id="114" presetID="9"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dissolve">
                                      <p:cBhvr>
                                        <p:cTn id="116" dur="500"/>
                                        <p:tgtEl>
                                          <p:spTgt spid="3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dissolve">
                                      <p:cBhvr>
                                        <p:cTn id="119" dur="500"/>
                                        <p:tgtEl>
                                          <p:spTgt spid="3"/>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dissolve">
                                      <p:cBhvr>
                                        <p:cTn id="124" dur="500"/>
                                        <p:tgtEl>
                                          <p:spTgt spid="32"/>
                                        </p:tgtEl>
                                      </p:cBhvr>
                                    </p:animEffect>
                                  </p:childTnLst>
                                </p:cTn>
                              </p:par>
                              <p:par>
                                <p:cTn id="125" presetID="9" presetClass="entr" presetSubtype="0" fill="hold"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ssolve">
                                      <p:cBhvr>
                                        <p:cTn id="127" dur="500"/>
                                        <p:tgtEl>
                                          <p:spTgt spid="42"/>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dissolve">
                                      <p:cBhvr>
                                        <p:cTn id="1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0" grpId="0"/>
      <p:bldP spid="20" grpId="1"/>
      <p:bldP spid="20" grpId="2"/>
      <p:bldP spid="21" grpId="0"/>
      <p:bldP spid="21" grpId="1"/>
      <p:bldP spid="21" grpId="2"/>
      <p:bldP spid="22" grpId="0"/>
      <p:bldP spid="22" grpId="1"/>
      <p:bldP spid="22" grpId="2"/>
      <p:bldP spid="23" grpId="0"/>
      <p:bldP spid="24" grpId="0" animBg="1"/>
      <p:bldP spid="24" grpId="1" animBg="1"/>
      <p:bldP spid="24" grpId="2" animBg="1"/>
      <p:bldP spid="24" grpId="3" animBg="1"/>
      <p:bldP spid="24" grpId="4"/>
      <p:bldP spid="24" grpId="5" animBg="1"/>
      <p:bldP spid="24" grpId="6" animBg="1"/>
      <p:bldP spid="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8662" y="214290"/>
            <a:ext cx="7605738" cy="1200329"/>
          </a:xfrm>
          <a:prstGeom prst="rect">
            <a:avLst/>
          </a:prstGeom>
          <a:noFill/>
        </p:spPr>
        <p:txBody>
          <a:bodyPr wrap="square" rtlCol="0">
            <a:spAutoFit/>
          </a:bodyPr>
          <a:lstStyle/>
          <a:p>
            <a:pPr algn="ctr"/>
            <a:r>
              <a:rPr lang="en-US" sz="3600" b="1" dirty="0" smtClean="0">
                <a:solidFill>
                  <a:schemeClr val="bg1"/>
                </a:solidFill>
              </a:rPr>
              <a:t>Problem: Different browsers have different DOM tree implementations!</a:t>
            </a:r>
            <a:endParaRPr lang="en-US" sz="3600" b="1" dirty="0">
              <a:solidFill>
                <a:schemeClr val="bg1"/>
              </a:solidFill>
            </a:endParaRPr>
          </a:p>
        </p:txBody>
      </p:sp>
      <p:pic>
        <p:nvPicPr>
          <p:cNvPr id="13316" name="Picture 4"/>
          <p:cNvPicPr>
            <a:picLocks noChangeAspect="1" noChangeArrowheads="1"/>
          </p:cNvPicPr>
          <p:nvPr/>
        </p:nvPicPr>
        <p:blipFill>
          <a:blip r:embed="rId3" cstate="print"/>
          <a:srcRect/>
          <a:stretch>
            <a:fillRect/>
          </a:stretch>
        </p:blipFill>
        <p:spPr bwMode="auto">
          <a:xfrm>
            <a:off x="357158" y="1714488"/>
            <a:ext cx="4359144" cy="3071834"/>
          </a:xfrm>
          <a:prstGeom prst="rect">
            <a:avLst/>
          </a:prstGeom>
          <a:noFill/>
          <a:ln w="9525">
            <a:solidFill>
              <a:schemeClr val="tx1"/>
            </a:solidFill>
            <a:miter lim="800000"/>
            <a:headEnd/>
            <a:tailEnd/>
          </a:ln>
        </p:spPr>
      </p:pic>
      <p:pic>
        <p:nvPicPr>
          <p:cNvPr id="13313" name="Picture 1"/>
          <p:cNvPicPr>
            <a:picLocks noChangeAspect="1" noChangeArrowheads="1"/>
          </p:cNvPicPr>
          <p:nvPr/>
        </p:nvPicPr>
        <p:blipFill>
          <a:blip r:embed="rId4" cstate="print"/>
          <a:srcRect/>
          <a:stretch>
            <a:fillRect/>
          </a:stretch>
        </p:blipFill>
        <p:spPr bwMode="auto">
          <a:xfrm>
            <a:off x="2928926" y="2786058"/>
            <a:ext cx="2643206" cy="2643206"/>
          </a:xfrm>
          <a:prstGeom prst="rect">
            <a:avLst/>
          </a:prstGeom>
          <a:noFill/>
          <a:ln w="9525">
            <a:solidFill>
              <a:schemeClr val="tx1"/>
            </a:solidFill>
            <a:miter lim="800000"/>
            <a:headEnd/>
            <a:tailEnd/>
          </a:ln>
        </p:spPr>
      </p:pic>
      <p:pic>
        <p:nvPicPr>
          <p:cNvPr id="13314" name="Picture 2"/>
          <p:cNvPicPr>
            <a:picLocks noChangeAspect="1" noChangeArrowheads="1"/>
          </p:cNvPicPr>
          <p:nvPr/>
        </p:nvPicPr>
        <p:blipFill>
          <a:blip r:embed="rId5" cstate="print"/>
          <a:srcRect/>
          <a:stretch>
            <a:fillRect/>
          </a:stretch>
        </p:blipFill>
        <p:spPr bwMode="auto">
          <a:xfrm>
            <a:off x="5214942" y="3357561"/>
            <a:ext cx="3214710" cy="3258151"/>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dissolve">
                                      <p:cBhvr>
                                        <p:cTn id="12" dur="500"/>
                                        <p:tgtEl>
                                          <p:spTgt spid="133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dissolve">
                                      <p:cBhvr>
                                        <p:cTn id="1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Mickens vs. Browsers:</a:t>
            </a:r>
            <a:br>
              <a:rPr lang="en-US" dirty="0" smtClean="0"/>
            </a:br>
            <a:r>
              <a:rPr lang="en-US" dirty="0" smtClean="0"/>
              <a:t>Event Handling, Part 2</a:t>
            </a:r>
            <a:endParaRPr lang="en-US" dirty="0"/>
          </a:p>
        </p:txBody>
      </p:sp>
      <p:grpSp>
        <p:nvGrpSpPr>
          <p:cNvPr id="6" name="Group 5"/>
          <p:cNvGrpSpPr/>
          <p:nvPr/>
        </p:nvGrpSpPr>
        <p:grpSpPr>
          <a:xfrm>
            <a:off x="2071670" y="1643050"/>
            <a:ext cx="3286148" cy="1714512"/>
            <a:chOff x="2071670" y="4643446"/>
            <a:chExt cx="3286148" cy="1714512"/>
          </a:xfrm>
        </p:grpSpPr>
        <p:sp>
          <p:nvSpPr>
            <p:cNvPr id="5" name="Oval Callout 4"/>
            <p:cNvSpPr/>
            <p:nvPr/>
          </p:nvSpPr>
          <p:spPr>
            <a:xfrm>
              <a:off x="2071670" y="4643446"/>
              <a:ext cx="3286148" cy="1714512"/>
            </a:xfrm>
            <a:prstGeom prst="wedgeEllipseCallout">
              <a:avLst>
                <a:gd name="adj1" fmla="val -54168"/>
                <a:gd name="adj2" fmla="val 3086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4" name="TextBox 3"/>
            <p:cNvSpPr txBox="1"/>
            <p:nvPr/>
          </p:nvSpPr>
          <p:spPr>
            <a:xfrm>
              <a:off x="2428860" y="4857760"/>
              <a:ext cx="2714644" cy="1200329"/>
            </a:xfrm>
            <a:prstGeom prst="rect">
              <a:avLst/>
            </a:prstGeom>
            <a:noFill/>
          </p:spPr>
          <p:txBody>
            <a:bodyPr wrap="square" rtlCol="0">
              <a:spAutoFit/>
            </a:bodyPr>
            <a:lstStyle/>
            <a:p>
              <a:r>
                <a:rPr lang="en-US" sz="2400" dirty="0" smtClean="0"/>
                <a:t>I’d like you to fire a blur event when the input focus changes.</a:t>
              </a:r>
            </a:p>
          </p:txBody>
        </p:sp>
      </p:grpSp>
      <p:sp>
        <p:nvSpPr>
          <p:cNvPr id="7" name="Rectangle 6"/>
          <p:cNvSpPr/>
          <p:nvPr/>
        </p:nvSpPr>
        <p:spPr>
          <a:xfrm>
            <a:off x="2428860" y="4071942"/>
            <a:ext cx="3000396" cy="2000264"/>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00298" y="4929198"/>
            <a:ext cx="2643206" cy="5000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43174" y="4429132"/>
            <a:ext cx="2571768" cy="461665"/>
          </a:xfrm>
          <a:prstGeom prst="rect">
            <a:avLst/>
          </a:prstGeom>
          <a:noFill/>
        </p:spPr>
        <p:txBody>
          <a:bodyPr wrap="square" rtlCol="0">
            <a:spAutoFit/>
          </a:bodyPr>
          <a:lstStyle/>
          <a:p>
            <a:r>
              <a:rPr lang="en-US" sz="2400" b="1" dirty="0" smtClean="0"/>
              <a:t>Enter your name:</a:t>
            </a:r>
            <a:endParaRPr lang="en-US" sz="2400" b="1" dirty="0"/>
          </a:p>
        </p:txBody>
      </p:sp>
      <p:pic>
        <p:nvPicPr>
          <p:cNvPr id="10" name="Picture 2"/>
          <p:cNvPicPr>
            <a:picLocks noChangeAspect="1" noChangeArrowheads="1"/>
          </p:cNvPicPr>
          <p:nvPr/>
        </p:nvPicPr>
        <p:blipFill>
          <a:blip r:embed="rId2" cstate="print"/>
          <a:srcRect/>
          <a:stretch>
            <a:fillRect/>
          </a:stretch>
        </p:blipFill>
        <p:spPr bwMode="auto">
          <a:xfrm rot="5400000">
            <a:off x="1791276" y="4923840"/>
            <a:ext cx="519507" cy="673100"/>
          </a:xfrm>
          <a:prstGeom prst="rect">
            <a:avLst/>
          </a:prstGeom>
          <a:noFill/>
          <a:ln w="9525">
            <a:noFill/>
            <a:miter lim="800000"/>
            <a:headEnd/>
            <a:tailEnd/>
          </a:ln>
        </p:spPr>
      </p:pic>
      <p:sp>
        <p:nvSpPr>
          <p:cNvPr id="11" name="TextBox 10"/>
          <p:cNvSpPr txBox="1"/>
          <p:nvPr/>
        </p:nvSpPr>
        <p:spPr>
          <a:xfrm>
            <a:off x="2514600" y="4929198"/>
            <a:ext cx="200012" cy="523220"/>
          </a:xfrm>
          <a:prstGeom prst="rect">
            <a:avLst/>
          </a:prstGeom>
          <a:noFill/>
        </p:spPr>
        <p:txBody>
          <a:bodyPr wrap="square" rtlCol="0">
            <a:spAutoFit/>
          </a:bodyPr>
          <a:lstStyle/>
          <a:p>
            <a:r>
              <a:rPr lang="en-US" sz="2800" b="1" dirty="0" smtClean="0"/>
              <a:t>j</a:t>
            </a:r>
            <a:endParaRPr lang="en-US" sz="2800" b="1" dirty="0"/>
          </a:p>
        </p:txBody>
      </p:sp>
      <p:sp>
        <p:nvSpPr>
          <p:cNvPr id="12" name="TextBox 11"/>
          <p:cNvSpPr txBox="1"/>
          <p:nvPr/>
        </p:nvSpPr>
        <p:spPr>
          <a:xfrm>
            <a:off x="2643174" y="4929198"/>
            <a:ext cx="285752" cy="523220"/>
          </a:xfrm>
          <a:prstGeom prst="rect">
            <a:avLst/>
          </a:prstGeom>
          <a:noFill/>
        </p:spPr>
        <p:txBody>
          <a:bodyPr wrap="square" rtlCol="0">
            <a:spAutoFit/>
          </a:bodyPr>
          <a:lstStyle/>
          <a:p>
            <a:r>
              <a:rPr lang="en-US" sz="2800" b="1" dirty="0" smtClean="0"/>
              <a:t>a</a:t>
            </a:r>
            <a:endParaRPr lang="en-US" sz="2800" b="1" dirty="0"/>
          </a:p>
        </p:txBody>
      </p:sp>
      <p:sp>
        <p:nvSpPr>
          <p:cNvPr id="13" name="TextBox 12"/>
          <p:cNvSpPr txBox="1"/>
          <p:nvPr/>
        </p:nvSpPr>
        <p:spPr>
          <a:xfrm>
            <a:off x="2857488" y="4929198"/>
            <a:ext cx="357190" cy="523220"/>
          </a:xfrm>
          <a:prstGeom prst="rect">
            <a:avLst/>
          </a:prstGeom>
          <a:noFill/>
        </p:spPr>
        <p:txBody>
          <a:bodyPr wrap="square" rtlCol="0">
            <a:spAutoFit/>
          </a:bodyPr>
          <a:lstStyle/>
          <a:p>
            <a:r>
              <a:rPr lang="en-US" sz="2800" b="1" dirty="0" smtClean="0"/>
              <a:t>m</a:t>
            </a:r>
            <a:endParaRPr lang="en-US" sz="2800" b="1" dirty="0"/>
          </a:p>
        </p:txBody>
      </p:sp>
      <p:sp>
        <p:nvSpPr>
          <p:cNvPr id="14" name="TextBox 13"/>
          <p:cNvSpPr txBox="1"/>
          <p:nvPr/>
        </p:nvSpPr>
        <p:spPr>
          <a:xfrm>
            <a:off x="3172968" y="4929198"/>
            <a:ext cx="240040" cy="523220"/>
          </a:xfrm>
          <a:prstGeom prst="rect">
            <a:avLst/>
          </a:prstGeom>
          <a:noFill/>
        </p:spPr>
        <p:txBody>
          <a:bodyPr wrap="square" rtlCol="0">
            <a:spAutoFit/>
          </a:bodyPr>
          <a:lstStyle/>
          <a:p>
            <a:r>
              <a:rPr lang="en-US" sz="2800" b="1" dirty="0" smtClean="0"/>
              <a:t>e</a:t>
            </a:r>
            <a:endParaRPr lang="en-US" sz="2800" b="1" dirty="0"/>
          </a:p>
        </p:txBody>
      </p:sp>
      <p:sp>
        <p:nvSpPr>
          <p:cNvPr id="15" name="TextBox 14"/>
          <p:cNvSpPr txBox="1"/>
          <p:nvPr/>
        </p:nvSpPr>
        <p:spPr>
          <a:xfrm>
            <a:off x="3357554" y="4929198"/>
            <a:ext cx="357190" cy="523220"/>
          </a:xfrm>
          <a:prstGeom prst="rect">
            <a:avLst/>
          </a:prstGeom>
          <a:noFill/>
        </p:spPr>
        <p:txBody>
          <a:bodyPr wrap="square" rtlCol="0">
            <a:spAutoFit/>
          </a:bodyPr>
          <a:lstStyle/>
          <a:p>
            <a:r>
              <a:rPr lang="en-US" sz="2800" b="1" dirty="0" smtClean="0"/>
              <a:t>s</a:t>
            </a:r>
            <a:endParaRPr lang="en-US" sz="2800" b="1" dirty="0"/>
          </a:p>
        </p:txBody>
      </p:sp>
      <p:cxnSp>
        <p:nvCxnSpPr>
          <p:cNvPr id="17" name="Straight Connector 16"/>
          <p:cNvCxnSpPr/>
          <p:nvPr/>
        </p:nvCxnSpPr>
        <p:spPr>
          <a:xfrm rot="5400000">
            <a:off x="2393141"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536017"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750331"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063240"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264408"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714480" y="4286256"/>
            <a:ext cx="1285884" cy="64294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Focus!</a:t>
            </a:r>
            <a:endParaRPr lang="en-US" sz="2000" b="1" dirty="0">
              <a:solidFill>
                <a:schemeClr val="tx1"/>
              </a:solidFill>
            </a:endParaRPr>
          </a:p>
        </p:txBody>
      </p:sp>
      <p:cxnSp>
        <p:nvCxnSpPr>
          <p:cNvPr id="23" name="Straight Connector 22"/>
          <p:cNvCxnSpPr/>
          <p:nvPr/>
        </p:nvCxnSpPr>
        <p:spPr>
          <a:xfrm rot="5400000">
            <a:off x="3429000" y="5179231"/>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866880" y="4438656"/>
            <a:ext cx="1285884" cy="64294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Blur!</a:t>
            </a:r>
            <a:endParaRPr lang="en-US" sz="2000" b="1" dirty="0">
              <a:solidFill>
                <a:schemeClr val="tx1"/>
              </a:solidFill>
            </a:endParaRPr>
          </a:p>
        </p:txBody>
      </p:sp>
      <p:pic>
        <p:nvPicPr>
          <p:cNvPr id="15361" name="Picture 1"/>
          <p:cNvPicPr>
            <a:picLocks noChangeAspect="1" noChangeArrowheads="1"/>
          </p:cNvPicPr>
          <p:nvPr/>
        </p:nvPicPr>
        <p:blipFill>
          <a:blip r:embed="rId3" cstate="print"/>
          <a:srcRect/>
          <a:stretch>
            <a:fillRect/>
          </a:stretch>
        </p:blipFill>
        <p:spPr bwMode="auto">
          <a:xfrm>
            <a:off x="214282" y="2071678"/>
            <a:ext cx="1638300" cy="1816100"/>
          </a:xfrm>
          <a:prstGeom prst="rect">
            <a:avLst/>
          </a:prstGeom>
          <a:noFill/>
          <a:ln w="9525">
            <a:noFill/>
            <a:miter lim="800000"/>
            <a:headEnd/>
            <a:tailEnd/>
          </a:ln>
        </p:spPr>
      </p:pic>
      <p:pic>
        <p:nvPicPr>
          <p:cNvPr id="27" name="Picture 9"/>
          <p:cNvPicPr>
            <a:picLocks noChangeAspect="1" noChangeArrowheads="1"/>
          </p:cNvPicPr>
          <p:nvPr/>
        </p:nvPicPr>
        <p:blipFill>
          <a:blip r:embed="rId4" cstate="print"/>
          <a:srcRect/>
          <a:stretch>
            <a:fillRect/>
          </a:stretch>
        </p:blipFill>
        <p:spPr bwMode="auto">
          <a:xfrm>
            <a:off x="5572132" y="1785926"/>
            <a:ext cx="828673" cy="849921"/>
          </a:xfrm>
          <a:prstGeom prst="rect">
            <a:avLst/>
          </a:prstGeom>
          <a:noFill/>
          <a:ln w="9525">
            <a:noFill/>
            <a:miter lim="800000"/>
            <a:headEnd/>
            <a:tailEnd/>
          </a:ln>
        </p:spPr>
      </p:pic>
      <p:pic>
        <p:nvPicPr>
          <p:cNvPr id="28" name="Picture 6"/>
          <p:cNvPicPr>
            <a:picLocks noChangeAspect="1" noChangeArrowheads="1"/>
          </p:cNvPicPr>
          <p:nvPr/>
        </p:nvPicPr>
        <p:blipFill>
          <a:blip r:embed="rId5" cstate="print"/>
          <a:srcRect/>
          <a:stretch>
            <a:fillRect/>
          </a:stretch>
        </p:blipFill>
        <p:spPr bwMode="auto">
          <a:xfrm>
            <a:off x="5643570" y="2786058"/>
            <a:ext cx="785818" cy="785818"/>
          </a:xfrm>
          <a:prstGeom prst="rect">
            <a:avLst/>
          </a:prstGeom>
          <a:noFill/>
          <a:ln w="9525">
            <a:noFill/>
            <a:miter lim="800000"/>
            <a:headEnd/>
            <a:tailEnd/>
          </a:ln>
        </p:spPr>
      </p:pic>
      <p:grpSp>
        <p:nvGrpSpPr>
          <p:cNvPr id="29" name="Group 28"/>
          <p:cNvGrpSpPr/>
          <p:nvPr/>
        </p:nvGrpSpPr>
        <p:grpSpPr>
          <a:xfrm>
            <a:off x="7143768" y="1643050"/>
            <a:ext cx="857256" cy="530607"/>
            <a:chOff x="2071670" y="5143510"/>
            <a:chExt cx="857256" cy="428628"/>
          </a:xfrm>
        </p:grpSpPr>
        <p:sp>
          <p:nvSpPr>
            <p:cNvPr id="30" name="Oval Callout 29"/>
            <p:cNvSpPr/>
            <p:nvPr/>
          </p:nvSpPr>
          <p:spPr>
            <a:xfrm>
              <a:off x="2071670" y="5143510"/>
              <a:ext cx="785818" cy="428628"/>
            </a:xfrm>
            <a:prstGeom prst="wedgeEllipseCallout">
              <a:avLst>
                <a:gd name="adj1" fmla="val -138049"/>
                <a:gd name="adj2" fmla="val 541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31" name="TextBox 30"/>
            <p:cNvSpPr txBox="1"/>
            <p:nvPr/>
          </p:nvSpPr>
          <p:spPr>
            <a:xfrm>
              <a:off x="2143108" y="5143512"/>
              <a:ext cx="785818" cy="372936"/>
            </a:xfrm>
            <a:prstGeom prst="rect">
              <a:avLst/>
            </a:prstGeom>
            <a:noFill/>
          </p:spPr>
          <p:txBody>
            <a:bodyPr wrap="square" rtlCol="0">
              <a:spAutoFit/>
            </a:bodyPr>
            <a:lstStyle/>
            <a:p>
              <a:r>
                <a:rPr lang="en-US" sz="2400" dirty="0" smtClean="0"/>
                <a:t>Ok!</a:t>
              </a:r>
            </a:p>
          </p:txBody>
        </p:sp>
      </p:grpSp>
      <p:grpSp>
        <p:nvGrpSpPr>
          <p:cNvPr id="32" name="Group 31"/>
          <p:cNvGrpSpPr/>
          <p:nvPr/>
        </p:nvGrpSpPr>
        <p:grpSpPr>
          <a:xfrm>
            <a:off x="6643702" y="2500305"/>
            <a:ext cx="2357422" cy="2214578"/>
            <a:chOff x="2071670" y="4643445"/>
            <a:chExt cx="2714612" cy="1785950"/>
          </a:xfrm>
        </p:grpSpPr>
        <p:sp>
          <p:nvSpPr>
            <p:cNvPr id="33" name="Oval Callout 32"/>
            <p:cNvSpPr/>
            <p:nvPr/>
          </p:nvSpPr>
          <p:spPr>
            <a:xfrm>
              <a:off x="2071670" y="4643445"/>
              <a:ext cx="2714612" cy="1785950"/>
            </a:xfrm>
            <a:prstGeom prst="wedgeEllipseCallout">
              <a:avLst>
                <a:gd name="adj1" fmla="val -57241"/>
                <a:gd name="adj2" fmla="val -12329"/>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34" name="TextBox 33"/>
            <p:cNvSpPr txBox="1"/>
            <p:nvPr/>
          </p:nvSpPr>
          <p:spPr>
            <a:xfrm>
              <a:off x="2522825" y="4758668"/>
              <a:ext cx="2016707" cy="1563703"/>
            </a:xfrm>
            <a:prstGeom prst="rect">
              <a:avLst/>
            </a:prstGeom>
            <a:noFill/>
          </p:spPr>
          <p:txBody>
            <a:bodyPr wrap="square" rtlCol="0">
              <a:spAutoFit/>
            </a:bodyPr>
            <a:lstStyle/>
            <a:p>
              <a:r>
                <a:rPr lang="en-US" sz="2400" dirty="0" smtClean="0"/>
                <a:t>Sometimes I’ll fire the event, </a:t>
              </a:r>
              <a:r>
                <a:rPr lang="en-US" sz="2400" b="1" i="1" dirty="0" smtClean="0"/>
                <a:t>but sometimes I won’t.</a:t>
              </a:r>
              <a:r>
                <a:rPr lang="en-US" sz="2400" dirty="0" smtClean="0"/>
                <a:t> </a:t>
              </a:r>
              <a:r>
                <a:rPr lang="en-US" sz="2400" dirty="0" err="1" smtClean="0"/>
                <a:t>Rofl</a:t>
              </a:r>
              <a:r>
                <a:rPr lang="en-US" sz="2400" dirty="0" smtClean="0"/>
                <a:t>.</a:t>
              </a:r>
            </a:p>
          </p:txBody>
        </p:sp>
      </p:grpSp>
      <p:grpSp>
        <p:nvGrpSpPr>
          <p:cNvPr id="35" name="Group 34"/>
          <p:cNvGrpSpPr/>
          <p:nvPr/>
        </p:nvGrpSpPr>
        <p:grpSpPr>
          <a:xfrm>
            <a:off x="6643702" y="4786322"/>
            <a:ext cx="2357422" cy="1785950"/>
            <a:chOff x="2071670" y="4643445"/>
            <a:chExt cx="2714612" cy="1440282"/>
          </a:xfrm>
        </p:grpSpPr>
        <p:sp>
          <p:nvSpPr>
            <p:cNvPr id="36" name="Oval Callout 35"/>
            <p:cNvSpPr/>
            <p:nvPr/>
          </p:nvSpPr>
          <p:spPr>
            <a:xfrm>
              <a:off x="2071670" y="4643445"/>
              <a:ext cx="2714612" cy="1440282"/>
            </a:xfrm>
            <a:prstGeom prst="wedgeEllipseCallout">
              <a:avLst>
                <a:gd name="adj1" fmla="val -48565"/>
                <a:gd name="adj2" fmla="val -42645"/>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37" name="TextBox 36"/>
            <p:cNvSpPr txBox="1"/>
            <p:nvPr/>
          </p:nvSpPr>
          <p:spPr>
            <a:xfrm>
              <a:off x="2522825" y="4758668"/>
              <a:ext cx="2016707" cy="1265855"/>
            </a:xfrm>
            <a:prstGeom prst="rect">
              <a:avLst/>
            </a:prstGeom>
            <a:noFill/>
          </p:spPr>
          <p:txBody>
            <a:bodyPr wrap="square" rtlCol="0">
              <a:spAutoFit/>
            </a:bodyPr>
            <a:lstStyle/>
            <a:p>
              <a:r>
                <a:rPr lang="en-US" sz="2400" dirty="0" smtClean="0"/>
                <a:t>I’ll generate </a:t>
              </a:r>
              <a:r>
                <a:rPr lang="en-US" sz="2400" b="1" i="1" dirty="0" smtClean="0"/>
                <a:t>multiple</a:t>
              </a:r>
              <a:r>
                <a:rPr lang="en-US" sz="2400" dirty="0" smtClean="0"/>
                <a:t> events for </a:t>
              </a:r>
              <a:r>
                <a:rPr lang="en-US" sz="2400" b="1" i="1" dirty="0" smtClean="0"/>
                <a:t>each</a:t>
              </a:r>
              <a:r>
                <a:rPr lang="en-US" sz="2400" dirty="0" smtClean="0"/>
                <a:t> blur.</a:t>
              </a:r>
            </a:p>
          </p:txBody>
        </p:sp>
      </p:grpSp>
      <p:pic>
        <p:nvPicPr>
          <p:cNvPr id="15362" name="Picture 2"/>
          <p:cNvPicPr>
            <a:picLocks noChangeAspect="1" noChangeArrowheads="1"/>
          </p:cNvPicPr>
          <p:nvPr/>
        </p:nvPicPr>
        <p:blipFill>
          <a:blip r:embed="rId6" cstate="print"/>
          <a:srcRect/>
          <a:stretch>
            <a:fillRect/>
          </a:stretch>
        </p:blipFill>
        <p:spPr bwMode="auto">
          <a:xfrm>
            <a:off x="5643570" y="4500570"/>
            <a:ext cx="1000121" cy="8758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1000" fill="hold"/>
                                        <p:tgtEl>
                                          <p:spTgt spid="17"/>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9" presetClass="entr" presetSubtype="0" fill="hold" grpId="0" nodeType="afterEffect">
                                  <p:stCondLst>
                                    <p:cond delay="0"/>
                                  </p:stCondLst>
                                  <p:iterate type="lt">
                                    <p:tmPct val="0"/>
                                  </p:iterate>
                                  <p:childTnLst>
                                    <p:set>
                                      <p:cBhvr>
                                        <p:cTn id="15" dur="1" fill="hold">
                                          <p:stCondLst>
                                            <p:cond delay="0"/>
                                          </p:stCondLst>
                                        </p:cTn>
                                        <p:tgtEl>
                                          <p:spTgt spid="22"/>
                                        </p:tgtEl>
                                        <p:attrNameLst>
                                          <p:attrName>style.visibility</p:attrName>
                                        </p:attrNameLst>
                                      </p:cBhvr>
                                      <p:to>
                                        <p:strVal val="visible"/>
                                      </p:to>
                                    </p:set>
                                    <p:animEffect transition="in" filter="dissolve">
                                      <p:cBhvr>
                                        <p:cTn id="16" dur="1000"/>
                                        <p:tgtEl>
                                          <p:spTgt spid="22"/>
                                        </p:tgtEl>
                                      </p:cBhvr>
                                    </p:animEffect>
                                  </p:childTnLst>
                                </p:cTn>
                              </p:par>
                            </p:childTnLst>
                          </p:cTn>
                        </p:par>
                        <p:par>
                          <p:cTn id="17" fill="hold">
                            <p:stCondLst>
                              <p:cond delay="2000"/>
                            </p:stCondLst>
                            <p:childTnLst>
                              <p:par>
                                <p:cTn id="18" presetID="55" presetClass="exit" presetSubtype="0" fill="hold" grpId="1" nodeType="afterEffect">
                                  <p:stCondLst>
                                    <p:cond delay="0"/>
                                  </p:stCondLst>
                                  <p:iterate type="lt">
                                    <p:tmPct val="0"/>
                                  </p:iterate>
                                  <p:childTnLst>
                                    <p:anim calcmode="lin" valueType="num">
                                      <p:cBhvr>
                                        <p:cTn id="19" dur="2000"/>
                                        <p:tgtEl>
                                          <p:spTgt spid="22"/>
                                        </p:tgtEl>
                                        <p:attrNameLst>
                                          <p:attrName>ppt_w</p:attrName>
                                        </p:attrNameLst>
                                      </p:cBhvr>
                                      <p:tavLst>
                                        <p:tav tm="0">
                                          <p:val>
                                            <p:strVal val="ppt_w"/>
                                          </p:val>
                                        </p:tav>
                                        <p:tav tm="100000">
                                          <p:val>
                                            <p:strVal val="ppt_w*0.70"/>
                                          </p:val>
                                        </p:tav>
                                      </p:tavLst>
                                    </p:anim>
                                    <p:anim calcmode="lin" valueType="num">
                                      <p:cBhvr>
                                        <p:cTn id="20" dur="2000"/>
                                        <p:tgtEl>
                                          <p:spTgt spid="22"/>
                                        </p:tgtEl>
                                        <p:attrNameLst>
                                          <p:attrName>ppt_h</p:attrName>
                                        </p:attrNameLst>
                                      </p:cBhvr>
                                      <p:tavLst>
                                        <p:tav tm="0">
                                          <p:val>
                                            <p:strVal val="ppt_h"/>
                                          </p:val>
                                        </p:tav>
                                        <p:tav tm="100000">
                                          <p:val>
                                            <p:strVal val="ppt_h"/>
                                          </p:val>
                                        </p:tav>
                                      </p:tavLst>
                                    </p:anim>
                                    <p:animEffect transition="out" filter="fade">
                                      <p:cBhvr>
                                        <p:cTn id="21" dur="2000"/>
                                        <p:tgtEl>
                                          <p:spTgt spid="22"/>
                                        </p:tgtEl>
                                      </p:cBhvr>
                                    </p:animEffect>
                                    <p:set>
                                      <p:cBhvr>
                                        <p:cTn id="22" dur="1" fill="hold">
                                          <p:stCondLst>
                                            <p:cond delay="19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0"/>
                            </p:stCondLst>
                            <p:childTnLst>
                              <p:par>
                                <p:cTn id="34" presetID="1" presetClass="exit" presetSubtype="0" fill="hold" nodeType="afterEffect">
                                  <p:stCondLst>
                                    <p:cond delay="400"/>
                                  </p:stCondLst>
                                  <p:childTnLst>
                                    <p:set>
                                      <p:cBhvr>
                                        <p:cTn id="35" dur="1" fill="hold">
                                          <p:stCondLst>
                                            <p:cond delay="0"/>
                                          </p:stCondLst>
                                        </p:cTn>
                                        <p:tgtEl>
                                          <p:spTgt spid="18"/>
                                        </p:tgtEl>
                                        <p:attrNameLst>
                                          <p:attrName>style.visibility</p:attrName>
                                        </p:attrNameLst>
                                      </p:cBhvr>
                                      <p:to>
                                        <p:strVal val="hidden"/>
                                      </p:to>
                                    </p:set>
                                  </p:childTnLst>
                                </p:cTn>
                              </p:par>
                            </p:childTnLst>
                          </p:cTn>
                        </p:par>
                        <p:par>
                          <p:cTn id="36" fill="hold">
                            <p:stCondLst>
                              <p:cond delay="400"/>
                            </p:stCondLst>
                            <p:childTnLst>
                              <p:par>
                                <p:cTn id="37" presetID="1"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400"/>
                            </p:stCondLst>
                            <p:childTnLst>
                              <p:par>
                                <p:cTn id="42" presetID="1" presetClass="exit" presetSubtype="0" fill="hold" nodeType="afterEffect">
                                  <p:stCondLst>
                                    <p:cond delay="400"/>
                                  </p:stCondLst>
                                  <p:childTnLst>
                                    <p:set>
                                      <p:cBhvr>
                                        <p:cTn id="43" dur="1" fill="hold">
                                          <p:stCondLst>
                                            <p:cond delay="0"/>
                                          </p:stCondLst>
                                        </p:cTn>
                                        <p:tgtEl>
                                          <p:spTgt spid="19"/>
                                        </p:tgtEl>
                                        <p:attrNameLst>
                                          <p:attrName>style.visibility</p:attrName>
                                        </p:attrNameLst>
                                      </p:cBhvr>
                                      <p:to>
                                        <p:strVal val="hidden"/>
                                      </p:to>
                                    </p:set>
                                  </p:childTnLst>
                                </p:cTn>
                              </p:par>
                            </p:childTnLst>
                          </p:cTn>
                        </p:par>
                        <p:par>
                          <p:cTn id="44" fill="hold">
                            <p:stCondLst>
                              <p:cond delay="800"/>
                            </p:stCondLst>
                            <p:childTnLst>
                              <p:par>
                                <p:cTn id="45" presetID="1"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800"/>
                            </p:stCondLst>
                            <p:childTnLst>
                              <p:par>
                                <p:cTn id="48" presetID="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800"/>
                            </p:stCondLst>
                            <p:childTnLst>
                              <p:par>
                                <p:cTn id="51" presetID="1" presetClass="exit" presetSubtype="0" fill="hold" nodeType="afterEffect">
                                  <p:stCondLst>
                                    <p:cond delay="400"/>
                                  </p:stCondLst>
                                  <p:childTnLst>
                                    <p:set>
                                      <p:cBhvr>
                                        <p:cTn id="52" dur="1" fill="hold">
                                          <p:stCondLst>
                                            <p:cond delay="0"/>
                                          </p:stCondLst>
                                        </p:cTn>
                                        <p:tgtEl>
                                          <p:spTgt spid="20"/>
                                        </p:tgtEl>
                                        <p:attrNameLst>
                                          <p:attrName>style.visibility</p:attrName>
                                        </p:attrNameLst>
                                      </p:cBhvr>
                                      <p:to>
                                        <p:strVal val="hidden"/>
                                      </p:to>
                                    </p:set>
                                  </p:childTnLst>
                                </p:cTn>
                              </p:par>
                            </p:childTnLst>
                          </p:cTn>
                        </p:par>
                        <p:par>
                          <p:cTn id="53" fill="hold">
                            <p:stCondLst>
                              <p:cond delay="1200"/>
                            </p:stCondLst>
                            <p:childTnLst>
                              <p:par>
                                <p:cTn id="54" presetID="1"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200"/>
                            </p:stCondLst>
                            <p:childTnLst>
                              <p:par>
                                <p:cTn id="59" presetID="1" presetClass="exit" presetSubtype="0" fill="hold" nodeType="afterEffect">
                                  <p:stCondLst>
                                    <p:cond delay="400"/>
                                  </p:stCondLst>
                                  <p:childTnLst>
                                    <p:set>
                                      <p:cBhvr>
                                        <p:cTn id="60" dur="1" fill="hold">
                                          <p:stCondLst>
                                            <p:cond delay="0"/>
                                          </p:stCondLst>
                                        </p:cTn>
                                        <p:tgtEl>
                                          <p:spTgt spid="21"/>
                                        </p:tgtEl>
                                        <p:attrNameLst>
                                          <p:attrName>style.visibility</p:attrName>
                                        </p:attrNameLst>
                                      </p:cBhvr>
                                      <p:to>
                                        <p:strVal val="hidden"/>
                                      </p:to>
                                    </p:set>
                                  </p:childTnLst>
                                </p:cTn>
                              </p:par>
                            </p:childTnLst>
                          </p:cTn>
                        </p:par>
                        <p:par>
                          <p:cTn id="61" fill="hold">
                            <p:stCondLst>
                              <p:cond delay="1600"/>
                            </p:stCondLst>
                            <p:childTnLst>
                              <p:par>
                                <p:cTn id="62" presetID="1"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par>
                          <p:cTn id="66" fill="hold">
                            <p:stCondLst>
                              <p:cond delay="1600"/>
                            </p:stCondLst>
                            <p:childTnLst>
                              <p:par>
                                <p:cTn id="67" presetID="35" presetClass="emph" presetSubtype="0" repeatCount="indefinite" fill="hold" nodeType="afterEffect">
                                  <p:stCondLst>
                                    <p:cond delay="0"/>
                                  </p:stCondLst>
                                  <p:childTnLst>
                                    <p:anim calcmode="discrete" valueType="str">
                                      <p:cBhvr>
                                        <p:cTn id="68" dur="1000" fill="hold"/>
                                        <p:tgtEl>
                                          <p:spTgt spid="23"/>
                                        </p:tgtEl>
                                        <p:attrNameLst>
                                          <p:attrName>style.visibility</p:attrName>
                                        </p:attrNameLst>
                                      </p:cBhvr>
                                      <p:tavLst>
                                        <p:tav tm="0">
                                          <p:val>
                                            <p:strVal val="hidden"/>
                                          </p:val>
                                        </p:tav>
                                        <p:tav tm="50000">
                                          <p:val>
                                            <p:strVal val="visible"/>
                                          </p:val>
                                        </p:tav>
                                      </p:tavLst>
                                    </p:anim>
                                  </p:childTnLst>
                                </p:cTn>
                              </p:par>
                            </p:childTnLst>
                          </p:cTn>
                        </p:par>
                        <p:par>
                          <p:cTn id="69" fill="hold">
                            <p:stCondLst>
                              <p:cond delay="2600"/>
                            </p:stCondLst>
                            <p:childTnLst>
                              <p:par>
                                <p:cTn id="70" presetID="0" presetClass="path" presetSubtype="0" accel="50000" decel="50000" fill="hold" nodeType="afterEffect">
                                  <p:stCondLst>
                                    <p:cond delay="0"/>
                                  </p:stCondLst>
                                  <p:childTnLst>
                                    <p:animMotion origin="layout" path="M -7.5E-6 2.96296E-6 L -7.5E-6 0.08402 " pathEditMode="relative" ptsTypes="AA">
                                      <p:cBhvr>
                                        <p:cTn id="71" dur="1000" fill="hold"/>
                                        <p:tgtEl>
                                          <p:spTgt spid="10"/>
                                        </p:tgtEl>
                                        <p:attrNameLst>
                                          <p:attrName>ppt_x</p:attrName>
                                          <p:attrName>ppt_y</p:attrName>
                                        </p:attrNameLst>
                                      </p:cBhvr>
                                    </p:animMotion>
                                  </p:childTnLst>
                                </p:cTn>
                              </p:par>
                            </p:childTnLst>
                          </p:cTn>
                        </p:par>
                        <p:par>
                          <p:cTn id="72" fill="hold">
                            <p:stCondLst>
                              <p:cond delay="3600"/>
                            </p:stCondLst>
                            <p:childTnLst>
                              <p:par>
                                <p:cTn id="73" presetID="1" presetClass="exit" presetSubtype="0" fill="hold" nodeType="after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par>
                          <p:cTn id="75" fill="hold">
                            <p:stCondLst>
                              <p:cond delay="3600"/>
                            </p:stCondLst>
                            <p:childTnLst>
                              <p:par>
                                <p:cTn id="76" presetID="9" presetClass="entr" presetSubtype="0" fill="hold" grpId="0" nodeType="afterEffect">
                                  <p:stCondLst>
                                    <p:cond delay="0"/>
                                  </p:stCondLst>
                                  <p:iterate type="lt">
                                    <p:tmPct val="0"/>
                                  </p:iterate>
                                  <p:childTnLst>
                                    <p:set>
                                      <p:cBhvr>
                                        <p:cTn id="77" dur="1" fill="hold">
                                          <p:stCondLst>
                                            <p:cond delay="0"/>
                                          </p:stCondLst>
                                        </p:cTn>
                                        <p:tgtEl>
                                          <p:spTgt spid="24"/>
                                        </p:tgtEl>
                                        <p:attrNameLst>
                                          <p:attrName>style.visibility</p:attrName>
                                        </p:attrNameLst>
                                      </p:cBhvr>
                                      <p:to>
                                        <p:strVal val="visible"/>
                                      </p:to>
                                    </p:set>
                                    <p:animEffect transition="in" filter="dissolve">
                                      <p:cBhvr>
                                        <p:cTn id="78" dur="1000"/>
                                        <p:tgtEl>
                                          <p:spTgt spid="24"/>
                                        </p:tgtEl>
                                      </p:cBhvr>
                                    </p:animEffect>
                                  </p:childTnLst>
                                </p:cTn>
                              </p:par>
                            </p:childTnLst>
                          </p:cTn>
                        </p:par>
                        <p:par>
                          <p:cTn id="79" fill="hold">
                            <p:stCondLst>
                              <p:cond delay="4600"/>
                            </p:stCondLst>
                            <p:childTnLst>
                              <p:par>
                                <p:cTn id="80" presetID="55" presetClass="exit" presetSubtype="0" fill="hold" grpId="1" nodeType="afterEffect">
                                  <p:stCondLst>
                                    <p:cond delay="0"/>
                                  </p:stCondLst>
                                  <p:iterate type="lt">
                                    <p:tmPct val="0"/>
                                  </p:iterate>
                                  <p:childTnLst>
                                    <p:anim calcmode="lin" valueType="num">
                                      <p:cBhvr>
                                        <p:cTn id="81" dur="1000"/>
                                        <p:tgtEl>
                                          <p:spTgt spid="24"/>
                                        </p:tgtEl>
                                        <p:attrNameLst>
                                          <p:attrName>ppt_w</p:attrName>
                                        </p:attrNameLst>
                                      </p:cBhvr>
                                      <p:tavLst>
                                        <p:tav tm="0">
                                          <p:val>
                                            <p:strVal val="ppt_w"/>
                                          </p:val>
                                        </p:tav>
                                        <p:tav tm="100000">
                                          <p:val>
                                            <p:strVal val="ppt_w*0.70"/>
                                          </p:val>
                                        </p:tav>
                                      </p:tavLst>
                                    </p:anim>
                                    <p:anim calcmode="lin" valueType="num">
                                      <p:cBhvr>
                                        <p:cTn id="82" dur="1000"/>
                                        <p:tgtEl>
                                          <p:spTgt spid="24"/>
                                        </p:tgtEl>
                                        <p:attrNameLst>
                                          <p:attrName>ppt_h</p:attrName>
                                        </p:attrNameLst>
                                      </p:cBhvr>
                                      <p:tavLst>
                                        <p:tav tm="0">
                                          <p:val>
                                            <p:strVal val="ppt_h"/>
                                          </p:val>
                                        </p:tav>
                                        <p:tav tm="100000">
                                          <p:val>
                                            <p:strVal val="ppt_h"/>
                                          </p:val>
                                        </p:tav>
                                      </p:tavLst>
                                    </p:anim>
                                    <p:animEffect transition="out" filter="fade">
                                      <p:cBhvr>
                                        <p:cTn id="83" dur="1000"/>
                                        <p:tgtEl>
                                          <p:spTgt spid="24"/>
                                        </p:tgtEl>
                                      </p:cBhvr>
                                    </p:animEffect>
                                    <p:set>
                                      <p:cBhvr>
                                        <p:cTn id="84" dur="1" fill="hold">
                                          <p:stCondLst>
                                            <p:cond delay="999"/>
                                          </p:stCondLst>
                                        </p:cTn>
                                        <p:tgtEl>
                                          <p:spTgt spid="2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15361"/>
                                        </p:tgtEl>
                                        <p:attrNameLst>
                                          <p:attrName>style.visibility</p:attrName>
                                        </p:attrNameLst>
                                      </p:cBhvr>
                                      <p:to>
                                        <p:strVal val="visible"/>
                                      </p:to>
                                    </p:set>
                                    <p:animEffect transition="in" filter="dissolve">
                                      <p:cBhvr>
                                        <p:cTn id="89" dur="500"/>
                                        <p:tgtEl>
                                          <p:spTgt spid="15361"/>
                                        </p:tgtEl>
                                      </p:cBhvr>
                                    </p:animEffect>
                                  </p:childTnLst>
                                </p:cTn>
                              </p:par>
                              <p:par>
                                <p:cTn id="90" presetID="9" presetClass="entr" presetSubtype="0" fill="hold" nodeType="with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dissolve">
                                      <p:cBhvr>
                                        <p:cTn id="92" dur="500"/>
                                        <p:tgtEl>
                                          <p:spTgt spid="6"/>
                                        </p:tgtEl>
                                      </p:cBhvr>
                                    </p:animEffect>
                                  </p:childTnLst>
                                </p:cTn>
                              </p:par>
                              <p:par>
                                <p:cTn id="93" presetID="10" presetClass="exit" presetSubtype="0" fill="hold" nodeType="withEffect">
                                  <p:stCondLst>
                                    <p:cond delay="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dissolve">
                                      <p:cBhvr>
                                        <p:cTn id="100" dur="500"/>
                                        <p:tgtEl>
                                          <p:spTgt spid="27"/>
                                        </p:tgtEl>
                                      </p:cBhvr>
                                    </p:animEffect>
                                  </p:childTnLst>
                                </p:cTn>
                              </p:par>
                              <p:par>
                                <p:cTn id="101" presetID="9" presetClass="entr" presetSubtype="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dissolv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dissolve">
                                      <p:cBhvr>
                                        <p:cTn id="108" dur="500"/>
                                        <p:tgtEl>
                                          <p:spTgt spid="28"/>
                                        </p:tgtEl>
                                      </p:cBhvr>
                                    </p:animEffect>
                                  </p:childTnLst>
                                </p:cTn>
                              </p:par>
                              <p:par>
                                <p:cTn id="109" presetID="9"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dissolv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15362"/>
                                        </p:tgtEl>
                                        <p:attrNameLst>
                                          <p:attrName>style.visibility</p:attrName>
                                        </p:attrNameLst>
                                      </p:cBhvr>
                                      <p:to>
                                        <p:strVal val="visible"/>
                                      </p:to>
                                    </p:set>
                                    <p:animEffect transition="in" filter="dissolve">
                                      <p:cBhvr>
                                        <p:cTn id="116" dur="500"/>
                                        <p:tgtEl>
                                          <p:spTgt spid="15362"/>
                                        </p:tgtEl>
                                      </p:cBhvr>
                                    </p:animEffect>
                                  </p:childTnLst>
                                </p:cTn>
                              </p:par>
                              <p:par>
                                <p:cTn id="117" presetID="9"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dissolve">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2" grpId="0" animBg="1"/>
      <p:bldP spid="22" grpId="1" animBg="1"/>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3" cstate="print"/>
          <a:srcRect/>
          <a:stretch>
            <a:fillRect/>
          </a:stretch>
        </p:blipFill>
        <p:spPr bwMode="auto">
          <a:xfrm>
            <a:off x="214282" y="2357430"/>
            <a:ext cx="4359144" cy="3071834"/>
          </a:xfrm>
          <a:prstGeom prst="rect">
            <a:avLst/>
          </a:prstGeom>
          <a:noFill/>
          <a:ln w="9525">
            <a:solidFill>
              <a:schemeClr val="tx1"/>
            </a:solid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6072198" y="2500306"/>
            <a:ext cx="2643206" cy="2643206"/>
          </a:xfrm>
          <a:prstGeom prst="rect">
            <a:avLst/>
          </a:prstGeom>
          <a:noFill/>
          <a:ln w="9525">
            <a:solidFill>
              <a:schemeClr val="tx1"/>
            </a:solidFill>
            <a:miter lim="800000"/>
            <a:headEnd/>
            <a:tailEnd/>
          </a:ln>
        </p:spPr>
      </p:pic>
      <p:sp>
        <p:nvSpPr>
          <p:cNvPr id="10" name="TextBox 9"/>
          <p:cNvSpPr txBox="1"/>
          <p:nvPr/>
        </p:nvSpPr>
        <p:spPr>
          <a:xfrm>
            <a:off x="4754880" y="3383280"/>
            <a:ext cx="1000132" cy="923330"/>
          </a:xfrm>
          <a:prstGeom prst="rect">
            <a:avLst/>
          </a:prstGeom>
          <a:noFill/>
        </p:spPr>
        <p:txBody>
          <a:bodyPr wrap="square" rtlCol="0">
            <a:spAutoFit/>
          </a:bodyPr>
          <a:lstStyle/>
          <a:p>
            <a:pPr algn="ctr"/>
            <a:r>
              <a:rPr lang="en-US" sz="5400" b="1" dirty="0" smtClean="0">
                <a:solidFill>
                  <a:schemeClr val="bg1"/>
                </a:solidFill>
              </a:rPr>
              <a:t>!=</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Mickens vs. Browsers:</a:t>
            </a:r>
            <a:br>
              <a:rPr lang="en-US" dirty="0" smtClean="0"/>
            </a:br>
            <a:r>
              <a:rPr lang="en-US" dirty="0" smtClean="0"/>
              <a:t>Layout and Rendering</a:t>
            </a:r>
            <a:endParaRPr lang="en-US" dirty="0"/>
          </a:p>
        </p:txBody>
      </p:sp>
      <p:grpSp>
        <p:nvGrpSpPr>
          <p:cNvPr id="4" name="Group 3"/>
          <p:cNvGrpSpPr/>
          <p:nvPr/>
        </p:nvGrpSpPr>
        <p:grpSpPr>
          <a:xfrm>
            <a:off x="2000232" y="1571612"/>
            <a:ext cx="2786082" cy="2500330"/>
            <a:chOff x="2214546" y="4579653"/>
            <a:chExt cx="3286148" cy="1714512"/>
          </a:xfrm>
        </p:grpSpPr>
        <p:sp>
          <p:nvSpPr>
            <p:cNvPr id="5" name="Oval Callout 4"/>
            <p:cNvSpPr/>
            <p:nvPr/>
          </p:nvSpPr>
          <p:spPr>
            <a:xfrm>
              <a:off x="2214546" y="4579653"/>
              <a:ext cx="3286148" cy="1714512"/>
            </a:xfrm>
            <a:prstGeom prst="wedgeEllipseCallout">
              <a:avLst>
                <a:gd name="adj1" fmla="val -61950"/>
                <a:gd name="adj2" fmla="val 333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6" name="TextBox 5"/>
            <p:cNvSpPr txBox="1"/>
            <p:nvPr/>
          </p:nvSpPr>
          <p:spPr>
            <a:xfrm>
              <a:off x="2571736" y="4771031"/>
              <a:ext cx="2714644" cy="1276833"/>
            </a:xfrm>
            <a:prstGeom prst="rect">
              <a:avLst/>
            </a:prstGeom>
            <a:noFill/>
          </p:spPr>
          <p:txBody>
            <a:bodyPr wrap="square" rtlCol="0">
              <a:spAutoFit/>
            </a:bodyPr>
            <a:lstStyle/>
            <a:p>
              <a:r>
                <a:rPr lang="en-US" sz="2300" dirty="0" smtClean="0"/>
                <a:t>I’d like to specify an element’s size </a:t>
              </a:r>
              <a:r>
                <a:rPr lang="en-US" sz="2300" smtClean="0"/>
                <a:t>as a </a:t>
              </a:r>
              <a:r>
                <a:rPr lang="en-US" sz="2300" dirty="0" smtClean="0"/>
                <a:t>percentage of the enclosing element.</a:t>
              </a:r>
            </a:p>
          </p:txBody>
        </p:sp>
      </p:grpSp>
      <p:grpSp>
        <p:nvGrpSpPr>
          <p:cNvPr id="8" name="Group 7"/>
          <p:cNvGrpSpPr/>
          <p:nvPr/>
        </p:nvGrpSpPr>
        <p:grpSpPr>
          <a:xfrm>
            <a:off x="0" y="4429132"/>
            <a:ext cx="3500462" cy="2071702"/>
            <a:chOff x="1039788" y="2357430"/>
            <a:chExt cx="2528111" cy="2071702"/>
          </a:xfrm>
        </p:grpSpPr>
        <p:sp>
          <p:nvSpPr>
            <p:cNvPr id="9" name="Document"/>
            <p:cNvSpPr>
              <a:spLocks noEditPoints="1" noChangeArrowheads="1"/>
            </p:cNvSpPr>
            <p:nvPr/>
          </p:nvSpPr>
          <p:spPr bwMode="auto">
            <a:xfrm rot="10800000">
              <a:off x="1091382" y="2357430"/>
              <a:ext cx="2424923" cy="207170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039788" y="2428868"/>
              <a:ext cx="2528111" cy="1938992"/>
            </a:xfrm>
            <a:prstGeom prst="rect">
              <a:avLst/>
            </a:prstGeom>
            <a:noFill/>
          </p:spPr>
          <p:txBody>
            <a:bodyPr wrap="square" rtlCol="0">
              <a:spAutoFit/>
            </a:bodyPr>
            <a:lstStyle/>
            <a:p>
              <a:r>
                <a:rPr lang="en-US" sz="2000" dirty="0" smtClean="0">
                  <a:latin typeface="Courier New" pitchFamily="49" charset="0"/>
                  <a:cs typeface="Courier New" pitchFamily="49" charset="0"/>
                </a:rPr>
                <a:t>&lt;html&gt;</a:t>
              </a:r>
            </a:p>
            <a:p>
              <a:r>
                <a:rPr lang="en-US" sz="2000" dirty="0" smtClean="0">
                  <a:latin typeface="Courier New" pitchFamily="49" charset="0"/>
                  <a:cs typeface="Courier New" pitchFamily="49" charset="0"/>
                </a:rPr>
                <a:t>  &lt;div width=“49.5%”&gt;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  &lt;div width=“50.5%”&gt;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&lt;/html&gt;</a:t>
              </a:r>
              <a:endParaRPr lang="en-US" sz="2000" dirty="0">
                <a:latin typeface="Courier New" pitchFamily="49" charset="0"/>
                <a:cs typeface="Courier New" pitchFamily="49" charset="0"/>
              </a:endParaRPr>
            </a:p>
          </p:txBody>
        </p:sp>
      </p:grpSp>
      <p:pic>
        <p:nvPicPr>
          <p:cNvPr id="14337" name="Picture 1"/>
          <p:cNvPicPr>
            <a:picLocks noChangeAspect="1" noChangeArrowheads="1"/>
          </p:cNvPicPr>
          <p:nvPr/>
        </p:nvPicPr>
        <p:blipFill>
          <a:blip r:embed="rId3" cstate="print"/>
          <a:srcRect/>
          <a:stretch>
            <a:fillRect/>
          </a:stretch>
        </p:blipFill>
        <p:spPr bwMode="auto">
          <a:xfrm>
            <a:off x="0" y="1785926"/>
            <a:ext cx="1638300" cy="1816100"/>
          </a:xfrm>
          <a:prstGeom prst="rect">
            <a:avLst/>
          </a:prstGeom>
          <a:noFill/>
          <a:ln w="9525">
            <a:noFill/>
            <a:miter lim="800000"/>
            <a:headEnd/>
            <a:tailEnd/>
          </a:ln>
        </p:spPr>
      </p:pic>
      <p:sp>
        <p:nvSpPr>
          <p:cNvPr id="12" name="Down Arrow 11"/>
          <p:cNvSpPr/>
          <p:nvPr/>
        </p:nvSpPr>
        <p:spPr>
          <a:xfrm rot="16200000">
            <a:off x="3428992" y="5357826"/>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143372" y="4857760"/>
            <a:ext cx="1000132" cy="1571636"/>
            <a:chOff x="4286248" y="4857760"/>
            <a:chExt cx="1785950" cy="1571636"/>
          </a:xfrm>
        </p:grpSpPr>
        <p:sp>
          <p:nvSpPr>
            <p:cNvPr id="13" name="Rectangle 12"/>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57686" y="4929198"/>
              <a:ext cx="714380" cy="1428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51657" y="4929198"/>
              <a:ext cx="949104" cy="1428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9"/>
          <p:cNvPicPr>
            <a:picLocks noChangeAspect="1" noChangeArrowheads="1"/>
          </p:cNvPicPr>
          <p:nvPr/>
        </p:nvPicPr>
        <p:blipFill>
          <a:blip r:embed="rId4" cstate="print"/>
          <a:srcRect/>
          <a:stretch>
            <a:fillRect/>
          </a:stretch>
        </p:blipFill>
        <p:spPr bwMode="auto">
          <a:xfrm>
            <a:off x="5572132" y="1785926"/>
            <a:ext cx="828673" cy="849921"/>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5572132" y="2857496"/>
            <a:ext cx="785818" cy="785818"/>
          </a:xfrm>
          <a:prstGeom prst="rect">
            <a:avLst/>
          </a:prstGeom>
          <a:noFill/>
          <a:ln w="9525">
            <a:noFill/>
            <a:miter lim="800000"/>
            <a:headEnd/>
            <a:tailEnd/>
          </a:ln>
        </p:spPr>
      </p:pic>
      <p:sp>
        <p:nvSpPr>
          <p:cNvPr id="19" name="Down Arrow 18"/>
          <p:cNvSpPr/>
          <p:nvPr/>
        </p:nvSpPr>
        <p:spPr>
          <a:xfrm rot="16200000">
            <a:off x="6357950" y="2000240"/>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080520">
            <a:off x="6357950" y="3071810"/>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4241594">
            <a:off x="6357950" y="3929066"/>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215206" y="1643050"/>
            <a:ext cx="1071570" cy="1071570"/>
            <a:chOff x="4286248" y="4857760"/>
            <a:chExt cx="1785950" cy="1571636"/>
          </a:xfrm>
        </p:grpSpPr>
        <p:sp>
          <p:nvSpPr>
            <p:cNvPr id="24" name="Rectangle 23"/>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57686" y="4929198"/>
              <a:ext cx="714380" cy="1428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77745" y="4929198"/>
              <a:ext cx="914400" cy="142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215206" y="3214686"/>
            <a:ext cx="1071570" cy="1071570"/>
            <a:chOff x="4286248" y="4857760"/>
            <a:chExt cx="1785950" cy="1571636"/>
          </a:xfrm>
        </p:grpSpPr>
        <p:sp>
          <p:nvSpPr>
            <p:cNvPr id="28" name="Rectangle 27"/>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57686" y="4929198"/>
              <a:ext cx="714380" cy="1428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43505" y="4929198"/>
              <a:ext cx="857257" cy="142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7616952" y="3264408"/>
            <a:ext cx="214314" cy="97415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6" cstate="print"/>
          <a:srcRect/>
          <a:stretch>
            <a:fillRect/>
          </a:stretch>
        </p:blipFill>
        <p:spPr bwMode="auto">
          <a:xfrm>
            <a:off x="5500694" y="3786190"/>
            <a:ext cx="928694" cy="10485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par>
                                <p:cTn id="30" presetID="9" presetClass="entr" presetSubtype="0" fill="hold" nodeType="with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dissolve">
                                      <p:cBhvr>
                                        <p:cTn id="32" dur="500"/>
                                        <p:tgtEl>
                                          <p:spTgt spid="1433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par>
                                <p:cTn id="39" presetID="9"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ece-eu.net/gallery/var/albums/funny/fail-bike.jpg?m=12726349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492480" cy="68656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7215206" y="3214686"/>
            <a:ext cx="1071570" cy="1071570"/>
            <a:chOff x="4286248" y="4857760"/>
            <a:chExt cx="1785950" cy="1571636"/>
          </a:xfrm>
        </p:grpSpPr>
        <p:sp>
          <p:nvSpPr>
            <p:cNvPr id="6" name="Rectangle 5"/>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57686" y="4929198"/>
              <a:ext cx="714380" cy="1428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43505" y="4929198"/>
              <a:ext cx="857257" cy="142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7616952" y="3264408"/>
            <a:ext cx="214314" cy="97415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flipV="1">
            <a:off x="5712673" y="332656"/>
            <a:ext cx="2387719" cy="145327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01804" y="3068960"/>
            <a:ext cx="484933" cy="1512168"/>
          </a:xfrm>
          <a:prstGeom prst="ellipse">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274638"/>
            <a:ext cx="8229600" cy="1143000"/>
          </a:xfrm>
        </p:spPr>
        <p:txBody>
          <a:bodyPr>
            <a:normAutofit fontScale="90000"/>
          </a:bodyPr>
          <a:lstStyle/>
          <a:p>
            <a:r>
              <a:rPr lang="en-US" dirty="0" smtClean="0"/>
              <a:t>James Mickens vs. Browsers:</a:t>
            </a:r>
            <a:br>
              <a:rPr lang="en-US" dirty="0" smtClean="0"/>
            </a:br>
            <a:r>
              <a:rPr lang="en-US" dirty="0" smtClean="0"/>
              <a:t>Layout and Rendering</a:t>
            </a:r>
            <a:endParaRPr lang="en-US" dirty="0"/>
          </a:p>
        </p:txBody>
      </p:sp>
      <p:grpSp>
        <p:nvGrpSpPr>
          <p:cNvPr id="14" name="Group 13"/>
          <p:cNvGrpSpPr/>
          <p:nvPr/>
        </p:nvGrpSpPr>
        <p:grpSpPr>
          <a:xfrm>
            <a:off x="2000232" y="1571612"/>
            <a:ext cx="2786082" cy="2500330"/>
            <a:chOff x="2214546" y="4579653"/>
            <a:chExt cx="3286148" cy="1714512"/>
          </a:xfrm>
        </p:grpSpPr>
        <p:sp>
          <p:nvSpPr>
            <p:cNvPr id="15" name="Oval Callout 14"/>
            <p:cNvSpPr/>
            <p:nvPr/>
          </p:nvSpPr>
          <p:spPr>
            <a:xfrm>
              <a:off x="2214546" y="4579653"/>
              <a:ext cx="3286148" cy="1714512"/>
            </a:xfrm>
            <a:prstGeom prst="wedgeEllipseCallout">
              <a:avLst>
                <a:gd name="adj1" fmla="val -61950"/>
                <a:gd name="adj2" fmla="val 333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16" name="TextBox 15"/>
            <p:cNvSpPr txBox="1"/>
            <p:nvPr/>
          </p:nvSpPr>
          <p:spPr>
            <a:xfrm>
              <a:off x="2571736" y="4771031"/>
              <a:ext cx="2714644" cy="1276833"/>
            </a:xfrm>
            <a:prstGeom prst="rect">
              <a:avLst/>
            </a:prstGeom>
            <a:noFill/>
          </p:spPr>
          <p:txBody>
            <a:bodyPr wrap="square" rtlCol="0">
              <a:spAutoFit/>
            </a:bodyPr>
            <a:lstStyle/>
            <a:p>
              <a:r>
                <a:rPr lang="en-US" sz="2300" dirty="0" smtClean="0"/>
                <a:t>I’d like to specify an element’s size </a:t>
              </a:r>
              <a:r>
                <a:rPr lang="en-US" sz="2300" smtClean="0"/>
                <a:t>as a </a:t>
              </a:r>
              <a:r>
                <a:rPr lang="en-US" sz="2300" dirty="0" smtClean="0"/>
                <a:t>percentage of the enclosing element.</a:t>
              </a:r>
            </a:p>
          </p:txBody>
        </p:sp>
      </p:grpSp>
      <p:grpSp>
        <p:nvGrpSpPr>
          <p:cNvPr id="17" name="Group 16"/>
          <p:cNvGrpSpPr/>
          <p:nvPr/>
        </p:nvGrpSpPr>
        <p:grpSpPr>
          <a:xfrm>
            <a:off x="0" y="4429132"/>
            <a:ext cx="3500462" cy="2071702"/>
            <a:chOff x="1039788" y="2357430"/>
            <a:chExt cx="2528111" cy="2071702"/>
          </a:xfrm>
        </p:grpSpPr>
        <p:sp>
          <p:nvSpPr>
            <p:cNvPr id="18" name="Document"/>
            <p:cNvSpPr>
              <a:spLocks noEditPoints="1" noChangeArrowheads="1"/>
            </p:cNvSpPr>
            <p:nvPr/>
          </p:nvSpPr>
          <p:spPr bwMode="auto">
            <a:xfrm rot="10800000">
              <a:off x="1091382" y="2357430"/>
              <a:ext cx="2424923" cy="207170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1039788" y="2428868"/>
              <a:ext cx="2528111" cy="1938992"/>
            </a:xfrm>
            <a:prstGeom prst="rect">
              <a:avLst/>
            </a:prstGeom>
            <a:noFill/>
          </p:spPr>
          <p:txBody>
            <a:bodyPr wrap="square" rtlCol="0">
              <a:spAutoFit/>
            </a:bodyPr>
            <a:lstStyle/>
            <a:p>
              <a:r>
                <a:rPr lang="en-US" sz="2000" dirty="0" smtClean="0">
                  <a:latin typeface="Courier New" pitchFamily="49" charset="0"/>
                  <a:cs typeface="Courier New" pitchFamily="49" charset="0"/>
                </a:rPr>
                <a:t>&lt;html&gt;</a:t>
              </a:r>
            </a:p>
            <a:p>
              <a:r>
                <a:rPr lang="en-US" sz="2000" dirty="0" smtClean="0">
                  <a:latin typeface="Courier New" pitchFamily="49" charset="0"/>
                  <a:cs typeface="Courier New" pitchFamily="49" charset="0"/>
                </a:rPr>
                <a:t>  &lt;div width=“49.5%”&gt;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  &lt;div width=“50.5%”&gt;</a:t>
              </a:r>
            </a:p>
            <a:p>
              <a:r>
                <a:rPr lang="en-US" sz="2000" dirty="0" smtClean="0">
                  <a:latin typeface="Courier New" pitchFamily="49" charset="0"/>
                  <a:cs typeface="Courier New" pitchFamily="49" charset="0"/>
                </a:rPr>
                <a:t>  &lt;/div&gt;</a:t>
              </a:r>
            </a:p>
            <a:p>
              <a:r>
                <a:rPr lang="en-US" sz="2000" dirty="0" smtClean="0">
                  <a:latin typeface="Courier New" pitchFamily="49" charset="0"/>
                  <a:cs typeface="Courier New" pitchFamily="49" charset="0"/>
                </a:rPr>
                <a:t>&lt;/html&gt;</a:t>
              </a:r>
              <a:endParaRPr lang="en-US" sz="2000" dirty="0">
                <a:latin typeface="Courier New" pitchFamily="49" charset="0"/>
                <a:cs typeface="Courier New" pitchFamily="49" charset="0"/>
              </a:endParaRPr>
            </a:p>
          </p:txBody>
        </p:sp>
      </p:grpSp>
      <p:pic>
        <p:nvPicPr>
          <p:cNvPr id="20" name="Picture 1"/>
          <p:cNvPicPr>
            <a:picLocks noChangeAspect="1" noChangeArrowheads="1"/>
          </p:cNvPicPr>
          <p:nvPr/>
        </p:nvPicPr>
        <p:blipFill>
          <a:blip r:embed="rId3" cstate="print"/>
          <a:srcRect/>
          <a:stretch>
            <a:fillRect/>
          </a:stretch>
        </p:blipFill>
        <p:spPr bwMode="auto">
          <a:xfrm>
            <a:off x="0" y="1785926"/>
            <a:ext cx="1638300" cy="1816100"/>
          </a:xfrm>
          <a:prstGeom prst="rect">
            <a:avLst/>
          </a:prstGeom>
          <a:noFill/>
          <a:ln w="9525">
            <a:noFill/>
            <a:miter lim="800000"/>
            <a:headEnd/>
            <a:tailEnd/>
          </a:ln>
        </p:spPr>
      </p:pic>
      <p:sp>
        <p:nvSpPr>
          <p:cNvPr id="21" name="Down Arrow 20"/>
          <p:cNvSpPr/>
          <p:nvPr/>
        </p:nvSpPr>
        <p:spPr>
          <a:xfrm rot="16200000">
            <a:off x="3428992" y="5357826"/>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143372" y="4857760"/>
            <a:ext cx="1000132" cy="1571636"/>
            <a:chOff x="4286248" y="4857760"/>
            <a:chExt cx="1785950" cy="1571636"/>
          </a:xfrm>
        </p:grpSpPr>
        <p:sp>
          <p:nvSpPr>
            <p:cNvPr id="23" name="Rectangle 22"/>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57686" y="4929198"/>
              <a:ext cx="714380" cy="1428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1657" y="4929198"/>
              <a:ext cx="949104" cy="1428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9"/>
          <p:cNvPicPr>
            <a:picLocks noChangeAspect="1" noChangeArrowheads="1"/>
          </p:cNvPicPr>
          <p:nvPr/>
        </p:nvPicPr>
        <p:blipFill>
          <a:blip r:embed="rId4" cstate="print"/>
          <a:srcRect/>
          <a:stretch>
            <a:fillRect/>
          </a:stretch>
        </p:blipFill>
        <p:spPr bwMode="auto">
          <a:xfrm>
            <a:off x="5572132" y="1785926"/>
            <a:ext cx="828673" cy="849921"/>
          </a:xfrm>
          <a:prstGeom prst="rect">
            <a:avLst/>
          </a:prstGeom>
          <a:noFill/>
          <a:ln w="9525">
            <a:noFill/>
            <a:miter lim="800000"/>
            <a:headEnd/>
            <a:tailEnd/>
          </a:ln>
        </p:spPr>
      </p:pic>
      <p:pic>
        <p:nvPicPr>
          <p:cNvPr id="27" name="Picture 6"/>
          <p:cNvPicPr>
            <a:picLocks noChangeAspect="1" noChangeArrowheads="1"/>
          </p:cNvPicPr>
          <p:nvPr/>
        </p:nvPicPr>
        <p:blipFill>
          <a:blip r:embed="rId5" cstate="print"/>
          <a:srcRect/>
          <a:stretch>
            <a:fillRect/>
          </a:stretch>
        </p:blipFill>
        <p:spPr bwMode="auto">
          <a:xfrm>
            <a:off x="5572132" y="2857496"/>
            <a:ext cx="785818" cy="785818"/>
          </a:xfrm>
          <a:prstGeom prst="rect">
            <a:avLst/>
          </a:prstGeom>
          <a:noFill/>
          <a:ln w="9525">
            <a:noFill/>
            <a:miter lim="800000"/>
            <a:headEnd/>
            <a:tailEnd/>
          </a:ln>
        </p:spPr>
      </p:pic>
      <p:sp>
        <p:nvSpPr>
          <p:cNvPr id="28" name="Down Arrow 27"/>
          <p:cNvSpPr/>
          <p:nvPr/>
        </p:nvSpPr>
        <p:spPr>
          <a:xfrm rot="16200000">
            <a:off x="6357950" y="2000240"/>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8080520">
            <a:off x="6357950" y="3071810"/>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4241594">
            <a:off x="6357950" y="3929066"/>
            <a:ext cx="785818" cy="5000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215206" y="1643050"/>
            <a:ext cx="1071570" cy="1071570"/>
            <a:chOff x="4286248" y="4857760"/>
            <a:chExt cx="1785950" cy="1571636"/>
          </a:xfrm>
        </p:grpSpPr>
        <p:sp>
          <p:nvSpPr>
            <p:cNvPr id="32" name="Rectangle 31"/>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57686" y="4929198"/>
              <a:ext cx="714380" cy="1428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77745" y="4929198"/>
              <a:ext cx="914400" cy="142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215206" y="3214686"/>
            <a:ext cx="1071570" cy="1071570"/>
            <a:chOff x="4286248" y="4857760"/>
            <a:chExt cx="1785950" cy="1571636"/>
          </a:xfrm>
        </p:grpSpPr>
        <p:sp>
          <p:nvSpPr>
            <p:cNvPr id="36" name="Rectangle 35"/>
            <p:cNvSpPr/>
            <p:nvPr/>
          </p:nvSpPr>
          <p:spPr>
            <a:xfrm>
              <a:off x="4286248" y="4857760"/>
              <a:ext cx="1785950"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57686" y="4929198"/>
              <a:ext cx="714380" cy="1428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43505" y="4929198"/>
              <a:ext cx="857257" cy="14287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7616952" y="3264408"/>
            <a:ext cx="214314" cy="97415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p:cNvPicPr>
            <a:picLocks noChangeAspect="1" noChangeArrowheads="1"/>
          </p:cNvPicPr>
          <p:nvPr/>
        </p:nvPicPr>
        <p:blipFill>
          <a:blip r:embed="rId6" cstate="print"/>
          <a:srcRect/>
          <a:stretch>
            <a:fillRect/>
          </a:stretch>
        </p:blipFill>
        <p:spPr bwMode="auto">
          <a:xfrm>
            <a:off x="5500694" y="3786190"/>
            <a:ext cx="928694" cy="1048526"/>
          </a:xfrm>
          <a:prstGeom prst="rect">
            <a:avLst/>
          </a:prstGeom>
          <a:noFill/>
          <a:ln w="9525">
            <a:noFill/>
            <a:miter lim="800000"/>
            <a:headEnd/>
            <a:tailEnd/>
          </a:ln>
        </p:spPr>
      </p:pic>
    </p:spTree>
    <p:extLst>
      <p:ext uri="{BB962C8B-B14F-4D97-AF65-F5344CB8AC3E}">
        <p14:creationId xmlns:p14="http://schemas.microsoft.com/office/powerpoint/2010/main" xmlns="" val="18924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
                                        <p:tgtEl>
                                          <p:spTgt spid="13"/>
                                        </p:tgtEl>
                                      </p:cBhvr>
                                    </p:animEffect>
                                    <p:set>
                                      <p:cBhvr>
                                        <p:cTn id="7" dur="1" fill="hold">
                                          <p:stCondLst>
                                            <p:cond delay="2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
                                        <p:tgtEl>
                                          <p:spTgt spid="14"/>
                                        </p:tgtEl>
                                      </p:cBhvr>
                                    </p:animEffect>
                                    <p:set>
                                      <p:cBhvr>
                                        <p:cTn id="10" dur="1" fill="hold">
                                          <p:stCondLst>
                                            <p:cond delay="2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
                                        <p:tgtEl>
                                          <p:spTgt spid="17"/>
                                        </p:tgtEl>
                                      </p:cBhvr>
                                    </p:animEffect>
                                    <p:set>
                                      <p:cBhvr>
                                        <p:cTn id="13" dur="1" fill="hold">
                                          <p:stCondLst>
                                            <p:cond delay="2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300"/>
                                        <p:tgtEl>
                                          <p:spTgt spid="20"/>
                                        </p:tgtEl>
                                      </p:cBhvr>
                                    </p:animEffect>
                                    <p:set>
                                      <p:cBhvr>
                                        <p:cTn id="16" dur="1" fill="hold">
                                          <p:stCondLst>
                                            <p:cond delay="2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300"/>
                                        <p:tgtEl>
                                          <p:spTgt spid="21"/>
                                        </p:tgtEl>
                                      </p:cBhvr>
                                    </p:animEffect>
                                    <p:set>
                                      <p:cBhvr>
                                        <p:cTn id="19" dur="1" fill="hold">
                                          <p:stCondLst>
                                            <p:cond delay="299"/>
                                          </p:stCondLst>
                                        </p:cTn>
                                        <p:tgtEl>
                                          <p:spTgt spid="2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300"/>
                                        <p:tgtEl>
                                          <p:spTgt spid="22"/>
                                        </p:tgtEl>
                                      </p:cBhvr>
                                    </p:animEffect>
                                    <p:set>
                                      <p:cBhvr>
                                        <p:cTn id="22" dur="1" fill="hold">
                                          <p:stCondLst>
                                            <p:cond delay="299"/>
                                          </p:stCondLst>
                                        </p:cTn>
                                        <p:tgtEl>
                                          <p:spTgt spid="2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300"/>
                                        <p:tgtEl>
                                          <p:spTgt spid="26"/>
                                        </p:tgtEl>
                                      </p:cBhvr>
                                    </p:animEffect>
                                    <p:set>
                                      <p:cBhvr>
                                        <p:cTn id="25" dur="1" fill="hold">
                                          <p:stCondLst>
                                            <p:cond delay="299"/>
                                          </p:stCondLst>
                                        </p:cTn>
                                        <p:tgtEl>
                                          <p:spTgt spid="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300"/>
                                        <p:tgtEl>
                                          <p:spTgt spid="27"/>
                                        </p:tgtEl>
                                      </p:cBhvr>
                                    </p:animEffect>
                                    <p:set>
                                      <p:cBhvr>
                                        <p:cTn id="28" dur="1" fill="hold">
                                          <p:stCondLst>
                                            <p:cond delay="299"/>
                                          </p:stCondLst>
                                        </p:cTn>
                                        <p:tgtEl>
                                          <p:spTgt spid="2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300"/>
                                        <p:tgtEl>
                                          <p:spTgt spid="28"/>
                                        </p:tgtEl>
                                      </p:cBhvr>
                                    </p:animEffect>
                                    <p:set>
                                      <p:cBhvr>
                                        <p:cTn id="31" dur="1" fill="hold">
                                          <p:stCondLst>
                                            <p:cond delay="299"/>
                                          </p:stCondLst>
                                        </p:cTn>
                                        <p:tgtEl>
                                          <p:spTgt spid="2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300"/>
                                        <p:tgtEl>
                                          <p:spTgt spid="29"/>
                                        </p:tgtEl>
                                      </p:cBhvr>
                                    </p:animEffect>
                                    <p:set>
                                      <p:cBhvr>
                                        <p:cTn id="34" dur="1" fill="hold">
                                          <p:stCondLst>
                                            <p:cond delay="299"/>
                                          </p:stCondLst>
                                        </p:cTn>
                                        <p:tgtEl>
                                          <p:spTgt spid="2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300"/>
                                        <p:tgtEl>
                                          <p:spTgt spid="30"/>
                                        </p:tgtEl>
                                      </p:cBhvr>
                                    </p:animEffect>
                                    <p:set>
                                      <p:cBhvr>
                                        <p:cTn id="37" dur="1" fill="hold">
                                          <p:stCondLst>
                                            <p:cond delay="299"/>
                                          </p:stCondLst>
                                        </p:cTn>
                                        <p:tgtEl>
                                          <p:spTgt spid="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300"/>
                                        <p:tgtEl>
                                          <p:spTgt spid="31"/>
                                        </p:tgtEl>
                                      </p:cBhvr>
                                    </p:animEffect>
                                    <p:set>
                                      <p:cBhvr>
                                        <p:cTn id="40" dur="1" fill="hold">
                                          <p:stCondLst>
                                            <p:cond delay="299"/>
                                          </p:stCondLst>
                                        </p:cTn>
                                        <p:tgtEl>
                                          <p:spTgt spid="3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300"/>
                                        <p:tgtEl>
                                          <p:spTgt spid="35"/>
                                        </p:tgtEl>
                                      </p:cBhvr>
                                    </p:animEffect>
                                    <p:set>
                                      <p:cBhvr>
                                        <p:cTn id="43" dur="1" fill="hold">
                                          <p:stCondLst>
                                            <p:cond delay="299"/>
                                          </p:stCondLst>
                                        </p:cTn>
                                        <p:tgtEl>
                                          <p:spTgt spid="3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300"/>
                                        <p:tgtEl>
                                          <p:spTgt spid="39"/>
                                        </p:tgtEl>
                                      </p:cBhvr>
                                    </p:animEffect>
                                    <p:set>
                                      <p:cBhvr>
                                        <p:cTn id="46" dur="1" fill="hold">
                                          <p:stCondLst>
                                            <p:cond delay="299"/>
                                          </p:stCondLst>
                                        </p:cTn>
                                        <p:tgtEl>
                                          <p:spTgt spid="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300"/>
                                        <p:tgtEl>
                                          <p:spTgt spid="40"/>
                                        </p:tgtEl>
                                      </p:cBhvr>
                                    </p:animEffect>
                                    <p:set>
                                      <p:cBhvr>
                                        <p:cTn id="49" dur="1" fill="hold">
                                          <p:stCondLst>
                                            <p:cond delay="299"/>
                                          </p:stCondLst>
                                        </p:cTn>
                                        <p:tgtEl>
                                          <p:spTgt spid="40"/>
                                        </p:tgtEl>
                                        <p:attrNameLst>
                                          <p:attrName>style.visibility</p:attrName>
                                        </p:attrNameLst>
                                      </p:cBhvr>
                                      <p:to>
                                        <p:strVal val="hidden"/>
                                      </p:to>
                                    </p:set>
                                  </p:childTnLst>
                                </p:cTn>
                              </p:par>
                              <p:par>
                                <p:cTn id="50" presetID="10" presetClass="entr"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6" presetClass="emph" presetSubtype="0" fill="hold" nodeType="withEffect">
                                  <p:stCondLst>
                                    <p:cond delay="0"/>
                                  </p:stCondLst>
                                  <p:childTnLst>
                                    <p:animScale>
                                      <p:cBhvr>
                                        <p:cTn id="54" dur="1000" fill="hold"/>
                                        <p:tgtEl>
                                          <p:spTgt spid="5"/>
                                        </p:tgtEl>
                                      </p:cBhvr>
                                      <p:by x="250000" y="250000"/>
                                    </p:animScale>
                                  </p:childTnLst>
                                </p:cTn>
                              </p:par>
                              <p:par>
                                <p:cTn id="55" presetID="6" presetClass="emph" presetSubtype="0" fill="hold" grpId="0" nodeType="withEffect">
                                  <p:stCondLst>
                                    <p:cond delay="0"/>
                                  </p:stCondLst>
                                  <p:childTnLst>
                                    <p:animScale>
                                      <p:cBhvr>
                                        <p:cTn id="56" dur="1000" fill="hold"/>
                                        <p:tgtEl>
                                          <p:spTgt spid="10"/>
                                        </p:tgtEl>
                                      </p:cBhvr>
                                      <p:by x="250000" y="250000"/>
                                    </p:animScale>
                                  </p:childTnLst>
                                </p:cTn>
                              </p:par>
                              <p:par>
                                <p:cTn id="57" presetID="6" presetClass="emph" presetSubtype="0" fill="hold" grpId="0" nodeType="withEffect">
                                  <p:stCondLst>
                                    <p:cond delay="0"/>
                                  </p:stCondLst>
                                  <p:childTnLst>
                                    <p:animScale>
                                      <p:cBhvr>
                                        <p:cTn id="58" dur="1000" fill="hold"/>
                                        <p:tgtEl>
                                          <p:spTgt spid="12"/>
                                        </p:tgtEl>
                                      </p:cBhvr>
                                      <p:by x="250000" y="250000"/>
                                    </p:animScale>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0" animBg="1"/>
      <p:bldP spid="12" grpId="1" animBg="1"/>
      <p:bldP spid="13" grpId="0"/>
      <p:bldP spid="21" grpId="0" animBg="1"/>
      <p:bldP spid="28" grpId="0" animBg="1"/>
      <p:bldP spid="29" grpId="0" animBg="1"/>
      <p:bldP spid="30"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cstate="print"/>
          <a:srcRect/>
          <a:stretch>
            <a:fillRect/>
          </a:stretch>
        </p:blipFill>
        <p:spPr bwMode="auto">
          <a:xfrm>
            <a:off x="0" y="0"/>
            <a:ext cx="9144000" cy="7506543"/>
          </a:xfrm>
          <a:prstGeom prst="rect">
            <a:avLst/>
          </a:prstGeom>
          <a:noFill/>
          <a:ln w="9525">
            <a:noFill/>
            <a:miter lim="800000"/>
            <a:headEnd/>
            <a:tailEnd/>
          </a:ln>
        </p:spPr>
      </p:pic>
      <p:sp>
        <p:nvSpPr>
          <p:cNvPr id="14" name="Oval 13"/>
          <p:cNvSpPr/>
          <p:nvPr/>
        </p:nvSpPr>
        <p:spPr>
          <a:xfrm>
            <a:off x="2071670" y="2857496"/>
            <a:ext cx="4929222" cy="3857652"/>
          </a:xfrm>
          <a:prstGeom prst="ellipse">
            <a:avLst/>
          </a:prstGeom>
          <a:noFill/>
          <a:ln w="1111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5720" y="2143116"/>
            <a:ext cx="4071966" cy="707886"/>
          </a:xfrm>
          <a:prstGeom prst="rect">
            <a:avLst/>
          </a:prstGeom>
          <a:noFill/>
        </p:spPr>
        <p:txBody>
          <a:bodyPr wrap="square" rtlCol="0">
            <a:spAutoFit/>
          </a:bodyPr>
          <a:lstStyle/>
          <a:p>
            <a:r>
              <a:rPr lang="en-US" sz="4000" b="1" dirty="0" smtClean="0">
                <a:solidFill>
                  <a:srgbClr val="FF0000"/>
                </a:solidFill>
              </a:rPr>
              <a:t>Your web browser</a:t>
            </a:r>
            <a:endParaRPr lang="en-US" sz="4000" b="1" dirty="0">
              <a:solidFill>
                <a:srgbClr val="FF0000"/>
              </a:solidFill>
            </a:endParaRPr>
          </a:p>
        </p:txBody>
      </p:sp>
      <p:sp>
        <p:nvSpPr>
          <p:cNvPr id="17" name="Down Arrow 16"/>
          <p:cNvSpPr/>
          <p:nvPr/>
        </p:nvSpPr>
        <p:spPr>
          <a:xfrm rot="18624088">
            <a:off x="1618282" y="2744729"/>
            <a:ext cx="571504" cy="106953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5786" y="285728"/>
            <a:ext cx="7605738" cy="1754326"/>
          </a:xfrm>
          <a:prstGeom prst="rect">
            <a:avLst/>
          </a:prstGeom>
          <a:noFill/>
        </p:spPr>
        <p:txBody>
          <a:bodyPr wrap="square" rtlCol="0">
            <a:spAutoFit/>
          </a:bodyPr>
          <a:lstStyle/>
          <a:p>
            <a:r>
              <a:rPr lang="en-US" sz="3600" b="1" dirty="0" smtClean="0">
                <a:solidFill>
                  <a:schemeClr val="bg1"/>
                </a:solidFill>
              </a:rPr>
              <a:t>Problem: HTML/CSS parsing and layout engine are completely opaque to the web page!</a:t>
            </a:r>
            <a:endParaRPr lang="en-US" sz="3600" b="1" dirty="0">
              <a:solidFill>
                <a:schemeClr val="bg1"/>
              </a:solidFill>
            </a:endParaRPr>
          </a:p>
        </p:txBody>
      </p:sp>
      <p:sp>
        <p:nvSpPr>
          <p:cNvPr id="7" name="Rectangle 6"/>
          <p:cNvSpPr/>
          <p:nvPr/>
        </p:nvSpPr>
        <p:spPr>
          <a:xfrm>
            <a:off x="3143240" y="2643182"/>
            <a:ext cx="1785950" cy="30003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a:t>
            </a:r>
            <a:endParaRPr lang="en-US" b="1" dirty="0"/>
          </a:p>
        </p:txBody>
      </p:sp>
      <p:sp>
        <p:nvSpPr>
          <p:cNvPr id="8" name="TextBox 7"/>
          <p:cNvSpPr txBox="1"/>
          <p:nvPr/>
        </p:nvSpPr>
        <p:spPr>
          <a:xfrm>
            <a:off x="2428860" y="5643578"/>
            <a:ext cx="3357586" cy="954107"/>
          </a:xfrm>
          <a:prstGeom prst="rect">
            <a:avLst/>
          </a:prstGeom>
          <a:noFill/>
        </p:spPr>
        <p:txBody>
          <a:bodyPr wrap="square" rtlCol="0">
            <a:spAutoFit/>
          </a:bodyPr>
          <a:lstStyle/>
          <a:p>
            <a:pPr algn="ctr"/>
            <a:r>
              <a:rPr lang="en-US" sz="2800" b="1" dirty="0" smtClean="0">
                <a:solidFill>
                  <a:schemeClr val="bg1"/>
                </a:solidFill>
              </a:rPr>
              <a:t>Markup parser + </a:t>
            </a:r>
          </a:p>
          <a:p>
            <a:pPr algn="ctr"/>
            <a:r>
              <a:rPr lang="en-US" sz="2800" b="1" dirty="0" smtClean="0">
                <a:solidFill>
                  <a:schemeClr val="bg1"/>
                </a:solidFill>
              </a:rPr>
              <a:t>layout engine</a:t>
            </a:r>
            <a:endParaRPr lang="en-US" sz="2800" b="1" dirty="0">
              <a:solidFill>
                <a:schemeClr val="bg1"/>
              </a:solidFill>
            </a:endParaRPr>
          </a:p>
        </p:txBody>
      </p:sp>
      <p:sp>
        <p:nvSpPr>
          <p:cNvPr id="9" name="Rectangle 8"/>
          <p:cNvSpPr/>
          <p:nvPr/>
        </p:nvSpPr>
        <p:spPr>
          <a:xfrm>
            <a:off x="7143768" y="242886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&lt;html&gt;</a:t>
            </a:r>
            <a:endParaRPr lang="en-US" sz="1200" b="1" dirty="0">
              <a:solidFill>
                <a:schemeClr val="tx2"/>
              </a:solidFill>
            </a:endParaRPr>
          </a:p>
        </p:txBody>
      </p:sp>
      <p:cxnSp>
        <p:nvCxnSpPr>
          <p:cNvPr id="10" name="Straight Arrow Connector 9"/>
          <p:cNvCxnSpPr>
            <a:endCxn id="18" idx="0"/>
          </p:cNvCxnSpPr>
          <p:nvPr/>
        </p:nvCxnSpPr>
        <p:spPr>
          <a:xfrm rot="10800000" flipV="1">
            <a:off x="7108049" y="2857496"/>
            <a:ext cx="285752" cy="28575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9" idx="0"/>
          </p:cNvCxnSpPr>
          <p:nvPr/>
        </p:nvCxnSpPr>
        <p:spPr>
          <a:xfrm>
            <a:off x="7715272" y="2857497"/>
            <a:ext cx="392909" cy="28575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715140" y="314324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&lt;head&gt;</a:t>
            </a:r>
            <a:endParaRPr lang="en-US" sz="1200" b="1" dirty="0">
              <a:solidFill>
                <a:schemeClr val="tx2"/>
              </a:solidFill>
            </a:endParaRPr>
          </a:p>
        </p:txBody>
      </p:sp>
      <p:sp>
        <p:nvSpPr>
          <p:cNvPr id="19" name="Rectangle 18"/>
          <p:cNvSpPr/>
          <p:nvPr/>
        </p:nvSpPr>
        <p:spPr>
          <a:xfrm>
            <a:off x="7715272" y="314324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&lt;body&gt;</a:t>
            </a:r>
            <a:endParaRPr lang="en-US" sz="1200" b="1" dirty="0">
              <a:solidFill>
                <a:schemeClr val="tx2"/>
              </a:solidFill>
            </a:endParaRPr>
          </a:p>
        </p:txBody>
      </p:sp>
      <p:sp>
        <p:nvSpPr>
          <p:cNvPr id="20" name="Rectangle 19"/>
          <p:cNvSpPr/>
          <p:nvPr/>
        </p:nvSpPr>
        <p:spPr>
          <a:xfrm>
            <a:off x="6357950" y="3929066"/>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&lt;title&gt;</a:t>
            </a:r>
            <a:endParaRPr lang="en-US" sz="1200" b="1" dirty="0">
              <a:solidFill>
                <a:schemeClr val="tx2"/>
              </a:solidFill>
            </a:endParaRPr>
          </a:p>
        </p:txBody>
      </p:sp>
      <p:sp>
        <p:nvSpPr>
          <p:cNvPr id="21" name="Rectangle 20"/>
          <p:cNvSpPr/>
          <p:nvPr/>
        </p:nvSpPr>
        <p:spPr>
          <a:xfrm>
            <a:off x="7286644" y="3929066"/>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&lt;div&gt;</a:t>
            </a:r>
            <a:endParaRPr lang="en-US" sz="1200" b="1" dirty="0">
              <a:solidFill>
                <a:schemeClr val="tx2"/>
              </a:solidFill>
            </a:endParaRPr>
          </a:p>
        </p:txBody>
      </p:sp>
      <p:sp>
        <p:nvSpPr>
          <p:cNvPr id="22" name="Rectangle 21"/>
          <p:cNvSpPr/>
          <p:nvPr/>
        </p:nvSpPr>
        <p:spPr>
          <a:xfrm>
            <a:off x="8215338" y="3929066"/>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&lt;div&gt;</a:t>
            </a:r>
            <a:endParaRPr lang="en-US" sz="1200" b="1" dirty="0">
              <a:solidFill>
                <a:schemeClr val="tx2"/>
              </a:solidFill>
            </a:endParaRPr>
          </a:p>
        </p:txBody>
      </p:sp>
      <p:cxnSp>
        <p:nvCxnSpPr>
          <p:cNvPr id="23" name="Straight Arrow Connector 22"/>
          <p:cNvCxnSpPr>
            <a:stCxn id="18" idx="2"/>
          </p:cNvCxnSpPr>
          <p:nvPr/>
        </p:nvCxnSpPr>
        <p:spPr>
          <a:xfrm rot="5400000">
            <a:off x="6840158" y="3661173"/>
            <a:ext cx="357189" cy="178595"/>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643836" y="3643314"/>
            <a:ext cx="357187" cy="21431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2" idx="0"/>
          </p:cNvCxnSpPr>
          <p:nvPr/>
        </p:nvCxnSpPr>
        <p:spPr>
          <a:xfrm rot="16200000" flipH="1">
            <a:off x="8268916" y="3589735"/>
            <a:ext cx="357190" cy="32147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29454" y="4786322"/>
            <a:ext cx="1785950" cy="1571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00892" y="5143512"/>
            <a:ext cx="78581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58082" y="5000636"/>
            <a:ext cx="500066" cy="500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15206" y="5786454"/>
            <a:ext cx="1500198" cy="5715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929586" y="5143512"/>
            <a:ext cx="785818" cy="214314"/>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01024" y="4857760"/>
            <a:ext cx="142876" cy="7858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357158" y="2571744"/>
            <a:ext cx="1428760" cy="1500198"/>
            <a:chOff x="3000364" y="1928802"/>
            <a:chExt cx="2571768" cy="2428892"/>
          </a:xfrm>
        </p:grpSpPr>
        <p:sp>
          <p:nvSpPr>
            <p:cNvPr id="41" name="Document"/>
            <p:cNvSpPr>
              <a:spLocks noEditPoints="1" noChangeArrowheads="1"/>
            </p:cNvSpPr>
            <p:nvPr/>
          </p:nvSpPr>
          <p:spPr bwMode="auto">
            <a:xfrm rot="10800000">
              <a:off x="3000364" y="1928802"/>
              <a:ext cx="2571768" cy="24288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3000364" y="2738433"/>
              <a:ext cx="2500329" cy="646330"/>
            </a:xfrm>
            <a:prstGeom prst="rect">
              <a:avLst/>
            </a:prstGeom>
            <a:noFill/>
          </p:spPr>
          <p:txBody>
            <a:bodyPr wrap="square" rtlCol="0">
              <a:spAutoFit/>
            </a:bodyPr>
            <a:lstStyle/>
            <a:p>
              <a:pPr algn="ctr"/>
              <a:r>
                <a:rPr lang="en-US" sz="3600" dirty="0" smtClean="0">
                  <a:latin typeface="Courier New" pitchFamily="49" charset="0"/>
                  <a:cs typeface="Courier New" pitchFamily="49" charset="0"/>
                </a:rPr>
                <a:t>HTML</a:t>
              </a:r>
              <a:endParaRPr lang="en-US" sz="3600" dirty="0">
                <a:latin typeface="Courier New" pitchFamily="49" charset="0"/>
                <a:cs typeface="Courier New" pitchFamily="49" charset="0"/>
              </a:endParaRPr>
            </a:p>
          </p:txBody>
        </p:sp>
      </p:grpSp>
      <p:grpSp>
        <p:nvGrpSpPr>
          <p:cNvPr id="45" name="Group 44"/>
          <p:cNvGrpSpPr/>
          <p:nvPr/>
        </p:nvGrpSpPr>
        <p:grpSpPr>
          <a:xfrm>
            <a:off x="357158" y="4572008"/>
            <a:ext cx="1428760" cy="1500198"/>
            <a:chOff x="642910" y="4786322"/>
            <a:chExt cx="1428760" cy="1500198"/>
          </a:xfrm>
        </p:grpSpPr>
        <p:sp>
          <p:nvSpPr>
            <p:cNvPr id="43" name="Document"/>
            <p:cNvSpPr>
              <a:spLocks noEditPoints="1" noChangeArrowheads="1"/>
            </p:cNvSpPr>
            <p:nvPr/>
          </p:nvSpPr>
          <p:spPr bwMode="auto">
            <a:xfrm rot="10800000">
              <a:off x="642910" y="4786322"/>
              <a:ext cx="1428760" cy="150019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642910" y="5286388"/>
              <a:ext cx="1389072" cy="646331"/>
            </a:xfrm>
            <a:prstGeom prst="rect">
              <a:avLst/>
            </a:prstGeom>
            <a:noFill/>
          </p:spPr>
          <p:txBody>
            <a:bodyPr wrap="square" rtlCol="0">
              <a:spAutoFit/>
            </a:bodyPr>
            <a:lstStyle/>
            <a:p>
              <a:pPr algn="ctr"/>
              <a:r>
                <a:rPr lang="en-US" sz="3600" dirty="0" smtClean="0">
                  <a:latin typeface="Courier New" pitchFamily="49" charset="0"/>
                  <a:cs typeface="Courier New" pitchFamily="49" charset="0"/>
                </a:rPr>
                <a:t>CSS</a:t>
              </a:r>
              <a:endParaRPr lang="en-US" sz="3600" dirty="0">
                <a:latin typeface="Courier New" pitchFamily="49" charset="0"/>
                <a:cs typeface="Courier New" pitchFamily="49" charset="0"/>
              </a:endParaRPr>
            </a:p>
          </p:txBody>
        </p:sp>
      </p:grpSp>
      <p:sp>
        <p:nvSpPr>
          <p:cNvPr id="46" name="Down Arrow 45"/>
          <p:cNvSpPr/>
          <p:nvPr/>
        </p:nvSpPr>
        <p:spPr>
          <a:xfrm rot="17782601">
            <a:off x="2113989" y="3129179"/>
            <a:ext cx="785818" cy="10603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4374460">
            <a:off x="2159311" y="4726638"/>
            <a:ext cx="785818" cy="115016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4541434">
            <a:off x="5416394" y="2733012"/>
            <a:ext cx="785818" cy="157546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rot="17674329">
            <a:off x="5505718" y="4340145"/>
            <a:ext cx="785818" cy="177263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116632"/>
            <a:ext cx="8229600" cy="1143000"/>
          </a:xfrm>
        </p:spPr>
        <p:txBody>
          <a:bodyPr>
            <a:normAutofit fontScale="90000"/>
          </a:bodyPr>
          <a:lstStyle/>
          <a:p>
            <a:r>
              <a:rPr lang="en-US" dirty="0" smtClean="0"/>
              <a:t>James Mickens vs. Browsers:</a:t>
            </a:r>
            <a:br>
              <a:rPr lang="en-US" dirty="0" smtClean="0"/>
            </a:br>
            <a:r>
              <a:rPr lang="en-US" dirty="0" smtClean="0"/>
              <a:t>Extending the </a:t>
            </a:r>
            <a:r>
              <a:rPr lang="en-US" dirty="0" smtClean="0"/>
              <a:t>JavaScript Runtime</a:t>
            </a:r>
            <a:endParaRPr lang="en-US" dirty="0"/>
          </a:p>
        </p:txBody>
      </p:sp>
      <p:grpSp>
        <p:nvGrpSpPr>
          <p:cNvPr id="3" name="Group 2"/>
          <p:cNvGrpSpPr/>
          <p:nvPr/>
        </p:nvGrpSpPr>
        <p:grpSpPr>
          <a:xfrm>
            <a:off x="1928794" y="1428736"/>
            <a:ext cx="5357850" cy="2143140"/>
            <a:chOff x="2071670" y="4572008"/>
            <a:chExt cx="3423071" cy="2143140"/>
          </a:xfrm>
        </p:grpSpPr>
        <p:sp>
          <p:nvSpPr>
            <p:cNvPr id="4" name="Oval Callout 3"/>
            <p:cNvSpPr/>
            <p:nvPr/>
          </p:nvSpPr>
          <p:spPr>
            <a:xfrm>
              <a:off x="2071670" y="4572008"/>
              <a:ext cx="3423071" cy="2143140"/>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5" name="TextBox 4"/>
            <p:cNvSpPr txBox="1"/>
            <p:nvPr/>
          </p:nvSpPr>
          <p:spPr>
            <a:xfrm>
              <a:off x="2428860" y="4857760"/>
              <a:ext cx="2714644" cy="1569660"/>
            </a:xfrm>
            <a:prstGeom prst="rect">
              <a:avLst/>
            </a:prstGeom>
            <a:noFill/>
          </p:spPr>
          <p:txBody>
            <a:bodyPr wrap="square" rtlCol="0">
              <a:spAutoFit/>
            </a:bodyPr>
            <a:lstStyle/>
            <a:p>
              <a:r>
                <a:rPr lang="en-US" sz="2400" dirty="0" smtClean="0"/>
                <a:t>I’d like to introspect/extend objects </a:t>
              </a:r>
              <a:r>
                <a:rPr lang="en-US" sz="2400" i="1" dirty="0" smtClean="0"/>
                <a:t>without the crippling fear that I’ll wedge my browser</a:t>
              </a:r>
              <a:r>
                <a:rPr lang="en-US" sz="2400" dirty="0" smtClean="0"/>
                <a:t>.</a:t>
              </a:r>
            </a:p>
            <a:p>
              <a:r>
                <a:rPr lang="en-US" sz="2400" dirty="0" smtClean="0"/>
                <a:t>Help me help myself.</a:t>
              </a:r>
            </a:p>
          </p:txBody>
        </p:sp>
      </p:grpSp>
      <p:pic>
        <p:nvPicPr>
          <p:cNvPr id="7" name="Picture 1"/>
          <p:cNvPicPr>
            <a:picLocks noChangeAspect="1" noChangeArrowheads="1"/>
          </p:cNvPicPr>
          <p:nvPr/>
        </p:nvPicPr>
        <p:blipFill>
          <a:blip r:embed="rId3" cstate="print"/>
          <a:srcRect/>
          <a:stretch>
            <a:fillRect/>
          </a:stretch>
        </p:blipFill>
        <p:spPr bwMode="auto">
          <a:xfrm>
            <a:off x="0" y="2000240"/>
            <a:ext cx="1638300" cy="1816100"/>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a:stretch>
            <a:fillRect/>
          </a:stretch>
        </p:blipFill>
        <p:spPr bwMode="auto">
          <a:xfrm>
            <a:off x="0" y="5000636"/>
            <a:ext cx="828673" cy="849921"/>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1071538" y="5072074"/>
            <a:ext cx="785818" cy="785818"/>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0" y="5929330"/>
            <a:ext cx="785818" cy="776820"/>
          </a:xfrm>
          <a:prstGeom prst="rect">
            <a:avLst/>
          </a:prstGeom>
          <a:noFill/>
          <a:ln w="9525">
            <a:noFill/>
            <a:miter lim="800000"/>
            <a:headEnd/>
            <a:tailEnd/>
          </a:ln>
        </p:spPr>
      </p:pic>
      <p:grpSp>
        <p:nvGrpSpPr>
          <p:cNvPr id="8" name="Group 7"/>
          <p:cNvGrpSpPr/>
          <p:nvPr/>
        </p:nvGrpSpPr>
        <p:grpSpPr>
          <a:xfrm>
            <a:off x="2214546" y="4500570"/>
            <a:ext cx="3714775" cy="2069726"/>
            <a:chOff x="2071670" y="5143513"/>
            <a:chExt cx="2617642" cy="1997959"/>
          </a:xfrm>
        </p:grpSpPr>
        <p:sp>
          <p:nvSpPr>
            <p:cNvPr id="9" name="Oval Callout 8"/>
            <p:cNvSpPr/>
            <p:nvPr/>
          </p:nvSpPr>
          <p:spPr>
            <a:xfrm>
              <a:off x="2071670" y="5143513"/>
              <a:ext cx="2567303" cy="1792984"/>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10" name="TextBox 9"/>
            <p:cNvSpPr txBox="1"/>
            <p:nvPr/>
          </p:nvSpPr>
          <p:spPr>
            <a:xfrm>
              <a:off x="2424045" y="5310202"/>
              <a:ext cx="2265267" cy="1831270"/>
            </a:xfrm>
            <a:prstGeom prst="rect">
              <a:avLst/>
            </a:prstGeom>
            <a:noFill/>
          </p:spPr>
          <p:txBody>
            <a:bodyPr wrap="square" rtlCol="0">
              <a:spAutoFit/>
            </a:bodyPr>
            <a:lstStyle/>
            <a:p>
              <a:r>
                <a:rPr lang="en-US" sz="2400" dirty="0" smtClean="0"/>
                <a:t>This “should” “work”. </a:t>
              </a:r>
              <a:r>
                <a:rPr lang="en-US" sz="2400" b="1" i="1" dirty="0" smtClean="0"/>
                <a:t>Except when it won’t.</a:t>
              </a:r>
            </a:p>
            <a:p>
              <a:r>
                <a:rPr lang="en-US" sz="2400" dirty="0" smtClean="0"/>
                <a:t>Also, I’m dating your mom.</a:t>
              </a:r>
            </a:p>
          </p:txBody>
        </p:sp>
      </p:grpSp>
      <p:pic>
        <p:nvPicPr>
          <p:cNvPr id="10241" name="Picture 1"/>
          <p:cNvPicPr>
            <a:picLocks noChangeAspect="1" noChangeArrowheads="1"/>
          </p:cNvPicPr>
          <p:nvPr/>
        </p:nvPicPr>
        <p:blipFill>
          <a:blip r:embed="rId7" cstate="print"/>
          <a:srcRect/>
          <a:stretch>
            <a:fillRect/>
          </a:stretch>
        </p:blipFill>
        <p:spPr bwMode="auto">
          <a:xfrm>
            <a:off x="1071538" y="5857892"/>
            <a:ext cx="785818" cy="887214"/>
          </a:xfrm>
          <a:prstGeom prst="rect">
            <a:avLst/>
          </a:prstGeom>
          <a:noFill/>
          <a:ln w="9525">
            <a:noFill/>
            <a:miter lim="800000"/>
            <a:headEnd/>
            <a:tailEnd/>
          </a:ln>
        </p:spPr>
      </p:pic>
      <p:pic>
        <p:nvPicPr>
          <p:cNvPr id="3074" name="Picture 2"/>
          <p:cNvPicPr>
            <a:picLocks noChangeAspect="1" noChangeArrowheads="1"/>
          </p:cNvPicPr>
          <p:nvPr/>
        </p:nvPicPr>
        <p:blipFill>
          <a:blip r:embed="rId8" cstate="print"/>
          <a:srcRect/>
          <a:stretch>
            <a:fillRect/>
          </a:stretch>
        </p:blipFill>
        <p:spPr bwMode="auto">
          <a:xfrm>
            <a:off x="6215074" y="4357694"/>
            <a:ext cx="2524125" cy="2343150"/>
          </a:xfrm>
          <a:prstGeom prst="rect">
            <a:avLst/>
          </a:prstGeom>
          <a:noFill/>
          <a:ln w="9525">
            <a:noFill/>
            <a:miter lim="800000"/>
            <a:headEnd/>
            <a:tailEnd/>
          </a:ln>
        </p:spPr>
      </p:pic>
      <p:sp>
        <p:nvSpPr>
          <p:cNvPr id="15" name="TextBox 14"/>
          <p:cNvSpPr txBox="1"/>
          <p:nvPr/>
        </p:nvSpPr>
        <p:spPr>
          <a:xfrm>
            <a:off x="1328612" y="1990124"/>
            <a:ext cx="7272808" cy="4524315"/>
          </a:xfrm>
          <a:prstGeom prst="rect">
            <a:avLst/>
          </a:prstGeom>
          <a:noFill/>
        </p:spPr>
        <p:txBody>
          <a:bodyPr wrap="square" rtlCol="0">
            <a:spAutoFit/>
          </a:bodyPr>
          <a:lstStyle/>
          <a:p>
            <a:r>
              <a:rPr lang="en-US" sz="2400" b="1" dirty="0" smtClean="0">
                <a:latin typeface="Courier New" pitchFamily="49" charset="0"/>
                <a:cs typeface="Courier New" pitchFamily="49" charset="0"/>
              </a:rPr>
              <a:t>//Application code</a:t>
            </a:r>
          </a:p>
          <a:p>
            <a:r>
              <a:rPr lang="en-US" sz="2400" b="1" dirty="0" err="1" smtClean="0">
                <a:latin typeface="Courier New" pitchFamily="49" charset="0"/>
                <a:cs typeface="Courier New" pitchFamily="49" charset="0"/>
              </a:rPr>
              <a:t>obj.f</a:t>
            </a:r>
            <a:r>
              <a:rPr lang="en-US" sz="2400" b="1" dirty="0" smtClean="0">
                <a:latin typeface="Courier New" pitchFamily="49" charset="0"/>
                <a:cs typeface="Courier New" pitchFamily="49" charset="0"/>
              </a:rPr>
              <a:t> = function(){return 42;};</a:t>
            </a:r>
          </a:p>
          <a:p>
            <a:endParaRPr lang="en-US" sz="2400" b="1" dirty="0" smtClean="0">
              <a:latin typeface="Courier New" pitchFamily="49" charset="0"/>
              <a:cs typeface="Courier New" pitchFamily="49" charset="0"/>
            </a:endParaRPr>
          </a:p>
          <a:p>
            <a:endParaRPr lang="en-US" sz="2400" b="1" dirty="0">
              <a:latin typeface="Courier New" pitchFamily="49" charset="0"/>
              <a:cs typeface="Courier New" pitchFamily="49" charset="0"/>
            </a:endParaRPr>
          </a:p>
          <a:p>
            <a:r>
              <a:rPr lang="en-US" sz="2400" b="1" dirty="0" smtClean="0">
                <a:latin typeface="Courier New" pitchFamily="49" charset="0"/>
                <a:cs typeface="Courier New" pitchFamily="49" charset="0"/>
              </a:rPr>
              <a:t>//Third-party diagnostic code</a:t>
            </a:r>
          </a:p>
          <a:p>
            <a:r>
              <a:rPr lang="en-US" sz="2400" b="1" dirty="0" smtClean="0">
                <a:latin typeface="Courier New" pitchFamily="49" charset="0"/>
                <a:cs typeface="Courier New" pitchFamily="49" charset="0"/>
              </a:rPr>
              <a:t>//[e.g., </a:t>
            </a:r>
            <a:r>
              <a:rPr lang="en-US" sz="2400" b="1" dirty="0" err="1" smtClean="0">
                <a:latin typeface="Courier New" pitchFamily="49" charset="0"/>
                <a:cs typeface="Courier New" pitchFamily="49" charset="0"/>
              </a:rPr>
              <a:t>Mugshot@NSDI</a:t>
            </a:r>
            <a:r>
              <a:rPr lang="en-US" sz="2400" b="1" dirty="0" smtClean="0">
                <a:latin typeface="Courier New" pitchFamily="49" charset="0"/>
                <a:cs typeface="Courier New" pitchFamily="49" charset="0"/>
              </a:rPr>
              <a:t> 2010] might</a:t>
            </a:r>
          </a:p>
          <a:p>
            <a:r>
              <a:rPr lang="en-US" sz="2400" b="1" dirty="0" smtClean="0">
                <a:latin typeface="Courier New" pitchFamily="49" charset="0"/>
                <a:cs typeface="Courier New" pitchFamily="49" charset="0"/>
              </a:rPr>
              <a:t>//do something like this . . .</a:t>
            </a:r>
          </a:p>
          <a:p>
            <a:r>
              <a:rPr lang="en-US" sz="2400" b="1" dirty="0" err="1" smtClean="0">
                <a:latin typeface="Courier New" pitchFamily="49" charset="0"/>
                <a:cs typeface="Courier New" pitchFamily="49" charset="0"/>
              </a:rPr>
              <a:t>oldF</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obj.f</a:t>
            </a:r>
            <a:r>
              <a:rPr lang="en-US" sz="2400" b="1" dirty="0" smtClean="0">
                <a:latin typeface="Courier New" pitchFamily="49" charset="0"/>
                <a:cs typeface="Courier New" pitchFamily="49" charset="0"/>
              </a:rPr>
              <a:t>;</a:t>
            </a:r>
          </a:p>
          <a:p>
            <a:r>
              <a:rPr lang="en-US" sz="2400" b="1" dirty="0" err="1" smtClean="0">
                <a:latin typeface="Courier New" pitchFamily="49" charset="0"/>
                <a:cs typeface="Courier New" pitchFamily="49" charset="0"/>
              </a:rPr>
              <a:t>obj.f</a:t>
            </a:r>
            <a:r>
              <a:rPr lang="en-US" sz="2400" b="1" dirty="0" smtClean="0">
                <a:latin typeface="Courier New" pitchFamily="49" charset="0"/>
                <a:cs typeface="Courier New" pitchFamily="49" charset="0"/>
              </a:rPr>
              <a:t> = function(){</a:t>
            </a:r>
          </a:p>
          <a:p>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mugshot.logCall</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oldF</a:t>
            </a:r>
            <a:r>
              <a:rPr lang="en-US" sz="2400" b="1" dirty="0" smtClean="0">
                <a:latin typeface="Courier New" pitchFamily="49" charset="0"/>
                <a:cs typeface="Courier New" pitchFamily="49" charset="0"/>
              </a:rPr>
              <a:t>);</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err="1" smtClean="0">
                <a:latin typeface="Courier New" pitchFamily="49" charset="0"/>
                <a:cs typeface="Courier New" pitchFamily="49" charset="0"/>
              </a:rPr>
              <a:t>oldF</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smtClean="0">
                <a:latin typeface="Courier New" pitchFamily="49" charset="0"/>
                <a:cs typeface="Courier New"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fade">
                                      <p:cBhvr>
                                        <p:cTn id="15" dur="500"/>
                                        <p:tgtEl>
                                          <p:spTgt spid="1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Effect transition="in" filter="fade">
                                      <p:cBhvr>
                                        <p:cTn id="18" dur="500"/>
                                        <p:tgtEl>
                                          <p:spTgt spid="1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animEffect transition="in" filter="fade">
                                      <p:cBhvr>
                                        <p:cTn id="21" dur="500"/>
                                        <p:tgtEl>
                                          <p:spTgt spid="1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7" end="7"/>
                                            </p:txEl>
                                          </p:spTgt>
                                        </p:tgtEl>
                                        <p:attrNameLst>
                                          <p:attrName>style.visibility</p:attrName>
                                        </p:attrNameLst>
                                      </p:cBhvr>
                                      <p:to>
                                        <p:strVal val="visible"/>
                                      </p:to>
                                    </p:set>
                                    <p:animEffect transition="in" filter="fade">
                                      <p:cBhvr>
                                        <p:cTn id="24" dur="500"/>
                                        <p:tgtEl>
                                          <p:spTgt spid="1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Effect transition="in" filter="fade">
                                      <p:cBhvr>
                                        <p:cTn id="27" dur="500"/>
                                        <p:tgtEl>
                                          <p:spTgt spid="1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9" end="9"/>
                                            </p:txEl>
                                          </p:spTgt>
                                        </p:tgtEl>
                                        <p:attrNameLst>
                                          <p:attrName>style.visibility</p:attrName>
                                        </p:attrNameLst>
                                      </p:cBhvr>
                                      <p:to>
                                        <p:strVal val="visible"/>
                                      </p:to>
                                    </p:set>
                                    <p:animEffect transition="in" filter="fade">
                                      <p:cBhvr>
                                        <p:cTn id="30" dur="500"/>
                                        <p:tgtEl>
                                          <p:spTgt spid="15">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animEffect transition="in" filter="fade">
                                      <p:cBhvr>
                                        <p:cTn id="33" dur="500"/>
                                        <p:tgtEl>
                                          <p:spTgt spid="15">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11" end="11"/>
                                            </p:txEl>
                                          </p:spTgt>
                                        </p:tgtEl>
                                        <p:attrNameLst>
                                          <p:attrName>style.visibility</p:attrName>
                                        </p:attrNameLst>
                                      </p:cBhvr>
                                      <p:to>
                                        <p:strVal val="visible"/>
                                      </p:to>
                                    </p:set>
                                    <p:animEffect transition="in" filter="fade">
                                      <p:cBhvr>
                                        <p:cTn id="36" dur="500"/>
                                        <p:tgtEl>
                                          <p:spTgt spid="15">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5">
                                            <p:txEl>
                                              <p:pRg st="0" end="0"/>
                                            </p:txEl>
                                          </p:spTgt>
                                        </p:tgtEl>
                                      </p:cBhvr>
                                    </p:animEffect>
                                    <p:set>
                                      <p:cBhvr>
                                        <p:cTn id="41" dur="1" fill="hold">
                                          <p:stCondLst>
                                            <p:cond delay="499"/>
                                          </p:stCondLst>
                                        </p:cTn>
                                        <p:tgtEl>
                                          <p:spTgt spid="15">
                                            <p:txEl>
                                              <p:pRg st="0" end="0"/>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5">
                                            <p:txEl>
                                              <p:pRg st="1" end="1"/>
                                            </p:txEl>
                                          </p:spTgt>
                                        </p:tgtEl>
                                      </p:cBhvr>
                                    </p:animEffect>
                                    <p:set>
                                      <p:cBhvr>
                                        <p:cTn id="44" dur="1" fill="hold">
                                          <p:stCondLst>
                                            <p:cond delay="499"/>
                                          </p:stCondLst>
                                        </p:cTn>
                                        <p:tgtEl>
                                          <p:spTgt spid="15">
                                            <p:txEl>
                                              <p:pRg st="1" end="1"/>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5">
                                            <p:txEl>
                                              <p:pRg st="4" end="4"/>
                                            </p:txEl>
                                          </p:spTgt>
                                        </p:tgtEl>
                                      </p:cBhvr>
                                    </p:animEffect>
                                    <p:set>
                                      <p:cBhvr>
                                        <p:cTn id="47" dur="1" fill="hold">
                                          <p:stCondLst>
                                            <p:cond delay="499"/>
                                          </p:stCondLst>
                                        </p:cTn>
                                        <p:tgtEl>
                                          <p:spTgt spid="15">
                                            <p:txEl>
                                              <p:pRg st="4" end="4"/>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5">
                                            <p:txEl>
                                              <p:pRg st="5" end="5"/>
                                            </p:txEl>
                                          </p:spTgt>
                                        </p:tgtEl>
                                      </p:cBhvr>
                                    </p:animEffect>
                                    <p:set>
                                      <p:cBhvr>
                                        <p:cTn id="50" dur="1" fill="hold">
                                          <p:stCondLst>
                                            <p:cond delay="499"/>
                                          </p:stCondLst>
                                        </p:cTn>
                                        <p:tgtEl>
                                          <p:spTgt spid="15">
                                            <p:txEl>
                                              <p:pRg st="5" end="5"/>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5">
                                            <p:txEl>
                                              <p:pRg st="6" end="6"/>
                                            </p:txEl>
                                          </p:spTgt>
                                        </p:tgtEl>
                                      </p:cBhvr>
                                    </p:animEffect>
                                    <p:set>
                                      <p:cBhvr>
                                        <p:cTn id="53" dur="1" fill="hold">
                                          <p:stCondLst>
                                            <p:cond delay="499"/>
                                          </p:stCondLst>
                                        </p:cTn>
                                        <p:tgtEl>
                                          <p:spTgt spid="15">
                                            <p:txEl>
                                              <p:pRg st="6" end="6"/>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5">
                                            <p:txEl>
                                              <p:pRg st="7" end="7"/>
                                            </p:txEl>
                                          </p:spTgt>
                                        </p:tgtEl>
                                      </p:cBhvr>
                                    </p:animEffect>
                                    <p:set>
                                      <p:cBhvr>
                                        <p:cTn id="56" dur="1" fill="hold">
                                          <p:stCondLst>
                                            <p:cond delay="499"/>
                                          </p:stCondLst>
                                        </p:cTn>
                                        <p:tgtEl>
                                          <p:spTgt spid="15">
                                            <p:txEl>
                                              <p:pRg st="7" end="7"/>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5">
                                            <p:txEl>
                                              <p:pRg st="8" end="8"/>
                                            </p:txEl>
                                          </p:spTgt>
                                        </p:tgtEl>
                                      </p:cBhvr>
                                    </p:animEffect>
                                    <p:set>
                                      <p:cBhvr>
                                        <p:cTn id="59" dur="1" fill="hold">
                                          <p:stCondLst>
                                            <p:cond delay="499"/>
                                          </p:stCondLst>
                                        </p:cTn>
                                        <p:tgtEl>
                                          <p:spTgt spid="15">
                                            <p:txEl>
                                              <p:pRg st="8" end="8"/>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5">
                                            <p:txEl>
                                              <p:pRg st="9" end="9"/>
                                            </p:txEl>
                                          </p:spTgt>
                                        </p:tgtEl>
                                      </p:cBhvr>
                                    </p:animEffect>
                                    <p:set>
                                      <p:cBhvr>
                                        <p:cTn id="62" dur="1" fill="hold">
                                          <p:stCondLst>
                                            <p:cond delay="499"/>
                                          </p:stCondLst>
                                        </p:cTn>
                                        <p:tgtEl>
                                          <p:spTgt spid="15">
                                            <p:txEl>
                                              <p:pRg st="9" end="9"/>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5">
                                            <p:txEl>
                                              <p:pRg st="10" end="10"/>
                                            </p:txEl>
                                          </p:spTgt>
                                        </p:tgtEl>
                                      </p:cBhvr>
                                    </p:animEffect>
                                    <p:set>
                                      <p:cBhvr>
                                        <p:cTn id="65" dur="1" fill="hold">
                                          <p:stCondLst>
                                            <p:cond delay="499"/>
                                          </p:stCondLst>
                                        </p:cTn>
                                        <p:tgtEl>
                                          <p:spTgt spid="15">
                                            <p:txEl>
                                              <p:pRg st="10" end="10"/>
                                            </p:txEl>
                                          </p:spTgt>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15">
                                            <p:txEl>
                                              <p:pRg st="11" end="11"/>
                                            </p:txEl>
                                          </p:spTgt>
                                        </p:tgtEl>
                                      </p:cBhvr>
                                    </p:animEffect>
                                    <p:set>
                                      <p:cBhvr>
                                        <p:cTn id="68" dur="1" fill="hold">
                                          <p:stCondLst>
                                            <p:cond delay="499"/>
                                          </p:stCondLst>
                                        </p:cTn>
                                        <p:tgtEl>
                                          <p:spTgt spid="15">
                                            <p:txEl>
                                              <p:pRg st="11" end="11"/>
                                            </p:txEl>
                                          </p:spTgt>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dissolve">
                                      <p:cBhvr>
                                        <p:cTn id="79" dur="500"/>
                                        <p:tgtEl>
                                          <p:spTgt spid="11"/>
                                        </p:tgtEl>
                                      </p:cBhvr>
                                    </p:animEffect>
                                  </p:childTnLst>
                                </p:cTn>
                              </p:par>
                              <p:par>
                                <p:cTn id="80" presetID="9"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par>
                                <p:cTn id="83" presetID="9"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dissolve">
                                      <p:cBhvr>
                                        <p:cTn id="85" dur="500"/>
                                        <p:tgtEl>
                                          <p:spTgt spid="12"/>
                                        </p:tgtEl>
                                      </p:cBhvr>
                                    </p:animEffect>
                                  </p:childTnLst>
                                </p:cTn>
                              </p:par>
                              <p:par>
                                <p:cTn id="86" presetID="9" presetClass="entr" presetSubtype="0" fill="hold" nodeType="withEffect">
                                  <p:stCondLst>
                                    <p:cond delay="0"/>
                                  </p:stCondLst>
                                  <p:childTnLst>
                                    <p:set>
                                      <p:cBhvr>
                                        <p:cTn id="87" dur="1" fill="hold">
                                          <p:stCondLst>
                                            <p:cond delay="0"/>
                                          </p:stCondLst>
                                        </p:cTn>
                                        <p:tgtEl>
                                          <p:spTgt spid="10241"/>
                                        </p:tgtEl>
                                        <p:attrNameLst>
                                          <p:attrName>style.visibility</p:attrName>
                                        </p:attrNameLst>
                                      </p:cBhvr>
                                      <p:to>
                                        <p:strVal val="visible"/>
                                      </p:to>
                                    </p:set>
                                    <p:animEffect transition="in" filter="dissolve">
                                      <p:cBhvr>
                                        <p:cTn id="88" dur="500"/>
                                        <p:tgtEl>
                                          <p:spTgt spid="10241"/>
                                        </p:tgtEl>
                                      </p:cBhvr>
                                    </p:animEffect>
                                  </p:childTnLst>
                                </p:cTn>
                              </p:par>
                              <p:par>
                                <p:cTn id="89" presetID="9"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dissolve">
                                      <p:cBhvr>
                                        <p:cTn id="91" dur="500"/>
                                        <p:tgtEl>
                                          <p:spTgt spid="8"/>
                                        </p:tgtEl>
                                      </p:cBhvr>
                                    </p:animEffect>
                                  </p:childTnLst>
                                </p:cTn>
                              </p:par>
                            </p:childTnLst>
                          </p:cTn>
                        </p:par>
                        <p:par>
                          <p:cTn id="92" fill="hold">
                            <p:stCondLst>
                              <p:cond delay="500"/>
                            </p:stCondLst>
                            <p:childTnLst>
                              <p:par>
                                <p:cTn id="93" presetID="9" presetClass="entr" presetSubtype="0" fill="hold" nodeType="afterEffect">
                                  <p:stCondLst>
                                    <p:cond delay="1000"/>
                                  </p:stCondLst>
                                  <p:childTnLst>
                                    <p:set>
                                      <p:cBhvr>
                                        <p:cTn id="94" dur="1" fill="hold">
                                          <p:stCondLst>
                                            <p:cond delay="0"/>
                                          </p:stCondLst>
                                        </p:cTn>
                                        <p:tgtEl>
                                          <p:spTgt spid="3074"/>
                                        </p:tgtEl>
                                        <p:attrNameLst>
                                          <p:attrName>style.visibility</p:attrName>
                                        </p:attrNameLst>
                                      </p:cBhvr>
                                      <p:to>
                                        <p:strVal val="visible"/>
                                      </p:to>
                                    </p:set>
                                    <p:animEffect transition="in" filter="dissolve">
                                      <p:cBhvr>
                                        <p:cTn id="9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8662" y="116632"/>
            <a:ext cx="7605738" cy="1754326"/>
          </a:xfrm>
          <a:prstGeom prst="rect">
            <a:avLst/>
          </a:prstGeom>
          <a:noFill/>
        </p:spPr>
        <p:txBody>
          <a:bodyPr wrap="square" rtlCol="0">
            <a:spAutoFit/>
          </a:bodyPr>
          <a:lstStyle/>
          <a:p>
            <a:r>
              <a:rPr lang="en-US" sz="3600" b="1" dirty="0" smtClean="0">
                <a:solidFill>
                  <a:schemeClr val="bg1"/>
                </a:solidFill>
              </a:rPr>
              <a:t>Problem: Opaque dependencies between C++ objects in browser and reflected versions in JavaScript!</a:t>
            </a:r>
            <a:endParaRPr lang="en-US" sz="3600" b="1" dirty="0">
              <a:solidFill>
                <a:schemeClr val="bg1"/>
              </a:solidFill>
            </a:endParaRPr>
          </a:p>
        </p:txBody>
      </p:sp>
      <p:cxnSp>
        <p:nvCxnSpPr>
          <p:cNvPr id="8" name="Straight Connector 7"/>
          <p:cNvCxnSpPr/>
          <p:nvPr/>
        </p:nvCxnSpPr>
        <p:spPr>
          <a:xfrm>
            <a:off x="5072066" y="2040055"/>
            <a:ext cx="0" cy="4660976"/>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44" y="3786190"/>
            <a:ext cx="4786346" cy="1754326"/>
          </a:xfrm>
          <a:prstGeom prst="rect">
            <a:avLst/>
          </a:prstGeom>
          <a:noFill/>
          <a:ln w="28575">
            <a:solidFill>
              <a:schemeClr val="bg1"/>
            </a:solidFill>
          </a:ln>
        </p:spPr>
        <p:txBody>
          <a:bodyPr wrap="square" rtlCol="0">
            <a:spAutoFit/>
          </a:bodyPr>
          <a:lstStyle/>
          <a:p>
            <a:r>
              <a:rPr lang="en-US" b="1" dirty="0">
                <a:solidFill>
                  <a:schemeClr val="bg1"/>
                </a:solidFill>
                <a:latin typeface="Courier New" pitchFamily="49" charset="0"/>
                <a:cs typeface="Courier New" pitchFamily="49" charset="0"/>
              </a:rPr>
              <a:t>function </a:t>
            </a:r>
            <a:r>
              <a:rPr lang="en-US" b="1" dirty="0" err="1" smtClean="0">
                <a:solidFill>
                  <a:schemeClr val="bg1"/>
                </a:solidFill>
                <a:latin typeface="Courier New" pitchFamily="49" charset="0"/>
                <a:cs typeface="Courier New" pitchFamily="49" charset="0"/>
              </a:rPr>
              <a:t>addEventListener</a:t>
            </a:r>
            <a:r>
              <a:rPr lang="en-US" b="1" dirty="0" smtClean="0">
                <a:solidFill>
                  <a:schemeClr val="bg1"/>
                </a:solidFill>
                <a:latin typeface="Courier New" pitchFamily="49" charset="0"/>
                <a:cs typeface="Courier New" pitchFamily="49" charset="0"/>
              </a:rPr>
              <a:t>(</a:t>
            </a:r>
            <a:r>
              <a:rPr lang="en-US" b="1" dirty="0" err="1" smtClean="0">
                <a:solidFill>
                  <a:schemeClr val="bg1"/>
                </a:solidFill>
                <a:latin typeface="Courier New" pitchFamily="49" charset="0"/>
                <a:cs typeface="Courier New" pitchFamily="49" charset="0"/>
              </a:rPr>
              <a:t>eName</a:t>
            </a:r>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callback</a:t>
            </a:r>
            <a:r>
              <a:rPr lang="en-US" b="1" dirty="0">
                <a:solidFill>
                  <a:schemeClr val="bg1"/>
                </a:solidFill>
                <a:latin typeface="Courier New" pitchFamily="49" charset="0"/>
                <a:cs typeface="Courier New" pitchFamily="49" charset="0"/>
              </a:rPr>
              <a:t>){</a:t>
            </a:r>
          </a:p>
          <a:p>
            <a:r>
              <a:rPr lang="en-US" b="1"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nativeInvoke</a:t>
            </a:r>
            <a:r>
              <a:rPr lang="en-US" b="1" dirty="0">
                <a:solidFill>
                  <a:schemeClr val="bg1"/>
                </a:solidFill>
                <a:latin typeface="Courier New" pitchFamily="49" charset="0"/>
                <a:cs typeface="Courier New" pitchFamily="49" charset="0"/>
              </a:rPr>
              <a:t>([“__</a:t>
            </a:r>
            <a:r>
              <a:rPr lang="en-US" b="1" dirty="0" err="1" smtClean="0">
                <a:solidFill>
                  <a:schemeClr val="bg1"/>
                </a:solidFill>
                <a:latin typeface="Courier New" pitchFamily="49" charset="0"/>
                <a:cs typeface="Courier New" pitchFamily="49" charset="0"/>
              </a:rPr>
              <a:t>addListener</a:t>
            </a:r>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evtName</a:t>
            </a:r>
            <a:r>
              <a:rPr lang="en-US" b="1" dirty="0">
                <a:solidFill>
                  <a:schemeClr val="bg1"/>
                </a:solidFill>
                <a:latin typeface="Courier New" pitchFamily="49" charset="0"/>
                <a:cs typeface="Courier New" pitchFamily="49" charset="0"/>
              </a:rPr>
              <a:t>,</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callback</a:t>
            </a:r>
            <a:r>
              <a:rPr lang="en-US" b="1" dirty="0">
                <a:solidFill>
                  <a:schemeClr val="bg1"/>
                </a:solidFill>
                <a:latin typeface="Courier New" pitchFamily="49" charset="0"/>
                <a:cs typeface="Courier New" pitchFamily="49" charset="0"/>
              </a:rPr>
              <a:t>]);</a:t>
            </a:r>
          </a:p>
          <a:p>
            <a:r>
              <a:rPr lang="en-US" b="1" dirty="0">
                <a:solidFill>
                  <a:schemeClr val="bg1"/>
                </a:solidFill>
                <a:latin typeface="Courier New" pitchFamily="49" charset="0"/>
                <a:cs typeface="Courier New" pitchFamily="49" charset="0"/>
              </a:rPr>
              <a:t>}</a:t>
            </a:r>
          </a:p>
        </p:txBody>
      </p:sp>
      <p:sp>
        <p:nvSpPr>
          <p:cNvPr id="11" name="TextBox 10"/>
          <p:cNvSpPr txBox="1"/>
          <p:nvPr/>
        </p:nvSpPr>
        <p:spPr>
          <a:xfrm>
            <a:off x="5214942" y="4143380"/>
            <a:ext cx="3857652" cy="1015663"/>
          </a:xfrm>
          <a:prstGeom prst="rect">
            <a:avLst/>
          </a:prstGeom>
          <a:noFill/>
          <a:ln w="28575">
            <a:solidFill>
              <a:schemeClr val="bg1"/>
            </a:solidFill>
          </a:ln>
        </p:spPr>
        <p:txBody>
          <a:bodyPr wrap="square" rtlCol="0">
            <a:spAutoFit/>
          </a:bodyPr>
          <a:lstStyle/>
          <a:p>
            <a:r>
              <a:rPr lang="en-US" sz="2000" b="1" dirty="0">
                <a:solidFill>
                  <a:schemeClr val="bg1"/>
                </a:solidFill>
                <a:latin typeface="Courier New" pitchFamily="49" charset="0"/>
                <a:cs typeface="Courier New" pitchFamily="49" charset="0"/>
              </a:rPr>
              <a:t>__</a:t>
            </a:r>
            <a:r>
              <a:rPr lang="en-US" sz="2000" b="1" dirty="0" err="1" smtClean="0">
                <a:solidFill>
                  <a:schemeClr val="bg1"/>
                </a:solidFill>
                <a:latin typeface="Courier New" pitchFamily="49" charset="0"/>
                <a:cs typeface="Courier New" pitchFamily="49" charset="0"/>
              </a:rPr>
              <a:t>addListener</a:t>
            </a:r>
            <a:r>
              <a:rPr lang="en-US" sz="2000" b="1" dirty="0" smtClean="0">
                <a:solidFill>
                  <a:schemeClr val="bg1"/>
                </a:solidFill>
                <a:latin typeface="Courier New" pitchFamily="49" charset="0"/>
                <a:cs typeface="Courier New" pitchFamily="49" charset="0"/>
              </a:rPr>
              <a:t>(</a:t>
            </a:r>
            <a:r>
              <a:rPr lang="en-US" sz="2000" b="1" dirty="0" err="1" smtClean="0">
                <a:solidFill>
                  <a:schemeClr val="bg1"/>
                </a:solidFill>
                <a:latin typeface="Courier New" pitchFamily="49" charset="0"/>
                <a:cs typeface="Courier New" pitchFamily="49" charset="0"/>
              </a:rPr>
              <a:t>e,c</a:t>
            </a:r>
            <a:r>
              <a:rPr lang="en-US" sz="2000" b="1" dirty="0">
                <a:solidFill>
                  <a:schemeClr val="bg1"/>
                </a:solidFill>
                <a:latin typeface="Courier New" pitchFamily="49" charset="0"/>
                <a:cs typeface="Courier New" pitchFamily="49" charset="0"/>
              </a:rPr>
              <a:t>){</a:t>
            </a:r>
          </a:p>
          <a:p>
            <a:r>
              <a:rPr lang="en-US" sz="2000" b="1" dirty="0" smtClean="0">
                <a:solidFill>
                  <a:schemeClr val="bg1"/>
                </a:solidFill>
                <a:latin typeface="Courier New" pitchFamily="49" charset="0"/>
                <a:cs typeface="Courier New" pitchFamily="49" charset="0"/>
              </a:rPr>
              <a:t>   //</a:t>
            </a:r>
            <a:r>
              <a:rPr lang="en-US" sz="2000" b="1" dirty="0">
                <a:solidFill>
                  <a:schemeClr val="bg1"/>
                </a:solidFill>
                <a:latin typeface="Courier New" pitchFamily="49" charset="0"/>
                <a:cs typeface="Courier New" pitchFamily="49" charset="0"/>
              </a:rPr>
              <a:t>C++ code</a:t>
            </a:r>
          </a:p>
          <a:p>
            <a:r>
              <a:rPr lang="en-US" sz="2000" b="1" dirty="0">
                <a:solidFill>
                  <a:schemeClr val="bg1"/>
                </a:solidFill>
                <a:latin typeface="Courier New" pitchFamily="49" charset="0"/>
                <a:cs typeface="Courier New" pitchFamily="49" charset="0"/>
              </a:rPr>
              <a:t>}</a:t>
            </a:r>
          </a:p>
        </p:txBody>
      </p:sp>
      <p:sp>
        <p:nvSpPr>
          <p:cNvPr id="13" name="TextBox 12"/>
          <p:cNvSpPr txBox="1"/>
          <p:nvPr/>
        </p:nvSpPr>
        <p:spPr>
          <a:xfrm>
            <a:off x="785786" y="5500702"/>
            <a:ext cx="3714776" cy="1200329"/>
          </a:xfrm>
          <a:prstGeom prst="rect">
            <a:avLst/>
          </a:prstGeom>
          <a:noFill/>
        </p:spPr>
        <p:txBody>
          <a:bodyPr wrap="square" rtlCol="0">
            <a:spAutoFit/>
          </a:bodyPr>
          <a:lstStyle/>
          <a:p>
            <a:pPr algn="ctr"/>
            <a:r>
              <a:rPr lang="en-US" sz="3600" b="1" dirty="0" smtClean="0">
                <a:solidFill>
                  <a:schemeClr val="bg1"/>
                </a:solidFill>
              </a:rPr>
              <a:t>JavaScript </a:t>
            </a:r>
          </a:p>
          <a:p>
            <a:pPr algn="ctr"/>
            <a:r>
              <a:rPr lang="en-US" sz="3600" b="1" dirty="0" smtClean="0">
                <a:solidFill>
                  <a:schemeClr val="bg1"/>
                </a:solidFill>
              </a:rPr>
              <a:t>(“user” layer)</a:t>
            </a:r>
            <a:endParaRPr lang="en-US" sz="3600" b="1" dirty="0">
              <a:solidFill>
                <a:schemeClr val="bg1"/>
              </a:solidFill>
            </a:endParaRPr>
          </a:p>
        </p:txBody>
      </p:sp>
      <p:sp>
        <p:nvSpPr>
          <p:cNvPr id="14" name="TextBox 13"/>
          <p:cNvSpPr txBox="1"/>
          <p:nvPr/>
        </p:nvSpPr>
        <p:spPr>
          <a:xfrm>
            <a:off x="5214942" y="5500702"/>
            <a:ext cx="3714776" cy="1200329"/>
          </a:xfrm>
          <a:prstGeom prst="rect">
            <a:avLst/>
          </a:prstGeom>
          <a:noFill/>
        </p:spPr>
        <p:txBody>
          <a:bodyPr wrap="square" rtlCol="0">
            <a:spAutoFit/>
          </a:bodyPr>
          <a:lstStyle/>
          <a:p>
            <a:pPr algn="ctr"/>
            <a:r>
              <a:rPr lang="en-US" sz="3600" b="1" dirty="0" smtClean="0">
                <a:solidFill>
                  <a:schemeClr val="bg1"/>
                </a:solidFill>
              </a:rPr>
              <a:t>C++</a:t>
            </a:r>
          </a:p>
          <a:p>
            <a:pPr algn="ctr"/>
            <a:r>
              <a:rPr lang="en-US" sz="3600" b="1" dirty="0" smtClean="0">
                <a:solidFill>
                  <a:schemeClr val="bg1"/>
                </a:solidFill>
              </a:rPr>
              <a:t>(“kernel” layer)</a:t>
            </a:r>
            <a:endParaRPr lang="en-US" sz="3600" b="1" dirty="0">
              <a:solidFill>
                <a:schemeClr val="bg1"/>
              </a:solidFill>
            </a:endParaRPr>
          </a:p>
        </p:txBody>
      </p:sp>
      <p:sp>
        <p:nvSpPr>
          <p:cNvPr id="17" name="Down Arrow 16"/>
          <p:cNvSpPr/>
          <p:nvPr/>
        </p:nvSpPr>
        <p:spPr>
          <a:xfrm>
            <a:off x="415173" y="3000372"/>
            <a:ext cx="513490" cy="64465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2844" y="2457386"/>
            <a:ext cx="1368152" cy="400110"/>
          </a:xfrm>
          <a:prstGeom prst="rect">
            <a:avLst/>
          </a:prstGeom>
          <a:noFill/>
          <a:ln w="28575">
            <a:solidFill>
              <a:schemeClr val="bg1"/>
            </a:solidFill>
          </a:ln>
        </p:spPr>
        <p:txBody>
          <a:bodyPr wrap="square" rtlCol="0">
            <a:spAutoFit/>
          </a:bodyPr>
          <a:lstStyle/>
          <a:p>
            <a:r>
              <a:rPr lang="en-US" sz="2000" b="1" dirty="0" err="1" smtClean="0">
                <a:solidFill>
                  <a:schemeClr val="bg1"/>
                </a:solidFill>
                <a:latin typeface="Courier New" pitchFamily="49" charset="0"/>
                <a:cs typeface="Courier New" pitchFamily="49" charset="0"/>
              </a:rPr>
              <a:t>DOMnode</a:t>
            </a:r>
            <a:endParaRPr lang="en-US" sz="2000" b="1" dirty="0">
              <a:solidFill>
                <a:schemeClr val="bg1"/>
              </a:solidFill>
              <a:latin typeface="Courier New" pitchFamily="49" charset="0"/>
              <a:cs typeface="Courier New" pitchFamily="49" charset="0"/>
            </a:endParaRPr>
          </a:p>
        </p:txBody>
      </p:sp>
      <p:sp>
        <p:nvSpPr>
          <p:cNvPr id="19" name="Down Arrow 18"/>
          <p:cNvSpPr/>
          <p:nvPr/>
        </p:nvSpPr>
        <p:spPr>
          <a:xfrm rot="15484018">
            <a:off x="4567081" y="4518874"/>
            <a:ext cx="513490" cy="64465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5400000">
            <a:off x="2788339" y="1298448"/>
            <a:ext cx="395549" cy="27328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p:cNvSpPr/>
          <p:nvPr/>
        </p:nvSpPr>
        <p:spPr>
          <a:xfrm>
            <a:off x="5400186" y="2276872"/>
            <a:ext cx="3672408" cy="1746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Unfathomable</a:t>
            </a:r>
          </a:p>
          <a:p>
            <a:pPr algn="ctr"/>
            <a:r>
              <a:rPr lang="en-US" sz="2800" b="1" dirty="0" smtClean="0"/>
              <a:t>browser</a:t>
            </a:r>
            <a:endParaRPr lang="en-US" sz="2800" b="1" dirty="0"/>
          </a:p>
        </p:txBody>
      </p:sp>
      <p:sp>
        <p:nvSpPr>
          <p:cNvPr id="20" name="Bent Arrow 19"/>
          <p:cNvSpPr/>
          <p:nvPr/>
        </p:nvSpPr>
        <p:spPr>
          <a:xfrm rot="5400000" flipV="1">
            <a:off x="4116266" y="2251475"/>
            <a:ext cx="1078409" cy="1705267"/>
          </a:xfrm>
          <a:prstGeom prst="bentArrow">
            <a:avLst>
              <a:gd name="adj1" fmla="val 18455"/>
              <a:gd name="adj2" fmla="val 18837"/>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923928" y="2578608"/>
            <a:ext cx="531450"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7" grpId="0" animBg="1"/>
      <p:bldP spid="18" grpId="0" animBg="1"/>
      <p:bldP spid="19" grpId="0" animBg="1"/>
      <p:bldP spid="21" grpId="0" animBg="1"/>
      <p:bldP spid="2" grpId="0" animBg="1"/>
      <p:bldP spid="20"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8662" y="116632"/>
            <a:ext cx="7605738" cy="1754326"/>
          </a:xfrm>
          <a:prstGeom prst="rect">
            <a:avLst/>
          </a:prstGeom>
          <a:noFill/>
        </p:spPr>
        <p:txBody>
          <a:bodyPr wrap="square" rtlCol="0">
            <a:spAutoFit/>
          </a:bodyPr>
          <a:lstStyle/>
          <a:p>
            <a:r>
              <a:rPr lang="en-US" sz="3600" b="1" dirty="0" smtClean="0">
                <a:solidFill>
                  <a:schemeClr val="bg1"/>
                </a:solidFill>
              </a:rPr>
              <a:t>Problem: Opaque dependencies between C++ objects in browser and reflected versions in JavaScript!</a:t>
            </a:r>
            <a:endParaRPr lang="en-US" sz="3600" b="1" dirty="0">
              <a:solidFill>
                <a:schemeClr val="bg1"/>
              </a:solidFill>
            </a:endParaRPr>
          </a:p>
        </p:txBody>
      </p:sp>
      <p:cxnSp>
        <p:nvCxnSpPr>
          <p:cNvPr id="8" name="Straight Connector 7"/>
          <p:cNvCxnSpPr/>
          <p:nvPr/>
        </p:nvCxnSpPr>
        <p:spPr>
          <a:xfrm>
            <a:off x="5072066" y="2040055"/>
            <a:ext cx="0" cy="4660976"/>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44" y="3786190"/>
            <a:ext cx="4786346" cy="1754326"/>
          </a:xfrm>
          <a:prstGeom prst="rect">
            <a:avLst/>
          </a:prstGeom>
          <a:noFill/>
          <a:ln w="28575">
            <a:solidFill>
              <a:schemeClr val="bg1"/>
            </a:solidFill>
          </a:ln>
        </p:spPr>
        <p:txBody>
          <a:bodyPr wrap="square" rtlCol="0">
            <a:spAutoFit/>
          </a:bodyPr>
          <a:lstStyle/>
          <a:p>
            <a:r>
              <a:rPr lang="en-US" b="1" dirty="0">
                <a:solidFill>
                  <a:schemeClr val="bg1"/>
                </a:solidFill>
                <a:latin typeface="Courier New" pitchFamily="49" charset="0"/>
                <a:cs typeface="Courier New" pitchFamily="49" charset="0"/>
              </a:rPr>
              <a:t>function </a:t>
            </a:r>
            <a:r>
              <a:rPr lang="en-US" b="1" dirty="0" err="1" smtClean="0">
                <a:solidFill>
                  <a:schemeClr val="bg1"/>
                </a:solidFill>
                <a:latin typeface="Courier New" pitchFamily="49" charset="0"/>
                <a:cs typeface="Courier New" pitchFamily="49" charset="0"/>
              </a:rPr>
              <a:t>addEventListener</a:t>
            </a:r>
            <a:r>
              <a:rPr lang="en-US" b="1" dirty="0" smtClean="0">
                <a:solidFill>
                  <a:schemeClr val="bg1"/>
                </a:solidFill>
                <a:latin typeface="Courier New" pitchFamily="49" charset="0"/>
                <a:cs typeface="Courier New" pitchFamily="49" charset="0"/>
              </a:rPr>
              <a:t>(</a:t>
            </a:r>
            <a:r>
              <a:rPr lang="en-US" b="1" dirty="0" err="1" smtClean="0">
                <a:solidFill>
                  <a:schemeClr val="bg1"/>
                </a:solidFill>
                <a:latin typeface="Courier New" pitchFamily="49" charset="0"/>
                <a:cs typeface="Courier New" pitchFamily="49" charset="0"/>
              </a:rPr>
              <a:t>eName</a:t>
            </a:r>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callback</a:t>
            </a:r>
            <a:r>
              <a:rPr lang="en-US" b="1" dirty="0">
                <a:solidFill>
                  <a:schemeClr val="bg1"/>
                </a:solidFill>
                <a:latin typeface="Courier New" pitchFamily="49" charset="0"/>
                <a:cs typeface="Courier New" pitchFamily="49" charset="0"/>
              </a:rPr>
              <a:t>){</a:t>
            </a:r>
          </a:p>
          <a:p>
            <a:r>
              <a:rPr lang="en-US" b="1"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nativeInvoke</a:t>
            </a:r>
            <a:r>
              <a:rPr lang="en-US" b="1" dirty="0">
                <a:solidFill>
                  <a:schemeClr val="bg1"/>
                </a:solidFill>
                <a:latin typeface="Courier New" pitchFamily="49" charset="0"/>
                <a:cs typeface="Courier New" pitchFamily="49" charset="0"/>
              </a:rPr>
              <a:t>([“__</a:t>
            </a:r>
            <a:r>
              <a:rPr lang="en-US" b="1" dirty="0" err="1" smtClean="0">
                <a:solidFill>
                  <a:schemeClr val="bg1"/>
                </a:solidFill>
                <a:latin typeface="Courier New" pitchFamily="49" charset="0"/>
                <a:cs typeface="Courier New" pitchFamily="49" charset="0"/>
              </a:rPr>
              <a:t>addListener</a:t>
            </a:r>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evtName</a:t>
            </a:r>
            <a:r>
              <a:rPr lang="en-US" b="1" dirty="0">
                <a:solidFill>
                  <a:schemeClr val="bg1"/>
                </a:solidFill>
                <a:latin typeface="Courier New" pitchFamily="49" charset="0"/>
                <a:cs typeface="Courier New" pitchFamily="49" charset="0"/>
              </a:rPr>
              <a:t>,</a:t>
            </a:r>
          </a:p>
          <a:p>
            <a:r>
              <a:rPr lang="en-US" b="1" dirty="0">
                <a:solidFill>
                  <a:schemeClr val="bg1"/>
                </a:solidFill>
                <a:latin typeface="Courier New" pitchFamily="49" charset="0"/>
                <a:cs typeface="Courier New" pitchFamily="49" charset="0"/>
              </a:rPr>
              <a:t>                 </a:t>
            </a:r>
            <a:r>
              <a:rPr lang="en-US" b="1" dirty="0" smtClean="0">
                <a:solidFill>
                  <a:schemeClr val="bg1"/>
                </a:solidFill>
                <a:latin typeface="Courier New" pitchFamily="49" charset="0"/>
                <a:cs typeface="Courier New" pitchFamily="49" charset="0"/>
              </a:rPr>
              <a:t>callback</a:t>
            </a:r>
            <a:r>
              <a:rPr lang="en-US" b="1" dirty="0">
                <a:solidFill>
                  <a:schemeClr val="bg1"/>
                </a:solidFill>
                <a:latin typeface="Courier New" pitchFamily="49" charset="0"/>
                <a:cs typeface="Courier New" pitchFamily="49" charset="0"/>
              </a:rPr>
              <a:t>]);</a:t>
            </a:r>
          </a:p>
          <a:p>
            <a:r>
              <a:rPr lang="en-US" b="1" dirty="0">
                <a:solidFill>
                  <a:schemeClr val="bg1"/>
                </a:solidFill>
                <a:latin typeface="Courier New" pitchFamily="49" charset="0"/>
                <a:cs typeface="Courier New" pitchFamily="49" charset="0"/>
              </a:rPr>
              <a:t>}</a:t>
            </a:r>
          </a:p>
        </p:txBody>
      </p:sp>
      <p:sp>
        <p:nvSpPr>
          <p:cNvPr id="13" name="TextBox 12"/>
          <p:cNvSpPr txBox="1"/>
          <p:nvPr/>
        </p:nvSpPr>
        <p:spPr>
          <a:xfrm>
            <a:off x="785786" y="5500702"/>
            <a:ext cx="3714776" cy="1200329"/>
          </a:xfrm>
          <a:prstGeom prst="rect">
            <a:avLst/>
          </a:prstGeom>
          <a:noFill/>
        </p:spPr>
        <p:txBody>
          <a:bodyPr wrap="square" rtlCol="0">
            <a:spAutoFit/>
          </a:bodyPr>
          <a:lstStyle/>
          <a:p>
            <a:pPr algn="ctr"/>
            <a:r>
              <a:rPr lang="en-US" sz="3600" b="1" dirty="0" smtClean="0">
                <a:solidFill>
                  <a:schemeClr val="bg1"/>
                </a:solidFill>
              </a:rPr>
              <a:t>JavaScript </a:t>
            </a:r>
          </a:p>
          <a:p>
            <a:pPr algn="ctr"/>
            <a:r>
              <a:rPr lang="en-US" sz="3600" b="1" dirty="0" smtClean="0">
                <a:solidFill>
                  <a:schemeClr val="bg1"/>
                </a:solidFill>
              </a:rPr>
              <a:t>(“user” layer)</a:t>
            </a:r>
            <a:endParaRPr lang="en-US" sz="3600" b="1" dirty="0">
              <a:solidFill>
                <a:schemeClr val="bg1"/>
              </a:solidFill>
            </a:endParaRPr>
          </a:p>
        </p:txBody>
      </p:sp>
      <p:sp>
        <p:nvSpPr>
          <p:cNvPr id="14" name="TextBox 13"/>
          <p:cNvSpPr txBox="1"/>
          <p:nvPr/>
        </p:nvSpPr>
        <p:spPr>
          <a:xfrm>
            <a:off x="5214942" y="5500702"/>
            <a:ext cx="3714776" cy="1200329"/>
          </a:xfrm>
          <a:prstGeom prst="rect">
            <a:avLst/>
          </a:prstGeom>
          <a:noFill/>
        </p:spPr>
        <p:txBody>
          <a:bodyPr wrap="square" rtlCol="0">
            <a:spAutoFit/>
          </a:bodyPr>
          <a:lstStyle/>
          <a:p>
            <a:pPr algn="ctr"/>
            <a:r>
              <a:rPr lang="en-US" sz="3600" b="1" dirty="0" smtClean="0">
                <a:solidFill>
                  <a:schemeClr val="bg1"/>
                </a:solidFill>
              </a:rPr>
              <a:t>C++</a:t>
            </a:r>
          </a:p>
          <a:p>
            <a:pPr algn="ctr"/>
            <a:r>
              <a:rPr lang="en-US" sz="3600" b="1" dirty="0" smtClean="0">
                <a:solidFill>
                  <a:schemeClr val="bg1"/>
                </a:solidFill>
              </a:rPr>
              <a:t>(“kernel” layer)</a:t>
            </a:r>
            <a:endParaRPr lang="en-US" sz="3600" b="1" dirty="0">
              <a:solidFill>
                <a:schemeClr val="bg1"/>
              </a:solidFill>
            </a:endParaRPr>
          </a:p>
        </p:txBody>
      </p:sp>
      <p:sp>
        <p:nvSpPr>
          <p:cNvPr id="17" name="Down Arrow 16"/>
          <p:cNvSpPr/>
          <p:nvPr/>
        </p:nvSpPr>
        <p:spPr>
          <a:xfrm>
            <a:off x="415173" y="3000372"/>
            <a:ext cx="513490" cy="64465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2844" y="2457386"/>
            <a:ext cx="1368152" cy="400110"/>
          </a:xfrm>
          <a:prstGeom prst="rect">
            <a:avLst/>
          </a:prstGeom>
          <a:noFill/>
          <a:ln w="28575">
            <a:solidFill>
              <a:schemeClr val="bg1"/>
            </a:solidFill>
          </a:ln>
        </p:spPr>
        <p:txBody>
          <a:bodyPr wrap="square" rtlCol="0">
            <a:spAutoFit/>
          </a:bodyPr>
          <a:lstStyle/>
          <a:p>
            <a:r>
              <a:rPr lang="en-US" sz="2000" b="1" dirty="0" err="1" smtClean="0">
                <a:solidFill>
                  <a:schemeClr val="bg1"/>
                </a:solidFill>
                <a:latin typeface="Courier New" pitchFamily="49" charset="0"/>
                <a:cs typeface="Courier New" pitchFamily="49" charset="0"/>
              </a:rPr>
              <a:t>DOMnode</a:t>
            </a:r>
            <a:endParaRPr lang="en-US" sz="2000" b="1" dirty="0">
              <a:solidFill>
                <a:schemeClr val="bg1"/>
              </a:solidFill>
              <a:latin typeface="Courier New" pitchFamily="49" charset="0"/>
              <a:cs typeface="Courier New" pitchFamily="49" charset="0"/>
            </a:endParaRPr>
          </a:p>
        </p:txBody>
      </p:sp>
      <p:sp>
        <p:nvSpPr>
          <p:cNvPr id="21" name="Down Arrow 20"/>
          <p:cNvSpPr/>
          <p:nvPr/>
        </p:nvSpPr>
        <p:spPr>
          <a:xfrm rot="5400000">
            <a:off x="2788339" y="1298448"/>
            <a:ext cx="395549" cy="27328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p:cNvSpPr/>
          <p:nvPr/>
        </p:nvSpPr>
        <p:spPr>
          <a:xfrm>
            <a:off x="5400186" y="2276872"/>
            <a:ext cx="3672408" cy="1746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Unfathomable</a:t>
            </a:r>
          </a:p>
          <a:p>
            <a:pPr algn="ctr"/>
            <a:r>
              <a:rPr lang="en-US" sz="2800" b="1" dirty="0" smtClean="0"/>
              <a:t>browser</a:t>
            </a:r>
            <a:endParaRPr lang="en-US" sz="2800" b="1" dirty="0"/>
          </a:p>
        </p:txBody>
      </p:sp>
      <p:sp>
        <p:nvSpPr>
          <p:cNvPr id="20" name="Bent Arrow 19"/>
          <p:cNvSpPr/>
          <p:nvPr/>
        </p:nvSpPr>
        <p:spPr>
          <a:xfrm rot="5400000" flipV="1">
            <a:off x="4116266" y="2251475"/>
            <a:ext cx="1078409" cy="1705267"/>
          </a:xfrm>
          <a:prstGeom prst="bentArrow">
            <a:avLst>
              <a:gd name="adj1" fmla="val 18455"/>
              <a:gd name="adj2" fmla="val 18837"/>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923928" y="2578608"/>
            <a:ext cx="531450" cy="17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2844" y="2462555"/>
            <a:ext cx="1368152" cy="400110"/>
          </a:xfrm>
          <a:prstGeom prst="rect">
            <a:avLst/>
          </a:prstGeom>
          <a:solidFill>
            <a:schemeClr val="bg1"/>
          </a:solidFill>
          <a:ln w="28575">
            <a:solidFill>
              <a:schemeClr val="bg1"/>
            </a:solidFill>
          </a:ln>
        </p:spPr>
        <p:txBody>
          <a:bodyPr wrap="square" rtlCol="0">
            <a:spAutoFit/>
          </a:bodyPr>
          <a:lstStyle/>
          <a:p>
            <a:endParaRPr lang="en-US" sz="2000" b="1" dirty="0">
              <a:solidFill>
                <a:schemeClr val="bg1"/>
              </a:solidFill>
              <a:latin typeface="Courier New" pitchFamily="49" charset="0"/>
              <a:cs typeface="Courier New" pitchFamily="49" charset="0"/>
            </a:endParaRPr>
          </a:p>
        </p:txBody>
      </p:sp>
      <p:sp>
        <p:nvSpPr>
          <p:cNvPr id="22" name="TextBox 21"/>
          <p:cNvSpPr txBox="1"/>
          <p:nvPr/>
        </p:nvSpPr>
        <p:spPr>
          <a:xfrm>
            <a:off x="142844" y="3786190"/>
            <a:ext cx="4786346" cy="1754326"/>
          </a:xfrm>
          <a:prstGeom prst="rect">
            <a:avLst/>
          </a:prstGeom>
          <a:solidFill>
            <a:schemeClr val="bg1"/>
          </a:solidFill>
          <a:ln w="28575">
            <a:solidFill>
              <a:schemeClr val="bg1"/>
            </a:solidFill>
          </a:ln>
        </p:spPr>
        <p:txBody>
          <a:bodyPr wrap="square" rtlCol="0">
            <a:spAutoFit/>
          </a:bodyPr>
          <a:lstStyle/>
          <a:p>
            <a:r>
              <a:rPr lang="en-US" b="1" dirty="0" smtClean="0">
                <a:solidFill>
                  <a:schemeClr val="bg1"/>
                </a:solidFill>
                <a:latin typeface="Courier New" pitchFamily="49" charset="0"/>
                <a:cs typeface="Courier New" pitchFamily="49" charset="0"/>
              </a:rPr>
              <a:t>                     </a:t>
            </a:r>
          </a:p>
          <a:p>
            <a:endParaRPr lang="en-US" b="1" dirty="0" smtClean="0">
              <a:solidFill>
                <a:schemeClr val="bg1"/>
              </a:solidFill>
              <a:latin typeface="Courier New" pitchFamily="49" charset="0"/>
              <a:cs typeface="Courier New" pitchFamily="49" charset="0"/>
            </a:endParaRPr>
          </a:p>
          <a:p>
            <a:r>
              <a:rPr lang="en-US" b="1" dirty="0" smtClean="0">
                <a:solidFill>
                  <a:schemeClr val="bg1"/>
                </a:solidFill>
                <a:latin typeface="Courier New" pitchFamily="49" charset="0"/>
                <a:cs typeface="Courier New" pitchFamily="49" charset="0"/>
              </a:rPr>
              <a:t>          </a:t>
            </a:r>
          </a:p>
          <a:p>
            <a:endParaRPr lang="en-US" b="1" dirty="0" smtClean="0">
              <a:solidFill>
                <a:schemeClr val="bg1"/>
              </a:solidFill>
              <a:latin typeface="Courier New" pitchFamily="49" charset="0"/>
              <a:cs typeface="Courier New" pitchFamily="49" charset="0"/>
            </a:endParaRPr>
          </a:p>
          <a:p>
            <a:endParaRPr lang="en-US" b="1" dirty="0" smtClean="0">
              <a:solidFill>
                <a:schemeClr val="bg1"/>
              </a:solidFill>
              <a:latin typeface="Courier New" pitchFamily="49" charset="0"/>
              <a:cs typeface="Courier New" pitchFamily="49" charset="0"/>
            </a:endParaRPr>
          </a:p>
          <a:p>
            <a:endParaRPr lang="en-US" b="1" dirty="0">
              <a:solidFill>
                <a:schemeClr val="bg1"/>
              </a:solidFill>
              <a:latin typeface="Courier New" pitchFamily="49" charset="0"/>
              <a:cs typeface="Courier New" pitchFamily="49" charset="0"/>
            </a:endParaRPr>
          </a:p>
        </p:txBody>
      </p:sp>
      <p:sp>
        <p:nvSpPr>
          <p:cNvPr id="24" name="TextBox 23"/>
          <p:cNvSpPr txBox="1"/>
          <p:nvPr/>
        </p:nvSpPr>
        <p:spPr>
          <a:xfrm>
            <a:off x="5214942" y="4143380"/>
            <a:ext cx="3857652" cy="1015663"/>
          </a:xfrm>
          <a:prstGeom prst="rect">
            <a:avLst/>
          </a:prstGeom>
          <a:noFill/>
          <a:ln w="28575">
            <a:solidFill>
              <a:schemeClr val="bg1"/>
            </a:solidFill>
          </a:ln>
        </p:spPr>
        <p:txBody>
          <a:bodyPr wrap="square" rtlCol="0">
            <a:spAutoFit/>
          </a:bodyPr>
          <a:lstStyle/>
          <a:p>
            <a:r>
              <a:rPr lang="en-US" sz="2000" b="1" dirty="0">
                <a:solidFill>
                  <a:schemeClr val="bg1"/>
                </a:solidFill>
                <a:latin typeface="Courier New" pitchFamily="49" charset="0"/>
                <a:cs typeface="Courier New" pitchFamily="49" charset="0"/>
              </a:rPr>
              <a:t>__</a:t>
            </a:r>
            <a:r>
              <a:rPr lang="en-US" sz="2000" b="1" dirty="0" err="1" smtClean="0">
                <a:solidFill>
                  <a:schemeClr val="bg1"/>
                </a:solidFill>
                <a:latin typeface="Courier New" pitchFamily="49" charset="0"/>
                <a:cs typeface="Courier New" pitchFamily="49" charset="0"/>
              </a:rPr>
              <a:t>addListener</a:t>
            </a:r>
            <a:r>
              <a:rPr lang="en-US" sz="2000" b="1" dirty="0" smtClean="0">
                <a:solidFill>
                  <a:schemeClr val="bg1"/>
                </a:solidFill>
                <a:latin typeface="Courier New" pitchFamily="49" charset="0"/>
                <a:cs typeface="Courier New" pitchFamily="49" charset="0"/>
              </a:rPr>
              <a:t>(</a:t>
            </a:r>
            <a:r>
              <a:rPr lang="en-US" sz="2000" b="1" dirty="0" err="1" smtClean="0">
                <a:solidFill>
                  <a:schemeClr val="bg1"/>
                </a:solidFill>
                <a:latin typeface="Courier New" pitchFamily="49" charset="0"/>
                <a:cs typeface="Courier New" pitchFamily="49" charset="0"/>
              </a:rPr>
              <a:t>e,c</a:t>
            </a:r>
            <a:r>
              <a:rPr lang="en-US" sz="2000" b="1" dirty="0">
                <a:solidFill>
                  <a:schemeClr val="bg1"/>
                </a:solidFill>
                <a:latin typeface="Courier New" pitchFamily="49" charset="0"/>
                <a:cs typeface="Courier New" pitchFamily="49" charset="0"/>
              </a:rPr>
              <a:t>){</a:t>
            </a:r>
          </a:p>
          <a:p>
            <a:r>
              <a:rPr lang="en-US" sz="2000" b="1" dirty="0" smtClean="0">
                <a:solidFill>
                  <a:schemeClr val="bg1"/>
                </a:solidFill>
                <a:latin typeface="Courier New" pitchFamily="49" charset="0"/>
                <a:cs typeface="Courier New" pitchFamily="49" charset="0"/>
              </a:rPr>
              <a:t>   //</a:t>
            </a:r>
            <a:r>
              <a:rPr lang="en-US" sz="2000" b="1" dirty="0">
                <a:solidFill>
                  <a:schemeClr val="bg1"/>
                </a:solidFill>
                <a:latin typeface="Courier New" pitchFamily="49" charset="0"/>
                <a:cs typeface="Courier New" pitchFamily="49" charset="0"/>
              </a:rPr>
              <a:t>C++ code</a:t>
            </a:r>
          </a:p>
          <a:p>
            <a:r>
              <a:rPr lang="en-US" sz="2000" b="1" dirty="0">
                <a:solidFill>
                  <a:schemeClr val="bg1"/>
                </a:solidFill>
                <a:latin typeface="Courier New" pitchFamily="49" charset="0"/>
                <a:cs typeface="Courier New" pitchFamily="49" charset="0"/>
              </a:rPr>
              <a:t>}</a:t>
            </a:r>
          </a:p>
        </p:txBody>
      </p:sp>
      <p:sp>
        <p:nvSpPr>
          <p:cNvPr id="25" name="TextBox 24"/>
          <p:cNvSpPr txBox="1"/>
          <p:nvPr/>
        </p:nvSpPr>
        <p:spPr>
          <a:xfrm>
            <a:off x="5214942" y="4143379"/>
            <a:ext cx="3857652" cy="1015663"/>
          </a:xfrm>
          <a:prstGeom prst="rect">
            <a:avLst/>
          </a:prstGeom>
          <a:solidFill>
            <a:schemeClr val="bg1"/>
          </a:solidFill>
          <a:ln w="28575">
            <a:solidFill>
              <a:schemeClr val="bg1"/>
            </a:solidFill>
          </a:ln>
        </p:spPr>
        <p:txBody>
          <a:bodyPr wrap="square" rtlCol="0">
            <a:spAutoFit/>
          </a:bodyPr>
          <a:lstStyle/>
          <a:p>
            <a:endParaRPr lang="en-US" sz="2000" b="1" dirty="0">
              <a:solidFill>
                <a:schemeClr val="bg1"/>
              </a:solidFill>
              <a:latin typeface="Courier New" pitchFamily="49" charset="0"/>
              <a:cs typeface="Courier New" pitchFamily="49" charset="0"/>
            </a:endParaRPr>
          </a:p>
          <a:p>
            <a:endParaRPr lang="en-US" sz="2000" b="1" dirty="0">
              <a:solidFill>
                <a:schemeClr val="bg1"/>
              </a:solidFill>
              <a:latin typeface="Courier New" pitchFamily="49" charset="0"/>
              <a:cs typeface="Courier New" pitchFamily="49" charset="0"/>
            </a:endParaRPr>
          </a:p>
          <a:p>
            <a:endParaRPr lang="en-US" sz="2000" b="1" dirty="0">
              <a:solidFill>
                <a:schemeClr val="bg1"/>
              </a:solidFill>
              <a:latin typeface="Courier New" pitchFamily="49" charset="0"/>
              <a:cs typeface="Courier New" pitchFamily="49" charset="0"/>
            </a:endParaRPr>
          </a:p>
        </p:txBody>
      </p:sp>
      <p:sp>
        <p:nvSpPr>
          <p:cNvPr id="19" name="Down Arrow 18"/>
          <p:cNvSpPr/>
          <p:nvPr/>
        </p:nvSpPr>
        <p:spPr>
          <a:xfrm rot="15484018">
            <a:off x="4567081" y="4518874"/>
            <a:ext cx="513490" cy="64465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9688" y="2631972"/>
            <a:ext cx="844459" cy="1391036"/>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880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9" presetClass="emph" presetSubtype="0" repeatCount="4000" fill="hold" grpId="0" nodeType="withEffect">
                                  <p:stCondLst>
                                    <p:cond delay="0"/>
                                  </p:stCondLst>
                                  <p:childTnLst>
                                    <p:animClr clrSpc="rgb" dir="cw">
                                      <p:cBhvr override="childStyle">
                                        <p:cTn id="18" dur="500" fill="hold"/>
                                        <p:tgtEl>
                                          <p:spTgt spid="17"/>
                                        </p:tgtEl>
                                        <p:attrNameLst>
                                          <p:attrName>style.color</p:attrName>
                                        </p:attrNameLst>
                                      </p:cBhvr>
                                      <p:to>
                                        <a:schemeClr val="accent2"/>
                                      </p:to>
                                    </p:animClr>
                                    <p:animClr clrSpc="rgb" dir="cw">
                                      <p:cBhvr>
                                        <p:cTn id="19" dur="500" fill="hold"/>
                                        <p:tgtEl>
                                          <p:spTgt spid="17"/>
                                        </p:tgtEl>
                                        <p:attrNameLst>
                                          <p:attrName>fillcolor</p:attrName>
                                        </p:attrNameLst>
                                      </p:cBhvr>
                                      <p:to>
                                        <a:schemeClr val="accent2"/>
                                      </p:to>
                                    </p:animClr>
                                    <p:set>
                                      <p:cBhvr>
                                        <p:cTn id="20" dur="500" fill="hold"/>
                                        <p:tgtEl>
                                          <p:spTgt spid="17"/>
                                        </p:tgtEl>
                                        <p:attrNameLst>
                                          <p:attrName>fill.type</p:attrName>
                                        </p:attrNameLst>
                                      </p:cBhvr>
                                      <p:to>
                                        <p:strVal val="solid"/>
                                      </p:to>
                                    </p:set>
                                    <p:set>
                                      <p:cBhvr>
                                        <p:cTn id="21" dur="5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2" grpId="0" animBg="1"/>
      <p:bldP spid="2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dirty="0" smtClean="0"/>
              <a:t>How do we fix all of this?</a:t>
            </a:r>
            <a:endParaRPr lang="en-US" dirty="0"/>
          </a:p>
        </p:txBody>
      </p:sp>
      <p:pic>
        <p:nvPicPr>
          <p:cNvPr id="105475" name="Picture 3"/>
          <p:cNvPicPr>
            <a:picLocks noChangeAspect="1" noChangeArrowheads="1"/>
          </p:cNvPicPr>
          <p:nvPr/>
        </p:nvPicPr>
        <p:blipFill>
          <a:blip r:embed="rId3" cstate="print"/>
          <a:srcRect/>
          <a:stretch>
            <a:fillRect/>
          </a:stretch>
        </p:blipFill>
        <p:spPr bwMode="auto">
          <a:xfrm>
            <a:off x="2000232" y="1124744"/>
            <a:ext cx="5143536" cy="5349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Adversarial Web Browser: Case Studies</a:t>
            </a:r>
          </a:p>
          <a:p>
            <a:r>
              <a:rPr lang="en-US" dirty="0" smtClean="0">
                <a:solidFill>
                  <a:srgbClr val="FF0000"/>
                </a:solidFill>
              </a:rPr>
              <a:t>Atlantis: Design and Implementation</a:t>
            </a:r>
          </a:p>
          <a:p>
            <a:r>
              <a:rPr lang="en-US" dirty="0" smtClean="0"/>
              <a:t>Evaluation</a:t>
            </a:r>
          </a:p>
          <a:p>
            <a:r>
              <a:rPr lang="en-US" dirty="0" smtClean="0"/>
              <a:t>Related Work</a:t>
            </a:r>
            <a:endParaRPr lang="en-US" dirty="0"/>
          </a:p>
        </p:txBody>
      </p:sp>
    </p:spTree>
    <p:extLst>
      <p:ext uri="{BB962C8B-B14F-4D97-AF65-F5344CB8AC3E}">
        <p14:creationId xmlns:p14="http://schemas.microsoft.com/office/powerpoint/2010/main" xmlns="" val="3247470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Monolithic Browser</a:t>
            </a:r>
            <a:endParaRPr lang="en-US" dirty="0"/>
          </a:p>
        </p:txBody>
      </p:sp>
      <p:pic>
        <p:nvPicPr>
          <p:cNvPr id="102402" name="Picture 2"/>
          <p:cNvPicPr>
            <a:picLocks noChangeAspect="1" noChangeArrowheads="1"/>
          </p:cNvPicPr>
          <p:nvPr/>
        </p:nvPicPr>
        <p:blipFill>
          <a:blip r:embed="rId3" cstate="print"/>
          <a:srcRect/>
          <a:stretch>
            <a:fillRect/>
          </a:stretch>
        </p:blipFill>
        <p:spPr bwMode="auto">
          <a:xfrm>
            <a:off x="1071538" y="1428736"/>
            <a:ext cx="6877069" cy="51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OP (Oakland 08)</a:t>
            </a:r>
            <a:endParaRPr lang="en-US" dirty="0"/>
          </a:p>
        </p:txBody>
      </p:sp>
      <p:pic>
        <p:nvPicPr>
          <p:cNvPr id="103427" name="Picture 3"/>
          <p:cNvPicPr>
            <a:picLocks noChangeAspect="1" noChangeArrowheads="1"/>
          </p:cNvPicPr>
          <p:nvPr/>
        </p:nvPicPr>
        <p:blipFill>
          <a:blip r:embed="rId3" cstate="print"/>
          <a:srcRect/>
          <a:stretch>
            <a:fillRect/>
          </a:stretch>
        </p:blipFill>
        <p:spPr bwMode="auto">
          <a:xfrm>
            <a:off x="1942115" y="1071546"/>
            <a:ext cx="5201653" cy="5786454"/>
          </a:xfrm>
          <a:prstGeom prst="rect">
            <a:avLst/>
          </a:prstGeom>
          <a:noFill/>
          <a:ln w="9525">
            <a:noFill/>
            <a:miter lim="800000"/>
            <a:headEnd/>
            <a:tailEnd/>
          </a:ln>
        </p:spPr>
      </p:pic>
      <p:grpSp>
        <p:nvGrpSpPr>
          <p:cNvPr id="10" name="Group 9"/>
          <p:cNvGrpSpPr/>
          <p:nvPr/>
        </p:nvGrpSpPr>
        <p:grpSpPr>
          <a:xfrm>
            <a:off x="714348" y="1500174"/>
            <a:ext cx="3071834" cy="2928958"/>
            <a:chOff x="714348" y="1500174"/>
            <a:chExt cx="3071834" cy="2928958"/>
          </a:xfrm>
        </p:grpSpPr>
        <p:sp>
          <p:nvSpPr>
            <p:cNvPr id="6" name="Oval 5"/>
            <p:cNvSpPr/>
            <p:nvPr/>
          </p:nvSpPr>
          <p:spPr>
            <a:xfrm>
              <a:off x="1928794" y="1500174"/>
              <a:ext cx="1857388" cy="2928958"/>
            </a:xfrm>
            <a:prstGeom prst="ellipse">
              <a:avLst/>
            </a:prstGeom>
            <a:noFill/>
            <a:ln w="698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4348" y="2786058"/>
              <a:ext cx="1357322" cy="584775"/>
            </a:xfrm>
            <a:prstGeom prst="rect">
              <a:avLst/>
            </a:prstGeom>
            <a:noFill/>
          </p:spPr>
          <p:txBody>
            <a:bodyPr wrap="square" rtlCol="0">
              <a:spAutoFit/>
            </a:bodyPr>
            <a:lstStyle/>
            <a:p>
              <a:r>
                <a:rPr lang="en-US" sz="3200" dirty="0" smtClean="0">
                  <a:solidFill>
                    <a:srgbClr val="FF0000"/>
                  </a:solidFill>
                </a:rPr>
                <a:t>Rhino</a:t>
              </a:r>
              <a:endParaRPr lang="en-US" sz="3200" dirty="0">
                <a:solidFill>
                  <a:srgbClr val="FF0000"/>
                </a:solidFill>
              </a:endParaRPr>
            </a:p>
          </p:txBody>
        </p:sp>
      </p:grpSp>
      <p:grpSp>
        <p:nvGrpSpPr>
          <p:cNvPr id="11" name="Group 10"/>
          <p:cNvGrpSpPr/>
          <p:nvPr/>
        </p:nvGrpSpPr>
        <p:grpSpPr>
          <a:xfrm>
            <a:off x="4714876" y="1571612"/>
            <a:ext cx="4214842" cy="2928958"/>
            <a:chOff x="4714876" y="1571612"/>
            <a:chExt cx="4214842" cy="2928958"/>
          </a:xfrm>
        </p:grpSpPr>
        <p:sp>
          <p:nvSpPr>
            <p:cNvPr id="7" name="Oval 6"/>
            <p:cNvSpPr/>
            <p:nvPr/>
          </p:nvSpPr>
          <p:spPr>
            <a:xfrm>
              <a:off x="4714876" y="1571612"/>
              <a:ext cx="2643206" cy="2928958"/>
            </a:xfrm>
            <a:prstGeom prst="ellipse">
              <a:avLst/>
            </a:prstGeom>
            <a:noFill/>
            <a:ln w="698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58082" y="3071810"/>
              <a:ext cx="1571636" cy="584775"/>
            </a:xfrm>
            <a:prstGeom prst="rect">
              <a:avLst/>
            </a:prstGeom>
            <a:noFill/>
          </p:spPr>
          <p:txBody>
            <a:bodyPr wrap="square" rtlCol="0">
              <a:spAutoFit/>
            </a:bodyPr>
            <a:lstStyle/>
            <a:p>
              <a:r>
                <a:rPr lang="en-US" sz="3200" dirty="0" smtClean="0">
                  <a:solidFill>
                    <a:srgbClr val="FF0000"/>
                  </a:solidFill>
                </a:rPr>
                <a:t>KHTML</a:t>
              </a:r>
              <a:endParaRPr lang="en-US" sz="3200" dirty="0">
                <a:solidFill>
                  <a:srgbClr val="FF0000"/>
                </a:solidFill>
              </a:endParaRPr>
            </a:p>
          </p:txBody>
        </p:sp>
      </p:grpSp>
      <p:grpSp>
        <p:nvGrpSpPr>
          <p:cNvPr id="14" name="Group 13"/>
          <p:cNvGrpSpPr/>
          <p:nvPr/>
        </p:nvGrpSpPr>
        <p:grpSpPr>
          <a:xfrm>
            <a:off x="0" y="1357298"/>
            <a:ext cx="9144000" cy="3286148"/>
            <a:chOff x="0" y="1357298"/>
            <a:chExt cx="9144000" cy="3286148"/>
          </a:xfrm>
        </p:grpSpPr>
        <p:sp>
          <p:nvSpPr>
            <p:cNvPr id="12" name="Rectangle 11"/>
            <p:cNvSpPr/>
            <p:nvPr/>
          </p:nvSpPr>
          <p:spPr>
            <a:xfrm>
              <a:off x="0" y="1357298"/>
              <a:ext cx="9144000" cy="3286148"/>
            </a:xfrm>
            <a:prstGeom prst="rect">
              <a:avLst/>
            </a:prstGeom>
            <a:solidFill>
              <a:schemeClr val="bg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0761457">
              <a:off x="2449931" y="2315449"/>
              <a:ext cx="4547307" cy="1323439"/>
            </a:xfrm>
            <a:prstGeom prst="rect">
              <a:avLst/>
            </a:prstGeom>
            <a:noFill/>
            <a:ln w="50800">
              <a:solidFill>
                <a:srgbClr val="FF0000"/>
              </a:solidFill>
              <a:prstDash val="dash"/>
            </a:ln>
          </p:spPr>
          <p:txBody>
            <a:bodyPr wrap="square" rtlCol="0">
              <a:spAutoFit/>
            </a:bodyPr>
            <a:lstStyle/>
            <a:p>
              <a:pPr algn="ctr"/>
              <a:r>
                <a:rPr lang="en-US" sz="4000" dirty="0" smtClean="0">
                  <a:latin typeface="Stencil" pitchFamily="82" charset="0"/>
                </a:rPr>
                <a:t>No change in extensibility</a:t>
              </a:r>
              <a:endParaRPr lang="en-US" sz="4000" dirty="0">
                <a:latin typeface="Stencil" pitchFamily="8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2071670" y="928670"/>
            <a:ext cx="5143536" cy="5780276"/>
          </a:xfrm>
          <a:prstGeom prst="rect">
            <a:avLst/>
          </a:prstGeom>
          <a:noFill/>
          <a:ln w="9525">
            <a:noFill/>
            <a:miter lim="800000"/>
            <a:headEnd/>
            <a:tailEnd/>
          </a:ln>
        </p:spPr>
      </p:pic>
      <p:sp>
        <p:nvSpPr>
          <p:cNvPr id="6" name="Title 1"/>
          <p:cNvSpPr>
            <a:spLocks noGrp="1"/>
          </p:cNvSpPr>
          <p:nvPr>
            <p:ph type="title"/>
          </p:nvPr>
        </p:nvSpPr>
        <p:spPr>
          <a:xfrm>
            <a:off x="500034" y="0"/>
            <a:ext cx="8229600" cy="785794"/>
          </a:xfrm>
        </p:spPr>
        <p:txBody>
          <a:bodyPr/>
          <a:lstStyle/>
          <a:p>
            <a:r>
              <a:rPr lang="en-US" dirty="0" smtClean="0"/>
              <a:t>Atlantis</a:t>
            </a:r>
            <a:endParaRPr lang="en-US" dirty="0"/>
          </a:p>
        </p:txBody>
      </p:sp>
      <p:grpSp>
        <p:nvGrpSpPr>
          <p:cNvPr id="50" name="Group 49"/>
          <p:cNvGrpSpPr/>
          <p:nvPr/>
        </p:nvGrpSpPr>
        <p:grpSpPr>
          <a:xfrm>
            <a:off x="142844" y="3500438"/>
            <a:ext cx="1928826" cy="1143008"/>
            <a:chOff x="142844" y="3500438"/>
            <a:chExt cx="1928826" cy="1143008"/>
          </a:xfrm>
        </p:grpSpPr>
        <p:sp>
          <p:nvSpPr>
            <p:cNvPr id="7" name="TextBox 6"/>
            <p:cNvSpPr txBox="1"/>
            <p:nvPr/>
          </p:nvSpPr>
          <p:spPr>
            <a:xfrm>
              <a:off x="142844" y="3643314"/>
              <a:ext cx="1857388" cy="830997"/>
            </a:xfrm>
            <a:prstGeom prst="rect">
              <a:avLst/>
            </a:prstGeom>
            <a:noFill/>
          </p:spPr>
          <p:txBody>
            <a:bodyPr wrap="square" rtlCol="0">
              <a:spAutoFit/>
            </a:bodyPr>
            <a:lstStyle/>
            <a:p>
              <a:r>
                <a:rPr lang="en-US" sz="2400" dirty="0" smtClean="0"/>
                <a:t>Per-instance kernel</a:t>
              </a:r>
              <a:endParaRPr lang="en-US" sz="2400" dirty="0"/>
            </a:p>
          </p:txBody>
        </p:sp>
        <p:cxnSp>
          <p:nvCxnSpPr>
            <p:cNvPr id="9" name="Straight Connector 8"/>
            <p:cNvCxnSpPr/>
            <p:nvPr/>
          </p:nvCxnSpPr>
          <p:spPr>
            <a:xfrm rot="5400000">
              <a:off x="1357290" y="4071942"/>
              <a:ext cx="114300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928794" y="3500438"/>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928794" y="4643446"/>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42844" y="1500174"/>
            <a:ext cx="1928826" cy="1357322"/>
            <a:chOff x="142844" y="1500174"/>
            <a:chExt cx="1928826" cy="1357322"/>
          </a:xfrm>
        </p:grpSpPr>
        <p:cxnSp>
          <p:nvCxnSpPr>
            <p:cNvPr id="22" name="Straight Connector 21"/>
            <p:cNvCxnSpPr/>
            <p:nvPr/>
          </p:nvCxnSpPr>
          <p:spPr>
            <a:xfrm rot="5400000">
              <a:off x="1250133" y="2178835"/>
              <a:ext cx="135732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928794" y="1500174"/>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1928794" y="2857496"/>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2844" y="1643050"/>
              <a:ext cx="1643074" cy="830997"/>
            </a:xfrm>
            <a:prstGeom prst="rect">
              <a:avLst/>
            </a:prstGeom>
            <a:noFill/>
          </p:spPr>
          <p:txBody>
            <a:bodyPr wrap="square" rtlCol="0">
              <a:spAutoFit/>
            </a:bodyPr>
            <a:lstStyle/>
            <a:p>
              <a:r>
                <a:rPr lang="en-US" sz="2400" dirty="0" smtClean="0"/>
                <a:t>Defined by web page!</a:t>
              </a:r>
              <a:endParaRPr lang="en-US" sz="2400" dirty="0"/>
            </a:p>
          </p:txBody>
        </p:sp>
      </p:grpSp>
      <p:grpSp>
        <p:nvGrpSpPr>
          <p:cNvPr id="52" name="Group 51"/>
          <p:cNvGrpSpPr/>
          <p:nvPr/>
        </p:nvGrpSpPr>
        <p:grpSpPr>
          <a:xfrm>
            <a:off x="64008" y="2807208"/>
            <a:ext cx="2000264" cy="830997"/>
            <a:chOff x="-571536" y="2786058"/>
            <a:chExt cx="2000264" cy="830997"/>
          </a:xfrm>
        </p:grpSpPr>
        <p:cxnSp>
          <p:nvCxnSpPr>
            <p:cNvPr id="36" name="Straight Connector 35"/>
            <p:cNvCxnSpPr/>
            <p:nvPr/>
          </p:nvCxnSpPr>
          <p:spPr>
            <a:xfrm rot="5400000">
              <a:off x="1071538" y="3143248"/>
              <a:ext cx="42862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1536" y="2786058"/>
              <a:ext cx="1857388" cy="830997"/>
            </a:xfrm>
            <a:prstGeom prst="rect">
              <a:avLst/>
            </a:prstGeom>
            <a:noFill/>
          </p:spPr>
          <p:txBody>
            <a:bodyPr wrap="square" rtlCol="0">
              <a:spAutoFit/>
            </a:bodyPr>
            <a:lstStyle/>
            <a:p>
              <a:r>
                <a:rPr lang="en-US" sz="2400" dirty="0" smtClean="0"/>
                <a:t>Executes </a:t>
              </a:r>
              <a:r>
                <a:rPr lang="en-US" sz="2400" dirty="0" err="1" smtClean="0"/>
                <a:t>Syphon</a:t>
              </a:r>
              <a:r>
                <a:rPr lang="en-US" sz="2400" dirty="0" smtClean="0"/>
                <a:t> </a:t>
              </a:r>
              <a:r>
                <a:rPr lang="en-US" sz="2400" dirty="0" smtClean="0"/>
                <a:t>code</a:t>
              </a:r>
              <a:endParaRPr lang="en-US" sz="2400" dirty="0"/>
            </a:p>
          </p:txBody>
        </p:sp>
        <p:cxnSp>
          <p:nvCxnSpPr>
            <p:cNvPr id="34" name="Straight Connector 33"/>
            <p:cNvCxnSpPr/>
            <p:nvPr/>
          </p:nvCxnSpPr>
          <p:spPr>
            <a:xfrm rot="10800000">
              <a:off x="1285852" y="2928934"/>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1285852" y="3357562"/>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143768" y="1500174"/>
            <a:ext cx="2000232" cy="3143272"/>
            <a:chOff x="7143768" y="1500174"/>
            <a:chExt cx="2000232" cy="3143272"/>
          </a:xfrm>
        </p:grpSpPr>
        <p:cxnSp>
          <p:nvCxnSpPr>
            <p:cNvPr id="41" name="Straight Connector 40"/>
            <p:cNvCxnSpPr/>
            <p:nvPr/>
          </p:nvCxnSpPr>
          <p:spPr>
            <a:xfrm rot="5400000">
              <a:off x="5715008" y="3071810"/>
              <a:ext cx="314327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7143768" y="1500174"/>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7143768" y="4643446"/>
              <a:ext cx="1428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86644" y="2571744"/>
              <a:ext cx="1857356" cy="646331"/>
            </a:xfrm>
            <a:prstGeom prst="rect">
              <a:avLst/>
            </a:prstGeom>
            <a:noFill/>
          </p:spPr>
          <p:txBody>
            <a:bodyPr wrap="square" rtlCol="0">
              <a:spAutoFit/>
            </a:bodyPr>
            <a:lstStyle/>
            <a:p>
              <a:r>
                <a:rPr lang="en-US" dirty="0" smtClean="0"/>
                <a:t>1 process w/</a:t>
              </a:r>
            </a:p>
            <a:p>
              <a:r>
                <a:rPr lang="en-US" dirty="0" smtClean="0"/>
                <a:t>3 C# </a:t>
              </a:r>
              <a:r>
                <a:rPr lang="en-US" dirty="0" err="1" smtClean="0"/>
                <a:t>AppDomains</a:t>
              </a:r>
              <a:endParaRPr lang="en-US" dirty="0"/>
            </a:p>
          </p:txBody>
        </p:sp>
      </p:grpSp>
      <p:sp>
        <p:nvSpPr>
          <p:cNvPr id="2" name="Rectangle 1"/>
          <p:cNvSpPr/>
          <p:nvPr/>
        </p:nvSpPr>
        <p:spPr>
          <a:xfrm>
            <a:off x="1404818" y="4797152"/>
            <a:ext cx="6820240" cy="1911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29078" y="928670"/>
            <a:ext cx="5086127" cy="386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0-#ppt_w/2"/>
                                          </p:val>
                                        </p:tav>
                                        <p:tav tm="100000">
                                          <p:val>
                                            <p:strVal val="#ppt_x"/>
                                          </p:val>
                                        </p:tav>
                                      </p:tavLst>
                                    </p:anim>
                                    <p:anim calcmode="lin" valueType="num">
                                      <p:cBhvr additive="base">
                                        <p:cTn id="3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0"/>
            <a:ext cx="8229600" cy="785794"/>
          </a:xfrm>
        </p:spPr>
        <p:txBody>
          <a:bodyPr/>
          <a:lstStyle/>
          <a:p>
            <a:r>
              <a:rPr lang="en-US" dirty="0" smtClean="0"/>
              <a:t>Atlantis: Defining the Web Stack</a:t>
            </a:r>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4775" y="1000857"/>
            <a:ext cx="2296001" cy="206883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2204972" y="1133128"/>
            <a:ext cx="2592288" cy="814576"/>
            <a:chOff x="2071670" y="4572008"/>
            <a:chExt cx="3423071" cy="2143140"/>
          </a:xfrm>
        </p:grpSpPr>
        <p:sp>
          <p:nvSpPr>
            <p:cNvPr id="8" name="Oval Callout 7"/>
            <p:cNvSpPr/>
            <p:nvPr/>
          </p:nvSpPr>
          <p:spPr>
            <a:xfrm>
              <a:off x="2071670" y="4572008"/>
              <a:ext cx="3423071" cy="2143140"/>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9" name="TextBox 8"/>
            <p:cNvSpPr txBox="1"/>
            <p:nvPr/>
          </p:nvSpPr>
          <p:spPr>
            <a:xfrm>
              <a:off x="2428859" y="4857760"/>
              <a:ext cx="3065882" cy="1214636"/>
            </a:xfrm>
            <a:prstGeom prst="rect">
              <a:avLst/>
            </a:prstGeom>
            <a:noFill/>
          </p:spPr>
          <p:txBody>
            <a:bodyPr wrap="square" rtlCol="0">
              <a:spAutoFit/>
            </a:bodyPr>
            <a:lstStyle/>
            <a:p>
              <a:r>
                <a:rPr lang="en-US" sz="2400" dirty="0" smtClean="0"/>
                <a:t>Load foo.html.</a:t>
              </a:r>
            </a:p>
          </p:txBody>
        </p:sp>
      </p:grpSp>
      <p:pic>
        <p:nvPicPr>
          <p:cNvPr id="10" name="Picture 1"/>
          <p:cNvPicPr>
            <a:picLocks noChangeAspect="1" noChangeArrowheads="1"/>
          </p:cNvPicPr>
          <p:nvPr/>
        </p:nvPicPr>
        <p:blipFill>
          <a:blip r:embed="rId4" cstate="print"/>
          <a:srcRect/>
          <a:stretch>
            <a:fillRect/>
          </a:stretch>
        </p:blipFill>
        <p:spPr bwMode="auto">
          <a:xfrm>
            <a:off x="166992" y="980728"/>
            <a:ext cx="1863943" cy="2066232"/>
          </a:xfrm>
          <a:prstGeom prst="rect">
            <a:avLst/>
          </a:prstGeom>
          <a:noFill/>
          <a:ln w="9525">
            <a:solidFill>
              <a:schemeClr val="tx1"/>
            </a:solidFill>
            <a:miter lim="800000"/>
            <a:headEnd/>
            <a:tailEnd/>
          </a:ln>
        </p:spPr>
      </p:pic>
      <p:grpSp>
        <p:nvGrpSpPr>
          <p:cNvPr id="11" name="Group 10"/>
          <p:cNvGrpSpPr/>
          <p:nvPr/>
        </p:nvGrpSpPr>
        <p:grpSpPr>
          <a:xfrm>
            <a:off x="7378744" y="963596"/>
            <a:ext cx="1735745" cy="939514"/>
            <a:chOff x="2071670" y="4572008"/>
            <a:chExt cx="3423071" cy="2143140"/>
          </a:xfrm>
        </p:grpSpPr>
        <p:sp>
          <p:nvSpPr>
            <p:cNvPr id="12" name="Oval Callout 11"/>
            <p:cNvSpPr/>
            <p:nvPr/>
          </p:nvSpPr>
          <p:spPr>
            <a:xfrm>
              <a:off x="2071670" y="4572008"/>
              <a:ext cx="3423071" cy="2143140"/>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13" name="TextBox 12"/>
            <p:cNvSpPr txBox="1"/>
            <p:nvPr/>
          </p:nvSpPr>
          <p:spPr>
            <a:xfrm>
              <a:off x="2428860" y="4857760"/>
              <a:ext cx="2714644" cy="1480736"/>
            </a:xfrm>
            <a:prstGeom prst="rect">
              <a:avLst/>
            </a:prstGeom>
            <a:noFill/>
          </p:spPr>
          <p:txBody>
            <a:bodyPr wrap="square" rtlCol="0">
              <a:spAutoFit/>
            </a:bodyPr>
            <a:lstStyle/>
            <a:p>
              <a:r>
                <a:rPr lang="en-US" sz="2400" i="1" dirty="0" smtClean="0"/>
                <a:t>It shall be done.</a:t>
              </a:r>
            </a:p>
          </p:txBody>
        </p:sp>
      </p:grpSp>
      <p:grpSp>
        <p:nvGrpSpPr>
          <p:cNvPr id="17" name="Group 16"/>
          <p:cNvGrpSpPr/>
          <p:nvPr/>
        </p:nvGrpSpPr>
        <p:grpSpPr>
          <a:xfrm>
            <a:off x="6096217" y="3473470"/>
            <a:ext cx="2309118" cy="2929776"/>
            <a:chOff x="6096217" y="3473470"/>
            <a:chExt cx="2309118" cy="2929776"/>
          </a:xfrm>
        </p:grpSpPr>
        <p:grpSp>
          <p:nvGrpSpPr>
            <p:cNvPr id="14" name="Group 13"/>
            <p:cNvGrpSpPr>
              <a:grpSpLocks/>
            </p:cNvGrpSpPr>
            <p:nvPr/>
          </p:nvGrpSpPr>
          <p:grpSpPr>
            <a:xfrm>
              <a:off x="6096217" y="3473470"/>
              <a:ext cx="2309118" cy="2929776"/>
              <a:chOff x="785786" y="1357298"/>
              <a:chExt cx="1357322" cy="1809750"/>
            </a:xfrm>
          </p:grpSpPr>
          <p:sp>
            <p:nvSpPr>
              <p:cNvPr id="15" name="Document"/>
              <p:cNvSpPr>
                <a:spLocks noEditPoints="1" noChangeArrowheads="1"/>
              </p:cNvSpPr>
              <p:nvPr/>
            </p:nvSpPr>
            <p:spPr bwMode="auto">
              <a:xfrm rot="10800000">
                <a:off x="785786" y="1357298"/>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6" name="TextBox 15"/>
              <p:cNvSpPr txBox="1"/>
              <p:nvPr/>
            </p:nvSpPr>
            <p:spPr>
              <a:xfrm>
                <a:off x="785786" y="1365977"/>
                <a:ext cx="1357322" cy="285175"/>
              </a:xfrm>
              <a:prstGeom prst="rect">
                <a:avLst/>
              </a:prstGeom>
              <a:noFill/>
            </p:spPr>
            <p:txBody>
              <a:bodyPr wrap="square" rtlCol="0">
                <a:spAutoFit/>
              </a:bodyPr>
              <a:lstStyle/>
              <a:p>
                <a:pPr algn="ctr"/>
                <a:endParaRPr lang="en-US" sz="2400" dirty="0"/>
              </a:p>
            </p:txBody>
          </p:sp>
        </p:grpSp>
        <p:sp>
          <p:nvSpPr>
            <p:cNvPr id="5" name="TextBox 4"/>
            <p:cNvSpPr txBox="1"/>
            <p:nvPr/>
          </p:nvSpPr>
          <p:spPr>
            <a:xfrm>
              <a:off x="6804248" y="4637557"/>
              <a:ext cx="979348" cy="461665"/>
            </a:xfrm>
            <a:prstGeom prst="rect">
              <a:avLst/>
            </a:prstGeom>
            <a:noFill/>
          </p:spPr>
          <p:txBody>
            <a:bodyPr wrap="square" rtlCol="0">
              <a:spAutoFit/>
            </a:bodyPr>
            <a:lstStyle/>
            <a:p>
              <a:r>
                <a:rPr lang="en-US" sz="2400" dirty="0" smtClean="0"/>
                <a:t>HTML</a:t>
              </a:r>
              <a:endParaRPr lang="en-US" sz="2400" dirty="0"/>
            </a:p>
          </p:txBody>
        </p:sp>
      </p:grpSp>
    </p:spTree>
    <p:extLst>
      <p:ext uri="{BB962C8B-B14F-4D97-AF65-F5344CB8AC3E}">
        <p14:creationId xmlns:p14="http://schemas.microsoft.com/office/powerpoint/2010/main" xmlns="" val="42425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752"/>
            <a:ext cx="3384376" cy="850106"/>
          </a:xfrm>
        </p:spPr>
        <p:txBody>
          <a:bodyPr/>
          <a:lstStyle/>
          <a:p>
            <a:r>
              <a:rPr lang="en-US" dirty="0" smtClean="0"/>
              <a:t>Our Claim</a:t>
            </a:r>
            <a:endParaRPr lang="en-US" dirty="0"/>
          </a:p>
        </p:txBody>
      </p:sp>
      <p:cxnSp>
        <p:nvCxnSpPr>
          <p:cNvPr id="5" name="Straight Connector 4"/>
          <p:cNvCxnSpPr/>
          <p:nvPr/>
        </p:nvCxnSpPr>
        <p:spPr>
          <a:xfrm>
            <a:off x="4139952" y="188640"/>
            <a:ext cx="0" cy="65527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0" y="896203"/>
            <a:ext cx="4139952" cy="5949280"/>
          </a:xfrm>
        </p:spPr>
        <p:txBody>
          <a:bodyPr>
            <a:normAutofit/>
          </a:bodyPr>
          <a:lstStyle/>
          <a:p>
            <a:r>
              <a:rPr lang="en-US" dirty="0" smtClean="0"/>
              <a:t>Web browsers are a horrifying platform!</a:t>
            </a:r>
          </a:p>
          <a:p>
            <a:endParaRPr lang="en-US" dirty="0"/>
          </a:p>
          <a:p>
            <a:endParaRPr lang="en-US" dirty="0" smtClean="0"/>
          </a:p>
          <a:p>
            <a:endParaRPr lang="en-US" dirty="0"/>
          </a:p>
          <a:p>
            <a:endParaRPr lang="en-US" dirty="0" smtClean="0"/>
          </a:p>
          <a:p>
            <a:pPr lvl="1"/>
            <a:r>
              <a:rPr lang="en-US" dirty="0" smtClean="0"/>
              <a:t>APIs are too complex</a:t>
            </a:r>
          </a:p>
          <a:p>
            <a:pPr lvl="1"/>
            <a:r>
              <a:rPr lang="en-US" dirty="0" smtClean="0"/>
              <a:t>Implementations are too brittle</a:t>
            </a:r>
          </a:p>
          <a:p>
            <a:pPr lvl="1"/>
            <a:r>
              <a:rPr lang="en-US" dirty="0" smtClean="0"/>
              <a:t>Writing robust apps is too hard</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16832"/>
            <a:ext cx="3744416" cy="2473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4988392" y="28452"/>
            <a:ext cx="3384376"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Our Solution</a:t>
            </a:r>
            <a:endParaRPr lang="en-US" dirty="0"/>
          </a:p>
        </p:txBody>
      </p:sp>
      <p:grpSp>
        <p:nvGrpSpPr>
          <p:cNvPr id="34" name="Group 33"/>
          <p:cNvGrpSpPr>
            <a:grpSpLocks/>
          </p:cNvGrpSpPr>
          <p:nvPr/>
        </p:nvGrpSpPr>
        <p:grpSpPr>
          <a:xfrm>
            <a:off x="6873020" y="1150124"/>
            <a:ext cx="2163623" cy="3439025"/>
            <a:chOff x="785785" y="1667541"/>
            <a:chExt cx="1357323" cy="1499507"/>
          </a:xfrm>
        </p:grpSpPr>
        <p:sp>
          <p:nvSpPr>
            <p:cNvPr id="35" name="Document"/>
            <p:cNvSpPr>
              <a:spLocks noEditPoints="1" noChangeArrowheads="1"/>
            </p:cNvSpPr>
            <p:nvPr/>
          </p:nvSpPr>
          <p:spPr bwMode="auto">
            <a:xfrm rot="10800000">
              <a:off x="785785" y="1667541"/>
              <a:ext cx="1352550" cy="149950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6" name="TextBox 35"/>
            <p:cNvSpPr txBox="1"/>
            <p:nvPr/>
          </p:nvSpPr>
          <p:spPr>
            <a:xfrm>
              <a:off x="785786" y="1745101"/>
              <a:ext cx="1357322" cy="434402"/>
            </a:xfrm>
            <a:prstGeom prst="rect">
              <a:avLst/>
            </a:prstGeom>
            <a:noFill/>
          </p:spPr>
          <p:txBody>
            <a:bodyPr wrap="square" rtlCol="0">
              <a:spAutoFit/>
            </a:bodyPr>
            <a:lstStyle/>
            <a:p>
              <a:pPr algn="ctr"/>
              <a:r>
                <a:rPr lang="en-US" sz="2400" dirty="0" smtClean="0"/>
                <a:t>HTML</a:t>
              </a:r>
            </a:p>
            <a:p>
              <a:pPr algn="ctr"/>
              <a:r>
                <a:rPr lang="en-US" sz="2400" dirty="0" smtClean="0"/>
                <a:t>CSS</a:t>
              </a:r>
            </a:p>
            <a:p>
              <a:pPr algn="ctr"/>
              <a:r>
                <a:rPr lang="en-US" sz="2400" dirty="0" smtClean="0"/>
                <a:t>JavaScript</a:t>
              </a:r>
              <a:endParaRPr lang="en-US" sz="2400" dirty="0"/>
            </a:p>
          </p:txBody>
        </p:sp>
      </p:grpSp>
      <p:sp>
        <p:nvSpPr>
          <p:cNvPr id="37" name="Rectangle 36"/>
          <p:cNvSpPr>
            <a:spLocks/>
          </p:cNvSpPr>
          <p:nvPr/>
        </p:nvSpPr>
        <p:spPr>
          <a:xfrm>
            <a:off x="4263374" y="2514191"/>
            <a:ext cx="2163620" cy="3023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en-US" sz="2800" b="1" dirty="0" smtClean="0"/>
              <a:t>Monolithic browser</a:t>
            </a:r>
            <a:endParaRPr lang="en-US" sz="2800" b="1" dirty="0"/>
          </a:p>
        </p:txBody>
      </p:sp>
      <p:grpSp>
        <p:nvGrpSpPr>
          <p:cNvPr id="38" name="Group 37"/>
          <p:cNvGrpSpPr>
            <a:grpSpLocks/>
          </p:cNvGrpSpPr>
          <p:nvPr/>
        </p:nvGrpSpPr>
        <p:grpSpPr>
          <a:xfrm>
            <a:off x="7009950" y="2731332"/>
            <a:ext cx="1848576" cy="1600925"/>
            <a:chOff x="6215074" y="2928934"/>
            <a:chExt cx="2214578" cy="1928826"/>
          </a:xfrm>
        </p:grpSpPr>
        <p:sp>
          <p:nvSpPr>
            <p:cNvPr id="39" name="Rectangle 38"/>
            <p:cNvSpPr/>
            <p:nvPr/>
          </p:nvSpPr>
          <p:spPr>
            <a:xfrm>
              <a:off x="6215074" y="2928934"/>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HTML/CSS parser</a:t>
              </a:r>
              <a:endParaRPr lang="en-US" b="1" dirty="0">
                <a:solidFill>
                  <a:schemeClr val="tx1"/>
                </a:solidFill>
              </a:endParaRPr>
            </a:p>
          </p:txBody>
        </p:sp>
        <p:sp>
          <p:nvSpPr>
            <p:cNvPr id="40" name="Rectangle 39"/>
            <p:cNvSpPr/>
            <p:nvPr/>
          </p:nvSpPr>
          <p:spPr>
            <a:xfrm>
              <a:off x="6215074" y="3429000"/>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 tree</a:t>
              </a:r>
              <a:endParaRPr lang="en-US" b="1" dirty="0">
                <a:solidFill>
                  <a:schemeClr val="tx1"/>
                </a:solidFill>
              </a:endParaRPr>
            </a:p>
          </p:txBody>
        </p:sp>
        <p:sp>
          <p:nvSpPr>
            <p:cNvPr id="41" name="Rectangle 40"/>
            <p:cNvSpPr/>
            <p:nvPr/>
          </p:nvSpPr>
          <p:spPr>
            <a:xfrm>
              <a:off x="6215074" y="3929066"/>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Layout/rendering</a:t>
              </a:r>
              <a:endParaRPr lang="en-US" b="1" dirty="0">
                <a:solidFill>
                  <a:schemeClr val="tx1"/>
                </a:solidFill>
              </a:endParaRPr>
            </a:p>
          </p:txBody>
        </p:sp>
        <p:sp>
          <p:nvSpPr>
            <p:cNvPr id="42" name="Rectangle 41"/>
            <p:cNvSpPr/>
            <p:nvPr/>
          </p:nvSpPr>
          <p:spPr>
            <a:xfrm>
              <a:off x="6215074" y="4429132"/>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Scripting runtime</a:t>
              </a:r>
              <a:endParaRPr lang="en-US" b="1" dirty="0">
                <a:solidFill>
                  <a:schemeClr val="tx1"/>
                </a:solidFill>
              </a:endParaRPr>
            </a:p>
          </p:txBody>
        </p:sp>
      </p:grpSp>
      <p:sp>
        <p:nvSpPr>
          <p:cNvPr id="43" name="Rectangle 42"/>
          <p:cNvSpPr>
            <a:spLocks/>
          </p:cNvSpPr>
          <p:nvPr/>
        </p:nvSpPr>
        <p:spPr>
          <a:xfrm>
            <a:off x="6852428" y="4740143"/>
            <a:ext cx="2163621" cy="8008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Atlantis</a:t>
            </a:r>
          </a:p>
          <a:p>
            <a:pPr algn="ctr"/>
            <a:r>
              <a:rPr lang="en-US" sz="2800" b="1" dirty="0" err="1" smtClean="0"/>
              <a:t>exokernel</a:t>
            </a:r>
            <a:endParaRPr lang="en-US" sz="2800" b="1" dirty="0"/>
          </a:p>
        </p:txBody>
      </p:sp>
      <p:grpSp>
        <p:nvGrpSpPr>
          <p:cNvPr id="44" name="Group 43"/>
          <p:cNvGrpSpPr>
            <a:grpSpLocks/>
          </p:cNvGrpSpPr>
          <p:nvPr/>
        </p:nvGrpSpPr>
        <p:grpSpPr>
          <a:xfrm>
            <a:off x="4420896" y="2728502"/>
            <a:ext cx="1848576" cy="1600926"/>
            <a:chOff x="6215074" y="2928934"/>
            <a:chExt cx="2214579" cy="1928826"/>
          </a:xfrm>
        </p:grpSpPr>
        <p:sp>
          <p:nvSpPr>
            <p:cNvPr id="45" name="Rectangle 44"/>
            <p:cNvSpPr/>
            <p:nvPr/>
          </p:nvSpPr>
          <p:spPr>
            <a:xfrm>
              <a:off x="6215074" y="2928934"/>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HTML/CSS parser</a:t>
              </a:r>
              <a:endParaRPr lang="en-US" b="1" dirty="0">
                <a:solidFill>
                  <a:schemeClr val="tx1"/>
                </a:solidFill>
              </a:endParaRPr>
            </a:p>
          </p:txBody>
        </p:sp>
        <p:sp>
          <p:nvSpPr>
            <p:cNvPr id="46" name="Rectangle 45"/>
            <p:cNvSpPr/>
            <p:nvPr/>
          </p:nvSpPr>
          <p:spPr>
            <a:xfrm>
              <a:off x="6215075" y="3429000"/>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 tree</a:t>
              </a:r>
              <a:endParaRPr lang="en-US" b="1" dirty="0">
                <a:solidFill>
                  <a:schemeClr val="tx1"/>
                </a:solidFill>
              </a:endParaRPr>
            </a:p>
          </p:txBody>
        </p:sp>
        <p:sp>
          <p:nvSpPr>
            <p:cNvPr id="47" name="Rectangle 46"/>
            <p:cNvSpPr/>
            <p:nvPr/>
          </p:nvSpPr>
          <p:spPr>
            <a:xfrm>
              <a:off x="6215074" y="3929066"/>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Layout/rendering</a:t>
              </a:r>
              <a:endParaRPr lang="en-US" b="1" dirty="0">
                <a:solidFill>
                  <a:schemeClr val="tx1"/>
                </a:solidFill>
              </a:endParaRPr>
            </a:p>
          </p:txBody>
        </p:sp>
        <p:sp>
          <p:nvSpPr>
            <p:cNvPr id="48" name="Rectangle 47"/>
            <p:cNvSpPr/>
            <p:nvPr/>
          </p:nvSpPr>
          <p:spPr>
            <a:xfrm>
              <a:off x="6215074" y="4429132"/>
              <a:ext cx="2214578" cy="42862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Scripting runtime</a:t>
              </a:r>
              <a:endParaRPr lang="en-US" b="1" dirty="0">
                <a:solidFill>
                  <a:schemeClr val="tx1"/>
                </a:solidFill>
              </a:endParaRPr>
            </a:p>
          </p:txBody>
        </p:sp>
      </p:grpSp>
      <p:grpSp>
        <p:nvGrpSpPr>
          <p:cNvPr id="49" name="Group 48"/>
          <p:cNvGrpSpPr>
            <a:grpSpLocks/>
          </p:cNvGrpSpPr>
          <p:nvPr/>
        </p:nvGrpSpPr>
        <p:grpSpPr>
          <a:xfrm>
            <a:off x="4263374" y="1147296"/>
            <a:ext cx="2163620" cy="1169554"/>
            <a:chOff x="785786" y="1357298"/>
            <a:chExt cx="1357322" cy="1809750"/>
          </a:xfrm>
        </p:grpSpPr>
        <p:sp>
          <p:nvSpPr>
            <p:cNvPr id="50" name="Document"/>
            <p:cNvSpPr>
              <a:spLocks noEditPoints="1" noChangeArrowheads="1"/>
            </p:cNvSpPr>
            <p:nvPr/>
          </p:nvSpPr>
          <p:spPr bwMode="auto">
            <a:xfrm rot="10800000">
              <a:off x="785786" y="1357298"/>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51" name="TextBox 50"/>
            <p:cNvSpPr txBox="1"/>
            <p:nvPr/>
          </p:nvSpPr>
          <p:spPr>
            <a:xfrm>
              <a:off x="785786" y="1365977"/>
              <a:ext cx="1357322" cy="1169544"/>
            </a:xfrm>
            <a:prstGeom prst="rect">
              <a:avLst/>
            </a:prstGeom>
            <a:noFill/>
          </p:spPr>
          <p:txBody>
            <a:bodyPr wrap="square" rtlCol="0">
              <a:spAutoFit/>
            </a:bodyPr>
            <a:lstStyle/>
            <a:p>
              <a:pPr algn="ctr"/>
              <a:r>
                <a:rPr lang="en-US" sz="2400" dirty="0" smtClean="0"/>
                <a:t>HTML</a:t>
              </a:r>
            </a:p>
            <a:p>
              <a:pPr algn="ctr"/>
              <a:r>
                <a:rPr lang="en-US" sz="2400" dirty="0" smtClean="0"/>
                <a:t>CSS</a:t>
              </a:r>
            </a:p>
            <a:p>
              <a:pPr algn="ctr"/>
              <a:r>
                <a:rPr lang="en-US" sz="2400" dirty="0" smtClean="0"/>
                <a:t>JavaScript</a:t>
              </a:r>
              <a:endParaRPr lang="en-US" sz="2400" dirty="0"/>
            </a:p>
          </p:txBody>
        </p:sp>
      </p:grpSp>
      <p:sp>
        <p:nvSpPr>
          <p:cNvPr id="52" name="Title 1"/>
          <p:cNvSpPr txBox="1">
            <a:spLocks/>
          </p:cNvSpPr>
          <p:nvPr/>
        </p:nvSpPr>
        <p:spPr>
          <a:xfrm>
            <a:off x="4736364" y="5879896"/>
            <a:ext cx="3888432"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Pages manage their own complexity!</a:t>
            </a:r>
            <a:endParaRPr lang="en-US" sz="3200" dirty="0"/>
          </a:p>
        </p:txBody>
      </p:sp>
    </p:spTree>
    <p:extLst>
      <p:ext uri="{BB962C8B-B14F-4D97-AF65-F5344CB8AC3E}">
        <p14:creationId xmlns:p14="http://schemas.microsoft.com/office/powerpoint/2010/main" xmlns="" val="166200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grpId="0" nodeType="withEffect">
                                  <p:stCondLst>
                                    <p:cond delay="0"/>
                                  </p:stCondLst>
                                  <p:childTnLst>
                                    <p:set>
                                      <p:cBhvr rctx="PPT">
                                        <p:cTn id="9" dur="indefinite"/>
                                        <p:tgtEl>
                                          <p:spTgt spid="8">
                                            <p:txEl>
                                              <p:pRg st="0" end="0"/>
                                            </p:txEl>
                                          </p:spTgt>
                                        </p:tgtEl>
                                        <p:attrNameLst>
                                          <p:attrName>style.opacity</p:attrName>
                                        </p:attrNameLst>
                                      </p:cBhvr>
                                      <p:to>
                                        <p:strVal val="0.25"/>
                                      </p:to>
                                    </p:set>
                                    <p:animEffect filter="image" prLst="opacity: 0.25">
                                      <p:cBhvr rctx="IE">
                                        <p:cTn id="10" dur="indefinite"/>
                                        <p:tgtEl>
                                          <p:spTgt spid="8">
                                            <p:txEl>
                                              <p:pRg st="0" end="0"/>
                                            </p:txEl>
                                          </p:spTgt>
                                        </p:tgtEl>
                                      </p:cBhvr>
                                    </p:animEffect>
                                  </p:childTnLst>
                                </p:cTn>
                              </p:par>
                              <p:par>
                                <p:cTn id="11" presetID="9" presetClass="emph" presetSubtype="0" grpId="0" nodeType="withEffect">
                                  <p:stCondLst>
                                    <p:cond delay="0"/>
                                  </p:stCondLst>
                                  <p:childTnLst>
                                    <p:set>
                                      <p:cBhvr rctx="PPT">
                                        <p:cTn id="12" dur="indefinite"/>
                                        <p:tgtEl>
                                          <p:spTgt spid="8">
                                            <p:txEl>
                                              <p:pRg st="5" end="5"/>
                                            </p:txEl>
                                          </p:spTgt>
                                        </p:tgtEl>
                                        <p:attrNameLst>
                                          <p:attrName>style.opacity</p:attrName>
                                        </p:attrNameLst>
                                      </p:cBhvr>
                                      <p:to>
                                        <p:strVal val="0.25"/>
                                      </p:to>
                                    </p:set>
                                    <p:animEffect filter="image" prLst="opacity: 0.25">
                                      <p:cBhvr rctx="IE">
                                        <p:cTn id="13" dur="indefinite"/>
                                        <p:tgtEl>
                                          <p:spTgt spid="8">
                                            <p:txEl>
                                              <p:pRg st="5" end="5"/>
                                            </p:txEl>
                                          </p:spTgt>
                                        </p:tgtEl>
                                      </p:cBhvr>
                                    </p:animEffect>
                                  </p:childTnLst>
                                </p:cTn>
                              </p:par>
                              <p:par>
                                <p:cTn id="14" presetID="9" presetClass="emph" presetSubtype="0" grpId="0" nodeType="withEffect">
                                  <p:stCondLst>
                                    <p:cond delay="0"/>
                                  </p:stCondLst>
                                  <p:childTnLst>
                                    <p:set>
                                      <p:cBhvr rctx="PPT">
                                        <p:cTn id="15" dur="indefinite"/>
                                        <p:tgtEl>
                                          <p:spTgt spid="8">
                                            <p:txEl>
                                              <p:pRg st="6" end="6"/>
                                            </p:txEl>
                                          </p:spTgt>
                                        </p:tgtEl>
                                        <p:attrNameLst>
                                          <p:attrName>style.opacity</p:attrName>
                                        </p:attrNameLst>
                                      </p:cBhvr>
                                      <p:to>
                                        <p:strVal val="0.25"/>
                                      </p:to>
                                    </p:set>
                                    <p:animEffect filter="image" prLst="opacity: 0.25">
                                      <p:cBhvr rctx="IE">
                                        <p:cTn id="16" dur="indefinite"/>
                                        <p:tgtEl>
                                          <p:spTgt spid="8">
                                            <p:txEl>
                                              <p:pRg st="6" end="6"/>
                                            </p:txEl>
                                          </p:spTgt>
                                        </p:tgtEl>
                                      </p:cBhvr>
                                    </p:animEffect>
                                  </p:childTnLst>
                                </p:cTn>
                              </p:par>
                              <p:par>
                                <p:cTn id="17" presetID="9" presetClass="emph" presetSubtype="0" grpId="0" nodeType="withEffect">
                                  <p:stCondLst>
                                    <p:cond delay="0"/>
                                  </p:stCondLst>
                                  <p:childTnLst>
                                    <p:set>
                                      <p:cBhvr rctx="PPT">
                                        <p:cTn id="18" dur="indefinite"/>
                                        <p:tgtEl>
                                          <p:spTgt spid="8">
                                            <p:txEl>
                                              <p:pRg st="7" end="7"/>
                                            </p:txEl>
                                          </p:spTgt>
                                        </p:tgtEl>
                                        <p:attrNameLst>
                                          <p:attrName>style.opacity</p:attrName>
                                        </p:attrNameLst>
                                      </p:cBhvr>
                                      <p:to>
                                        <p:strVal val="0.25"/>
                                      </p:to>
                                    </p:set>
                                    <p:animEffect filter="image" prLst="opacity: 0.25">
                                      <p:cBhvr rctx="IE">
                                        <p:cTn id="19" dur="indefinite"/>
                                        <p:tgtEl>
                                          <p:spTgt spid="8">
                                            <p:txEl>
                                              <p:pRg st="7" end="7"/>
                                            </p:txEl>
                                          </p:spTgt>
                                        </p:tgtEl>
                                      </p:cBhvr>
                                    </p:animEffect>
                                  </p:childTnLst>
                                </p:cTn>
                              </p:par>
                              <p:par>
                                <p:cTn id="20" presetID="9" presetClass="emph" presetSubtype="0" nodeType="withEffect">
                                  <p:stCondLst>
                                    <p:cond delay="0"/>
                                  </p:stCondLst>
                                  <p:childTnLst>
                                    <p:set>
                                      <p:cBhvr rctx="PPT">
                                        <p:cTn id="21" dur="indefinite"/>
                                        <p:tgtEl>
                                          <p:spTgt spid="2051"/>
                                        </p:tgtEl>
                                        <p:attrNameLst>
                                          <p:attrName>style.opacity</p:attrName>
                                        </p:attrNameLst>
                                      </p:cBhvr>
                                      <p:to>
                                        <p:strVal val="0.25"/>
                                      </p:to>
                                    </p:set>
                                    <p:animEffect filter="image" prLst="opacity: 0.25">
                                      <p:cBhvr rctx="IE">
                                        <p:cTn id="22" dur="indefinite"/>
                                        <p:tgtEl>
                                          <p:spTgt spid="2051"/>
                                        </p:tgtEl>
                                      </p:cBhvr>
                                    </p:animEffec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12" grpId="0"/>
      <p:bldP spid="37" grpId="0" animBg="1"/>
      <p:bldP spid="43" grpId="0" animBg="1"/>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0"/>
            <a:ext cx="8229600" cy="785794"/>
          </a:xfrm>
        </p:spPr>
        <p:txBody>
          <a:bodyPr/>
          <a:lstStyle/>
          <a:p>
            <a:r>
              <a:rPr lang="en-US" dirty="0" smtClean="0"/>
              <a:t>Atlantis: Defining the Web Stack</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4236" y="3473470"/>
            <a:ext cx="1901078" cy="558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4775" y="1000857"/>
            <a:ext cx="2296001" cy="206883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Group 17"/>
          <p:cNvGrpSpPr/>
          <p:nvPr/>
        </p:nvGrpSpPr>
        <p:grpSpPr>
          <a:xfrm>
            <a:off x="2204972" y="1133128"/>
            <a:ext cx="2592288" cy="814576"/>
            <a:chOff x="2071670" y="4572008"/>
            <a:chExt cx="3423071" cy="2143140"/>
          </a:xfrm>
        </p:grpSpPr>
        <p:sp>
          <p:nvSpPr>
            <p:cNvPr id="19" name="Oval Callout 18"/>
            <p:cNvSpPr/>
            <p:nvPr/>
          </p:nvSpPr>
          <p:spPr>
            <a:xfrm>
              <a:off x="2071670" y="4572008"/>
              <a:ext cx="3423071" cy="2143140"/>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20" name="TextBox 19"/>
            <p:cNvSpPr txBox="1"/>
            <p:nvPr/>
          </p:nvSpPr>
          <p:spPr>
            <a:xfrm>
              <a:off x="2428859" y="4857760"/>
              <a:ext cx="3065882" cy="1214636"/>
            </a:xfrm>
            <a:prstGeom prst="rect">
              <a:avLst/>
            </a:prstGeom>
            <a:noFill/>
          </p:spPr>
          <p:txBody>
            <a:bodyPr wrap="square" rtlCol="0">
              <a:spAutoFit/>
            </a:bodyPr>
            <a:lstStyle/>
            <a:p>
              <a:r>
                <a:rPr lang="en-US" sz="2400" dirty="0" smtClean="0"/>
                <a:t>Load foo.html.</a:t>
              </a:r>
            </a:p>
          </p:txBody>
        </p:sp>
      </p:grpSp>
      <p:pic>
        <p:nvPicPr>
          <p:cNvPr id="21" name="Picture 1"/>
          <p:cNvPicPr>
            <a:picLocks noChangeAspect="1" noChangeArrowheads="1"/>
          </p:cNvPicPr>
          <p:nvPr/>
        </p:nvPicPr>
        <p:blipFill>
          <a:blip r:embed="rId4" cstate="print"/>
          <a:srcRect/>
          <a:stretch>
            <a:fillRect/>
          </a:stretch>
        </p:blipFill>
        <p:spPr bwMode="auto">
          <a:xfrm>
            <a:off x="166992" y="980728"/>
            <a:ext cx="1863943" cy="2066232"/>
          </a:xfrm>
          <a:prstGeom prst="rect">
            <a:avLst/>
          </a:prstGeom>
          <a:noFill/>
          <a:ln w="9525">
            <a:solidFill>
              <a:schemeClr val="tx1"/>
            </a:solidFill>
            <a:miter lim="800000"/>
            <a:headEnd/>
            <a:tailEnd/>
          </a:ln>
        </p:spPr>
      </p:pic>
      <p:grpSp>
        <p:nvGrpSpPr>
          <p:cNvPr id="22" name="Group 21"/>
          <p:cNvGrpSpPr/>
          <p:nvPr/>
        </p:nvGrpSpPr>
        <p:grpSpPr>
          <a:xfrm>
            <a:off x="7378744" y="963596"/>
            <a:ext cx="1735745" cy="939514"/>
            <a:chOff x="2071670" y="4572008"/>
            <a:chExt cx="3423071" cy="2143140"/>
          </a:xfrm>
        </p:grpSpPr>
        <p:sp>
          <p:nvSpPr>
            <p:cNvPr id="23" name="Oval Callout 22"/>
            <p:cNvSpPr/>
            <p:nvPr/>
          </p:nvSpPr>
          <p:spPr>
            <a:xfrm>
              <a:off x="2071670" y="4572008"/>
              <a:ext cx="3423071" cy="2143140"/>
            </a:xfrm>
            <a:prstGeom prst="wedgeEllipseCallout">
              <a:avLst>
                <a:gd name="adj1" fmla="val -51291"/>
                <a:gd name="adj2" fmla="val 523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24" name="TextBox 23"/>
            <p:cNvSpPr txBox="1"/>
            <p:nvPr/>
          </p:nvSpPr>
          <p:spPr>
            <a:xfrm>
              <a:off x="2428860" y="4857760"/>
              <a:ext cx="2714644" cy="1480736"/>
            </a:xfrm>
            <a:prstGeom prst="rect">
              <a:avLst/>
            </a:prstGeom>
            <a:noFill/>
          </p:spPr>
          <p:txBody>
            <a:bodyPr wrap="square" rtlCol="0">
              <a:spAutoFit/>
            </a:bodyPr>
            <a:lstStyle/>
            <a:p>
              <a:r>
                <a:rPr lang="en-US" sz="2400" i="1" dirty="0" smtClean="0"/>
                <a:t>It shall be done.</a:t>
              </a:r>
            </a:p>
          </p:txBody>
        </p:sp>
      </p:grpSp>
      <p:sp>
        <p:nvSpPr>
          <p:cNvPr id="2" name="Isosceles Triangle 1"/>
          <p:cNvSpPr/>
          <p:nvPr/>
        </p:nvSpPr>
        <p:spPr>
          <a:xfrm rot="16200000">
            <a:off x="6175421" y="3175022"/>
            <a:ext cx="322870" cy="122545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096217" y="3473470"/>
            <a:ext cx="2309118" cy="2929776"/>
            <a:chOff x="6096217" y="3473470"/>
            <a:chExt cx="2309118" cy="2929776"/>
          </a:xfrm>
        </p:grpSpPr>
        <p:grpSp>
          <p:nvGrpSpPr>
            <p:cNvPr id="26" name="Group 25"/>
            <p:cNvGrpSpPr>
              <a:grpSpLocks/>
            </p:cNvGrpSpPr>
            <p:nvPr/>
          </p:nvGrpSpPr>
          <p:grpSpPr>
            <a:xfrm>
              <a:off x="6096217" y="3473470"/>
              <a:ext cx="2309118" cy="2929776"/>
              <a:chOff x="785786" y="1357298"/>
              <a:chExt cx="1357322" cy="1809750"/>
            </a:xfrm>
          </p:grpSpPr>
          <p:sp>
            <p:nvSpPr>
              <p:cNvPr id="28" name="Document"/>
              <p:cNvSpPr>
                <a:spLocks noEditPoints="1" noChangeArrowheads="1"/>
              </p:cNvSpPr>
              <p:nvPr/>
            </p:nvSpPr>
            <p:spPr bwMode="auto">
              <a:xfrm rot="10800000">
                <a:off x="785786" y="1357298"/>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785786" y="1365977"/>
                <a:ext cx="1357322" cy="285175"/>
              </a:xfrm>
              <a:prstGeom prst="rect">
                <a:avLst/>
              </a:prstGeom>
              <a:noFill/>
            </p:spPr>
            <p:txBody>
              <a:bodyPr wrap="square" rtlCol="0">
                <a:spAutoFit/>
              </a:bodyPr>
              <a:lstStyle/>
              <a:p>
                <a:pPr algn="ctr"/>
                <a:endParaRPr lang="en-US" sz="2400" dirty="0"/>
              </a:p>
            </p:txBody>
          </p:sp>
        </p:grpSp>
        <p:sp>
          <p:nvSpPr>
            <p:cNvPr id="27" name="TextBox 26"/>
            <p:cNvSpPr txBox="1"/>
            <p:nvPr/>
          </p:nvSpPr>
          <p:spPr>
            <a:xfrm>
              <a:off x="6804248" y="4637557"/>
              <a:ext cx="979348" cy="461665"/>
            </a:xfrm>
            <a:prstGeom prst="rect">
              <a:avLst/>
            </a:prstGeom>
            <a:noFill/>
          </p:spPr>
          <p:txBody>
            <a:bodyPr wrap="square" rtlCol="0">
              <a:spAutoFit/>
            </a:bodyPr>
            <a:lstStyle/>
            <a:p>
              <a:r>
                <a:rPr lang="en-US" sz="2400" dirty="0" smtClean="0"/>
                <a:t>HTML</a:t>
              </a:r>
              <a:endParaRPr lang="en-US" sz="2400" dirty="0"/>
            </a:p>
          </p:txBody>
        </p:sp>
      </p:grpSp>
    </p:spTree>
    <p:extLst>
      <p:ext uri="{BB962C8B-B14F-4D97-AF65-F5344CB8AC3E}">
        <p14:creationId xmlns:p14="http://schemas.microsoft.com/office/powerpoint/2010/main" xmlns="" val="41693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0 L 0 0.25 E" pathEditMode="relative" ptsTypes="">
                                      <p:cBhvr>
                                        <p:cTn id="25" dur="2000" fill="hold"/>
                                        <p:tgtEl>
                                          <p:spTgt spid="2050"/>
                                        </p:tgtEl>
                                        <p:attrNameLst>
                                          <p:attrName>ppt_x</p:attrName>
                                          <p:attrName>ppt_y</p:attrName>
                                        </p:attrNameLst>
                                      </p:cBhvr>
                                    </p:animMotion>
                                  </p:childTnLst>
                                </p:cTn>
                              </p:par>
                              <p:par>
                                <p:cTn id="26" presetID="42" presetClass="path" presetSubtype="0" accel="50000" decel="50000" fill="hold" grpId="1" nodeType="withEffect">
                                  <p:stCondLst>
                                    <p:cond delay="0"/>
                                  </p:stCondLst>
                                  <p:childTnLst>
                                    <p:animMotion origin="layout" path="M 0 0 L 0 0.25 E" pathEditMode="relative" ptsTypes="">
                                      <p:cBhvr>
                                        <p:cTn id="27"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0"/>
            <a:ext cx="8229600" cy="785794"/>
          </a:xfrm>
        </p:spPr>
        <p:txBody>
          <a:bodyPr/>
          <a:lstStyle/>
          <a:p>
            <a:r>
              <a:rPr lang="en-US" dirty="0" smtClean="0"/>
              <a:t>Atlantis: Defining the Web Stack</a:t>
            </a:r>
            <a:endParaRPr lang="en-US" dirty="0"/>
          </a:p>
        </p:txBody>
      </p:sp>
      <p:sp>
        <p:nvSpPr>
          <p:cNvPr id="3" name="TextBox 2"/>
          <p:cNvSpPr txBox="1"/>
          <p:nvPr/>
        </p:nvSpPr>
        <p:spPr>
          <a:xfrm>
            <a:off x="2699792" y="1196752"/>
            <a:ext cx="6444208" cy="1708160"/>
          </a:xfrm>
          <a:prstGeom prst="rect">
            <a:avLst/>
          </a:prstGeom>
          <a:noFill/>
        </p:spPr>
        <p:txBody>
          <a:bodyPr wrap="square" rtlCol="0">
            <a:spAutoFit/>
          </a:bodyPr>
          <a:lstStyle/>
          <a:p>
            <a:r>
              <a:rPr lang="en-US" sz="2100" b="1" dirty="0" smtClean="0">
                <a:latin typeface="Courier New" pitchFamily="49" charset="0"/>
                <a:cs typeface="Courier New" pitchFamily="49" charset="0"/>
              </a:rPr>
              <a:t>&lt;environment&gt;</a:t>
            </a:r>
          </a:p>
          <a:p>
            <a:r>
              <a:rPr lang="en-US" sz="2100" b="1" dirty="0" smtClean="0">
                <a:latin typeface="Courier New" pitchFamily="49" charset="0"/>
                <a:cs typeface="Courier New" pitchFamily="49" charset="0"/>
              </a:rPr>
              <a:t> &lt;compiler=‘http://foo/compiler.syp’&gt;   </a:t>
            </a:r>
          </a:p>
          <a:p>
            <a:r>
              <a:rPr lang="en-US" sz="2100" b="1" dirty="0">
                <a:latin typeface="Courier New" pitchFamily="49" charset="0"/>
                <a:cs typeface="Courier New" pitchFamily="49" charset="0"/>
              </a:rPr>
              <a:t> </a:t>
            </a:r>
            <a:r>
              <a:rPr lang="en-US" sz="2100" b="1" dirty="0" smtClean="0">
                <a:latin typeface="Courier New" pitchFamily="49" charset="0"/>
                <a:cs typeface="Courier New" pitchFamily="49" charset="0"/>
              </a:rPr>
              <a:t>&lt;</a:t>
            </a:r>
            <a:r>
              <a:rPr lang="en-US" sz="2100" b="1" dirty="0" err="1" smtClean="0">
                <a:latin typeface="Courier New" pitchFamily="49" charset="0"/>
                <a:cs typeface="Courier New" pitchFamily="49" charset="0"/>
              </a:rPr>
              <a:t>markupParser</a:t>
            </a:r>
            <a:r>
              <a:rPr lang="en-US" sz="2100" b="1" dirty="0" smtClean="0">
                <a:latin typeface="Courier New" pitchFamily="49" charset="0"/>
                <a:cs typeface="Courier New" pitchFamily="49" charset="0"/>
              </a:rPr>
              <a:t>=‘http://bar/mParser.js’&gt;</a:t>
            </a:r>
          </a:p>
          <a:p>
            <a:r>
              <a:rPr lang="en-US" sz="2100" b="1" dirty="0">
                <a:latin typeface="Courier New" pitchFamily="49" charset="0"/>
                <a:cs typeface="Courier New" pitchFamily="49" charset="0"/>
              </a:rPr>
              <a:t> &lt;</a:t>
            </a:r>
            <a:r>
              <a:rPr lang="en-US" sz="2100" b="1" dirty="0" smtClean="0">
                <a:latin typeface="Courier New" pitchFamily="49" charset="0"/>
                <a:cs typeface="Courier New" pitchFamily="49" charset="0"/>
              </a:rPr>
              <a:t>runtime=‘http://baz/runtime.js’&gt;</a:t>
            </a:r>
            <a:endParaRPr lang="en-US" sz="2100" b="1" dirty="0">
              <a:latin typeface="Courier New" pitchFamily="49" charset="0"/>
              <a:cs typeface="Courier New" pitchFamily="49" charset="0"/>
            </a:endParaRPr>
          </a:p>
          <a:p>
            <a:r>
              <a:rPr lang="en-US" sz="2100" b="1" dirty="0" smtClean="0">
                <a:latin typeface="Courier New" pitchFamily="49" charset="0"/>
                <a:cs typeface="Courier New" pitchFamily="49" charset="0"/>
              </a:rPr>
              <a:t>&lt;/environment&gt;</a:t>
            </a:r>
            <a:endParaRPr lang="en-US" sz="2100" b="1" dirty="0">
              <a:latin typeface="Courier New" pitchFamily="49" charset="0"/>
              <a:cs typeface="Courier New" pitchFamily="49" charset="0"/>
            </a:endParaRPr>
          </a:p>
        </p:txBody>
      </p:sp>
      <p:grpSp>
        <p:nvGrpSpPr>
          <p:cNvPr id="4" name="Group 3"/>
          <p:cNvGrpSpPr/>
          <p:nvPr/>
        </p:nvGrpSpPr>
        <p:grpSpPr>
          <a:xfrm>
            <a:off x="107504" y="1095618"/>
            <a:ext cx="2592152" cy="558253"/>
            <a:chOff x="4004236" y="3473470"/>
            <a:chExt cx="2592152" cy="558253"/>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4236" y="3473470"/>
              <a:ext cx="1901078" cy="558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Isosceles Triangle 1"/>
            <p:cNvSpPr/>
            <p:nvPr/>
          </p:nvSpPr>
          <p:spPr>
            <a:xfrm rot="16200000">
              <a:off x="6061895" y="3313560"/>
              <a:ext cx="196589" cy="87239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10861" y="1417320"/>
            <a:ext cx="2592152" cy="558253"/>
            <a:chOff x="4004236" y="3473470"/>
            <a:chExt cx="2592152" cy="558253"/>
          </a:xfrm>
        </p:grpSpPr>
        <p:pic>
          <p:nvPicPr>
            <p:cNvPr id="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4236" y="3473470"/>
              <a:ext cx="1901078" cy="558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Isosceles Triangle 26"/>
            <p:cNvSpPr/>
            <p:nvPr/>
          </p:nvSpPr>
          <p:spPr>
            <a:xfrm rot="16200000">
              <a:off x="6061895" y="3313560"/>
              <a:ext cx="196589" cy="87239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0861" y="1737360"/>
            <a:ext cx="2592152" cy="558253"/>
            <a:chOff x="4004236" y="3464326"/>
            <a:chExt cx="2592152" cy="558253"/>
          </a:xfrm>
        </p:grpSpPr>
        <p:pic>
          <p:nvPicPr>
            <p:cNvPr id="2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4236" y="3464326"/>
              <a:ext cx="1901078" cy="558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Isosceles Triangle 29"/>
            <p:cNvSpPr/>
            <p:nvPr/>
          </p:nvSpPr>
          <p:spPr>
            <a:xfrm rot="16200000">
              <a:off x="6061895" y="3313560"/>
              <a:ext cx="196589" cy="87239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827584" y="5661248"/>
            <a:ext cx="7488832" cy="1008112"/>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Syphon Interpreter</a:t>
            </a:r>
            <a:endParaRPr lang="en-US" sz="3600" dirty="0">
              <a:solidFill>
                <a:schemeClr val="tx1"/>
              </a:solidFill>
            </a:endParaRPr>
          </a:p>
        </p:txBody>
      </p:sp>
      <p:sp>
        <p:nvSpPr>
          <p:cNvPr id="7" name="Rectangle 6"/>
          <p:cNvSpPr/>
          <p:nvPr/>
        </p:nvSpPr>
        <p:spPr>
          <a:xfrm>
            <a:off x="827584" y="4653136"/>
            <a:ext cx="2016224"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compiler.syp</a:t>
            </a:r>
            <a:endParaRPr lang="en-US" sz="2800" dirty="0">
              <a:solidFill>
                <a:schemeClr val="tx1"/>
              </a:solidFill>
            </a:endParaRPr>
          </a:p>
        </p:txBody>
      </p:sp>
      <p:sp>
        <p:nvSpPr>
          <p:cNvPr id="31" name="Rectangle 30"/>
          <p:cNvSpPr/>
          <p:nvPr/>
        </p:nvSpPr>
        <p:spPr>
          <a:xfrm>
            <a:off x="3746575" y="4661482"/>
            <a:ext cx="2052228"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mParser.syp</a:t>
            </a:r>
            <a:endParaRPr lang="en-US" sz="2800" dirty="0">
              <a:solidFill>
                <a:schemeClr val="tx1"/>
              </a:solidFill>
            </a:endParaRPr>
          </a:p>
        </p:txBody>
      </p:sp>
      <p:sp>
        <p:nvSpPr>
          <p:cNvPr id="32" name="Rectangle 31"/>
          <p:cNvSpPr/>
          <p:nvPr/>
        </p:nvSpPr>
        <p:spPr>
          <a:xfrm>
            <a:off x="6084168" y="4653135"/>
            <a:ext cx="2232248" cy="880791"/>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runtime.syp</a:t>
            </a:r>
            <a:endParaRPr lang="en-US" sz="2800" dirty="0">
              <a:solidFill>
                <a:schemeClr val="tx1"/>
              </a:solidFill>
            </a:endParaRPr>
          </a:p>
        </p:txBody>
      </p:sp>
      <p:grpSp>
        <p:nvGrpSpPr>
          <p:cNvPr id="33" name="Group 32"/>
          <p:cNvGrpSpPr/>
          <p:nvPr/>
        </p:nvGrpSpPr>
        <p:grpSpPr>
          <a:xfrm>
            <a:off x="827583" y="2904912"/>
            <a:ext cx="2016225" cy="1080120"/>
            <a:chOff x="6096217" y="3473470"/>
            <a:chExt cx="2301000" cy="2929776"/>
          </a:xfrm>
        </p:grpSpPr>
        <p:sp>
          <p:nvSpPr>
            <p:cNvPr id="36" name="Document"/>
            <p:cNvSpPr>
              <a:spLocks noEditPoints="1" noChangeArrowheads="1"/>
            </p:cNvSpPr>
            <p:nvPr/>
          </p:nvSpPr>
          <p:spPr bwMode="auto">
            <a:xfrm rot="10800000">
              <a:off x="6096217" y="3473470"/>
              <a:ext cx="2301000" cy="29297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35" name="TextBox 34"/>
            <p:cNvSpPr txBox="1"/>
            <p:nvPr/>
          </p:nvSpPr>
          <p:spPr>
            <a:xfrm>
              <a:off x="6460649" y="4209020"/>
              <a:ext cx="1656184" cy="461665"/>
            </a:xfrm>
            <a:prstGeom prst="rect">
              <a:avLst/>
            </a:prstGeom>
            <a:noFill/>
          </p:spPr>
          <p:txBody>
            <a:bodyPr wrap="square" rtlCol="0">
              <a:spAutoFit/>
            </a:bodyPr>
            <a:lstStyle/>
            <a:p>
              <a:r>
                <a:rPr lang="en-US" sz="2400" dirty="0" smtClean="0"/>
                <a:t>mParser.js</a:t>
              </a:r>
              <a:endParaRPr lang="en-US" sz="2400" dirty="0"/>
            </a:p>
          </p:txBody>
        </p:sp>
      </p:grpSp>
      <p:sp>
        <p:nvSpPr>
          <p:cNvPr id="8" name="Down Arrow 7"/>
          <p:cNvSpPr/>
          <p:nvPr/>
        </p:nvSpPr>
        <p:spPr>
          <a:xfrm>
            <a:off x="1588300" y="4149080"/>
            <a:ext cx="484632" cy="401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6200000">
            <a:off x="3111232" y="4632528"/>
            <a:ext cx="4012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27582" y="1470201"/>
            <a:ext cx="7488833" cy="2562389"/>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High-level application runtime</a:t>
            </a:r>
            <a:endParaRPr lang="en-US" sz="2800" dirty="0">
              <a:solidFill>
                <a:schemeClr val="tx1"/>
              </a:solidFill>
            </a:endParaRPr>
          </a:p>
        </p:txBody>
      </p:sp>
      <p:sp>
        <p:nvSpPr>
          <p:cNvPr id="41" name="Down Arrow 40"/>
          <p:cNvSpPr/>
          <p:nvPr/>
        </p:nvSpPr>
        <p:spPr>
          <a:xfrm rot="10800000">
            <a:off x="4572061" y="4108078"/>
            <a:ext cx="401256" cy="48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2561" y="3200511"/>
            <a:ext cx="1962071" cy="523220"/>
          </a:xfrm>
          <a:prstGeom prst="rect">
            <a:avLst/>
          </a:prstGeom>
          <a:noFill/>
        </p:spPr>
        <p:txBody>
          <a:bodyPr wrap="square" rtlCol="0">
            <a:spAutoFit/>
          </a:bodyPr>
          <a:lstStyle/>
          <a:p>
            <a:r>
              <a:rPr lang="en-US" sz="2800" dirty="0" smtClean="0"/>
              <a:t>DOM tree</a:t>
            </a:r>
            <a:endParaRPr lang="en-US" sz="2800" dirty="0"/>
          </a:p>
        </p:txBody>
      </p:sp>
      <p:sp>
        <p:nvSpPr>
          <p:cNvPr id="34" name="TextBox 33"/>
          <p:cNvSpPr txBox="1"/>
          <p:nvPr/>
        </p:nvSpPr>
        <p:spPr>
          <a:xfrm>
            <a:off x="5954256" y="3200511"/>
            <a:ext cx="1962071" cy="523220"/>
          </a:xfrm>
          <a:prstGeom prst="rect">
            <a:avLst/>
          </a:prstGeom>
          <a:noFill/>
        </p:spPr>
        <p:txBody>
          <a:bodyPr wrap="square" rtlCol="0">
            <a:spAutoFit/>
          </a:bodyPr>
          <a:lstStyle/>
          <a:p>
            <a:r>
              <a:rPr lang="en-US" sz="2800" dirty="0" smtClean="0"/>
              <a:t>AJAX library</a:t>
            </a:r>
            <a:endParaRPr lang="en-US" sz="2800" dirty="0"/>
          </a:p>
        </p:txBody>
      </p:sp>
      <p:sp>
        <p:nvSpPr>
          <p:cNvPr id="37" name="TextBox 36"/>
          <p:cNvSpPr txBox="1"/>
          <p:nvPr/>
        </p:nvSpPr>
        <p:spPr>
          <a:xfrm>
            <a:off x="1108482" y="3030926"/>
            <a:ext cx="1800200" cy="954107"/>
          </a:xfrm>
          <a:prstGeom prst="rect">
            <a:avLst/>
          </a:prstGeom>
          <a:noFill/>
        </p:spPr>
        <p:txBody>
          <a:bodyPr wrap="square" rtlCol="0">
            <a:spAutoFit/>
          </a:bodyPr>
          <a:lstStyle/>
          <a:p>
            <a:r>
              <a:rPr lang="en-US" sz="2800" dirty="0" smtClean="0"/>
              <a:t>Layout and</a:t>
            </a:r>
          </a:p>
          <a:p>
            <a:r>
              <a:rPr lang="en-US" sz="2800" dirty="0" smtClean="0"/>
              <a:t>Rendering</a:t>
            </a:r>
            <a:endParaRPr lang="en-US" sz="2800" dirty="0"/>
          </a:p>
        </p:txBody>
      </p:sp>
      <p:sp>
        <p:nvSpPr>
          <p:cNvPr id="44" name="Content Placeholder 2"/>
          <p:cNvSpPr txBox="1">
            <a:spLocks/>
          </p:cNvSpPr>
          <p:nvPr/>
        </p:nvSpPr>
        <p:spPr>
          <a:xfrm>
            <a:off x="5651642" y="4149080"/>
            <a:ext cx="3492358" cy="2708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ts val="0"/>
              </a:spcBef>
              <a:buNone/>
            </a:pPr>
            <a:r>
              <a:rPr lang="en-US" b="1" dirty="0" smtClean="0"/>
              <a:t>   Atlantis kernel</a:t>
            </a:r>
          </a:p>
          <a:p>
            <a:pPr lvl="1">
              <a:spcBef>
                <a:spcPts val="0"/>
              </a:spcBef>
            </a:pPr>
            <a:r>
              <a:rPr lang="en-US" sz="2100" dirty="0" smtClean="0"/>
              <a:t>Bitmap rendering</a:t>
            </a:r>
          </a:p>
          <a:p>
            <a:pPr lvl="1">
              <a:spcBef>
                <a:spcPts val="0"/>
              </a:spcBef>
            </a:pPr>
            <a:r>
              <a:rPr lang="en-US" sz="2100" dirty="0" smtClean="0"/>
              <a:t>Frame creation and destruction</a:t>
            </a:r>
          </a:p>
          <a:p>
            <a:pPr lvl="1">
              <a:spcBef>
                <a:spcPts val="0"/>
              </a:spcBef>
            </a:pPr>
            <a:r>
              <a:rPr lang="en-US" sz="2100" dirty="0" smtClean="0"/>
              <a:t>Cross-frame messaging</a:t>
            </a:r>
          </a:p>
          <a:p>
            <a:pPr lvl="1">
              <a:spcBef>
                <a:spcPts val="0"/>
              </a:spcBef>
            </a:pPr>
            <a:r>
              <a:rPr lang="en-US" sz="2100" dirty="0" smtClean="0"/>
              <a:t>Low-level GUI events</a:t>
            </a:r>
          </a:p>
          <a:p>
            <a:pPr lvl="1">
              <a:spcBef>
                <a:spcPts val="0"/>
              </a:spcBef>
            </a:pPr>
            <a:r>
              <a:rPr lang="en-US" sz="2100" dirty="0" smtClean="0"/>
              <a:t>Blocking/non-blocking</a:t>
            </a:r>
          </a:p>
          <a:p>
            <a:pPr marL="457200" lvl="1" indent="0">
              <a:spcBef>
                <a:spcPts val="0"/>
              </a:spcBef>
              <a:buNone/>
            </a:pPr>
            <a:r>
              <a:rPr lang="en-US" sz="2100" dirty="0"/>
              <a:t> </a:t>
            </a:r>
            <a:r>
              <a:rPr lang="en-US" sz="2100" dirty="0" smtClean="0"/>
              <a:t>    HTTP sockets</a:t>
            </a:r>
            <a:endParaRPr lang="en-US" sz="2100" dirty="0"/>
          </a:p>
        </p:txBody>
      </p:sp>
      <p:sp>
        <p:nvSpPr>
          <p:cNvPr id="45" name="Bent-Up Arrow 44"/>
          <p:cNvSpPr/>
          <p:nvPr/>
        </p:nvSpPr>
        <p:spPr>
          <a:xfrm rot="5400000">
            <a:off x="3986784" y="4034224"/>
            <a:ext cx="2002536" cy="2232247"/>
          </a:xfrm>
          <a:prstGeom prst="bentUpArrow">
            <a:avLst>
              <a:gd name="adj1" fmla="val 6977"/>
              <a:gd name="adj2" fmla="val 104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888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2.96296E-6 L -2.22222E-6 0.04746 " pathEditMode="relative" rAng="0" ptsTypes="AA">
                                      <p:cBhvr>
                                        <p:cTn id="6" dur="1000" fill="hold"/>
                                        <p:tgtEl>
                                          <p:spTgt spid="4"/>
                                        </p:tgtEl>
                                        <p:attrNameLst>
                                          <p:attrName>ppt_x</p:attrName>
                                          <p:attrName>ppt_y</p:attrName>
                                        </p:attrNameLst>
                                      </p:cBhvr>
                                      <p:rCtr x="0" y="2361"/>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nodeType="afterEffect">
                                  <p:stCondLst>
                                    <p:cond delay="0"/>
                                  </p:stCondLst>
                                  <p:childTnLst>
                                    <p:animMotion origin="layout" path="M -2.22222E-6 -2.96296E-6 L -2.22222E-6 0.04746 " pathEditMode="relative" rAng="0" ptsTypes="AA">
                                      <p:cBhvr>
                                        <p:cTn id="21" dur="1000" fill="hold"/>
                                        <p:tgtEl>
                                          <p:spTgt spid="25"/>
                                        </p:tgtEl>
                                        <p:attrNameLst>
                                          <p:attrName>ppt_x</p:attrName>
                                          <p:attrName>ppt_y</p:attrName>
                                        </p:attrNameLst>
                                      </p:cBhvr>
                                      <p:rCtr x="0" y="2361"/>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par>
                          <p:cTn id="57" fill="hold">
                            <p:stCondLst>
                              <p:cond delay="500"/>
                            </p:stCondLst>
                            <p:childTnLst>
                              <p:par>
                                <p:cTn id="58" presetID="42" presetClass="path" presetSubtype="0" accel="50000" decel="50000" fill="hold" nodeType="afterEffect">
                                  <p:stCondLst>
                                    <p:cond delay="0"/>
                                  </p:stCondLst>
                                  <p:childTnLst>
                                    <p:animMotion origin="layout" path="M -2.22222E-6 -2.96296E-6 L -2.22222E-6 0.04746 " pathEditMode="relative" rAng="0" ptsTypes="AA">
                                      <p:cBhvr>
                                        <p:cTn id="59" dur="1000" fill="hold"/>
                                        <p:tgtEl>
                                          <p:spTgt spid="28"/>
                                        </p:tgtEl>
                                        <p:attrNameLst>
                                          <p:attrName>ppt_x</p:attrName>
                                          <p:attrName>ppt_y</p:attrName>
                                        </p:attrNameLst>
                                      </p:cBhvr>
                                      <p:rCtr x="0" y="2361"/>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8"/>
                                        </p:tgtEl>
                                      </p:cBhvr>
                                    </p:animEffect>
                                    <p:set>
                                      <p:cBhvr>
                                        <p:cTn id="69" dur="1" fill="hold">
                                          <p:stCondLst>
                                            <p:cond delay="499"/>
                                          </p:stCondLst>
                                        </p:cTn>
                                        <p:tgtEl>
                                          <p:spTgt spid="2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3"/>
                                        </p:tgtEl>
                                      </p:cBhvr>
                                    </p:animEffect>
                                    <p:set>
                                      <p:cBhvr>
                                        <p:cTn id="72" dur="1" fill="hold">
                                          <p:stCondLst>
                                            <p:cond delay="499"/>
                                          </p:stCondLst>
                                        </p:cTn>
                                        <p:tgtEl>
                                          <p:spTgt spid="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2" nodeType="clickEffect">
                                  <p:stCondLst>
                                    <p:cond delay="0"/>
                                  </p:stCondLst>
                                  <p:childTnLst>
                                    <p:animEffect transition="out" filter="fade">
                                      <p:cBhvr>
                                        <p:cTn id="93" dur="500"/>
                                        <p:tgtEl>
                                          <p:spTgt spid="41"/>
                                        </p:tgtEl>
                                      </p:cBhvr>
                                    </p:animEffect>
                                    <p:set>
                                      <p:cBhvr>
                                        <p:cTn id="94" dur="1" fill="hold">
                                          <p:stCondLst>
                                            <p:cond delay="499"/>
                                          </p:stCondLst>
                                        </p:cTn>
                                        <p:tgtEl>
                                          <p:spTgt spid="41"/>
                                        </p:tgtEl>
                                        <p:attrNameLst>
                                          <p:attrName>style.visibility</p:attrName>
                                        </p:attrNameLst>
                                      </p:cBhvr>
                                      <p:to>
                                        <p:strVal val="hidden"/>
                                      </p:to>
                                    </p:set>
                                  </p:childTnLst>
                                </p:cTn>
                              </p:par>
                            </p:childTnLst>
                          </p:cTn>
                        </p:par>
                        <p:par>
                          <p:cTn id="95" fill="hold">
                            <p:stCondLst>
                              <p:cond delay="500"/>
                            </p:stCondLst>
                            <p:childTnLst>
                              <p:par>
                                <p:cTn id="96" presetID="35" presetClass="path" presetSubtype="0" accel="50000" decel="50000" fill="hold" nodeType="afterEffect">
                                  <p:stCondLst>
                                    <p:cond delay="0"/>
                                  </p:stCondLst>
                                  <p:childTnLst>
                                    <p:animMotion origin="layout" path="M 0 0 L -0.25 0 E" pathEditMode="relative" ptsTypes="">
                                      <p:cBhvr>
                                        <p:cTn id="97" dur="1000" fill="hold"/>
                                        <p:tgtEl>
                                          <p:spTgt spid="4"/>
                                        </p:tgtEl>
                                        <p:attrNameLst>
                                          <p:attrName>ppt_x</p:attrName>
                                          <p:attrName>ppt_y</p:attrName>
                                        </p:attrNameLst>
                                      </p:cBhvr>
                                    </p:animMotion>
                                  </p:childTnLst>
                                </p:cTn>
                              </p:par>
                              <p:par>
                                <p:cTn id="98" presetID="35" presetClass="path" presetSubtype="0" accel="50000" decel="50000" fill="hold" grpId="1" nodeType="withEffect">
                                  <p:stCondLst>
                                    <p:cond delay="0"/>
                                  </p:stCondLst>
                                  <p:childTnLst>
                                    <p:animMotion origin="layout" path="M 0 0 L -0.25 0 E" pathEditMode="relative" ptsTypes="">
                                      <p:cBhvr>
                                        <p:cTn id="99" dur="1000" fill="hold"/>
                                        <p:tgtEl>
                                          <p:spTgt spid="7"/>
                                        </p:tgtEl>
                                        <p:attrNameLst>
                                          <p:attrName>ppt_x</p:attrName>
                                          <p:attrName>ppt_y</p:attrName>
                                        </p:attrNameLst>
                                      </p:cBhvr>
                                    </p:animMotion>
                                  </p:childTnLst>
                                </p:cTn>
                              </p:par>
                              <p:par>
                                <p:cTn id="100" presetID="35" presetClass="path" presetSubtype="0" accel="50000" decel="50000" fill="hold" nodeType="withEffect">
                                  <p:stCondLst>
                                    <p:cond delay="0"/>
                                  </p:stCondLst>
                                  <p:childTnLst>
                                    <p:animMotion origin="layout" path="M 0 0 L -0.25 0 E" pathEditMode="relative" ptsTypes="">
                                      <p:cBhvr>
                                        <p:cTn id="101" dur="1000" fill="hold"/>
                                        <p:tgtEl>
                                          <p:spTgt spid="25"/>
                                        </p:tgtEl>
                                        <p:attrNameLst>
                                          <p:attrName>ppt_x</p:attrName>
                                          <p:attrName>ppt_y</p:attrName>
                                        </p:attrNameLst>
                                      </p:cBhvr>
                                    </p:animMotion>
                                  </p:childTnLst>
                                </p:cTn>
                              </p:par>
                              <p:par>
                                <p:cTn id="102" presetID="35" presetClass="path" presetSubtype="0" accel="50000" decel="50000" fill="hold" nodeType="withEffect">
                                  <p:stCondLst>
                                    <p:cond delay="0"/>
                                  </p:stCondLst>
                                  <p:childTnLst>
                                    <p:animMotion origin="layout" path="M 0 0 L -0.25 0 E" pathEditMode="relative" ptsTypes="">
                                      <p:cBhvr>
                                        <p:cTn id="103" dur="1000" fill="hold"/>
                                        <p:tgtEl>
                                          <p:spTgt spid="33"/>
                                        </p:tgtEl>
                                        <p:attrNameLst>
                                          <p:attrName>ppt_x</p:attrName>
                                          <p:attrName>ppt_y</p:attrName>
                                        </p:attrNameLst>
                                      </p:cBhvr>
                                    </p:animMotion>
                                  </p:childTnLst>
                                </p:cTn>
                              </p:par>
                              <p:par>
                                <p:cTn id="104" presetID="35" presetClass="path" presetSubtype="0" accel="50000" decel="50000" fill="hold" grpId="2" nodeType="withEffect">
                                  <p:stCondLst>
                                    <p:cond delay="0"/>
                                  </p:stCondLst>
                                  <p:childTnLst>
                                    <p:animMotion origin="layout" path="M 0 0 L -0.25 0 E" pathEditMode="relative" ptsTypes="">
                                      <p:cBhvr>
                                        <p:cTn id="105" dur="1000" fill="hold"/>
                                        <p:tgtEl>
                                          <p:spTgt spid="8"/>
                                        </p:tgtEl>
                                        <p:attrNameLst>
                                          <p:attrName>ppt_x</p:attrName>
                                          <p:attrName>ppt_y</p:attrName>
                                        </p:attrNameLst>
                                      </p:cBhvr>
                                    </p:animMotion>
                                  </p:childTnLst>
                                </p:cTn>
                              </p:par>
                              <p:par>
                                <p:cTn id="106" presetID="35" presetClass="path" presetSubtype="0" accel="50000" decel="50000" fill="hold" grpId="2" nodeType="withEffect">
                                  <p:stCondLst>
                                    <p:cond delay="0"/>
                                  </p:stCondLst>
                                  <p:childTnLst>
                                    <p:animMotion origin="layout" path="M 0 0 L -0.25 0 E" pathEditMode="relative" ptsTypes="">
                                      <p:cBhvr>
                                        <p:cTn id="107" dur="1000" fill="hold"/>
                                        <p:tgtEl>
                                          <p:spTgt spid="38"/>
                                        </p:tgtEl>
                                        <p:attrNameLst>
                                          <p:attrName>ppt_x</p:attrName>
                                          <p:attrName>ppt_y</p:attrName>
                                        </p:attrNameLst>
                                      </p:cBhvr>
                                    </p:animMotion>
                                  </p:childTnLst>
                                </p:cTn>
                              </p:par>
                              <p:par>
                                <p:cTn id="108" presetID="35" presetClass="path" presetSubtype="0" accel="50000" decel="50000" fill="hold" grpId="1" nodeType="withEffect">
                                  <p:stCondLst>
                                    <p:cond delay="0"/>
                                  </p:stCondLst>
                                  <p:childTnLst>
                                    <p:animMotion origin="layout" path="M 0 0 L -0.25 0 E" pathEditMode="relative" ptsTypes="">
                                      <p:cBhvr>
                                        <p:cTn id="109" dur="1000" fill="hold"/>
                                        <p:tgtEl>
                                          <p:spTgt spid="31"/>
                                        </p:tgtEl>
                                        <p:attrNameLst>
                                          <p:attrName>ppt_x</p:attrName>
                                          <p:attrName>ppt_y</p:attrName>
                                        </p:attrNameLst>
                                      </p:cBhvr>
                                    </p:animMotion>
                                  </p:childTnLst>
                                </p:cTn>
                              </p:par>
                              <p:par>
                                <p:cTn id="110" presetID="35" presetClass="path" presetSubtype="0" accel="50000" decel="50000" fill="hold" nodeType="withEffect">
                                  <p:stCondLst>
                                    <p:cond delay="0"/>
                                  </p:stCondLst>
                                  <p:childTnLst>
                                    <p:animMotion origin="layout" path="M 0 0 L -0.25 0 E" pathEditMode="relative" ptsTypes="">
                                      <p:cBhvr>
                                        <p:cTn id="111" dur="1000" fill="hold"/>
                                        <p:tgtEl>
                                          <p:spTgt spid="28"/>
                                        </p:tgtEl>
                                        <p:attrNameLst>
                                          <p:attrName>ppt_x</p:attrName>
                                          <p:attrName>ppt_y</p:attrName>
                                        </p:attrNameLst>
                                      </p:cBhvr>
                                    </p:animMotion>
                                  </p:childTnLst>
                                </p:cTn>
                              </p:par>
                              <p:par>
                                <p:cTn id="112" presetID="35" presetClass="path" presetSubtype="0" accel="50000" decel="50000" fill="hold" grpId="1" nodeType="withEffect">
                                  <p:stCondLst>
                                    <p:cond delay="0"/>
                                  </p:stCondLst>
                                  <p:childTnLst>
                                    <p:animMotion origin="layout" path="M 0 0 L -0.25 0 E" pathEditMode="relative" ptsTypes="">
                                      <p:cBhvr>
                                        <p:cTn id="113" dur="1000" fill="hold"/>
                                        <p:tgtEl>
                                          <p:spTgt spid="32"/>
                                        </p:tgtEl>
                                        <p:attrNameLst>
                                          <p:attrName>ppt_x</p:attrName>
                                          <p:attrName>ppt_y</p:attrName>
                                        </p:attrNameLst>
                                      </p:cBhvr>
                                    </p:animMotion>
                                  </p:childTnLst>
                                </p:cTn>
                              </p:par>
                              <p:par>
                                <p:cTn id="114" presetID="35" presetClass="path" presetSubtype="0" accel="50000" decel="50000" fill="hold" grpId="1" nodeType="withEffect">
                                  <p:stCondLst>
                                    <p:cond delay="0"/>
                                  </p:stCondLst>
                                  <p:childTnLst>
                                    <p:animMotion origin="layout" path="M 0 0 L -0.25 0 E" pathEditMode="relative" ptsTypes="">
                                      <p:cBhvr>
                                        <p:cTn id="115" dur="1000" fill="hold"/>
                                        <p:tgtEl>
                                          <p:spTgt spid="3"/>
                                        </p:tgtEl>
                                        <p:attrNameLst>
                                          <p:attrName>ppt_x</p:attrName>
                                          <p:attrName>ppt_y</p:attrName>
                                        </p:attrNameLst>
                                      </p:cBhvr>
                                    </p:animMotion>
                                  </p:childTnLst>
                                </p:cTn>
                              </p:par>
                              <p:par>
                                <p:cTn id="116" presetID="35" presetClass="path" presetSubtype="0" accel="50000" decel="50000" fill="hold" grpId="1" nodeType="withEffect">
                                  <p:stCondLst>
                                    <p:cond delay="0"/>
                                  </p:stCondLst>
                                  <p:childTnLst>
                                    <p:animMotion origin="layout" path="M 0 0 L -0.25 0 E" pathEditMode="relative" ptsTypes="">
                                      <p:cBhvr>
                                        <p:cTn id="117" dur="1000" fill="hold"/>
                                        <p:tgtEl>
                                          <p:spTgt spid="40"/>
                                        </p:tgtEl>
                                        <p:attrNameLst>
                                          <p:attrName>ppt_x</p:attrName>
                                          <p:attrName>ppt_y</p:attrName>
                                        </p:attrNameLst>
                                      </p:cBhvr>
                                    </p:animMotion>
                                  </p:childTnLst>
                                </p:cTn>
                              </p:par>
                              <p:par>
                                <p:cTn id="118" presetID="35" presetClass="path" presetSubtype="0" accel="50000" decel="50000" fill="hold" grpId="1" nodeType="withEffect">
                                  <p:stCondLst>
                                    <p:cond delay="0"/>
                                  </p:stCondLst>
                                  <p:childTnLst>
                                    <p:animMotion origin="layout" path="M 0 0 L -0.25 0 E" pathEditMode="relative" ptsTypes="">
                                      <p:cBhvr>
                                        <p:cTn id="119" dur="1000" fill="hold"/>
                                        <p:tgtEl>
                                          <p:spTgt spid="34"/>
                                        </p:tgtEl>
                                        <p:attrNameLst>
                                          <p:attrName>ppt_x</p:attrName>
                                          <p:attrName>ppt_y</p:attrName>
                                        </p:attrNameLst>
                                      </p:cBhvr>
                                    </p:animMotion>
                                  </p:childTnLst>
                                </p:cTn>
                              </p:par>
                              <p:par>
                                <p:cTn id="120" presetID="35" presetClass="path" presetSubtype="0" accel="50000" decel="50000" fill="hold" grpId="1" nodeType="withEffect">
                                  <p:stCondLst>
                                    <p:cond delay="0"/>
                                  </p:stCondLst>
                                  <p:childTnLst>
                                    <p:animMotion origin="layout" path="M 0 0 L -0.25 0 E" pathEditMode="relative" ptsTypes="">
                                      <p:cBhvr>
                                        <p:cTn id="121" dur="1000" fill="hold"/>
                                        <p:tgtEl>
                                          <p:spTgt spid="9"/>
                                        </p:tgtEl>
                                        <p:attrNameLst>
                                          <p:attrName>ppt_x</p:attrName>
                                          <p:attrName>ppt_y</p:attrName>
                                        </p:attrNameLst>
                                      </p:cBhvr>
                                    </p:animMotion>
                                  </p:childTnLst>
                                </p:cTn>
                              </p:par>
                              <p:par>
                                <p:cTn id="122" presetID="35" presetClass="path" presetSubtype="0" accel="50000" decel="50000" fill="hold" grpId="1" nodeType="withEffect">
                                  <p:stCondLst>
                                    <p:cond delay="0"/>
                                  </p:stCondLst>
                                  <p:childTnLst>
                                    <p:animMotion origin="layout" path="M 0 0 L -0.25 0 E" pathEditMode="relative" ptsTypes="">
                                      <p:cBhvr>
                                        <p:cTn id="123" dur="1000" fill="hold"/>
                                        <p:tgtEl>
                                          <p:spTgt spid="37"/>
                                        </p:tgtEl>
                                        <p:attrNameLst>
                                          <p:attrName>ppt_x</p:attrName>
                                          <p:attrName>ppt_y</p:attrName>
                                        </p:attrNameLst>
                                      </p:cBhvr>
                                    </p:animMotion>
                                  </p:childTnLst>
                                </p:cTn>
                              </p:par>
                              <p:par>
                                <p:cTn id="124" presetID="35" presetClass="path" presetSubtype="0" accel="50000" decel="50000" fill="hold" grpId="0" nodeType="withEffect">
                                  <p:stCondLst>
                                    <p:cond delay="0"/>
                                  </p:stCondLst>
                                  <p:childTnLst>
                                    <p:animMotion origin="layout" path="M 0 0 L -0.25 0 E" pathEditMode="relative" ptsTypes="">
                                      <p:cBhvr>
                                        <p:cTn id="125" dur="1000" fill="hold"/>
                                        <p:tgtEl>
                                          <p:spTgt spid="5"/>
                                        </p:tgtEl>
                                        <p:attrNameLst>
                                          <p:attrName>ppt_x</p:attrName>
                                          <p:attrName>ppt_y</p:attrName>
                                        </p:attrNameLst>
                                      </p:cBhvr>
                                    </p:animMotion>
                                  </p:childTnLst>
                                </p:cTn>
                              </p:par>
                            </p:childTnLst>
                          </p:cTn>
                        </p:par>
                        <p:par>
                          <p:cTn id="126" fill="hold">
                            <p:stCondLst>
                              <p:cond delay="1500"/>
                            </p:stCondLst>
                            <p:childTnLst>
                              <p:par>
                                <p:cTn id="127" presetID="10" presetClass="entr" presetSubtype="0" fill="hold" grpId="0"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500"/>
                                        <p:tgtEl>
                                          <p:spTgt spid="4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7" grpId="0" animBg="1"/>
      <p:bldP spid="7" grpId="1" animBg="1"/>
      <p:bldP spid="31" grpId="0" animBg="1"/>
      <p:bldP spid="31" grpId="1" animBg="1"/>
      <p:bldP spid="32" grpId="0" animBg="1"/>
      <p:bldP spid="32" grpId="1" animBg="1"/>
      <p:bldP spid="8" grpId="0" animBg="1"/>
      <p:bldP spid="8" grpId="1" animBg="1"/>
      <p:bldP spid="8" grpId="2" animBg="1"/>
      <p:bldP spid="38" grpId="0" animBg="1"/>
      <p:bldP spid="38" grpId="1" animBg="1"/>
      <p:bldP spid="38" grpId="2" animBg="1"/>
      <p:bldP spid="40" grpId="0" animBg="1"/>
      <p:bldP spid="40" grpId="1" animBg="1"/>
      <p:bldP spid="41" grpId="0" animBg="1"/>
      <p:bldP spid="41" grpId="2" animBg="1"/>
      <p:bldP spid="9" grpId="0"/>
      <p:bldP spid="9" grpId="1"/>
      <p:bldP spid="34" grpId="0"/>
      <p:bldP spid="34" grpId="1"/>
      <p:bldP spid="37" grpId="0"/>
      <p:bldP spid="37" grpId="1"/>
      <p:bldP spid="44" grpId="0"/>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0"/>
            <a:ext cx="8229600" cy="785794"/>
          </a:xfrm>
        </p:spPr>
        <p:txBody>
          <a:bodyPr/>
          <a:lstStyle/>
          <a:p>
            <a:r>
              <a:rPr lang="en-US" dirty="0" smtClean="0"/>
              <a:t>Atlantis: Defining the Web Stack</a:t>
            </a:r>
            <a:endParaRPr lang="en-US" dirty="0"/>
          </a:p>
        </p:txBody>
      </p:sp>
      <p:grpSp>
        <p:nvGrpSpPr>
          <p:cNvPr id="4" name="Group 3"/>
          <p:cNvGrpSpPr/>
          <p:nvPr/>
        </p:nvGrpSpPr>
        <p:grpSpPr>
          <a:xfrm>
            <a:off x="107504" y="911948"/>
            <a:ext cx="2592152" cy="558253"/>
            <a:chOff x="4004236" y="3473470"/>
            <a:chExt cx="2592152" cy="558253"/>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4236" y="3473470"/>
              <a:ext cx="1901078" cy="558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Isosceles Triangle 1"/>
            <p:cNvSpPr/>
            <p:nvPr/>
          </p:nvSpPr>
          <p:spPr>
            <a:xfrm rot="16200000">
              <a:off x="6061895" y="3313560"/>
              <a:ext cx="196589" cy="87239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827584" y="5661248"/>
            <a:ext cx="7488832" cy="1008112"/>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Syphon Interpreter</a:t>
            </a:r>
            <a:endParaRPr lang="en-US" sz="3600" dirty="0">
              <a:solidFill>
                <a:schemeClr val="tx1"/>
              </a:solidFill>
            </a:endParaRPr>
          </a:p>
        </p:txBody>
      </p:sp>
      <p:grpSp>
        <p:nvGrpSpPr>
          <p:cNvPr id="24" name="Group 23"/>
          <p:cNvGrpSpPr/>
          <p:nvPr/>
        </p:nvGrpSpPr>
        <p:grpSpPr>
          <a:xfrm>
            <a:off x="2843808" y="1034583"/>
            <a:ext cx="1728192" cy="2090585"/>
            <a:chOff x="6096217" y="3473470"/>
            <a:chExt cx="2309118" cy="2090585"/>
          </a:xfrm>
        </p:grpSpPr>
        <p:grpSp>
          <p:nvGrpSpPr>
            <p:cNvPr id="34" name="Group 33"/>
            <p:cNvGrpSpPr>
              <a:grpSpLocks/>
            </p:cNvGrpSpPr>
            <p:nvPr/>
          </p:nvGrpSpPr>
          <p:grpSpPr>
            <a:xfrm>
              <a:off x="6096217" y="3473470"/>
              <a:ext cx="2309118" cy="2090585"/>
              <a:chOff x="785786" y="1357298"/>
              <a:chExt cx="1357322" cy="1291374"/>
            </a:xfrm>
          </p:grpSpPr>
          <p:sp>
            <p:nvSpPr>
              <p:cNvPr id="39" name="Document"/>
              <p:cNvSpPr>
                <a:spLocks noEditPoints="1" noChangeArrowheads="1"/>
              </p:cNvSpPr>
              <p:nvPr/>
            </p:nvSpPr>
            <p:spPr bwMode="auto">
              <a:xfrm rot="10800000">
                <a:off x="785786" y="1357298"/>
                <a:ext cx="1352550" cy="129137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TextBox 41"/>
              <p:cNvSpPr txBox="1"/>
              <p:nvPr/>
            </p:nvSpPr>
            <p:spPr>
              <a:xfrm>
                <a:off x="785786" y="1365977"/>
                <a:ext cx="1357322" cy="285175"/>
              </a:xfrm>
              <a:prstGeom prst="rect">
                <a:avLst/>
              </a:prstGeom>
              <a:noFill/>
            </p:spPr>
            <p:txBody>
              <a:bodyPr wrap="square" rtlCol="0">
                <a:spAutoFit/>
              </a:bodyPr>
              <a:lstStyle/>
              <a:p>
                <a:pPr algn="ctr"/>
                <a:endParaRPr lang="en-US" sz="2400" dirty="0"/>
              </a:p>
            </p:txBody>
          </p:sp>
        </p:grpSp>
        <p:sp>
          <p:nvSpPr>
            <p:cNvPr id="37" name="TextBox 36"/>
            <p:cNvSpPr txBox="1"/>
            <p:nvPr/>
          </p:nvSpPr>
          <p:spPr>
            <a:xfrm>
              <a:off x="6240233" y="3533467"/>
              <a:ext cx="2016224" cy="1938992"/>
            </a:xfrm>
            <a:prstGeom prst="rect">
              <a:avLst/>
            </a:prstGeom>
            <a:noFill/>
          </p:spPr>
          <p:txBody>
            <a:bodyPr wrap="square" rtlCol="0">
              <a:spAutoFit/>
            </a:bodyPr>
            <a:lstStyle/>
            <a:p>
              <a:r>
                <a:rPr lang="en-US" sz="2400" dirty="0" smtClean="0"/>
                <a:t>&lt;html&gt;    </a:t>
              </a:r>
            </a:p>
            <a:p>
              <a:r>
                <a:rPr lang="en-US" sz="2400" dirty="0"/>
                <a:t> </a:t>
              </a:r>
              <a:r>
                <a:rPr lang="en-US" sz="2400" dirty="0" smtClean="0"/>
                <a:t>   .</a:t>
              </a:r>
            </a:p>
            <a:p>
              <a:r>
                <a:rPr lang="en-US" sz="2400" dirty="0"/>
                <a:t> </a:t>
              </a:r>
              <a:r>
                <a:rPr lang="en-US" sz="2400" dirty="0" smtClean="0"/>
                <a:t>   .</a:t>
              </a:r>
            </a:p>
            <a:p>
              <a:r>
                <a:rPr lang="en-US" sz="2400" dirty="0"/>
                <a:t> </a:t>
              </a:r>
              <a:r>
                <a:rPr lang="en-US" sz="2400" dirty="0" smtClean="0"/>
                <a:t>   .</a:t>
              </a:r>
            </a:p>
            <a:p>
              <a:r>
                <a:rPr lang="en-US" sz="2400" dirty="0" smtClean="0"/>
                <a:t>&lt;/html&gt;</a:t>
              </a:r>
              <a:endParaRPr lang="en-US" sz="2400" dirty="0"/>
            </a:p>
          </p:txBody>
        </p:sp>
      </p:grpSp>
      <p:sp>
        <p:nvSpPr>
          <p:cNvPr id="43" name="Rectangle 42"/>
          <p:cNvSpPr/>
          <p:nvPr/>
        </p:nvSpPr>
        <p:spPr>
          <a:xfrm>
            <a:off x="827584" y="4653136"/>
            <a:ext cx="2016224"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JScompiler.syp</a:t>
            </a:r>
            <a:endParaRPr lang="en-US" sz="2400" dirty="0">
              <a:solidFill>
                <a:schemeClr val="tx1"/>
              </a:solidFill>
            </a:endParaRPr>
          </a:p>
        </p:txBody>
      </p:sp>
      <p:sp>
        <p:nvSpPr>
          <p:cNvPr id="44" name="Rectangle 43"/>
          <p:cNvSpPr/>
          <p:nvPr/>
        </p:nvSpPr>
        <p:spPr>
          <a:xfrm>
            <a:off x="2987824" y="4661482"/>
            <a:ext cx="2880320"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tx1"/>
                </a:solidFill>
              </a:rPr>
              <a:t>HTML+CSSparser.syp</a:t>
            </a:r>
            <a:endParaRPr lang="en-US" sz="2300" dirty="0">
              <a:solidFill>
                <a:schemeClr val="tx1"/>
              </a:solidFill>
            </a:endParaRPr>
          </a:p>
        </p:txBody>
      </p:sp>
      <p:sp>
        <p:nvSpPr>
          <p:cNvPr id="45" name="Rectangle 44"/>
          <p:cNvSpPr/>
          <p:nvPr/>
        </p:nvSpPr>
        <p:spPr>
          <a:xfrm>
            <a:off x="6012160" y="4653135"/>
            <a:ext cx="2304256" cy="880791"/>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DOM.syp</a:t>
            </a:r>
            <a:endParaRPr lang="en-US" sz="2400" dirty="0">
              <a:solidFill>
                <a:schemeClr val="tx1"/>
              </a:solidFill>
            </a:endParaRPr>
          </a:p>
        </p:txBody>
      </p:sp>
      <p:grpSp>
        <p:nvGrpSpPr>
          <p:cNvPr id="47" name="Group 46"/>
          <p:cNvGrpSpPr/>
          <p:nvPr/>
        </p:nvGrpSpPr>
        <p:grpSpPr>
          <a:xfrm>
            <a:off x="2964704" y="772806"/>
            <a:ext cx="3960440" cy="1474983"/>
            <a:chOff x="1812341" y="4572006"/>
            <a:chExt cx="3682401" cy="3364607"/>
          </a:xfrm>
        </p:grpSpPr>
        <p:sp>
          <p:nvSpPr>
            <p:cNvPr id="48" name="Oval Callout 47"/>
            <p:cNvSpPr/>
            <p:nvPr/>
          </p:nvSpPr>
          <p:spPr>
            <a:xfrm>
              <a:off x="1812341" y="4572006"/>
              <a:ext cx="3682401" cy="3364607"/>
            </a:xfrm>
            <a:prstGeom prst="wedgeEllipseCallout">
              <a:avLst>
                <a:gd name="adj1" fmla="val -63400"/>
                <a:gd name="adj2" fmla="val 6859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49" name="TextBox 48"/>
            <p:cNvSpPr txBox="1"/>
            <p:nvPr/>
          </p:nvSpPr>
          <p:spPr>
            <a:xfrm>
              <a:off x="2275423" y="4998226"/>
              <a:ext cx="2996401" cy="2738089"/>
            </a:xfrm>
            <a:prstGeom prst="rect">
              <a:avLst/>
            </a:prstGeom>
            <a:noFill/>
          </p:spPr>
          <p:txBody>
            <a:bodyPr wrap="square" rtlCol="0">
              <a:spAutoFit/>
            </a:bodyPr>
            <a:lstStyle/>
            <a:p>
              <a:r>
                <a:rPr lang="en-US" sz="2400" i="1" dirty="0" smtClean="0"/>
                <a:t>By default, thy gets a </a:t>
              </a:r>
              <a:r>
                <a:rPr lang="en-US" sz="2400" i="1" dirty="0" smtClean="0"/>
                <a:t>backwards-compatible </a:t>
              </a:r>
              <a:r>
                <a:rPr lang="en-US" sz="2400" i="1" dirty="0" smtClean="0"/>
                <a:t>stack.</a:t>
              </a:r>
            </a:p>
          </p:txBody>
        </p:sp>
      </p:gr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40484"/>
            <a:ext cx="2171700" cy="17430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973871" y="3737310"/>
            <a:ext cx="352019" cy="3024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430621" y="3125168"/>
            <a:ext cx="3960440" cy="1241242"/>
            <a:chOff x="2183033" y="4572006"/>
            <a:chExt cx="3682401" cy="3364607"/>
          </a:xfrm>
        </p:grpSpPr>
        <p:sp>
          <p:nvSpPr>
            <p:cNvPr id="22" name="Oval Callout 21"/>
            <p:cNvSpPr/>
            <p:nvPr/>
          </p:nvSpPr>
          <p:spPr>
            <a:xfrm>
              <a:off x="2183033" y="4572006"/>
              <a:ext cx="3682401" cy="3364607"/>
            </a:xfrm>
            <a:prstGeom prst="wedgeEllipseCallout">
              <a:avLst>
                <a:gd name="adj1" fmla="val -97878"/>
                <a:gd name="adj2" fmla="val 1020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23" name="TextBox 22"/>
            <p:cNvSpPr txBox="1"/>
            <p:nvPr/>
          </p:nvSpPr>
          <p:spPr>
            <a:xfrm>
              <a:off x="2683741" y="4998226"/>
              <a:ext cx="2996401" cy="1895600"/>
            </a:xfrm>
            <a:prstGeom prst="rect">
              <a:avLst/>
            </a:prstGeom>
            <a:noFill/>
          </p:spPr>
          <p:txBody>
            <a:bodyPr wrap="square" rtlCol="0">
              <a:spAutoFit/>
            </a:bodyPr>
            <a:lstStyle/>
            <a:p>
              <a:r>
                <a:rPr lang="en-US" sz="2400" i="1" dirty="0" smtClean="0"/>
                <a:t>I cannot </a:t>
              </a:r>
              <a:r>
                <a:rPr lang="en-US" sz="2400" i="1" dirty="0" err="1" smtClean="0"/>
                <a:t>findeth</a:t>
              </a:r>
              <a:r>
                <a:rPr lang="en-US" sz="2400" i="1" dirty="0" smtClean="0"/>
                <a:t> an</a:t>
              </a:r>
            </a:p>
            <a:p>
              <a:r>
                <a:rPr lang="en-US" sz="2400" i="1" dirty="0" smtClean="0"/>
                <a:t>&lt;environment&gt; tag.</a:t>
              </a:r>
            </a:p>
          </p:txBody>
        </p:sp>
      </p:grpSp>
    </p:spTree>
    <p:extLst>
      <p:ext uri="{BB962C8B-B14F-4D97-AF65-F5344CB8AC3E}">
        <p14:creationId xmlns:p14="http://schemas.microsoft.com/office/powerpoint/2010/main" xmlns="" val="30102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0 0 L 0 0.25 E" pathEditMode="relative" ptsTypes="">
                                      <p:cBhvr>
                                        <p:cTn id="13" dur="2000" fill="hold"/>
                                        <p:tgtEl>
                                          <p:spTgt spid="4"/>
                                        </p:tgtEl>
                                        <p:attrNameLst>
                                          <p:attrName>ppt_x</p:attrName>
                                          <p:attrName>ppt_y</p:attrName>
                                        </p:attrNameLst>
                                      </p:cBhvr>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xit" presetSubtype="0" fill="hold"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42" presetClass="path" presetSubtype="0" accel="50000" decel="50000" fill="hold" nodeType="withEffect">
                                  <p:stCondLst>
                                    <p:cond delay="0"/>
                                  </p:stCondLst>
                                  <p:childTnLst>
                                    <p:animMotion origin="layout" path="M -1.94444E-6 -7.40741E-7 L 0.0632 0.18634 " pathEditMode="relative" rAng="0" ptsTypes="AA">
                                      <p:cBhvr>
                                        <p:cTn id="45" dur="1000" fill="hold"/>
                                        <p:tgtEl>
                                          <p:spTgt spid="24"/>
                                        </p:tgtEl>
                                        <p:attrNameLst>
                                          <p:attrName>ppt_x</p:attrName>
                                          <p:attrName>ppt_y</p:attrName>
                                        </p:attrNameLst>
                                      </p:cBhvr>
                                      <p:rCtr x="3160" y="9306"/>
                                    </p:animMotion>
                                  </p:childTnLst>
                                </p:cTn>
                              </p:par>
                              <p:par>
                                <p:cTn id="46" presetID="10" presetClass="exit" presetSubtype="0" fill="hold" grpId="1"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34" y="0"/>
            <a:ext cx="8229600" cy="785794"/>
          </a:xfrm>
        </p:spPr>
        <p:txBody>
          <a:bodyPr/>
          <a:lstStyle/>
          <a:p>
            <a:r>
              <a:rPr lang="en-US" dirty="0" smtClean="0"/>
              <a:t>Atlantis: Defining the Web Stack</a:t>
            </a:r>
            <a:endParaRPr lang="en-US" dirty="0"/>
          </a:p>
        </p:txBody>
      </p:sp>
      <p:sp>
        <p:nvSpPr>
          <p:cNvPr id="5" name="Rectangle 4"/>
          <p:cNvSpPr/>
          <p:nvPr/>
        </p:nvSpPr>
        <p:spPr>
          <a:xfrm>
            <a:off x="827584" y="5661248"/>
            <a:ext cx="7488832" cy="1008112"/>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Syphon Interpreter</a:t>
            </a:r>
            <a:endParaRPr lang="en-US" sz="3600" dirty="0">
              <a:solidFill>
                <a:schemeClr val="tx1"/>
              </a:solidFill>
            </a:endParaRPr>
          </a:p>
        </p:txBody>
      </p:sp>
      <p:grpSp>
        <p:nvGrpSpPr>
          <p:cNvPr id="24" name="Group 23"/>
          <p:cNvGrpSpPr/>
          <p:nvPr/>
        </p:nvGrpSpPr>
        <p:grpSpPr>
          <a:xfrm>
            <a:off x="3419856" y="2313432"/>
            <a:ext cx="1728192" cy="2090585"/>
            <a:chOff x="6096217" y="3473470"/>
            <a:chExt cx="2309118" cy="2090585"/>
          </a:xfrm>
        </p:grpSpPr>
        <p:grpSp>
          <p:nvGrpSpPr>
            <p:cNvPr id="34" name="Group 33"/>
            <p:cNvGrpSpPr>
              <a:grpSpLocks/>
            </p:cNvGrpSpPr>
            <p:nvPr/>
          </p:nvGrpSpPr>
          <p:grpSpPr>
            <a:xfrm>
              <a:off x="6096217" y="3473470"/>
              <a:ext cx="2309118" cy="2090585"/>
              <a:chOff x="785786" y="1357298"/>
              <a:chExt cx="1357322" cy="1291374"/>
            </a:xfrm>
          </p:grpSpPr>
          <p:sp>
            <p:nvSpPr>
              <p:cNvPr id="39" name="Document"/>
              <p:cNvSpPr>
                <a:spLocks noEditPoints="1" noChangeArrowheads="1"/>
              </p:cNvSpPr>
              <p:nvPr/>
            </p:nvSpPr>
            <p:spPr bwMode="auto">
              <a:xfrm rot="10800000">
                <a:off x="785786" y="1357298"/>
                <a:ext cx="1352550" cy="129137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TextBox 41"/>
              <p:cNvSpPr txBox="1"/>
              <p:nvPr/>
            </p:nvSpPr>
            <p:spPr>
              <a:xfrm>
                <a:off x="785786" y="1365977"/>
                <a:ext cx="1357322" cy="285175"/>
              </a:xfrm>
              <a:prstGeom prst="rect">
                <a:avLst/>
              </a:prstGeom>
              <a:noFill/>
            </p:spPr>
            <p:txBody>
              <a:bodyPr wrap="square" rtlCol="0">
                <a:spAutoFit/>
              </a:bodyPr>
              <a:lstStyle/>
              <a:p>
                <a:pPr algn="ctr"/>
                <a:endParaRPr lang="en-US" sz="2400" dirty="0"/>
              </a:p>
            </p:txBody>
          </p:sp>
        </p:grpSp>
        <p:sp>
          <p:nvSpPr>
            <p:cNvPr id="37" name="TextBox 36"/>
            <p:cNvSpPr txBox="1"/>
            <p:nvPr/>
          </p:nvSpPr>
          <p:spPr>
            <a:xfrm>
              <a:off x="6240233" y="3533467"/>
              <a:ext cx="2016224" cy="1938992"/>
            </a:xfrm>
            <a:prstGeom prst="rect">
              <a:avLst/>
            </a:prstGeom>
            <a:noFill/>
          </p:spPr>
          <p:txBody>
            <a:bodyPr wrap="square" rtlCol="0">
              <a:spAutoFit/>
            </a:bodyPr>
            <a:lstStyle/>
            <a:p>
              <a:r>
                <a:rPr lang="en-US" sz="2400" dirty="0" smtClean="0"/>
                <a:t>&lt;html&gt;    </a:t>
              </a:r>
            </a:p>
            <a:p>
              <a:r>
                <a:rPr lang="en-US" sz="2400" dirty="0"/>
                <a:t> </a:t>
              </a:r>
              <a:r>
                <a:rPr lang="en-US" sz="2400" dirty="0" smtClean="0"/>
                <a:t>   .</a:t>
              </a:r>
            </a:p>
            <a:p>
              <a:r>
                <a:rPr lang="en-US" sz="2400" dirty="0"/>
                <a:t> </a:t>
              </a:r>
              <a:r>
                <a:rPr lang="en-US" sz="2400" dirty="0" smtClean="0"/>
                <a:t>   .</a:t>
              </a:r>
            </a:p>
            <a:p>
              <a:r>
                <a:rPr lang="en-US" sz="2400" dirty="0"/>
                <a:t> </a:t>
              </a:r>
              <a:r>
                <a:rPr lang="en-US" sz="2400" dirty="0" smtClean="0"/>
                <a:t>   .</a:t>
              </a:r>
            </a:p>
            <a:p>
              <a:r>
                <a:rPr lang="en-US" sz="2400" dirty="0" smtClean="0"/>
                <a:t>&lt;/html&gt;</a:t>
              </a:r>
              <a:endParaRPr lang="en-US" sz="2400" dirty="0"/>
            </a:p>
          </p:txBody>
        </p:sp>
      </p:grpSp>
      <p:sp>
        <p:nvSpPr>
          <p:cNvPr id="43" name="Rectangle 42"/>
          <p:cNvSpPr/>
          <p:nvPr/>
        </p:nvSpPr>
        <p:spPr>
          <a:xfrm>
            <a:off x="827584" y="4653136"/>
            <a:ext cx="2016224"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JScompiler.syp</a:t>
            </a:r>
            <a:endParaRPr lang="en-US" sz="2400" dirty="0">
              <a:solidFill>
                <a:schemeClr val="tx1"/>
              </a:solidFill>
            </a:endParaRPr>
          </a:p>
        </p:txBody>
      </p:sp>
      <p:sp>
        <p:nvSpPr>
          <p:cNvPr id="44" name="Rectangle 43"/>
          <p:cNvSpPr/>
          <p:nvPr/>
        </p:nvSpPr>
        <p:spPr>
          <a:xfrm>
            <a:off x="2987824" y="4661482"/>
            <a:ext cx="2880320" cy="864096"/>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tx1"/>
                </a:solidFill>
              </a:rPr>
              <a:t>HTML+CSSparser.syp</a:t>
            </a:r>
            <a:endParaRPr lang="en-US" sz="2300" dirty="0">
              <a:solidFill>
                <a:schemeClr val="tx1"/>
              </a:solidFill>
            </a:endParaRPr>
          </a:p>
        </p:txBody>
      </p:sp>
      <p:sp>
        <p:nvSpPr>
          <p:cNvPr id="45" name="Rectangle 44"/>
          <p:cNvSpPr/>
          <p:nvPr/>
        </p:nvSpPr>
        <p:spPr>
          <a:xfrm>
            <a:off x="6012160" y="4653135"/>
            <a:ext cx="2304256" cy="880791"/>
          </a:xfrm>
          <a:prstGeom prst="rect">
            <a:avLst/>
          </a:prstGeom>
          <a:solidFill>
            <a:schemeClr val="accent5">
              <a:lumMod val="20000"/>
              <a:lumOff val="80000"/>
              <a:alpha val="3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DOM.syp</a:t>
            </a:r>
            <a:endParaRPr lang="en-US" sz="2400" dirty="0">
              <a:solidFill>
                <a:schemeClr val="tx1"/>
              </a:solidFill>
            </a:endParaRPr>
          </a:p>
        </p:txBody>
      </p:sp>
      <p:grpSp>
        <p:nvGrpSpPr>
          <p:cNvPr id="47" name="Group 46"/>
          <p:cNvGrpSpPr/>
          <p:nvPr/>
        </p:nvGrpSpPr>
        <p:grpSpPr>
          <a:xfrm>
            <a:off x="2964704" y="772806"/>
            <a:ext cx="3960440" cy="1474983"/>
            <a:chOff x="1812341" y="4572006"/>
            <a:chExt cx="3682401" cy="3364607"/>
          </a:xfrm>
        </p:grpSpPr>
        <p:sp>
          <p:nvSpPr>
            <p:cNvPr id="48" name="Oval Callout 47"/>
            <p:cNvSpPr/>
            <p:nvPr/>
          </p:nvSpPr>
          <p:spPr>
            <a:xfrm>
              <a:off x="1812341" y="4572006"/>
              <a:ext cx="3682401" cy="3364607"/>
            </a:xfrm>
            <a:prstGeom prst="wedgeEllipseCallout">
              <a:avLst>
                <a:gd name="adj1" fmla="val -63400"/>
                <a:gd name="adj2" fmla="val 6859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49" name="TextBox 48"/>
            <p:cNvSpPr txBox="1"/>
            <p:nvPr/>
          </p:nvSpPr>
          <p:spPr>
            <a:xfrm>
              <a:off x="2275423" y="4998226"/>
              <a:ext cx="2996401" cy="2738089"/>
            </a:xfrm>
            <a:prstGeom prst="rect">
              <a:avLst/>
            </a:prstGeom>
            <a:noFill/>
          </p:spPr>
          <p:txBody>
            <a:bodyPr wrap="square" rtlCol="0">
              <a:spAutoFit/>
            </a:bodyPr>
            <a:lstStyle/>
            <a:p>
              <a:r>
                <a:rPr lang="en-US" sz="2400" i="1" dirty="0" smtClean="0"/>
                <a:t>By default, thy gets a backwards compatible stack.</a:t>
              </a: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40484"/>
            <a:ext cx="2171700" cy="17430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973871" y="3737310"/>
            <a:ext cx="352019" cy="3024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4088" y="1959746"/>
            <a:ext cx="3200400" cy="23526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 name="Group 24"/>
          <p:cNvGrpSpPr/>
          <p:nvPr/>
        </p:nvGrpSpPr>
        <p:grpSpPr>
          <a:xfrm>
            <a:off x="1872664" y="1235781"/>
            <a:ext cx="3960440" cy="648072"/>
            <a:chOff x="2183033" y="5273378"/>
            <a:chExt cx="3682401" cy="1756714"/>
          </a:xfrm>
        </p:grpSpPr>
        <p:sp>
          <p:nvSpPr>
            <p:cNvPr id="26" name="Oval Callout 25"/>
            <p:cNvSpPr/>
            <p:nvPr/>
          </p:nvSpPr>
          <p:spPr>
            <a:xfrm>
              <a:off x="2183033" y="5273378"/>
              <a:ext cx="3682401" cy="1756714"/>
            </a:xfrm>
            <a:prstGeom prst="wedgeEllipseCallout">
              <a:avLst>
                <a:gd name="adj1" fmla="val 38806"/>
                <a:gd name="adj2" fmla="val 17074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27" name="TextBox 26"/>
            <p:cNvSpPr txBox="1"/>
            <p:nvPr/>
          </p:nvSpPr>
          <p:spPr>
            <a:xfrm>
              <a:off x="2493298" y="5497584"/>
              <a:ext cx="3329713" cy="1251425"/>
            </a:xfrm>
            <a:prstGeom prst="rect">
              <a:avLst/>
            </a:prstGeom>
            <a:noFill/>
          </p:spPr>
          <p:txBody>
            <a:bodyPr wrap="square" rtlCol="0">
              <a:spAutoFit/>
            </a:bodyPr>
            <a:lstStyle/>
            <a:p>
              <a:r>
                <a:rPr lang="en-US" sz="2400" i="1" dirty="0" smtClean="0"/>
                <a:t>It’s all made of JavaScript!</a:t>
              </a:r>
            </a:p>
          </p:txBody>
        </p:sp>
      </p:grpSp>
    </p:spTree>
    <p:extLst>
      <p:ext uri="{BB962C8B-B14F-4D97-AF65-F5344CB8AC3E}">
        <p14:creationId xmlns:p14="http://schemas.microsoft.com/office/powerpoint/2010/main" xmlns="" val="3207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4"/>
                                        </p:tgtEl>
                                      </p:cBhvr>
                                    </p:animEffect>
                                    <p:set>
                                      <p:cBhvr>
                                        <p:cTn id="10" dur="1" fill="hold">
                                          <p:stCondLst>
                                            <p:cond delay="499"/>
                                          </p:stCondLst>
                                        </p:cTn>
                                        <p:tgtEl>
                                          <p:spTgt spid="307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accel="50000" decel="50000" fill="hold" nodeType="afterEffect">
                                  <p:stCondLst>
                                    <p:cond delay="0"/>
                                  </p:stCondLst>
                                  <p:childTnLst>
                                    <p:animMotion origin="layout" path="M 0 0 L -0.25 0 E" pathEditMode="relative" ptsTypes="">
                                      <p:cBhvr>
                                        <p:cTn id="19" dur="1000" fill="hold"/>
                                        <p:tgtEl>
                                          <p:spTgt spid="24"/>
                                        </p:tgtEl>
                                        <p:attrNameLst>
                                          <p:attrName>ppt_x</p:attrName>
                                          <p:attrName>ppt_y</p:attrName>
                                        </p:attrNameLst>
                                      </p:cBhvr>
                                    </p:animMotion>
                                  </p:childTnLst>
                                </p:cTn>
                              </p:par>
                              <p:par>
                                <p:cTn id="20" presetID="35" presetClass="path" presetSubtype="0" accel="50000" decel="50000" fill="hold" grpId="0" nodeType="withEffect">
                                  <p:stCondLst>
                                    <p:cond delay="0"/>
                                  </p:stCondLst>
                                  <p:childTnLst>
                                    <p:animMotion origin="layout" path="M 0 0 L -0.25 0 E" pathEditMode="relative" ptsTypes="">
                                      <p:cBhvr>
                                        <p:cTn id="21" dur="1000" fill="hold"/>
                                        <p:tgtEl>
                                          <p:spTgt spid="43"/>
                                        </p:tgtEl>
                                        <p:attrNameLst>
                                          <p:attrName>ppt_x</p:attrName>
                                          <p:attrName>ppt_y</p:attrName>
                                        </p:attrNameLst>
                                      </p:cBhvr>
                                    </p:animMotion>
                                  </p:childTnLst>
                                </p:cTn>
                              </p:par>
                              <p:par>
                                <p:cTn id="22" presetID="35" presetClass="path" presetSubtype="0" accel="50000" decel="50000" fill="hold" grpId="0" nodeType="withEffect">
                                  <p:stCondLst>
                                    <p:cond delay="0"/>
                                  </p:stCondLst>
                                  <p:childTnLst>
                                    <p:animMotion origin="layout" path="M 0 0 L -0.25 0 E" pathEditMode="relative" ptsTypes="">
                                      <p:cBhvr>
                                        <p:cTn id="23" dur="1000" fill="hold"/>
                                        <p:tgtEl>
                                          <p:spTgt spid="44"/>
                                        </p:tgtEl>
                                        <p:attrNameLst>
                                          <p:attrName>ppt_x</p:attrName>
                                          <p:attrName>ppt_y</p:attrName>
                                        </p:attrNameLst>
                                      </p:cBhvr>
                                    </p:animMotion>
                                  </p:childTnLst>
                                </p:cTn>
                              </p:par>
                              <p:par>
                                <p:cTn id="24" presetID="35" presetClass="path" presetSubtype="0" accel="50000" decel="50000" fill="hold" grpId="0" nodeType="withEffect">
                                  <p:stCondLst>
                                    <p:cond delay="0"/>
                                  </p:stCondLst>
                                  <p:childTnLst>
                                    <p:animMotion origin="layout" path="M 0 0 L -0.25 0 E" pathEditMode="relative" ptsTypes="">
                                      <p:cBhvr>
                                        <p:cTn id="25" dur="1000" fill="hold"/>
                                        <p:tgtEl>
                                          <p:spTgt spid="45"/>
                                        </p:tgtEl>
                                        <p:attrNameLst>
                                          <p:attrName>ppt_x</p:attrName>
                                          <p:attrName>ppt_y</p:attrName>
                                        </p:attrNameLst>
                                      </p:cBhvr>
                                    </p:animMotion>
                                  </p:childTnLst>
                                </p:cTn>
                              </p:par>
                              <p:par>
                                <p:cTn id="26" presetID="35" presetClass="path" presetSubtype="0" accel="50000" decel="50000" fill="hold" grpId="0" nodeType="withEffect">
                                  <p:stCondLst>
                                    <p:cond delay="0"/>
                                  </p:stCondLst>
                                  <p:childTnLst>
                                    <p:animMotion origin="layout" path="M 0 0 L -0.25 0 E" pathEditMode="relative" ptsTypes="">
                                      <p:cBhvr>
                                        <p:cTn id="27" dur="1000" fill="hold"/>
                                        <p:tgtEl>
                                          <p:spTgt spid="5"/>
                                        </p:tgtEl>
                                        <p:attrNameLst>
                                          <p:attrName>ppt_x</p:attrName>
                                          <p:attrName>ppt_y</p:attrName>
                                        </p:attrNameLst>
                                      </p:cBhvr>
                                    </p:animMotion>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fade">
                                      <p:cBhvr>
                                        <p:cTn id="31" dur="500"/>
                                        <p:tgtEl>
                                          <p:spTgt spid="7170"/>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43" grpId="0" animBg="1"/>
      <p:bldP spid="44" grpId="0" animBg="1"/>
      <p:bldP spid="45"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fontScale="90000"/>
          </a:bodyPr>
          <a:lstStyle/>
          <a:p>
            <a:r>
              <a:rPr lang="en-US" dirty="0" smtClean="0"/>
              <a:t>Common case: </a:t>
            </a:r>
            <a:r>
              <a:rPr lang="en-US" dirty="0" smtClean="0"/>
              <a:t>You don’t write </a:t>
            </a:r>
            <a:r>
              <a:rPr lang="en-US" dirty="0" smtClean="0"/>
              <a:t>the (</a:t>
            </a:r>
            <a:r>
              <a:rPr lang="en-US" i="1" dirty="0" smtClean="0"/>
              <a:t>extensible!</a:t>
            </a:r>
            <a:r>
              <a:rPr lang="en-US" dirty="0" smtClean="0"/>
              <a:t>) web stack</a:t>
            </a:r>
            <a:endParaRPr lang="en-US" dirty="0"/>
          </a:p>
        </p:txBody>
      </p:sp>
    </p:spTree>
    <p:extLst>
      <p:ext uri="{BB962C8B-B14F-4D97-AF65-F5344CB8AC3E}">
        <p14:creationId xmlns:p14="http://schemas.microsoft.com/office/powerpoint/2010/main" xmlns="" val="3872279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dsmorris.com/img/fallingbo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68"/>
            <a:ext cx="9144000" cy="73488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5700088" y="3212976"/>
            <a:ext cx="2160240" cy="170080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7059" y="5130661"/>
            <a:ext cx="2736304" cy="1694531"/>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782960">
            <a:off x="4170090" y="4061291"/>
            <a:ext cx="1440160" cy="6926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1404771">
            <a:off x="4198628" y="5976914"/>
            <a:ext cx="1440160" cy="6926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232570">
            <a:off x="6695570" y="1469185"/>
            <a:ext cx="1009901" cy="6926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465804">
            <a:off x="5613948" y="2100873"/>
            <a:ext cx="1563940" cy="850404"/>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09724" y="6000096"/>
            <a:ext cx="2016224" cy="646331"/>
          </a:xfrm>
          <a:prstGeom prst="rect">
            <a:avLst/>
          </a:prstGeom>
          <a:noFill/>
        </p:spPr>
        <p:txBody>
          <a:bodyPr wrap="square" rtlCol="0">
            <a:spAutoFit/>
          </a:bodyPr>
          <a:lstStyle/>
          <a:p>
            <a:r>
              <a:rPr lang="en-US" sz="3600" dirty="0" smtClean="0">
                <a:solidFill>
                  <a:srgbClr val="FF0000"/>
                </a:solidFill>
              </a:rPr>
              <a:t>Facebook</a:t>
            </a:r>
            <a:endParaRPr lang="en-US" sz="3600" dirty="0">
              <a:solidFill>
                <a:srgbClr val="FF0000"/>
              </a:solidFill>
            </a:endParaRPr>
          </a:p>
        </p:txBody>
      </p:sp>
      <p:sp>
        <p:nvSpPr>
          <p:cNvPr id="12" name="TextBox 11"/>
          <p:cNvSpPr txBox="1"/>
          <p:nvPr/>
        </p:nvSpPr>
        <p:spPr>
          <a:xfrm>
            <a:off x="2092564" y="4267453"/>
            <a:ext cx="2016224" cy="646331"/>
          </a:xfrm>
          <a:prstGeom prst="rect">
            <a:avLst/>
          </a:prstGeom>
          <a:noFill/>
        </p:spPr>
        <p:txBody>
          <a:bodyPr wrap="square" rtlCol="0">
            <a:spAutoFit/>
          </a:bodyPr>
          <a:lstStyle/>
          <a:p>
            <a:r>
              <a:rPr lang="en-US" sz="3600" dirty="0" smtClean="0">
                <a:solidFill>
                  <a:srgbClr val="FF0000"/>
                </a:solidFill>
              </a:rPr>
              <a:t>Microsoft</a:t>
            </a:r>
            <a:endParaRPr lang="en-US" sz="3600" dirty="0">
              <a:solidFill>
                <a:srgbClr val="FF0000"/>
              </a:solidFill>
            </a:endParaRPr>
          </a:p>
        </p:txBody>
      </p:sp>
      <p:sp>
        <p:nvSpPr>
          <p:cNvPr id="13" name="TextBox 12"/>
          <p:cNvSpPr txBox="1"/>
          <p:nvPr/>
        </p:nvSpPr>
        <p:spPr>
          <a:xfrm>
            <a:off x="7596336" y="895179"/>
            <a:ext cx="1440772" cy="646331"/>
          </a:xfrm>
          <a:prstGeom prst="rect">
            <a:avLst/>
          </a:prstGeom>
          <a:noFill/>
        </p:spPr>
        <p:txBody>
          <a:bodyPr wrap="square" rtlCol="0">
            <a:spAutoFit/>
          </a:bodyPr>
          <a:lstStyle/>
          <a:p>
            <a:r>
              <a:rPr lang="en-US" sz="3600" dirty="0" err="1" smtClean="0">
                <a:solidFill>
                  <a:srgbClr val="FF0000"/>
                </a:solidFill>
              </a:rPr>
              <a:t>jQuery</a:t>
            </a:r>
            <a:endParaRPr lang="en-US" sz="3600" dirty="0">
              <a:solidFill>
                <a:srgbClr val="FF0000"/>
              </a:solidFill>
            </a:endParaRPr>
          </a:p>
        </p:txBody>
      </p:sp>
    </p:spTree>
    <p:extLst>
      <p:ext uri="{BB962C8B-B14F-4D97-AF65-F5344CB8AC3E}">
        <p14:creationId xmlns:p14="http://schemas.microsoft.com/office/powerpoint/2010/main" xmlns="" val="5403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Adversarial Web Browser: Case Studies</a:t>
            </a:r>
          </a:p>
          <a:p>
            <a:r>
              <a:rPr lang="en-US" dirty="0" smtClean="0"/>
              <a:t>Atlantis: Design and Implementation</a:t>
            </a:r>
          </a:p>
          <a:p>
            <a:r>
              <a:rPr lang="en-US" dirty="0" smtClean="0">
                <a:solidFill>
                  <a:srgbClr val="FF0000"/>
                </a:solidFill>
              </a:rPr>
              <a:t>Evaluation</a:t>
            </a:r>
          </a:p>
          <a:p>
            <a:r>
              <a:rPr lang="en-US" dirty="0" smtClean="0"/>
              <a:t>Related Work</a:t>
            </a:r>
            <a:endParaRPr lang="en-US" dirty="0"/>
          </a:p>
        </p:txBody>
      </p:sp>
    </p:spTree>
    <p:extLst>
      <p:ext uri="{BB962C8B-B14F-4D97-AF65-F5344CB8AC3E}">
        <p14:creationId xmlns:p14="http://schemas.microsoft.com/office/powerpoint/2010/main" xmlns="" val="198829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totalmortgage.com/blog/wp-content/uploads/2011/03/loan-officer-compensation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99021">
            <a:off x="5057656" y="4263594"/>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7544" y="188640"/>
            <a:ext cx="8229600" cy="864096"/>
          </a:xfrm>
        </p:spPr>
        <p:txBody>
          <a:bodyPr/>
          <a:lstStyle/>
          <a:p>
            <a:r>
              <a:rPr lang="en-US" dirty="0" smtClean="0"/>
              <a:t>Extensibility</a:t>
            </a:r>
            <a:endParaRPr lang="en-US" dirty="0"/>
          </a:p>
        </p:txBody>
      </p:sp>
      <p:sp>
        <p:nvSpPr>
          <p:cNvPr id="4" name="Content Placeholder 3"/>
          <p:cNvSpPr>
            <a:spLocks noGrp="1"/>
          </p:cNvSpPr>
          <p:nvPr>
            <p:ph idx="1"/>
          </p:nvPr>
        </p:nvSpPr>
        <p:spPr>
          <a:xfrm>
            <a:off x="467544" y="1196752"/>
            <a:ext cx="8229600" cy="4525963"/>
          </a:xfrm>
        </p:spPr>
        <p:txBody>
          <a:bodyPr/>
          <a:lstStyle/>
          <a:p>
            <a:r>
              <a:rPr lang="en-US" dirty="0" smtClean="0"/>
              <a:t>DOM nodes have an </a:t>
            </a:r>
            <a:r>
              <a:rPr lang="en-US" dirty="0" err="1" smtClean="0"/>
              <a:t>innerHTML</a:t>
            </a:r>
            <a:r>
              <a:rPr lang="en-US" dirty="0" smtClean="0"/>
              <a:t> property</a:t>
            </a:r>
          </a:p>
          <a:p>
            <a:pPr lvl="1"/>
            <a:r>
              <a:rPr lang="en-US" dirty="0" smtClean="0"/>
              <a:t>Assign a string to dynamically update DOM tree</a:t>
            </a:r>
          </a:p>
          <a:p>
            <a:pPr lvl="1"/>
            <a:r>
              <a:rPr lang="en-US" dirty="0" smtClean="0"/>
              <a:t>Allows for cross-site scripting attacks!</a:t>
            </a:r>
          </a:p>
          <a:p>
            <a:pPr lvl="1"/>
            <a:endParaRPr lang="en-US" dirty="0"/>
          </a:p>
          <a:p>
            <a:pPr lvl="1"/>
            <a:endParaRPr lang="en-US" dirty="0" smtClean="0"/>
          </a:p>
          <a:p>
            <a:pPr lvl="1"/>
            <a:endParaRPr lang="en-US" dirty="0"/>
          </a:p>
          <a:p>
            <a:r>
              <a:rPr lang="en-US" dirty="0" smtClean="0"/>
              <a:t>Want: Ability to shim </a:t>
            </a:r>
            <a:r>
              <a:rPr lang="en-US" dirty="0" err="1" smtClean="0"/>
              <a:t>innerHTML</a:t>
            </a:r>
            <a:r>
              <a:rPr lang="en-US" dirty="0" smtClean="0"/>
              <a:t> and automatically install a sanitizer</a:t>
            </a:r>
          </a:p>
          <a:p>
            <a:endParaRPr lang="en-US" dirty="0"/>
          </a:p>
        </p:txBody>
      </p:sp>
      <p:sp>
        <p:nvSpPr>
          <p:cNvPr id="5" name="TextBox 4"/>
          <p:cNvSpPr txBox="1"/>
          <p:nvPr/>
        </p:nvSpPr>
        <p:spPr>
          <a:xfrm>
            <a:off x="409228" y="2924944"/>
            <a:ext cx="8640960" cy="1200329"/>
          </a:xfrm>
          <a:prstGeom prst="rect">
            <a:avLst/>
          </a:prstGeom>
          <a:noFill/>
        </p:spPr>
        <p:txBody>
          <a:bodyPr wrap="square" rtlCol="0">
            <a:spAutoFit/>
          </a:bodyPr>
          <a:lstStyle/>
          <a:p>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comment = </a:t>
            </a:r>
            <a:r>
              <a:rPr lang="en-US" b="1" dirty="0" err="1" smtClean="0">
                <a:latin typeface="Courier New" pitchFamily="49" charset="0"/>
                <a:cs typeface="Courier New" pitchFamily="49" charset="0"/>
              </a:rPr>
              <a:t>document.getElementById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commentBox</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contentParent</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document.getElementById</a:t>
            </a:r>
            <a:r>
              <a:rPr lang="en-US" b="1" dirty="0" smtClean="0">
                <a:latin typeface="Courier New" pitchFamily="49" charset="0"/>
                <a:cs typeface="Courier New" pitchFamily="49" charset="0"/>
              </a:rPr>
              <a:t>(“parent”);</a:t>
            </a:r>
          </a:p>
          <a:p>
            <a:r>
              <a:rPr lang="en-US" b="1" dirty="0" err="1" smtClean="0">
                <a:latin typeface="Courier New" pitchFamily="49" charset="0"/>
                <a:cs typeface="Courier New" pitchFamily="49" charset="0"/>
              </a:rPr>
              <a:t>contentParent.innerHtml</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comment.value</a:t>
            </a:r>
            <a:r>
              <a:rPr lang="en-US" b="1" dirty="0" smtClean="0">
                <a:latin typeface="Courier New" pitchFamily="49" charset="0"/>
                <a:cs typeface="Courier New" pitchFamily="49" charset="0"/>
              </a:rPr>
              <a:t>; //What if this is </a:t>
            </a:r>
          </a:p>
          <a:p>
            <a:r>
              <a:rPr lang="en-US" b="1" dirty="0" smtClean="0">
                <a:latin typeface="Courier New" pitchFamily="49" charset="0"/>
                <a:cs typeface="Courier New" pitchFamily="49" charset="0"/>
              </a:rPr>
              <a:t>                                         //JavaScript source?</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xmlns="" val="2530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dia.giantbomb.com/uploads/0/4480/1063579-lumberja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88640"/>
            <a:ext cx="5256584" cy="54883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251520" y="5805264"/>
            <a:ext cx="8640960" cy="864096"/>
          </a:xfrm>
        </p:spPr>
        <p:txBody>
          <a:bodyPr>
            <a:noAutofit/>
          </a:bodyPr>
          <a:lstStyle/>
          <a:p>
            <a:r>
              <a:rPr lang="en-US" sz="3900" dirty="0" smtClean="0"/>
              <a:t>DON’T WORRY ATLANTIS CAN HELP YOU</a:t>
            </a:r>
            <a:endParaRPr lang="en-US" sz="3900" dirty="0"/>
          </a:p>
        </p:txBody>
      </p:sp>
    </p:spTree>
    <p:extLst>
      <p:ext uri="{BB962C8B-B14F-4D97-AF65-F5344CB8AC3E}">
        <p14:creationId xmlns:p14="http://schemas.microsoft.com/office/powerpoint/2010/main" xmlns="" val="1857305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Atlantis, to change the DOM tree implementation:</a:t>
            </a:r>
          </a:p>
          <a:p>
            <a:pPr lvl="1"/>
            <a:r>
              <a:rPr lang="en-US" dirty="0" smtClean="0"/>
              <a:t>YOU JUST DO IT</a:t>
            </a:r>
          </a:p>
          <a:p>
            <a:pPr lvl="1"/>
            <a:r>
              <a:rPr lang="en-US" dirty="0" smtClean="0"/>
              <a:t>The entire implementation belongs to you!</a:t>
            </a:r>
          </a:p>
          <a:p>
            <a:pPr lvl="1"/>
            <a:r>
              <a:rPr lang="en-US" dirty="0" smtClean="0"/>
              <a:t>Don’t have to wait on browser vendors!</a:t>
            </a:r>
            <a:endParaRPr lang="en-US" dirty="0"/>
          </a:p>
        </p:txBody>
      </p:sp>
      <p:sp>
        <p:nvSpPr>
          <p:cNvPr id="4" name="Title 1"/>
          <p:cNvSpPr>
            <a:spLocks noGrp="1"/>
          </p:cNvSpPr>
          <p:nvPr>
            <p:ph type="title"/>
          </p:nvPr>
        </p:nvSpPr>
        <p:spPr>
          <a:xfrm>
            <a:off x="467544" y="188640"/>
            <a:ext cx="8229600" cy="864096"/>
          </a:xfrm>
        </p:spPr>
        <p:txBody>
          <a:bodyPr/>
          <a:lstStyle/>
          <a:p>
            <a:r>
              <a:rPr lang="en-US" dirty="0" smtClean="0"/>
              <a:t>Extensibility</a:t>
            </a:r>
            <a:endParaRPr lang="en-US" dirty="0"/>
          </a:p>
        </p:txBody>
      </p:sp>
    </p:spTree>
    <p:extLst>
      <p:ext uri="{BB962C8B-B14F-4D97-AF65-F5344CB8AC3E}">
        <p14:creationId xmlns:p14="http://schemas.microsoft.com/office/powerpoint/2010/main" xmlns="" val="215954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143000"/>
          </a:xfrm>
        </p:spPr>
        <p:txBody>
          <a:bodyPr/>
          <a:lstStyle/>
          <a:p>
            <a:r>
              <a:rPr lang="en-US" dirty="0" smtClean="0"/>
              <a:t>Why Do We Need Another Browser?</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 y="1315576"/>
            <a:ext cx="7520794" cy="5017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srcRect/>
          <a:stretch>
            <a:fillRect/>
          </a:stretch>
        </p:blipFill>
        <p:spPr bwMode="auto">
          <a:xfrm>
            <a:off x="119403" y="144115"/>
            <a:ext cx="3588501" cy="3588501"/>
          </a:xfrm>
          <a:prstGeom prst="rect">
            <a:avLst/>
          </a:prstGeom>
          <a:noFill/>
          <a:ln w="9525">
            <a:solidFill>
              <a:schemeClr val="tx1"/>
            </a:solidFill>
            <a:miter lim="800000"/>
            <a:headEnd/>
            <a:tailEnd/>
          </a:ln>
        </p:spPr>
      </p:pic>
      <p:pic>
        <p:nvPicPr>
          <p:cNvPr id="10" name="Picture 7"/>
          <p:cNvPicPr>
            <a:picLocks noChangeAspect="1" noChangeArrowheads="1"/>
          </p:cNvPicPr>
          <p:nvPr/>
        </p:nvPicPr>
        <p:blipFill>
          <a:blip r:embed="rId5" cstate="print"/>
          <a:srcRect/>
          <a:stretch>
            <a:fillRect/>
          </a:stretch>
        </p:blipFill>
        <p:spPr bwMode="auto">
          <a:xfrm>
            <a:off x="3851920" y="144116"/>
            <a:ext cx="5140513" cy="2873018"/>
          </a:xfrm>
          <a:prstGeom prst="rect">
            <a:avLst/>
          </a:prstGeom>
          <a:noFill/>
          <a:ln w="9525">
            <a:solidFill>
              <a:schemeClr val="tx1"/>
            </a:solidFill>
            <a:miter lim="800000"/>
            <a:headEnd/>
            <a:tailEnd/>
          </a:ln>
        </p:spPr>
      </p:pic>
      <p:pic>
        <p:nvPicPr>
          <p:cNvPr id="11" name="Picture 10"/>
          <p:cNvPicPr>
            <a:picLocks noChangeAspect="1" noChangeArrowheads="1"/>
          </p:cNvPicPr>
          <p:nvPr/>
        </p:nvPicPr>
        <p:blipFill>
          <a:blip r:embed="rId6" cstate="print"/>
          <a:srcRect/>
          <a:stretch>
            <a:fillRect/>
          </a:stretch>
        </p:blipFill>
        <p:spPr bwMode="auto">
          <a:xfrm>
            <a:off x="4009104" y="3147106"/>
            <a:ext cx="4983329" cy="3545643"/>
          </a:xfrm>
          <a:prstGeom prst="rect">
            <a:avLst/>
          </a:prstGeom>
          <a:noFill/>
          <a:ln w="9525">
            <a:solidFill>
              <a:schemeClr val="tx1"/>
            </a:solidFill>
            <a:miter lim="800000"/>
            <a:headEnd/>
            <a:tailEnd/>
          </a:ln>
        </p:spPr>
      </p:pic>
      <p:pic>
        <p:nvPicPr>
          <p:cNvPr id="12" name="Picture 12"/>
          <p:cNvPicPr>
            <a:picLocks noChangeAspect="1" noChangeArrowheads="1"/>
          </p:cNvPicPr>
          <p:nvPr/>
        </p:nvPicPr>
        <p:blipFill>
          <a:blip r:embed="rId7" cstate="print"/>
          <a:srcRect/>
          <a:stretch>
            <a:fillRect/>
          </a:stretch>
        </p:blipFill>
        <p:spPr bwMode="auto">
          <a:xfrm>
            <a:off x="119403" y="3933055"/>
            <a:ext cx="3792131" cy="275969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098"/>
                                        </p:tgtEl>
                                      </p:cBhvr>
                                    </p:animEffect>
                                    <p:set>
                                      <p:cBhvr>
                                        <p:cTn id="10" dur="1" fill="hold">
                                          <p:stCondLst>
                                            <p:cond delay="499"/>
                                          </p:stCondLst>
                                        </p:cTn>
                                        <p:tgtEl>
                                          <p:spTgt spid="409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Load Times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642910" y="1785926"/>
            <a:ext cx="7958156" cy="3971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Microbenchmarks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5350" y="1700808"/>
            <a:ext cx="73533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5563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Adversarial Web Browser: Case Studies</a:t>
            </a:r>
          </a:p>
          <a:p>
            <a:r>
              <a:rPr lang="en-US" dirty="0" smtClean="0"/>
              <a:t>Atlantis: Design and Implementation</a:t>
            </a:r>
          </a:p>
          <a:p>
            <a:r>
              <a:rPr lang="en-US" dirty="0" smtClean="0"/>
              <a:t>Evaluation</a:t>
            </a:r>
          </a:p>
          <a:p>
            <a:r>
              <a:rPr lang="en-US" dirty="0" smtClean="0">
                <a:solidFill>
                  <a:srgbClr val="FF0000"/>
                </a:solidFill>
              </a:rPr>
              <a:t>Related Work</a:t>
            </a:r>
            <a:endParaRPr lang="en-US" dirty="0">
              <a:solidFill>
                <a:srgbClr val="FF0000"/>
              </a:solidFill>
            </a:endParaRPr>
          </a:p>
        </p:txBody>
      </p:sp>
    </p:spTree>
    <p:extLst>
      <p:ext uri="{BB962C8B-B14F-4D97-AF65-F5344CB8AC3E}">
        <p14:creationId xmlns:p14="http://schemas.microsoft.com/office/powerpoint/2010/main" xmlns="" val="198829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435280" cy="4021907"/>
          </a:xfrm>
        </p:spPr>
        <p:txBody>
          <a:bodyPr/>
          <a:lstStyle/>
          <a:p>
            <a:r>
              <a:rPr lang="en-US" dirty="0" smtClean="0"/>
              <a:t>Microkernel browsers: OP, Gazelle, </a:t>
            </a:r>
            <a:r>
              <a:rPr lang="en-US" dirty="0" err="1"/>
              <a:t>ServiceOS</a:t>
            </a:r>
            <a:endParaRPr lang="en-US" dirty="0" smtClean="0"/>
          </a:p>
          <a:p>
            <a:pPr lvl="1"/>
            <a:r>
              <a:rPr lang="en-US" dirty="0" smtClean="0"/>
              <a:t>Isolate commodity JS engines, HTML renderers, etc.</a:t>
            </a:r>
          </a:p>
          <a:p>
            <a:pPr lvl="1"/>
            <a:r>
              <a:rPr lang="en-US" dirty="0" smtClean="0"/>
              <a:t>Better security . . .</a:t>
            </a:r>
          </a:p>
          <a:p>
            <a:pPr lvl="1"/>
            <a:r>
              <a:rPr lang="en-US" dirty="0" smtClean="0"/>
              <a:t>. . . but same extensibility, robustness</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4905" y="3429000"/>
            <a:ext cx="6585719" cy="3134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382964" y="116632"/>
            <a:ext cx="8229600" cy="922114"/>
          </a:xfrm>
        </p:spPr>
        <p:txBody>
          <a:bodyPr/>
          <a:lstStyle/>
          <a:p>
            <a:r>
              <a:rPr lang="en-US" dirty="0" smtClean="0"/>
              <a:t>Related Work</a:t>
            </a:r>
            <a:endParaRPr lang="en-US" dirty="0"/>
          </a:p>
        </p:txBody>
      </p:sp>
    </p:spTree>
    <p:extLst>
      <p:ext uri="{BB962C8B-B14F-4D97-AF65-F5344CB8AC3E}">
        <p14:creationId xmlns:p14="http://schemas.microsoft.com/office/powerpoint/2010/main" xmlns="" val="458112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5" y="1052736"/>
            <a:ext cx="8229600" cy="4497363"/>
          </a:xfrm>
        </p:spPr>
        <p:txBody>
          <a:bodyPr/>
          <a:lstStyle/>
          <a:p>
            <a:r>
              <a:rPr lang="en-US" dirty="0" smtClean="0"/>
              <a:t>JavaScript abstraction frameworks</a:t>
            </a:r>
          </a:p>
          <a:p>
            <a:pPr lvl="1"/>
            <a:r>
              <a:rPr lang="en-US" dirty="0" smtClean="0"/>
              <a:t>JavaScript libraries: </a:t>
            </a:r>
            <a:r>
              <a:rPr lang="en-US" dirty="0" err="1" smtClean="0"/>
              <a:t>jQuery</a:t>
            </a:r>
            <a:r>
              <a:rPr lang="en-US" dirty="0" smtClean="0"/>
              <a:t>, </a:t>
            </a:r>
            <a:r>
              <a:rPr lang="en-US" dirty="0" err="1" smtClean="0"/>
              <a:t>mooTools</a:t>
            </a:r>
            <a:r>
              <a:rPr lang="en-US" dirty="0" smtClean="0"/>
              <a:t>, Prototype</a:t>
            </a:r>
          </a:p>
          <a:p>
            <a:pPr lvl="1"/>
            <a:r>
              <a:rPr lang="en-US" dirty="0" smtClean="0"/>
              <a:t>Compile-to-JavaScript: GWT, Script#</a:t>
            </a:r>
          </a:p>
          <a:p>
            <a:r>
              <a:rPr lang="en-US" dirty="0" smtClean="0"/>
              <a:t>Extremely useful!</a:t>
            </a:r>
          </a:p>
          <a:p>
            <a:r>
              <a:rPr lang="en-US" dirty="0" smtClean="0"/>
              <a:t>However, they can’t . . .</a:t>
            </a:r>
          </a:p>
          <a:p>
            <a:pPr lvl="1"/>
            <a:r>
              <a:rPr lang="en-US" dirty="0" smtClean="0"/>
              <a:t>Hide all browser quirks</a:t>
            </a:r>
          </a:p>
          <a:p>
            <a:pPr lvl="1"/>
            <a:r>
              <a:rPr lang="en-US" dirty="0" smtClean="0"/>
              <a:t>Make black-box components </a:t>
            </a:r>
            <a:r>
              <a:rPr lang="en-US" dirty="0" err="1" smtClean="0"/>
              <a:t>introspectable</a:t>
            </a: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4762801"/>
            <a:ext cx="4536503" cy="2068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a:spLocks noGrp="1"/>
          </p:cNvSpPr>
          <p:nvPr>
            <p:ph type="title"/>
          </p:nvPr>
        </p:nvSpPr>
        <p:spPr>
          <a:xfrm>
            <a:off x="382964" y="116632"/>
            <a:ext cx="8229600" cy="922114"/>
          </a:xfrm>
        </p:spPr>
        <p:txBody>
          <a:bodyPr/>
          <a:lstStyle/>
          <a:p>
            <a:r>
              <a:rPr lang="en-US" dirty="0" smtClean="0"/>
              <a:t>Related Work</a:t>
            </a:r>
            <a:endParaRPr lang="en-US" dirty="0"/>
          </a:p>
        </p:txBody>
      </p:sp>
    </p:spTree>
    <p:extLst>
      <p:ext uri="{BB962C8B-B14F-4D97-AF65-F5344CB8AC3E}">
        <p14:creationId xmlns:p14="http://schemas.microsoft.com/office/powerpoint/2010/main" xmlns="" val="4135301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1"/>
            <a:ext cx="8229600" cy="4493096"/>
          </a:xfrm>
        </p:spPr>
        <p:txBody>
          <a:bodyPr/>
          <a:lstStyle/>
          <a:p>
            <a:r>
              <a:rPr lang="en-US" dirty="0" smtClean="0"/>
              <a:t>Web browsers have a lot of potential . . .</a:t>
            </a:r>
            <a:endParaRPr lang="en-US" dirty="0"/>
          </a:p>
        </p:txBody>
      </p:sp>
      <p:pic>
        <p:nvPicPr>
          <p:cNvPr id="4" name="Picture 2" descr="http://smartcanucks.ca/wp-content/uploads/2009/04/funny01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2348880"/>
            <a:ext cx="4104456" cy="4104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90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51519" y="1412776"/>
            <a:ext cx="8892481" cy="4525963"/>
          </a:xfrm>
        </p:spPr>
        <p:txBody>
          <a:bodyPr/>
          <a:lstStyle/>
          <a:p>
            <a:r>
              <a:rPr lang="en-US" dirty="0" smtClean="0"/>
              <a:t>The aggregate “web protocol” is big and complex!</a:t>
            </a:r>
          </a:p>
          <a:p>
            <a:pPr lvl="1"/>
            <a:r>
              <a:rPr lang="en-US" dirty="0" smtClean="0"/>
              <a:t>No individual browser can get it all right</a:t>
            </a:r>
          </a:p>
          <a:p>
            <a:pPr lvl="1"/>
            <a:r>
              <a:rPr lang="en-US" dirty="0" smtClean="0"/>
              <a:t>Different browsers will fail in different ways</a:t>
            </a:r>
            <a:endParaRPr lang="en-US" dirty="0"/>
          </a:p>
        </p:txBody>
      </p:sp>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3140968"/>
            <a:ext cx="5065990" cy="3394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3429000"/>
            <a:ext cx="3686175"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0273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491880" y="1600200"/>
            <a:ext cx="5652120" cy="4525963"/>
          </a:xfrm>
        </p:spPr>
        <p:txBody>
          <a:bodyPr/>
          <a:lstStyle/>
          <a:p>
            <a:r>
              <a:rPr lang="en-US" dirty="0" smtClean="0"/>
              <a:t>Atlantis: an </a:t>
            </a:r>
            <a:r>
              <a:rPr lang="en-US" dirty="0" err="1" smtClean="0"/>
              <a:t>exokernel</a:t>
            </a:r>
            <a:r>
              <a:rPr lang="en-US" dirty="0" smtClean="0"/>
              <a:t> browser</a:t>
            </a:r>
          </a:p>
          <a:p>
            <a:pPr lvl="1"/>
            <a:r>
              <a:rPr lang="en-US" dirty="0" smtClean="0"/>
              <a:t>Kernel handles low-level networking, GUI events, bitmap rendering</a:t>
            </a:r>
          </a:p>
          <a:p>
            <a:pPr lvl="1"/>
            <a:r>
              <a:rPr lang="en-US" dirty="0" smtClean="0"/>
              <a:t>Application defines higher-level abstractions</a:t>
            </a:r>
          </a:p>
          <a:p>
            <a:r>
              <a:rPr lang="en-US" dirty="0" smtClean="0"/>
              <a:t>Advantages</a:t>
            </a:r>
          </a:p>
          <a:p>
            <a:pPr lvl="1"/>
            <a:r>
              <a:rPr lang="en-US" dirty="0" smtClean="0"/>
              <a:t>Strong security</a:t>
            </a:r>
          </a:p>
          <a:p>
            <a:pPr lvl="1"/>
            <a:r>
              <a:rPr lang="en-US" dirty="0" smtClean="0"/>
              <a:t>Powerful extensibility</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628800"/>
            <a:ext cx="3240360" cy="471885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1417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assets1.corrections.com/system/article/image/23186/Internet-Buzz-Words.jpg?12629641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3486150" cy="2333626"/>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74603"/>
            <a:ext cx="4876800"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srcRect/>
          <a:stretch>
            <a:fillRect/>
          </a:stretch>
        </p:blipFill>
        <p:spPr bwMode="auto">
          <a:xfrm>
            <a:off x="971600" y="3156986"/>
            <a:ext cx="4983329" cy="3545643"/>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3615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Atlantis Kernel Calls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428736"/>
            <a:ext cx="9144000" cy="50152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68346"/>
          </a:xfrm>
        </p:spPr>
        <p:txBody>
          <a:bodyPr/>
          <a:lstStyle/>
          <a:p>
            <a:r>
              <a:rPr lang="en-US" dirty="0" smtClean="0"/>
              <a:t>The “Web Protocol”</a:t>
            </a:r>
            <a:endParaRPr lang="en-US" dirty="0"/>
          </a:p>
        </p:txBody>
      </p:sp>
      <p:sp>
        <p:nvSpPr>
          <p:cNvPr id="4" name="Oval 3"/>
          <p:cNvSpPr/>
          <p:nvPr/>
        </p:nvSpPr>
        <p:spPr>
          <a:xfrm>
            <a:off x="280990" y="2009675"/>
            <a:ext cx="1928826"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HTML</a:t>
            </a:r>
            <a:endParaRPr lang="en-US" sz="3600" dirty="0">
              <a:solidFill>
                <a:schemeClr val="tx1"/>
              </a:solidFill>
            </a:endParaRPr>
          </a:p>
        </p:txBody>
      </p:sp>
      <p:sp>
        <p:nvSpPr>
          <p:cNvPr id="5" name="Oval 4"/>
          <p:cNvSpPr/>
          <p:nvPr/>
        </p:nvSpPr>
        <p:spPr>
          <a:xfrm>
            <a:off x="336946" y="3429000"/>
            <a:ext cx="1928826"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CSS</a:t>
            </a:r>
            <a:endParaRPr lang="en-US" sz="3600" dirty="0">
              <a:solidFill>
                <a:schemeClr val="tx1"/>
              </a:solidFill>
            </a:endParaRPr>
          </a:p>
        </p:txBody>
      </p:sp>
      <p:sp>
        <p:nvSpPr>
          <p:cNvPr id="6" name="Oval 5"/>
          <p:cNvSpPr/>
          <p:nvPr/>
        </p:nvSpPr>
        <p:spPr>
          <a:xfrm>
            <a:off x="120441" y="4607727"/>
            <a:ext cx="2857520"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Core JavaScript</a:t>
            </a:r>
            <a:endParaRPr lang="en-US" sz="3600" dirty="0">
              <a:solidFill>
                <a:schemeClr val="tx1"/>
              </a:solidFill>
            </a:endParaRPr>
          </a:p>
        </p:txBody>
      </p:sp>
      <p:sp>
        <p:nvSpPr>
          <p:cNvPr id="8" name="Oval 7"/>
          <p:cNvSpPr/>
          <p:nvPr/>
        </p:nvSpPr>
        <p:spPr>
          <a:xfrm>
            <a:off x="5588819" y="1031065"/>
            <a:ext cx="3286148"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DOM Storage</a:t>
            </a:r>
            <a:endParaRPr lang="en-US" sz="3600" dirty="0">
              <a:solidFill>
                <a:schemeClr val="tx1"/>
              </a:solidFill>
            </a:endParaRPr>
          </a:p>
        </p:txBody>
      </p:sp>
      <p:sp>
        <p:nvSpPr>
          <p:cNvPr id="9" name="Oval 8"/>
          <p:cNvSpPr/>
          <p:nvPr/>
        </p:nvSpPr>
        <p:spPr>
          <a:xfrm>
            <a:off x="4499992" y="2295516"/>
            <a:ext cx="3767198" cy="113348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Web workers</a:t>
            </a:r>
            <a:endParaRPr lang="en-US" sz="3600" dirty="0">
              <a:solidFill>
                <a:schemeClr val="tx1"/>
              </a:solidFill>
            </a:endParaRPr>
          </a:p>
        </p:txBody>
      </p:sp>
      <p:sp>
        <p:nvSpPr>
          <p:cNvPr id="11" name="Oval 10"/>
          <p:cNvSpPr/>
          <p:nvPr/>
        </p:nvSpPr>
        <p:spPr>
          <a:xfrm>
            <a:off x="4312459" y="4679165"/>
            <a:ext cx="2919434" cy="121444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Silverlight</a:t>
            </a:r>
            <a:endParaRPr lang="en-US" sz="3600" dirty="0">
              <a:solidFill>
                <a:schemeClr val="tx1"/>
              </a:solidFill>
            </a:endParaRPr>
          </a:p>
        </p:txBody>
      </p:sp>
      <p:sp>
        <p:nvSpPr>
          <p:cNvPr id="14" name="Oval 13"/>
          <p:cNvSpPr/>
          <p:nvPr/>
        </p:nvSpPr>
        <p:spPr>
          <a:xfrm>
            <a:off x="7141213" y="4000504"/>
            <a:ext cx="1928826"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PDF</a:t>
            </a:r>
            <a:endParaRPr lang="en-US" sz="3600" dirty="0">
              <a:solidFill>
                <a:schemeClr val="tx1"/>
              </a:solidFill>
            </a:endParaRPr>
          </a:p>
        </p:txBody>
      </p:sp>
      <p:sp>
        <p:nvSpPr>
          <p:cNvPr id="18" name="Oval 17"/>
          <p:cNvSpPr/>
          <p:nvPr/>
        </p:nvSpPr>
        <p:spPr>
          <a:xfrm>
            <a:off x="4683919" y="3321843"/>
            <a:ext cx="2857520"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&lt;video&gt; tag</a:t>
            </a:r>
            <a:endParaRPr lang="en-US" sz="3600" dirty="0">
              <a:solidFill>
                <a:schemeClr val="tx1"/>
              </a:solidFill>
            </a:endParaRPr>
          </a:p>
        </p:txBody>
      </p:sp>
      <p:sp>
        <p:nvSpPr>
          <p:cNvPr id="21" name="Oval 20"/>
          <p:cNvSpPr/>
          <p:nvPr/>
        </p:nvSpPr>
        <p:spPr>
          <a:xfrm>
            <a:off x="1969275" y="2114625"/>
            <a:ext cx="2714644" cy="12049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Web sockets</a:t>
            </a:r>
            <a:endParaRPr lang="en-US" sz="3600" dirty="0">
              <a:solidFill>
                <a:schemeClr val="tx1"/>
              </a:solidFill>
            </a:endParaRPr>
          </a:p>
        </p:txBody>
      </p:sp>
      <p:sp>
        <p:nvSpPr>
          <p:cNvPr id="22" name="Oval 21"/>
          <p:cNvSpPr/>
          <p:nvPr/>
        </p:nvSpPr>
        <p:spPr>
          <a:xfrm>
            <a:off x="2254724" y="4607727"/>
            <a:ext cx="2633682" cy="77629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Java</a:t>
            </a:r>
            <a:endParaRPr lang="en-US" sz="3600" dirty="0">
              <a:solidFill>
                <a:schemeClr val="tx1"/>
              </a:solidFill>
            </a:endParaRPr>
          </a:p>
        </p:txBody>
      </p:sp>
      <p:sp>
        <p:nvSpPr>
          <p:cNvPr id="23" name="Oval 22"/>
          <p:cNvSpPr/>
          <p:nvPr/>
        </p:nvSpPr>
        <p:spPr>
          <a:xfrm>
            <a:off x="2009756" y="995346"/>
            <a:ext cx="2062178" cy="92869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HTTPS</a:t>
            </a:r>
            <a:endParaRPr lang="en-US" sz="3600" dirty="0">
              <a:solidFill>
                <a:schemeClr val="tx1"/>
              </a:solidFill>
            </a:endParaRPr>
          </a:p>
        </p:txBody>
      </p:sp>
      <p:sp>
        <p:nvSpPr>
          <p:cNvPr id="24" name="Oval 23"/>
          <p:cNvSpPr/>
          <p:nvPr/>
        </p:nvSpPr>
        <p:spPr>
          <a:xfrm>
            <a:off x="270270" y="995346"/>
            <a:ext cx="2062178" cy="92869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HTTP</a:t>
            </a:r>
            <a:endParaRPr lang="en-US" sz="3600" dirty="0">
              <a:solidFill>
                <a:schemeClr val="tx1"/>
              </a:solidFill>
            </a:endParaRPr>
          </a:p>
        </p:txBody>
      </p:sp>
      <p:sp>
        <p:nvSpPr>
          <p:cNvPr id="26" name="Oval 25"/>
          <p:cNvSpPr/>
          <p:nvPr/>
        </p:nvSpPr>
        <p:spPr>
          <a:xfrm>
            <a:off x="1288504" y="5500678"/>
            <a:ext cx="4579656"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JavaScript DOM Bindings</a:t>
            </a:r>
            <a:endParaRPr lang="en-US" sz="3600" dirty="0">
              <a:solidFill>
                <a:schemeClr val="tx1"/>
              </a:solidFill>
            </a:endParaRPr>
          </a:p>
        </p:txBody>
      </p:sp>
      <p:sp>
        <p:nvSpPr>
          <p:cNvPr id="29" name="Oval 28"/>
          <p:cNvSpPr/>
          <p:nvPr/>
        </p:nvSpPr>
        <p:spPr>
          <a:xfrm>
            <a:off x="2361048" y="3366997"/>
            <a:ext cx="2857520"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&lt;canvas&gt; tag</a:t>
            </a:r>
            <a:endParaRPr lang="en-US" sz="3600" dirty="0">
              <a:solidFill>
                <a:schemeClr val="tx1"/>
              </a:solidFill>
            </a:endParaRPr>
          </a:p>
        </p:txBody>
      </p:sp>
      <p:sp>
        <p:nvSpPr>
          <p:cNvPr id="25" name="Oval 24"/>
          <p:cNvSpPr/>
          <p:nvPr/>
        </p:nvSpPr>
        <p:spPr>
          <a:xfrm>
            <a:off x="3789808" y="1031065"/>
            <a:ext cx="2062178" cy="92869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file://</a:t>
            </a:r>
            <a:endParaRPr lang="en-US" sz="3600" dirty="0">
              <a:solidFill>
                <a:schemeClr val="tx1"/>
              </a:solidFill>
            </a:endParaRPr>
          </a:p>
        </p:txBody>
      </p:sp>
      <p:sp>
        <p:nvSpPr>
          <p:cNvPr id="20" name="Oval 19"/>
          <p:cNvSpPr/>
          <p:nvPr/>
        </p:nvSpPr>
        <p:spPr>
          <a:xfrm>
            <a:off x="4089009" y="1745445"/>
            <a:ext cx="1928826" cy="85725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JSON</a:t>
            </a:r>
            <a:endParaRPr lang="en-US" sz="3600" dirty="0">
              <a:solidFill>
                <a:schemeClr val="tx1"/>
              </a:solidFill>
            </a:endParaRPr>
          </a:p>
        </p:txBody>
      </p:sp>
      <p:sp>
        <p:nvSpPr>
          <p:cNvPr id="27" name="Oval 26"/>
          <p:cNvSpPr/>
          <p:nvPr/>
        </p:nvSpPr>
        <p:spPr>
          <a:xfrm>
            <a:off x="7157932" y="2819664"/>
            <a:ext cx="1928826" cy="135732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Data URIs</a:t>
            </a:r>
            <a:endParaRPr lang="en-US" sz="3600" dirty="0">
              <a:solidFill>
                <a:schemeClr val="tx1"/>
              </a:solidFill>
            </a:endParaRPr>
          </a:p>
        </p:txBody>
      </p:sp>
      <p:sp>
        <p:nvSpPr>
          <p:cNvPr id="28" name="Oval 27"/>
          <p:cNvSpPr/>
          <p:nvPr/>
        </p:nvSpPr>
        <p:spPr>
          <a:xfrm>
            <a:off x="5276170" y="5750499"/>
            <a:ext cx="3004226" cy="108196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Quicktime</a:t>
            </a:r>
            <a:endParaRPr lang="en-US" sz="3600" dirty="0">
              <a:solidFill>
                <a:schemeClr val="tx1"/>
              </a:solidFill>
            </a:endParaRPr>
          </a:p>
        </p:txBody>
      </p:sp>
      <p:sp>
        <p:nvSpPr>
          <p:cNvPr id="10" name="Oval 9"/>
          <p:cNvSpPr/>
          <p:nvPr/>
        </p:nvSpPr>
        <p:spPr>
          <a:xfrm>
            <a:off x="6872180" y="5092389"/>
            <a:ext cx="2214578" cy="121444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Flash</a:t>
            </a:r>
            <a:endParaRPr lang="en-US" sz="3600" dirty="0">
              <a:solidFill>
                <a:schemeClr val="tx1"/>
              </a:solidFill>
            </a:endParaRPr>
          </a:p>
        </p:txBody>
      </p:sp>
      <p:grpSp>
        <p:nvGrpSpPr>
          <p:cNvPr id="30" name="Group 29"/>
          <p:cNvGrpSpPr/>
          <p:nvPr/>
        </p:nvGrpSpPr>
        <p:grpSpPr>
          <a:xfrm>
            <a:off x="2037" y="0"/>
            <a:ext cx="9148088" cy="6858000"/>
            <a:chOff x="-4088" y="0"/>
            <a:chExt cx="9148088" cy="6858000"/>
          </a:xfrm>
        </p:grpSpPr>
        <p:sp>
          <p:nvSpPr>
            <p:cNvPr id="31" name="Rectangle 30"/>
            <p:cNvSpPr/>
            <p:nvPr/>
          </p:nvSpPr>
          <p:spPr>
            <a:xfrm>
              <a:off x="-4088" y="0"/>
              <a:ext cx="9148088" cy="68580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www.fairfaxunderground.com/forum/file.php?2,file=11196,filename=crying-baby-do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40842"/>
              <a:ext cx="4547195" cy="597631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p:cNvSpPr txBox="1"/>
            <p:nvPr/>
          </p:nvSpPr>
          <p:spPr>
            <a:xfrm>
              <a:off x="5076056" y="2492896"/>
              <a:ext cx="3888432" cy="2123658"/>
            </a:xfrm>
            <a:prstGeom prst="rect">
              <a:avLst/>
            </a:prstGeom>
            <a:noFill/>
          </p:spPr>
          <p:txBody>
            <a:bodyPr wrap="square" rtlCol="0">
              <a:spAutoFit/>
            </a:bodyPr>
            <a:lstStyle/>
            <a:p>
              <a:pPr algn="ctr"/>
              <a:r>
                <a:rPr lang="en-US" sz="4400" dirty="0" smtClean="0">
                  <a:solidFill>
                    <a:schemeClr val="bg1"/>
                  </a:solidFill>
                </a:rPr>
                <a:t>Which version </a:t>
              </a:r>
              <a:r>
                <a:rPr lang="en-US" sz="4400" dirty="0" smtClean="0">
                  <a:solidFill>
                    <a:schemeClr val="bg1"/>
                  </a:solidFill>
                </a:rPr>
                <a:t>does the browser use?</a:t>
              </a:r>
              <a:endParaRPr lang="en-US" sz="4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animBg="1"/>
      <p:bldP spid="14" grpId="0" animBg="1"/>
      <p:bldP spid="18" grpId="0" animBg="1"/>
      <p:bldP spid="21" grpId="0" animBg="1"/>
      <p:bldP spid="22" grpId="0" animBg="1"/>
      <p:bldP spid="23" grpId="0" animBg="1"/>
      <p:bldP spid="24" grpId="0" animBg="1"/>
      <p:bldP spid="26" grpId="0" animBg="1"/>
      <p:bldP spid="29" grpId="0" animBg="1"/>
      <p:bldP spid="25" grpId="0" animBg="1"/>
      <p:bldP spid="20" grpId="0" animBg="1"/>
      <p:bldP spid="27" grpId="0" animBg="1"/>
      <p:bldP spid="2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Atlantis: Advantages over Gazelle</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t>Security</a:t>
            </a:r>
          </a:p>
          <a:p>
            <a:pPr lvl="1"/>
            <a:r>
              <a:rPr lang="en-US" dirty="0" smtClean="0"/>
              <a:t>Atlantis provides better isolation w/per-instance kernels</a:t>
            </a:r>
          </a:p>
          <a:p>
            <a:pPr lvl="1"/>
            <a:r>
              <a:rPr lang="en-US" dirty="0" smtClean="0"/>
              <a:t>Atlantis isolates intra-domain components</a:t>
            </a:r>
          </a:p>
          <a:p>
            <a:r>
              <a:rPr lang="en-US" dirty="0" smtClean="0"/>
              <a:t>Extensibility</a:t>
            </a:r>
          </a:p>
          <a:p>
            <a:pPr lvl="1"/>
            <a:r>
              <a:rPr lang="en-US" dirty="0" smtClean="0"/>
              <a:t>Gazelle uses IE to provide a web stack; default Atlantis stack written in pure JavaScript</a:t>
            </a:r>
          </a:p>
          <a:p>
            <a:pPr lvl="1"/>
            <a:r>
              <a:rPr lang="en-US" dirty="0" smtClean="0"/>
              <a:t>Atlantis lets pages dynamically define new runtimes without user intervention</a:t>
            </a:r>
          </a:p>
          <a:p>
            <a:pPr lvl="1"/>
            <a:r>
              <a:rPr lang="en-US" dirty="0" err="1" smtClean="0"/>
              <a:t>Syphon</a:t>
            </a:r>
            <a:r>
              <a:rPr lang="en-US" dirty="0" smtClean="0"/>
              <a:t> interpreter provides new isolation abstractions</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00240"/>
            <a:ext cx="9144000" cy="4292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Let’s Just Use Java And Wash Our Hands of the Entire Sordid Affair™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rot="20761457">
            <a:off x="6346521" y="3325946"/>
            <a:ext cx="2767830" cy="584775"/>
          </a:xfrm>
          <a:prstGeom prst="rect">
            <a:avLst/>
          </a:prstGeom>
          <a:noFill/>
          <a:ln w="50800">
            <a:solidFill>
              <a:srgbClr val="FF0000"/>
            </a:solidFill>
            <a:prstDash val="dash"/>
          </a:ln>
        </p:spPr>
        <p:txBody>
          <a:bodyPr wrap="square" rtlCol="0">
            <a:spAutoFit/>
          </a:bodyPr>
          <a:lstStyle/>
          <a:p>
            <a:pPr algn="ctr"/>
            <a:r>
              <a:rPr lang="en-US" sz="3200" dirty="0" smtClean="0">
                <a:latin typeface="Stencil" pitchFamily="82" charset="0"/>
              </a:rPr>
              <a:t>DISASTER</a:t>
            </a:r>
            <a:endParaRPr lang="en-US" sz="3200" dirty="0">
              <a:latin typeface="Stencil"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0086" y="404664"/>
            <a:ext cx="4286250" cy="431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3747" y="1844824"/>
            <a:ext cx="4286250" cy="431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srcRect/>
          <a:stretch>
            <a:fillRect/>
          </a:stretch>
        </p:blipFill>
        <p:spPr bwMode="auto">
          <a:xfrm>
            <a:off x="2267744" y="553566"/>
            <a:ext cx="5867400" cy="4429125"/>
          </a:xfrm>
          <a:prstGeom prst="rect">
            <a:avLst/>
          </a:prstGeom>
          <a:noFill/>
          <a:ln w="9525">
            <a:noFill/>
            <a:miter lim="800000"/>
            <a:headEnd/>
            <a:tailEnd/>
          </a:ln>
        </p:spPr>
      </p:pic>
    </p:spTree>
    <p:extLst>
      <p:ext uri="{BB962C8B-B14F-4D97-AF65-F5344CB8AC3E}">
        <p14:creationId xmlns:p14="http://schemas.microsoft.com/office/powerpoint/2010/main" xmlns="" val="4164664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thechive.files.wordpress.com/2009/06/awesome-funny-s-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727" y="119062"/>
            <a:ext cx="4762500" cy="595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halloweenplayground.com/images/cc/white-gold-rocker-w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4" y="1643050"/>
            <a:ext cx="4114800" cy="4114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1214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0"/>
            <a:r>
              <a:rPr lang="en-US" sz="4000" dirty="0" smtClean="0"/>
              <a:t>No Single Browser Will Ever Get It Right</a:t>
            </a:r>
            <a:endParaRPr lang="en-US" sz="4000" dirty="0"/>
          </a:p>
        </p:txBody>
      </p:sp>
      <p:pic>
        <p:nvPicPr>
          <p:cNvPr id="4" name="Picture 9"/>
          <p:cNvPicPr>
            <a:picLocks noChangeAspect="1" noChangeArrowheads="1"/>
          </p:cNvPicPr>
          <p:nvPr/>
        </p:nvPicPr>
        <p:blipFill>
          <a:blip r:embed="rId3" cstate="print"/>
          <a:srcRect/>
          <a:stretch>
            <a:fillRect/>
          </a:stretch>
        </p:blipFill>
        <p:spPr bwMode="auto">
          <a:xfrm>
            <a:off x="4786314" y="2143116"/>
            <a:ext cx="4185821" cy="3571900"/>
          </a:xfrm>
          <a:prstGeom prst="rect">
            <a:avLst/>
          </a:prstGeom>
          <a:noFill/>
          <a:ln w="9525">
            <a:noFill/>
            <a:miter lim="800000"/>
            <a:headEnd/>
            <a:tailEnd/>
          </a:ln>
        </p:spPr>
      </p:pic>
      <p:sp>
        <p:nvSpPr>
          <p:cNvPr id="5" name="Title 1"/>
          <p:cNvSpPr txBox="1">
            <a:spLocks/>
          </p:cNvSpPr>
          <p:nvPr/>
        </p:nvSpPr>
        <p:spPr>
          <a:xfrm>
            <a:off x="1285852" y="5929330"/>
            <a:ext cx="171448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Theory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929322" y="5929330"/>
            <a:ext cx="1857356"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Practice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8"/>
          <p:cNvPicPr>
            <a:picLocks noChangeAspect="1" noChangeArrowheads="1"/>
          </p:cNvPicPr>
          <p:nvPr/>
        </p:nvPicPr>
        <p:blipFill>
          <a:blip r:embed="rId4" cstate="print"/>
          <a:srcRect/>
          <a:stretch>
            <a:fillRect/>
          </a:stretch>
        </p:blipFill>
        <p:spPr bwMode="auto">
          <a:xfrm>
            <a:off x="428596" y="1857364"/>
            <a:ext cx="3500462" cy="37466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0"/>
            <a:r>
              <a:rPr lang="en-US" sz="4000" dirty="0" smtClean="0"/>
              <a:t>Each Browser Will Fail In Different Ways</a:t>
            </a:r>
            <a:endParaRPr lang="en-US" sz="4000" dirty="0"/>
          </a:p>
        </p:txBody>
      </p:sp>
      <p:sp>
        <p:nvSpPr>
          <p:cNvPr id="8" name="Title 1"/>
          <p:cNvSpPr txBox="1">
            <a:spLocks/>
          </p:cNvSpPr>
          <p:nvPr/>
        </p:nvSpPr>
        <p:spPr>
          <a:xfrm>
            <a:off x="4643438" y="5072074"/>
            <a:ext cx="2000264"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Monster</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6786578" y="5357826"/>
            <a:ext cx="2000264"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Other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Monster</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5"/>
          <p:cNvPicPr>
            <a:picLocks noChangeAspect="1" noChangeArrowheads="1"/>
          </p:cNvPicPr>
          <p:nvPr/>
        </p:nvPicPr>
        <p:blipFill>
          <a:blip r:embed="rId3" cstate="print"/>
          <a:srcRect/>
          <a:stretch>
            <a:fillRect/>
          </a:stretch>
        </p:blipFill>
        <p:spPr bwMode="auto">
          <a:xfrm>
            <a:off x="6759270" y="2214554"/>
            <a:ext cx="2384730" cy="2424111"/>
          </a:xfrm>
          <a:prstGeom prst="rect">
            <a:avLst/>
          </a:prstGeom>
          <a:noFill/>
          <a:ln w="9525">
            <a:noFill/>
            <a:miter lim="800000"/>
            <a:headEnd/>
            <a:tailEnd/>
          </a:ln>
        </p:spPr>
      </p:pic>
      <p:pic>
        <p:nvPicPr>
          <p:cNvPr id="11" name="Picture 7"/>
          <p:cNvPicPr>
            <a:picLocks noChangeAspect="1" noChangeArrowheads="1"/>
          </p:cNvPicPr>
          <p:nvPr/>
        </p:nvPicPr>
        <p:blipFill>
          <a:blip r:embed="rId4" cstate="print"/>
          <a:srcRect/>
          <a:stretch>
            <a:fillRect/>
          </a:stretch>
        </p:blipFill>
        <p:spPr bwMode="auto">
          <a:xfrm>
            <a:off x="4500562" y="2571744"/>
            <a:ext cx="2246144" cy="2286016"/>
          </a:xfrm>
          <a:prstGeom prst="rect">
            <a:avLst/>
          </a:prstGeom>
          <a:noFill/>
          <a:ln w="9525">
            <a:noFill/>
            <a:miter lim="800000"/>
            <a:headEnd/>
            <a:tailEnd/>
          </a:ln>
        </p:spPr>
      </p:pic>
      <p:sp>
        <p:nvSpPr>
          <p:cNvPr id="12" name="Title 1"/>
          <p:cNvSpPr txBox="1">
            <a:spLocks/>
          </p:cNvSpPr>
          <p:nvPr/>
        </p:nvSpPr>
        <p:spPr>
          <a:xfrm>
            <a:off x="0" y="5143512"/>
            <a:ext cx="2000264"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Firefox</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itle 1"/>
          <p:cNvSpPr txBox="1">
            <a:spLocks/>
          </p:cNvSpPr>
          <p:nvPr/>
        </p:nvSpPr>
        <p:spPr>
          <a:xfrm>
            <a:off x="2214546" y="5143512"/>
            <a:ext cx="107157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IE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4"/>
          <p:cNvPicPr>
            <a:picLocks noChangeAspect="1" noChangeArrowheads="1"/>
          </p:cNvPicPr>
          <p:nvPr/>
        </p:nvPicPr>
        <p:blipFill>
          <a:blip r:embed="rId5" cstate="print"/>
          <a:srcRect/>
          <a:stretch>
            <a:fillRect/>
          </a:stretch>
        </p:blipFill>
        <p:spPr bwMode="auto">
          <a:xfrm>
            <a:off x="214282" y="3000372"/>
            <a:ext cx="1571636" cy="1553640"/>
          </a:xfrm>
          <a:prstGeom prst="rect">
            <a:avLst/>
          </a:prstGeom>
          <a:noFill/>
          <a:ln w="9525">
            <a:noFill/>
            <a:miter lim="800000"/>
            <a:headEnd/>
            <a:tailEnd/>
          </a:ln>
        </p:spPr>
      </p:pic>
      <p:pic>
        <p:nvPicPr>
          <p:cNvPr id="15" name="Picture 9"/>
          <p:cNvPicPr>
            <a:picLocks noChangeAspect="1" noChangeArrowheads="1"/>
          </p:cNvPicPr>
          <p:nvPr/>
        </p:nvPicPr>
        <p:blipFill>
          <a:blip r:embed="rId6" cstate="print"/>
          <a:srcRect/>
          <a:stretch>
            <a:fillRect/>
          </a:stretch>
        </p:blipFill>
        <p:spPr bwMode="auto">
          <a:xfrm>
            <a:off x="1857356" y="2928934"/>
            <a:ext cx="1643074" cy="1685204"/>
          </a:xfrm>
          <a:prstGeom prst="rect">
            <a:avLst/>
          </a:prstGeom>
          <a:noFill/>
          <a:ln w="9525">
            <a:noFill/>
            <a:miter lim="800000"/>
            <a:headEnd/>
            <a:tailEnd/>
          </a:ln>
        </p:spPr>
      </p:pic>
      <p:sp>
        <p:nvSpPr>
          <p:cNvPr id="16" name="Right Arrow 15"/>
          <p:cNvSpPr/>
          <p:nvPr/>
        </p:nvSpPr>
        <p:spPr>
          <a:xfrm>
            <a:off x="3571868" y="3571876"/>
            <a:ext cx="1143008" cy="85725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Adversarial Web Browser: Case Studies</a:t>
            </a:r>
          </a:p>
          <a:p>
            <a:r>
              <a:rPr lang="en-US" dirty="0" smtClean="0"/>
              <a:t>Atlantis: Design and Implementation</a:t>
            </a:r>
          </a:p>
          <a:p>
            <a:r>
              <a:rPr lang="en-US" dirty="0" smtClean="0"/>
              <a:t>Evaluation</a:t>
            </a:r>
          </a:p>
          <a:p>
            <a:r>
              <a:rPr lang="en-US" dirty="0" smtClean="0"/>
              <a:t>Related Work</a:t>
            </a:r>
            <a:endParaRPr lang="en-US" dirty="0"/>
          </a:p>
        </p:txBody>
      </p:sp>
    </p:spTree>
    <p:extLst>
      <p:ext uri="{BB962C8B-B14F-4D97-AF65-F5344CB8AC3E}">
        <p14:creationId xmlns:p14="http://schemas.microsoft.com/office/powerpoint/2010/main" xmlns="" val="368494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80" y="188640"/>
            <a:ext cx="8229600" cy="778098"/>
          </a:xfrm>
        </p:spPr>
        <p:txBody>
          <a:bodyPr/>
          <a:lstStyle/>
          <a:p>
            <a:r>
              <a:rPr lang="en-US" dirty="0" smtClean="0"/>
              <a:t>Let Me Teach You About Life</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3095161"/>
            <a:ext cx="3741018" cy="348522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96308"/>
            <a:ext cx="2664604" cy="31329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5" name="Group 14"/>
          <p:cNvGrpSpPr/>
          <p:nvPr/>
        </p:nvGrpSpPr>
        <p:grpSpPr>
          <a:xfrm>
            <a:off x="3753806" y="1296308"/>
            <a:ext cx="3286148" cy="973873"/>
            <a:chOff x="2071670" y="4643446"/>
            <a:chExt cx="3286148" cy="1500198"/>
          </a:xfrm>
        </p:grpSpPr>
        <p:sp>
          <p:nvSpPr>
            <p:cNvPr id="16" name="Oval Callout 15"/>
            <p:cNvSpPr/>
            <p:nvPr/>
          </p:nvSpPr>
          <p:spPr>
            <a:xfrm>
              <a:off x="2071670" y="4643446"/>
              <a:ext cx="3286148" cy="1500198"/>
            </a:xfrm>
            <a:prstGeom prst="wedgeEllipseCallout">
              <a:avLst>
                <a:gd name="adj1" fmla="val -68232"/>
                <a:gd name="adj2" fmla="val 6952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17" name="TextBox 16"/>
            <p:cNvSpPr txBox="1"/>
            <p:nvPr/>
          </p:nvSpPr>
          <p:spPr>
            <a:xfrm>
              <a:off x="2428860" y="4786322"/>
              <a:ext cx="2714644" cy="830997"/>
            </a:xfrm>
            <a:prstGeom prst="rect">
              <a:avLst/>
            </a:prstGeom>
            <a:noFill/>
          </p:spPr>
          <p:txBody>
            <a:bodyPr wrap="square" rtlCol="0">
              <a:spAutoFit/>
            </a:bodyPr>
            <a:lstStyle/>
            <a:p>
              <a:r>
                <a:rPr lang="en-US" sz="2400" dirty="0" smtClean="0"/>
                <a:t>Web browsers are</a:t>
              </a:r>
            </a:p>
            <a:p>
              <a:r>
                <a:rPr lang="en-US" sz="2400" dirty="0" smtClean="0"/>
                <a:t>terrible and buggy.</a:t>
              </a:r>
            </a:p>
          </p:txBody>
        </p:sp>
      </p:grpSp>
      <p:grpSp>
        <p:nvGrpSpPr>
          <p:cNvPr id="19" name="Group 18"/>
          <p:cNvGrpSpPr/>
          <p:nvPr/>
        </p:nvGrpSpPr>
        <p:grpSpPr>
          <a:xfrm>
            <a:off x="179512" y="4991155"/>
            <a:ext cx="4680520" cy="1750214"/>
            <a:chOff x="2071670" y="4643448"/>
            <a:chExt cx="2798512" cy="1411462"/>
          </a:xfrm>
          <a:solidFill>
            <a:prstClr val="white"/>
          </a:solidFill>
        </p:grpSpPr>
        <p:sp>
          <p:nvSpPr>
            <p:cNvPr id="20" name="Oval Callout 19"/>
            <p:cNvSpPr/>
            <p:nvPr/>
          </p:nvSpPr>
          <p:spPr>
            <a:xfrm>
              <a:off x="2071670" y="4643448"/>
              <a:ext cx="2798512" cy="1411462"/>
            </a:xfrm>
            <a:prstGeom prst="wedgeEllipseCallout">
              <a:avLst>
                <a:gd name="adj1" fmla="val 56837"/>
                <a:gd name="adj2" fmla="val -62941"/>
              </a:avLst>
            </a:pr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p:txBody>
        </p:sp>
        <p:sp>
          <p:nvSpPr>
            <p:cNvPr id="21" name="TextBox 20"/>
            <p:cNvSpPr txBox="1"/>
            <p:nvPr/>
          </p:nvSpPr>
          <p:spPr>
            <a:xfrm>
              <a:off x="2358858" y="4812263"/>
              <a:ext cx="2353485" cy="968007"/>
            </a:xfrm>
            <a:prstGeom prst="rect">
              <a:avLst/>
            </a:prstGeom>
            <a:noFill/>
          </p:spPr>
          <p:txBody>
            <a:bodyPr wrap="square" rtlCol="0">
              <a:spAutoFit/>
            </a:bodyPr>
            <a:lstStyle/>
            <a:p>
              <a:r>
                <a:rPr lang="en-US" sz="2400" dirty="0" smtClean="0"/>
                <a:t>   Bah! I use JS libraries like</a:t>
              </a:r>
            </a:p>
            <a:p>
              <a:r>
                <a:rPr lang="en-US" sz="2400" dirty="0" err="1" smtClean="0"/>
                <a:t>jQuery</a:t>
              </a:r>
              <a:r>
                <a:rPr lang="en-US" sz="2400" dirty="0" smtClean="0"/>
                <a:t> to hide the complexity.</a:t>
              </a:r>
              <a:endParaRPr lang="en-US" sz="2400" dirty="0"/>
            </a:p>
            <a:p>
              <a:r>
                <a:rPr lang="en-US" sz="2400" dirty="0" smtClean="0"/>
                <a:t>You are foolish and hysterical.</a:t>
              </a:r>
            </a:p>
          </p:txBody>
        </p:sp>
      </p:grpSp>
    </p:spTree>
    <p:extLst>
      <p:ext uri="{BB962C8B-B14F-4D97-AF65-F5344CB8AC3E}">
        <p14:creationId xmlns:p14="http://schemas.microsoft.com/office/powerpoint/2010/main" xmlns="" val="33819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500"/>
                                        <p:tgtEl>
                                          <p:spTgt spid="1025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500"/>
                                        <p:tgtEl>
                                          <p:spTgt spid="10242"/>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18482</TotalTime>
  <Words>3934</Words>
  <Application>Microsoft Office PowerPoint</Application>
  <PresentationFormat>On-screen Show (4:3)</PresentationFormat>
  <Paragraphs>440</Paragraphs>
  <Slides>53</Slides>
  <Notes>32</Notes>
  <HiddenSlides>6</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Atlantis: Robust, Extensible Execution Environments for Web Applications</vt:lpstr>
      <vt:lpstr>Slide 2</vt:lpstr>
      <vt:lpstr>Our Claim</vt:lpstr>
      <vt:lpstr>Why Do We Need Another Browser?</vt:lpstr>
      <vt:lpstr>The “Web Protocol”</vt:lpstr>
      <vt:lpstr>No Single Browser Will Ever Get It Right</vt:lpstr>
      <vt:lpstr>Each Browser Will Fail In Different Ways</vt:lpstr>
      <vt:lpstr>Outline</vt:lpstr>
      <vt:lpstr>Let Me Teach You About Life</vt:lpstr>
      <vt:lpstr>What You Think</vt:lpstr>
      <vt:lpstr>What You Think</vt:lpstr>
      <vt:lpstr>Slide 12</vt:lpstr>
      <vt:lpstr>Slide 13</vt:lpstr>
      <vt:lpstr>James Mickens vs. Browsers: Event Handling</vt:lpstr>
      <vt:lpstr>Slide 15</vt:lpstr>
      <vt:lpstr>James Mickens vs. Browsers: Event Handling, Part 2</vt:lpstr>
      <vt:lpstr>Slide 17</vt:lpstr>
      <vt:lpstr>James Mickens vs. Browsers: Layout and Rendering</vt:lpstr>
      <vt:lpstr>James Mickens vs. Browsers: Layout and Rendering</vt:lpstr>
      <vt:lpstr>Slide 20</vt:lpstr>
      <vt:lpstr>James Mickens vs. Browsers: Extending the JavaScript Runtime</vt:lpstr>
      <vt:lpstr>Slide 22</vt:lpstr>
      <vt:lpstr>Slide 23</vt:lpstr>
      <vt:lpstr>How do we fix all of this?</vt:lpstr>
      <vt:lpstr>Outline</vt:lpstr>
      <vt:lpstr>Monolithic Browser</vt:lpstr>
      <vt:lpstr>OP (Oakland 08)</vt:lpstr>
      <vt:lpstr>Atlantis</vt:lpstr>
      <vt:lpstr>Atlantis: Defining the Web Stack</vt:lpstr>
      <vt:lpstr>Atlantis: Defining the Web Stack</vt:lpstr>
      <vt:lpstr>Atlantis: Defining the Web Stack</vt:lpstr>
      <vt:lpstr>Atlantis: Defining the Web Stack</vt:lpstr>
      <vt:lpstr>Atlantis: Defining the Web Stack</vt:lpstr>
      <vt:lpstr>Common case: You don’t write the (extensible!) web stack</vt:lpstr>
      <vt:lpstr>Slide 35</vt:lpstr>
      <vt:lpstr>Outline</vt:lpstr>
      <vt:lpstr>Extensibility</vt:lpstr>
      <vt:lpstr>DON’T WORRY ATLANTIS CAN HELP YOU</vt:lpstr>
      <vt:lpstr>Extensibility</vt:lpstr>
      <vt:lpstr>Page Load Times</vt:lpstr>
      <vt:lpstr>Microbenchmarks</vt:lpstr>
      <vt:lpstr>Outline</vt:lpstr>
      <vt:lpstr>Related Work</vt:lpstr>
      <vt:lpstr>Related Work</vt:lpstr>
      <vt:lpstr>Conclusions</vt:lpstr>
      <vt:lpstr>Conclusions</vt:lpstr>
      <vt:lpstr>Conclusions</vt:lpstr>
      <vt:lpstr>Slide 48</vt:lpstr>
      <vt:lpstr>Primary Atlantis Kernel Calls</vt:lpstr>
      <vt:lpstr>Atlantis: Advantages over Gazelle</vt:lpstr>
      <vt:lpstr>Let’s Just Use Java And Wash Our Hands of the Entire Sordid Affair™</vt:lpstr>
      <vt:lpstr>Slide 52</vt:lpstr>
      <vt:lpstr>Slide 53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Projects at Redmond</dc:title>
  <dc:creator>James Mickens</dc:creator>
  <cp:lastModifiedBy>mickens</cp:lastModifiedBy>
  <cp:revision>1879</cp:revision>
  <dcterms:created xsi:type="dcterms:W3CDTF">2010-06-01T06:03:38Z</dcterms:created>
  <dcterms:modified xsi:type="dcterms:W3CDTF">2011-10-25T09:22:01Z</dcterms:modified>
</cp:coreProperties>
</file>