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0.xml" ContentType="application/vnd.openxmlformats-officedocument.presentationml.tags+xml"/>
  <Override PartName="/ppt/notesSlides/notesSlide13.xml" ContentType="application/vnd.openxmlformats-officedocument.presentationml.notesSlide+xml"/>
  <Override PartName="/ppt/tags/tag11.xml" ContentType="application/vnd.openxmlformats-officedocument.presentationml.tags+xml"/>
  <Override PartName="/ppt/notesSlides/notesSlide14.xml" ContentType="application/vnd.openxmlformats-officedocument.presentationml.notesSlide+xml"/>
  <Override PartName="/ppt/tags/tag12.xml" ContentType="application/vnd.openxmlformats-officedocument.presentationml.tags+xml"/>
  <Override PartName="/ppt/notesSlides/notesSlide15.xml" ContentType="application/vnd.openxmlformats-officedocument.presentationml.notesSlide+xml"/>
  <Override PartName="/ppt/tags/tag13.xml" ContentType="application/vnd.openxmlformats-officedocument.presentationml.tags+xml"/>
  <Override PartName="/ppt/notesSlides/notesSlide16.xml" ContentType="application/vnd.openxmlformats-officedocument.presentationml.notesSlide+xml"/>
  <Override PartName="/ppt/tags/tag1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15.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embedTrueTypeFonts="1" saveSubsetFonts="1">
  <p:sldMasterIdLst>
    <p:sldMasterId id="2147483737" r:id="rId2"/>
  </p:sldMasterIdLst>
  <p:notesMasterIdLst>
    <p:notesMasterId r:id="rId24"/>
  </p:notesMasterIdLst>
  <p:handoutMasterIdLst>
    <p:handoutMasterId r:id="rId25"/>
  </p:handoutMasterIdLst>
  <p:sldIdLst>
    <p:sldId id="504" r:id="rId3"/>
    <p:sldId id="575" r:id="rId4"/>
    <p:sldId id="605" r:id="rId5"/>
    <p:sldId id="607" r:id="rId6"/>
    <p:sldId id="603" r:id="rId7"/>
    <p:sldId id="573" r:id="rId8"/>
    <p:sldId id="609" r:id="rId9"/>
    <p:sldId id="560" r:id="rId10"/>
    <p:sldId id="612" r:id="rId11"/>
    <p:sldId id="538" r:id="rId12"/>
    <p:sldId id="540" r:id="rId13"/>
    <p:sldId id="546" r:id="rId14"/>
    <p:sldId id="591" r:id="rId15"/>
    <p:sldId id="592" r:id="rId16"/>
    <p:sldId id="594" r:id="rId17"/>
    <p:sldId id="599" r:id="rId18"/>
    <p:sldId id="611" r:id="rId19"/>
    <p:sldId id="534" r:id="rId20"/>
    <p:sldId id="600" r:id="rId21"/>
    <p:sldId id="552" r:id="rId22"/>
    <p:sldId id="553" r:id="rId23"/>
  </p:sldIdLst>
  <p:sldSz cx="9144000" cy="6858000" type="screen4x3"/>
  <p:notesSz cx="7016750" cy="9302750"/>
  <p:embeddedFontLst>
    <p:embeddedFont>
      <p:font typeface="Segoe" charset="0"/>
      <p:regular r:id="rId26"/>
      <p:bold r:id="rId27"/>
      <p:italic r:id="rId28"/>
      <p:boldItalic r:id="rId29"/>
    </p:embeddedFont>
    <p:embeddedFont>
      <p:font typeface="Wingdings 2" pitchFamily="18" charset="2"/>
      <p:regular r:id="rId30"/>
    </p:embeddedFont>
    <p:embeddedFont>
      <p:font typeface="Constantia" pitchFamily="18" charset="0"/>
      <p:regular r:id="rId31"/>
      <p:bold r:id="rId32"/>
      <p:italic r:id="rId33"/>
      <p:boldItalic r:id="rId34"/>
    </p:embeddedFont>
    <p:embeddedFont>
      <p:font typeface="Comic Sans MS" pitchFamily="66" charset="0"/>
      <p:regular r:id="rId35"/>
      <p:bold r:id="rId36"/>
    </p:embeddedFont>
    <p:embeddedFont>
      <p:font typeface="Calibri"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78E47D8-9526-4833-A131-BF95A6B42F51}">
          <p14:sldIdLst>
            <p14:sldId id="504"/>
            <p14:sldId id="575"/>
            <p14:sldId id="605"/>
            <p14:sldId id="607"/>
            <p14:sldId id="603"/>
            <p14:sldId id="573"/>
            <p14:sldId id="609"/>
            <p14:sldId id="560"/>
            <p14:sldId id="612"/>
            <p14:sldId id="538"/>
            <p14:sldId id="540"/>
            <p14:sldId id="546"/>
            <p14:sldId id="591"/>
            <p14:sldId id="592"/>
            <p14:sldId id="594"/>
            <p14:sldId id="599"/>
            <p14:sldId id="611"/>
            <p14:sldId id="534"/>
            <p14:sldId id="600"/>
            <p14:sldId id="552"/>
            <p14:sldId id="553"/>
          </p14:sldIdLst>
        </p14:section>
      </p14:section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FFFFFF"/>
    <a:srgbClr val="92D050"/>
    <a:srgbClr val="F8F8F8"/>
    <a:srgbClr val="249C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6897" autoAdjust="0"/>
    <p:restoredTop sz="65612" autoAdjust="0"/>
  </p:normalViewPr>
  <p:slideViewPr>
    <p:cSldViewPr snapToGrid="0">
      <p:cViewPr varScale="1">
        <p:scale>
          <a:sx n="59" d="100"/>
          <a:sy n="59" d="100"/>
        </p:scale>
        <p:origin x="-1674" y="-84"/>
      </p:cViewPr>
      <p:guideLst>
        <p:guide orient="horz" pos="2160"/>
        <p:guide pos="2880"/>
      </p:guideLst>
    </p:cSldViewPr>
  </p:slideViewPr>
  <p:outlineViewPr>
    <p:cViewPr>
      <p:scale>
        <a:sx n="33" d="100"/>
        <a:sy n="33" d="100"/>
      </p:scale>
      <p:origin x="42" y="0"/>
    </p:cViewPr>
  </p:outlineViewPr>
  <p:notesTextViewPr>
    <p:cViewPr>
      <p:scale>
        <a:sx n="100" d="100"/>
        <a:sy n="100" d="100"/>
      </p:scale>
      <p:origin x="0" y="0"/>
    </p:cViewPr>
  </p:notesTextViewPr>
  <p:sorterViewPr>
    <p:cViewPr>
      <p:scale>
        <a:sx n="100" d="100"/>
        <a:sy n="100" d="100"/>
      </p:scale>
      <p:origin x="0" y="30"/>
    </p:cViewPr>
  </p:sorterViewPr>
  <p:notesViewPr>
    <p:cSldViewPr snapToGrid="0">
      <p:cViewPr varScale="1">
        <p:scale>
          <a:sx n="96" d="100"/>
          <a:sy n="96" d="100"/>
        </p:scale>
        <p:origin x="-3510" y="-108"/>
      </p:cViewPr>
      <p:guideLst>
        <p:guide orient="horz" pos="2930"/>
        <p:guide pos="221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19.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8.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41227" cy="465456"/>
          </a:xfrm>
          <a:prstGeom prst="rect">
            <a:avLst/>
          </a:prstGeom>
        </p:spPr>
        <p:txBody>
          <a:bodyPr vert="horz" lIns="91504" tIns="45752" rIns="91504" bIns="45752" rtlCol="0"/>
          <a:lstStyle>
            <a:lvl1pPr algn="l">
              <a:defRPr sz="1200"/>
            </a:lvl1pPr>
          </a:lstStyle>
          <a:p>
            <a:endParaRPr lang="en-US"/>
          </a:p>
        </p:txBody>
      </p:sp>
      <p:sp>
        <p:nvSpPr>
          <p:cNvPr id="3" name="Date Placeholder 2"/>
          <p:cNvSpPr>
            <a:spLocks noGrp="1"/>
          </p:cNvSpPr>
          <p:nvPr>
            <p:ph type="dt" sz="quarter" idx="1"/>
          </p:nvPr>
        </p:nvSpPr>
        <p:spPr>
          <a:xfrm>
            <a:off x="3973935" y="0"/>
            <a:ext cx="3041227" cy="465456"/>
          </a:xfrm>
          <a:prstGeom prst="rect">
            <a:avLst/>
          </a:prstGeom>
        </p:spPr>
        <p:txBody>
          <a:bodyPr vert="horz" lIns="91504" tIns="45752" rIns="91504" bIns="45752" rtlCol="0"/>
          <a:lstStyle>
            <a:lvl1pPr algn="r">
              <a:defRPr sz="1200"/>
            </a:lvl1pPr>
          </a:lstStyle>
          <a:p>
            <a:fld id="{9407BE5C-7788-4F07-AF54-3D9DB316DBDC}" type="datetimeFigureOut">
              <a:rPr lang="en-US" smtClean="0"/>
              <a:pPr/>
              <a:t>10/25/2011</a:t>
            </a:fld>
            <a:endParaRPr lang="en-US"/>
          </a:p>
        </p:txBody>
      </p:sp>
      <p:sp>
        <p:nvSpPr>
          <p:cNvPr id="4" name="Footer Placeholder 3"/>
          <p:cNvSpPr>
            <a:spLocks noGrp="1"/>
          </p:cNvSpPr>
          <p:nvPr>
            <p:ph type="ftr" sz="quarter" idx="2"/>
          </p:nvPr>
        </p:nvSpPr>
        <p:spPr>
          <a:xfrm>
            <a:off x="2" y="8835706"/>
            <a:ext cx="3041227" cy="465456"/>
          </a:xfrm>
          <a:prstGeom prst="rect">
            <a:avLst/>
          </a:prstGeom>
        </p:spPr>
        <p:txBody>
          <a:bodyPr vert="horz" lIns="91504" tIns="45752" rIns="91504" bIns="45752" rtlCol="0" anchor="b"/>
          <a:lstStyle>
            <a:lvl1pPr algn="l">
              <a:defRPr sz="1200"/>
            </a:lvl1pPr>
          </a:lstStyle>
          <a:p>
            <a:endParaRPr lang="en-US"/>
          </a:p>
        </p:txBody>
      </p:sp>
      <p:sp>
        <p:nvSpPr>
          <p:cNvPr id="5" name="Slide Number Placeholder 4"/>
          <p:cNvSpPr>
            <a:spLocks noGrp="1"/>
          </p:cNvSpPr>
          <p:nvPr>
            <p:ph type="sldNum" sz="quarter" idx="3"/>
          </p:nvPr>
        </p:nvSpPr>
        <p:spPr>
          <a:xfrm>
            <a:off x="3973935" y="8835706"/>
            <a:ext cx="3041227" cy="465456"/>
          </a:xfrm>
          <a:prstGeom prst="rect">
            <a:avLst/>
          </a:prstGeom>
        </p:spPr>
        <p:txBody>
          <a:bodyPr vert="horz" lIns="91504" tIns="45752" rIns="91504" bIns="45752" rtlCol="0" anchor="b"/>
          <a:lstStyle>
            <a:lvl1pPr algn="r">
              <a:defRPr sz="1200"/>
            </a:lvl1pPr>
          </a:lstStyle>
          <a:p>
            <a:fld id="{34B12EC9-A552-4CCA-B349-855BF2E9CF2A}" type="slidenum">
              <a:rPr lang="en-US" smtClean="0"/>
              <a:pPr/>
              <a:t>‹#›</a:t>
            </a:fld>
            <a:endParaRPr lang="en-US"/>
          </a:p>
        </p:txBody>
      </p:sp>
    </p:spTree>
    <p:extLst>
      <p:ext uri="{BB962C8B-B14F-4D97-AF65-F5344CB8AC3E}">
        <p14:creationId xmlns:p14="http://schemas.microsoft.com/office/powerpoint/2010/main" val="5888289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41" tIns="46621" rIns="93241" bIns="46621" rtlCol="0"/>
          <a:lstStyle>
            <a:lvl1pPr algn="l">
              <a:defRPr sz="1200"/>
            </a:lvl1pPr>
          </a:lstStyle>
          <a:p>
            <a:endParaRPr lang="en-US"/>
          </a:p>
        </p:txBody>
      </p:sp>
      <p:sp>
        <p:nvSpPr>
          <p:cNvPr id="3" name="Date Placeholder 2"/>
          <p:cNvSpPr>
            <a:spLocks noGrp="1"/>
          </p:cNvSpPr>
          <p:nvPr>
            <p:ph type="dt" idx="1"/>
          </p:nvPr>
        </p:nvSpPr>
        <p:spPr>
          <a:xfrm>
            <a:off x="3974535" y="0"/>
            <a:ext cx="3040592" cy="465138"/>
          </a:xfrm>
          <a:prstGeom prst="rect">
            <a:avLst/>
          </a:prstGeom>
        </p:spPr>
        <p:txBody>
          <a:bodyPr vert="horz" lIns="93241" tIns="46621" rIns="93241" bIns="46621" rtlCol="0"/>
          <a:lstStyle>
            <a:lvl1pPr algn="r">
              <a:defRPr sz="1200"/>
            </a:lvl1pPr>
          </a:lstStyle>
          <a:p>
            <a:fld id="{90A8CB87-57EC-4783-B8D8-52E838FBAC92}" type="datetimeFigureOut">
              <a:rPr lang="en-US" smtClean="0"/>
              <a:pPr/>
              <a:t>10/25/2011</a:t>
            </a:fld>
            <a:endParaRPr lang="en-US"/>
          </a:p>
        </p:txBody>
      </p:sp>
      <p:sp>
        <p:nvSpPr>
          <p:cNvPr id="4" name="Slide Image Placeholder 3"/>
          <p:cNvSpPr>
            <a:spLocks noGrp="1" noRot="1" noChangeAspect="1"/>
          </p:cNvSpPr>
          <p:nvPr>
            <p:ph type="sldImg" idx="2"/>
          </p:nvPr>
        </p:nvSpPr>
        <p:spPr>
          <a:xfrm>
            <a:off x="1182688" y="696913"/>
            <a:ext cx="4651375" cy="3489325"/>
          </a:xfrm>
          <a:prstGeom prst="rect">
            <a:avLst/>
          </a:prstGeom>
          <a:noFill/>
          <a:ln w="12700">
            <a:solidFill>
              <a:prstClr val="black"/>
            </a:solidFill>
          </a:ln>
        </p:spPr>
        <p:txBody>
          <a:bodyPr vert="horz" lIns="93241" tIns="46621" rIns="93241" bIns="46621" rtlCol="0" anchor="ctr"/>
          <a:lstStyle/>
          <a:p>
            <a:endParaRPr lang="en-US"/>
          </a:p>
        </p:txBody>
      </p:sp>
      <p:sp>
        <p:nvSpPr>
          <p:cNvPr id="5" name="Notes Placeholder 4"/>
          <p:cNvSpPr>
            <a:spLocks noGrp="1"/>
          </p:cNvSpPr>
          <p:nvPr>
            <p:ph type="body" sz="quarter" idx="3"/>
          </p:nvPr>
        </p:nvSpPr>
        <p:spPr>
          <a:xfrm>
            <a:off x="701675" y="4418807"/>
            <a:ext cx="5613400" cy="4186238"/>
          </a:xfrm>
          <a:prstGeom prst="rect">
            <a:avLst/>
          </a:prstGeom>
        </p:spPr>
        <p:txBody>
          <a:bodyPr vert="horz" lIns="93241" tIns="46621" rIns="93241" bIns="4662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5998"/>
            <a:ext cx="3040592" cy="465138"/>
          </a:xfrm>
          <a:prstGeom prst="rect">
            <a:avLst/>
          </a:prstGeom>
        </p:spPr>
        <p:txBody>
          <a:bodyPr vert="horz" lIns="93241" tIns="46621" rIns="93241" bIns="46621" rtlCol="0" anchor="b"/>
          <a:lstStyle>
            <a:lvl1pPr algn="l">
              <a:defRPr sz="1200"/>
            </a:lvl1pPr>
          </a:lstStyle>
          <a:p>
            <a:endParaRPr lang="en-US"/>
          </a:p>
        </p:txBody>
      </p:sp>
      <p:sp>
        <p:nvSpPr>
          <p:cNvPr id="7" name="Slide Number Placeholder 6"/>
          <p:cNvSpPr>
            <a:spLocks noGrp="1"/>
          </p:cNvSpPr>
          <p:nvPr>
            <p:ph type="sldNum" sz="quarter" idx="5"/>
          </p:nvPr>
        </p:nvSpPr>
        <p:spPr>
          <a:xfrm>
            <a:off x="3974535" y="8835998"/>
            <a:ext cx="3040592" cy="465138"/>
          </a:xfrm>
          <a:prstGeom prst="rect">
            <a:avLst/>
          </a:prstGeom>
        </p:spPr>
        <p:txBody>
          <a:bodyPr vert="horz" lIns="93241" tIns="46621" rIns="93241" bIns="46621" rtlCol="0" anchor="b"/>
          <a:lstStyle>
            <a:lvl1pPr algn="r">
              <a:defRPr sz="1200"/>
            </a:lvl1pPr>
          </a:lstStyle>
          <a:p>
            <a:fld id="{09536832-554E-4168-B051-664A2F68C9E5}" type="slidenum">
              <a:rPr lang="en-US" smtClean="0"/>
              <a:pPr/>
              <a:t>‹#›</a:t>
            </a:fld>
            <a:endParaRPr lang="en-US"/>
          </a:p>
        </p:txBody>
      </p:sp>
    </p:spTree>
    <p:extLst>
      <p:ext uri="{BB962C8B-B14F-4D97-AF65-F5344CB8AC3E}">
        <p14:creationId xmlns:p14="http://schemas.microsoft.com/office/powerpoint/2010/main" val="1069270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Hello everyone.</a:t>
            </a:r>
            <a:r>
              <a:rPr lang="en-US" baseline="0" dirty="0" smtClean="0"/>
              <a:t> It is my pleasure to present our work which is about Practical Software model checking through dynamic interface reduction. This is a joint work between</a:t>
            </a:r>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10/25/2011 2:40 PM</a:t>
            </a:fld>
            <a:endParaRPr lang="en-US" dirty="0">
              <a:solidFill>
                <a:prstClr val="black"/>
              </a:solidFill>
            </a:endParaRPr>
          </a:p>
        </p:txBody>
      </p:sp>
      <p:sp>
        <p:nvSpPr>
          <p:cNvPr id="6" name="Footer Placeholder 5"/>
          <p:cNvSpPr>
            <a:spLocks noGrp="1"/>
          </p:cNvSpPr>
          <p:nvPr>
            <p:ph type="ftr" sz="quarter" idx="12"/>
          </p:nvPr>
        </p:nvSpPr>
        <p:spPr>
          <a:xfrm>
            <a:off x="0" y="8835998"/>
            <a:ext cx="6315075" cy="465138"/>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solidFill>
                <a:prstClr val="black"/>
              </a:solidFill>
            </a:endParaRPr>
          </a:p>
        </p:txBody>
      </p:sp>
      <p:sp>
        <p:nvSpPr>
          <p:cNvPr id="7" name="Slide Number Placeholder 6"/>
          <p:cNvSpPr>
            <a:spLocks noGrp="1"/>
          </p:cNvSpPr>
          <p:nvPr>
            <p:ph type="sldNum" sz="quarter" idx="13"/>
          </p:nvPr>
        </p:nvSpPr>
        <p:spPr>
          <a:xfrm>
            <a:off x="6315075" y="8835998"/>
            <a:ext cx="700051" cy="465138"/>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Local non-</a:t>
            </a:r>
            <a:r>
              <a:rPr lang="en-US" dirty="0" err="1" smtClean="0"/>
              <a:t>derter</a:t>
            </a:r>
            <a:r>
              <a:rPr lang="en-US" dirty="0" smtClean="0"/>
              <a:t> in client affect global</a:t>
            </a:r>
          </a:p>
          <a:p>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order to bootstrap the exploration process, the global explorer need to produce an initial global trace to generate the initial global interface behavior. </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only look at the events</a:t>
            </a:r>
            <a:r>
              <a:rPr lang="en-US" baseline="0" dirty="0" smtClean="0"/>
              <a:t> in this trace that involve message passing, as the bold statements shown in the figure, they form the message trace between the components. The message trace represents an interface behavior between the components. </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global explorer</a:t>
            </a:r>
            <a:r>
              <a:rPr lang="en-US" baseline="0" dirty="0" smtClean="0"/>
              <a:t> then projects the global message trace for each component to generate local message trace for them. The local message trace only includes the message events between the target component and the rest of the system. Take the primary as an example, it includes…. The global explorer then dispatches the projected local message traces to the corresponding local explorer.</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local explorer then will explore</a:t>
            </a:r>
            <a:r>
              <a:rPr lang="en-US" baseline="0" dirty="0" smtClean="0"/>
              <a:t> the local non-determinisms for the component and follow the execution of the given local message trace. Let’s first look at the local explorer for the primary. It explores the different execution orders of the checkpoint operation and the sum operation. There are only 3 permutations of these operations as shown in the slides. The different execution orders of these local operations do not generate new interface behavior from Primary to the rest of the system. So the local explorer can follow the given local message trace without problem. The local explorer for the secondary is similar.</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While the local explorer</a:t>
            </a:r>
            <a:r>
              <a:rPr lang="en-US" baseline="0" dirty="0" smtClean="0"/>
              <a:t> for the client is different. There are 2 different local states in Client caused by the different return values of choose() function. When choose function returns 1, it leads to that the client send 3 to primary which is a message event not happened in the given local message trace. Therefore, this execution generates a new local message trace which we call the branching message trace. And the different message event is called branching message event as shown in the red color. </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branching message trace will</a:t>
            </a:r>
            <a:r>
              <a:rPr lang="en-US" baseline="0" dirty="0" smtClean="0"/>
              <a:t> be sent back to global explorer. In order to discover all the global interface behaviors, the global explorer will compose the branching message trace with existing global message traces to generate new global message traces. As shown in the slides as an example, it compose the branching message trace from client with the initial global message trace. The process of composition is to find a common prefix of the branching message trace and the global message trace with respect to the target component and replace the message event at the deviating point with the branching message event. In this example, the last 3 message events in the initial global message trace have to be removed since they depend on the message event </a:t>
            </a:r>
            <a:r>
              <a:rPr lang="en-US" baseline="0" dirty="0" err="1" smtClean="0"/>
              <a:t>Cli</a:t>
            </a:r>
            <a:r>
              <a:rPr lang="en-US" baseline="0" dirty="0" smtClean="0"/>
              <a:t>-&gt;2Pri which has been replaced by the branching message event. Through this way, the composition generates a new global message trace which is valid since it maintains the dependency relationship between message events. This new global message trace will be projected again.</a:t>
            </a:r>
          </a:p>
        </p:txBody>
      </p:sp>
      <p:sp>
        <p:nvSpPr>
          <p:cNvPr id="4" name="Slide Number Placeholder 3"/>
          <p:cNvSpPr>
            <a:spLocks noGrp="1"/>
          </p:cNvSpPr>
          <p:nvPr>
            <p:ph type="sldNum" sz="quarter" idx="10"/>
          </p:nvPr>
        </p:nvSpPr>
        <p:spPr/>
        <p:txBody>
          <a:bodyPr/>
          <a:lstStyle/>
          <a:p>
            <a:fld id="{659B7442-8969-4D87-8DF6-78D94A66CC45}"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the branching message trace will</a:t>
            </a:r>
            <a:r>
              <a:rPr lang="en-US" baseline="0" dirty="0" smtClean="0"/>
              <a:t> be sent back to global explorer. In order to discover all the global interface behaviors, the global explorer will compose the branching message trace with existing global message traces to generate new global message traces. As shown in the slides as an example, it compose the branching message trace from client with the initial global message trace. The process of composition is to find a common prefix of the branching message trace and the global message trace with respect to the target component and replace the message event at the deviating point with the branching message event. In this example, the last 3 message events in the initial global message trace have to be removed since they depend on the message event </a:t>
            </a:r>
            <a:r>
              <a:rPr lang="en-US" baseline="0" dirty="0" err="1" smtClean="0"/>
              <a:t>Cli</a:t>
            </a:r>
            <a:r>
              <a:rPr lang="en-US" baseline="0" dirty="0" smtClean="0"/>
              <a:t>-&gt;2Pri which has been replaced by the branching message event. Through this way, the composition generates a new global message trace which is valid since it maintains the dependency relationship between message events. This new global message trace will be projected again.</a:t>
            </a:r>
          </a:p>
        </p:txBody>
      </p:sp>
      <p:sp>
        <p:nvSpPr>
          <p:cNvPr id="4" name="Slide Number Placeholder 3"/>
          <p:cNvSpPr>
            <a:spLocks noGrp="1"/>
          </p:cNvSpPr>
          <p:nvPr>
            <p:ph type="sldNum" sz="quarter" idx="10"/>
          </p:nvPr>
        </p:nvSpPr>
        <p:spPr/>
        <p:txBody>
          <a:bodyPr/>
          <a:lstStyle/>
          <a:p>
            <a:fld id="{659B7442-8969-4D87-8DF6-78D94A66CC45}"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a:t>
            </a:r>
            <a:r>
              <a:rPr lang="en-US" dirty="0" err="1" smtClean="0"/>
              <a:t>demeter</a:t>
            </a:r>
            <a:r>
              <a:rPr lang="en-US" dirty="0" smtClean="0"/>
              <a:t> integrated with </a:t>
            </a:r>
            <a:r>
              <a:rPr lang="en-US" dirty="0" err="1" smtClean="0"/>
              <a:t>modist</a:t>
            </a:r>
            <a:r>
              <a:rPr lang="en-US" dirty="0" smtClean="0"/>
              <a:t>, we report the result for</a:t>
            </a:r>
            <a:r>
              <a:rPr lang="en-US" baseline="0" dirty="0" smtClean="0"/>
              <a:t> checking MPS and BDB. For </a:t>
            </a:r>
            <a:r>
              <a:rPr lang="en-US" baseline="0" dirty="0" err="1" smtClean="0"/>
              <a:t>demeter</a:t>
            </a:r>
            <a:r>
              <a:rPr lang="en-US" baseline="0" dirty="0" smtClean="0"/>
              <a:t> integrated with </a:t>
            </a:r>
            <a:r>
              <a:rPr lang="en-US" baseline="0" dirty="0" err="1" smtClean="0"/>
              <a:t>macemc</a:t>
            </a:r>
            <a:r>
              <a:rPr lang="en-US" baseline="0" dirty="0" smtClean="0"/>
              <a:t>, we report the result for checking the chord implementation on mace. </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a:t>
            </a:r>
            <a:r>
              <a:rPr lang="en-US" baseline="0" dirty="0" smtClean="0"/>
              <a:t> the result to show the effectiveness of dynamic interface reduction. The table shows the reduction ratio when we applied the reduction to different applications. App-n represents the applications with configurations that have n components. From  the table, we can see that the Red-ratio of applications with 3 comps can be much more significant than the red-ratio of apps with 2 comps. This is because our reduction reduces the total state space from the product to the sum of the local state spaces. Therefore, it increases with the increasing number of components. </a:t>
            </a:r>
          </a:p>
          <a:p>
            <a:r>
              <a:rPr lang="en-US" baseline="0" dirty="0" smtClean="0"/>
              <a:t>We can also see that the red-ratio of MPS and BDB are much more significant than that of chord. This is because the product-level distributed system implementation can have huge numbers of non-determinisms inside the component. </a:t>
            </a:r>
          </a:p>
          <a:p>
            <a:r>
              <a:rPr lang="en-US" baseline="0" dirty="0" smtClean="0"/>
              <a:t>The second row of the table shows the real runtime speedup of when applied the dynamic interface reduction. We can see that the number of speedup is relatively smaller than the number of reduction ratio. This is because the DIR can introduce some overhead to make the running time of each explored execution a little bit longer. However, DIR still wins since it allows the model checker to only have to explore much fewer executions.</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Nowadays, distributed systems have already been extensively deployed</a:t>
            </a:r>
            <a:r>
              <a:rPr lang="en-US" baseline="0" dirty="0" smtClean="0"/>
              <a:t> and formed the foundation of the infrastructure for large-scale data processing and storage. However, building a reliable distributed system is notoriously difficult. This is mainly because there are huge numbers of non-determinism existing there. For example, machine can fail and crash, network message can be lost and delayed, and inside the distributed nodes, </a:t>
            </a:r>
            <a:r>
              <a:rPr lang="en-US" baseline="0" dirty="0" err="1" smtClean="0"/>
              <a:t>async</a:t>
            </a:r>
            <a:r>
              <a:rPr lang="en-US" baseline="0" dirty="0" smtClean="0"/>
              <a:t> I/O can lead to different message delivery orders, and multiple threads can interleave non-deterministically. </a:t>
            </a:r>
            <a:endParaRPr lang="en-US" dirty="0" smtClean="0"/>
          </a:p>
        </p:txBody>
      </p:sp>
      <p:sp>
        <p:nvSpPr>
          <p:cNvPr id="4" name="Slide Number Placeholder 3"/>
          <p:cNvSpPr>
            <a:spLocks noGrp="1"/>
          </p:cNvSpPr>
          <p:nvPr>
            <p:ph type="sldNum" sz="quarter" idx="10"/>
          </p:nvPr>
        </p:nvSpPr>
        <p:spPr/>
        <p:txBody>
          <a:bodyPr/>
          <a:lstStyle/>
          <a:p>
            <a:fld id="{09536832-554E-4168-B051-664A2F68C9E5}" type="slidenum">
              <a:rPr lang="en-US" smtClean="0"/>
              <a:pPr/>
              <a:t>2</a:t>
            </a:fld>
            <a:endParaRPr lang="en-US"/>
          </a:p>
        </p:txBody>
      </p:sp>
    </p:spTree>
    <p:extLst>
      <p:ext uri="{BB962C8B-B14F-4D97-AF65-F5344CB8AC3E}">
        <p14:creationId xmlns:p14="http://schemas.microsoft.com/office/powerpoint/2010/main" val="184061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21</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a:t>
            </a:r>
            <a:r>
              <a:rPr lang="en-US" baseline="0" dirty="0" smtClean="0"/>
              <a:t> to improve the reliability of the software system, recently, the imp-level software mc has been proposed and proven to be effective for finding bugs in distributed system implementation. For example, </a:t>
            </a:r>
            <a:r>
              <a:rPr lang="en-US" baseline="0" dirty="0" err="1" smtClean="0"/>
              <a:t>MaceMC</a:t>
            </a:r>
            <a:r>
              <a:rPr lang="en-US" baseline="0" dirty="0" smtClean="0"/>
              <a:t> and </a:t>
            </a:r>
            <a:r>
              <a:rPr lang="en-US" baseline="0" dirty="0" err="1" smtClean="0"/>
              <a:t>Modist</a:t>
            </a:r>
            <a:r>
              <a:rPr lang="en-US" baseline="0" dirty="0" smtClean="0"/>
              <a:t> are the two representatives which have been published recently. The advantage of this kind of tools is that it can be directly applied to system implementation and without requiring users to construct some abstract model beforehand which is a daunting and error-prone process. Take </a:t>
            </a:r>
            <a:r>
              <a:rPr lang="en-US" baseline="0" dirty="0" err="1" smtClean="0"/>
              <a:t>Modist</a:t>
            </a:r>
            <a:r>
              <a:rPr lang="en-US" baseline="0" dirty="0" smtClean="0"/>
              <a:t> as example, it can directly instrument the system implementation and have a backend state space explorer to control the execution of the target system. At each execution step, it enumerates the different execution orders of the current non-deterministic events in the system and repeats this process until it explores all the possible executions of the system with different </a:t>
            </a:r>
            <a:r>
              <a:rPr lang="en-US" baseline="0" dirty="0" err="1" smtClean="0"/>
              <a:t>interleavings</a:t>
            </a:r>
            <a:r>
              <a:rPr lang="en-US" baseline="0" dirty="0" smtClean="0"/>
              <a:t> of the non-deterministic events or stop by users. The state space is the number of …. And exponential to the ….</a:t>
            </a:r>
            <a:endParaRPr lang="en-US" dirty="0" smtClean="0"/>
          </a:p>
        </p:txBody>
      </p:sp>
      <p:sp>
        <p:nvSpPr>
          <p:cNvPr id="4" name="Slide Number Placeholder 3"/>
          <p:cNvSpPr>
            <a:spLocks noGrp="1"/>
          </p:cNvSpPr>
          <p:nvPr>
            <p:ph type="sldNum" sz="quarter" idx="10"/>
          </p:nvPr>
        </p:nvSpPr>
        <p:spPr/>
        <p:txBody>
          <a:bodyPr/>
          <a:lstStyle/>
          <a:p>
            <a:fld id="{09536832-554E-4168-B051-664A2F68C9E5}" type="slidenum">
              <a:rPr lang="en-US" smtClean="0"/>
              <a:pPr/>
              <a:t>3</a:t>
            </a:fld>
            <a:endParaRPr lang="en-US"/>
          </a:p>
        </p:txBody>
      </p:sp>
    </p:spTree>
    <p:extLst>
      <p:ext uri="{BB962C8B-B14F-4D97-AF65-F5344CB8AC3E}">
        <p14:creationId xmlns:p14="http://schemas.microsoft.com/office/powerpoint/2010/main" val="1840612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a:t>
            </a:r>
            <a:r>
              <a:rPr lang="en-US" baseline="0" dirty="0" smtClean="0"/>
              <a:t> the implementation-level model checker can find bugs in existing distributed system implementations, we still cannot know whether there are more bugs existing there. The reason is that the state space is too big and we cannot fully explore it. </a:t>
            </a:r>
          </a:p>
          <a:p>
            <a:r>
              <a:rPr lang="en-US" baseline="0" dirty="0" smtClean="0"/>
              <a:t>We have some painful experience when we model checked a system called MPS using </a:t>
            </a:r>
            <a:r>
              <a:rPr lang="en-US" baseline="0" dirty="0" err="1" smtClean="0"/>
              <a:t>Modist</a:t>
            </a:r>
            <a:r>
              <a:rPr lang="en-US" baseline="0" dirty="0" smtClean="0"/>
              <a:t>. It is product-level </a:t>
            </a:r>
            <a:r>
              <a:rPr lang="en-US" baseline="0" dirty="0" err="1" smtClean="0"/>
              <a:t>paxos</a:t>
            </a:r>
            <a:r>
              <a:rPr lang="en-US" baseline="0" dirty="0" smtClean="0"/>
              <a:t> imp… </a:t>
            </a:r>
            <a:r>
              <a:rPr lang="en-US" baseline="0" dirty="0" err="1" smtClean="0"/>
              <a:t>Paxos</a:t>
            </a:r>
            <a:r>
              <a:rPr lang="en-US" baseline="0" dirty="0" smtClean="0"/>
              <a:t> is a distributed consensus protocol which has multiple nodes voting to get agreement on some proposed values. We have checked MPS with 3 nodes and we bound the logic state space of the system by letting it only agrees on one value. It is a meaningful bound since it has allowed the system to exercise most of the logic of the </a:t>
            </a:r>
            <a:r>
              <a:rPr lang="en-US" baseline="0" dirty="0" err="1" smtClean="0"/>
              <a:t>Paxos</a:t>
            </a:r>
            <a:r>
              <a:rPr lang="en-US" baseline="0" dirty="0" smtClean="0"/>
              <a:t> protocol. However, we have never finished the exhaustive exploration and we estimate that it would take us 34 years to finish this exploration. It is clear that we cannot afford to wait that long.</a:t>
            </a:r>
            <a:endParaRPr lang="en-US" dirty="0" smtClean="0"/>
          </a:p>
        </p:txBody>
      </p:sp>
      <p:sp>
        <p:nvSpPr>
          <p:cNvPr id="4" name="Slide Number Placeholder 3"/>
          <p:cNvSpPr>
            <a:spLocks noGrp="1"/>
          </p:cNvSpPr>
          <p:nvPr>
            <p:ph type="sldNum" sz="quarter" idx="10"/>
          </p:nvPr>
        </p:nvSpPr>
        <p:spPr/>
        <p:txBody>
          <a:bodyPr/>
          <a:lstStyle/>
          <a:p>
            <a:fld id="{09536832-554E-4168-B051-664A2F68C9E5}" type="slidenum">
              <a:rPr lang="en-US" smtClean="0"/>
              <a:pPr/>
              <a:t>4</a:t>
            </a:fld>
            <a:endParaRPr lang="en-US"/>
          </a:p>
        </p:txBody>
      </p:sp>
    </p:spTree>
    <p:extLst>
      <p:ext uri="{BB962C8B-B14F-4D97-AF65-F5344CB8AC3E}">
        <p14:creationId xmlns:p14="http://schemas.microsoft.com/office/powerpoint/2010/main" val="1840612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attack the</a:t>
            </a:r>
            <a:r>
              <a:rPr lang="en-US" baseline="0" dirty="0" smtClean="0"/>
              <a:t> problem, we proposed a state space reduction technique called Dynamic Interface Reduction. With this technique, we managed to fully explore the state space of MPS with 3 nodes in only 18 hours. This is a huge speedup compared to 34 years. This is attributed to the reduction ratio that it achieves. When applying our technique for model checking MPS and Berkeley DB which an extensively used open-source key-value store. We actually achieve 100K state space reduction. </a:t>
            </a:r>
          </a:p>
          <a:p>
            <a:r>
              <a:rPr lang="en-US" baseline="0" dirty="0" smtClean="0"/>
              <a:t>Our technique can also be automatically applied to system implementation and without much user efforts.</a:t>
            </a:r>
          </a:p>
          <a:p>
            <a:r>
              <a:rPr lang="en-US" baseline="0" dirty="0" smtClean="0"/>
              <a:t>It is also sound and complete which we have proved in our paper. Sound means</a:t>
            </a:r>
          </a:p>
          <a:p>
            <a:r>
              <a:rPr lang="en-US" baseline="0" dirty="0" smtClean="0"/>
              <a:t>Dynamic interface reduction is a general state space reduction technique and can be easily integrated into different legacy MCs.</a:t>
            </a:r>
          </a:p>
          <a:p>
            <a:r>
              <a:rPr lang="en-US" baseline="0" dirty="0" smtClean="0"/>
              <a:t>We have built a model checking system called </a:t>
            </a:r>
            <a:r>
              <a:rPr lang="en-US" baseline="0" dirty="0" err="1" smtClean="0"/>
              <a:t>DeMeter</a:t>
            </a:r>
            <a:r>
              <a:rPr lang="en-US" baseline="0" dirty="0" smtClean="0"/>
              <a:t> to integrate DIR with </a:t>
            </a:r>
            <a:r>
              <a:rPr lang="en-US" baseline="0" dirty="0" err="1" smtClean="0"/>
              <a:t>MoDist</a:t>
            </a:r>
            <a:r>
              <a:rPr lang="en-US" baseline="0" dirty="0" smtClean="0"/>
              <a:t> and </a:t>
            </a:r>
            <a:r>
              <a:rPr lang="en-US" baseline="0" dirty="0" err="1" smtClean="0"/>
              <a:t>MaceMC</a:t>
            </a:r>
            <a:r>
              <a:rPr lang="en-US" baseline="0" dirty="0" smtClean="0"/>
              <a:t> to demonstrate its good usability. When building Demeter, the modification to the existing model checkers is very small. So the integration is very easy</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659B7442-8969-4D87-8DF6-78D94A66CC45}"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I will show you how we can achieve this. Here</a:t>
            </a:r>
            <a:r>
              <a:rPr lang="en-US" baseline="0" dirty="0" smtClean="0"/>
              <a:t> is the outline…</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major observation that we have taken is that distributed systems are often designed and implemented in a componentized way. A distributed system may have multiple processes running on different machine nodes. The process can be naturally treated as a component. The processes or components communicate with each other through well defined interface such as message passing. So the network messages between them represent the interface behaviors between them. Inside each component, there could be a lot of local non-determinism caused by </a:t>
            </a:r>
            <a:r>
              <a:rPr lang="en-US" baseline="0" dirty="0" err="1" smtClean="0"/>
              <a:t>async</a:t>
            </a:r>
            <a:r>
              <a:rPr lang="en-US" baseline="0" dirty="0" smtClean="0"/>
              <a:t> I/O and multi-threading. We noticed that many local state change caused by local non-determinism may not propagate through interface. That is they do not affect the behavior at the message level. Empirically, for BDB, in average, only one out of 1000 local state change would propagate through interface. This means many local states and their combination actually corresponds to the same interface behavior. This brings us huge opportunities to reduce the state space that we have to explore if we can construct the interface behaviors for the components and check them separately. Using the figure as an example, suppose there is only one interface behavior between the 3 components and the local state space of the components are m1, m2, and m3 respectively. If we check the components as a whole system together, we have to explore the state space as m1*m2*m3. However, if we can check them separately, we only need to explore the sum of them.</a:t>
            </a:r>
            <a:endParaRPr lang="en-US" dirty="0" smtClean="0"/>
          </a:p>
        </p:txBody>
      </p:sp>
      <p:sp>
        <p:nvSpPr>
          <p:cNvPr id="4" name="Slide Number Placeholder 3"/>
          <p:cNvSpPr>
            <a:spLocks noGrp="1"/>
          </p:cNvSpPr>
          <p:nvPr>
            <p:ph type="sldNum" sz="quarter" idx="10"/>
          </p:nvPr>
        </p:nvSpPr>
        <p:spPr/>
        <p:txBody>
          <a:bodyPr/>
          <a:lstStyle/>
          <a:p>
            <a:fld id="{659B7442-8969-4D87-8DF6-78D94A66CC45}"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still some challenges that</a:t>
            </a:r>
            <a:r>
              <a:rPr lang="en-US" baseline="0" dirty="0" smtClean="0"/>
              <a:t> we have to attack to achieve this component-based reduction. </a:t>
            </a:r>
          </a:p>
          <a:p>
            <a:endParaRPr lang="en-US" baseline="0" dirty="0" smtClean="0"/>
          </a:p>
          <a:p>
            <a:r>
              <a:rPr lang="en-US" baseline="0" dirty="0" smtClean="0"/>
              <a:t>Our method takes a dynamic mechanism to address both of the challenges. During the exploration of each component, we execute real system code, discover different interface behaviors between the component and the rest of the system. We also combine these interface behaviors if possible and guarantee the correct dependency relationship between them.</a:t>
            </a:r>
            <a:endParaRPr lang="en-US" dirty="0"/>
          </a:p>
        </p:txBody>
      </p:sp>
      <p:sp>
        <p:nvSpPr>
          <p:cNvPr id="4" name="Slide Number Placeholder 3"/>
          <p:cNvSpPr>
            <a:spLocks noGrp="1"/>
          </p:cNvSpPr>
          <p:nvPr>
            <p:ph type="sldNum" sz="quarter" idx="10"/>
          </p:nvPr>
        </p:nvSpPr>
        <p:spPr/>
        <p:txBody>
          <a:bodyPr/>
          <a:lstStyle/>
          <a:p>
            <a:fld id="{659B7442-8969-4D87-8DF6-78D94A66CC45}"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a:t>
            </a:r>
            <a:r>
              <a:rPr lang="en-US" baseline="0" dirty="0" smtClean="0"/>
              <a:t> I will talk about the details of the process of the dynamic interface reduction to show how it addresses these challenges. First, I would like to give you a high level overview about this process. Then I will use an concrete example to illustrate it in more detail. Basically, the DIR contains 2 modules. One is the global explorer and the other is the several local explorers. And each local explorer is for one component. The global explorer is in charge of discovering all the possible global interface behaviors. For each discovered interface behavior, the global explorer projects it into some local interface behaviors for the target components by removing the part of the interface behavior that is irrelevant to the target component. Then the global explorer dispatches these projected local interface behavior to the corresponding local explorers. The local explorer then explores the local state space of the component and try to follow the execution at the interface level with the given local interface behavior. In our implementation, we actually reuse the state space explorer of the existing model checkers like </a:t>
            </a:r>
            <a:r>
              <a:rPr lang="en-US" baseline="0" dirty="0" err="1" smtClean="0"/>
              <a:t>Modist</a:t>
            </a:r>
            <a:r>
              <a:rPr lang="en-US" baseline="0" dirty="0" smtClean="0"/>
              <a:t> and </a:t>
            </a:r>
            <a:r>
              <a:rPr lang="en-US" baseline="0" dirty="0" err="1" smtClean="0"/>
              <a:t>MaceMC</a:t>
            </a:r>
            <a:r>
              <a:rPr lang="en-US" baseline="0" dirty="0" smtClean="0"/>
              <a:t> as the local explorer, so the local explorer actually run the real code of the target system. Therefore it is easy to generate sound and complete local executions under the given local interface. During the local exploration, the target component may send new message to other components. In this case, it discovers new interface behavior from the current component to the rest of the system. Then this new interface behavior will be sent back to the global explorer. And the global explorer will combine this new interface behavior with all the existing global interface behaviors to discover the new ones and guarantee the correct dependency information between the events in the interface behaviors. And this process will be iteratively going on until the system reaches a fixed point.  During the whole process, the global explorer will dynamically discover the complete set of the global interface behaviors which are also sound. Since the local explorer leverages the state space explorer of the existing implementation-level model checker, the whole process actually does not need any user interference. </a:t>
            </a:r>
            <a:endParaRPr lang="en-US" dirty="0" smtClean="0"/>
          </a:p>
        </p:txBody>
      </p:sp>
      <p:sp>
        <p:nvSpPr>
          <p:cNvPr id="4" name="Slide Number Placeholder 3"/>
          <p:cNvSpPr>
            <a:spLocks noGrp="1"/>
          </p:cNvSpPr>
          <p:nvPr>
            <p:ph type="sldNum" sz="quarter" idx="10"/>
          </p:nvPr>
        </p:nvSpPr>
        <p:spPr/>
        <p:txBody>
          <a:bodyPr/>
          <a:lstStyle/>
          <a:p>
            <a:fld id="{659B7442-8969-4D87-8DF6-78D94A66CC4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0EAB0777-4C60-462E-A92C-CDAFD498799C}" type="datetimeFigureOut">
              <a:rPr lang="en-US" smtClean="0"/>
              <a:t>10/25/2011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59DE6EB8-52AB-45EA-A660-3E1EBFA72987}" type="slidenum">
              <a:rPr lang="en-US" smtClean="0"/>
              <a:t>‹#›</a:t>
            </a:fld>
            <a:endParaRPr lang="en-US"/>
          </a:p>
        </p:txBody>
      </p:sp>
      <p:pic>
        <p:nvPicPr>
          <p:cNvPr id="7" name="Picture 6"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solidFill>
          <a:schemeClr val="tx1"/>
        </a:solidFill>
        <a:effectLst/>
      </p:bgPr>
    </p:bg>
    <p:spTree>
      <p:nvGrpSpPr>
        <p:cNvPr id="1" name=""/>
        <p:cNvGrpSpPr/>
        <p:nvPr/>
      </p:nvGrpSpPr>
      <p:grpSpPr>
        <a:xfrm>
          <a:off x="0" y="0"/>
          <a:ext cx="0" cy="0"/>
          <a:chOff x="0" y="0"/>
          <a:chExt cx="0" cy="0"/>
        </a:xfrm>
      </p:grpSpPr>
      <p:pic>
        <p:nvPicPr>
          <p:cNvPr id="5" name="Picture 4" descr="top_banner.png"/>
          <p:cNvPicPr>
            <a:picLocks noChangeAspect="1"/>
          </p:cNvPicPr>
          <p:nvPr userDrawn="1"/>
        </p:nvPicPr>
        <p:blipFill>
          <a:blip r:embed="rId2" cstate="print"/>
          <a:stretch>
            <a:fillRect/>
          </a:stretch>
        </p:blipFill>
        <p:spPr>
          <a:xfrm>
            <a:off x="0" y="0"/>
            <a:ext cx="9142858" cy="1031746"/>
          </a:xfrm>
          <a:prstGeom prst="rect">
            <a:avLst/>
          </a:prstGeom>
        </p:spPr>
      </p:pic>
      <p:sp>
        <p:nvSpPr>
          <p:cNvPr id="2" name="Title 1"/>
          <p:cNvSpPr>
            <a:spLocks noGrp="1"/>
          </p:cNvSpPr>
          <p:nvPr>
            <p:ph type="ctrTitle"/>
          </p:nvPr>
        </p:nvSpPr>
        <p:spPr>
          <a:xfrm>
            <a:off x="722313" y="2365375"/>
            <a:ext cx="7690115" cy="750205"/>
          </a:xfrm>
          <a:noFill/>
          <a:ln w="9525">
            <a:noFill/>
            <a:miter lim="800000"/>
            <a:headEnd/>
            <a:tailEnd/>
          </a:ln>
        </p:spPr>
        <p:txBody>
          <a:bodyPr vert="horz" wrap="square" lIns="0" tIns="0" rIns="0" bIns="0" numCol="1" rtlCol="0"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kern="1200" cap="none" spc="-300" dirty="0">
                <a:ln w="3175">
                  <a:noFill/>
                </a:ln>
                <a:gradFill flip="none" rotWithShape="1">
                  <a:gsLst>
                    <a:gs pos="28000">
                      <a:srgbClr val="0085C0"/>
                    </a:gs>
                    <a:gs pos="68000">
                      <a:srgbClr val="0070C0"/>
                    </a:gs>
                  </a:gsLst>
                  <a:lin ang="5400000" scaled="1"/>
                  <a:tileRect/>
                </a:gradFill>
                <a:effectLst>
                  <a:outerShdw blurRad="50800" dist="38100" dir="2700000" algn="tl" rotWithShape="0">
                    <a:prstClr val="black">
                      <a:alpha val="17000"/>
                    </a:prstClr>
                  </a:outerShdw>
                </a:effectLst>
                <a:latin typeface="Segoe" pitchFamily="34" charset="0"/>
                <a:ea typeface="+mn-ea"/>
                <a:cs typeface="Arial"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722313" y="4344458"/>
            <a:ext cx="7043208" cy="473207"/>
          </a:xfrm>
          <a:noFill/>
          <a:ln w="9525">
            <a:noFill/>
            <a:miter lim="800000"/>
            <a:headEnd/>
            <a:tailEnd/>
          </a:ln>
        </p:spPr>
        <p:txBody>
          <a:bodyPr vert="horz" wrap="square" lIns="0" tIns="0" rIns="0" bIns="0" numCol="1" rtlCol="0" anchor="b" anchorCtr="0" compatLnSpc="1">
            <a:prstTxWarp prst="textNoShape">
              <a:avLst/>
            </a:prstTxWarp>
            <a:spAutoFit/>
          </a:bodyPr>
          <a:lstStyle>
            <a:lvl1pPr marL="0" indent="0" algn="l" defTabSz="912777" rtl="0" eaLnBrk="0" fontAlgn="base" latinLnBrk="0" hangingPunct="0">
              <a:lnSpc>
                <a:spcPct val="90000"/>
              </a:lnSpc>
              <a:spcBef>
                <a:spcPct val="0"/>
              </a:spcBef>
              <a:spcAft>
                <a:spcPct val="0"/>
              </a:spcAft>
              <a:buClr>
                <a:schemeClr val="tx2"/>
              </a:buClr>
              <a:buSzPct val="95000"/>
              <a:buFont typeface="Wingdings" pitchFamily="2" charset="2"/>
              <a:buNone/>
              <a:defRPr lang="en-US" sz="3400" kern="1200" dirty="0">
                <a:solidFill>
                  <a:schemeClr val="accent2"/>
                </a:solidFill>
                <a:latin typeface="+mn-lt"/>
                <a:ea typeface="+mn-ea"/>
                <a:cs typeface="+mn-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1369219" y="950651"/>
            <a:ext cx="7043208" cy="1384994"/>
          </a:xfrm>
          <a:effectLst/>
        </p:spPr>
        <p:txBody>
          <a:bodyPr anchor="b">
            <a:scene3d>
              <a:camera prst="orthographicFront"/>
              <a:lightRig rig="flat" dir="t"/>
            </a:scene3d>
            <a:sp3d>
              <a:bevelT h="19050"/>
              <a:contourClr>
                <a:srgbClr val="F4A234"/>
              </a:contourClr>
            </a:sp3d>
          </a:bodyPr>
          <a:lstStyle>
            <a:lvl1pPr marL="0" indent="0" algn="r">
              <a:buFont typeface="Arial" pitchFamily="34" charset="0"/>
              <a:buNone/>
              <a:defRPr kumimoji="0" lang="en-US" sz="10000" b="1" i="1" u="none" strike="noStrike" kern="1200" cap="none" spc="-642" normalizeH="0" baseline="0" noProof="0" dirty="0" smtClean="0">
                <a:ln w="11430"/>
                <a:solidFill>
                  <a:schemeClr val="accent5"/>
                </a:solidFill>
                <a:effectLst>
                  <a:outerShdw blurRad="50800" dist="38100" dir="2700000" algn="tl" rotWithShape="0">
                    <a:prstClr val="black">
                      <a:alpha val="57000"/>
                    </a:prst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7"/>
            <a:ext cx="8382000" cy="750205"/>
          </a:xfrm>
          <a:noFill/>
          <a:ln w="9525">
            <a:noFill/>
            <a:miter lim="800000"/>
            <a:headEnd/>
            <a:tailEnd/>
          </a:ln>
        </p:spPr>
        <p:txBody>
          <a:bodyPr vert="horz" wrap="square" lIns="0" tIns="0" rIns="0" bIns="0" numCol="1" anchor="t" anchorCtr="0" compatLnSpc="1">
            <a:prstTxWarp prst="textNoShape">
              <a:avLst/>
            </a:prstTxWarp>
            <a:spAutoFit/>
          </a:bodyPr>
          <a:lstStyle>
            <a:lvl1pPr algn="l" defTabSz="912777" rtl="0" eaLnBrk="0" fontAlgn="base" latinLnBrk="0" hangingPunct="0">
              <a:lnSpc>
                <a:spcPct val="90000"/>
              </a:lnSpc>
              <a:spcBef>
                <a:spcPct val="0"/>
              </a:spcBef>
              <a:spcAft>
                <a:spcPct val="0"/>
              </a:spcAft>
              <a:buNone/>
              <a:defRPr lang="en-US" sz="5400" b="0" cap="none" spc="-300" dirty="0">
                <a:ln w="3175">
                  <a:noFill/>
                </a:ln>
                <a:gradFill flip="none" rotWithShape="1">
                  <a:gsLst>
                    <a:gs pos="28000">
                      <a:schemeClr val="tx1"/>
                    </a:gs>
                    <a:gs pos="68000">
                      <a:schemeClr val="accent1"/>
                    </a:gs>
                  </a:gsLst>
                  <a:lin ang="5400000" scaled="1"/>
                  <a:tileRect/>
                </a:gradFill>
                <a:effectLst>
                  <a:outerShdw blurRad="50800" dist="38100" dir="2700000" algn="tl" rotWithShape="0">
                    <a:prstClr val="black">
                      <a:alpha val="40000"/>
                    </a:prstClr>
                  </a:outerShdw>
                </a:effectLst>
                <a:latin typeface="Segoe" pitchFamily="34" charset="0"/>
                <a:ea typeface="+mn-ea"/>
                <a:cs typeface="Arial" charset="0"/>
              </a:defRPr>
            </a:lvl1pPr>
          </a:lstStyle>
          <a:p>
            <a:r>
              <a:rPr lang="en-US" smtClean="0"/>
              <a:t>Click to edit Master title style</a:t>
            </a:r>
            <a:endParaRPr lang="en-US" dirty="0"/>
          </a:p>
        </p:txBody>
      </p:sp>
      <p:pic>
        <p:nvPicPr>
          <p:cNvPr id="1026" name="Picture 2" descr="C:\Program Files\Microsoft Resource DVD Artwork\DVD_ART\Artwork_Imagery\Shapes and Graphics\Bullets\Blue GEL .png"/>
          <p:cNvPicPr>
            <a:picLocks noChangeAspect="1" noChangeArrowheads="1"/>
          </p:cNvPicPr>
          <p:nvPr userDrawn="1"/>
        </p:nvPicPr>
        <p:blipFill>
          <a:blip r:embed="rId2" cstate="print"/>
          <a:srcRect/>
          <a:stretch>
            <a:fillRect/>
          </a:stretch>
        </p:blipFill>
        <p:spPr bwMode="auto">
          <a:xfrm>
            <a:off x="8826500" y="-317500"/>
            <a:ext cx="317500" cy="317500"/>
          </a:xfrm>
          <a:prstGeom prst="rect">
            <a:avLst/>
          </a:prstGeom>
          <a:noFill/>
        </p:spPr>
      </p:pic>
      <p:sp>
        <p:nvSpPr>
          <p:cNvPr id="5"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3" descr="S:\ResourceDVD\Clip_Installer\DVD_ART\BoxShots_Logos\Microsoft Research\Microsoft Research b.png"/>
          <p:cNvPicPr>
            <a:picLocks noChangeAspect="1" noChangeArrowheads="1"/>
          </p:cNvPicPr>
          <p:nvPr userDrawn="1"/>
        </p:nvPicPr>
        <p:blipFill>
          <a:blip r:embed="rId3" cstate="print"/>
          <a:srcRect/>
          <a:stretch>
            <a:fillRect/>
          </a:stretch>
        </p:blipFill>
        <p:spPr bwMode="auto">
          <a:xfrm>
            <a:off x="7452651" y="6247682"/>
            <a:ext cx="1399075" cy="389198"/>
          </a:xfrm>
          <a:prstGeom prst="rect">
            <a:avLst/>
          </a:prstGeom>
          <a:noFill/>
        </p:spPr>
      </p:pic>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_w/Top Banner">
    <p:bg>
      <p:bgPr>
        <a:solidFill>
          <a:schemeClr val="tx1"/>
        </a:solidFill>
        <a:effectLst/>
      </p:bgPr>
    </p:bg>
    <p:spTree>
      <p:nvGrpSpPr>
        <p:cNvPr id="1" name=""/>
        <p:cNvGrpSpPr/>
        <p:nvPr/>
      </p:nvGrpSpPr>
      <p:grpSpPr>
        <a:xfrm>
          <a:off x="0" y="0"/>
          <a:ext cx="0" cy="0"/>
          <a:chOff x="0" y="0"/>
          <a:chExt cx="0" cy="0"/>
        </a:xfrm>
      </p:grpSpPr>
      <p:pic>
        <p:nvPicPr>
          <p:cNvPr id="6" name="Picture 5" descr="top_banner.png"/>
          <p:cNvPicPr>
            <a:picLocks noChangeAspect="1"/>
          </p:cNvPicPr>
          <p:nvPr userDrawn="1"/>
        </p:nvPicPr>
        <p:blipFill>
          <a:blip r:embed="rId2" cstate="print"/>
          <a:stretch>
            <a:fillRect/>
          </a:stretch>
        </p:blipFill>
        <p:spPr>
          <a:xfrm>
            <a:off x="571" y="0"/>
            <a:ext cx="9142858" cy="1031746"/>
          </a:xfrm>
          <a:prstGeom prst="rect">
            <a:avLst/>
          </a:prstGeom>
        </p:spPr>
      </p:pic>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EAB0777-4C60-462E-A92C-CDAFD498799C}"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EAB0777-4C60-462E-A92C-CDAFD498799C}" type="datetimeFigureOut">
              <a:rPr lang="en-US" smtClean="0"/>
              <a:t>10/25/2011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E6EB8-52AB-45EA-A660-3E1EBFA7298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pic>
        <p:nvPicPr>
          <p:cNvPr id="8"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EAB0777-4C60-462E-A92C-CDAFD498799C}" type="datetimeFigureOut">
              <a:rPr lang="en-US" smtClean="0"/>
              <a:t>10/25/2011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E6EB8-52AB-45EA-A660-3E1EBFA72987}" type="slidenum">
              <a:rPr lang="en-US" smtClean="0"/>
              <a:t>‹#›</a:t>
            </a:fld>
            <a:endParaRPr lang="en-US"/>
          </a:p>
        </p:txBody>
      </p:sp>
      <p:pic>
        <p:nvPicPr>
          <p:cNvPr id="10" name="Picture 3" descr="S:\ResourceDVD\Clip_Installer\DVD_ART\BoxShots_Logos\Microsoft Research\Microsoft Research b.png"/>
          <p:cNvPicPr>
            <a:picLocks noChangeAspect="1" noChangeArrowheads="1"/>
          </p:cNvPicPr>
          <p:nvPr userDrawn="1"/>
        </p:nvPicPr>
        <p:blipFill>
          <a:blip r:embed="rId2" cstate="print"/>
          <a:srcRect/>
          <a:stretch>
            <a:fillRect/>
          </a:stretch>
        </p:blipFill>
        <p:spPr bwMode="auto">
          <a:xfrm>
            <a:off x="7452651" y="6247682"/>
            <a:ext cx="1399075" cy="389198"/>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EAB0777-4C60-462E-A92C-CDAFD498799C}" type="datetimeFigureOut">
              <a:rPr lang="en-US" smtClean="0"/>
              <a:t>10/25/2011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AB0777-4C60-462E-A92C-CDAFD498799C}" type="datetimeFigureOut">
              <a:rPr lang="en-US" smtClean="0"/>
              <a:t>10/25/2011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EAB0777-4C60-462E-A92C-CDAFD498799C}"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E6EB8-52AB-45EA-A660-3E1EBFA7298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EAB0777-4C60-462E-A92C-CDAFD498799C}" type="datetimeFigureOut">
              <a:rPr lang="en-US" smtClean="0"/>
              <a:t>10/25/2011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59DE6EB8-52AB-45EA-A660-3E1EBFA72987}"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0EAB0777-4C60-462E-A92C-CDAFD498799C}" type="datetimeFigureOut">
              <a:rPr lang="en-US" smtClean="0"/>
              <a:t>10/25/2011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9DE6EB8-52AB-45EA-A660-3E1EBFA72987}"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26" r:id="rId12"/>
    <p:sldLayoutId id="2147483727" r:id="rId13"/>
    <p:sldLayoutId id="2147483733" r:id="rId14"/>
  </p:sldLayoutIdLst>
  <p:transition>
    <p:fade/>
  </p:transition>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3.xml"/><Relationship Id="rId7"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notesSlide" Target="../notesSlides/notesSlide4.xml"/><Relationship Id="rId7" Type="http://schemas.openxmlformats.org/officeDocument/2006/relationships/image" Target="../media/image11.gif"/><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10.wmf"/><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7710" y="3624135"/>
            <a:ext cx="6099715" cy="2501396"/>
          </a:xfrm>
        </p:spPr>
        <p:txBody>
          <a:bodyPr>
            <a:normAutofit/>
          </a:bodyPr>
          <a:lstStyle/>
          <a:p>
            <a:pPr algn="ctr"/>
            <a:r>
              <a:rPr lang="en-US" sz="2400" dirty="0" smtClean="0">
                <a:latin typeface="Segoe" charset="0"/>
              </a:rPr>
              <a:t>Huayang Guo</a:t>
            </a:r>
            <a:r>
              <a:rPr lang="en-US" sz="2400" baseline="30000" dirty="0" smtClean="0">
                <a:latin typeface="Segoe" charset="0"/>
              </a:rPr>
              <a:t>1,2</a:t>
            </a:r>
            <a:r>
              <a:rPr lang="en-US" sz="2400" dirty="0" smtClean="0">
                <a:latin typeface="Segoe" charset="0"/>
              </a:rPr>
              <a:t>, </a:t>
            </a:r>
            <a:r>
              <a:rPr lang="en-US" sz="2400" dirty="0" smtClean="0">
                <a:solidFill>
                  <a:srgbClr val="FFFF00"/>
                </a:solidFill>
                <a:latin typeface="Segoe" charset="0"/>
              </a:rPr>
              <a:t>Ming Wu</a:t>
            </a:r>
            <a:r>
              <a:rPr lang="en-US" sz="2400" baseline="30000" dirty="0" smtClean="0">
                <a:solidFill>
                  <a:srgbClr val="FFFF00"/>
                </a:solidFill>
                <a:latin typeface="Segoe" charset="0"/>
              </a:rPr>
              <a:t>1</a:t>
            </a:r>
            <a:r>
              <a:rPr lang="en-US" sz="2400" dirty="0" smtClean="0">
                <a:latin typeface="Segoe" charset="0"/>
              </a:rPr>
              <a:t>, Lidong Zhou</a:t>
            </a:r>
            <a:r>
              <a:rPr lang="en-US" sz="2400" baseline="30000" dirty="0" smtClean="0">
                <a:latin typeface="Segoe" charset="0"/>
              </a:rPr>
              <a:t>1</a:t>
            </a:r>
            <a:r>
              <a:rPr lang="en-US" sz="2400" dirty="0" smtClean="0">
                <a:latin typeface="Segoe" charset="0"/>
              </a:rPr>
              <a:t>, Gang Hu</a:t>
            </a:r>
            <a:r>
              <a:rPr lang="en-US" sz="2400" baseline="30000" dirty="0" smtClean="0">
                <a:latin typeface="Segoe" charset="0"/>
              </a:rPr>
              <a:t>1,2</a:t>
            </a:r>
            <a:r>
              <a:rPr lang="en-US" sz="2400" dirty="0" smtClean="0">
                <a:latin typeface="Segoe" charset="0"/>
              </a:rPr>
              <a:t>, Junfeng Yang</a:t>
            </a:r>
            <a:r>
              <a:rPr lang="en-US" sz="2400" baseline="30000" dirty="0" smtClean="0">
                <a:latin typeface="Segoe" charset="0"/>
              </a:rPr>
              <a:t>2</a:t>
            </a:r>
            <a:r>
              <a:rPr lang="en-US" sz="2400" dirty="0" smtClean="0">
                <a:latin typeface="Segoe" charset="0"/>
              </a:rPr>
              <a:t>, Lintao Zhang</a:t>
            </a:r>
            <a:r>
              <a:rPr lang="en-US" sz="2400" baseline="30000" dirty="0" smtClean="0">
                <a:latin typeface="Segoe" charset="0"/>
              </a:rPr>
              <a:t>1</a:t>
            </a:r>
          </a:p>
          <a:p>
            <a:pPr algn="ctr"/>
            <a:endParaRPr lang="en-US" sz="2400" dirty="0">
              <a:latin typeface="Segoe" charset="0"/>
            </a:endParaRPr>
          </a:p>
          <a:p>
            <a:pPr algn="ctr"/>
            <a:r>
              <a:rPr lang="en-US" sz="2800" baseline="30000" dirty="0" smtClean="0">
                <a:latin typeface="Segoe" charset="0"/>
              </a:rPr>
              <a:t>1</a:t>
            </a:r>
            <a:r>
              <a:rPr lang="en-US" sz="2800" dirty="0" smtClean="0">
                <a:latin typeface="Segoe" charset="0"/>
              </a:rPr>
              <a:t>Microsoft Research Asia</a:t>
            </a:r>
          </a:p>
          <a:p>
            <a:pPr algn="ctr"/>
            <a:r>
              <a:rPr lang="en-US" sz="2800" baseline="30000" dirty="0" smtClean="0">
                <a:latin typeface="Segoe" charset="0"/>
              </a:rPr>
              <a:t>2</a:t>
            </a:r>
            <a:r>
              <a:rPr lang="en-US" sz="2800" dirty="0" smtClean="0">
                <a:latin typeface="Segoe" charset="0"/>
              </a:rPr>
              <a:t>Columbia University</a:t>
            </a:r>
            <a:endParaRPr lang="en-US" sz="2400" dirty="0" smtClean="0">
              <a:latin typeface="Segoe" charset="0"/>
            </a:endParaRPr>
          </a:p>
        </p:txBody>
      </p:sp>
      <p:sp>
        <p:nvSpPr>
          <p:cNvPr id="6" name="Title 1"/>
          <p:cNvSpPr txBox="1">
            <a:spLocks/>
          </p:cNvSpPr>
          <p:nvPr/>
        </p:nvSpPr>
        <p:spPr>
          <a:xfrm>
            <a:off x="607767" y="1949178"/>
            <a:ext cx="7789100" cy="1154242"/>
          </a:xfrm>
          <a:prstGeom prst="rect">
            <a:avLst/>
          </a:prstGeom>
        </p:spPr>
        <p:txBody>
          <a:bodyPr vert="horz" lIns="91440" tIns="45720" rIns="91440" bIns="45720" rtlCol="0" anchor="ctr">
            <a:noAutofit/>
          </a:bodyPr>
          <a:lstStyle/>
          <a:p>
            <a:pPr marL="0" marR="0" lvl="0" indent="0" algn="ctr" defTabSz="914400" eaLnBrk="1" fontAlgn="auto" latinLnBrk="0" hangingPunct="1">
              <a:lnSpc>
                <a:spcPct val="100000"/>
              </a:lnSpc>
              <a:spcBef>
                <a:spcPts val="1200"/>
              </a:spcBef>
              <a:spcAft>
                <a:spcPts val="1800"/>
              </a:spcAft>
              <a:buClrTx/>
              <a:buSzTx/>
              <a:buFontTx/>
              <a:buNone/>
              <a:tabLst/>
              <a:defRPr/>
            </a:pPr>
            <a:r>
              <a:rPr lang="en-US" sz="3600" spc="-300" dirty="0" smtClean="0">
                <a:ln w="3175">
                  <a:noFill/>
                </a:ln>
                <a:solidFill>
                  <a:schemeClr val="accent6">
                    <a:lumMod val="40000"/>
                    <a:lumOff val="60000"/>
                  </a:schemeClr>
                </a:solidFill>
                <a:effectLst>
                  <a:outerShdw blurRad="50800" dist="38100" dir="2700000" algn="tl" rotWithShape="0">
                    <a:prstClr val="black">
                      <a:alpha val="17000"/>
                    </a:prstClr>
                  </a:outerShdw>
                </a:effectLst>
                <a:latin typeface="Segoe" charset="0"/>
                <a:cs typeface="Arial" charset="0"/>
              </a:rPr>
              <a:t>Practical  Software  Model  Checking  via Dynamic  Interface  Reduction</a:t>
            </a:r>
          </a:p>
        </p:txBody>
      </p:sp>
    </p:spTree>
  </p:cSld>
  <p:clrMapOvr>
    <a:masterClrMapping/>
  </p:clrMapOvr>
  <mc:AlternateContent xmlns:mc="http://schemas.openxmlformats.org/markup-compatibility/2006" xmlns:p14="http://schemas.microsoft.com/office/powerpoint/2010/main">
    <mc:Choice Requires="p14">
      <p:transition p14:dur="0" advTm="15350"/>
    </mc:Choice>
    <mc:Fallback xmlns="">
      <p:transition advTm="1535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690317" y="3695667"/>
            <a:ext cx="955807" cy="80036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3880057" y="3947414"/>
            <a:ext cx="849658" cy="8522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smtClean="0">
                <a:solidFill>
                  <a:srgbClr val="0070C0"/>
                </a:solidFill>
                <a:latin typeface="Segoe" charset="0"/>
              </a:rPr>
              <a:t>Example</a:t>
            </a:r>
            <a:endParaRPr lang="en-US" sz="45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10</a:t>
            </a:fld>
            <a:endParaRPr lang="en-US" dirty="0"/>
          </a:p>
        </p:txBody>
      </p:sp>
      <p:cxnSp>
        <p:nvCxnSpPr>
          <p:cNvPr id="6" name="Straight Connector 5"/>
          <p:cNvCxnSpPr/>
          <p:nvPr/>
        </p:nvCxnSpPr>
        <p:spPr>
          <a:xfrm>
            <a:off x="3456944" y="3025598"/>
            <a:ext cx="0" cy="2784748"/>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8" name="Right Brace 7"/>
          <p:cNvSpPr/>
          <p:nvPr/>
        </p:nvSpPr>
        <p:spPr>
          <a:xfrm>
            <a:off x="4707413" y="3942731"/>
            <a:ext cx="231494" cy="845802"/>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6646124" y="3702088"/>
            <a:ext cx="231494" cy="793942"/>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4" name="Rounded Rectangle 93"/>
          <p:cNvSpPr/>
          <p:nvPr/>
        </p:nvSpPr>
        <p:spPr>
          <a:xfrm>
            <a:off x="1696584" y="3624711"/>
            <a:ext cx="1704605" cy="329171"/>
          </a:xfrm>
          <a:prstGeom prst="roundRect">
            <a:avLst/>
          </a:prstGeom>
          <a:noFill/>
          <a:ln w="1905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1851099" y="3942731"/>
            <a:ext cx="1083962" cy="5533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ed Rectangle 95"/>
          <p:cNvSpPr/>
          <p:nvPr/>
        </p:nvSpPr>
        <p:spPr>
          <a:xfrm>
            <a:off x="1856796" y="4796946"/>
            <a:ext cx="1083962" cy="553300"/>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ounded Rectangle 96"/>
          <p:cNvSpPr/>
          <p:nvPr/>
        </p:nvSpPr>
        <p:spPr>
          <a:xfrm>
            <a:off x="3545392" y="3367128"/>
            <a:ext cx="1985537" cy="2376433"/>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ounded Rectangle 97"/>
          <p:cNvSpPr/>
          <p:nvPr/>
        </p:nvSpPr>
        <p:spPr>
          <a:xfrm>
            <a:off x="5588426" y="3367128"/>
            <a:ext cx="1932963" cy="139910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p:cNvSpPr txBox="1"/>
          <p:nvPr/>
        </p:nvSpPr>
        <p:spPr>
          <a:xfrm>
            <a:off x="4880693" y="4194038"/>
            <a:ext cx="635619" cy="338554"/>
          </a:xfrm>
          <a:prstGeom prst="rect">
            <a:avLst/>
          </a:prstGeom>
          <a:noFill/>
        </p:spPr>
        <p:txBody>
          <a:bodyPr wrap="square" rtlCol="0">
            <a:spAutoFit/>
          </a:bodyPr>
          <a:lstStyle/>
          <a:p>
            <a:r>
              <a:rPr lang="en-US" sz="1600" b="1" i="1" dirty="0" smtClean="0">
                <a:solidFill>
                  <a:schemeClr val="bg1">
                    <a:lumMod val="50000"/>
                  </a:schemeClr>
                </a:solidFill>
              </a:rPr>
              <a:t>Sum</a:t>
            </a:r>
            <a:endParaRPr lang="en-US" sz="1600" b="1" i="1" dirty="0">
              <a:solidFill>
                <a:schemeClr val="bg1">
                  <a:lumMod val="50000"/>
                </a:schemeClr>
              </a:solidFill>
            </a:endParaRPr>
          </a:p>
        </p:txBody>
      </p:sp>
      <p:sp>
        <p:nvSpPr>
          <p:cNvPr id="100" name="TextBox 99"/>
          <p:cNvSpPr txBox="1"/>
          <p:nvPr/>
        </p:nvSpPr>
        <p:spPr>
          <a:xfrm>
            <a:off x="6825747" y="3926572"/>
            <a:ext cx="665176" cy="338554"/>
          </a:xfrm>
          <a:prstGeom prst="rect">
            <a:avLst/>
          </a:prstGeom>
          <a:noFill/>
        </p:spPr>
        <p:txBody>
          <a:bodyPr wrap="square" rtlCol="0">
            <a:spAutoFit/>
          </a:bodyPr>
          <a:lstStyle/>
          <a:p>
            <a:r>
              <a:rPr lang="en-US" sz="1600" b="1" i="1" dirty="0" err="1" smtClean="0">
                <a:solidFill>
                  <a:schemeClr val="bg1">
                    <a:lumMod val="50000"/>
                  </a:schemeClr>
                </a:solidFill>
              </a:rPr>
              <a:t>Ckpt</a:t>
            </a:r>
            <a:endParaRPr lang="en-US" sz="1600" b="1" i="1" dirty="0">
              <a:solidFill>
                <a:schemeClr val="bg1">
                  <a:lumMod val="50000"/>
                </a:schemeClr>
              </a:solidFill>
            </a:endParaRPr>
          </a:p>
        </p:txBody>
      </p:sp>
      <p:sp>
        <p:nvSpPr>
          <p:cNvPr id="5" name="Text Box 1"/>
          <p:cNvSpPr txBox="1"/>
          <p:nvPr/>
        </p:nvSpPr>
        <p:spPr>
          <a:xfrm>
            <a:off x="1696584" y="3059051"/>
            <a:ext cx="6021656" cy="282935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600" b="1" dirty="0">
                <a:effectLst/>
                <a:latin typeface="Times New Roman"/>
                <a:ea typeface="宋体"/>
                <a:cs typeface="Times New Roman"/>
              </a:rPr>
              <a:t>Client</a:t>
            </a:r>
            <a:r>
              <a:rPr lang="en-US" sz="1600" dirty="0">
                <a:effectLst/>
                <a:latin typeface="Times New Roman"/>
                <a:ea typeface="宋体"/>
                <a:cs typeface="Times New Roman"/>
              </a:rPr>
              <a:t>                             	 </a:t>
            </a:r>
            <a:r>
              <a:rPr lang="en-US" sz="1600" b="1" dirty="0" smtClean="0">
                <a:effectLst/>
                <a:latin typeface="Times New Roman"/>
                <a:ea typeface="宋体"/>
                <a:cs typeface="Times New Roman"/>
              </a:rPr>
              <a:t>Primary/Secondary</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a:t>
            </a:r>
            <a:r>
              <a:rPr lang="en-US" sz="1600" i="1" dirty="0">
                <a:effectLst/>
                <a:latin typeface="Times New Roman"/>
                <a:ea typeface="宋体"/>
                <a:cs typeface="Times New Roman"/>
              </a:rPr>
              <a:t>Main thread</a:t>
            </a:r>
            <a:r>
              <a:rPr lang="en-US" sz="1600" dirty="0">
                <a:effectLst/>
                <a:latin typeface="Times New Roman"/>
                <a:ea typeface="宋体"/>
                <a:cs typeface="Times New Roman"/>
              </a:rPr>
              <a:t>       	    </a:t>
            </a:r>
            <a:r>
              <a:rPr lang="en-US" sz="1600" dirty="0" smtClean="0">
                <a:effectLst/>
                <a:latin typeface="Times New Roman"/>
                <a:ea typeface="宋体"/>
                <a:cs typeface="Times New Roman"/>
              </a:rPr>
              <a:t>  //</a:t>
            </a:r>
            <a:r>
              <a:rPr lang="en-US" sz="1600" i="1" dirty="0">
                <a:effectLst/>
                <a:latin typeface="Times New Roman"/>
                <a:ea typeface="宋体"/>
                <a:cs typeface="Times New Roman"/>
              </a:rPr>
              <a:t>Checkpoint thread                              </a:t>
            </a:r>
            <a:r>
              <a:rPr lang="en-US" sz="1600" b="1" dirty="0">
                <a:effectLst/>
                <a:latin typeface="Times New Roman"/>
                <a:ea typeface="宋体"/>
                <a:cs typeface="Times New Roman"/>
              </a:rPr>
              <a:t>if</a:t>
            </a:r>
            <a:r>
              <a:rPr lang="en-US" sz="1600" dirty="0">
                <a:effectLst/>
                <a:latin typeface="Times New Roman"/>
                <a:ea typeface="宋体"/>
                <a:cs typeface="Times New Roman"/>
              </a:rPr>
              <a:t> (Choose(2)==0){  	  </a:t>
            </a:r>
            <a:r>
              <a:rPr lang="en-US" sz="1600" b="1" dirty="0">
                <a:effectLst/>
                <a:latin typeface="Times New Roman"/>
                <a:ea typeface="宋体"/>
                <a:cs typeface="Times New Roman"/>
              </a:rPr>
              <a:t>while</a:t>
            </a:r>
            <a:r>
              <a:rPr lang="en-US" sz="1600" dirty="0">
                <a:effectLst/>
                <a:latin typeface="Times New Roman"/>
                <a:ea typeface="宋体"/>
                <a:cs typeface="Times New Roman"/>
              </a:rPr>
              <a:t> (n=</a:t>
            </a:r>
            <a:r>
              <a:rPr lang="en-US" sz="1600" dirty="0" err="1">
                <a:effectLst/>
                <a:latin typeface="Times New Roman"/>
                <a:ea typeface="宋体"/>
                <a:cs typeface="Times New Roman"/>
              </a:rPr>
              <a:t>Recv</a:t>
            </a:r>
            <a:r>
              <a:rPr lang="en-US" sz="1600" dirty="0">
                <a:effectLst/>
                <a:latin typeface="Times New Roman"/>
                <a:ea typeface="宋体"/>
                <a:cs typeface="Times New Roman"/>
              </a:rPr>
              <a:t>()) {   	    </a:t>
            </a:r>
            <a:r>
              <a:rPr lang="en-US" sz="1600" dirty="0" smtClean="0">
                <a:effectLst/>
                <a:latin typeface="Times New Roman"/>
                <a:ea typeface="宋体"/>
                <a:cs typeface="Times New Roman"/>
              </a:rPr>
              <a:t>  Lock</a:t>
            </a:r>
            <a:r>
              <a:rPr lang="en-US" sz="1600" dirty="0">
                <a:effectLst/>
                <a:latin typeface="Times New Roman"/>
                <a:ea typeface="宋体"/>
                <a:cs typeface="Times New Roman"/>
              </a:rPr>
              <a:t>();</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Send(P,1);             	      Lock();                      </a:t>
            </a:r>
            <a:r>
              <a:rPr lang="en-US" sz="1600" dirty="0" smtClean="0">
                <a:effectLst/>
                <a:latin typeface="Times New Roman"/>
                <a:ea typeface="宋体"/>
                <a:cs typeface="Times New Roman"/>
              </a:rPr>
              <a:t>  Log(total);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Send(P,2);             	      </a:t>
            </a:r>
            <a:r>
              <a:rPr lang="en-US" sz="1600" dirty="0" smtClean="0">
                <a:effectLst/>
                <a:latin typeface="Times New Roman"/>
                <a:ea typeface="宋体"/>
                <a:cs typeface="Times New Roman"/>
              </a:rPr>
              <a:t>total+=</a:t>
            </a:r>
            <a:r>
              <a:rPr lang="en-US" sz="1600" dirty="0">
                <a:effectLst/>
                <a:latin typeface="Times New Roman"/>
                <a:ea typeface="宋体"/>
                <a:cs typeface="Times New Roman"/>
              </a:rPr>
              <a:t>n;       </a:t>
            </a:r>
            <a:r>
              <a:rPr lang="en-US" sz="1600" dirty="0" smtClean="0">
                <a:effectLst/>
                <a:latin typeface="Times New Roman"/>
                <a:ea typeface="宋体"/>
                <a:cs typeface="Times New Roman"/>
              </a:rPr>
              <a:t> 	      Unlock</a:t>
            </a:r>
            <a:r>
              <a:rPr lang="en-US" sz="1600" dirty="0">
                <a:effectLst/>
                <a:latin typeface="Times New Roman"/>
                <a:ea typeface="宋体"/>
                <a:cs typeface="Times New Roman"/>
              </a:rPr>
              <a:t>();</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a:t>
            </a:r>
            <a:r>
              <a:rPr lang="en-US" sz="1600" b="1" dirty="0">
                <a:effectLst/>
                <a:latin typeface="Times New Roman"/>
                <a:ea typeface="宋体"/>
                <a:cs typeface="Times New Roman"/>
              </a:rPr>
              <a:t>else</a:t>
            </a:r>
            <a:r>
              <a:rPr lang="en-US" sz="1600" dirty="0">
                <a:effectLst/>
                <a:latin typeface="Times New Roman"/>
                <a:ea typeface="宋体"/>
                <a:cs typeface="Times New Roman"/>
              </a:rPr>
              <a:t> {                      	      Unlock();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Send(P,1);           	      </a:t>
            </a:r>
            <a:r>
              <a:rPr lang="en-US" sz="1600" b="1" dirty="0">
                <a:effectLst/>
                <a:latin typeface="Times New Roman"/>
                <a:ea typeface="宋体"/>
                <a:cs typeface="Times New Roman"/>
              </a:rPr>
              <a:t>if</a:t>
            </a:r>
            <a:r>
              <a:rPr lang="en-US" sz="1600" dirty="0">
                <a:effectLst/>
                <a:latin typeface="Times New Roman"/>
                <a:ea typeface="宋体"/>
                <a:cs typeface="Times New Roman"/>
              </a:rPr>
              <a:t> (</a:t>
            </a:r>
            <a:r>
              <a:rPr lang="en-US" sz="1600" dirty="0" err="1">
                <a:effectLst/>
                <a:latin typeface="Times New Roman"/>
                <a:ea typeface="宋体"/>
                <a:cs typeface="Times New Roman"/>
              </a:rPr>
              <a:t>isPrimary</a:t>
            </a:r>
            <a:r>
              <a:rPr lang="en-US" sz="1600" dirty="0">
                <a:effectLst/>
                <a:latin typeface="Times New Roman"/>
                <a:ea typeface="宋体"/>
                <a:cs typeface="Times New Roman"/>
              </a:rPr>
              <a:t>)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Send(P,3);              	          Send(</a:t>
            </a:r>
            <a:r>
              <a:rPr lang="en-US" sz="1600" dirty="0" err="1">
                <a:effectLst/>
                <a:latin typeface="Times New Roman"/>
                <a:ea typeface="宋体"/>
                <a:cs typeface="Times New Roman"/>
              </a:rPr>
              <a:t>S,n</a:t>
            </a:r>
            <a:r>
              <a:rPr lang="en-US" sz="1600" dirty="0">
                <a:effectLst/>
                <a:latin typeface="Times New Roman"/>
                <a:ea typeface="宋体"/>
                <a:cs typeface="Times New Roman"/>
              </a:rPr>
              <a:t>);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a:t>
            </a:r>
            <a:endParaRPr lang="en-US" sz="1600" dirty="0">
              <a:effectLst/>
              <a:ea typeface="宋体"/>
              <a:cs typeface="Times New Roman"/>
            </a:endParaRPr>
          </a:p>
          <a:p>
            <a:pPr>
              <a:lnSpc>
                <a:spcPct val="115000"/>
              </a:lnSpc>
              <a:spcAft>
                <a:spcPts val="0"/>
              </a:spcAft>
            </a:pPr>
            <a:r>
              <a:rPr lang="en-US" sz="1600" dirty="0">
                <a:effectLst/>
                <a:latin typeface="Times New Roman"/>
                <a:ea typeface="宋体"/>
                <a:cs typeface="Times New Roman"/>
              </a:rPr>
              <a:t>                                                   </a:t>
            </a:r>
            <a:endParaRPr lang="en-US" sz="1600" dirty="0">
              <a:effectLst/>
              <a:ea typeface="宋体"/>
              <a:cs typeface="Times New Roman"/>
            </a:endParaRPr>
          </a:p>
        </p:txBody>
      </p:sp>
      <p:pic>
        <p:nvPicPr>
          <p:cNvPr id="18"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9883" y="1598949"/>
            <a:ext cx="529955" cy="104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9"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82907" y="1617887"/>
            <a:ext cx="524505" cy="1037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84936" y="1590929"/>
            <a:ext cx="576935" cy="114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9" name="Straight Arrow Connector 8"/>
          <p:cNvCxnSpPr/>
          <p:nvPr/>
        </p:nvCxnSpPr>
        <p:spPr>
          <a:xfrm>
            <a:off x="2711116" y="1973181"/>
            <a:ext cx="13915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4770970" y="1989223"/>
            <a:ext cx="1391581"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873702" y="1281003"/>
            <a:ext cx="946484" cy="369332"/>
          </a:xfrm>
          <a:prstGeom prst="rect">
            <a:avLst/>
          </a:prstGeom>
          <a:noFill/>
        </p:spPr>
        <p:txBody>
          <a:bodyPr wrap="square" rtlCol="0">
            <a:spAutoFit/>
          </a:bodyPr>
          <a:lstStyle/>
          <a:p>
            <a:r>
              <a:rPr lang="en-US" dirty="0" smtClean="0"/>
              <a:t>Client</a:t>
            </a:r>
            <a:endParaRPr lang="en-US" dirty="0"/>
          </a:p>
        </p:txBody>
      </p:sp>
      <p:sp>
        <p:nvSpPr>
          <p:cNvPr id="25" name="TextBox 24"/>
          <p:cNvSpPr txBox="1"/>
          <p:nvPr/>
        </p:nvSpPr>
        <p:spPr>
          <a:xfrm>
            <a:off x="3934209" y="1251313"/>
            <a:ext cx="1004698" cy="369332"/>
          </a:xfrm>
          <a:prstGeom prst="rect">
            <a:avLst/>
          </a:prstGeom>
          <a:noFill/>
        </p:spPr>
        <p:txBody>
          <a:bodyPr wrap="square" rtlCol="0">
            <a:spAutoFit/>
          </a:bodyPr>
          <a:lstStyle/>
          <a:p>
            <a:r>
              <a:rPr lang="en-US" dirty="0" smtClean="0"/>
              <a:t>Primary</a:t>
            </a:r>
            <a:endParaRPr lang="en-US" dirty="0"/>
          </a:p>
        </p:txBody>
      </p:sp>
      <p:sp>
        <p:nvSpPr>
          <p:cNvPr id="26" name="TextBox 25"/>
          <p:cNvSpPr txBox="1"/>
          <p:nvPr/>
        </p:nvSpPr>
        <p:spPr>
          <a:xfrm>
            <a:off x="5937087" y="1277952"/>
            <a:ext cx="1253331" cy="369332"/>
          </a:xfrm>
          <a:prstGeom prst="rect">
            <a:avLst/>
          </a:prstGeom>
          <a:noFill/>
        </p:spPr>
        <p:txBody>
          <a:bodyPr wrap="square" rtlCol="0">
            <a:spAutoFit/>
          </a:bodyPr>
          <a:lstStyle/>
          <a:p>
            <a:r>
              <a:rPr lang="en-US" dirty="0" smtClean="0"/>
              <a:t>Secondary</a:t>
            </a:r>
            <a:endParaRPr lang="en-US" dirty="0"/>
          </a:p>
        </p:txBody>
      </p:sp>
    </p:spTree>
    <p:custDataLst>
      <p:tags r:id="rId1"/>
    </p:custDataLst>
    <p:extLst>
      <p:ext uri="{BB962C8B-B14F-4D97-AF65-F5344CB8AC3E}">
        <p14:creationId xmlns:p14="http://schemas.microsoft.com/office/powerpoint/2010/main" val="949737820"/>
      </p:ext>
    </p:extLst>
  </p:cSld>
  <p:clrMapOvr>
    <a:masterClrMapping/>
  </p:clrMapOvr>
  <p:transition advTm="8886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4"/>
                                        </p:tgtEl>
                                      </p:cBhvr>
                                    </p:animEffect>
                                    <p:set>
                                      <p:cBhvr>
                                        <p:cTn id="12" dur="1" fill="hold">
                                          <p:stCondLst>
                                            <p:cond delay="499"/>
                                          </p:stCondLst>
                                        </p:cTn>
                                        <p:tgtEl>
                                          <p:spTgt spid="94"/>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Effect transition="in" filter="fade">
                                      <p:cBhvr>
                                        <p:cTn id="15" dur="500"/>
                                        <p:tgtEl>
                                          <p:spTgt spid="9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5"/>
                                        </p:tgtEl>
                                      </p:cBhvr>
                                    </p:animEffect>
                                    <p:set>
                                      <p:cBhvr>
                                        <p:cTn id="20" dur="1" fill="hold">
                                          <p:stCondLst>
                                            <p:cond delay="499"/>
                                          </p:stCondLst>
                                        </p:cTn>
                                        <p:tgtEl>
                                          <p:spTgt spid="95"/>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500"/>
                                        <p:tgtEl>
                                          <p:spTgt spid="9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96"/>
                                        </p:tgtEl>
                                      </p:cBhvr>
                                    </p:animEffect>
                                    <p:set>
                                      <p:cBhvr>
                                        <p:cTn id="28" dur="1" fill="hold">
                                          <p:stCondLst>
                                            <p:cond delay="499"/>
                                          </p:stCondLst>
                                        </p:cTn>
                                        <p:tgtEl>
                                          <p:spTgt spid="96"/>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97"/>
                                        </p:tgtEl>
                                        <p:attrNameLst>
                                          <p:attrName>style.visibility</p:attrName>
                                        </p:attrNameLst>
                                      </p:cBhvr>
                                      <p:to>
                                        <p:strVal val="visible"/>
                                      </p:to>
                                    </p:set>
                                    <p:animEffect transition="in" filter="fade">
                                      <p:cBhvr>
                                        <p:cTn id="31" dur="500"/>
                                        <p:tgtEl>
                                          <p:spTgt spid="9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98"/>
                                        </p:tgtEl>
                                        <p:attrNameLst>
                                          <p:attrName>style.visibility</p:attrName>
                                        </p:attrNameLst>
                                      </p:cBhvr>
                                      <p:to>
                                        <p:strVal val="visible"/>
                                      </p:to>
                                    </p:set>
                                    <p:animEffect transition="in" filter="fade">
                                      <p:cBhvr>
                                        <p:cTn id="34" dur="500"/>
                                        <p:tgtEl>
                                          <p:spTgt spid="98"/>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grpId="1" nodeType="clickEffect">
                                  <p:stCondLst>
                                    <p:cond delay="0"/>
                                  </p:stCondLst>
                                  <p:childTnLst>
                                    <p:animEffect transition="out" filter="fade">
                                      <p:cBhvr>
                                        <p:cTn id="38" dur="500"/>
                                        <p:tgtEl>
                                          <p:spTgt spid="97"/>
                                        </p:tgtEl>
                                      </p:cBhvr>
                                    </p:animEffect>
                                    <p:set>
                                      <p:cBhvr>
                                        <p:cTn id="39" dur="1" fill="hold">
                                          <p:stCondLst>
                                            <p:cond delay="499"/>
                                          </p:stCondLst>
                                        </p:cTn>
                                        <p:tgtEl>
                                          <p:spTgt spid="9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98"/>
                                        </p:tgtEl>
                                      </p:cBhvr>
                                    </p:animEffect>
                                    <p:set>
                                      <p:cBhvr>
                                        <p:cTn id="42" dur="1" fill="hold">
                                          <p:stCondLst>
                                            <p:cond delay="499"/>
                                          </p:stCondLst>
                                        </p:cTn>
                                        <p:tgtEl>
                                          <p:spTgt spid="9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fade">
                                      <p:cBhvr>
                                        <p:cTn id="45" dur="500"/>
                                        <p:tgtEl>
                                          <p:spTgt spid="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500"/>
                                        <p:tgtEl>
                                          <p:spTgt spid="8"/>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99"/>
                                        </p:tgtEl>
                                        <p:attrNameLst>
                                          <p:attrName>style.visibility</p:attrName>
                                        </p:attrNameLst>
                                      </p:cBhvr>
                                      <p:to>
                                        <p:strVal val="visible"/>
                                      </p:to>
                                    </p:set>
                                    <p:animEffect transition="in" filter="fade">
                                      <p:cBhvr>
                                        <p:cTn id="51" dur="500"/>
                                        <p:tgtEl>
                                          <p:spTgt spid="99"/>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fade">
                                      <p:cBhvr>
                                        <p:cTn id="54" dur="500"/>
                                        <p:tgtEl>
                                          <p:spTgt spid="10"/>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100"/>
                                        </p:tgtEl>
                                        <p:attrNameLst>
                                          <p:attrName>style.visibility</p:attrName>
                                        </p:attrNameLst>
                                      </p:cBhvr>
                                      <p:to>
                                        <p:strVal val="visible"/>
                                      </p:to>
                                    </p:set>
                                    <p:animEffect transition="in" filter="fade">
                                      <p:cBhvr>
                                        <p:cTn id="60"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4" grpId="0" animBg="1"/>
      <p:bldP spid="8" grpId="0" animBg="1"/>
      <p:bldP spid="11" grpId="0" animBg="1"/>
      <p:bldP spid="94" grpId="0" animBg="1"/>
      <p:bldP spid="94" grpId="1" animBg="1"/>
      <p:bldP spid="95" grpId="0" animBg="1"/>
      <p:bldP spid="95" grpId="1" animBg="1"/>
      <p:bldP spid="96" grpId="0" animBg="1"/>
      <p:bldP spid="96" grpId="1" animBg="1"/>
      <p:bldP spid="97" grpId="0" animBg="1"/>
      <p:bldP spid="97" grpId="1" animBg="1"/>
      <p:bldP spid="98" grpId="0" animBg="1"/>
      <p:bldP spid="98" grpId="1" animBg="1"/>
      <p:bldP spid="99" grpId="0"/>
      <p:bldP spid="10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Produce initial global trace</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11</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dirty="0" err="1" smtClean="0">
                <a:latin typeface="Times New Roman" pitchFamily="18" charset="0"/>
                <a:cs typeface="Times New Roman" pitchFamily="18" charset="0"/>
              </a:rPr>
              <a:t>Cli.Choose</a:t>
            </a:r>
            <a:r>
              <a:rPr lang="en-US" dirty="0" smtClean="0">
                <a:latin typeface="Times New Roman" pitchFamily="18" charset="0"/>
                <a:cs typeface="Times New Roman" pitchFamily="18" charset="0"/>
              </a:rPr>
              <a:t>(2) = 0</a:t>
            </a:r>
          </a:p>
          <a:p>
            <a:r>
              <a:rPr lang="en-US" dirty="0" err="1" smtClean="0">
                <a:latin typeface="Times New Roman" pitchFamily="18" charset="0"/>
                <a:cs typeface="Times New Roman" pitchFamily="18" charset="0"/>
              </a:rPr>
              <a:t>Cli.Send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Pri</a:t>
            </a:r>
            <a:r>
              <a:rPr lang="en-US" dirty="0" smtClean="0">
                <a:latin typeface="Times New Roman" pitchFamily="18" charset="0"/>
                <a:cs typeface="Times New Roman" pitchFamily="18" charset="0"/>
              </a:rPr>
              <a:t>, 1)</a:t>
            </a:r>
          </a:p>
          <a:p>
            <a:r>
              <a:rPr lang="en-US" dirty="0" err="1" smtClean="0">
                <a:latin typeface="Times New Roman" pitchFamily="18" charset="0"/>
                <a:cs typeface="Times New Roman" pitchFamily="18" charset="0"/>
              </a:rPr>
              <a:t>Pri.Recv</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Cli</a:t>
            </a:r>
            <a:r>
              <a:rPr lang="en-US" dirty="0" smtClean="0">
                <a:latin typeface="Times New Roman" pitchFamily="18" charset="0"/>
                <a:cs typeface="Times New Roman" pitchFamily="18" charset="0"/>
              </a:rPr>
              <a:t>, 1)</a:t>
            </a:r>
          </a:p>
          <a:p>
            <a:r>
              <a:rPr lang="en-US" dirty="0" err="1" smtClean="0">
                <a:latin typeface="Times New Roman" pitchFamily="18" charset="0"/>
                <a:cs typeface="Times New Roman" pitchFamily="18" charset="0"/>
              </a:rPr>
              <a:t>Pri.Ckpt</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Pri.Sum</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Pri.Send</a:t>
            </a:r>
            <a:r>
              <a:rPr lang="en-US" dirty="0" smtClean="0">
                <a:latin typeface="Times New Roman" pitchFamily="18" charset="0"/>
                <a:cs typeface="Times New Roman" pitchFamily="18" charset="0"/>
              </a:rPr>
              <a:t>(Sec, 1)</a:t>
            </a:r>
          </a:p>
          <a:p>
            <a:r>
              <a:rPr lang="en-US" dirty="0" err="1" smtClean="0">
                <a:latin typeface="Times New Roman" pitchFamily="18" charset="0"/>
                <a:cs typeface="Times New Roman" pitchFamily="18" charset="0"/>
              </a:rPr>
              <a:t>Sec.Recv</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Pri</a:t>
            </a:r>
            <a:r>
              <a:rPr lang="en-US" dirty="0" smtClean="0">
                <a:latin typeface="Times New Roman" pitchFamily="18" charset="0"/>
                <a:cs typeface="Times New Roman" pitchFamily="18" charset="0"/>
              </a:rPr>
              <a:t>,  1)</a:t>
            </a:r>
          </a:p>
          <a:p>
            <a:r>
              <a:rPr lang="en-US" dirty="0" err="1" smtClean="0">
                <a:latin typeface="Times New Roman" pitchFamily="18" charset="0"/>
                <a:cs typeface="Times New Roman" pitchFamily="18" charset="0"/>
              </a:rPr>
              <a:t>Sec.Ckpt</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Sec.Sum</a:t>
            </a:r>
            <a:endParaRPr lang="en-US" dirty="0" smtClean="0">
              <a:latin typeface="Times New Roman" pitchFamily="18" charset="0"/>
              <a:cs typeface="Times New Roman" pitchFamily="18" charset="0"/>
            </a:endParaRPr>
          </a:p>
          <a:p>
            <a:r>
              <a:rPr lang="en-US" dirty="0" err="1" smtClean="0">
                <a:latin typeface="Times New Roman" pitchFamily="18" charset="0"/>
                <a:cs typeface="Times New Roman" pitchFamily="18" charset="0"/>
              </a:rPr>
              <a:t>Cli.Send</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Pri</a:t>
            </a:r>
            <a:r>
              <a:rPr lang="en-US" dirty="0" smtClean="0">
                <a:latin typeface="Times New Roman" pitchFamily="18" charset="0"/>
                <a:cs typeface="Times New Roman" pitchFamily="18" charset="0"/>
              </a:rPr>
              <a:t>, 2)</a:t>
            </a:r>
          </a:p>
          <a:p>
            <a:r>
              <a:rPr lang="en-US" dirty="0" err="1">
                <a:latin typeface="Times New Roman" pitchFamily="18" charset="0"/>
                <a:cs typeface="Times New Roman" pitchFamily="18" charset="0"/>
              </a:rPr>
              <a:t>Pri.Recv</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Cli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Pri.Sum</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Pri.Send</a:t>
            </a:r>
            <a:r>
              <a:rPr lang="en-US" dirty="0">
                <a:latin typeface="Times New Roman" pitchFamily="18" charset="0"/>
                <a:cs typeface="Times New Roman" pitchFamily="18" charset="0"/>
              </a:rPr>
              <a:t>(Sec, </a:t>
            </a: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p>
            <a:r>
              <a:rPr lang="en-US" dirty="0" err="1">
                <a:latin typeface="Times New Roman" pitchFamily="18" charset="0"/>
                <a:cs typeface="Times New Roman" pitchFamily="18" charset="0"/>
              </a:rPr>
              <a:t>Sec.Recv</a:t>
            </a:r>
            <a:r>
              <a:rPr lang="en-US" dirty="0">
                <a:latin typeface="Times New Roman" pitchFamily="18" charset="0"/>
                <a:cs typeface="Times New Roman" pitchFamily="18" charset="0"/>
              </a:rPr>
              <a:t>(</a:t>
            </a:r>
            <a:r>
              <a:rPr lang="en-US" dirty="0" err="1">
                <a:latin typeface="Times New Roman" pitchFamily="18" charset="0"/>
                <a:cs typeface="Times New Roman" pitchFamily="18" charset="0"/>
              </a:rPr>
              <a:t>Pri</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2)</a:t>
            </a:r>
            <a:endParaRPr lang="en-US" dirty="0">
              <a:latin typeface="Times New Roman" pitchFamily="18" charset="0"/>
              <a:cs typeface="Times New Roman" pitchFamily="18" charset="0"/>
            </a:endParaRPr>
          </a:p>
          <a:p>
            <a:r>
              <a:rPr lang="en-US" dirty="0" err="1" smtClean="0">
                <a:latin typeface="Times New Roman" pitchFamily="18" charset="0"/>
                <a:cs typeface="Times New Roman" pitchFamily="18" charset="0"/>
              </a:rPr>
              <a:t>Sec.Sum</a:t>
            </a:r>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5" name="Right Arrow 24"/>
          <p:cNvSpPr/>
          <p:nvPr/>
        </p:nvSpPr>
        <p:spPr>
          <a:xfrm>
            <a:off x="3932996" y="1845012"/>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ight Arrow 64"/>
          <p:cNvSpPr/>
          <p:nvPr/>
        </p:nvSpPr>
        <p:spPr>
          <a:xfrm>
            <a:off x="3934921" y="2055287"/>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ight Arrow 66"/>
          <p:cNvSpPr/>
          <p:nvPr/>
        </p:nvSpPr>
        <p:spPr>
          <a:xfrm>
            <a:off x="5543174" y="1840259"/>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ight Arrow 68"/>
          <p:cNvSpPr/>
          <p:nvPr/>
        </p:nvSpPr>
        <p:spPr>
          <a:xfrm>
            <a:off x="6991944" y="2060181"/>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ight Arrow 69"/>
          <p:cNvSpPr/>
          <p:nvPr/>
        </p:nvSpPr>
        <p:spPr>
          <a:xfrm>
            <a:off x="5544632" y="2279310"/>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ight Arrow 72"/>
          <p:cNvSpPr/>
          <p:nvPr/>
        </p:nvSpPr>
        <p:spPr>
          <a:xfrm>
            <a:off x="5543174" y="2890593"/>
            <a:ext cx="324092" cy="1586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Box 73"/>
          <p:cNvSpPr txBox="1"/>
          <p:nvPr/>
        </p:nvSpPr>
        <p:spPr>
          <a:xfrm>
            <a:off x="2183428" y="6004066"/>
            <a:ext cx="3406041" cy="369332"/>
          </a:xfrm>
          <a:prstGeom prst="rect">
            <a:avLst/>
          </a:prstGeom>
          <a:noFill/>
        </p:spPr>
        <p:txBody>
          <a:bodyPr wrap="square" rtlCol="0">
            <a:spAutoFit/>
          </a:bodyPr>
          <a:lstStyle/>
          <a:p>
            <a:r>
              <a:rPr lang="en-US" dirty="0" smtClean="0"/>
              <a:t>-- Produce initial global trace.</a:t>
            </a:r>
            <a:endParaRPr lang="en-US" dirty="0"/>
          </a:p>
        </p:txBody>
      </p:sp>
    </p:spTree>
    <p:custDataLst>
      <p:tags r:id="rId1"/>
    </p:custDataLst>
    <p:extLst>
      <p:ext uri="{BB962C8B-B14F-4D97-AF65-F5344CB8AC3E}">
        <p14:creationId xmlns:p14="http://schemas.microsoft.com/office/powerpoint/2010/main" val="2316144811"/>
      </p:ext>
    </p:extLst>
  </p:cSld>
  <p:clrMapOvr>
    <a:masterClrMapping/>
  </p:clrMapOvr>
  <p:transition advTm="526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fade">
                                      <p:cBhvr>
                                        <p:cTn id="7" dur="500"/>
                                        <p:tgtEl>
                                          <p:spTgt spid="19">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xEl>
                                              <p:pRg st="1" end="1"/>
                                            </p:txEl>
                                          </p:spTgt>
                                        </p:tgtEl>
                                        <p:attrNameLst>
                                          <p:attrName>style.visibility</p:attrName>
                                        </p:attrNameLst>
                                      </p:cBhvr>
                                      <p:to>
                                        <p:strVal val="visible"/>
                                      </p:to>
                                    </p:set>
                                    <p:animEffect transition="in" filter="fade">
                                      <p:cBhvr>
                                        <p:cTn id="15" dur="500"/>
                                        <p:tgtEl>
                                          <p:spTgt spid="19">
                                            <p:txEl>
                                              <p:pRg st="1" end="1"/>
                                            </p:txEl>
                                          </p:spTgt>
                                        </p:tgtEl>
                                      </p:cBhvr>
                                    </p:animEffect>
                                  </p:childTnLst>
                                </p:cTn>
                              </p:par>
                              <p:par>
                                <p:cTn id="16" presetID="10" presetClass="exit" presetSubtype="0" fill="hold" grpId="1" nodeType="withEffect">
                                  <p:stCondLst>
                                    <p:cond delay="0"/>
                                  </p:stCondLst>
                                  <p:childTnLst>
                                    <p:animEffect transition="out" filter="fade">
                                      <p:cBhvr>
                                        <p:cTn id="17" dur="500"/>
                                        <p:tgtEl>
                                          <p:spTgt spid="25"/>
                                        </p:tgtEl>
                                      </p:cBhvr>
                                    </p:animEffect>
                                    <p:set>
                                      <p:cBhvr>
                                        <p:cTn id="18" dur="1" fill="hold">
                                          <p:stCondLst>
                                            <p:cond delay="499"/>
                                          </p:stCondLst>
                                        </p:cTn>
                                        <p:tgtEl>
                                          <p:spTgt spid="25"/>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grpId="1" nodeType="clickEffect">
                                  <p:stCondLst>
                                    <p:cond delay="0"/>
                                  </p:stCondLst>
                                  <p:childTnLst>
                                    <p:animEffect transition="out" filter="fade">
                                      <p:cBhvr>
                                        <p:cTn id="25" dur="500"/>
                                        <p:tgtEl>
                                          <p:spTgt spid="65"/>
                                        </p:tgtEl>
                                      </p:cBhvr>
                                    </p:animEffect>
                                    <p:set>
                                      <p:cBhvr>
                                        <p:cTn id="26" dur="1" fill="hold">
                                          <p:stCondLst>
                                            <p:cond delay="499"/>
                                          </p:stCondLst>
                                        </p:cTn>
                                        <p:tgtEl>
                                          <p:spTgt spid="6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19">
                                            <p:txEl>
                                              <p:pRg st="2" end="2"/>
                                            </p:txEl>
                                          </p:spTgt>
                                        </p:tgtEl>
                                        <p:attrNameLst>
                                          <p:attrName>style.visibility</p:attrName>
                                        </p:attrNameLst>
                                      </p:cBhvr>
                                      <p:to>
                                        <p:strVal val="visible"/>
                                      </p:to>
                                    </p:set>
                                    <p:animEffect transition="in" filter="fade">
                                      <p:cBhvr>
                                        <p:cTn id="29" dur="500"/>
                                        <p:tgtEl>
                                          <p:spTgt spid="19">
                                            <p:txEl>
                                              <p:pRg st="2" end="2"/>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500"/>
                                        <p:tgtEl>
                                          <p:spTgt spid="6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1" nodeType="clickEffect">
                                  <p:stCondLst>
                                    <p:cond delay="0"/>
                                  </p:stCondLst>
                                  <p:childTnLst>
                                    <p:animEffect transition="out" filter="fade">
                                      <p:cBhvr>
                                        <p:cTn id="36" dur="500"/>
                                        <p:tgtEl>
                                          <p:spTgt spid="67"/>
                                        </p:tgtEl>
                                      </p:cBhvr>
                                    </p:animEffect>
                                    <p:set>
                                      <p:cBhvr>
                                        <p:cTn id="37" dur="1" fill="hold">
                                          <p:stCondLst>
                                            <p:cond delay="499"/>
                                          </p:stCondLst>
                                        </p:cTn>
                                        <p:tgtEl>
                                          <p:spTgt spid="67"/>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19">
                                            <p:txEl>
                                              <p:pRg st="3" end="3"/>
                                            </p:txEl>
                                          </p:spTgt>
                                        </p:tgtEl>
                                        <p:attrNameLst>
                                          <p:attrName>style.visibility</p:attrName>
                                        </p:attrNameLst>
                                      </p:cBhvr>
                                      <p:to>
                                        <p:strVal val="visible"/>
                                      </p:to>
                                    </p:set>
                                    <p:animEffect transition="in" filter="fade">
                                      <p:cBhvr>
                                        <p:cTn id="40" dur="500"/>
                                        <p:tgtEl>
                                          <p:spTgt spid="19">
                                            <p:txEl>
                                              <p:pRg st="3" end="3"/>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500"/>
                                        <p:tgtEl>
                                          <p:spTgt spid="69"/>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9"/>
                                        </p:tgtEl>
                                      </p:cBhvr>
                                    </p:animEffect>
                                    <p:set>
                                      <p:cBhvr>
                                        <p:cTn id="48" dur="1" fill="hold">
                                          <p:stCondLst>
                                            <p:cond delay="499"/>
                                          </p:stCondLst>
                                        </p:cTn>
                                        <p:tgtEl>
                                          <p:spTgt spid="69"/>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500"/>
                                        <p:tgtEl>
                                          <p:spTgt spid="19">
                                            <p:txEl>
                                              <p:pRg st="4" end="4"/>
                                            </p:txEl>
                                          </p:spTgt>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500"/>
                                        <p:tgtEl>
                                          <p:spTgt spid="70"/>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70"/>
                                        </p:tgtEl>
                                      </p:cBhvr>
                                    </p:animEffect>
                                    <p:set>
                                      <p:cBhvr>
                                        <p:cTn id="59" dur="1" fill="hold">
                                          <p:stCondLst>
                                            <p:cond delay="499"/>
                                          </p:stCondLst>
                                        </p:cTn>
                                        <p:tgtEl>
                                          <p:spTgt spid="70"/>
                                        </p:tgtEl>
                                        <p:attrNameLst>
                                          <p:attrName>style.visibility</p:attrName>
                                        </p:attrNameLst>
                                      </p:cBhvr>
                                      <p:to>
                                        <p:strVal val="hidden"/>
                                      </p:to>
                                    </p:set>
                                  </p:childTnLst>
                                </p:cTn>
                              </p:par>
                              <p:par>
                                <p:cTn id="60" presetID="10" presetClass="entr" presetSubtype="0" fill="hold" nodeType="withEffect">
                                  <p:stCondLst>
                                    <p:cond delay="0"/>
                                  </p:stCondLst>
                                  <p:childTnLst>
                                    <p:set>
                                      <p:cBhvr>
                                        <p:cTn id="61" dur="1" fill="hold">
                                          <p:stCondLst>
                                            <p:cond delay="0"/>
                                          </p:stCondLst>
                                        </p:cTn>
                                        <p:tgtEl>
                                          <p:spTgt spid="19">
                                            <p:txEl>
                                              <p:pRg st="5" end="5"/>
                                            </p:txEl>
                                          </p:spTgt>
                                        </p:tgtEl>
                                        <p:attrNameLst>
                                          <p:attrName>style.visibility</p:attrName>
                                        </p:attrNameLst>
                                      </p:cBhvr>
                                      <p:to>
                                        <p:strVal val="visible"/>
                                      </p:to>
                                    </p:set>
                                    <p:animEffect transition="in" filter="fade">
                                      <p:cBhvr>
                                        <p:cTn id="62" dur="500"/>
                                        <p:tgtEl>
                                          <p:spTgt spid="19">
                                            <p:txEl>
                                              <p:pRg st="5" end="5"/>
                                            </p:txEl>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500"/>
                                        <p:tgtEl>
                                          <p:spTgt spid="73"/>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1" nodeType="clickEffect">
                                  <p:stCondLst>
                                    <p:cond delay="0"/>
                                  </p:stCondLst>
                                  <p:childTnLst>
                                    <p:animEffect transition="out" filter="fade">
                                      <p:cBhvr>
                                        <p:cTn id="69" dur="500"/>
                                        <p:tgtEl>
                                          <p:spTgt spid="73"/>
                                        </p:tgtEl>
                                      </p:cBhvr>
                                    </p:animEffect>
                                    <p:set>
                                      <p:cBhvr>
                                        <p:cTn id="70" dur="1" fill="hold">
                                          <p:stCondLst>
                                            <p:cond delay="499"/>
                                          </p:stCondLst>
                                        </p:cTn>
                                        <p:tgtEl>
                                          <p:spTgt spid="73"/>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19">
                                            <p:txEl>
                                              <p:pRg st="6" end="6"/>
                                            </p:txEl>
                                          </p:spTgt>
                                        </p:tgtEl>
                                        <p:attrNameLst>
                                          <p:attrName>style.visibility</p:attrName>
                                        </p:attrNameLst>
                                      </p:cBhvr>
                                      <p:to>
                                        <p:strVal val="visible"/>
                                      </p:to>
                                    </p:set>
                                    <p:animEffect transition="in" filter="fade">
                                      <p:cBhvr>
                                        <p:cTn id="73" dur="500"/>
                                        <p:tgtEl>
                                          <p:spTgt spid="19">
                                            <p:txEl>
                                              <p:pRg st="6" end="6"/>
                                            </p:txEl>
                                          </p:spTgt>
                                        </p:tgtEl>
                                      </p:cBhvr>
                                    </p:animEffect>
                                  </p:childTnLst>
                                </p:cTn>
                              </p:par>
                              <p:par>
                                <p:cTn id="74" presetID="10" presetClass="entr" presetSubtype="0" fill="hold" nodeType="withEffect">
                                  <p:stCondLst>
                                    <p:cond delay="0"/>
                                  </p:stCondLst>
                                  <p:childTnLst>
                                    <p:set>
                                      <p:cBhvr>
                                        <p:cTn id="75" dur="1" fill="hold">
                                          <p:stCondLst>
                                            <p:cond delay="0"/>
                                          </p:stCondLst>
                                        </p:cTn>
                                        <p:tgtEl>
                                          <p:spTgt spid="19">
                                            <p:txEl>
                                              <p:pRg st="7" end="7"/>
                                            </p:txEl>
                                          </p:spTgt>
                                        </p:tgtEl>
                                        <p:attrNameLst>
                                          <p:attrName>style.visibility</p:attrName>
                                        </p:attrNameLst>
                                      </p:cBhvr>
                                      <p:to>
                                        <p:strVal val="visible"/>
                                      </p:to>
                                    </p:set>
                                    <p:animEffect transition="in" filter="fade">
                                      <p:cBhvr>
                                        <p:cTn id="76" dur="500"/>
                                        <p:tgtEl>
                                          <p:spTgt spid="19">
                                            <p:txEl>
                                              <p:pRg st="7" end="7"/>
                                            </p:txEl>
                                          </p:spTgt>
                                        </p:tgtEl>
                                      </p:cBhvr>
                                    </p:animEffect>
                                  </p:childTnLst>
                                </p:cTn>
                              </p:par>
                              <p:par>
                                <p:cTn id="77" presetID="10" presetClass="entr" presetSubtype="0" fill="hold" nodeType="withEffect">
                                  <p:stCondLst>
                                    <p:cond delay="0"/>
                                  </p:stCondLst>
                                  <p:childTnLst>
                                    <p:set>
                                      <p:cBhvr>
                                        <p:cTn id="78" dur="1" fill="hold">
                                          <p:stCondLst>
                                            <p:cond delay="0"/>
                                          </p:stCondLst>
                                        </p:cTn>
                                        <p:tgtEl>
                                          <p:spTgt spid="19">
                                            <p:txEl>
                                              <p:pRg st="8" end="8"/>
                                            </p:txEl>
                                          </p:spTgt>
                                        </p:tgtEl>
                                        <p:attrNameLst>
                                          <p:attrName>style.visibility</p:attrName>
                                        </p:attrNameLst>
                                      </p:cBhvr>
                                      <p:to>
                                        <p:strVal val="visible"/>
                                      </p:to>
                                    </p:set>
                                    <p:animEffect transition="in" filter="fade">
                                      <p:cBhvr>
                                        <p:cTn id="79" dur="500"/>
                                        <p:tgtEl>
                                          <p:spTgt spid="19">
                                            <p:txEl>
                                              <p:pRg st="8" end="8"/>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nodeType="clickEffect">
                                  <p:stCondLst>
                                    <p:cond delay="0"/>
                                  </p:stCondLst>
                                  <p:childTnLst>
                                    <p:set>
                                      <p:cBhvr>
                                        <p:cTn id="83" dur="1" fill="hold">
                                          <p:stCondLst>
                                            <p:cond delay="0"/>
                                          </p:stCondLst>
                                        </p:cTn>
                                        <p:tgtEl>
                                          <p:spTgt spid="19">
                                            <p:txEl>
                                              <p:pRg st="9" end="9"/>
                                            </p:txEl>
                                          </p:spTgt>
                                        </p:tgtEl>
                                        <p:attrNameLst>
                                          <p:attrName>style.visibility</p:attrName>
                                        </p:attrNameLst>
                                      </p:cBhvr>
                                      <p:to>
                                        <p:strVal val="visible"/>
                                      </p:to>
                                    </p:set>
                                    <p:animEffect transition="in" filter="fade">
                                      <p:cBhvr>
                                        <p:cTn id="84" dur="500"/>
                                        <p:tgtEl>
                                          <p:spTgt spid="19">
                                            <p:txEl>
                                              <p:pRg st="9" end="9"/>
                                            </p:txEl>
                                          </p:spTgt>
                                        </p:tgtEl>
                                      </p:cBhvr>
                                    </p:animEffect>
                                  </p:childTnLst>
                                </p:cTn>
                              </p:par>
                              <p:par>
                                <p:cTn id="85" presetID="10" presetClass="entr" presetSubtype="0" fill="hold" nodeType="withEffect">
                                  <p:stCondLst>
                                    <p:cond delay="0"/>
                                  </p:stCondLst>
                                  <p:childTnLst>
                                    <p:set>
                                      <p:cBhvr>
                                        <p:cTn id="86" dur="1" fill="hold">
                                          <p:stCondLst>
                                            <p:cond delay="0"/>
                                          </p:stCondLst>
                                        </p:cTn>
                                        <p:tgtEl>
                                          <p:spTgt spid="19">
                                            <p:txEl>
                                              <p:pRg st="10" end="10"/>
                                            </p:txEl>
                                          </p:spTgt>
                                        </p:tgtEl>
                                        <p:attrNameLst>
                                          <p:attrName>style.visibility</p:attrName>
                                        </p:attrNameLst>
                                      </p:cBhvr>
                                      <p:to>
                                        <p:strVal val="visible"/>
                                      </p:to>
                                    </p:set>
                                    <p:animEffect transition="in" filter="fade">
                                      <p:cBhvr>
                                        <p:cTn id="87" dur="500"/>
                                        <p:tgtEl>
                                          <p:spTgt spid="19">
                                            <p:txEl>
                                              <p:pRg st="10" end="10"/>
                                            </p:txEl>
                                          </p:spTgt>
                                        </p:tgtEl>
                                      </p:cBhvr>
                                    </p:animEffect>
                                  </p:childTnLst>
                                </p:cTn>
                              </p:par>
                              <p:par>
                                <p:cTn id="88" presetID="10" presetClass="entr" presetSubtype="0" fill="hold" nodeType="withEffect">
                                  <p:stCondLst>
                                    <p:cond delay="0"/>
                                  </p:stCondLst>
                                  <p:childTnLst>
                                    <p:set>
                                      <p:cBhvr>
                                        <p:cTn id="89" dur="1" fill="hold">
                                          <p:stCondLst>
                                            <p:cond delay="0"/>
                                          </p:stCondLst>
                                        </p:cTn>
                                        <p:tgtEl>
                                          <p:spTgt spid="19">
                                            <p:txEl>
                                              <p:pRg st="11" end="11"/>
                                            </p:txEl>
                                          </p:spTgt>
                                        </p:tgtEl>
                                        <p:attrNameLst>
                                          <p:attrName>style.visibility</p:attrName>
                                        </p:attrNameLst>
                                      </p:cBhvr>
                                      <p:to>
                                        <p:strVal val="visible"/>
                                      </p:to>
                                    </p:set>
                                    <p:animEffect transition="in" filter="fade">
                                      <p:cBhvr>
                                        <p:cTn id="90" dur="500"/>
                                        <p:tgtEl>
                                          <p:spTgt spid="19">
                                            <p:txEl>
                                              <p:pRg st="11" end="11"/>
                                            </p:txEl>
                                          </p:spTgt>
                                        </p:tgtEl>
                                      </p:cBhvr>
                                    </p:animEffect>
                                  </p:childTnLst>
                                </p:cTn>
                              </p:par>
                              <p:par>
                                <p:cTn id="91" presetID="10" presetClass="entr" presetSubtype="0" fill="hold" nodeType="withEffect">
                                  <p:stCondLst>
                                    <p:cond delay="0"/>
                                  </p:stCondLst>
                                  <p:childTnLst>
                                    <p:set>
                                      <p:cBhvr>
                                        <p:cTn id="92" dur="1" fill="hold">
                                          <p:stCondLst>
                                            <p:cond delay="0"/>
                                          </p:stCondLst>
                                        </p:cTn>
                                        <p:tgtEl>
                                          <p:spTgt spid="19">
                                            <p:txEl>
                                              <p:pRg st="12" end="12"/>
                                            </p:txEl>
                                          </p:spTgt>
                                        </p:tgtEl>
                                        <p:attrNameLst>
                                          <p:attrName>style.visibility</p:attrName>
                                        </p:attrNameLst>
                                      </p:cBhvr>
                                      <p:to>
                                        <p:strVal val="visible"/>
                                      </p:to>
                                    </p:set>
                                    <p:animEffect transition="in" filter="fade">
                                      <p:cBhvr>
                                        <p:cTn id="93" dur="500"/>
                                        <p:tgtEl>
                                          <p:spTgt spid="19">
                                            <p:txEl>
                                              <p:pRg st="12" end="12"/>
                                            </p:txEl>
                                          </p:spTgt>
                                        </p:tgtEl>
                                      </p:cBhvr>
                                    </p:animEffect>
                                  </p:childTnLst>
                                </p:cTn>
                              </p:par>
                              <p:par>
                                <p:cTn id="94" presetID="10" presetClass="entr" presetSubtype="0" fill="hold" nodeType="withEffect">
                                  <p:stCondLst>
                                    <p:cond delay="0"/>
                                  </p:stCondLst>
                                  <p:childTnLst>
                                    <p:set>
                                      <p:cBhvr>
                                        <p:cTn id="95" dur="1" fill="hold">
                                          <p:stCondLst>
                                            <p:cond delay="0"/>
                                          </p:stCondLst>
                                        </p:cTn>
                                        <p:tgtEl>
                                          <p:spTgt spid="19">
                                            <p:txEl>
                                              <p:pRg st="13" end="13"/>
                                            </p:txEl>
                                          </p:spTgt>
                                        </p:tgtEl>
                                        <p:attrNameLst>
                                          <p:attrName>style.visibility</p:attrName>
                                        </p:attrNameLst>
                                      </p:cBhvr>
                                      <p:to>
                                        <p:strVal val="visible"/>
                                      </p:to>
                                    </p:set>
                                    <p:animEffect transition="in" filter="fade">
                                      <p:cBhvr>
                                        <p:cTn id="96" dur="500"/>
                                        <p:tgtEl>
                                          <p:spTgt spid="19">
                                            <p:txEl>
                                              <p:pRg st="13" end="13"/>
                                            </p:txEl>
                                          </p:spTgt>
                                        </p:tgtEl>
                                      </p:cBhvr>
                                    </p:animEffect>
                                  </p:childTnLst>
                                </p:cTn>
                              </p:par>
                              <p:par>
                                <p:cTn id="97" presetID="10" presetClass="entr" presetSubtype="0" fill="hold" nodeType="withEffect">
                                  <p:stCondLst>
                                    <p:cond delay="0"/>
                                  </p:stCondLst>
                                  <p:childTnLst>
                                    <p:set>
                                      <p:cBhvr>
                                        <p:cTn id="98" dur="1" fill="hold">
                                          <p:stCondLst>
                                            <p:cond delay="0"/>
                                          </p:stCondLst>
                                        </p:cTn>
                                        <p:tgtEl>
                                          <p:spTgt spid="19">
                                            <p:txEl>
                                              <p:pRg st="14" end="14"/>
                                            </p:txEl>
                                          </p:spTgt>
                                        </p:tgtEl>
                                        <p:attrNameLst>
                                          <p:attrName>style.visibility</p:attrName>
                                        </p:attrNameLst>
                                      </p:cBhvr>
                                      <p:to>
                                        <p:strVal val="visible"/>
                                      </p:to>
                                    </p:set>
                                    <p:animEffect transition="in" filter="fade">
                                      <p:cBhvr>
                                        <p:cTn id="99" dur="500"/>
                                        <p:tgtEl>
                                          <p:spTgt spid="19">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5" grpId="1" animBg="1"/>
      <p:bldP spid="65" grpId="0" animBg="1"/>
      <p:bldP spid="65" grpId="1" animBg="1"/>
      <p:bldP spid="67" grpId="0" animBg="1"/>
      <p:bldP spid="67" grpId="1" animBg="1"/>
      <p:bldP spid="69" grpId="0" animBg="1"/>
      <p:bldP spid="69" grpId="1" animBg="1"/>
      <p:bldP spid="70" grpId="0" animBg="1"/>
      <p:bldP spid="70" grpId="1" animBg="1"/>
      <p:bldP spid="73" grpId="0" animBg="1"/>
      <p:bldP spid="73"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Construct message trace</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12</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83428" y="6004066"/>
            <a:ext cx="4877129" cy="369332"/>
          </a:xfrm>
          <a:prstGeom prst="rect">
            <a:avLst/>
          </a:prstGeom>
          <a:noFill/>
        </p:spPr>
        <p:txBody>
          <a:bodyPr wrap="square" rtlCol="0">
            <a:spAutoFit/>
          </a:bodyPr>
          <a:lstStyle/>
          <a:p>
            <a:r>
              <a:rPr lang="en-US" dirty="0" smtClean="0"/>
              <a:t>-- </a:t>
            </a:r>
            <a:r>
              <a:rPr lang="en-US" b="1" dirty="0" smtClean="0"/>
              <a:t>Bold</a:t>
            </a:r>
            <a:r>
              <a:rPr lang="en-US" dirty="0" smtClean="0"/>
              <a:t> statements form the </a:t>
            </a:r>
            <a:r>
              <a:rPr lang="en-US" b="1" dirty="0" smtClean="0"/>
              <a:t>message trace</a:t>
            </a:r>
            <a:r>
              <a:rPr lang="en-US" dirty="0" smtClean="0"/>
              <a:t>. </a:t>
            </a:r>
            <a:endParaRPr lang="en-US" dirty="0"/>
          </a:p>
        </p:txBody>
      </p:sp>
    </p:spTree>
    <p:extLst>
      <p:ext uri="{BB962C8B-B14F-4D97-AF65-F5344CB8AC3E}">
        <p14:creationId xmlns:p14="http://schemas.microsoft.com/office/powerpoint/2010/main" val="3496056830"/>
      </p:ext>
    </p:extLst>
  </p:cSld>
  <p:clrMapOvr>
    <a:masterClrMapping/>
  </p:clrMapOvr>
  <p:transition advTm="19526"/>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Project message trace</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13</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2183428" y="6004066"/>
            <a:ext cx="4877129" cy="369332"/>
          </a:xfrm>
          <a:prstGeom prst="rect">
            <a:avLst/>
          </a:prstGeom>
          <a:noFill/>
        </p:spPr>
        <p:txBody>
          <a:bodyPr wrap="square" rtlCol="0">
            <a:spAutoFit/>
          </a:bodyPr>
          <a:lstStyle/>
          <a:p>
            <a:r>
              <a:rPr lang="en-US" dirty="0" smtClean="0"/>
              <a:t>-- </a:t>
            </a:r>
            <a:r>
              <a:rPr lang="en-US" dirty="0"/>
              <a:t>Project global </a:t>
            </a:r>
            <a:r>
              <a:rPr lang="en-US" dirty="0" smtClean="0"/>
              <a:t>message </a:t>
            </a:r>
            <a:r>
              <a:rPr lang="en-US" dirty="0"/>
              <a:t>trace to </a:t>
            </a:r>
            <a:r>
              <a:rPr lang="en-US" dirty="0" smtClean="0"/>
              <a:t>components. </a:t>
            </a:r>
            <a:endParaRPr lang="en-US" dirty="0"/>
          </a:p>
        </p:txBody>
      </p:sp>
      <p:sp>
        <p:nvSpPr>
          <p:cNvPr id="17" name="TextBox 16"/>
          <p:cNvSpPr txBox="1"/>
          <p:nvPr/>
        </p:nvSpPr>
        <p:spPr>
          <a:xfrm>
            <a:off x="3180928" y="4119545"/>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1)</a:t>
            </a:r>
            <a:endParaRPr lang="en-US" dirty="0"/>
          </a:p>
        </p:txBody>
      </p:sp>
      <p:sp>
        <p:nvSpPr>
          <p:cNvPr id="18" name="TextBox 17"/>
          <p:cNvSpPr txBox="1"/>
          <p:nvPr/>
        </p:nvSpPr>
        <p:spPr>
          <a:xfrm>
            <a:off x="3182852" y="4432927"/>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endParaRPr lang="en-US" dirty="0"/>
          </a:p>
        </p:txBody>
      </p:sp>
      <p:sp>
        <p:nvSpPr>
          <p:cNvPr id="20" name="TextBox 19"/>
          <p:cNvSpPr txBox="1"/>
          <p:nvPr/>
        </p:nvSpPr>
        <p:spPr>
          <a:xfrm>
            <a:off x="3184777" y="4747377"/>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2)</a:t>
            </a:r>
            <a:endParaRPr lang="en-US" dirty="0"/>
          </a:p>
        </p:txBody>
      </p:sp>
      <p:sp>
        <p:nvSpPr>
          <p:cNvPr id="22" name="TextBox 21"/>
          <p:cNvSpPr txBox="1"/>
          <p:nvPr/>
        </p:nvSpPr>
        <p:spPr>
          <a:xfrm>
            <a:off x="3180927" y="5070409"/>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2)</a:t>
            </a:r>
            <a:endParaRPr lang="en-US" dirty="0"/>
          </a:p>
        </p:txBody>
      </p:sp>
      <p:sp>
        <p:nvSpPr>
          <p:cNvPr id="23" name="TextBox 22"/>
          <p:cNvSpPr txBox="1"/>
          <p:nvPr/>
        </p:nvSpPr>
        <p:spPr>
          <a:xfrm>
            <a:off x="3183816" y="3753898"/>
            <a:ext cx="992247"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Primary</a:t>
            </a:r>
            <a:endParaRPr lang="en-US" i="1" dirty="0"/>
          </a:p>
        </p:txBody>
      </p:sp>
      <p:sp>
        <p:nvSpPr>
          <p:cNvPr id="24" name="TextBox 23"/>
          <p:cNvSpPr txBox="1"/>
          <p:nvPr/>
        </p:nvSpPr>
        <p:spPr>
          <a:xfrm>
            <a:off x="5080514" y="4122861"/>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endParaRPr lang="en-US" dirty="0"/>
          </a:p>
        </p:txBody>
      </p:sp>
      <p:sp>
        <p:nvSpPr>
          <p:cNvPr id="25" name="TextBox 24"/>
          <p:cNvSpPr txBox="1"/>
          <p:nvPr/>
        </p:nvSpPr>
        <p:spPr>
          <a:xfrm>
            <a:off x="5084989" y="4432927"/>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endParaRPr lang="en-US" dirty="0"/>
          </a:p>
        </p:txBody>
      </p:sp>
      <p:sp>
        <p:nvSpPr>
          <p:cNvPr id="26" name="TextBox 25"/>
          <p:cNvSpPr txBox="1"/>
          <p:nvPr/>
        </p:nvSpPr>
        <p:spPr>
          <a:xfrm>
            <a:off x="5084989" y="3753464"/>
            <a:ext cx="122298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Secondary</a:t>
            </a:r>
            <a:endParaRPr lang="en-US" i="1" dirty="0"/>
          </a:p>
        </p:txBody>
      </p:sp>
      <p:sp>
        <p:nvSpPr>
          <p:cNvPr id="30" name="TextBox 29"/>
          <p:cNvSpPr txBox="1"/>
          <p:nvPr/>
        </p:nvSpPr>
        <p:spPr>
          <a:xfrm>
            <a:off x="7017192" y="4123230"/>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endParaRPr lang="en-US" dirty="0"/>
          </a:p>
        </p:txBody>
      </p:sp>
      <p:sp>
        <p:nvSpPr>
          <p:cNvPr id="31" name="TextBox 30"/>
          <p:cNvSpPr txBox="1"/>
          <p:nvPr/>
        </p:nvSpPr>
        <p:spPr>
          <a:xfrm>
            <a:off x="7017191" y="4434686"/>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endParaRPr lang="en-US" dirty="0"/>
          </a:p>
        </p:txBody>
      </p:sp>
      <p:sp>
        <p:nvSpPr>
          <p:cNvPr id="32" name="TextBox 31"/>
          <p:cNvSpPr txBox="1"/>
          <p:nvPr/>
        </p:nvSpPr>
        <p:spPr>
          <a:xfrm>
            <a:off x="7009961" y="3753898"/>
            <a:ext cx="1222981" cy="369332"/>
          </a:xfrm>
          <a:prstGeom prst="rect">
            <a:avLst/>
          </a:prstGeom>
          <a:noFill/>
        </p:spPr>
        <p:txBody>
          <a:bodyPr wrap="square" rtlCol="0">
            <a:spAutoFit/>
          </a:bodyPr>
          <a:lstStyle/>
          <a:p>
            <a:r>
              <a:rPr lang="en-US" i="1" dirty="0" smtClean="0">
                <a:latin typeface="Times New Roman" pitchFamily="18" charset="0"/>
                <a:cs typeface="Times New Roman" pitchFamily="18" charset="0"/>
              </a:rPr>
              <a:t>Client</a:t>
            </a:r>
            <a:endParaRPr lang="en-US" i="1" dirty="0"/>
          </a:p>
        </p:txBody>
      </p:sp>
    </p:spTree>
    <p:custDataLst>
      <p:tags r:id="rId1"/>
    </p:custDataLst>
    <p:extLst>
      <p:ext uri="{BB962C8B-B14F-4D97-AF65-F5344CB8AC3E}">
        <p14:creationId xmlns:p14="http://schemas.microsoft.com/office/powerpoint/2010/main" val="2220233609"/>
      </p:ext>
    </p:extLst>
  </p:cSld>
  <p:clrMapOvr>
    <a:masterClrMapping/>
  </p:clrMapOvr>
  <p:transition advTm="34015"/>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500"/>
                                        <p:tgtEl>
                                          <p:spTgt spid="3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fade">
                                      <p:cBhvr>
                                        <p:cTn id="34" dur="500"/>
                                        <p:tgtEl>
                                          <p:spTgt spid="3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20" grpId="0"/>
      <p:bldP spid="22" grpId="0"/>
      <p:bldP spid="23" grpId="0"/>
      <p:bldP spid="24" grpId="0"/>
      <p:bldP spid="25" grpId="0"/>
      <p:bldP spid="26" grpId="0"/>
      <p:bldP spid="30" grpId="0"/>
      <p:bldP spid="31" grpId="0"/>
      <p:bldP spid="3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Local explorer for Primary</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14</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204078" y="4119545"/>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1)</a:t>
            </a:r>
            <a:endParaRPr lang="en-US" dirty="0"/>
          </a:p>
        </p:txBody>
      </p:sp>
      <p:sp>
        <p:nvSpPr>
          <p:cNvPr id="18" name="TextBox 17"/>
          <p:cNvSpPr txBox="1"/>
          <p:nvPr/>
        </p:nvSpPr>
        <p:spPr>
          <a:xfrm>
            <a:off x="3206185" y="4899942"/>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endParaRPr lang="en-US" dirty="0"/>
          </a:p>
        </p:txBody>
      </p:sp>
      <p:sp>
        <p:nvSpPr>
          <p:cNvPr id="20" name="TextBox 19"/>
          <p:cNvSpPr txBox="1"/>
          <p:nvPr/>
        </p:nvSpPr>
        <p:spPr>
          <a:xfrm>
            <a:off x="3211500" y="5167034"/>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2)</a:t>
            </a:r>
            <a:endParaRPr lang="en-US" dirty="0"/>
          </a:p>
        </p:txBody>
      </p:sp>
      <p:sp>
        <p:nvSpPr>
          <p:cNvPr id="22" name="TextBox 21"/>
          <p:cNvSpPr txBox="1"/>
          <p:nvPr/>
        </p:nvSpPr>
        <p:spPr>
          <a:xfrm>
            <a:off x="3205937" y="6015622"/>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2)</a:t>
            </a:r>
            <a:endParaRPr lang="en-US" dirty="0"/>
          </a:p>
        </p:txBody>
      </p:sp>
      <p:sp>
        <p:nvSpPr>
          <p:cNvPr id="23" name="TextBox 22"/>
          <p:cNvSpPr txBox="1"/>
          <p:nvPr/>
        </p:nvSpPr>
        <p:spPr>
          <a:xfrm>
            <a:off x="4569430" y="3616438"/>
            <a:ext cx="2672969"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Local explorer for Primary</a:t>
            </a:r>
            <a:endParaRPr lang="en-US" dirty="0"/>
          </a:p>
        </p:txBody>
      </p:sp>
      <p:sp>
        <p:nvSpPr>
          <p:cNvPr id="33" name="TextBox 32"/>
          <p:cNvSpPr txBox="1"/>
          <p:nvPr/>
        </p:nvSpPr>
        <p:spPr>
          <a:xfrm>
            <a:off x="3211513" y="4425037"/>
            <a:ext cx="1186867" cy="369332"/>
          </a:xfrm>
          <a:prstGeom prst="rect">
            <a:avLst/>
          </a:prstGeom>
          <a:noFill/>
        </p:spPr>
        <p:txBody>
          <a:bodyPr wrap="square" rtlCol="0">
            <a:spAutoFit/>
          </a:bodyPr>
          <a:lstStyle/>
          <a:p>
            <a:r>
              <a:rPr lang="en-US" i="1" dirty="0" err="1" smtClean="0">
                <a:solidFill>
                  <a:srgbClr val="FF0000"/>
                </a:solidFill>
              </a:rPr>
              <a:t>Pri.Ckpt</a:t>
            </a:r>
            <a:endParaRPr lang="en-US" i="1" dirty="0">
              <a:solidFill>
                <a:srgbClr val="FF0000"/>
              </a:solidFill>
            </a:endParaRPr>
          </a:p>
        </p:txBody>
      </p:sp>
      <p:sp>
        <p:nvSpPr>
          <p:cNvPr id="34" name="TextBox 33"/>
          <p:cNvSpPr txBox="1"/>
          <p:nvPr/>
        </p:nvSpPr>
        <p:spPr>
          <a:xfrm>
            <a:off x="3204078" y="5446407"/>
            <a:ext cx="1194302" cy="369332"/>
          </a:xfrm>
          <a:prstGeom prst="rect">
            <a:avLst/>
          </a:prstGeom>
          <a:noFill/>
        </p:spPr>
        <p:txBody>
          <a:bodyPr wrap="square" rtlCol="0">
            <a:spAutoFit/>
          </a:bodyPr>
          <a:lstStyle/>
          <a:p>
            <a:r>
              <a:rPr lang="en-US" i="1" dirty="0" err="1" smtClean="0"/>
              <a:t>Pri.Sum</a:t>
            </a:r>
            <a:endParaRPr lang="en-US" i="1" dirty="0"/>
          </a:p>
        </p:txBody>
      </p:sp>
      <p:sp>
        <p:nvSpPr>
          <p:cNvPr id="35" name="TextBox 34"/>
          <p:cNvSpPr txBox="1"/>
          <p:nvPr/>
        </p:nvSpPr>
        <p:spPr>
          <a:xfrm>
            <a:off x="7034420" y="5711833"/>
            <a:ext cx="1105925" cy="369332"/>
          </a:xfrm>
          <a:prstGeom prst="rect">
            <a:avLst/>
          </a:prstGeom>
          <a:noFill/>
        </p:spPr>
        <p:txBody>
          <a:bodyPr wrap="square" rtlCol="0">
            <a:spAutoFit/>
          </a:bodyPr>
          <a:lstStyle/>
          <a:p>
            <a:r>
              <a:rPr lang="en-US" i="1" dirty="0" err="1" smtClean="0">
                <a:solidFill>
                  <a:srgbClr val="FF0000"/>
                </a:solidFill>
              </a:rPr>
              <a:t>Pri.Ckpt</a:t>
            </a:r>
            <a:endParaRPr lang="en-US" i="1" dirty="0">
              <a:solidFill>
                <a:srgbClr val="FF0000"/>
              </a:solidFill>
            </a:endParaRPr>
          </a:p>
        </p:txBody>
      </p:sp>
      <p:sp>
        <p:nvSpPr>
          <p:cNvPr id="36" name="TextBox 35"/>
          <p:cNvSpPr txBox="1"/>
          <p:nvPr/>
        </p:nvSpPr>
        <p:spPr>
          <a:xfrm>
            <a:off x="5088718" y="4675293"/>
            <a:ext cx="1126887" cy="369332"/>
          </a:xfrm>
          <a:prstGeom prst="rect">
            <a:avLst/>
          </a:prstGeom>
          <a:noFill/>
        </p:spPr>
        <p:txBody>
          <a:bodyPr wrap="square" rtlCol="0">
            <a:spAutoFit/>
          </a:bodyPr>
          <a:lstStyle/>
          <a:p>
            <a:r>
              <a:rPr lang="en-US" i="1" dirty="0" err="1" smtClean="0">
                <a:solidFill>
                  <a:srgbClr val="FF0000"/>
                </a:solidFill>
              </a:rPr>
              <a:t>Pri.Ckpt</a:t>
            </a:r>
            <a:endParaRPr lang="en-US" i="1" dirty="0">
              <a:solidFill>
                <a:srgbClr val="FF0000"/>
              </a:solidFill>
            </a:endParaRPr>
          </a:p>
        </p:txBody>
      </p:sp>
      <p:sp>
        <p:nvSpPr>
          <p:cNvPr id="37" name="TextBox 36"/>
          <p:cNvSpPr txBox="1"/>
          <p:nvPr/>
        </p:nvSpPr>
        <p:spPr>
          <a:xfrm>
            <a:off x="3223101" y="4675293"/>
            <a:ext cx="1175279" cy="369332"/>
          </a:xfrm>
          <a:prstGeom prst="rect">
            <a:avLst/>
          </a:prstGeom>
          <a:noFill/>
        </p:spPr>
        <p:txBody>
          <a:bodyPr wrap="square" rtlCol="0">
            <a:spAutoFit/>
          </a:bodyPr>
          <a:lstStyle/>
          <a:p>
            <a:r>
              <a:rPr lang="en-US" i="1" dirty="0" err="1" smtClean="0"/>
              <a:t>Pri.Sum</a:t>
            </a:r>
            <a:endParaRPr lang="en-US" i="1" dirty="0"/>
          </a:p>
        </p:txBody>
      </p:sp>
      <p:sp>
        <p:nvSpPr>
          <p:cNvPr id="38" name="TextBox 37"/>
          <p:cNvSpPr txBox="1"/>
          <p:nvPr/>
        </p:nvSpPr>
        <p:spPr>
          <a:xfrm>
            <a:off x="5100294" y="4403990"/>
            <a:ext cx="1207676" cy="369332"/>
          </a:xfrm>
          <a:prstGeom prst="rect">
            <a:avLst/>
          </a:prstGeom>
          <a:noFill/>
        </p:spPr>
        <p:txBody>
          <a:bodyPr wrap="square" rtlCol="0">
            <a:spAutoFit/>
          </a:bodyPr>
          <a:lstStyle/>
          <a:p>
            <a:r>
              <a:rPr lang="en-US" i="1" dirty="0" err="1" smtClean="0"/>
              <a:t>Pri.Sum</a:t>
            </a:r>
            <a:endParaRPr lang="en-US" i="1" dirty="0"/>
          </a:p>
        </p:txBody>
      </p:sp>
      <p:sp>
        <p:nvSpPr>
          <p:cNvPr id="41" name="TextBox 40"/>
          <p:cNvSpPr txBox="1"/>
          <p:nvPr/>
        </p:nvSpPr>
        <p:spPr>
          <a:xfrm>
            <a:off x="7057570" y="5456585"/>
            <a:ext cx="1082775" cy="369332"/>
          </a:xfrm>
          <a:prstGeom prst="rect">
            <a:avLst/>
          </a:prstGeom>
          <a:noFill/>
        </p:spPr>
        <p:txBody>
          <a:bodyPr wrap="square" rtlCol="0">
            <a:spAutoFit/>
          </a:bodyPr>
          <a:lstStyle/>
          <a:p>
            <a:r>
              <a:rPr lang="en-US" i="1" dirty="0" err="1" smtClean="0"/>
              <a:t>Pri.Sum</a:t>
            </a:r>
            <a:endParaRPr lang="en-US" i="1" dirty="0"/>
          </a:p>
        </p:txBody>
      </p:sp>
      <p:sp>
        <p:nvSpPr>
          <p:cNvPr id="45" name="TextBox 44"/>
          <p:cNvSpPr txBox="1"/>
          <p:nvPr/>
        </p:nvSpPr>
        <p:spPr>
          <a:xfrm>
            <a:off x="5089870" y="4119545"/>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1)</a:t>
            </a:r>
            <a:endParaRPr lang="en-US" dirty="0"/>
          </a:p>
        </p:txBody>
      </p:sp>
      <p:sp>
        <p:nvSpPr>
          <p:cNvPr id="46" name="TextBox 45"/>
          <p:cNvSpPr txBox="1"/>
          <p:nvPr/>
        </p:nvSpPr>
        <p:spPr>
          <a:xfrm>
            <a:off x="5091977" y="4899942"/>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endParaRPr lang="en-US" dirty="0"/>
          </a:p>
        </p:txBody>
      </p:sp>
      <p:sp>
        <p:nvSpPr>
          <p:cNvPr id="47" name="TextBox 46"/>
          <p:cNvSpPr txBox="1"/>
          <p:nvPr/>
        </p:nvSpPr>
        <p:spPr>
          <a:xfrm>
            <a:off x="5097292" y="5167034"/>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2)</a:t>
            </a:r>
            <a:endParaRPr lang="en-US" dirty="0"/>
          </a:p>
        </p:txBody>
      </p:sp>
      <p:sp>
        <p:nvSpPr>
          <p:cNvPr id="48" name="TextBox 47"/>
          <p:cNvSpPr txBox="1"/>
          <p:nvPr/>
        </p:nvSpPr>
        <p:spPr>
          <a:xfrm>
            <a:off x="5091729" y="6015622"/>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2)</a:t>
            </a:r>
            <a:endParaRPr lang="en-US" dirty="0"/>
          </a:p>
        </p:txBody>
      </p:sp>
      <p:sp>
        <p:nvSpPr>
          <p:cNvPr id="50" name="TextBox 49"/>
          <p:cNvSpPr txBox="1"/>
          <p:nvPr/>
        </p:nvSpPr>
        <p:spPr>
          <a:xfrm>
            <a:off x="5089871" y="5446407"/>
            <a:ext cx="1218100" cy="369332"/>
          </a:xfrm>
          <a:prstGeom prst="rect">
            <a:avLst/>
          </a:prstGeom>
          <a:noFill/>
        </p:spPr>
        <p:txBody>
          <a:bodyPr wrap="square" rtlCol="0">
            <a:spAutoFit/>
          </a:bodyPr>
          <a:lstStyle/>
          <a:p>
            <a:r>
              <a:rPr lang="en-US" i="1" dirty="0" err="1" smtClean="0"/>
              <a:t>Pri.Sum</a:t>
            </a:r>
            <a:endParaRPr lang="en-US" i="1" dirty="0"/>
          </a:p>
        </p:txBody>
      </p:sp>
      <p:sp>
        <p:nvSpPr>
          <p:cNvPr id="53" name="TextBox 52"/>
          <p:cNvSpPr txBox="1"/>
          <p:nvPr/>
        </p:nvSpPr>
        <p:spPr>
          <a:xfrm>
            <a:off x="7069919" y="4405915"/>
            <a:ext cx="1186173" cy="369332"/>
          </a:xfrm>
          <a:prstGeom prst="rect">
            <a:avLst/>
          </a:prstGeom>
          <a:noFill/>
        </p:spPr>
        <p:txBody>
          <a:bodyPr wrap="square" rtlCol="0">
            <a:spAutoFit/>
          </a:bodyPr>
          <a:lstStyle/>
          <a:p>
            <a:r>
              <a:rPr lang="en-US" i="1" dirty="0" err="1" smtClean="0"/>
              <a:t>Pri.Sum</a:t>
            </a:r>
            <a:endParaRPr lang="en-US" i="1" dirty="0"/>
          </a:p>
        </p:txBody>
      </p:sp>
      <p:sp>
        <p:nvSpPr>
          <p:cNvPr id="54" name="TextBox 53"/>
          <p:cNvSpPr txBox="1"/>
          <p:nvPr/>
        </p:nvSpPr>
        <p:spPr>
          <a:xfrm>
            <a:off x="7059495" y="4121470"/>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1)</a:t>
            </a:r>
            <a:endParaRPr lang="en-US" dirty="0"/>
          </a:p>
        </p:txBody>
      </p:sp>
      <p:sp>
        <p:nvSpPr>
          <p:cNvPr id="55" name="TextBox 54"/>
          <p:cNvSpPr txBox="1"/>
          <p:nvPr/>
        </p:nvSpPr>
        <p:spPr>
          <a:xfrm>
            <a:off x="7061602" y="4901867"/>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endParaRPr lang="en-US" dirty="0"/>
          </a:p>
        </p:txBody>
      </p:sp>
      <p:sp>
        <p:nvSpPr>
          <p:cNvPr id="56" name="TextBox 55"/>
          <p:cNvSpPr txBox="1"/>
          <p:nvPr/>
        </p:nvSpPr>
        <p:spPr>
          <a:xfrm>
            <a:off x="7066917" y="5168959"/>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2)</a:t>
            </a:r>
            <a:endParaRPr lang="en-US" dirty="0"/>
          </a:p>
        </p:txBody>
      </p:sp>
      <p:sp>
        <p:nvSpPr>
          <p:cNvPr id="57" name="TextBox 56"/>
          <p:cNvSpPr txBox="1"/>
          <p:nvPr/>
        </p:nvSpPr>
        <p:spPr>
          <a:xfrm>
            <a:off x="7061354" y="6017547"/>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2)</a:t>
            </a:r>
            <a:endParaRPr lang="en-US" dirty="0"/>
          </a:p>
        </p:txBody>
      </p:sp>
      <p:cxnSp>
        <p:nvCxnSpPr>
          <p:cNvPr id="60" name="Straight Connector 59"/>
          <p:cNvCxnSpPr/>
          <p:nvPr/>
        </p:nvCxnSpPr>
        <p:spPr>
          <a:xfrm>
            <a:off x="5021303" y="4020495"/>
            <a:ext cx="0" cy="25076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6949242" y="4020495"/>
            <a:ext cx="0" cy="250762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193268525"/>
      </p:ext>
    </p:extLst>
  </p:cSld>
  <p:clrMapOvr>
    <a:masterClrMapping/>
  </p:clrMapOvr>
  <p:transition advTm="5988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6"/>
                                        </p:tgtEl>
                                        <p:attrNameLst>
                                          <p:attrName>style.visibility</p:attrName>
                                        </p:attrNameLst>
                                      </p:cBhvr>
                                      <p:to>
                                        <p:strVal val="visible"/>
                                      </p:to>
                                    </p:set>
                                    <p:animEffect transition="in" filter="fade">
                                      <p:cBhvr>
                                        <p:cTn id="16" dur="500"/>
                                        <p:tgtEl>
                                          <p:spTgt spid="4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500"/>
                                        <p:tgtEl>
                                          <p:spTgt spid="50"/>
                                        </p:tgtEl>
                                      </p:cBhvr>
                                    </p:animEffect>
                                  </p:childTnLst>
                                </p:cTn>
                              </p:par>
                              <p:par>
                                <p:cTn id="26" presetID="10" presetClass="entr" presetSubtype="0" fill="hold" nodeType="with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41"/>
                                        </p:tgtEl>
                                        <p:attrNameLst>
                                          <p:attrName>style.visibility</p:attrName>
                                        </p:attrNameLst>
                                      </p:cBhvr>
                                      <p:to>
                                        <p:strVal val="visible"/>
                                      </p:to>
                                    </p:set>
                                    <p:animEffect transition="in" filter="fade">
                                      <p:cBhvr>
                                        <p:cTn id="36" dur="500"/>
                                        <p:tgtEl>
                                          <p:spTgt spid="4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fade">
                                      <p:cBhvr>
                                        <p:cTn id="39" dur="500"/>
                                        <p:tgtEl>
                                          <p:spTgt spid="5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fade">
                                      <p:cBhvr>
                                        <p:cTn id="42" dur="500"/>
                                        <p:tgtEl>
                                          <p:spTgt spid="5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5"/>
                                        </p:tgtEl>
                                        <p:attrNameLst>
                                          <p:attrName>style.visibility</p:attrName>
                                        </p:attrNameLst>
                                      </p:cBhvr>
                                      <p:to>
                                        <p:strVal val="visible"/>
                                      </p:to>
                                    </p:set>
                                    <p:animEffect transition="in" filter="fade">
                                      <p:cBhvr>
                                        <p:cTn id="45" dur="500"/>
                                        <p:tgtEl>
                                          <p:spTgt spid="5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par>
                                <p:cTn id="52" presetID="10" presetClass="entr" presetSubtype="0" fill="hold" nodeType="with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P spid="38" grpId="0"/>
      <p:bldP spid="41" grpId="0"/>
      <p:bldP spid="45" grpId="0"/>
      <p:bldP spid="46" grpId="0"/>
      <p:bldP spid="47" grpId="0"/>
      <p:bldP spid="48" grpId="0"/>
      <p:bldP spid="50" grpId="0"/>
      <p:bldP spid="53" grpId="0"/>
      <p:bldP spid="54" grpId="0"/>
      <p:bldP spid="55" grpId="0"/>
      <p:bldP spid="56" grpId="0"/>
      <p:bldP spid="5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Local explorer for Client</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15</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3673415" y="4647068"/>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1)</a:t>
            </a:r>
          </a:p>
        </p:txBody>
      </p:sp>
      <p:sp>
        <p:nvSpPr>
          <p:cNvPr id="18" name="TextBox 17"/>
          <p:cNvSpPr txBox="1"/>
          <p:nvPr/>
        </p:nvSpPr>
        <p:spPr>
          <a:xfrm>
            <a:off x="3683441" y="4953796"/>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2)</a:t>
            </a:r>
          </a:p>
        </p:txBody>
      </p:sp>
      <p:sp>
        <p:nvSpPr>
          <p:cNvPr id="23" name="TextBox 22"/>
          <p:cNvSpPr txBox="1"/>
          <p:nvPr/>
        </p:nvSpPr>
        <p:spPr>
          <a:xfrm>
            <a:off x="4570926" y="3743763"/>
            <a:ext cx="2537426" cy="369332"/>
          </a:xfrm>
          <a:prstGeom prst="rect">
            <a:avLst/>
          </a:prstGeom>
          <a:noFill/>
        </p:spPr>
        <p:txBody>
          <a:bodyPr wrap="square" rtlCol="0">
            <a:spAutoFit/>
          </a:bodyPr>
          <a:lstStyle/>
          <a:p>
            <a:r>
              <a:rPr lang="en-US" dirty="0" smtClean="0">
                <a:latin typeface="Times New Roman" pitchFamily="18" charset="0"/>
                <a:cs typeface="Times New Roman" pitchFamily="18" charset="0"/>
              </a:rPr>
              <a:t>Local explorer for Client</a:t>
            </a:r>
            <a:endParaRPr lang="en-US" dirty="0"/>
          </a:p>
        </p:txBody>
      </p:sp>
      <p:sp>
        <p:nvSpPr>
          <p:cNvPr id="37" name="TextBox 36"/>
          <p:cNvSpPr txBox="1"/>
          <p:nvPr/>
        </p:nvSpPr>
        <p:spPr>
          <a:xfrm>
            <a:off x="3673415" y="4324036"/>
            <a:ext cx="2031805" cy="369332"/>
          </a:xfrm>
          <a:prstGeom prst="rect">
            <a:avLst/>
          </a:prstGeom>
          <a:noFill/>
        </p:spPr>
        <p:txBody>
          <a:bodyPr wrap="square" rtlCol="0">
            <a:spAutoFit/>
          </a:bodyPr>
          <a:lstStyle/>
          <a:p>
            <a:r>
              <a:rPr lang="en-US" i="1" dirty="0" err="1">
                <a:latin typeface="Times New Roman" pitchFamily="18" charset="0"/>
                <a:cs typeface="Times New Roman" pitchFamily="18" charset="0"/>
              </a:rPr>
              <a:t>Cli.Choose</a:t>
            </a:r>
            <a:r>
              <a:rPr lang="en-US" i="1" dirty="0">
                <a:latin typeface="Times New Roman" pitchFamily="18" charset="0"/>
                <a:cs typeface="Times New Roman" pitchFamily="18" charset="0"/>
              </a:rPr>
              <a:t>(2) = </a:t>
            </a:r>
            <a:r>
              <a:rPr lang="en-US" i="1" dirty="0" smtClean="0">
                <a:latin typeface="Times New Roman" pitchFamily="18" charset="0"/>
                <a:cs typeface="Times New Roman" pitchFamily="18" charset="0"/>
              </a:rPr>
              <a:t>0</a:t>
            </a:r>
            <a:endParaRPr lang="en-US" i="1" dirty="0">
              <a:latin typeface="Times New Roman" pitchFamily="18" charset="0"/>
              <a:cs typeface="Times New Roman" pitchFamily="18" charset="0"/>
            </a:endParaRPr>
          </a:p>
        </p:txBody>
      </p:sp>
      <p:cxnSp>
        <p:nvCxnSpPr>
          <p:cNvPr id="60" name="Straight Connector 59"/>
          <p:cNvCxnSpPr/>
          <p:nvPr/>
        </p:nvCxnSpPr>
        <p:spPr>
          <a:xfrm>
            <a:off x="5833641" y="4245845"/>
            <a:ext cx="0" cy="1236008"/>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6145955" y="4660568"/>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1)</a:t>
            </a:r>
          </a:p>
        </p:txBody>
      </p:sp>
      <p:sp>
        <p:nvSpPr>
          <p:cNvPr id="43" name="TextBox 42"/>
          <p:cNvSpPr txBox="1"/>
          <p:nvPr/>
        </p:nvSpPr>
        <p:spPr>
          <a:xfrm>
            <a:off x="6155981" y="4967296"/>
            <a:ext cx="1817225" cy="369332"/>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Cli.Send</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Pri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3)</a:t>
            </a:r>
            <a:endParaRPr lang="en-US" b="1" dirty="0">
              <a:solidFill>
                <a:srgbClr val="FF0000"/>
              </a:solidFill>
              <a:latin typeface="Times New Roman" pitchFamily="18" charset="0"/>
              <a:cs typeface="Times New Roman" pitchFamily="18" charset="0"/>
            </a:endParaRPr>
          </a:p>
        </p:txBody>
      </p:sp>
      <p:sp>
        <p:nvSpPr>
          <p:cNvPr id="44" name="TextBox 43"/>
          <p:cNvSpPr txBox="1"/>
          <p:nvPr/>
        </p:nvSpPr>
        <p:spPr>
          <a:xfrm>
            <a:off x="6145955" y="4337536"/>
            <a:ext cx="2031805" cy="369332"/>
          </a:xfrm>
          <a:prstGeom prst="rect">
            <a:avLst/>
          </a:prstGeom>
          <a:noFill/>
        </p:spPr>
        <p:txBody>
          <a:bodyPr wrap="square" rtlCol="0">
            <a:spAutoFit/>
          </a:bodyPr>
          <a:lstStyle/>
          <a:p>
            <a:r>
              <a:rPr lang="en-US" i="1" dirty="0" err="1">
                <a:latin typeface="Times New Roman" pitchFamily="18" charset="0"/>
                <a:cs typeface="Times New Roman" pitchFamily="18" charset="0"/>
              </a:rPr>
              <a:t>Cli.Choose</a:t>
            </a:r>
            <a:r>
              <a:rPr lang="en-US" i="1" dirty="0">
                <a:latin typeface="Times New Roman" pitchFamily="18" charset="0"/>
                <a:cs typeface="Times New Roman" pitchFamily="18" charset="0"/>
              </a:rPr>
              <a:t>(2) = </a:t>
            </a:r>
            <a:r>
              <a:rPr lang="en-US" i="1" dirty="0" smtClean="0">
                <a:latin typeface="Times New Roman" pitchFamily="18" charset="0"/>
                <a:cs typeface="Times New Roman" pitchFamily="18" charset="0"/>
              </a:rPr>
              <a:t>1</a:t>
            </a:r>
            <a:endParaRPr lang="en-US" i="1" dirty="0">
              <a:latin typeface="Times New Roman" pitchFamily="18" charset="0"/>
              <a:cs typeface="Times New Roman" pitchFamily="18" charset="0"/>
            </a:endParaRPr>
          </a:p>
        </p:txBody>
      </p:sp>
      <p:grpSp>
        <p:nvGrpSpPr>
          <p:cNvPr id="49" name="Group 48"/>
          <p:cNvGrpSpPr/>
          <p:nvPr/>
        </p:nvGrpSpPr>
        <p:grpSpPr>
          <a:xfrm>
            <a:off x="5904316" y="5232987"/>
            <a:ext cx="2246021" cy="1341548"/>
            <a:chOff x="6010071" y="5000821"/>
            <a:chExt cx="2246021" cy="1341548"/>
          </a:xfrm>
        </p:grpSpPr>
        <p:sp>
          <p:nvSpPr>
            <p:cNvPr id="51" name="Explosion 1 50"/>
            <p:cNvSpPr/>
            <p:nvPr/>
          </p:nvSpPr>
          <p:spPr>
            <a:xfrm>
              <a:off x="6010071" y="5000821"/>
              <a:ext cx="2246021" cy="1341548"/>
            </a:xfrm>
            <a:prstGeom prst="irregularSeal1">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6282341" y="5348432"/>
              <a:ext cx="1678329" cy="646331"/>
            </a:xfrm>
            <a:prstGeom prst="rect">
              <a:avLst/>
            </a:prstGeom>
            <a:noFill/>
          </p:spPr>
          <p:txBody>
            <a:bodyPr wrap="square" rtlCol="0">
              <a:spAutoFit/>
            </a:bodyPr>
            <a:lstStyle/>
            <a:p>
              <a:pPr algn="ctr"/>
              <a:r>
                <a:rPr lang="en-US" i="1" dirty="0" smtClean="0"/>
                <a:t>Branching</a:t>
              </a:r>
            </a:p>
            <a:p>
              <a:pPr algn="ctr"/>
              <a:r>
                <a:rPr lang="en-US" i="1" dirty="0" smtClean="0"/>
                <a:t>Trace</a:t>
              </a:r>
              <a:endParaRPr lang="en-US" i="1" dirty="0"/>
            </a:p>
          </p:txBody>
        </p:sp>
      </p:grpSp>
    </p:spTree>
    <p:custDataLst>
      <p:tags r:id="rId1"/>
    </p:custDataLst>
    <p:extLst>
      <p:ext uri="{BB962C8B-B14F-4D97-AF65-F5344CB8AC3E}">
        <p14:creationId xmlns:p14="http://schemas.microsoft.com/office/powerpoint/2010/main" val="33959268"/>
      </p:ext>
    </p:extLst>
  </p:cSld>
  <p:clrMapOvr>
    <a:masterClrMapping/>
  </p:clrMapOvr>
  <p:transition advTm="35218"/>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Composition</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16</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p:cNvGrpSpPr/>
          <p:nvPr/>
        </p:nvGrpSpPr>
        <p:grpSpPr>
          <a:xfrm>
            <a:off x="2213019" y="2076478"/>
            <a:ext cx="1307475" cy="3634451"/>
            <a:chOff x="2213019" y="2076478"/>
            <a:chExt cx="1307475" cy="3634451"/>
          </a:xfrm>
        </p:grpSpPr>
        <p:cxnSp>
          <p:nvCxnSpPr>
            <p:cNvPr id="12" name="Straight Connector 11"/>
            <p:cNvCxnSpPr/>
            <p:nvPr/>
          </p:nvCxnSpPr>
          <p:spPr>
            <a:xfrm>
              <a:off x="3152497" y="4318808"/>
              <a:ext cx="367997" cy="629242"/>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3144264" y="4953911"/>
              <a:ext cx="367997" cy="699677"/>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50568" y="4318808"/>
              <a:ext cx="0" cy="314621"/>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3152497" y="5354786"/>
              <a:ext cx="0" cy="275811"/>
            </a:xfrm>
            <a:prstGeom prst="line">
              <a:avLst/>
            </a:prstGeom>
          </p:spPr>
          <p:style>
            <a:lnRef idx="1">
              <a:schemeClr val="accent1"/>
            </a:lnRef>
            <a:fillRef idx="0">
              <a:schemeClr val="accent1"/>
            </a:fillRef>
            <a:effectRef idx="0">
              <a:schemeClr val="accent1"/>
            </a:effectRef>
            <a:fontRef idx="minor">
              <a:schemeClr val="tx1"/>
            </a:fontRef>
          </p:style>
        </p:cxnSp>
        <p:sp>
          <p:nvSpPr>
            <p:cNvPr id="25" name="Freeform 24"/>
            <p:cNvSpPr/>
            <p:nvPr/>
          </p:nvSpPr>
          <p:spPr>
            <a:xfrm>
              <a:off x="2213019" y="2076478"/>
              <a:ext cx="937549" cy="2569580"/>
            </a:xfrm>
            <a:custGeom>
              <a:avLst/>
              <a:gdLst>
                <a:gd name="connsiteX0" fmla="*/ 0 w 937549"/>
                <a:gd name="connsiteY0" fmla="*/ 0 h 2569580"/>
                <a:gd name="connsiteX1" fmla="*/ 266217 w 937549"/>
                <a:gd name="connsiteY1" fmla="*/ 1331089 h 2569580"/>
                <a:gd name="connsiteX2" fmla="*/ 474562 w 937549"/>
                <a:gd name="connsiteY2" fmla="*/ 2303362 h 2569580"/>
                <a:gd name="connsiteX3" fmla="*/ 937549 w 937549"/>
                <a:gd name="connsiteY3" fmla="*/ 2569580 h 2569580"/>
              </a:gdLst>
              <a:ahLst/>
              <a:cxnLst>
                <a:cxn ang="0">
                  <a:pos x="connsiteX0" y="connsiteY0"/>
                </a:cxn>
                <a:cxn ang="0">
                  <a:pos x="connsiteX1" y="connsiteY1"/>
                </a:cxn>
                <a:cxn ang="0">
                  <a:pos x="connsiteX2" y="connsiteY2"/>
                </a:cxn>
                <a:cxn ang="0">
                  <a:pos x="connsiteX3" y="connsiteY3"/>
                </a:cxn>
              </a:cxnLst>
              <a:rect l="l" t="t" r="r" b="b"/>
              <a:pathLst>
                <a:path w="937549" h="2569580">
                  <a:moveTo>
                    <a:pt x="0" y="0"/>
                  </a:moveTo>
                  <a:cubicBezTo>
                    <a:pt x="93561" y="473597"/>
                    <a:pt x="187123" y="947195"/>
                    <a:pt x="266217" y="1331089"/>
                  </a:cubicBezTo>
                  <a:cubicBezTo>
                    <a:pt x="345311" y="1714983"/>
                    <a:pt x="362673" y="2096947"/>
                    <a:pt x="474562" y="2303362"/>
                  </a:cubicBezTo>
                  <a:cubicBezTo>
                    <a:pt x="586451" y="2509777"/>
                    <a:pt x="762000" y="2539678"/>
                    <a:pt x="937549" y="256958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2305616" y="5363688"/>
              <a:ext cx="844952" cy="347241"/>
            </a:xfrm>
            <a:custGeom>
              <a:avLst/>
              <a:gdLst>
                <a:gd name="connsiteX0" fmla="*/ 0 w 844952"/>
                <a:gd name="connsiteY0" fmla="*/ 347241 h 347241"/>
                <a:gd name="connsiteX1" fmla="*/ 428264 w 844952"/>
                <a:gd name="connsiteY1" fmla="*/ 92598 h 347241"/>
                <a:gd name="connsiteX2" fmla="*/ 844952 w 844952"/>
                <a:gd name="connsiteY2" fmla="*/ 0 h 347241"/>
              </a:gdLst>
              <a:ahLst/>
              <a:cxnLst>
                <a:cxn ang="0">
                  <a:pos x="connsiteX0" y="connsiteY0"/>
                </a:cxn>
                <a:cxn ang="0">
                  <a:pos x="connsiteX1" y="connsiteY1"/>
                </a:cxn>
                <a:cxn ang="0">
                  <a:pos x="connsiteX2" y="connsiteY2"/>
                </a:cxn>
              </a:cxnLst>
              <a:rect l="l" t="t" r="r" b="b"/>
              <a:pathLst>
                <a:path w="844952" h="347241">
                  <a:moveTo>
                    <a:pt x="0" y="347241"/>
                  </a:moveTo>
                  <a:cubicBezTo>
                    <a:pt x="143719" y="248856"/>
                    <a:pt x="287439" y="150471"/>
                    <a:pt x="428264" y="92598"/>
                  </a:cubicBezTo>
                  <a:cubicBezTo>
                    <a:pt x="569089" y="34725"/>
                    <a:pt x="707020" y="17362"/>
                    <a:pt x="844952" y="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p:cNvGrpSpPr/>
          <p:nvPr/>
        </p:nvGrpSpPr>
        <p:grpSpPr>
          <a:xfrm>
            <a:off x="3170262" y="3508253"/>
            <a:ext cx="2384483" cy="3085051"/>
            <a:chOff x="3170262" y="3508253"/>
            <a:chExt cx="2384483" cy="3085051"/>
          </a:xfrm>
        </p:grpSpPr>
        <p:sp>
          <p:nvSpPr>
            <p:cNvPr id="47" name="TextBox 46"/>
            <p:cNvSpPr txBox="1"/>
            <p:nvPr/>
          </p:nvSpPr>
          <p:spPr>
            <a:xfrm>
              <a:off x="3507135" y="4106915"/>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1)</a:t>
              </a:r>
            </a:p>
          </p:txBody>
        </p:sp>
        <p:sp>
          <p:nvSpPr>
            <p:cNvPr id="48" name="TextBox 47"/>
            <p:cNvSpPr txBox="1"/>
            <p:nvPr/>
          </p:nvSpPr>
          <p:spPr>
            <a:xfrm>
              <a:off x="3507134" y="4407331"/>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p>
          </p:txBody>
        </p:sp>
        <p:sp>
          <p:nvSpPr>
            <p:cNvPr id="50" name="TextBox 49"/>
            <p:cNvSpPr txBox="1"/>
            <p:nvPr/>
          </p:nvSpPr>
          <p:spPr>
            <a:xfrm>
              <a:off x="3510525" y="4738486"/>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p>
          </p:txBody>
        </p:sp>
        <p:sp>
          <p:nvSpPr>
            <p:cNvPr id="53" name="TextBox 52"/>
            <p:cNvSpPr txBox="1"/>
            <p:nvPr/>
          </p:nvSpPr>
          <p:spPr>
            <a:xfrm>
              <a:off x="3504736" y="5036573"/>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p>
          </p:txBody>
        </p:sp>
        <p:sp>
          <p:nvSpPr>
            <p:cNvPr id="54" name="TextBox 53"/>
            <p:cNvSpPr txBox="1"/>
            <p:nvPr/>
          </p:nvSpPr>
          <p:spPr>
            <a:xfrm>
              <a:off x="3494464" y="5329874"/>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endParaRPr lang="en-US" b="1" dirty="0">
                <a:latin typeface="Times New Roman" pitchFamily="18" charset="0"/>
                <a:cs typeface="Times New Roman" pitchFamily="18" charset="0"/>
              </a:endParaRPr>
            </a:p>
          </p:txBody>
        </p:sp>
        <p:sp>
          <p:nvSpPr>
            <p:cNvPr id="55" name="TextBox 54"/>
            <p:cNvSpPr txBox="1"/>
            <p:nvPr/>
          </p:nvSpPr>
          <p:spPr>
            <a:xfrm>
              <a:off x="3506039" y="5627975"/>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2)</a:t>
              </a:r>
              <a:endParaRPr lang="en-US" b="1" dirty="0">
                <a:latin typeface="Times New Roman" pitchFamily="18" charset="0"/>
                <a:cs typeface="Times New Roman" pitchFamily="18" charset="0"/>
              </a:endParaRPr>
            </a:p>
          </p:txBody>
        </p:sp>
        <p:sp>
          <p:nvSpPr>
            <p:cNvPr id="56" name="TextBox 55"/>
            <p:cNvSpPr txBox="1"/>
            <p:nvPr/>
          </p:nvSpPr>
          <p:spPr>
            <a:xfrm>
              <a:off x="3506038" y="5920916"/>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2)</a:t>
              </a:r>
              <a:endParaRPr lang="en-US" b="1" dirty="0">
                <a:latin typeface="Times New Roman" pitchFamily="18" charset="0"/>
                <a:cs typeface="Times New Roman" pitchFamily="18" charset="0"/>
              </a:endParaRPr>
            </a:p>
          </p:txBody>
        </p:sp>
        <p:sp>
          <p:nvSpPr>
            <p:cNvPr id="57" name="TextBox 56"/>
            <p:cNvSpPr txBox="1"/>
            <p:nvPr/>
          </p:nvSpPr>
          <p:spPr>
            <a:xfrm>
              <a:off x="3513352" y="6223972"/>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endParaRPr lang="en-US" b="1" dirty="0">
                <a:latin typeface="Times New Roman" pitchFamily="18" charset="0"/>
                <a:cs typeface="Times New Roman" pitchFamily="18" charset="0"/>
              </a:endParaRPr>
            </a:p>
          </p:txBody>
        </p:sp>
        <p:sp>
          <p:nvSpPr>
            <p:cNvPr id="63" name="TextBox 62"/>
            <p:cNvSpPr txBox="1"/>
            <p:nvPr/>
          </p:nvSpPr>
          <p:spPr>
            <a:xfrm>
              <a:off x="3170262" y="3508253"/>
              <a:ext cx="2384483" cy="646331"/>
            </a:xfrm>
            <a:prstGeom prst="rect">
              <a:avLst/>
            </a:prstGeom>
            <a:noFill/>
          </p:spPr>
          <p:txBody>
            <a:bodyPr wrap="square" rtlCol="0">
              <a:spAutoFit/>
            </a:bodyPr>
            <a:lstStyle/>
            <a:p>
              <a:pPr algn="ctr"/>
              <a:r>
                <a:rPr lang="en-US" b="1" dirty="0" smtClean="0">
                  <a:solidFill>
                    <a:schemeClr val="accent6">
                      <a:lumMod val="75000"/>
                    </a:schemeClr>
                  </a:solidFill>
                </a:rPr>
                <a:t>Existing global message trace:</a:t>
              </a:r>
              <a:endParaRPr lang="en-US" b="1" dirty="0">
                <a:solidFill>
                  <a:schemeClr val="accent6">
                    <a:lumMod val="75000"/>
                  </a:schemeClr>
                </a:solidFill>
              </a:endParaRPr>
            </a:p>
          </p:txBody>
        </p:sp>
      </p:grpSp>
      <p:grpSp>
        <p:nvGrpSpPr>
          <p:cNvPr id="78" name="Group 77"/>
          <p:cNvGrpSpPr/>
          <p:nvPr/>
        </p:nvGrpSpPr>
        <p:grpSpPr>
          <a:xfrm>
            <a:off x="6049964" y="3511304"/>
            <a:ext cx="2384483" cy="2177960"/>
            <a:chOff x="6049964" y="3511304"/>
            <a:chExt cx="2384483" cy="2177960"/>
          </a:xfrm>
        </p:grpSpPr>
        <p:sp>
          <p:nvSpPr>
            <p:cNvPr id="42" name="TextBox 41"/>
            <p:cNvSpPr txBox="1"/>
            <p:nvPr/>
          </p:nvSpPr>
          <p:spPr>
            <a:xfrm>
              <a:off x="6391469" y="4106786"/>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1)</a:t>
              </a:r>
            </a:p>
          </p:txBody>
        </p:sp>
        <p:sp>
          <p:nvSpPr>
            <p:cNvPr id="43" name="TextBox 42"/>
            <p:cNvSpPr txBox="1"/>
            <p:nvPr/>
          </p:nvSpPr>
          <p:spPr>
            <a:xfrm>
              <a:off x="6388335" y="5319932"/>
              <a:ext cx="1817225" cy="369332"/>
            </a:xfrm>
            <a:prstGeom prst="rect">
              <a:avLst/>
            </a:prstGeom>
            <a:noFill/>
          </p:spPr>
          <p:txBody>
            <a:bodyPr wrap="square" rtlCol="0">
              <a:spAutoFit/>
            </a:bodyPr>
            <a:lstStyle/>
            <a:p>
              <a:r>
                <a:rPr lang="en-US" b="1" dirty="0" err="1">
                  <a:solidFill>
                    <a:srgbClr val="FF0000"/>
                  </a:solidFill>
                  <a:latin typeface="Times New Roman" pitchFamily="18" charset="0"/>
                  <a:cs typeface="Times New Roman" pitchFamily="18" charset="0"/>
                </a:rPr>
                <a:t>Cli.Send</a:t>
              </a:r>
              <a:r>
                <a:rPr lang="en-US" b="1" dirty="0">
                  <a:solidFill>
                    <a:srgbClr val="FF0000"/>
                  </a:solidFill>
                  <a:latin typeface="Times New Roman" pitchFamily="18" charset="0"/>
                  <a:cs typeface="Times New Roman" pitchFamily="18" charset="0"/>
                </a:rPr>
                <a:t>(</a:t>
              </a:r>
              <a:r>
                <a:rPr lang="en-US" b="1" dirty="0" err="1">
                  <a:solidFill>
                    <a:srgbClr val="FF0000"/>
                  </a:solidFill>
                  <a:latin typeface="Times New Roman" pitchFamily="18" charset="0"/>
                  <a:cs typeface="Times New Roman" pitchFamily="18" charset="0"/>
                </a:rPr>
                <a:t>Pri</a:t>
              </a:r>
              <a:r>
                <a:rPr lang="en-US" b="1" dirty="0">
                  <a:solidFill>
                    <a:srgbClr val="FF0000"/>
                  </a:solidFill>
                  <a:latin typeface="Times New Roman" pitchFamily="18" charset="0"/>
                  <a:cs typeface="Times New Roman" pitchFamily="18" charset="0"/>
                </a:rPr>
                <a:t>, </a:t>
              </a:r>
              <a:r>
                <a:rPr lang="en-US" b="1" dirty="0" smtClean="0">
                  <a:solidFill>
                    <a:srgbClr val="FF0000"/>
                  </a:solidFill>
                  <a:latin typeface="Times New Roman" pitchFamily="18" charset="0"/>
                  <a:cs typeface="Times New Roman" pitchFamily="18" charset="0"/>
                </a:rPr>
                <a:t>3)</a:t>
              </a:r>
              <a:endParaRPr lang="en-US" b="1" dirty="0">
                <a:solidFill>
                  <a:srgbClr val="FF0000"/>
                </a:solidFill>
                <a:latin typeface="Times New Roman" pitchFamily="18" charset="0"/>
                <a:cs typeface="Times New Roman" pitchFamily="18" charset="0"/>
              </a:endParaRPr>
            </a:p>
          </p:txBody>
        </p:sp>
        <p:sp>
          <p:nvSpPr>
            <p:cNvPr id="66" name="TextBox 65"/>
            <p:cNvSpPr txBox="1"/>
            <p:nvPr/>
          </p:nvSpPr>
          <p:spPr>
            <a:xfrm>
              <a:off x="6049964" y="3511304"/>
              <a:ext cx="2384483" cy="646331"/>
            </a:xfrm>
            <a:prstGeom prst="rect">
              <a:avLst/>
            </a:prstGeom>
            <a:noFill/>
          </p:spPr>
          <p:txBody>
            <a:bodyPr wrap="square" rtlCol="0">
              <a:spAutoFit/>
            </a:bodyPr>
            <a:lstStyle/>
            <a:p>
              <a:pPr algn="ctr"/>
              <a:r>
                <a:rPr lang="en-US" b="1" dirty="0" smtClean="0">
                  <a:solidFill>
                    <a:schemeClr val="accent6">
                      <a:lumMod val="75000"/>
                    </a:schemeClr>
                  </a:solidFill>
                </a:rPr>
                <a:t>Branching local message trace:</a:t>
              </a:r>
              <a:endParaRPr lang="en-US" b="1" dirty="0">
                <a:solidFill>
                  <a:schemeClr val="accent6">
                    <a:lumMod val="75000"/>
                  </a:schemeClr>
                </a:solidFill>
              </a:endParaRPr>
            </a:p>
          </p:txBody>
        </p:sp>
      </p:grpSp>
      <p:cxnSp>
        <p:nvCxnSpPr>
          <p:cNvPr id="69" name="Straight Arrow Connector 68"/>
          <p:cNvCxnSpPr/>
          <p:nvPr/>
        </p:nvCxnSpPr>
        <p:spPr>
          <a:xfrm flipH="1">
            <a:off x="5280532" y="5516173"/>
            <a:ext cx="1110937" cy="0"/>
          </a:xfrm>
          <a:prstGeom prst="straightConnector1">
            <a:avLst/>
          </a:prstGeom>
          <a:ln w="1905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495560" y="5525733"/>
            <a:ext cx="1748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95560" y="5807605"/>
            <a:ext cx="1748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82888" y="6123695"/>
            <a:ext cx="1748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488068" y="6420213"/>
            <a:ext cx="17488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49" name="Arc 48"/>
          <p:cNvSpPr/>
          <p:nvPr/>
        </p:nvSpPr>
        <p:spPr>
          <a:xfrm rot="2705085">
            <a:off x="4640209" y="5426586"/>
            <a:ext cx="784195" cy="727668"/>
          </a:xfrm>
          <a:prstGeom prst="arc">
            <a:avLst/>
          </a:prstGeom>
          <a:ln>
            <a:headEnd type="triangle" w="lg" len="lg"/>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TextBox 50"/>
          <p:cNvSpPr txBox="1"/>
          <p:nvPr/>
        </p:nvSpPr>
        <p:spPr>
          <a:xfrm>
            <a:off x="5335897" y="5796431"/>
            <a:ext cx="1466642" cy="338554"/>
          </a:xfrm>
          <a:prstGeom prst="rect">
            <a:avLst/>
          </a:prstGeom>
          <a:noFill/>
        </p:spPr>
        <p:txBody>
          <a:bodyPr wrap="square" rtlCol="0">
            <a:spAutoFit/>
          </a:bodyPr>
          <a:lstStyle/>
          <a:p>
            <a:r>
              <a:rPr lang="en-US" sz="1600" dirty="0" smtClean="0"/>
              <a:t>dependence</a:t>
            </a:r>
            <a:endParaRPr lang="en-US" sz="1600" dirty="0"/>
          </a:p>
        </p:txBody>
      </p:sp>
      <p:sp>
        <p:nvSpPr>
          <p:cNvPr id="13" name="TextBox 12"/>
          <p:cNvSpPr txBox="1"/>
          <p:nvPr/>
        </p:nvSpPr>
        <p:spPr>
          <a:xfrm>
            <a:off x="5461147" y="3878429"/>
            <a:ext cx="835067" cy="707886"/>
          </a:xfrm>
          <a:prstGeom prst="rect">
            <a:avLst/>
          </a:prstGeom>
          <a:noFill/>
        </p:spPr>
        <p:txBody>
          <a:bodyPr wrap="square" rtlCol="0">
            <a:spAutoFit/>
          </a:bodyPr>
          <a:lstStyle/>
          <a:p>
            <a:r>
              <a:rPr lang="en-US" sz="4000" dirty="0" smtClean="0"/>
              <a:t>==</a:t>
            </a:r>
            <a:endParaRPr lang="en-US" sz="4000" dirty="0"/>
          </a:p>
        </p:txBody>
      </p:sp>
    </p:spTree>
    <p:custDataLst>
      <p:tags r:id="rId1"/>
    </p:custDataLst>
    <p:extLst>
      <p:ext uri="{BB962C8B-B14F-4D97-AF65-F5344CB8AC3E}">
        <p14:creationId xmlns:p14="http://schemas.microsoft.com/office/powerpoint/2010/main" val="3392282552"/>
      </p:ext>
    </p:extLst>
  </p:cSld>
  <p:clrMapOvr>
    <a:masterClrMapping/>
  </p:clrMapOvr>
  <p:transition advTm="55922"/>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fade">
                                      <p:cBhvr>
                                        <p:cTn id="13" dur="500"/>
                                        <p:tgtEl>
                                          <p:spTgt spid="7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4"/>
                                        </p:tgtEl>
                                        <p:attrNameLst>
                                          <p:attrName>style.visibility</p:attrName>
                                        </p:attrNameLst>
                                      </p:cBhvr>
                                      <p:to>
                                        <p:strVal val="visible"/>
                                      </p:to>
                                    </p:set>
                                    <p:animEffect transition="in" filter="fade">
                                      <p:cBhvr>
                                        <p:cTn id="18" dur="500"/>
                                        <p:tgtEl>
                                          <p:spTgt spid="74"/>
                                        </p:tgtEl>
                                      </p:cBhvr>
                                    </p:animEffect>
                                  </p:childTnLst>
                                </p:cTn>
                              </p:par>
                              <p:par>
                                <p:cTn id="19" presetID="10" presetClass="entr" presetSubtype="0" fill="hold" nodeType="withEffect">
                                  <p:stCondLst>
                                    <p:cond delay="0"/>
                                  </p:stCondLst>
                                  <p:childTnLst>
                                    <p:set>
                                      <p:cBhvr>
                                        <p:cTn id="20" dur="1" fill="hold">
                                          <p:stCondLst>
                                            <p:cond delay="0"/>
                                          </p:stCondLst>
                                        </p:cTn>
                                        <p:tgtEl>
                                          <p:spTgt spid="75"/>
                                        </p:tgtEl>
                                        <p:attrNameLst>
                                          <p:attrName>style.visibility</p:attrName>
                                        </p:attrNameLst>
                                      </p:cBhvr>
                                      <p:to>
                                        <p:strVal val="visible"/>
                                      </p:to>
                                    </p:set>
                                    <p:animEffect transition="in" filter="fade">
                                      <p:cBhvr>
                                        <p:cTn id="21" dur="500"/>
                                        <p:tgtEl>
                                          <p:spTgt spid="75"/>
                                        </p:tgtEl>
                                      </p:cBhvr>
                                    </p:animEffect>
                                  </p:childTnLst>
                                </p:cTn>
                              </p:par>
                              <p:par>
                                <p:cTn id="22" presetID="10" presetClass="entr" presetSubtype="0" fill="hold" nodeType="withEffect">
                                  <p:stCondLst>
                                    <p:cond delay="0"/>
                                  </p:stCondLst>
                                  <p:childTnLst>
                                    <p:set>
                                      <p:cBhvr>
                                        <p:cTn id="23" dur="1" fill="hold">
                                          <p:stCondLst>
                                            <p:cond delay="0"/>
                                          </p:stCondLst>
                                        </p:cTn>
                                        <p:tgtEl>
                                          <p:spTgt spid="76"/>
                                        </p:tgtEl>
                                        <p:attrNameLst>
                                          <p:attrName>style.visibility</p:attrName>
                                        </p:attrNameLst>
                                      </p:cBhvr>
                                      <p:to>
                                        <p:strVal val="visible"/>
                                      </p:to>
                                    </p:set>
                                    <p:animEffect transition="in" filter="fade">
                                      <p:cBhvr>
                                        <p:cTn id="24" dur="500"/>
                                        <p:tgtEl>
                                          <p:spTgt spid="7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500"/>
                                        <p:tgtEl>
                                          <p:spTgt spid="4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1"/>
                                        </p:tgtEl>
                                        <p:attrNameLst>
                                          <p:attrName>style.visibility</p:attrName>
                                        </p:attrNameLst>
                                      </p:cBhvr>
                                      <p:to>
                                        <p:strVal val="visible"/>
                                      </p:to>
                                    </p:set>
                                    <p:animEffect transition="in" filter="fade">
                                      <p:cBhvr>
                                        <p:cTn id="30"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1" grpId="0"/>
      <p:bldP spid="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3600" dirty="0" smtClean="0">
                <a:solidFill>
                  <a:srgbClr val="0070C0"/>
                </a:solidFill>
                <a:latin typeface="Segoe" charset="0"/>
              </a:rPr>
              <a:t>Composition</a:t>
            </a:r>
            <a:endParaRPr lang="en-US" sz="36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17</a:t>
            </a:fld>
            <a:endParaRPr lang="en-US" dirty="0"/>
          </a:p>
        </p:txBody>
      </p:sp>
      <p:grpSp>
        <p:nvGrpSpPr>
          <p:cNvPr id="16" name="Group 15"/>
          <p:cNvGrpSpPr/>
          <p:nvPr/>
        </p:nvGrpSpPr>
        <p:grpSpPr>
          <a:xfrm>
            <a:off x="4257088" y="1300819"/>
            <a:ext cx="4681910" cy="2137984"/>
            <a:chOff x="447651" y="1385803"/>
            <a:chExt cx="4681910" cy="2137984"/>
          </a:xfrm>
        </p:grpSpPr>
        <p:cxnSp>
          <p:nvCxnSpPr>
            <p:cNvPr id="6" name="Straight Connector 5"/>
            <p:cNvCxnSpPr/>
            <p:nvPr/>
          </p:nvCxnSpPr>
          <p:spPr>
            <a:xfrm>
              <a:off x="1895783" y="1385803"/>
              <a:ext cx="0" cy="211567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447651" y="1441561"/>
              <a:ext cx="4681910" cy="2082226"/>
              <a:chOff x="447651" y="1441561"/>
              <a:chExt cx="4681910" cy="2082226"/>
            </a:xfrm>
          </p:grpSpPr>
          <p:sp>
            <p:nvSpPr>
              <p:cNvPr id="4" name="Rectangle 3"/>
              <p:cNvSpPr/>
              <p:nvPr/>
            </p:nvSpPr>
            <p:spPr>
              <a:xfrm>
                <a:off x="2131203" y="2088691"/>
                <a:ext cx="734661" cy="67316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549286" y="1880508"/>
                <a:ext cx="777387" cy="7065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Box 1"/>
              <p:cNvSpPr txBox="1"/>
              <p:nvPr/>
            </p:nvSpPr>
            <p:spPr>
              <a:xfrm>
                <a:off x="447651" y="1441561"/>
                <a:ext cx="4681910" cy="208222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0"/>
                  </a:spcAft>
                </a:pPr>
                <a:r>
                  <a:rPr lang="en-US" sz="1200" b="1" dirty="0" smtClean="0">
                    <a:effectLst/>
                    <a:latin typeface="Times New Roman"/>
                    <a:ea typeface="宋体"/>
                    <a:cs typeface="Times New Roman"/>
                  </a:rPr>
                  <a:t>Client(</a:t>
                </a:r>
                <a:r>
                  <a:rPr lang="en-US" sz="1200" b="1" dirty="0" err="1" smtClean="0">
                    <a:effectLst/>
                    <a:latin typeface="Times New Roman"/>
                    <a:ea typeface="宋体"/>
                    <a:cs typeface="Times New Roman"/>
                  </a:rPr>
                  <a:t>Cli</a:t>
                </a:r>
                <a:r>
                  <a:rPr lang="en-US" sz="1200" b="1" dirty="0" smtClean="0">
                    <a:effectLst/>
                    <a:latin typeface="Times New Roman"/>
                    <a:ea typeface="宋体"/>
                    <a:cs typeface="Times New Roman"/>
                  </a:rPr>
                  <a:t>)</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Primary/Secondary(</a:t>
                </a:r>
                <a:r>
                  <a:rPr lang="en-US" sz="1200" b="1" dirty="0" err="1" smtClean="0">
                    <a:effectLst/>
                    <a:latin typeface="Times New Roman"/>
                    <a:ea typeface="宋体"/>
                    <a:cs typeface="Times New Roman"/>
                  </a:rPr>
                  <a:t>Pri</a:t>
                </a:r>
                <a:r>
                  <a:rPr lang="en-US" sz="1200" b="1" dirty="0" smtClean="0">
                    <a:effectLst/>
                    <a:latin typeface="Times New Roman"/>
                    <a:ea typeface="宋体"/>
                    <a:cs typeface="Times New Roman"/>
                  </a:rPr>
                  <a:t>/Sec)</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Main thread</a:t>
                </a:r>
                <a:r>
                  <a:rPr lang="en-US" sz="1200" dirty="0">
                    <a:effectLst/>
                    <a:latin typeface="Times New Roman"/>
                    <a:ea typeface="宋体"/>
                    <a:cs typeface="Times New Roman"/>
                  </a:rPr>
                  <a:t>      </a:t>
                </a:r>
                <a:r>
                  <a:rPr lang="en-US" sz="1200" dirty="0">
                    <a:latin typeface="Times New Roman"/>
                    <a:ea typeface="宋体"/>
                    <a:cs typeface="Times New Roman"/>
                  </a:rPr>
                  <a:t> </a:t>
                </a:r>
                <a:r>
                  <a:rPr lang="en-US" sz="1200" dirty="0" smtClean="0">
                    <a:latin typeface="Times New Roman"/>
                    <a:ea typeface="宋体"/>
                    <a:cs typeface="Times New Roman"/>
                  </a:rPr>
                  <a:t>           </a:t>
                </a:r>
                <a:r>
                  <a:rPr lang="en-US" sz="1200" dirty="0" smtClean="0">
                    <a:effectLst/>
                    <a:latin typeface="Times New Roman"/>
                    <a:ea typeface="宋体"/>
                    <a:cs typeface="Times New Roman"/>
                  </a:rPr>
                  <a:t>//</a:t>
                </a:r>
                <a:r>
                  <a:rPr lang="en-US" sz="1200" i="1" dirty="0">
                    <a:effectLst/>
                    <a:latin typeface="Times New Roman"/>
                    <a:ea typeface="宋体"/>
                    <a:cs typeface="Times New Roman"/>
                  </a:rPr>
                  <a:t>Checkpoint thread                              </a:t>
                </a:r>
                <a:r>
                  <a:rPr lang="en-US" sz="1200" b="1" dirty="0">
                    <a:effectLst/>
                    <a:latin typeface="Times New Roman"/>
                    <a:ea typeface="宋体"/>
                    <a:cs typeface="Times New Roman"/>
                  </a:rPr>
                  <a:t>if</a:t>
                </a:r>
                <a:r>
                  <a:rPr lang="en-US" sz="1200" dirty="0">
                    <a:effectLst/>
                    <a:latin typeface="Times New Roman"/>
                    <a:ea typeface="宋体"/>
                    <a:cs typeface="Times New Roman"/>
                  </a:rPr>
                  <a:t> (Choose(2)==0</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while</a:t>
                </a:r>
                <a:r>
                  <a:rPr lang="en-US" sz="1200" dirty="0" smtClean="0">
                    <a:effectLst/>
                    <a:latin typeface="Times New Roman"/>
                    <a:ea typeface="宋体"/>
                    <a:cs typeface="Times New Roman"/>
                  </a:rPr>
                  <a:t> </a:t>
                </a:r>
                <a:r>
                  <a:rPr lang="en-US" sz="1200" dirty="0">
                    <a:effectLst/>
                    <a:latin typeface="Times New Roman"/>
                    <a:ea typeface="宋体"/>
                    <a:cs typeface="Times New Roman"/>
                  </a:rPr>
                  <a:t>(n=</a:t>
                </a:r>
                <a:r>
                  <a:rPr lang="en-US" sz="1200" dirty="0" err="1">
                    <a:effectLst/>
                    <a:latin typeface="Times New Roman"/>
                    <a:ea typeface="宋体"/>
                    <a:cs typeface="Times New Roman"/>
                  </a:rPr>
                  <a:t>Recv</a:t>
                </a:r>
                <a:r>
                  <a:rPr lang="en-US" sz="1200" dirty="0">
                    <a:effectLst/>
                    <a:latin typeface="Times New Roman"/>
                    <a:ea typeface="宋体"/>
                    <a:cs typeface="Times New Roman"/>
                  </a:rPr>
                  <a:t>()) {  </a:t>
                </a:r>
                <a:r>
                  <a:rPr lang="en-US" sz="1200" dirty="0" smtClean="0">
                    <a:effectLst/>
                    <a:latin typeface="Times New Roman"/>
                    <a:ea typeface="宋体"/>
                    <a:cs typeface="Times New Roman"/>
                  </a:rPr>
                  <a:t>       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dirty="0">
                    <a:effectLst/>
                    <a:latin typeface="Times New Roman"/>
                    <a:ea typeface="宋体"/>
                    <a:cs typeface="Times New Roman"/>
                  </a:rPr>
                  <a:t>Lock();                      </a:t>
                </a:r>
                <a:r>
                  <a:rPr lang="en-US" sz="1200" dirty="0" smtClean="0">
                    <a:effectLst/>
                    <a:latin typeface="Times New Roman"/>
                    <a:ea typeface="宋体"/>
                    <a:cs typeface="Times New Roman"/>
                  </a:rPr>
                  <a:t>  Log(total);      </a:t>
                </a:r>
                <a:r>
                  <a:rPr lang="en-US" sz="1200" b="1" i="1" dirty="0" err="1" smtClean="0">
                    <a:solidFill>
                      <a:srgbClr val="808080"/>
                    </a:solidFill>
                    <a:effectLst/>
                    <a:latin typeface="Times New Roman"/>
                    <a:ea typeface="宋体"/>
                    <a:cs typeface="Times New Roman"/>
                  </a:rPr>
                  <a:t>Ckpt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Send(P,2);             </a:t>
                </a:r>
                <a:r>
                  <a:rPr lang="en-US" sz="1200" dirty="0" smtClean="0">
                    <a:effectLst/>
                    <a:latin typeface="Times New Roman"/>
                    <a:ea typeface="宋体"/>
                    <a:cs typeface="Times New Roman"/>
                  </a:rPr>
                  <a:t>          total+=</a:t>
                </a:r>
                <a:r>
                  <a:rPr lang="en-US" sz="1200" dirty="0">
                    <a:effectLst/>
                    <a:latin typeface="Times New Roman"/>
                    <a:ea typeface="宋体"/>
                    <a:cs typeface="Times New Roman"/>
                  </a:rPr>
                  <a:t>n;       </a:t>
                </a:r>
                <a:r>
                  <a:rPr lang="en-US" sz="1200" b="1" i="1" dirty="0">
                    <a:solidFill>
                      <a:srgbClr val="808080"/>
                    </a:solidFill>
                    <a:effectLst/>
                    <a:latin typeface="Times New Roman"/>
                    <a:ea typeface="宋体"/>
                    <a:cs typeface="Times New Roman"/>
                  </a:rPr>
                  <a:t>Sum</a:t>
                </a:r>
                <a:r>
                  <a:rPr lang="en-US" sz="1200" dirty="0">
                    <a:effectLst/>
                    <a:latin typeface="Times New Roman"/>
                    <a:ea typeface="宋体"/>
                    <a:cs typeface="Times New Roman"/>
                  </a:rPr>
                  <a:t>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b="1" dirty="0">
                    <a:effectLst/>
                    <a:latin typeface="Times New Roman"/>
                    <a:ea typeface="宋体"/>
                    <a:cs typeface="Times New Roman"/>
                  </a:rPr>
                  <a:t>else</a:t>
                </a:r>
                <a:r>
                  <a:rPr lang="en-US" sz="1200" dirty="0">
                    <a:effectLst/>
                    <a:latin typeface="Times New Roman"/>
                    <a:ea typeface="宋体"/>
                    <a:cs typeface="Times New Roman"/>
                  </a:rPr>
                  <a:t> {          </a:t>
                </a:r>
                <a:r>
                  <a:rPr lang="en-US" sz="1200" dirty="0" smtClean="0">
                    <a:effectLst/>
                    <a:latin typeface="Times New Roman"/>
                    <a:ea typeface="宋体"/>
                    <a:cs typeface="Times New Roman"/>
                  </a:rPr>
                  <a:t>	                   Unlock</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Send(P,1);           </a:t>
                </a:r>
                <a:r>
                  <a:rPr lang="en-US" sz="1200" dirty="0" smtClean="0">
                    <a:effectLst/>
                    <a:latin typeface="Times New Roman"/>
                    <a:ea typeface="宋体"/>
                    <a:cs typeface="Times New Roman"/>
                  </a:rPr>
                  <a:t>            </a:t>
                </a:r>
                <a:r>
                  <a:rPr lang="en-US" sz="1200" b="1" dirty="0" smtClean="0">
                    <a:effectLst/>
                    <a:latin typeface="Times New Roman"/>
                    <a:ea typeface="宋体"/>
                    <a:cs typeface="Times New Roman"/>
                  </a:rPr>
                  <a:t>if</a:t>
                </a:r>
                <a:r>
                  <a:rPr lang="en-US" sz="1200" dirty="0" smtClean="0">
                    <a:effectLst/>
                    <a:latin typeface="Times New Roman"/>
                    <a:ea typeface="宋体"/>
                    <a:cs typeface="Times New Roman"/>
                  </a:rPr>
                  <a:t> </a:t>
                </a:r>
                <a:r>
                  <a:rPr lang="en-US" sz="1200" dirty="0">
                    <a:effectLst/>
                    <a:latin typeface="Times New Roman"/>
                    <a:ea typeface="宋体"/>
                    <a:cs typeface="Times New Roman"/>
                  </a:rPr>
                  <a:t>(</a:t>
                </a:r>
                <a:r>
                  <a:rPr lang="en-US" sz="1200" dirty="0" err="1">
                    <a:effectLst/>
                    <a:latin typeface="Times New Roman"/>
                    <a:ea typeface="宋体"/>
                    <a:cs typeface="Times New Roman"/>
                  </a:rPr>
                  <a:t>isPrimary</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Send(P,3);              </a:t>
                </a:r>
                <a:r>
                  <a:rPr lang="en-US" sz="1200" dirty="0" smtClean="0">
                    <a:effectLst/>
                    <a:latin typeface="Times New Roman"/>
                    <a:ea typeface="宋体"/>
                    <a:cs typeface="Times New Roman"/>
                  </a:rPr>
                  <a:t>              </a:t>
                </a:r>
                <a:r>
                  <a:rPr lang="en-US" sz="1200" dirty="0">
                    <a:effectLst/>
                    <a:latin typeface="Times New Roman"/>
                    <a:ea typeface="宋体"/>
                    <a:cs typeface="Times New Roman"/>
                  </a:rPr>
                  <a:t>Send(</a:t>
                </a:r>
                <a:r>
                  <a:rPr lang="en-US" sz="1200" dirty="0" err="1">
                    <a:effectLst/>
                    <a:latin typeface="Times New Roman"/>
                    <a:ea typeface="宋体"/>
                    <a:cs typeface="Times New Roman"/>
                  </a:rPr>
                  <a:t>S,n</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r>
                  <a:rPr lang="en-US" sz="1200" dirty="0" smtClean="0">
                    <a:effectLst/>
                    <a:latin typeface="Times New Roman"/>
                    <a:ea typeface="宋体"/>
                    <a:cs typeface="Times New Roman"/>
                  </a:rPr>
                  <a:t>          </a:t>
                </a: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a:p>
                <a:pPr>
                  <a:lnSpc>
                    <a:spcPct val="115000"/>
                  </a:lnSpc>
                  <a:spcAft>
                    <a:spcPts val="0"/>
                  </a:spcAft>
                </a:pPr>
                <a:r>
                  <a:rPr lang="en-US" sz="1200" dirty="0">
                    <a:effectLst/>
                    <a:latin typeface="Times New Roman"/>
                    <a:ea typeface="宋体"/>
                    <a:cs typeface="Times New Roman"/>
                  </a:rPr>
                  <a:t>                                                   </a:t>
                </a:r>
                <a:endParaRPr lang="en-US" sz="1200" dirty="0">
                  <a:effectLst/>
                  <a:ea typeface="宋体"/>
                  <a:cs typeface="Times New Roman"/>
                </a:endParaRPr>
              </a:p>
            </p:txBody>
          </p:sp>
          <p:sp>
            <p:nvSpPr>
              <p:cNvPr id="8" name="Right Brace 7"/>
              <p:cNvSpPr/>
              <p:nvPr/>
            </p:nvSpPr>
            <p:spPr>
              <a:xfrm>
                <a:off x="2865864" y="2085049"/>
                <a:ext cx="167268" cy="676811"/>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ight Brace 10"/>
              <p:cNvSpPr/>
              <p:nvPr/>
            </p:nvSpPr>
            <p:spPr>
              <a:xfrm>
                <a:off x="4330908" y="1880508"/>
                <a:ext cx="115747" cy="706575"/>
              </a:xfrm>
              <a:prstGeom prst="rightBrace">
                <a:avLst/>
              </a:prstGeom>
              <a:ln w="12700">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grpSp>
      <p:sp>
        <p:nvSpPr>
          <p:cNvPr id="19" name="TextBox 18"/>
          <p:cNvSpPr txBox="1"/>
          <p:nvPr/>
        </p:nvSpPr>
        <p:spPr>
          <a:xfrm>
            <a:off x="544010" y="1664398"/>
            <a:ext cx="2743200" cy="4524315"/>
          </a:xfrm>
          <a:prstGeom prst="rect">
            <a:avLst/>
          </a:prstGeom>
          <a:noFill/>
        </p:spPr>
        <p:txBody>
          <a:bodyPr wrap="square" rtlCol="0">
            <a:spAutoFit/>
          </a:bodyPr>
          <a:lstStyle/>
          <a:p>
            <a:r>
              <a:rPr lang="en-US" i="1" dirty="0" err="1" smtClean="0">
                <a:solidFill>
                  <a:schemeClr val="bg1">
                    <a:lumMod val="65000"/>
                  </a:schemeClr>
                </a:solidFill>
                <a:latin typeface="Times New Roman" pitchFamily="18" charset="0"/>
                <a:cs typeface="Times New Roman" pitchFamily="18" charset="0"/>
              </a:rPr>
              <a:t>Cli.Choose</a:t>
            </a:r>
            <a:r>
              <a:rPr lang="en-US" i="1" dirty="0" smtClean="0">
                <a:solidFill>
                  <a:schemeClr val="bg1">
                    <a:lumMod val="65000"/>
                  </a:schemeClr>
                </a:solidFill>
                <a:latin typeface="Times New Roman" pitchFamily="18" charset="0"/>
                <a:cs typeface="Times New Roman" pitchFamily="18" charset="0"/>
              </a:rPr>
              <a:t>(2) = 0</a:t>
            </a: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Pri.Ckpt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1)</a:t>
            </a:r>
          </a:p>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1)</a:t>
            </a:r>
          </a:p>
          <a:p>
            <a:r>
              <a:rPr lang="en-US" i="1" dirty="0" err="1" smtClean="0">
                <a:solidFill>
                  <a:schemeClr val="bg1">
                    <a:lumMod val="65000"/>
                  </a:schemeClr>
                </a:solidFill>
                <a:latin typeface="Times New Roman" pitchFamily="18" charset="0"/>
                <a:cs typeface="Times New Roman" pitchFamily="18" charset="0"/>
              </a:rPr>
              <a:t>Sec.Ckpt</a:t>
            </a:r>
            <a:endParaRPr lang="en-US" i="1" dirty="0" smtClean="0">
              <a:solidFill>
                <a:schemeClr val="bg1">
                  <a:lumMod val="65000"/>
                </a:schemeClr>
              </a:solidFill>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r>
              <a:rPr lang="en-US" b="1" dirty="0" err="1" smtClean="0">
                <a:latin typeface="Times New Roman" pitchFamily="18" charset="0"/>
                <a:cs typeface="Times New Roman" pitchFamily="18" charset="0"/>
              </a:rPr>
              <a:t>Cli.Send</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2)</a:t>
            </a:r>
          </a:p>
          <a:p>
            <a:r>
              <a:rPr lang="en-US" b="1" dirty="0" err="1">
                <a:latin typeface="Times New Roman" pitchFamily="18" charset="0"/>
                <a:cs typeface="Times New Roman" pitchFamily="18" charset="0"/>
              </a:rPr>
              <a:t>Pri.Recv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Cli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Pri.Sum</a:t>
            </a:r>
            <a:endParaRPr lang="en-US" i="1" dirty="0">
              <a:solidFill>
                <a:schemeClr val="bg1">
                  <a:lumMod val="65000"/>
                </a:schemeClr>
              </a:solidFill>
              <a:latin typeface="Times New Roman" pitchFamily="18" charset="0"/>
              <a:cs typeface="Times New Roman" pitchFamily="18" charset="0"/>
            </a:endParaRPr>
          </a:p>
          <a:p>
            <a:r>
              <a:rPr lang="en-US" b="1" dirty="0" err="1">
                <a:latin typeface="Times New Roman" pitchFamily="18" charset="0"/>
                <a:cs typeface="Times New Roman" pitchFamily="18" charset="0"/>
              </a:rPr>
              <a:t>Pri.Send</a:t>
            </a:r>
            <a:r>
              <a:rPr lang="en-US" b="1" dirty="0">
                <a:latin typeface="Times New Roman" pitchFamily="18" charset="0"/>
                <a:cs typeface="Times New Roman" pitchFamily="18" charset="0"/>
              </a:rPr>
              <a:t>(Sec,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b="1" dirty="0" err="1">
                <a:latin typeface="Times New Roman" pitchFamily="18" charset="0"/>
                <a:cs typeface="Times New Roman" pitchFamily="18" charset="0"/>
              </a:rPr>
              <a:t>Sec.Recv</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a:t>
            </a:r>
            <a:r>
              <a:rPr lang="en-US" b="1" dirty="0" smtClean="0">
                <a:latin typeface="Times New Roman" pitchFamily="18" charset="0"/>
                <a:cs typeface="Times New Roman" pitchFamily="18" charset="0"/>
              </a:rPr>
              <a:t>2)</a:t>
            </a:r>
            <a:endParaRPr lang="en-US" b="1" dirty="0">
              <a:latin typeface="Times New Roman" pitchFamily="18" charset="0"/>
              <a:cs typeface="Times New Roman" pitchFamily="18" charset="0"/>
            </a:endParaRPr>
          </a:p>
          <a:p>
            <a:r>
              <a:rPr lang="en-US" i="1" dirty="0" err="1" smtClean="0">
                <a:solidFill>
                  <a:schemeClr val="bg1">
                    <a:lumMod val="65000"/>
                  </a:schemeClr>
                </a:solidFill>
                <a:latin typeface="Times New Roman" pitchFamily="18" charset="0"/>
                <a:cs typeface="Times New Roman" pitchFamily="18" charset="0"/>
              </a:rPr>
              <a:t>Sec.Sum</a:t>
            </a:r>
            <a:endParaRPr lang="en-US" i="1" dirty="0" smtClean="0">
              <a:solidFill>
                <a:schemeClr val="bg1">
                  <a:lumMod val="65000"/>
                </a:schemeClr>
              </a:solidFill>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27" name="TextBox 26"/>
          <p:cNvSpPr txBox="1"/>
          <p:nvPr/>
        </p:nvSpPr>
        <p:spPr>
          <a:xfrm>
            <a:off x="544010" y="6011715"/>
            <a:ext cx="1860233" cy="369332"/>
          </a:xfrm>
          <a:prstGeom prst="rect">
            <a:avLst/>
          </a:prstGeom>
          <a:noFill/>
        </p:spPr>
        <p:txBody>
          <a:bodyPr wrap="square" rtlCol="0">
            <a:spAutoFit/>
          </a:bodyPr>
          <a:lstStyle/>
          <a:p>
            <a:r>
              <a:rPr lang="en-US" dirty="0" smtClean="0"/>
              <a:t>Global explorer</a:t>
            </a:r>
            <a:endParaRPr lang="en-US" dirty="0"/>
          </a:p>
        </p:txBody>
      </p:sp>
      <p:sp>
        <p:nvSpPr>
          <p:cNvPr id="28" name="Rounded Rectangle 27"/>
          <p:cNvSpPr/>
          <p:nvPr/>
        </p:nvSpPr>
        <p:spPr>
          <a:xfrm>
            <a:off x="289367" y="1664398"/>
            <a:ext cx="2361236" cy="4342863"/>
          </a:xfrm>
          <a:prstGeom prst="roundRect">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p:nvPr/>
        </p:nvGrpSpPr>
        <p:grpSpPr>
          <a:xfrm>
            <a:off x="3170263" y="3508253"/>
            <a:ext cx="2157487" cy="2190953"/>
            <a:chOff x="3170263" y="3508253"/>
            <a:chExt cx="2157487" cy="2190953"/>
          </a:xfrm>
        </p:grpSpPr>
        <p:sp>
          <p:nvSpPr>
            <p:cNvPr id="47" name="TextBox 46"/>
            <p:cNvSpPr txBox="1"/>
            <p:nvPr/>
          </p:nvSpPr>
          <p:spPr>
            <a:xfrm>
              <a:off x="3507135" y="4106915"/>
              <a:ext cx="1817225" cy="369332"/>
            </a:xfrm>
            <a:prstGeom prst="rect">
              <a:avLst/>
            </a:prstGeom>
            <a:noFill/>
          </p:spPr>
          <p:txBody>
            <a:bodyPr wrap="square" rtlCol="0">
              <a:spAutoFit/>
            </a:bodyPr>
            <a:lstStyle/>
            <a:p>
              <a:r>
                <a:rPr lang="en-US" b="1" dirty="0" err="1">
                  <a:latin typeface="Times New Roman" pitchFamily="18" charset="0"/>
                  <a:cs typeface="Times New Roman" pitchFamily="18" charset="0"/>
                </a:rPr>
                <a:t>Cli.Send</a:t>
              </a:r>
              <a:r>
                <a:rPr lang="en-US" b="1" dirty="0">
                  <a:latin typeface="Times New Roman" pitchFamily="18" charset="0"/>
                  <a:cs typeface="Times New Roman" pitchFamily="18" charset="0"/>
                </a:rPr>
                <a:t>(</a:t>
              </a:r>
              <a:r>
                <a:rPr lang="en-US" b="1" dirty="0" err="1">
                  <a:latin typeface="Times New Roman" pitchFamily="18" charset="0"/>
                  <a:cs typeface="Times New Roman" pitchFamily="18" charset="0"/>
                </a:rPr>
                <a:t>Pri</a:t>
              </a:r>
              <a:r>
                <a:rPr lang="en-US" b="1" dirty="0">
                  <a:latin typeface="Times New Roman" pitchFamily="18" charset="0"/>
                  <a:cs typeface="Times New Roman" pitchFamily="18" charset="0"/>
                </a:rPr>
                <a:t>, 1)</a:t>
              </a:r>
            </a:p>
          </p:txBody>
        </p:sp>
        <p:sp>
          <p:nvSpPr>
            <p:cNvPr id="48" name="TextBox 47"/>
            <p:cNvSpPr txBox="1"/>
            <p:nvPr/>
          </p:nvSpPr>
          <p:spPr>
            <a:xfrm>
              <a:off x="3507134" y="4407331"/>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Cli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p>
          </p:txBody>
        </p:sp>
        <p:sp>
          <p:nvSpPr>
            <p:cNvPr id="50" name="TextBox 49"/>
            <p:cNvSpPr txBox="1"/>
            <p:nvPr/>
          </p:nvSpPr>
          <p:spPr>
            <a:xfrm>
              <a:off x="3510525" y="4738486"/>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Pri.Send</a:t>
              </a:r>
              <a:r>
                <a:rPr lang="en-US" b="1" dirty="0" smtClean="0">
                  <a:latin typeface="Times New Roman" pitchFamily="18" charset="0"/>
                  <a:cs typeface="Times New Roman" pitchFamily="18" charset="0"/>
                </a:rPr>
                <a:t>(Sec, </a:t>
              </a:r>
              <a:r>
                <a:rPr lang="en-US" b="1" dirty="0">
                  <a:latin typeface="Times New Roman" pitchFamily="18" charset="0"/>
                  <a:cs typeface="Times New Roman" pitchFamily="18" charset="0"/>
                </a:rPr>
                <a:t>1)</a:t>
              </a:r>
            </a:p>
          </p:txBody>
        </p:sp>
        <p:sp>
          <p:nvSpPr>
            <p:cNvPr id="53" name="TextBox 52"/>
            <p:cNvSpPr txBox="1"/>
            <p:nvPr/>
          </p:nvSpPr>
          <p:spPr>
            <a:xfrm>
              <a:off x="3504736" y="5036573"/>
              <a:ext cx="1817225" cy="369332"/>
            </a:xfrm>
            <a:prstGeom prst="rect">
              <a:avLst/>
            </a:prstGeom>
            <a:noFill/>
          </p:spPr>
          <p:txBody>
            <a:bodyPr wrap="square" rtlCol="0">
              <a:spAutoFit/>
            </a:bodyPr>
            <a:lstStyle/>
            <a:p>
              <a:r>
                <a:rPr lang="en-US" b="1" dirty="0" err="1" smtClean="0">
                  <a:latin typeface="Times New Roman" pitchFamily="18" charset="0"/>
                  <a:cs typeface="Times New Roman" pitchFamily="18" charset="0"/>
                </a:rPr>
                <a:t>Sec.Recv</a:t>
              </a:r>
              <a:r>
                <a:rPr lang="en-US" b="1" dirty="0" smtClean="0">
                  <a:latin typeface="Times New Roman" pitchFamily="18" charset="0"/>
                  <a:cs typeface="Times New Roman" pitchFamily="18" charset="0"/>
                </a:rPr>
                <a:t>(</a:t>
              </a:r>
              <a:r>
                <a:rPr lang="en-US" b="1" dirty="0" err="1" smtClean="0">
                  <a:latin typeface="Times New Roman" pitchFamily="18" charset="0"/>
                  <a:cs typeface="Times New Roman" pitchFamily="18" charset="0"/>
                </a:rPr>
                <a:t>Pri</a:t>
              </a:r>
              <a:r>
                <a:rPr lang="en-US" b="1" dirty="0" smtClean="0">
                  <a:latin typeface="Times New Roman" pitchFamily="18" charset="0"/>
                  <a:cs typeface="Times New Roman" pitchFamily="18" charset="0"/>
                </a:rPr>
                <a:t>, </a:t>
              </a:r>
              <a:r>
                <a:rPr lang="en-US" b="1" dirty="0">
                  <a:latin typeface="Times New Roman" pitchFamily="18" charset="0"/>
                  <a:cs typeface="Times New Roman" pitchFamily="18" charset="0"/>
                </a:rPr>
                <a:t>1)</a:t>
              </a:r>
            </a:p>
          </p:txBody>
        </p:sp>
        <p:sp>
          <p:nvSpPr>
            <p:cNvPr id="54" name="TextBox 53"/>
            <p:cNvSpPr txBox="1"/>
            <p:nvPr/>
          </p:nvSpPr>
          <p:spPr>
            <a:xfrm>
              <a:off x="3494464" y="5329874"/>
              <a:ext cx="1817225" cy="369332"/>
            </a:xfrm>
            <a:prstGeom prst="rect">
              <a:avLst/>
            </a:prstGeom>
            <a:noFill/>
          </p:spPr>
          <p:txBody>
            <a:bodyPr wrap="square" rtlCol="0">
              <a:spAutoFit/>
            </a:bodyPr>
            <a:lstStyle/>
            <a:p>
              <a:r>
                <a:rPr lang="en-US" b="1" dirty="0" err="1" smtClean="0">
                  <a:solidFill>
                    <a:srgbClr val="FF0000"/>
                  </a:solidFill>
                  <a:latin typeface="Times New Roman" pitchFamily="18" charset="0"/>
                  <a:cs typeface="Times New Roman" pitchFamily="18" charset="0"/>
                </a:rPr>
                <a:t>Cli.Send</a:t>
              </a:r>
              <a:r>
                <a:rPr lang="en-US" b="1" dirty="0" smtClean="0">
                  <a:solidFill>
                    <a:srgbClr val="FF0000"/>
                  </a:solidFill>
                  <a:latin typeface="Times New Roman" pitchFamily="18" charset="0"/>
                  <a:cs typeface="Times New Roman" pitchFamily="18" charset="0"/>
                </a:rPr>
                <a:t>(</a:t>
              </a:r>
              <a:r>
                <a:rPr lang="en-US" b="1" dirty="0" err="1" smtClean="0">
                  <a:solidFill>
                    <a:srgbClr val="FF0000"/>
                  </a:solidFill>
                  <a:latin typeface="Times New Roman" pitchFamily="18" charset="0"/>
                  <a:cs typeface="Times New Roman" pitchFamily="18" charset="0"/>
                </a:rPr>
                <a:t>Pri</a:t>
              </a:r>
              <a:r>
                <a:rPr lang="en-US" b="1" dirty="0" smtClean="0">
                  <a:solidFill>
                    <a:srgbClr val="FF0000"/>
                  </a:solidFill>
                  <a:latin typeface="Times New Roman" pitchFamily="18" charset="0"/>
                  <a:cs typeface="Times New Roman" pitchFamily="18" charset="0"/>
                </a:rPr>
                <a:t>, 3)</a:t>
              </a:r>
              <a:endParaRPr lang="en-US" b="1" dirty="0">
                <a:solidFill>
                  <a:srgbClr val="FF0000"/>
                </a:solidFill>
                <a:latin typeface="Times New Roman" pitchFamily="18" charset="0"/>
                <a:cs typeface="Times New Roman" pitchFamily="18" charset="0"/>
              </a:endParaRPr>
            </a:p>
          </p:txBody>
        </p:sp>
        <p:sp>
          <p:nvSpPr>
            <p:cNvPr id="63" name="TextBox 62"/>
            <p:cNvSpPr txBox="1"/>
            <p:nvPr/>
          </p:nvSpPr>
          <p:spPr>
            <a:xfrm>
              <a:off x="3170263" y="3508253"/>
              <a:ext cx="2110270" cy="646331"/>
            </a:xfrm>
            <a:prstGeom prst="rect">
              <a:avLst/>
            </a:prstGeom>
            <a:noFill/>
          </p:spPr>
          <p:txBody>
            <a:bodyPr wrap="square" rtlCol="0">
              <a:spAutoFit/>
            </a:bodyPr>
            <a:lstStyle/>
            <a:p>
              <a:pPr algn="ctr"/>
              <a:r>
                <a:rPr lang="en-US" b="1" dirty="0" smtClean="0">
                  <a:solidFill>
                    <a:schemeClr val="accent6">
                      <a:lumMod val="75000"/>
                    </a:schemeClr>
                  </a:solidFill>
                </a:rPr>
                <a:t>New global message trace:</a:t>
              </a:r>
              <a:endParaRPr lang="en-US" b="1" dirty="0">
                <a:solidFill>
                  <a:schemeClr val="accent6">
                    <a:lumMod val="75000"/>
                  </a:schemeClr>
                </a:solidFill>
              </a:endParaRPr>
            </a:p>
          </p:txBody>
        </p:sp>
      </p:grpSp>
    </p:spTree>
    <p:custDataLst>
      <p:tags r:id="rId1"/>
    </p:custDataLst>
    <p:extLst>
      <p:ext uri="{BB962C8B-B14F-4D97-AF65-F5344CB8AC3E}">
        <p14:creationId xmlns:p14="http://schemas.microsoft.com/office/powerpoint/2010/main" val="1270604115"/>
      </p:ext>
    </p:extLst>
  </p:cSld>
  <p:clrMapOvr>
    <a:masterClrMapping/>
  </p:clrMapOvr>
  <p:transition advTm="25703"/>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smtClean="0">
                <a:solidFill>
                  <a:srgbClr val="0070C0"/>
                </a:solidFill>
                <a:latin typeface="Segoe" charset="0"/>
              </a:rPr>
              <a:t>Evaluation</a:t>
            </a:r>
            <a:endParaRPr lang="en-US" sz="4500" dirty="0">
              <a:solidFill>
                <a:srgbClr val="0070C0"/>
              </a:solidFill>
              <a:latin typeface="Segoe" charset="0"/>
            </a:endParaRP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rPr>
              <a:t>Experiment Setup</a:t>
            </a:r>
          </a:p>
          <a:p>
            <a:pPr lvl="1"/>
            <a:r>
              <a:rPr lang="en-US" cap="small" dirty="0" err="1" smtClean="0">
                <a:latin typeface="Segoe" charset="0"/>
              </a:rPr>
              <a:t>DeMeter-MoDist</a:t>
            </a:r>
            <a:r>
              <a:rPr lang="en-US" dirty="0" smtClean="0">
                <a:latin typeface="Segoe" charset="0"/>
              </a:rPr>
              <a:t>: </a:t>
            </a:r>
          </a:p>
          <a:p>
            <a:pPr lvl="2"/>
            <a:r>
              <a:rPr lang="en-US" dirty="0" smtClean="0">
                <a:latin typeface="Segoe" charset="0"/>
              </a:rPr>
              <a:t>MPS, an deployed product implementation of </a:t>
            </a:r>
            <a:r>
              <a:rPr lang="en-US" dirty="0" err="1" smtClean="0">
                <a:latin typeface="Segoe" charset="0"/>
              </a:rPr>
              <a:t>Paxos</a:t>
            </a:r>
            <a:endParaRPr lang="en-US" dirty="0" smtClean="0">
              <a:latin typeface="Segoe" charset="0"/>
            </a:endParaRPr>
          </a:p>
          <a:p>
            <a:pPr lvl="2"/>
            <a:r>
              <a:rPr lang="en-US" dirty="0" smtClean="0">
                <a:latin typeface="Segoe" charset="0"/>
              </a:rPr>
              <a:t>Berkeley DB (BDB)</a:t>
            </a:r>
          </a:p>
          <a:p>
            <a:pPr lvl="1"/>
            <a:r>
              <a:rPr lang="en-US" cap="small" dirty="0" err="1" smtClean="0">
                <a:latin typeface="Segoe" charset="0"/>
              </a:rPr>
              <a:t>DeMeter-MaceMC</a:t>
            </a:r>
            <a:r>
              <a:rPr lang="en-US" cap="small" dirty="0" smtClean="0">
                <a:latin typeface="Segoe" charset="0"/>
              </a:rPr>
              <a:t>: </a:t>
            </a:r>
          </a:p>
          <a:p>
            <a:pPr lvl="2"/>
            <a:r>
              <a:rPr lang="en-US" dirty="0" smtClean="0">
                <a:latin typeface="Segoe" charset="0"/>
              </a:rPr>
              <a:t>Chord</a:t>
            </a:r>
            <a:r>
              <a:rPr lang="en-US" dirty="0">
                <a:latin typeface="Segoe" charset="0"/>
              </a:rPr>
              <a:t>,  </a:t>
            </a:r>
            <a:r>
              <a:rPr lang="en-US" dirty="0" smtClean="0">
                <a:latin typeface="Segoe" charset="0"/>
              </a:rPr>
              <a:t>peer-to-peer </a:t>
            </a:r>
            <a:r>
              <a:rPr lang="en-US" dirty="0">
                <a:latin typeface="Segoe" charset="0"/>
              </a:rPr>
              <a:t>DHT </a:t>
            </a:r>
            <a:r>
              <a:rPr lang="en-US" dirty="0" smtClean="0">
                <a:latin typeface="Segoe" charset="0"/>
              </a:rPr>
              <a:t>implementation</a:t>
            </a:r>
          </a:p>
          <a:p>
            <a:pPr lvl="1"/>
            <a:endParaRPr lang="en-US" b="1" dirty="0">
              <a:latin typeface="Segoe" charset="0"/>
            </a:endParaRPr>
          </a:p>
          <a:p>
            <a:pPr marL="667512" lvl="2" indent="0">
              <a:buNone/>
            </a:pPr>
            <a:endParaRPr lang="en-US" b="1" dirty="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18</a:t>
            </a:fld>
            <a:endParaRPr lang="en-US" dirty="0"/>
          </a:p>
        </p:txBody>
      </p:sp>
    </p:spTree>
    <p:extLst>
      <p:ext uri="{BB962C8B-B14F-4D97-AF65-F5344CB8AC3E}">
        <p14:creationId xmlns:p14="http://schemas.microsoft.com/office/powerpoint/2010/main" val="997136046"/>
      </p:ext>
    </p:extLst>
  </p:cSld>
  <p:clrMapOvr>
    <a:masterClrMapping/>
  </p:clrMapOvr>
  <p:transition advTm="2089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a:solidFill>
                  <a:srgbClr val="0070C0"/>
                </a:solidFill>
                <a:latin typeface="Segoe" charset="0"/>
              </a:rPr>
              <a:t>Evaluation</a:t>
            </a:r>
          </a:p>
        </p:txBody>
      </p:sp>
      <p:sp>
        <p:nvSpPr>
          <p:cNvPr id="16" name="Content Placeholder 15"/>
          <p:cNvSpPr>
            <a:spLocks noGrp="1"/>
          </p:cNvSpPr>
          <p:nvPr>
            <p:ph idx="1"/>
          </p:nvPr>
        </p:nvSpPr>
        <p:spPr>
          <a:xfrm>
            <a:off x="263120" y="1596325"/>
            <a:ext cx="8631044" cy="4921284"/>
          </a:xfrm>
        </p:spPr>
        <p:txBody>
          <a:bodyPr>
            <a:noAutofit/>
          </a:bodyPr>
          <a:lstStyle/>
          <a:p>
            <a:r>
              <a:rPr lang="en-US" sz="2800" dirty="0" smtClean="0">
                <a:latin typeface="Segoe" charset="0"/>
              </a:rPr>
              <a:t>Effectiveness of Dynamic Interface Reduction</a:t>
            </a:r>
          </a:p>
          <a:p>
            <a:r>
              <a:rPr lang="en-US" sz="2800" dirty="0" smtClean="0">
                <a:latin typeface="Segoe" charset="0"/>
              </a:rPr>
              <a:t>App-</a:t>
            </a:r>
            <a:r>
              <a:rPr lang="en-US" sz="2800" i="1" dirty="0" smtClean="0">
                <a:latin typeface="Segoe" charset="0"/>
              </a:rPr>
              <a:t>n : 	n</a:t>
            </a:r>
            <a:r>
              <a:rPr lang="en-US" sz="2800" dirty="0" smtClean="0">
                <a:latin typeface="Segoe" charset="0"/>
              </a:rPr>
              <a:t> is the number of distributed nodes</a:t>
            </a:r>
          </a:p>
          <a:p>
            <a:endParaRPr lang="en-US" sz="2800" i="1" dirty="0">
              <a:latin typeface="Segoe" charset="0"/>
            </a:endParaRPr>
          </a:p>
          <a:p>
            <a:endParaRPr lang="en-US" sz="2800" i="1" dirty="0" smtClean="0">
              <a:latin typeface="Segoe" charset="0"/>
            </a:endParaRPr>
          </a:p>
          <a:p>
            <a:endParaRPr lang="en-US" sz="2800" i="1" dirty="0">
              <a:latin typeface="Segoe" charset="0"/>
            </a:endParaRPr>
          </a:p>
          <a:p>
            <a:endParaRPr lang="en-US" sz="2800" i="1" dirty="0" smtClean="0">
              <a:latin typeface="Segoe" charset="0"/>
            </a:endParaRPr>
          </a:p>
          <a:p>
            <a:endParaRPr lang="en-US" sz="2800" i="1" dirty="0">
              <a:latin typeface="Segoe" charset="0"/>
            </a:endParaRPr>
          </a:p>
          <a:p>
            <a:r>
              <a:rPr lang="en-US" sz="2800" dirty="0" smtClean="0">
                <a:latin typeface="Segoe" charset="0"/>
              </a:rPr>
              <a:t>Reduction Ratio: |M</a:t>
            </a:r>
            <a:r>
              <a:rPr lang="en-US" sz="2800" baseline="-25000" dirty="0" smtClean="0">
                <a:latin typeface="Segoe" charset="0"/>
              </a:rPr>
              <a:t>w/o DIR</a:t>
            </a:r>
            <a:r>
              <a:rPr lang="en-US" sz="2800" dirty="0" smtClean="0">
                <a:latin typeface="Segoe" charset="0"/>
              </a:rPr>
              <a:t>| / |M</a:t>
            </a:r>
            <a:r>
              <a:rPr lang="en-US" sz="2800" baseline="-25000" dirty="0" smtClean="0">
                <a:latin typeface="Segoe" charset="0"/>
              </a:rPr>
              <a:t>w DIR</a:t>
            </a:r>
            <a:r>
              <a:rPr lang="en-US" sz="2800" dirty="0" smtClean="0">
                <a:latin typeface="Segoe" charset="0"/>
              </a:rPr>
              <a:t>|</a:t>
            </a:r>
            <a:endParaRPr lang="en-US" sz="2800" dirty="0">
              <a:latin typeface="Segoe" charset="0"/>
            </a:endParaRPr>
          </a:p>
          <a:p>
            <a:endParaRPr lang="en-US" sz="2800" dirty="0" smtClean="0">
              <a:latin typeface="Segoe" charset="0"/>
            </a:endParaRPr>
          </a:p>
          <a:p>
            <a:endParaRPr lang="en-US" sz="2800" dirty="0">
              <a:latin typeface="Segoe" charset="0"/>
            </a:endParaRPr>
          </a:p>
          <a:p>
            <a:pPr marL="0" indent="0">
              <a:buNone/>
            </a:pPr>
            <a:endParaRPr lang="en-US" sz="2800" dirty="0" smtClean="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19</a:t>
            </a:fld>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492828756"/>
              </p:ext>
            </p:extLst>
          </p:nvPr>
        </p:nvGraphicFramePr>
        <p:xfrm>
          <a:off x="751511" y="3357550"/>
          <a:ext cx="7221615" cy="706120"/>
        </p:xfrm>
        <a:graphic>
          <a:graphicData uri="http://schemas.openxmlformats.org/drawingml/2006/table">
            <a:tbl>
              <a:tblPr firstRow="1" bandRow="1">
                <a:tableStyleId>{5C22544A-7EE6-4342-B048-85BDC9FD1C3A}</a:tableStyleId>
              </a:tblPr>
              <a:tblGrid>
                <a:gridCol w="1197948"/>
                <a:gridCol w="939051"/>
                <a:gridCol w="950502"/>
                <a:gridCol w="893243"/>
                <a:gridCol w="1007763"/>
                <a:gridCol w="1145184"/>
                <a:gridCol w="1087924"/>
              </a:tblGrid>
              <a:tr h="0">
                <a:tc>
                  <a:txBody>
                    <a:bodyPr/>
                    <a:lstStyle/>
                    <a:p>
                      <a:r>
                        <a:rPr lang="en-US" sz="1600" dirty="0" smtClean="0">
                          <a:latin typeface="Comic Sans MS" pitchFamily="66" charset="0"/>
                        </a:rPr>
                        <a:t>App</a:t>
                      </a:r>
                      <a:endParaRPr lang="en-US" sz="1600" dirty="0">
                        <a:latin typeface="Comic Sans MS" pitchFamily="66" charset="0"/>
                      </a:endParaRPr>
                    </a:p>
                  </a:txBody>
                  <a:tcPr anchor="ctr"/>
                </a:tc>
                <a:tc>
                  <a:txBody>
                    <a:bodyPr/>
                    <a:lstStyle/>
                    <a:p>
                      <a:pPr algn="ctr"/>
                      <a:r>
                        <a:rPr lang="en-US" sz="1600" dirty="0" smtClean="0">
                          <a:latin typeface="Comic Sans MS" pitchFamily="66" charset="0"/>
                        </a:rPr>
                        <a:t>MPS-2</a:t>
                      </a:r>
                      <a:endParaRPr lang="en-US" sz="1600" dirty="0">
                        <a:latin typeface="Comic Sans MS" pitchFamily="66" charset="0"/>
                      </a:endParaRPr>
                    </a:p>
                  </a:txBody>
                  <a:tcPr anchor="ctr"/>
                </a:tc>
                <a:tc>
                  <a:txBody>
                    <a:bodyPr/>
                    <a:lstStyle/>
                    <a:p>
                      <a:pPr algn="ctr"/>
                      <a:r>
                        <a:rPr lang="en-US" sz="1600" dirty="0" smtClean="0">
                          <a:latin typeface="Comic Sans MS" pitchFamily="66" charset="0"/>
                        </a:rPr>
                        <a:t>MPS-3</a:t>
                      </a:r>
                      <a:endParaRPr lang="en-US" sz="1600" dirty="0">
                        <a:latin typeface="Comic Sans MS" pitchFamily="66" charset="0"/>
                      </a:endParaRPr>
                    </a:p>
                  </a:txBody>
                  <a:tcPr anchor="ctr"/>
                </a:tc>
                <a:tc>
                  <a:txBody>
                    <a:bodyPr/>
                    <a:lstStyle/>
                    <a:p>
                      <a:pPr algn="ctr"/>
                      <a:r>
                        <a:rPr lang="en-US" sz="1600" dirty="0" smtClean="0">
                          <a:latin typeface="Comic Sans MS" pitchFamily="66" charset="0"/>
                        </a:rPr>
                        <a:t>BDB-2</a:t>
                      </a:r>
                      <a:endParaRPr lang="en-US" sz="1600" dirty="0">
                        <a:latin typeface="Comic Sans MS" pitchFamily="66" charset="0"/>
                      </a:endParaRPr>
                    </a:p>
                  </a:txBody>
                  <a:tcPr anchor="ctr"/>
                </a:tc>
                <a:tc>
                  <a:txBody>
                    <a:bodyPr/>
                    <a:lstStyle/>
                    <a:p>
                      <a:pPr algn="ctr"/>
                      <a:r>
                        <a:rPr lang="en-US" sz="1600" dirty="0" smtClean="0">
                          <a:latin typeface="Comic Sans MS" pitchFamily="66" charset="0"/>
                        </a:rPr>
                        <a:t>BDB-3</a:t>
                      </a:r>
                      <a:endParaRPr lang="en-US" sz="1600" dirty="0">
                        <a:latin typeface="Comic Sans MS" pitchFamily="66" charset="0"/>
                      </a:endParaRPr>
                    </a:p>
                  </a:txBody>
                  <a:tcPr anchor="ctr"/>
                </a:tc>
                <a:tc>
                  <a:txBody>
                    <a:bodyPr/>
                    <a:lstStyle/>
                    <a:p>
                      <a:r>
                        <a:rPr lang="en-US" sz="1600" dirty="0" smtClean="0">
                          <a:latin typeface="Comic Sans MS" pitchFamily="66" charset="0"/>
                        </a:rPr>
                        <a:t>Chord-2</a:t>
                      </a:r>
                      <a:endParaRPr lang="en-US" sz="1600" dirty="0">
                        <a:latin typeface="Comic Sans MS" pitchFamily="66" charset="0"/>
                      </a:endParaRPr>
                    </a:p>
                  </a:txBody>
                  <a:tcPr anchor="ctr"/>
                </a:tc>
                <a:tc>
                  <a:txBody>
                    <a:bodyPr/>
                    <a:lstStyle/>
                    <a:p>
                      <a:r>
                        <a:rPr lang="en-US" sz="1600" dirty="0" smtClean="0">
                          <a:latin typeface="Comic Sans MS" pitchFamily="66" charset="0"/>
                        </a:rPr>
                        <a:t>Chord-3</a:t>
                      </a:r>
                      <a:endParaRPr lang="en-US" sz="1600" dirty="0">
                        <a:latin typeface="Comic Sans MS" pitchFamily="66" charset="0"/>
                      </a:endParaRPr>
                    </a:p>
                  </a:txBody>
                  <a:tcPr anchor="ctr"/>
                </a:tc>
              </a:tr>
              <a:tr h="370840">
                <a:tc>
                  <a:txBody>
                    <a:bodyPr/>
                    <a:lstStyle/>
                    <a:p>
                      <a:r>
                        <a:rPr lang="en-US" sz="1600" dirty="0" smtClean="0">
                          <a:latin typeface="Comic Sans MS" pitchFamily="66" charset="0"/>
                        </a:rPr>
                        <a:t>Reduction</a:t>
                      </a:r>
                      <a:endParaRPr lang="en-US" sz="1600" dirty="0">
                        <a:latin typeface="Comic Sans MS" pitchFamily="66" charset="0"/>
                      </a:endParaRPr>
                    </a:p>
                  </a:txBody>
                  <a:tcPr anchor="ctr"/>
                </a:tc>
                <a:tc>
                  <a:txBody>
                    <a:bodyPr/>
                    <a:lstStyle/>
                    <a:p>
                      <a:pPr algn="ctr"/>
                      <a:r>
                        <a:rPr lang="en-US" sz="1600" dirty="0" smtClean="0">
                          <a:latin typeface="Comic Sans MS" pitchFamily="66" charset="0"/>
                          <a:cs typeface="Times New Roman" pitchFamily="18" charset="0"/>
                        </a:rPr>
                        <a:t>488</a:t>
                      </a:r>
                      <a:endParaRPr lang="en-US" sz="1600" dirty="0">
                        <a:latin typeface="Comic Sans MS" pitchFamily="66" charset="0"/>
                        <a:cs typeface="Times New Roman" pitchFamily="18" charset="0"/>
                      </a:endParaRPr>
                    </a:p>
                  </a:txBody>
                  <a:tcPr anchor="ctr"/>
                </a:tc>
                <a:tc>
                  <a:txBody>
                    <a:bodyPr/>
                    <a:lstStyle/>
                    <a:p>
                      <a:pPr algn="ctr"/>
                      <a:r>
                        <a:rPr lang="en-US" sz="1600" dirty="0" smtClean="0">
                          <a:latin typeface="Comic Sans MS" pitchFamily="66" charset="0"/>
                          <a:cs typeface="Times New Roman" pitchFamily="18" charset="0"/>
                        </a:rPr>
                        <a:t>542944</a:t>
                      </a:r>
                      <a:endParaRPr lang="en-US" sz="1600" dirty="0">
                        <a:latin typeface="Comic Sans MS" pitchFamily="66" charset="0"/>
                        <a:cs typeface="Times New Roman" pitchFamily="18" charset="0"/>
                      </a:endParaRPr>
                    </a:p>
                  </a:txBody>
                  <a:tcPr anchor="ctr"/>
                </a:tc>
                <a:tc>
                  <a:txBody>
                    <a:bodyPr/>
                    <a:lstStyle/>
                    <a:p>
                      <a:pPr algn="ctr"/>
                      <a:r>
                        <a:rPr lang="en-US" sz="1600" dirty="0" smtClean="0">
                          <a:latin typeface="Comic Sans MS" pitchFamily="66" charset="0"/>
                          <a:cs typeface="Times New Roman" pitchFamily="18" charset="0"/>
                        </a:rPr>
                        <a:t>277</a:t>
                      </a:r>
                      <a:endParaRPr lang="en-US" sz="1600" dirty="0">
                        <a:latin typeface="Comic Sans MS" pitchFamily="66" charset="0"/>
                        <a:cs typeface="Times New Roman" pitchFamily="18" charset="0"/>
                      </a:endParaRPr>
                    </a:p>
                  </a:txBody>
                  <a:tcPr anchor="ctr"/>
                </a:tc>
                <a:tc>
                  <a:txBody>
                    <a:bodyPr/>
                    <a:lstStyle/>
                    <a:p>
                      <a:pPr algn="ctr"/>
                      <a:r>
                        <a:rPr lang="en-US" sz="1600" dirty="0" smtClean="0">
                          <a:latin typeface="Comic Sans MS" pitchFamily="66" charset="0"/>
                          <a:cs typeface="Times New Roman" pitchFamily="18" charset="0"/>
                        </a:rPr>
                        <a:t>278481</a:t>
                      </a:r>
                      <a:endParaRPr lang="en-US" sz="1600" dirty="0">
                        <a:latin typeface="Comic Sans MS" pitchFamily="66" charset="0"/>
                        <a:cs typeface="Times New Roman" pitchFamily="18" charset="0"/>
                      </a:endParaRPr>
                    </a:p>
                  </a:txBody>
                  <a:tcPr anchor="ctr"/>
                </a:tc>
                <a:tc>
                  <a:txBody>
                    <a:bodyPr/>
                    <a:lstStyle/>
                    <a:p>
                      <a:pPr algn="ctr"/>
                      <a:r>
                        <a:rPr lang="en-US" sz="1600" dirty="0" smtClean="0">
                          <a:latin typeface="Comic Sans MS" pitchFamily="66" charset="0"/>
                          <a:cs typeface="Times New Roman" pitchFamily="18" charset="0"/>
                        </a:rPr>
                        <a:t>19</a:t>
                      </a:r>
                      <a:endParaRPr lang="en-US" sz="1600" dirty="0">
                        <a:latin typeface="Comic Sans MS" pitchFamily="66" charset="0"/>
                        <a:cs typeface="Times New Roman" pitchFamily="18" charset="0"/>
                      </a:endParaRPr>
                    </a:p>
                  </a:txBody>
                  <a:tcPr anchor="ctr"/>
                </a:tc>
                <a:tc>
                  <a:txBody>
                    <a:bodyPr/>
                    <a:lstStyle/>
                    <a:p>
                      <a:pPr algn="ctr"/>
                      <a:r>
                        <a:rPr lang="en-US" sz="1600" dirty="0" smtClean="0">
                          <a:latin typeface="Comic Sans MS" pitchFamily="66" charset="0"/>
                          <a:cs typeface="Times New Roman" pitchFamily="18" charset="0"/>
                        </a:rPr>
                        <a:t>1587</a:t>
                      </a:r>
                      <a:endParaRPr lang="en-US" sz="1600" dirty="0">
                        <a:latin typeface="Comic Sans MS" pitchFamily="66" charset="0"/>
                        <a:cs typeface="Times New Roman" pitchFamily="18" charset="0"/>
                      </a:endParaRPr>
                    </a:p>
                  </a:txBody>
                  <a:tcPr anchor="ctr"/>
                </a:tc>
              </a:tr>
            </a:tbl>
          </a:graphicData>
        </a:graphic>
      </p:graphicFrame>
      <p:sp>
        <p:nvSpPr>
          <p:cNvPr id="11" name="Right Bracket 10"/>
          <p:cNvSpPr/>
          <p:nvPr/>
        </p:nvSpPr>
        <p:spPr>
          <a:xfrm rot="5400000">
            <a:off x="2824042" y="3671541"/>
            <a:ext cx="150543" cy="101476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ight Bracket 12"/>
          <p:cNvSpPr/>
          <p:nvPr/>
        </p:nvSpPr>
        <p:spPr>
          <a:xfrm rot="5400000">
            <a:off x="4708599" y="3679909"/>
            <a:ext cx="150545" cy="962723"/>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Right Bracket 13"/>
          <p:cNvSpPr/>
          <p:nvPr/>
        </p:nvSpPr>
        <p:spPr>
          <a:xfrm rot="5400000">
            <a:off x="6792959" y="3585116"/>
            <a:ext cx="148678" cy="1141140"/>
          </a:xfrm>
          <a:prstGeom prst="rightBracket">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189965170"/>
              </p:ext>
            </p:extLst>
          </p:nvPr>
        </p:nvGraphicFramePr>
        <p:xfrm>
          <a:off x="752713" y="4081344"/>
          <a:ext cx="7220408" cy="365760"/>
        </p:xfrm>
        <a:graphic>
          <a:graphicData uri="http://schemas.openxmlformats.org/drawingml/2006/table">
            <a:tbl>
              <a:tblPr firstRow="1" bandRow="1">
                <a:tableStyleId>{5C22544A-7EE6-4342-B048-85BDC9FD1C3A}</a:tableStyleId>
              </a:tblPr>
              <a:tblGrid>
                <a:gridCol w="1198750"/>
                <a:gridCol w="936703"/>
                <a:gridCol w="959005"/>
                <a:gridCol w="892097"/>
                <a:gridCol w="1003610"/>
                <a:gridCol w="1148576"/>
                <a:gridCol w="1081667"/>
              </a:tblGrid>
              <a:tr h="334537">
                <a:tc>
                  <a:txBody>
                    <a:bodyPr/>
                    <a:lstStyle/>
                    <a:p>
                      <a:r>
                        <a:rPr kumimoji="0" lang="en-US" sz="1600" b="0" kern="1200" dirty="0" smtClean="0">
                          <a:solidFill>
                            <a:schemeClr val="dk1"/>
                          </a:solidFill>
                          <a:latin typeface="Comic Sans MS" pitchFamily="66" charset="0"/>
                          <a:ea typeface="+mn-ea"/>
                          <a:cs typeface="+mn-cs"/>
                        </a:rPr>
                        <a:t>Speedup</a:t>
                      </a:r>
                      <a:endParaRPr kumimoji="0" lang="en-US" sz="1600" b="0" kern="1200" dirty="0">
                        <a:solidFill>
                          <a:schemeClr val="dk1"/>
                        </a:solidFill>
                        <a:latin typeface="Comic Sans MS" pitchFamily="66" charset="0"/>
                        <a:ea typeface="+mn-ea"/>
                        <a:cs typeface="+mn-cs"/>
                      </a:endParaRPr>
                    </a:p>
                  </a:txBody>
                  <a:tcPr>
                    <a:solidFill>
                      <a:schemeClr val="bg2"/>
                    </a:solidFill>
                  </a:tcPr>
                </a:tc>
                <a:tc>
                  <a:txBody>
                    <a:bodyPr/>
                    <a:lstStyle/>
                    <a:p>
                      <a:pPr marL="0" algn="ctr" rtl="0" eaLnBrk="1" latinLnBrk="0" hangingPunct="1"/>
                      <a:r>
                        <a:rPr kumimoji="0" lang="en-US" sz="1600" b="0" kern="1200" dirty="0" smtClean="0">
                          <a:solidFill>
                            <a:schemeClr val="dk1"/>
                          </a:solidFill>
                          <a:latin typeface="Comic Sans MS" pitchFamily="66" charset="0"/>
                          <a:ea typeface="+mn-ea"/>
                          <a:cs typeface="Times New Roman" pitchFamily="18" charset="0"/>
                        </a:rPr>
                        <a:t>153</a:t>
                      </a:r>
                      <a:endParaRPr kumimoji="0" lang="en-US" sz="1600" b="0" kern="1200" dirty="0">
                        <a:solidFill>
                          <a:schemeClr val="dk1"/>
                        </a:solidFill>
                        <a:latin typeface="Comic Sans MS" pitchFamily="66" charset="0"/>
                        <a:ea typeface="+mn-ea"/>
                        <a:cs typeface="Times New Roman" pitchFamily="18" charset="0"/>
                      </a:endParaRPr>
                    </a:p>
                  </a:txBody>
                  <a:tcPr>
                    <a:solidFill>
                      <a:schemeClr val="bg2"/>
                    </a:solidFill>
                  </a:tcPr>
                </a:tc>
                <a:tc>
                  <a:txBody>
                    <a:bodyPr/>
                    <a:lstStyle/>
                    <a:p>
                      <a:pPr algn="ctr"/>
                      <a:r>
                        <a:rPr kumimoji="0" lang="en-US" sz="1600" b="0" kern="1200" dirty="0" smtClean="0">
                          <a:solidFill>
                            <a:schemeClr val="dk1"/>
                          </a:solidFill>
                          <a:latin typeface="Comic Sans MS" pitchFamily="66" charset="0"/>
                          <a:ea typeface="+mn-ea"/>
                          <a:cs typeface="Times New Roman" pitchFamily="18" charset="0"/>
                        </a:rPr>
                        <a:t>217178</a:t>
                      </a:r>
                      <a:endParaRPr kumimoji="0" lang="en-US" sz="1600" b="0" kern="1200" dirty="0">
                        <a:solidFill>
                          <a:schemeClr val="dk1"/>
                        </a:solidFill>
                        <a:latin typeface="Comic Sans MS" pitchFamily="66" charset="0"/>
                        <a:ea typeface="+mn-ea"/>
                        <a:cs typeface="Times New Roman" pitchFamily="18" charset="0"/>
                      </a:endParaRPr>
                    </a:p>
                  </a:txBody>
                  <a:tcPr>
                    <a:solidFill>
                      <a:schemeClr val="bg2"/>
                    </a:solidFill>
                  </a:tcPr>
                </a:tc>
                <a:tc>
                  <a:txBody>
                    <a:bodyPr/>
                    <a:lstStyle/>
                    <a:p>
                      <a:pPr algn="ctr"/>
                      <a:r>
                        <a:rPr kumimoji="0" lang="en-US" sz="1600" b="0" kern="1200" dirty="0" smtClean="0">
                          <a:solidFill>
                            <a:schemeClr val="dk1"/>
                          </a:solidFill>
                          <a:latin typeface="Comic Sans MS" pitchFamily="66" charset="0"/>
                          <a:ea typeface="+mn-ea"/>
                          <a:cs typeface="Times New Roman" pitchFamily="18" charset="0"/>
                        </a:rPr>
                        <a:t>50</a:t>
                      </a:r>
                      <a:endParaRPr kumimoji="0" lang="en-US" sz="1600" b="0" kern="1200" dirty="0">
                        <a:solidFill>
                          <a:schemeClr val="dk1"/>
                        </a:solidFill>
                        <a:latin typeface="Comic Sans MS" pitchFamily="66" charset="0"/>
                        <a:ea typeface="+mn-ea"/>
                        <a:cs typeface="Times New Roman" pitchFamily="18" charset="0"/>
                      </a:endParaRPr>
                    </a:p>
                  </a:txBody>
                  <a:tcPr>
                    <a:solidFill>
                      <a:schemeClr val="bg2"/>
                    </a:solidFill>
                  </a:tcPr>
                </a:tc>
                <a:tc>
                  <a:txBody>
                    <a:bodyPr/>
                    <a:lstStyle/>
                    <a:p>
                      <a:pPr algn="ctr"/>
                      <a:r>
                        <a:rPr lang="en-US" sz="1800" b="0" dirty="0" smtClean="0">
                          <a:solidFill>
                            <a:schemeClr val="tx1"/>
                          </a:solidFill>
                          <a:latin typeface="Comic Sans MS" pitchFamily="66" charset="0"/>
                          <a:cs typeface="Times New Roman" pitchFamily="18" charset="0"/>
                        </a:rPr>
                        <a:t>44203</a:t>
                      </a:r>
                      <a:endParaRPr lang="en-US" b="0" dirty="0">
                        <a:solidFill>
                          <a:schemeClr val="tx1"/>
                        </a:solidFill>
                      </a:endParaRPr>
                    </a:p>
                  </a:txBody>
                  <a:tcPr>
                    <a:solidFill>
                      <a:schemeClr val="bg2"/>
                    </a:solidFill>
                  </a:tcPr>
                </a:tc>
                <a:tc>
                  <a:txBody>
                    <a:bodyPr/>
                    <a:lstStyle/>
                    <a:p>
                      <a:pPr algn="ctr"/>
                      <a:r>
                        <a:rPr lang="en-US" sz="1800" b="0" dirty="0" smtClean="0">
                          <a:solidFill>
                            <a:schemeClr val="tx1"/>
                          </a:solidFill>
                          <a:latin typeface="Comic Sans MS" pitchFamily="66" charset="0"/>
                          <a:cs typeface="Times New Roman" pitchFamily="18" charset="0"/>
                        </a:rPr>
                        <a:t>7</a:t>
                      </a:r>
                      <a:endParaRPr lang="en-US" b="0" dirty="0">
                        <a:solidFill>
                          <a:schemeClr val="tx1"/>
                        </a:solidFill>
                      </a:endParaRPr>
                    </a:p>
                  </a:txBody>
                  <a:tcPr>
                    <a:solidFill>
                      <a:schemeClr val="bg2"/>
                    </a:solidFill>
                  </a:tcPr>
                </a:tc>
                <a:tc>
                  <a:txBody>
                    <a:bodyPr/>
                    <a:lstStyle/>
                    <a:p>
                      <a:pPr algn="ctr"/>
                      <a:r>
                        <a:rPr lang="en-US" sz="1800" b="0" dirty="0" smtClean="0">
                          <a:solidFill>
                            <a:schemeClr val="tx1"/>
                          </a:solidFill>
                          <a:latin typeface="Comic Sans MS" pitchFamily="66" charset="0"/>
                          <a:cs typeface="Times New Roman" pitchFamily="18" charset="0"/>
                        </a:rPr>
                        <a:t>547</a:t>
                      </a:r>
                      <a:endParaRPr lang="en-US" b="0" dirty="0">
                        <a:solidFill>
                          <a:schemeClr val="tx1"/>
                        </a:solidFill>
                      </a:endParaRPr>
                    </a:p>
                  </a:txBody>
                  <a:tcPr>
                    <a:solidFill>
                      <a:schemeClr val="bg2"/>
                    </a:solidFill>
                  </a:tcPr>
                </a:tc>
              </a:tr>
            </a:tbl>
          </a:graphicData>
        </a:graphic>
      </p:graphicFrame>
      <p:sp>
        <p:nvSpPr>
          <p:cNvPr id="5" name="Rounded Rectangle 4"/>
          <p:cNvSpPr/>
          <p:nvPr/>
        </p:nvSpPr>
        <p:spPr>
          <a:xfrm>
            <a:off x="2921615" y="3702196"/>
            <a:ext cx="892102" cy="355921"/>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4783871" y="3678974"/>
            <a:ext cx="892102" cy="390294"/>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6991817" y="3690125"/>
            <a:ext cx="892102" cy="367992"/>
          </a:xfrm>
          <a:prstGeom prst="roundRect">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461580" y="4275404"/>
            <a:ext cx="855904" cy="338554"/>
          </a:xfrm>
          <a:prstGeom prst="rect">
            <a:avLst/>
          </a:prstGeom>
          <a:noFill/>
        </p:spPr>
        <p:txBody>
          <a:bodyPr wrap="square" rtlCol="0">
            <a:spAutoFit/>
          </a:bodyPr>
          <a:lstStyle/>
          <a:p>
            <a:r>
              <a:rPr lang="en-US" sz="1600" dirty="0" smtClean="0">
                <a:solidFill>
                  <a:schemeClr val="dk1"/>
                </a:solidFill>
                <a:latin typeface="Comic Sans MS" pitchFamily="66" charset="0"/>
                <a:cs typeface="Times New Roman" pitchFamily="18" charset="0"/>
              </a:rPr>
              <a:t>x1000</a:t>
            </a:r>
            <a:endParaRPr lang="en-US" sz="1600" dirty="0">
              <a:solidFill>
                <a:schemeClr val="dk1"/>
              </a:solidFill>
              <a:latin typeface="Comic Sans MS" pitchFamily="66" charset="0"/>
              <a:cs typeface="Times New Roman" pitchFamily="18" charset="0"/>
            </a:endParaRPr>
          </a:p>
        </p:txBody>
      </p:sp>
      <p:sp>
        <p:nvSpPr>
          <p:cNvPr id="17" name="TextBox 16"/>
          <p:cNvSpPr txBox="1"/>
          <p:nvPr/>
        </p:nvSpPr>
        <p:spPr>
          <a:xfrm>
            <a:off x="4350636" y="4259362"/>
            <a:ext cx="855904" cy="338554"/>
          </a:xfrm>
          <a:prstGeom prst="rect">
            <a:avLst/>
          </a:prstGeom>
          <a:noFill/>
        </p:spPr>
        <p:txBody>
          <a:bodyPr wrap="square" rtlCol="0">
            <a:spAutoFit/>
          </a:bodyPr>
          <a:lstStyle/>
          <a:p>
            <a:r>
              <a:rPr lang="en-US" sz="1600" dirty="0">
                <a:solidFill>
                  <a:schemeClr val="dk1"/>
                </a:solidFill>
                <a:latin typeface="Comic Sans MS" pitchFamily="66" charset="0"/>
                <a:cs typeface="Times New Roman" pitchFamily="18" charset="0"/>
              </a:rPr>
              <a:t>x1000</a:t>
            </a:r>
          </a:p>
        </p:txBody>
      </p:sp>
      <p:sp>
        <p:nvSpPr>
          <p:cNvPr id="18" name="TextBox 17"/>
          <p:cNvSpPr txBox="1"/>
          <p:nvPr/>
        </p:nvSpPr>
        <p:spPr>
          <a:xfrm>
            <a:off x="6519556" y="4275404"/>
            <a:ext cx="855904" cy="338554"/>
          </a:xfrm>
          <a:prstGeom prst="rect">
            <a:avLst/>
          </a:prstGeom>
          <a:noFill/>
        </p:spPr>
        <p:txBody>
          <a:bodyPr wrap="square" rtlCol="0">
            <a:spAutoFit/>
          </a:bodyPr>
          <a:lstStyle/>
          <a:p>
            <a:r>
              <a:rPr lang="en-US" sz="1600" dirty="0" smtClean="0">
                <a:solidFill>
                  <a:schemeClr val="dk1"/>
                </a:solidFill>
                <a:latin typeface="Comic Sans MS" pitchFamily="66" charset="0"/>
                <a:cs typeface="Times New Roman" pitchFamily="18" charset="0"/>
              </a:rPr>
              <a:t>x100</a:t>
            </a:r>
            <a:endParaRPr lang="en-US" sz="1600" dirty="0">
              <a:solidFill>
                <a:schemeClr val="dk1"/>
              </a:solidFill>
              <a:latin typeface="Comic Sans MS" pitchFamily="66" charset="0"/>
              <a:cs typeface="Times New Roman" pitchFamily="18" charset="0"/>
            </a:endParaRPr>
          </a:p>
        </p:txBody>
      </p:sp>
      <p:graphicFrame>
        <p:nvGraphicFramePr>
          <p:cNvPr id="8" name="Table 7"/>
          <p:cNvGraphicFramePr>
            <a:graphicFrameLocks noGrp="1"/>
          </p:cNvGraphicFramePr>
          <p:nvPr>
            <p:extLst>
              <p:ext uri="{D42A27DB-BD31-4B8C-83A1-F6EECF244321}">
                <p14:modId xmlns:p14="http://schemas.microsoft.com/office/powerpoint/2010/main" val="4260689870"/>
              </p:ext>
            </p:extLst>
          </p:nvPr>
        </p:nvGraphicFramePr>
        <p:xfrm>
          <a:off x="755256" y="2985169"/>
          <a:ext cx="7249755" cy="370840"/>
        </p:xfrm>
        <a:graphic>
          <a:graphicData uri="http://schemas.openxmlformats.org/drawingml/2006/table">
            <a:tbl>
              <a:tblPr firstRow="1" bandRow="1">
                <a:tableStyleId>{5C22544A-7EE6-4342-B048-85BDC9FD1C3A}</a:tableStyleId>
              </a:tblPr>
              <a:tblGrid>
                <a:gridCol w="1183221"/>
                <a:gridCol w="3788555"/>
                <a:gridCol w="2277979"/>
              </a:tblGrid>
              <a:tr h="370840">
                <a:tc>
                  <a:txBody>
                    <a:bodyPr/>
                    <a:lstStyle/>
                    <a:p>
                      <a:pPr algn="ctr"/>
                      <a:endParaRPr lang="en-US" dirty="0"/>
                    </a:p>
                  </a:txBody>
                  <a:tcPr/>
                </a:tc>
                <a:tc>
                  <a:txBody>
                    <a:bodyPr/>
                    <a:lstStyle/>
                    <a:p>
                      <a:pPr algn="ctr"/>
                      <a:r>
                        <a:rPr lang="en-US" dirty="0" err="1" smtClean="0"/>
                        <a:t>DeMeter-Modist</a:t>
                      </a:r>
                      <a:endParaRPr lang="en-US" dirty="0"/>
                    </a:p>
                  </a:txBody>
                  <a:tcPr/>
                </a:tc>
                <a:tc>
                  <a:txBody>
                    <a:bodyPr/>
                    <a:lstStyle/>
                    <a:p>
                      <a:pPr algn="ctr"/>
                      <a:r>
                        <a:rPr lang="en-US" dirty="0" err="1" smtClean="0"/>
                        <a:t>DeMeter-MaceMC</a:t>
                      </a:r>
                      <a:endParaRPr lang="en-US" dirty="0"/>
                    </a:p>
                  </a:txBody>
                  <a:tcPr/>
                </a:tc>
              </a:tr>
            </a:tbl>
          </a:graphicData>
        </a:graphic>
      </p:graphicFrame>
    </p:spTree>
    <p:custDataLst>
      <p:tags r:id="rId1"/>
    </p:custDataLst>
    <p:extLst>
      <p:ext uri="{BB962C8B-B14F-4D97-AF65-F5344CB8AC3E}">
        <p14:creationId xmlns:p14="http://schemas.microsoft.com/office/powerpoint/2010/main" val="1857399808"/>
      </p:ext>
    </p:extLst>
  </p:cSld>
  <p:clrMapOvr>
    <a:masterClrMapping/>
  </p:clrMapOvr>
  <p:transition advTm="129913"/>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500"/>
                                        <p:tgtEl>
                                          <p:spTgt spid="1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4"/>
                                        </p:tgtEl>
                                      </p:cBhvr>
                                    </p:animEffect>
                                    <p:set>
                                      <p:cBhvr>
                                        <p:cTn id="33" dur="1" fill="hold">
                                          <p:stCondLst>
                                            <p:cond delay="499"/>
                                          </p:stCondLst>
                                        </p:cTn>
                                        <p:tgtEl>
                                          <p:spTgt spid="14"/>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6"/>
                                        </p:tgtEl>
                                      </p:cBhvr>
                                    </p:animEffect>
                                    <p:set>
                                      <p:cBhvr>
                                        <p:cTn id="36" dur="1" fill="hold">
                                          <p:stCondLst>
                                            <p:cond delay="499"/>
                                          </p:stCondLst>
                                        </p:cTn>
                                        <p:tgtEl>
                                          <p:spTgt spid="6"/>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17"/>
                                        </p:tgtEl>
                                      </p:cBhvr>
                                    </p:animEffect>
                                    <p:set>
                                      <p:cBhvr>
                                        <p:cTn id="39" dur="1" fill="hold">
                                          <p:stCondLst>
                                            <p:cond delay="499"/>
                                          </p:stCondLst>
                                        </p:cTn>
                                        <p:tgtEl>
                                          <p:spTgt spid="17"/>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18"/>
                                        </p:tgtEl>
                                      </p:cBhvr>
                                    </p:animEffect>
                                    <p:set>
                                      <p:cBhvr>
                                        <p:cTn id="42" dur="1" fill="hold">
                                          <p:stCondLst>
                                            <p:cond delay="499"/>
                                          </p:stCondLst>
                                        </p:cTn>
                                        <p:tgtEl>
                                          <p:spTgt spid="18"/>
                                        </p:tgtEl>
                                        <p:attrNameLst>
                                          <p:attrName>style.visibility</p:attrName>
                                        </p:attrNameLst>
                                      </p:cBhvr>
                                      <p:to>
                                        <p:strVal val="hidden"/>
                                      </p:to>
                                    </p:set>
                                  </p:childTnLst>
                                </p:cTn>
                              </p:par>
                              <p:par>
                                <p:cTn id="43" presetID="10" presetClass="entr" presetSubtype="0"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grpId="1" nodeType="clickEffect">
                                  <p:stCondLst>
                                    <p:cond delay="0"/>
                                  </p:stCondLst>
                                  <p:childTnLst>
                                    <p:animEffect transition="out" filter="fade">
                                      <p:cBhvr>
                                        <p:cTn id="55" dur="500"/>
                                        <p:tgtEl>
                                          <p:spTgt spid="5"/>
                                        </p:tgtEl>
                                      </p:cBhvr>
                                    </p:animEffect>
                                    <p:set>
                                      <p:cBhvr>
                                        <p:cTn id="56" dur="1" fill="hold">
                                          <p:stCondLst>
                                            <p:cond delay="499"/>
                                          </p:stCondLst>
                                        </p:cTn>
                                        <p:tgtEl>
                                          <p:spTgt spid="5"/>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12"/>
                                        </p:tgtEl>
                                      </p:cBhvr>
                                    </p:animEffect>
                                    <p:set>
                                      <p:cBhvr>
                                        <p:cTn id="59" dur="1" fill="hold">
                                          <p:stCondLst>
                                            <p:cond delay="499"/>
                                          </p:stCondLst>
                                        </p:cTn>
                                        <p:tgtEl>
                                          <p:spTgt spid="12"/>
                                        </p:tgtEl>
                                        <p:attrNameLst>
                                          <p:attrName>style.visibility</p:attrName>
                                        </p:attrNameLst>
                                      </p:cBhvr>
                                      <p:to>
                                        <p:strVal val="hidden"/>
                                      </p:to>
                                    </p:set>
                                  </p:childTnLst>
                                </p:cTn>
                              </p:par>
                              <p:par>
                                <p:cTn id="60" presetID="10" presetClass="exit" presetSubtype="0" fill="hold" grpId="1"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ntr" presetSubtype="0" fill="hold" nodeType="withEffect">
                                  <p:stCondLst>
                                    <p:cond delay="0"/>
                                  </p:stCondLst>
                                  <p:childTnLst>
                                    <p:set>
                                      <p:cBhvr>
                                        <p:cTn id="64" dur="1" fill="hold">
                                          <p:stCondLst>
                                            <p:cond delay="0"/>
                                          </p:stCondLst>
                                        </p:cTn>
                                        <p:tgtEl>
                                          <p:spTgt spid="4"/>
                                        </p:tgtEl>
                                        <p:attrNameLst>
                                          <p:attrName>style.visibility</p:attrName>
                                        </p:attrNameLst>
                                      </p:cBhvr>
                                      <p:to>
                                        <p:strVal val="visible"/>
                                      </p:to>
                                    </p:set>
                                    <p:animEffect transition="in" filter="fade">
                                      <p:cBhvr>
                                        <p:cTn id="6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13" grpId="1" animBg="1"/>
      <p:bldP spid="14" grpId="0" animBg="1"/>
      <p:bldP spid="14" grpId="1" animBg="1"/>
      <p:bldP spid="5" grpId="0" animBg="1"/>
      <p:bldP spid="5" grpId="1" animBg="1"/>
      <p:bldP spid="12" grpId="0" animBg="1"/>
      <p:bldP spid="12" grpId="1" animBg="1"/>
      <p:bldP spid="15" grpId="0" animBg="1"/>
      <p:bldP spid="15" grpId="1" animBg="1"/>
      <p:bldP spid="6" grpId="0"/>
      <p:bldP spid="6" grpId="1"/>
      <p:bldP spid="17" grpId="0"/>
      <p:bldP spid="17" grpId="1"/>
      <p:bldP spid="18" grpId="0"/>
      <p:bldP spid="18"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32986"/>
            <a:ext cx="8122920" cy="2556974"/>
          </a:xfrm>
        </p:spPr>
        <p:txBody>
          <a:bodyPr>
            <a:normAutofit lnSpcReduction="10000"/>
          </a:bodyPr>
          <a:lstStyle/>
          <a:p>
            <a:r>
              <a:rPr lang="en-US" sz="2800" dirty="0" smtClean="0">
                <a:latin typeface="Segoe" charset="0"/>
              </a:rPr>
              <a:t>Building reliable distributed systems is hard</a:t>
            </a:r>
          </a:p>
          <a:p>
            <a:pPr lvl="1"/>
            <a:r>
              <a:rPr lang="en-US" dirty="0" smtClean="0">
                <a:latin typeface="Segoe" charset="0"/>
              </a:rPr>
              <a:t>Machine failure</a:t>
            </a:r>
          </a:p>
          <a:p>
            <a:pPr lvl="1"/>
            <a:r>
              <a:rPr lang="en-US" dirty="0" smtClean="0">
                <a:latin typeface="Segoe" charset="0"/>
              </a:rPr>
              <a:t>Message lost</a:t>
            </a:r>
          </a:p>
          <a:p>
            <a:pPr lvl="1"/>
            <a:r>
              <a:rPr lang="en-US" dirty="0" smtClean="0">
                <a:latin typeface="Segoe" charset="0"/>
              </a:rPr>
              <a:t>Message reorder</a:t>
            </a:r>
          </a:p>
          <a:p>
            <a:pPr lvl="1"/>
            <a:r>
              <a:rPr lang="en-US" dirty="0" smtClean="0">
                <a:latin typeface="Segoe" charset="0"/>
              </a:rPr>
              <a:t>Thread interleaving</a:t>
            </a:r>
          </a:p>
          <a:p>
            <a:r>
              <a:rPr lang="en-US" dirty="0" smtClean="0">
                <a:latin typeface="Segoe" charset="0"/>
              </a:rPr>
              <a:t>Non-determinism leads to tricky bugs</a:t>
            </a:r>
            <a:endParaRPr lang="en-US" dirty="0">
              <a:latin typeface="Segoe" charset="0"/>
            </a:endParaRPr>
          </a:p>
        </p:txBody>
      </p:sp>
      <p:pic>
        <p:nvPicPr>
          <p:cNvPr id="4"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170" y="4248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570" y="43249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AutoShape 38"/>
          <p:cNvSpPr>
            <a:spLocks noChangeArrowheads="1"/>
          </p:cNvSpPr>
          <p:nvPr/>
        </p:nvSpPr>
        <p:spPr bwMode="auto">
          <a:xfrm rot="18282094">
            <a:off x="793527" y="5260798"/>
            <a:ext cx="1212850" cy="93663"/>
          </a:xfrm>
          <a:prstGeom prst="rightArrow">
            <a:avLst>
              <a:gd name="adj1" fmla="val 50000"/>
              <a:gd name="adj2" fmla="val 160665"/>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7" name="AutoShape 38"/>
          <p:cNvSpPr>
            <a:spLocks noChangeArrowheads="1"/>
          </p:cNvSpPr>
          <p:nvPr/>
        </p:nvSpPr>
        <p:spPr bwMode="auto">
          <a:xfrm rot="19778679">
            <a:off x="1002283" y="5326680"/>
            <a:ext cx="2263775" cy="74612"/>
          </a:xfrm>
          <a:prstGeom prst="rightArrow">
            <a:avLst>
              <a:gd name="adj1" fmla="val 50000"/>
              <a:gd name="adj2" fmla="val 162659"/>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8" name="AutoShape 38"/>
          <p:cNvSpPr>
            <a:spLocks noChangeArrowheads="1"/>
          </p:cNvSpPr>
          <p:nvPr/>
        </p:nvSpPr>
        <p:spPr bwMode="auto">
          <a:xfrm rot="17836829">
            <a:off x="2520726" y="5311599"/>
            <a:ext cx="1203325" cy="84138"/>
          </a:xfrm>
          <a:prstGeom prst="rightArrow">
            <a:avLst>
              <a:gd name="adj1" fmla="val 50000"/>
              <a:gd name="adj2" fmla="val 163279"/>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15" name="Rectangle 46"/>
          <p:cNvSpPr>
            <a:spLocks noChangeArrowheads="1"/>
          </p:cNvSpPr>
          <p:nvPr/>
        </p:nvSpPr>
        <p:spPr bwMode="auto">
          <a:xfrm>
            <a:off x="1473770" y="3943967"/>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r>
              <a:rPr lang="en-US" sz="1600" b="1" dirty="0">
                <a:solidFill>
                  <a:srgbClr val="CC3300"/>
                </a:solidFill>
                <a:latin typeface="Times New Roman" pitchFamily="18" charset="0"/>
              </a:rPr>
              <a:t>Crash</a:t>
            </a:r>
            <a:endParaRPr lang="en-US" sz="1600" dirty="0"/>
          </a:p>
        </p:txBody>
      </p:sp>
      <p:pic>
        <p:nvPicPr>
          <p:cNvPr id="16" name="Picture 54"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170" y="53155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5"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0970" y="50107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6"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6770" y="53917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39" y="5772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38" y="5772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Freeform 20"/>
          <p:cNvSpPr/>
          <p:nvPr/>
        </p:nvSpPr>
        <p:spPr>
          <a:xfrm>
            <a:off x="3023608" y="5964867"/>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733023" y="5663574"/>
            <a:ext cx="778729" cy="338554"/>
          </a:xfrm>
          <a:prstGeom prst="rect">
            <a:avLst/>
          </a:prstGeom>
          <a:noFill/>
        </p:spPr>
        <p:txBody>
          <a:bodyPr wrap="square" rtlCol="0">
            <a:spAutoFit/>
          </a:bodyPr>
          <a:lstStyle/>
          <a:p>
            <a:r>
              <a:rPr lang="en-US" sz="1600" dirty="0">
                <a:latin typeface="Comic Sans MS" pitchFamily="66" charset="0"/>
              </a:rPr>
              <a:t>T</a:t>
            </a:r>
            <a:r>
              <a:rPr lang="en-US" sz="1600" dirty="0" smtClean="0">
                <a:latin typeface="Comic Sans MS" pitchFamily="66" charset="0"/>
              </a:rPr>
              <a:t>hr1</a:t>
            </a:r>
            <a:endParaRPr lang="en-US" sz="1600" dirty="0">
              <a:latin typeface="Comic Sans MS" pitchFamily="66" charset="0"/>
            </a:endParaRPr>
          </a:p>
        </p:txBody>
      </p:sp>
      <p:sp>
        <p:nvSpPr>
          <p:cNvPr id="24" name="Freeform 23"/>
          <p:cNvSpPr/>
          <p:nvPr/>
        </p:nvSpPr>
        <p:spPr>
          <a:xfrm>
            <a:off x="3410368" y="6097080"/>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088934" y="5832489"/>
            <a:ext cx="778729" cy="338554"/>
          </a:xfrm>
          <a:prstGeom prst="rect">
            <a:avLst/>
          </a:prstGeom>
          <a:noFill/>
        </p:spPr>
        <p:txBody>
          <a:bodyPr wrap="square" rtlCol="0">
            <a:spAutoFit/>
          </a:bodyPr>
          <a:lstStyle/>
          <a:p>
            <a:r>
              <a:rPr lang="en-US" sz="1600" dirty="0" smtClean="0">
                <a:latin typeface="Comic Sans MS" pitchFamily="66" charset="0"/>
              </a:rPr>
              <a:t>Thr2</a:t>
            </a:r>
            <a:endParaRPr lang="en-US" sz="1600" dirty="0">
              <a:latin typeface="Comic Sans MS" pitchFamily="66" charset="0"/>
            </a:endParaRPr>
          </a:p>
        </p:txBody>
      </p:sp>
      <p:grpSp>
        <p:nvGrpSpPr>
          <p:cNvPr id="26" name="Group 25"/>
          <p:cNvGrpSpPr/>
          <p:nvPr/>
        </p:nvGrpSpPr>
        <p:grpSpPr>
          <a:xfrm>
            <a:off x="714739" y="5102601"/>
            <a:ext cx="731837" cy="730250"/>
            <a:chOff x="4270105" y="2180475"/>
            <a:chExt cx="731837" cy="730250"/>
          </a:xfrm>
        </p:grpSpPr>
        <p:sp>
          <p:nvSpPr>
            <p:cNvPr id="12"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13"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27" name="Group 26"/>
          <p:cNvGrpSpPr/>
          <p:nvPr/>
        </p:nvGrpSpPr>
        <p:grpSpPr>
          <a:xfrm>
            <a:off x="1450751" y="4169897"/>
            <a:ext cx="731837" cy="730250"/>
            <a:chOff x="4270105" y="2180475"/>
            <a:chExt cx="731837" cy="730250"/>
          </a:xfrm>
        </p:grpSpPr>
        <p:sp>
          <p:nvSpPr>
            <p:cNvPr id="28"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29"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sp>
        <p:nvSpPr>
          <p:cNvPr id="30" name="TextBox 29"/>
          <p:cNvSpPr txBox="1"/>
          <p:nvPr/>
        </p:nvSpPr>
        <p:spPr>
          <a:xfrm>
            <a:off x="3602920" y="4410752"/>
            <a:ext cx="778729" cy="584775"/>
          </a:xfrm>
          <a:prstGeom prst="rect">
            <a:avLst/>
          </a:prstGeom>
          <a:noFill/>
        </p:spPr>
        <p:txBody>
          <a:bodyPr wrap="square" rtlCol="0">
            <a:spAutoFit/>
          </a:bodyPr>
          <a:lstStyle/>
          <a:p>
            <a:pPr algn="ctr"/>
            <a:r>
              <a:rPr lang="en-US" sz="1600" dirty="0" err="1" smtClean="0">
                <a:latin typeface="Comic Sans MS" pitchFamily="66" charset="0"/>
              </a:rPr>
              <a:t>Async</a:t>
            </a:r>
            <a:r>
              <a:rPr lang="en-US" sz="1600" dirty="0" smtClean="0">
                <a:latin typeface="Comic Sans MS" pitchFamily="66" charset="0"/>
              </a:rPr>
              <a:t> I/O</a:t>
            </a:r>
            <a:endParaRPr lang="en-US" sz="1600" dirty="0">
              <a:latin typeface="Comic Sans MS" pitchFamily="66" charset="0"/>
            </a:endParaRPr>
          </a:p>
        </p:txBody>
      </p:sp>
    </p:spTree>
    <p:custDataLst>
      <p:tags r:id="rId1"/>
    </p:custDataLst>
    <p:extLst>
      <p:ext uri="{BB962C8B-B14F-4D97-AF65-F5344CB8AC3E}">
        <p14:creationId xmlns:p14="http://schemas.microsoft.com/office/powerpoint/2010/main" val="2243687235"/>
      </p:ext>
    </p:extLst>
  </p:cSld>
  <p:clrMapOvr>
    <a:masterClrMapping/>
  </p:clrMapOvr>
  <p:transition advTm="48121">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500"/>
                                        <p:tgtEl>
                                          <p:spTgt spid="3">
                                            <p:txEl>
                                              <p:pRg st="3" end="3"/>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animEffect transition="in" filter="fade">
                                      <p:cBhvr>
                                        <p:cTn id="34" dur="500"/>
                                        <p:tgtEl>
                                          <p:spTgt spid="3">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500"/>
                                        <p:tgtEl>
                                          <p:spTgt spid="22"/>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5" end="5"/>
                                            </p:txEl>
                                          </p:spTgt>
                                        </p:tgtEl>
                                        <p:attrNameLst>
                                          <p:attrName>style.visibility</p:attrName>
                                        </p:attrNameLst>
                                      </p:cBhvr>
                                      <p:to>
                                        <p:strVal val="visible"/>
                                      </p:to>
                                    </p:set>
                                    <p:animEffect transition="in" filter="fade">
                                      <p:cBhvr>
                                        <p:cTn id="51"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animBg="1"/>
      <p:bldP spid="22" grpId="0"/>
      <p:bldP spid="24" grpId="0" animBg="1"/>
      <p:bldP spid="25" grpId="0"/>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a:solidFill>
                  <a:srgbClr val="0070C0"/>
                </a:solidFill>
                <a:latin typeface="Segoe" charset="0"/>
              </a:rPr>
              <a:t>Related Work</a:t>
            </a: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rPr>
              <a:t>Compositional </a:t>
            </a:r>
            <a:r>
              <a:rPr lang="en-US" sz="3200" dirty="0">
                <a:latin typeface="Segoe" charset="0"/>
              </a:rPr>
              <a:t>m</a:t>
            </a:r>
            <a:r>
              <a:rPr lang="en-US" sz="3200" dirty="0" smtClean="0">
                <a:latin typeface="Segoe" charset="0"/>
              </a:rPr>
              <a:t>odel </a:t>
            </a:r>
            <a:r>
              <a:rPr lang="en-US" sz="3200" dirty="0">
                <a:latin typeface="Segoe" charset="0"/>
              </a:rPr>
              <a:t>c</a:t>
            </a:r>
            <a:r>
              <a:rPr lang="en-US" sz="3200" dirty="0" smtClean="0">
                <a:latin typeface="Segoe" charset="0"/>
              </a:rPr>
              <a:t>hecking</a:t>
            </a:r>
          </a:p>
          <a:p>
            <a:pPr lvl="1"/>
            <a:r>
              <a:rPr lang="en-US" dirty="0" err="1" smtClean="0">
                <a:latin typeface="Segoe" charset="0"/>
              </a:rPr>
              <a:t>E.M.Clarke</a:t>
            </a:r>
            <a:r>
              <a:rPr lang="en-US" dirty="0" smtClean="0">
                <a:latin typeface="Segoe" charset="0"/>
              </a:rPr>
              <a:t> et. al. (Symposium on Logic in Computer Science 1989)</a:t>
            </a:r>
            <a:endParaRPr lang="en-US" dirty="0">
              <a:latin typeface="Segoe" charset="0"/>
            </a:endParaRPr>
          </a:p>
          <a:p>
            <a:r>
              <a:rPr lang="en-US" sz="3200" dirty="0" smtClean="0">
                <a:latin typeface="Segoe" charset="0"/>
              </a:rPr>
              <a:t>Partial-order reduction</a:t>
            </a:r>
          </a:p>
          <a:p>
            <a:pPr lvl="1"/>
            <a:r>
              <a:rPr lang="en-US" dirty="0" err="1">
                <a:latin typeface="Segoe" charset="0"/>
              </a:rPr>
              <a:t>C.Flanagan</a:t>
            </a:r>
            <a:r>
              <a:rPr lang="en-US" dirty="0">
                <a:latin typeface="Segoe" charset="0"/>
              </a:rPr>
              <a:t> and </a:t>
            </a:r>
            <a:r>
              <a:rPr lang="en-US" dirty="0" err="1" smtClean="0">
                <a:latin typeface="Segoe" charset="0"/>
              </a:rPr>
              <a:t>P.Godefroid</a:t>
            </a:r>
            <a:r>
              <a:rPr lang="en-US" dirty="0" smtClean="0">
                <a:latin typeface="Segoe" charset="0"/>
              </a:rPr>
              <a:t> (POPL’05)</a:t>
            </a:r>
            <a:endParaRPr lang="en-US" dirty="0">
              <a:latin typeface="Segoe" charset="0"/>
            </a:endParaRPr>
          </a:p>
          <a:p>
            <a:r>
              <a:rPr lang="en-US" sz="3200" dirty="0" smtClean="0">
                <a:latin typeface="Segoe" charset="0"/>
              </a:rPr>
              <a:t>Model checking </a:t>
            </a:r>
            <a:r>
              <a:rPr lang="en-US" sz="3200" dirty="0">
                <a:latin typeface="Segoe" charset="0"/>
              </a:rPr>
              <a:t>n</a:t>
            </a:r>
            <a:r>
              <a:rPr lang="en-US" sz="3200" dirty="0" smtClean="0">
                <a:latin typeface="Segoe" charset="0"/>
              </a:rPr>
              <a:t>etwork </a:t>
            </a:r>
            <a:r>
              <a:rPr lang="en-US" sz="3200" dirty="0">
                <a:latin typeface="Segoe" charset="0"/>
              </a:rPr>
              <a:t>s</a:t>
            </a:r>
            <a:r>
              <a:rPr lang="en-US" sz="3200" dirty="0" smtClean="0">
                <a:latin typeface="Segoe" charset="0"/>
              </a:rPr>
              <a:t>ystem</a:t>
            </a:r>
          </a:p>
          <a:p>
            <a:pPr lvl="1"/>
            <a:r>
              <a:rPr lang="en-US" dirty="0" err="1" smtClean="0">
                <a:latin typeface="Segoe" charset="0"/>
              </a:rPr>
              <a:t>R.Guerraoui</a:t>
            </a:r>
            <a:r>
              <a:rPr lang="en-US" dirty="0" smtClean="0">
                <a:latin typeface="Segoe" charset="0"/>
              </a:rPr>
              <a:t> and </a:t>
            </a:r>
            <a:r>
              <a:rPr lang="en-US" dirty="0" err="1" smtClean="0">
                <a:latin typeface="Segoe" charset="0"/>
              </a:rPr>
              <a:t>M.Yabandeh</a:t>
            </a:r>
            <a:r>
              <a:rPr lang="en-US" dirty="0" smtClean="0">
                <a:latin typeface="Segoe" charset="0"/>
              </a:rPr>
              <a:t> (NSDI’11)</a:t>
            </a:r>
          </a:p>
          <a:p>
            <a:pPr lvl="1"/>
            <a:endParaRPr lang="en-US" b="1" dirty="0">
              <a:latin typeface="Segoe" charset="0"/>
            </a:endParaRPr>
          </a:p>
          <a:p>
            <a:pPr marL="667512" lvl="2" indent="0">
              <a:buNone/>
            </a:pPr>
            <a:endParaRPr lang="en-US" b="1" dirty="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20</a:t>
            </a:fld>
            <a:endParaRPr lang="en-US" dirty="0"/>
          </a:p>
        </p:txBody>
      </p:sp>
    </p:spTree>
    <p:extLst>
      <p:ext uri="{BB962C8B-B14F-4D97-AF65-F5344CB8AC3E}">
        <p14:creationId xmlns:p14="http://schemas.microsoft.com/office/powerpoint/2010/main" val="4017723339"/>
      </p:ext>
    </p:extLst>
  </p:cSld>
  <p:clrMapOvr>
    <a:masterClrMapping/>
  </p:clrMapOvr>
  <p:transition advTm="98927"/>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a:solidFill>
                  <a:srgbClr val="0070C0"/>
                </a:solidFill>
                <a:latin typeface="Segoe" charset="0"/>
              </a:rPr>
              <a:t>Conclusion</a:t>
            </a: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rPr>
              <a:t>Distributed systems </a:t>
            </a:r>
            <a:r>
              <a:rPr lang="en-US" sz="3200" dirty="0" smtClean="0">
                <a:latin typeface="Segoe" charset="0"/>
                <a:sym typeface="Wingdings" pitchFamily="2" charset="2"/>
              </a:rPr>
              <a:t> componentized</a:t>
            </a:r>
          </a:p>
          <a:p>
            <a:pPr lvl="1"/>
            <a:r>
              <a:rPr lang="en-US" sz="3000" dirty="0" smtClean="0">
                <a:latin typeface="Segoe" charset="0"/>
              </a:rPr>
              <a:t>Local non-determinism does not propagate</a:t>
            </a:r>
          </a:p>
          <a:p>
            <a:pPr lvl="1"/>
            <a:endParaRPr lang="en-US" sz="3000" dirty="0">
              <a:latin typeface="Segoe" charset="0"/>
            </a:endParaRPr>
          </a:p>
          <a:p>
            <a:r>
              <a:rPr lang="en-US" sz="3200" dirty="0" smtClean="0">
                <a:latin typeface="Segoe" charset="0"/>
              </a:rPr>
              <a:t>Dynamic interface reduction</a:t>
            </a:r>
          </a:p>
          <a:p>
            <a:pPr lvl="1"/>
            <a:r>
              <a:rPr lang="en-US" sz="3000" dirty="0" smtClean="0">
                <a:latin typeface="Segoe" charset="0"/>
              </a:rPr>
              <a:t>Effective, automatic, easy</a:t>
            </a:r>
          </a:p>
          <a:p>
            <a:pPr lvl="1"/>
            <a:r>
              <a:rPr lang="en-US" sz="3000" dirty="0" smtClean="0">
                <a:latin typeface="Segoe" charset="0"/>
              </a:rPr>
              <a:t>Provably sound and complete</a:t>
            </a:r>
          </a:p>
          <a:p>
            <a:pPr lvl="1"/>
            <a:endParaRPr lang="en-US" sz="3000" dirty="0">
              <a:latin typeface="Segoe" charset="0"/>
            </a:endParaRPr>
          </a:p>
          <a:p>
            <a:r>
              <a:rPr lang="en-US" sz="3200" dirty="0" err="1" smtClean="0">
                <a:latin typeface="Segoe" charset="0"/>
              </a:rPr>
              <a:t>DeMeter</a:t>
            </a:r>
            <a:r>
              <a:rPr lang="en-US" sz="3200" dirty="0" smtClean="0">
                <a:latin typeface="Segoe" charset="0"/>
              </a:rPr>
              <a:t> </a:t>
            </a:r>
            <a:r>
              <a:rPr lang="en-US" sz="3000" dirty="0" smtClean="0">
                <a:latin typeface="Segoe" charset="0"/>
              </a:rPr>
              <a:t>– enable DIR for legacy MCs</a:t>
            </a:r>
            <a:endParaRPr lang="en-US" sz="3200" dirty="0" smtClean="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21</a:t>
            </a:fld>
            <a:endParaRPr lang="en-US" dirty="0"/>
          </a:p>
        </p:txBody>
      </p:sp>
    </p:spTree>
    <p:custDataLst>
      <p:tags r:id="rId1"/>
    </p:custDataLst>
    <p:extLst>
      <p:ext uri="{BB962C8B-B14F-4D97-AF65-F5344CB8AC3E}">
        <p14:creationId xmlns:p14="http://schemas.microsoft.com/office/powerpoint/2010/main" val="2993724445"/>
      </p:ext>
    </p:extLst>
  </p:cSld>
  <p:clrMapOvr>
    <a:masterClrMapping/>
  </p:clrMapOvr>
  <p:transition advTm="24475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xEl>
                                              <p:pRg st="3" end="3"/>
                                            </p:txEl>
                                          </p:spTgt>
                                        </p:tgtEl>
                                        <p:attrNameLst>
                                          <p:attrName>style.visibility</p:attrName>
                                        </p:attrNameLst>
                                      </p:cBhvr>
                                      <p:to>
                                        <p:strVal val="visible"/>
                                      </p:to>
                                    </p:set>
                                    <p:animEffect transition="in" filter="fade">
                                      <p:cBhvr>
                                        <p:cTn id="15" dur="500"/>
                                        <p:tgtEl>
                                          <p:spTgt spid="16">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xEl>
                                              <p:pRg st="4" end="4"/>
                                            </p:txEl>
                                          </p:spTgt>
                                        </p:tgtEl>
                                        <p:attrNameLst>
                                          <p:attrName>style.visibility</p:attrName>
                                        </p:attrNameLst>
                                      </p:cBhvr>
                                      <p:to>
                                        <p:strVal val="visible"/>
                                      </p:to>
                                    </p:set>
                                    <p:animEffect transition="in" filter="fade">
                                      <p:cBhvr>
                                        <p:cTn id="18" dur="500"/>
                                        <p:tgtEl>
                                          <p:spTgt spid="16">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5" end="5"/>
                                            </p:txEl>
                                          </p:spTgt>
                                        </p:tgtEl>
                                        <p:attrNameLst>
                                          <p:attrName>style.visibility</p:attrName>
                                        </p:attrNameLst>
                                      </p:cBhvr>
                                      <p:to>
                                        <p:strVal val="visible"/>
                                      </p:to>
                                    </p:set>
                                    <p:animEffect transition="in" filter="fade">
                                      <p:cBhvr>
                                        <p:cTn id="21" dur="500"/>
                                        <p:tgtEl>
                                          <p:spTgt spid="16">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7" end="7"/>
                                            </p:txEl>
                                          </p:spTgt>
                                        </p:tgtEl>
                                        <p:attrNameLst>
                                          <p:attrName>style.visibility</p:attrName>
                                        </p:attrNameLst>
                                      </p:cBhvr>
                                      <p:to>
                                        <p:strVal val="visible"/>
                                      </p:to>
                                    </p:set>
                                    <p:animEffect transition="in" filter="fade">
                                      <p:cBhvr>
                                        <p:cTn id="24" dur="500"/>
                                        <p:tgtEl>
                                          <p:spTgt spid="1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a:xfrm>
            <a:off x="457200" y="932986"/>
            <a:ext cx="8122920" cy="2556974"/>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2800" dirty="0">
                <a:latin typeface="Segoe" charset="0"/>
              </a:rPr>
              <a:t>Implementation-level software model </a:t>
            </a:r>
            <a:r>
              <a:rPr lang="en-US" sz="2800" dirty="0" smtClean="0">
                <a:latin typeface="Segoe" charset="0"/>
              </a:rPr>
              <a:t>checkers</a:t>
            </a:r>
            <a:endParaRPr lang="en-US" sz="2800" dirty="0">
              <a:latin typeface="Segoe" charset="0"/>
            </a:endParaRPr>
          </a:p>
          <a:p>
            <a:pPr lvl="1"/>
            <a:r>
              <a:rPr lang="en-US" dirty="0" err="1">
                <a:latin typeface="Segoe" charset="0"/>
              </a:rPr>
              <a:t>MaceMC</a:t>
            </a:r>
            <a:r>
              <a:rPr lang="en-US" dirty="0">
                <a:latin typeface="Segoe" charset="0"/>
              </a:rPr>
              <a:t> (NSDI’</a:t>
            </a:r>
            <a:r>
              <a:rPr lang="en-US" dirty="0">
                <a:latin typeface="Segoe" charset="0"/>
                <a:cs typeface="Times New Roman" pitchFamily="18" charset="0"/>
              </a:rPr>
              <a:t>07</a:t>
            </a:r>
            <a:r>
              <a:rPr lang="en-US" dirty="0">
                <a:latin typeface="Segoe" charset="0"/>
              </a:rPr>
              <a:t>), </a:t>
            </a:r>
            <a:r>
              <a:rPr lang="en-US" dirty="0" err="1">
                <a:latin typeface="Segoe" charset="0"/>
              </a:rPr>
              <a:t>MoDist</a:t>
            </a:r>
            <a:r>
              <a:rPr lang="en-US" dirty="0">
                <a:latin typeface="Segoe" charset="0"/>
              </a:rPr>
              <a:t> (NSDI’</a:t>
            </a:r>
            <a:r>
              <a:rPr lang="en-US" dirty="0">
                <a:latin typeface="Segoe" charset="0"/>
                <a:cs typeface="Times New Roman" pitchFamily="18" charset="0"/>
              </a:rPr>
              <a:t>09</a:t>
            </a:r>
            <a:r>
              <a:rPr lang="en-US" dirty="0">
                <a:latin typeface="Segoe" charset="0"/>
              </a:rPr>
              <a:t>)</a:t>
            </a:r>
          </a:p>
          <a:p>
            <a:pPr lvl="1"/>
            <a:r>
              <a:rPr lang="en-US" dirty="0">
                <a:latin typeface="Segoe" charset="0"/>
              </a:rPr>
              <a:t>Directly </a:t>
            </a:r>
            <a:r>
              <a:rPr lang="en-US" dirty="0" smtClean="0">
                <a:latin typeface="Segoe" charset="0"/>
              </a:rPr>
              <a:t>check implementations</a:t>
            </a:r>
            <a:endParaRPr lang="en-US" dirty="0">
              <a:latin typeface="Segoe" charset="0"/>
            </a:endParaRPr>
          </a:p>
          <a:p>
            <a:pPr lvl="1"/>
            <a:r>
              <a:rPr lang="en-US" dirty="0">
                <a:latin typeface="Segoe" charset="0"/>
              </a:rPr>
              <a:t>No need to construct abstract model beforehand</a:t>
            </a:r>
          </a:p>
          <a:p>
            <a:endParaRPr lang="en-US" dirty="0">
              <a:latin typeface="Segoe" charset="0"/>
            </a:endParaRPr>
          </a:p>
        </p:txBody>
      </p:sp>
      <p:pic>
        <p:nvPicPr>
          <p:cNvPr id="4"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26170" y="4248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2570" y="43249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6" name="AutoShape 38"/>
          <p:cNvSpPr>
            <a:spLocks noChangeArrowheads="1"/>
          </p:cNvSpPr>
          <p:nvPr/>
        </p:nvSpPr>
        <p:spPr bwMode="auto">
          <a:xfrm rot="18282094">
            <a:off x="793527" y="5260798"/>
            <a:ext cx="1212850" cy="93663"/>
          </a:xfrm>
          <a:prstGeom prst="rightArrow">
            <a:avLst>
              <a:gd name="adj1" fmla="val 50000"/>
              <a:gd name="adj2" fmla="val 160665"/>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7" name="AutoShape 38"/>
          <p:cNvSpPr>
            <a:spLocks noChangeArrowheads="1"/>
          </p:cNvSpPr>
          <p:nvPr/>
        </p:nvSpPr>
        <p:spPr bwMode="auto">
          <a:xfrm rot="19778679">
            <a:off x="1002283" y="5326680"/>
            <a:ext cx="2263775" cy="74612"/>
          </a:xfrm>
          <a:prstGeom prst="rightArrow">
            <a:avLst>
              <a:gd name="adj1" fmla="val 50000"/>
              <a:gd name="adj2" fmla="val 162659"/>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8" name="AutoShape 38"/>
          <p:cNvSpPr>
            <a:spLocks noChangeArrowheads="1"/>
          </p:cNvSpPr>
          <p:nvPr/>
        </p:nvSpPr>
        <p:spPr bwMode="auto">
          <a:xfrm rot="17836829">
            <a:off x="2520726" y="5311599"/>
            <a:ext cx="1203325" cy="84138"/>
          </a:xfrm>
          <a:prstGeom prst="rightArrow">
            <a:avLst>
              <a:gd name="adj1" fmla="val 50000"/>
              <a:gd name="adj2" fmla="val 163279"/>
            </a:avLst>
          </a:prstGeom>
          <a:solidFill>
            <a:srgbClr val="CCCCCC"/>
          </a:solidFill>
          <a:ln w="9525" algn="in">
            <a:solidFill>
              <a:srgbClr val="000000"/>
            </a:solidFill>
            <a:miter lim="800000"/>
            <a:headEnd/>
            <a:tailEnd/>
          </a:ln>
        </p:spPr>
        <p:txBody>
          <a:bodyPr lIns="36576" tIns="36576" rIns="36576" bIns="36576"/>
          <a:lstStyle/>
          <a:p>
            <a:endParaRPr lang="en-US"/>
          </a:p>
        </p:txBody>
      </p:sp>
      <p:sp>
        <p:nvSpPr>
          <p:cNvPr id="15" name="Rectangle 46"/>
          <p:cNvSpPr>
            <a:spLocks noChangeArrowheads="1"/>
          </p:cNvSpPr>
          <p:nvPr/>
        </p:nvSpPr>
        <p:spPr bwMode="auto">
          <a:xfrm>
            <a:off x="1473770" y="3943967"/>
            <a:ext cx="685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txBody>
          <a:bodyPr lIns="36576" tIns="36576" rIns="36576" bIns="36576"/>
          <a:lstStyle/>
          <a:p>
            <a:r>
              <a:rPr lang="en-US" sz="1600" b="1" dirty="0">
                <a:solidFill>
                  <a:srgbClr val="CC3300"/>
                </a:solidFill>
                <a:latin typeface="Times New Roman" pitchFamily="18" charset="0"/>
              </a:rPr>
              <a:t>Crash</a:t>
            </a:r>
            <a:endParaRPr lang="en-US" sz="1600" dirty="0"/>
          </a:p>
        </p:txBody>
      </p:sp>
      <p:pic>
        <p:nvPicPr>
          <p:cNvPr id="16" name="Picture 54"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4170" y="53155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55"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30970" y="50107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56" descr="Picture1.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16770" y="5391767"/>
            <a:ext cx="357188"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739" y="5772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20"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4838" y="5772767"/>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sp>
        <p:nvSpPr>
          <p:cNvPr id="21" name="Freeform 20"/>
          <p:cNvSpPr/>
          <p:nvPr/>
        </p:nvSpPr>
        <p:spPr>
          <a:xfrm>
            <a:off x="3023608" y="5964867"/>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2733023" y="5663574"/>
            <a:ext cx="778729" cy="338554"/>
          </a:xfrm>
          <a:prstGeom prst="rect">
            <a:avLst/>
          </a:prstGeom>
          <a:noFill/>
        </p:spPr>
        <p:txBody>
          <a:bodyPr wrap="square" rtlCol="0">
            <a:spAutoFit/>
          </a:bodyPr>
          <a:lstStyle/>
          <a:p>
            <a:r>
              <a:rPr lang="en-US" sz="1600" dirty="0">
                <a:latin typeface="Comic Sans MS" pitchFamily="66" charset="0"/>
              </a:rPr>
              <a:t>T</a:t>
            </a:r>
            <a:r>
              <a:rPr lang="en-US" sz="1600" dirty="0" smtClean="0">
                <a:latin typeface="Comic Sans MS" pitchFamily="66" charset="0"/>
              </a:rPr>
              <a:t>hr1</a:t>
            </a:r>
            <a:endParaRPr lang="en-US" sz="1600" dirty="0">
              <a:latin typeface="Comic Sans MS" pitchFamily="66" charset="0"/>
            </a:endParaRPr>
          </a:p>
        </p:txBody>
      </p:sp>
      <p:sp>
        <p:nvSpPr>
          <p:cNvPr id="24" name="Freeform 23"/>
          <p:cNvSpPr/>
          <p:nvPr/>
        </p:nvSpPr>
        <p:spPr>
          <a:xfrm>
            <a:off x="3410368" y="6097080"/>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TextBox 24"/>
          <p:cNvSpPr txBox="1"/>
          <p:nvPr/>
        </p:nvSpPr>
        <p:spPr>
          <a:xfrm>
            <a:off x="3088934" y="5832489"/>
            <a:ext cx="778729" cy="338554"/>
          </a:xfrm>
          <a:prstGeom prst="rect">
            <a:avLst/>
          </a:prstGeom>
          <a:noFill/>
        </p:spPr>
        <p:txBody>
          <a:bodyPr wrap="square" rtlCol="0">
            <a:spAutoFit/>
          </a:bodyPr>
          <a:lstStyle/>
          <a:p>
            <a:r>
              <a:rPr lang="en-US" sz="1600" dirty="0" smtClean="0">
                <a:latin typeface="Comic Sans MS" pitchFamily="66" charset="0"/>
              </a:rPr>
              <a:t>Thr2</a:t>
            </a:r>
            <a:endParaRPr lang="en-US" sz="1600" dirty="0">
              <a:latin typeface="Comic Sans MS" pitchFamily="66" charset="0"/>
            </a:endParaRPr>
          </a:p>
        </p:txBody>
      </p:sp>
      <p:grpSp>
        <p:nvGrpSpPr>
          <p:cNvPr id="26" name="Group 25"/>
          <p:cNvGrpSpPr/>
          <p:nvPr/>
        </p:nvGrpSpPr>
        <p:grpSpPr>
          <a:xfrm>
            <a:off x="714739" y="5102601"/>
            <a:ext cx="731837" cy="730250"/>
            <a:chOff x="4270105" y="2180475"/>
            <a:chExt cx="731837" cy="730250"/>
          </a:xfrm>
        </p:grpSpPr>
        <p:sp>
          <p:nvSpPr>
            <p:cNvPr id="12"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13"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27" name="Group 26"/>
          <p:cNvGrpSpPr/>
          <p:nvPr/>
        </p:nvGrpSpPr>
        <p:grpSpPr>
          <a:xfrm>
            <a:off x="1450751" y="4169897"/>
            <a:ext cx="731837" cy="730250"/>
            <a:chOff x="4270105" y="2180475"/>
            <a:chExt cx="731837" cy="730250"/>
          </a:xfrm>
        </p:grpSpPr>
        <p:sp>
          <p:nvSpPr>
            <p:cNvPr id="28"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29"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sp>
        <p:nvSpPr>
          <p:cNvPr id="30" name="TextBox 29"/>
          <p:cNvSpPr txBox="1"/>
          <p:nvPr/>
        </p:nvSpPr>
        <p:spPr>
          <a:xfrm>
            <a:off x="3602920" y="4410752"/>
            <a:ext cx="778729" cy="584775"/>
          </a:xfrm>
          <a:prstGeom prst="rect">
            <a:avLst/>
          </a:prstGeom>
          <a:noFill/>
        </p:spPr>
        <p:txBody>
          <a:bodyPr wrap="square" rtlCol="0">
            <a:spAutoFit/>
          </a:bodyPr>
          <a:lstStyle/>
          <a:p>
            <a:pPr algn="ctr"/>
            <a:r>
              <a:rPr lang="en-US" sz="1600" dirty="0" err="1" smtClean="0">
                <a:latin typeface="Comic Sans MS" pitchFamily="66" charset="0"/>
              </a:rPr>
              <a:t>Async</a:t>
            </a:r>
            <a:r>
              <a:rPr lang="en-US" sz="1600" dirty="0" smtClean="0">
                <a:latin typeface="Comic Sans MS" pitchFamily="66" charset="0"/>
              </a:rPr>
              <a:t> I/O</a:t>
            </a:r>
            <a:endParaRPr lang="en-US" sz="1600" dirty="0">
              <a:latin typeface="Comic Sans MS" pitchFamily="66" charset="0"/>
            </a:endParaRPr>
          </a:p>
        </p:txBody>
      </p:sp>
      <p:grpSp>
        <p:nvGrpSpPr>
          <p:cNvPr id="209" name="Group 208"/>
          <p:cNvGrpSpPr/>
          <p:nvPr/>
        </p:nvGrpSpPr>
        <p:grpSpPr>
          <a:xfrm>
            <a:off x="1005840" y="2862663"/>
            <a:ext cx="2912446" cy="2943777"/>
            <a:chOff x="1005840" y="2862663"/>
            <a:chExt cx="2912446" cy="2943777"/>
          </a:xfrm>
        </p:grpSpPr>
        <p:pic>
          <p:nvPicPr>
            <p:cNvPr id="32"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17474" y="2965023"/>
              <a:ext cx="1163234" cy="778915"/>
            </a:xfrm>
            <a:prstGeom prst="rect">
              <a:avLst/>
            </a:prstGeom>
          </p:spPr>
        </p:pic>
        <p:sp>
          <p:nvSpPr>
            <p:cNvPr id="33" name="TextBox 32"/>
            <p:cNvSpPr txBox="1"/>
            <p:nvPr/>
          </p:nvSpPr>
          <p:spPr>
            <a:xfrm>
              <a:off x="2342251" y="2862663"/>
              <a:ext cx="1576035" cy="584775"/>
            </a:xfrm>
            <a:prstGeom prst="rect">
              <a:avLst/>
            </a:prstGeom>
            <a:noFill/>
          </p:spPr>
          <p:txBody>
            <a:bodyPr wrap="square" rtlCol="0">
              <a:spAutoFit/>
            </a:bodyPr>
            <a:lstStyle/>
            <a:p>
              <a:r>
                <a:rPr lang="en-US" sz="1600" b="1" dirty="0" smtClean="0">
                  <a:latin typeface="Comic Sans MS" pitchFamily="66" charset="0"/>
                </a:rPr>
                <a:t>State Space Explorer</a:t>
              </a:r>
              <a:endParaRPr lang="en-US" sz="1600" b="1" dirty="0">
                <a:latin typeface="Comic Sans MS" pitchFamily="66" charset="0"/>
              </a:endParaRPr>
            </a:p>
          </p:txBody>
        </p:sp>
        <p:sp>
          <p:nvSpPr>
            <p:cNvPr id="9" name="Freeform 8"/>
            <p:cNvSpPr/>
            <p:nvPr/>
          </p:nvSpPr>
          <p:spPr>
            <a:xfrm>
              <a:off x="1005840" y="3703320"/>
              <a:ext cx="579120" cy="2087880"/>
            </a:xfrm>
            <a:custGeom>
              <a:avLst/>
              <a:gdLst>
                <a:gd name="connsiteX0" fmla="*/ 579120 w 579120"/>
                <a:gd name="connsiteY0" fmla="*/ 0 h 2087880"/>
                <a:gd name="connsiteX1" fmla="*/ 350520 w 579120"/>
                <a:gd name="connsiteY1" fmla="*/ 1295400 h 2087880"/>
                <a:gd name="connsiteX2" fmla="*/ 0 w 579120"/>
                <a:gd name="connsiteY2" fmla="*/ 2087880 h 2087880"/>
              </a:gdLst>
              <a:ahLst/>
              <a:cxnLst>
                <a:cxn ang="0">
                  <a:pos x="connsiteX0" y="connsiteY0"/>
                </a:cxn>
                <a:cxn ang="0">
                  <a:pos x="connsiteX1" y="connsiteY1"/>
                </a:cxn>
                <a:cxn ang="0">
                  <a:pos x="connsiteX2" y="connsiteY2"/>
                </a:cxn>
              </a:cxnLst>
              <a:rect l="l" t="t" r="r" b="b"/>
              <a:pathLst>
                <a:path w="579120" h="2087880">
                  <a:moveTo>
                    <a:pt x="579120" y="0"/>
                  </a:moveTo>
                  <a:cubicBezTo>
                    <a:pt x="513080" y="473710"/>
                    <a:pt x="447040" y="947420"/>
                    <a:pt x="350520" y="1295400"/>
                  </a:cubicBezTo>
                  <a:cubicBezTo>
                    <a:pt x="254000" y="1643380"/>
                    <a:pt x="127000" y="1865630"/>
                    <a:pt x="0" y="208788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1676400" y="3733800"/>
              <a:ext cx="60960" cy="533400"/>
            </a:xfrm>
            <a:custGeom>
              <a:avLst/>
              <a:gdLst>
                <a:gd name="connsiteX0" fmla="*/ 0 w 60960"/>
                <a:gd name="connsiteY0" fmla="*/ 0 h 533400"/>
                <a:gd name="connsiteX1" fmla="*/ 15240 w 60960"/>
                <a:gd name="connsiteY1" fmla="*/ 167640 h 533400"/>
                <a:gd name="connsiteX2" fmla="*/ 60960 w 60960"/>
                <a:gd name="connsiteY2" fmla="*/ 533400 h 533400"/>
              </a:gdLst>
              <a:ahLst/>
              <a:cxnLst>
                <a:cxn ang="0">
                  <a:pos x="connsiteX0" y="connsiteY0"/>
                </a:cxn>
                <a:cxn ang="0">
                  <a:pos x="connsiteX1" y="connsiteY1"/>
                </a:cxn>
                <a:cxn ang="0">
                  <a:pos x="connsiteX2" y="connsiteY2"/>
                </a:cxn>
              </a:cxnLst>
              <a:rect l="l" t="t" r="r" b="b"/>
              <a:pathLst>
                <a:path w="60960" h="533400">
                  <a:moveTo>
                    <a:pt x="0" y="0"/>
                  </a:moveTo>
                  <a:cubicBezTo>
                    <a:pt x="2540" y="39370"/>
                    <a:pt x="5080" y="78740"/>
                    <a:pt x="15240" y="167640"/>
                  </a:cubicBezTo>
                  <a:cubicBezTo>
                    <a:pt x="25400" y="256540"/>
                    <a:pt x="43180" y="394970"/>
                    <a:pt x="60960" y="53340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2300752" y="3703320"/>
              <a:ext cx="198608" cy="2103120"/>
            </a:xfrm>
            <a:custGeom>
              <a:avLst/>
              <a:gdLst>
                <a:gd name="connsiteX0" fmla="*/ 488 w 198608"/>
                <a:gd name="connsiteY0" fmla="*/ 0 h 2103120"/>
                <a:gd name="connsiteX1" fmla="*/ 30968 w 198608"/>
                <a:gd name="connsiteY1" fmla="*/ 1021080 h 2103120"/>
                <a:gd name="connsiteX2" fmla="*/ 198608 w 198608"/>
                <a:gd name="connsiteY2" fmla="*/ 2103120 h 2103120"/>
              </a:gdLst>
              <a:ahLst/>
              <a:cxnLst>
                <a:cxn ang="0">
                  <a:pos x="connsiteX0" y="connsiteY0"/>
                </a:cxn>
                <a:cxn ang="0">
                  <a:pos x="connsiteX1" y="connsiteY1"/>
                </a:cxn>
                <a:cxn ang="0">
                  <a:pos x="connsiteX2" y="connsiteY2"/>
                </a:cxn>
              </a:cxnLst>
              <a:rect l="l" t="t" r="r" b="b"/>
              <a:pathLst>
                <a:path w="198608" h="2103120">
                  <a:moveTo>
                    <a:pt x="488" y="0"/>
                  </a:moveTo>
                  <a:cubicBezTo>
                    <a:pt x="-782" y="335280"/>
                    <a:pt x="-2052" y="670560"/>
                    <a:pt x="30968" y="1021080"/>
                  </a:cubicBezTo>
                  <a:cubicBezTo>
                    <a:pt x="63988" y="1371600"/>
                    <a:pt x="131298" y="1737360"/>
                    <a:pt x="198608" y="210312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2499360" y="3718560"/>
              <a:ext cx="883920" cy="792480"/>
            </a:xfrm>
            <a:custGeom>
              <a:avLst/>
              <a:gdLst>
                <a:gd name="connsiteX0" fmla="*/ 0 w 883920"/>
                <a:gd name="connsiteY0" fmla="*/ 0 h 792480"/>
                <a:gd name="connsiteX1" fmla="*/ 60960 w 883920"/>
                <a:gd name="connsiteY1" fmla="*/ 243840 h 792480"/>
                <a:gd name="connsiteX2" fmla="*/ 198120 w 883920"/>
                <a:gd name="connsiteY2" fmla="*/ 426720 h 792480"/>
                <a:gd name="connsiteX3" fmla="*/ 472440 w 883920"/>
                <a:gd name="connsiteY3" fmla="*/ 640080 h 792480"/>
                <a:gd name="connsiteX4" fmla="*/ 883920 w 883920"/>
                <a:gd name="connsiteY4" fmla="*/ 792480 h 792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20" h="792480">
                  <a:moveTo>
                    <a:pt x="0" y="0"/>
                  </a:moveTo>
                  <a:cubicBezTo>
                    <a:pt x="13970" y="86360"/>
                    <a:pt x="27940" y="172720"/>
                    <a:pt x="60960" y="243840"/>
                  </a:cubicBezTo>
                  <a:cubicBezTo>
                    <a:pt x="93980" y="314960"/>
                    <a:pt x="129540" y="360680"/>
                    <a:pt x="198120" y="426720"/>
                  </a:cubicBezTo>
                  <a:cubicBezTo>
                    <a:pt x="266700" y="492760"/>
                    <a:pt x="358140" y="579120"/>
                    <a:pt x="472440" y="640080"/>
                  </a:cubicBezTo>
                  <a:cubicBezTo>
                    <a:pt x="586740" y="701040"/>
                    <a:pt x="735330" y="746760"/>
                    <a:pt x="883920" y="792480"/>
                  </a:cubicBezTo>
                </a:path>
              </a:pathLst>
            </a:custGeom>
            <a:no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6470610" y="2748569"/>
            <a:ext cx="886640" cy="951342"/>
            <a:chOff x="5466651" y="3547644"/>
            <a:chExt cx="886640" cy="951342"/>
          </a:xfrm>
        </p:grpSpPr>
        <p:pic>
          <p:nvPicPr>
            <p:cNvPr id="69"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0"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2"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73" name="Straight Arrow Connector 72"/>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104971" y="4016566"/>
            <a:ext cx="886640" cy="951342"/>
            <a:chOff x="5466651" y="3547644"/>
            <a:chExt cx="886640" cy="951342"/>
          </a:xfrm>
        </p:grpSpPr>
        <p:pic>
          <p:nvPicPr>
            <p:cNvPr id="62"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3"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4"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5"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66" name="Straight Arrow Connector 65"/>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365555" y="3949552"/>
            <a:ext cx="886640" cy="951342"/>
            <a:chOff x="5466651" y="3547644"/>
            <a:chExt cx="886640" cy="951342"/>
          </a:xfrm>
        </p:grpSpPr>
        <p:pic>
          <p:nvPicPr>
            <p:cNvPr id="55"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6"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7"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8"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9" name="Straight Arrow Connector 58"/>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694228" y="3946562"/>
            <a:ext cx="886640" cy="951342"/>
            <a:chOff x="5466651" y="3547644"/>
            <a:chExt cx="886640" cy="951342"/>
          </a:xfrm>
        </p:grpSpPr>
        <p:pic>
          <p:nvPicPr>
            <p:cNvPr id="48"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9"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0"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 name="Picture 36" descr="MCj04352420000[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2" name="Straight Arrow Connector 51"/>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149762" y="3913487"/>
            <a:ext cx="445610" cy="460859"/>
            <a:chOff x="4270105" y="2180475"/>
            <a:chExt cx="731837" cy="730250"/>
          </a:xfrm>
        </p:grpSpPr>
        <p:sp>
          <p:nvSpPr>
            <p:cNvPr id="46"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47"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40" name="Group 39"/>
          <p:cNvGrpSpPr/>
          <p:nvPr/>
        </p:nvGrpSpPr>
        <p:grpSpPr>
          <a:xfrm>
            <a:off x="6403574" y="4215094"/>
            <a:ext cx="306241" cy="314047"/>
            <a:chOff x="4270105" y="2180475"/>
            <a:chExt cx="731837" cy="730250"/>
          </a:xfrm>
        </p:grpSpPr>
        <p:sp>
          <p:nvSpPr>
            <p:cNvPr id="44"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45"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41" name="Group 40"/>
          <p:cNvGrpSpPr/>
          <p:nvPr/>
        </p:nvGrpSpPr>
        <p:grpSpPr>
          <a:xfrm>
            <a:off x="8412205" y="4474127"/>
            <a:ext cx="190499" cy="320077"/>
            <a:chOff x="4964848" y="5709267"/>
            <a:chExt cx="190499" cy="320077"/>
          </a:xfrm>
        </p:grpSpPr>
        <p:sp>
          <p:nvSpPr>
            <p:cNvPr id="42" name="Freeform 41"/>
            <p:cNvSpPr/>
            <p:nvPr/>
          </p:nvSpPr>
          <p:spPr>
            <a:xfrm>
              <a:off x="4964848" y="5709267"/>
              <a:ext cx="45719" cy="292861"/>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109628" y="5736483"/>
              <a:ext cx="45719" cy="292861"/>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6" name="Straight Connector 75"/>
          <p:cNvCxnSpPr/>
          <p:nvPr/>
        </p:nvCxnSpPr>
        <p:spPr>
          <a:xfrm flipH="1">
            <a:off x="5991611" y="3471310"/>
            <a:ext cx="830295" cy="54537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36206" y="3489960"/>
            <a:ext cx="18124"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21906" y="3489960"/>
            <a:ext cx="1458633" cy="5105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110992" y="5787796"/>
            <a:ext cx="415148" cy="30928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418050" y="5806446"/>
            <a:ext cx="122390"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26139" y="5806446"/>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334127" y="4707136"/>
            <a:ext cx="415150" cy="5291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63575" y="4725786"/>
            <a:ext cx="18124"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749275" y="4725786"/>
            <a:ext cx="423306"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694228" y="4736230"/>
            <a:ext cx="383722" cy="44356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092248" y="4754880"/>
            <a:ext cx="104060" cy="4146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077948" y="4754880"/>
            <a:ext cx="745033" cy="40828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264169" y="5313300"/>
            <a:ext cx="508982" cy="546125"/>
            <a:chOff x="5466651" y="3547644"/>
            <a:chExt cx="886640" cy="951342"/>
          </a:xfrm>
        </p:grpSpPr>
        <p:pic>
          <p:nvPicPr>
            <p:cNvPr id="117"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8"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9"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0"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21" name="Straight Arrow Connector 120"/>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981046" y="5283899"/>
            <a:ext cx="508982" cy="546125"/>
            <a:chOff x="5466651" y="3547644"/>
            <a:chExt cx="886640" cy="951342"/>
          </a:xfrm>
        </p:grpSpPr>
        <p:pic>
          <p:nvPicPr>
            <p:cNvPr id="125"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6"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7"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8"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29" name="Straight Arrow Connector 128"/>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575622" y="5283898"/>
            <a:ext cx="508982" cy="546125"/>
            <a:chOff x="5466651" y="3547644"/>
            <a:chExt cx="886640" cy="951342"/>
          </a:xfrm>
        </p:grpSpPr>
        <p:pic>
          <p:nvPicPr>
            <p:cNvPr id="133"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4"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5"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6"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37" name="Straight Arrow Connector 136"/>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602704" y="5237193"/>
            <a:ext cx="508982" cy="546125"/>
            <a:chOff x="5466651" y="3547644"/>
            <a:chExt cx="886640" cy="951342"/>
          </a:xfrm>
        </p:grpSpPr>
        <p:pic>
          <p:nvPicPr>
            <p:cNvPr id="141"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2"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3"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4"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45" name="Straight Arrow Connector 144"/>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7934337" y="5237192"/>
            <a:ext cx="508982" cy="546125"/>
            <a:chOff x="5466651" y="3547644"/>
            <a:chExt cx="886640" cy="951342"/>
          </a:xfrm>
        </p:grpSpPr>
        <p:pic>
          <p:nvPicPr>
            <p:cNvPr id="149"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0"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1"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2"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53" name="Straight Arrow Connector 152"/>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7303310" y="5237191"/>
            <a:ext cx="508982" cy="546125"/>
            <a:chOff x="5466651" y="3547644"/>
            <a:chExt cx="886640" cy="951342"/>
          </a:xfrm>
        </p:grpSpPr>
        <p:pic>
          <p:nvPicPr>
            <p:cNvPr id="157"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8"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9"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0" name="Picture 36" descr="MCj04352420000[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61" name="Straight Arrow Connector 160"/>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73" name="Straight Connector 172"/>
          <p:cNvCxnSpPr/>
          <p:nvPr/>
        </p:nvCxnSpPr>
        <p:spPr>
          <a:xfrm flipH="1">
            <a:off x="4981046" y="5772550"/>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193483" y="5791200"/>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195652" y="5791200"/>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540440" y="4766988"/>
            <a:ext cx="943242" cy="51691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257371" y="4785638"/>
            <a:ext cx="240610"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483680" y="4785638"/>
            <a:ext cx="362123" cy="4506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5592334" y="5772550"/>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5804771" y="5791200"/>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806940" y="5791200"/>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7343758" y="5709267"/>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7556195" y="5727917"/>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558364" y="5727917"/>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8014663" y="5680075"/>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8227100" y="5698725"/>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8229269" y="5698725"/>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8627604" y="5681777"/>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8840041" y="5700427"/>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842210" y="5700427"/>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370660" y="5177740"/>
            <a:ext cx="650215" cy="830997"/>
          </a:xfrm>
          <a:prstGeom prst="rect">
            <a:avLst/>
          </a:prstGeom>
          <a:noFill/>
        </p:spPr>
        <p:txBody>
          <a:bodyPr wrap="square" rtlCol="0">
            <a:spAutoFit/>
          </a:bodyPr>
          <a:lstStyle/>
          <a:p>
            <a:r>
              <a:rPr lang="en-US" sz="4800" dirty="0" smtClean="0"/>
              <a:t>…</a:t>
            </a:r>
            <a:endParaRPr lang="en-US" sz="4800" dirty="0"/>
          </a:p>
        </p:txBody>
      </p:sp>
    </p:spTree>
    <p:custDataLst>
      <p:tags r:id="rId1"/>
    </p:custDataLst>
    <p:extLst>
      <p:ext uri="{BB962C8B-B14F-4D97-AF65-F5344CB8AC3E}">
        <p14:creationId xmlns:p14="http://schemas.microsoft.com/office/powerpoint/2010/main" val="1759499403"/>
      </p:ext>
    </p:extLst>
  </p:cSld>
  <p:clrMapOvr>
    <a:masterClrMapping/>
  </p:clrMapOvr>
  <p:transition advTm="7607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
                                        </p:tgtEl>
                                        <p:attrNameLst>
                                          <p:attrName>style.visibility</p:attrName>
                                        </p:attrNameLst>
                                      </p:cBhvr>
                                      <p:to>
                                        <p:strVal val="visible"/>
                                      </p:to>
                                    </p:set>
                                    <p:animEffect transition="in" filter="fade">
                                      <p:cBhvr>
                                        <p:cTn id="12" dur="500"/>
                                        <p:tgtEl>
                                          <p:spTgt spid="76"/>
                                        </p:tgtEl>
                                      </p:cBhvr>
                                    </p:animEffect>
                                  </p:childTnLst>
                                </p:cTn>
                              </p:par>
                              <p:par>
                                <p:cTn id="13" presetID="10" presetClass="entr" presetSubtype="0" fill="hold" nodeType="withEffect">
                                  <p:stCondLst>
                                    <p:cond delay="0"/>
                                  </p:stCondLst>
                                  <p:childTnLst>
                                    <p:set>
                                      <p:cBhvr>
                                        <p:cTn id="14" dur="1" fill="hold">
                                          <p:stCondLst>
                                            <p:cond delay="0"/>
                                          </p:stCondLst>
                                        </p:cTn>
                                        <p:tgtEl>
                                          <p:spTgt spid="77"/>
                                        </p:tgtEl>
                                        <p:attrNameLst>
                                          <p:attrName>style.visibility</p:attrName>
                                        </p:attrNameLst>
                                      </p:cBhvr>
                                      <p:to>
                                        <p:strVal val="visible"/>
                                      </p:to>
                                    </p:set>
                                    <p:animEffect transition="in" filter="fade">
                                      <p:cBhvr>
                                        <p:cTn id="15" dur="500"/>
                                        <p:tgtEl>
                                          <p:spTgt spid="77"/>
                                        </p:tgtEl>
                                      </p:cBhvr>
                                    </p:animEffect>
                                  </p:childTnLst>
                                </p:cTn>
                              </p:par>
                              <p:par>
                                <p:cTn id="16" presetID="10" presetClass="entr" presetSubtype="0" fill="hold" nodeType="withEffect">
                                  <p:stCondLst>
                                    <p:cond delay="0"/>
                                  </p:stCondLst>
                                  <p:childTnLst>
                                    <p:set>
                                      <p:cBhvr>
                                        <p:cTn id="17" dur="1" fill="hold">
                                          <p:stCondLst>
                                            <p:cond delay="0"/>
                                          </p:stCondLst>
                                        </p:cTn>
                                        <p:tgtEl>
                                          <p:spTgt spid="80"/>
                                        </p:tgtEl>
                                        <p:attrNameLst>
                                          <p:attrName>style.visibility</p:attrName>
                                        </p:attrNameLst>
                                      </p:cBhvr>
                                      <p:to>
                                        <p:strVal val="visible"/>
                                      </p:to>
                                    </p:set>
                                    <p:animEffect transition="in" filter="fade">
                                      <p:cBhvr>
                                        <p:cTn id="18" dur="500"/>
                                        <p:tgtEl>
                                          <p:spTgt spid="80"/>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par>
                                <p:cTn id="28" presetID="10" presetClass="entr" presetSubtype="0" fill="hold"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cTn>
                              </p:par>
                              <p:par>
                                <p:cTn id="31" presetID="10" presetClass="entr" presetSubtype="0" fill="hold"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fade">
                                      <p:cBhvr>
                                        <p:cTn id="33" dur="500"/>
                                        <p:tgtEl>
                                          <p:spTgt spid="39"/>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nodeType="with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fade">
                                      <p:cBhvr>
                                        <p:cTn id="39" dur="500"/>
                                        <p:tgtEl>
                                          <p:spTgt spid="4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500"/>
                                        <p:tgtEl>
                                          <p:spTgt spid="182"/>
                                        </p:tgtEl>
                                      </p:cBhvr>
                                    </p:animEffect>
                                  </p:childTnLst>
                                </p:cTn>
                              </p:par>
                              <p:par>
                                <p:cTn id="45" presetID="10" presetClass="entr" presetSubtype="0" fill="hold" nodeType="with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fade">
                                      <p:cBhvr>
                                        <p:cTn id="47" dur="500"/>
                                        <p:tgtEl>
                                          <p:spTgt spid="183"/>
                                        </p:tgtEl>
                                      </p:cBhvr>
                                    </p:animEffect>
                                  </p:childTnLst>
                                </p:cTn>
                              </p:par>
                              <p:par>
                                <p:cTn id="48" presetID="10" presetClass="entr" presetSubtype="0" fill="hold" nodeType="withEffect">
                                  <p:stCondLst>
                                    <p:cond delay="0"/>
                                  </p:stCondLst>
                                  <p:childTnLst>
                                    <p:set>
                                      <p:cBhvr>
                                        <p:cTn id="49" dur="1" fill="hold">
                                          <p:stCondLst>
                                            <p:cond delay="0"/>
                                          </p:stCondLst>
                                        </p:cTn>
                                        <p:tgtEl>
                                          <p:spTgt spid="184"/>
                                        </p:tgtEl>
                                        <p:attrNameLst>
                                          <p:attrName>style.visibility</p:attrName>
                                        </p:attrNameLst>
                                      </p:cBhvr>
                                      <p:to>
                                        <p:strVal val="visible"/>
                                      </p:to>
                                    </p:set>
                                    <p:animEffect transition="in" filter="fade">
                                      <p:cBhvr>
                                        <p:cTn id="50" dur="500"/>
                                        <p:tgtEl>
                                          <p:spTgt spid="184"/>
                                        </p:tgtEl>
                                      </p:cBhvr>
                                    </p:animEffect>
                                  </p:childTnLst>
                                </p:cTn>
                              </p:par>
                              <p:par>
                                <p:cTn id="51" presetID="10"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childTnLst>
                                </p:cTn>
                              </p:par>
                              <p:par>
                                <p:cTn id="54" presetID="10" presetClass="entr" presetSubtype="0" fill="hold" nodeType="withEffect">
                                  <p:stCondLst>
                                    <p:cond delay="0"/>
                                  </p:stCondLst>
                                  <p:childTnLst>
                                    <p:set>
                                      <p:cBhvr>
                                        <p:cTn id="55" dur="1" fill="hold">
                                          <p:stCondLst>
                                            <p:cond delay="0"/>
                                          </p:stCondLst>
                                        </p:cTn>
                                        <p:tgtEl>
                                          <p:spTgt spid="96"/>
                                        </p:tgtEl>
                                        <p:attrNameLst>
                                          <p:attrName>style.visibility</p:attrName>
                                        </p:attrNameLst>
                                      </p:cBhvr>
                                      <p:to>
                                        <p:strVal val="visible"/>
                                      </p:to>
                                    </p:set>
                                    <p:animEffect transition="in" filter="fade">
                                      <p:cBhvr>
                                        <p:cTn id="56" dur="500"/>
                                        <p:tgtEl>
                                          <p:spTgt spid="96"/>
                                        </p:tgtEl>
                                      </p:cBhvr>
                                    </p:animEffect>
                                  </p:childTnLst>
                                </p:cTn>
                              </p:par>
                              <p:par>
                                <p:cTn id="57" presetID="10"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animEffect transition="in" filter="fade">
                                      <p:cBhvr>
                                        <p:cTn id="59" dur="500"/>
                                        <p:tgtEl>
                                          <p:spTgt spid="97"/>
                                        </p:tgtEl>
                                      </p:cBhvr>
                                    </p:animEffect>
                                  </p:childTnLst>
                                </p:cTn>
                              </p:par>
                              <p:par>
                                <p:cTn id="60" presetID="10" presetClass="entr" presetSubtype="0" fill="hold" nodeType="with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nodeType="withEffect">
                                  <p:stCondLst>
                                    <p:cond delay="0"/>
                                  </p:stCondLst>
                                  <p:childTnLst>
                                    <p:set>
                                      <p:cBhvr>
                                        <p:cTn id="64" dur="1" fill="hold">
                                          <p:stCondLst>
                                            <p:cond delay="0"/>
                                          </p:stCondLst>
                                        </p:cTn>
                                        <p:tgtEl>
                                          <p:spTgt spid="105"/>
                                        </p:tgtEl>
                                        <p:attrNameLst>
                                          <p:attrName>style.visibility</p:attrName>
                                        </p:attrNameLst>
                                      </p:cBhvr>
                                      <p:to>
                                        <p:strVal val="visible"/>
                                      </p:to>
                                    </p:set>
                                    <p:animEffect transition="in" filter="fade">
                                      <p:cBhvr>
                                        <p:cTn id="65" dur="500"/>
                                        <p:tgtEl>
                                          <p:spTgt spid="105"/>
                                        </p:tgtEl>
                                      </p:cBhvr>
                                    </p:animEffect>
                                  </p:childTnLst>
                                </p:cTn>
                              </p:par>
                              <p:par>
                                <p:cTn id="66" presetID="10" presetClass="entr" presetSubtype="0" fill="hold" nodeType="withEffect">
                                  <p:stCondLst>
                                    <p:cond delay="0"/>
                                  </p:stCondLst>
                                  <p:childTnLst>
                                    <p:set>
                                      <p:cBhvr>
                                        <p:cTn id="67" dur="1" fill="hold">
                                          <p:stCondLst>
                                            <p:cond delay="0"/>
                                          </p:stCondLst>
                                        </p:cTn>
                                        <p:tgtEl>
                                          <p:spTgt spid="106"/>
                                        </p:tgtEl>
                                        <p:attrNameLst>
                                          <p:attrName>style.visibility</p:attrName>
                                        </p:attrNameLst>
                                      </p:cBhvr>
                                      <p:to>
                                        <p:strVal val="visible"/>
                                      </p:to>
                                    </p:set>
                                    <p:animEffect transition="in" filter="fade">
                                      <p:cBhvr>
                                        <p:cTn id="68" dur="500"/>
                                        <p:tgtEl>
                                          <p:spTgt spid="106"/>
                                        </p:tgtEl>
                                      </p:cBhvr>
                                    </p:animEffect>
                                  </p:childTnLst>
                                </p:cTn>
                              </p:par>
                              <p:par>
                                <p:cTn id="69" presetID="10" presetClass="entr" presetSubtype="0" fill="hold" nodeType="withEffect">
                                  <p:stCondLst>
                                    <p:cond delay="0"/>
                                  </p:stCondLst>
                                  <p:childTnLst>
                                    <p:set>
                                      <p:cBhvr>
                                        <p:cTn id="70" dur="1" fill="hold">
                                          <p:stCondLst>
                                            <p:cond delay="0"/>
                                          </p:stCondLst>
                                        </p:cTn>
                                        <p:tgtEl>
                                          <p:spTgt spid="116"/>
                                        </p:tgtEl>
                                        <p:attrNameLst>
                                          <p:attrName>style.visibility</p:attrName>
                                        </p:attrNameLst>
                                      </p:cBhvr>
                                      <p:to>
                                        <p:strVal val="visible"/>
                                      </p:to>
                                    </p:set>
                                    <p:animEffect transition="in" filter="fade">
                                      <p:cBhvr>
                                        <p:cTn id="71" dur="500"/>
                                        <p:tgtEl>
                                          <p:spTgt spid="116"/>
                                        </p:tgtEl>
                                      </p:cBhvr>
                                    </p:animEffect>
                                  </p:childTnLst>
                                </p:cTn>
                              </p:par>
                              <p:par>
                                <p:cTn id="72" presetID="10" presetClass="entr" presetSubtype="0" fill="hold" nodeType="withEffect">
                                  <p:stCondLst>
                                    <p:cond delay="0"/>
                                  </p:stCondLst>
                                  <p:childTnLst>
                                    <p:set>
                                      <p:cBhvr>
                                        <p:cTn id="73" dur="1" fill="hold">
                                          <p:stCondLst>
                                            <p:cond delay="0"/>
                                          </p:stCondLst>
                                        </p:cTn>
                                        <p:tgtEl>
                                          <p:spTgt spid="124"/>
                                        </p:tgtEl>
                                        <p:attrNameLst>
                                          <p:attrName>style.visibility</p:attrName>
                                        </p:attrNameLst>
                                      </p:cBhvr>
                                      <p:to>
                                        <p:strVal val="visible"/>
                                      </p:to>
                                    </p:set>
                                    <p:animEffect transition="in" filter="fade">
                                      <p:cBhvr>
                                        <p:cTn id="74" dur="500"/>
                                        <p:tgtEl>
                                          <p:spTgt spid="124"/>
                                        </p:tgtEl>
                                      </p:cBhvr>
                                    </p:animEffect>
                                  </p:childTnLst>
                                </p:cTn>
                              </p:par>
                              <p:par>
                                <p:cTn id="75" presetID="10" presetClass="entr" presetSubtype="0" fill="hold" nodeType="withEffect">
                                  <p:stCondLst>
                                    <p:cond delay="0"/>
                                  </p:stCondLst>
                                  <p:childTnLst>
                                    <p:set>
                                      <p:cBhvr>
                                        <p:cTn id="76" dur="1" fill="hold">
                                          <p:stCondLst>
                                            <p:cond delay="0"/>
                                          </p:stCondLst>
                                        </p:cTn>
                                        <p:tgtEl>
                                          <p:spTgt spid="132"/>
                                        </p:tgtEl>
                                        <p:attrNameLst>
                                          <p:attrName>style.visibility</p:attrName>
                                        </p:attrNameLst>
                                      </p:cBhvr>
                                      <p:to>
                                        <p:strVal val="visible"/>
                                      </p:to>
                                    </p:set>
                                    <p:animEffect transition="in" filter="fade">
                                      <p:cBhvr>
                                        <p:cTn id="77" dur="500"/>
                                        <p:tgtEl>
                                          <p:spTgt spid="132"/>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8"/>
                                        </p:tgtEl>
                                        <p:attrNameLst>
                                          <p:attrName>style.visibility</p:attrName>
                                        </p:attrNameLst>
                                      </p:cBhvr>
                                      <p:to>
                                        <p:strVal val="visible"/>
                                      </p:to>
                                    </p:set>
                                    <p:animEffect transition="in" filter="fade">
                                      <p:cBhvr>
                                        <p:cTn id="80" dur="500"/>
                                        <p:tgtEl>
                                          <p:spTgt spid="208"/>
                                        </p:tgtEl>
                                      </p:cBhvr>
                                    </p:animEffect>
                                  </p:childTnLst>
                                </p:cTn>
                              </p:par>
                              <p:par>
                                <p:cTn id="81" presetID="10" presetClass="entr" presetSubtype="0" fill="hold" nodeType="withEffect">
                                  <p:stCondLst>
                                    <p:cond delay="0"/>
                                  </p:stCondLst>
                                  <p:childTnLst>
                                    <p:set>
                                      <p:cBhvr>
                                        <p:cTn id="82" dur="1" fill="hold">
                                          <p:stCondLst>
                                            <p:cond delay="0"/>
                                          </p:stCondLst>
                                        </p:cTn>
                                        <p:tgtEl>
                                          <p:spTgt spid="156"/>
                                        </p:tgtEl>
                                        <p:attrNameLst>
                                          <p:attrName>style.visibility</p:attrName>
                                        </p:attrNameLst>
                                      </p:cBhvr>
                                      <p:to>
                                        <p:strVal val="visible"/>
                                      </p:to>
                                    </p:set>
                                    <p:animEffect transition="in" filter="fade">
                                      <p:cBhvr>
                                        <p:cTn id="83" dur="500"/>
                                        <p:tgtEl>
                                          <p:spTgt spid="156"/>
                                        </p:tgtEl>
                                      </p:cBhvr>
                                    </p:animEffect>
                                  </p:childTnLst>
                                </p:cTn>
                              </p:par>
                              <p:par>
                                <p:cTn id="84" presetID="10" presetClass="entr" presetSubtype="0" fill="hold" nodeType="withEffect">
                                  <p:stCondLst>
                                    <p:cond delay="0"/>
                                  </p:stCondLst>
                                  <p:childTnLst>
                                    <p:set>
                                      <p:cBhvr>
                                        <p:cTn id="85" dur="1" fill="hold">
                                          <p:stCondLst>
                                            <p:cond delay="0"/>
                                          </p:stCondLst>
                                        </p:cTn>
                                        <p:tgtEl>
                                          <p:spTgt spid="148"/>
                                        </p:tgtEl>
                                        <p:attrNameLst>
                                          <p:attrName>style.visibility</p:attrName>
                                        </p:attrNameLst>
                                      </p:cBhvr>
                                      <p:to>
                                        <p:strVal val="visible"/>
                                      </p:to>
                                    </p:set>
                                    <p:animEffect transition="in" filter="fade">
                                      <p:cBhvr>
                                        <p:cTn id="86" dur="500"/>
                                        <p:tgtEl>
                                          <p:spTgt spid="148"/>
                                        </p:tgtEl>
                                      </p:cBhvr>
                                    </p:animEffect>
                                  </p:childTnLst>
                                </p:cTn>
                              </p:par>
                              <p:par>
                                <p:cTn id="87" presetID="10" presetClass="entr" presetSubtype="0" fill="hold" nodeType="withEffect">
                                  <p:stCondLst>
                                    <p:cond delay="0"/>
                                  </p:stCondLst>
                                  <p:childTnLst>
                                    <p:set>
                                      <p:cBhvr>
                                        <p:cTn id="88" dur="1" fill="hold">
                                          <p:stCondLst>
                                            <p:cond delay="0"/>
                                          </p:stCondLst>
                                        </p:cTn>
                                        <p:tgtEl>
                                          <p:spTgt spid="140"/>
                                        </p:tgtEl>
                                        <p:attrNameLst>
                                          <p:attrName>style.visibility</p:attrName>
                                        </p:attrNameLst>
                                      </p:cBhvr>
                                      <p:to>
                                        <p:strVal val="visible"/>
                                      </p:to>
                                    </p:set>
                                    <p:animEffect transition="in" filter="fade">
                                      <p:cBhvr>
                                        <p:cTn id="89" dur="500"/>
                                        <p:tgtEl>
                                          <p:spTgt spid="140"/>
                                        </p:tgtEl>
                                      </p:cBhvr>
                                    </p:animEffect>
                                  </p:childTnLst>
                                </p:cTn>
                              </p:par>
                              <p:par>
                                <p:cTn id="90" presetID="10" presetClass="entr" presetSubtype="0" fill="hold" nodeType="withEffect">
                                  <p:stCondLst>
                                    <p:cond delay="0"/>
                                  </p:stCondLst>
                                  <p:childTnLst>
                                    <p:set>
                                      <p:cBhvr>
                                        <p:cTn id="91" dur="1" fill="hold">
                                          <p:stCondLst>
                                            <p:cond delay="0"/>
                                          </p:stCondLst>
                                        </p:cTn>
                                        <p:tgtEl>
                                          <p:spTgt spid="83"/>
                                        </p:tgtEl>
                                        <p:attrNameLst>
                                          <p:attrName>style.visibility</p:attrName>
                                        </p:attrNameLst>
                                      </p:cBhvr>
                                      <p:to>
                                        <p:strVal val="visible"/>
                                      </p:to>
                                    </p:set>
                                    <p:animEffect transition="in" filter="fade">
                                      <p:cBhvr>
                                        <p:cTn id="92" dur="500"/>
                                        <p:tgtEl>
                                          <p:spTgt spid="83"/>
                                        </p:tgtEl>
                                      </p:cBhvr>
                                    </p:animEffect>
                                  </p:childTnLst>
                                </p:cTn>
                              </p:par>
                              <p:par>
                                <p:cTn id="93" presetID="10" presetClass="entr" presetSubtype="0" fill="hold" nodeType="withEffect">
                                  <p:stCondLst>
                                    <p:cond delay="0"/>
                                  </p:stCondLst>
                                  <p:childTnLst>
                                    <p:set>
                                      <p:cBhvr>
                                        <p:cTn id="94" dur="1" fill="hold">
                                          <p:stCondLst>
                                            <p:cond delay="0"/>
                                          </p:stCondLst>
                                        </p:cTn>
                                        <p:tgtEl>
                                          <p:spTgt spid="84"/>
                                        </p:tgtEl>
                                        <p:attrNameLst>
                                          <p:attrName>style.visibility</p:attrName>
                                        </p:attrNameLst>
                                      </p:cBhvr>
                                      <p:to>
                                        <p:strVal val="visible"/>
                                      </p:to>
                                    </p:set>
                                    <p:animEffect transition="in" filter="fade">
                                      <p:cBhvr>
                                        <p:cTn id="95" dur="500"/>
                                        <p:tgtEl>
                                          <p:spTgt spid="84"/>
                                        </p:tgtEl>
                                      </p:cBhvr>
                                    </p:animEffect>
                                  </p:childTnLst>
                                </p:cTn>
                              </p:par>
                              <p:par>
                                <p:cTn id="96" presetID="10" presetClass="entr" presetSubtype="0" fill="hold"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500"/>
                                        <p:tgtEl>
                                          <p:spTgt spid="85"/>
                                        </p:tgtEl>
                                      </p:cBhvr>
                                    </p:animEffect>
                                  </p:childTnLst>
                                </p:cTn>
                              </p:par>
                              <p:par>
                                <p:cTn id="99" presetID="10" presetClass="entr" presetSubtype="0" fill="hold" nodeType="withEffect">
                                  <p:stCondLst>
                                    <p:cond delay="0"/>
                                  </p:stCondLst>
                                  <p:childTnLst>
                                    <p:set>
                                      <p:cBhvr>
                                        <p:cTn id="100" dur="1" fill="hold">
                                          <p:stCondLst>
                                            <p:cond delay="0"/>
                                          </p:stCondLst>
                                        </p:cTn>
                                        <p:tgtEl>
                                          <p:spTgt spid="173"/>
                                        </p:tgtEl>
                                        <p:attrNameLst>
                                          <p:attrName>style.visibility</p:attrName>
                                        </p:attrNameLst>
                                      </p:cBhvr>
                                      <p:to>
                                        <p:strVal val="visible"/>
                                      </p:to>
                                    </p:set>
                                    <p:animEffect transition="in" filter="fade">
                                      <p:cBhvr>
                                        <p:cTn id="101" dur="500"/>
                                        <p:tgtEl>
                                          <p:spTgt spid="173"/>
                                        </p:tgtEl>
                                      </p:cBhvr>
                                    </p:animEffect>
                                  </p:childTnLst>
                                </p:cTn>
                              </p:par>
                              <p:par>
                                <p:cTn id="102" presetID="10" presetClass="entr" presetSubtype="0" fill="hold" nodeType="withEffect">
                                  <p:stCondLst>
                                    <p:cond delay="0"/>
                                  </p:stCondLst>
                                  <p:childTnLst>
                                    <p:set>
                                      <p:cBhvr>
                                        <p:cTn id="103" dur="1" fill="hold">
                                          <p:stCondLst>
                                            <p:cond delay="0"/>
                                          </p:stCondLst>
                                        </p:cTn>
                                        <p:tgtEl>
                                          <p:spTgt spid="174"/>
                                        </p:tgtEl>
                                        <p:attrNameLst>
                                          <p:attrName>style.visibility</p:attrName>
                                        </p:attrNameLst>
                                      </p:cBhvr>
                                      <p:to>
                                        <p:strVal val="visible"/>
                                      </p:to>
                                    </p:set>
                                    <p:animEffect transition="in" filter="fade">
                                      <p:cBhvr>
                                        <p:cTn id="104" dur="500"/>
                                        <p:tgtEl>
                                          <p:spTgt spid="174"/>
                                        </p:tgtEl>
                                      </p:cBhvr>
                                    </p:animEffect>
                                  </p:childTnLst>
                                </p:cTn>
                              </p:par>
                              <p:par>
                                <p:cTn id="105" presetID="10" presetClass="entr" presetSubtype="0" fill="hold" nodeType="withEffect">
                                  <p:stCondLst>
                                    <p:cond delay="0"/>
                                  </p:stCondLst>
                                  <p:childTnLst>
                                    <p:set>
                                      <p:cBhvr>
                                        <p:cTn id="106" dur="1" fill="hold">
                                          <p:stCondLst>
                                            <p:cond delay="0"/>
                                          </p:stCondLst>
                                        </p:cTn>
                                        <p:tgtEl>
                                          <p:spTgt spid="175"/>
                                        </p:tgtEl>
                                        <p:attrNameLst>
                                          <p:attrName>style.visibility</p:attrName>
                                        </p:attrNameLst>
                                      </p:cBhvr>
                                      <p:to>
                                        <p:strVal val="visible"/>
                                      </p:to>
                                    </p:set>
                                    <p:animEffect transition="in" filter="fade">
                                      <p:cBhvr>
                                        <p:cTn id="107" dur="500"/>
                                        <p:tgtEl>
                                          <p:spTgt spid="175"/>
                                        </p:tgtEl>
                                      </p:cBhvr>
                                    </p:animEffect>
                                  </p:childTnLst>
                                </p:cTn>
                              </p:par>
                              <p:par>
                                <p:cTn id="108" presetID="10" presetClass="entr" presetSubtype="0" fill="hold" nodeType="withEffect">
                                  <p:stCondLst>
                                    <p:cond delay="0"/>
                                  </p:stCondLst>
                                  <p:childTnLst>
                                    <p:set>
                                      <p:cBhvr>
                                        <p:cTn id="109" dur="1" fill="hold">
                                          <p:stCondLst>
                                            <p:cond delay="0"/>
                                          </p:stCondLst>
                                        </p:cTn>
                                        <p:tgtEl>
                                          <p:spTgt spid="196"/>
                                        </p:tgtEl>
                                        <p:attrNameLst>
                                          <p:attrName>style.visibility</p:attrName>
                                        </p:attrNameLst>
                                      </p:cBhvr>
                                      <p:to>
                                        <p:strVal val="visible"/>
                                      </p:to>
                                    </p:set>
                                    <p:animEffect transition="in" filter="fade">
                                      <p:cBhvr>
                                        <p:cTn id="110" dur="500"/>
                                        <p:tgtEl>
                                          <p:spTgt spid="196"/>
                                        </p:tgtEl>
                                      </p:cBhvr>
                                    </p:animEffect>
                                  </p:childTnLst>
                                </p:cTn>
                              </p:par>
                              <p:par>
                                <p:cTn id="111" presetID="10" presetClass="entr" presetSubtype="0" fill="hold" nodeType="withEffect">
                                  <p:stCondLst>
                                    <p:cond delay="0"/>
                                  </p:stCondLst>
                                  <p:childTnLst>
                                    <p:set>
                                      <p:cBhvr>
                                        <p:cTn id="112" dur="1" fill="hold">
                                          <p:stCondLst>
                                            <p:cond delay="0"/>
                                          </p:stCondLst>
                                        </p:cTn>
                                        <p:tgtEl>
                                          <p:spTgt spid="197"/>
                                        </p:tgtEl>
                                        <p:attrNameLst>
                                          <p:attrName>style.visibility</p:attrName>
                                        </p:attrNameLst>
                                      </p:cBhvr>
                                      <p:to>
                                        <p:strVal val="visible"/>
                                      </p:to>
                                    </p:set>
                                    <p:animEffect transition="in" filter="fade">
                                      <p:cBhvr>
                                        <p:cTn id="113" dur="500"/>
                                        <p:tgtEl>
                                          <p:spTgt spid="197"/>
                                        </p:tgtEl>
                                      </p:cBhvr>
                                    </p:animEffect>
                                  </p:childTnLst>
                                </p:cTn>
                              </p:par>
                              <p:par>
                                <p:cTn id="114" presetID="10" presetClass="entr" presetSubtype="0" fill="hold" nodeType="withEffect">
                                  <p:stCondLst>
                                    <p:cond delay="0"/>
                                  </p:stCondLst>
                                  <p:childTnLst>
                                    <p:set>
                                      <p:cBhvr>
                                        <p:cTn id="115" dur="1" fill="hold">
                                          <p:stCondLst>
                                            <p:cond delay="0"/>
                                          </p:stCondLst>
                                        </p:cTn>
                                        <p:tgtEl>
                                          <p:spTgt spid="198"/>
                                        </p:tgtEl>
                                        <p:attrNameLst>
                                          <p:attrName>style.visibility</p:attrName>
                                        </p:attrNameLst>
                                      </p:cBhvr>
                                      <p:to>
                                        <p:strVal val="visible"/>
                                      </p:to>
                                    </p:set>
                                    <p:animEffect transition="in" filter="fade">
                                      <p:cBhvr>
                                        <p:cTn id="116" dur="500"/>
                                        <p:tgtEl>
                                          <p:spTgt spid="198"/>
                                        </p:tgtEl>
                                      </p:cBhvr>
                                    </p:animEffect>
                                  </p:childTnLst>
                                </p:cTn>
                              </p:par>
                              <p:par>
                                <p:cTn id="117" presetID="10" presetClass="entr" presetSubtype="0" fill="hold" nodeType="withEffect">
                                  <p:stCondLst>
                                    <p:cond delay="0"/>
                                  </p:stCondLst>
                                  <p:childTnLst>
                                    <p:set>
                                      <p:cBhvr>
                                        <p:cTn id="118" dur="1" fill="hold">
                                          <p:stCondLst>
                                            <p:cond delay="0"/>
                                          </p:stCondLst>
                                        </p:cTn>
                                        <p:tgtEl>
                                          <p:spTgt spid="199"/>
                                        </p:tgtEl>
                                        <p:attrNameLst>
                                          <p:attrName>style.visibility</p:attrName>
                                        </p:attrNameLst>
                                      </p:cBhvr>
                                      <p:to>
                                        <p:strVal val="visible"/>
                                      </p:to>
                                    </p:set>
                                    <p:animEffect transition="in" filter="fade">
                                      <p:cBhvr>
                                        <p:cTn id="119" dur="500"/>
                                        <p:tgtEl>
                                          <p:spTgt spid="199"/>
                                        </p:tgtEl>
                                      </p:cBhvr>
                                    </p:animEffect>
                                  </p:childTnLst>
                                </p:cTn>
                              </p:par>
                              <p:par>
                                <p:cTn id="120" presetID="10" presetClass="entr" presetSubtype="0" fill="hold" nodeType="withEffect">
                                  <p:stCondLst>
                                    <p:cond delay="0"/>
                                  </p:stCondLst>
                                  <p:childTnLst>
                                    <p:set>
                                      <p:cBhvr>
                                        <p:cTn id="121" dur="1" fill="hold">
                                          <p:stCondLst>
                                            <p:cond delay="0"/>
                                          </p:stCondLst>
                                        </p:cTn>
                                        <p:tgtEl>
                                          <p:spTgt spid="200"/>
                                        </p:tgtEl>
                                        <p:attrNameLst>
                                          <p:attrName>style.visibility</p:attrName>
                                        </p:attrNameLst>
                                      </p:cBhvr>
                                      <p:to>
                                        <p:strVal val="visible"/>
                                      </p:to>
                                    </p:set>
                                    <p:animEffect transition="in" filter="fade">
                                      <p:cBhvr>
                                        <p:cTn id="122" dur="500"/>
                                        <p:tgtEl>
                                          <p:spTgt spid="200"/>
                                        </p:tgtEl>
                                      </p:cBhvr>
                                    </p:animEffect>
                                  </p:childTnLst>
                                </p:cTn>
                              </p:par>
                              <p:par>
                                <p:cTn id="123" presetID="10" presetClass="entr" presetSubtype="0" fill="hold" nodeType="withEffect">
                                  <p:stCondLst>
                                    <p:cond delay="0"/>
                                  </p:stCondLst>
                                  <p:childTnLst>
                                    <p:set>
                                      <p:cBhvr>
                                        <p:cTn id="124" dur="1" fill="hold">
                                          <p:stCondLst>
                                            <p:cond delay="0"/>
                                          </p:stCondLst>
                                        </p:cTn>
                                        <p:tgtEl>
                                          <p:spTgt spid="201"/>
                                        </p:tgtEl>
                                        <p:attrNameLst>
                                          <p:attrName>style.visibility</p:attrName>
                                        </p:attrNameLst>
                                      </p:cBhvr>
                                      <p:to>
                                        <p:strVal val="visible"/>
                                      </p:to>
                                    </p:set>
                                    <p:animEffect transition="in" filter="fade">
                                      <p:cBhvr>
                                        <p:cTn id="125" dur="500"/>
                                        <p:tgtEl>
                                          <p:spTgt spid="201"/>
                                        </p:tgtEl>
                                      </p:cBhvr>
                                    </p:animEffect>
                                  </p:childTnLst>
                                </p:cTn>
                              </p:par>
                              <p:par>
                                <p:cTn id="126" presetID="10" presetClass="entr" presetSubtype="0" fill="hold" nodeType="withEffect">
                                  <p:stCondLst>
                                    <p:cond delay="0"/>
                                  </p:stCondLst>
                                  <p:childTnLst>
                                    <p:set>
                                      <p:cBhvr>
                                        <p:cTn id="127" dur="1" fill="hold">
                                          <p:stCondLst>
                                            <p:cond delay="0"/>
                                          </p:stCondLst>
                                        </p:cTn>
                                        <p:tgtEl>
                                          <p:spTgt spid="202"/>
                                        </p:tgtEl>
                                        <p:attrNameLst>
                                          <p:attrName>style.visibility</p:attrName>
                                        </p:attrNameLst>
                                      </p:cBhvr>
                                      <p:to>
                                        <p:strVal val="visible"/>
                                      </p:to>
                                    </p:set>
                                    <p:animEffect transition="in" filter="fade">
                                      <p:cBhvr>
                                        <p:cTn id="128" dur="500"/>
                                        <p:tgtEl>
                                          <p:spTgt spid="202"/>
                                        </p:tgtEl>
                                      </p:cBhvr>
                                    </p:animEffect>
                                  </p:childTnLst>
                                </p:cTn>
                              </p:par>
                              <p:par>
                                <p:cTn id="129" presetID="10" presetClass="entr" presetSubtype="0" fill="hold" nodeType="withEffect">
                                  <p:stCondLst>
                                    <p:cond delay="0"/>
                                  </p:stCondLst>
                                  <p:childTnLst>
                                    <p:set>
                                      <p:cBhvr>
                                        <p:cTn id="130" dur="1" fill="hold">
                                          <p:stCondLst>
                                            <p:cond delay="0"/>
                                          </p:stCondLst>
                                        </p:cTn>
                                        <p:tgtEl>
                                          <p:spTgt spid="203"/>
                                        </p:tgtEl>
                                        <p:attrNameLst>
                                          <p:attrName>style.visibility</p:attrName>
                                        </p:attrNameLst>
                                      </p:cBhvr>
                                      <p:to>
                                        <p:strVal val="visible"/>
                                      </p:to>
                                    </p:set>
                                    <p:animEffect transition="in" filter="fade">
                                      <p:cBhvr>
                                        <p:cTn id="131" dur="500"/>
                                        <p:tgtEl>
                                          <p:spTgt spid="203"/>
                                        </p:tgtEl>
                                      </p:cBhvr>
                                    </p:animEffect>
                                  </p:childTnLst>
                                </p:cTn>
                              </p:par>
                              <p:par>
                                <p:cTn id="132" presetID="10" presetClass="entr" presetSubtype="0" fill="hold" nodeType="withEffect">
                                  <p:stCondLst>
                                    <p:cond delay="0"/>
                                  </p:stCondLst>
                                  <p:childTnLst>
                                    <p:set>
                                      <p:cBhvr>
                                        <p:cTn id="133" dur="1" fill="hold">
                                          <p:stCondLst>
                                            <p:cond delay="0"/>
                                          </p:stCondLst>
                                        </p:cTn>
                                        <p:tgtEl>
                                          <p:spTgt spid="204"/>
                                        </p:tgtEl>
                                        <p:attrNameLst>
                                          <p:attrName>style.visibility</p:attrName>
                                        </p:attrNameLst>
                                      </p:cBhvr>
                                      <p:to>
                                        <p:strVal val="visible"/>
                                      </p:to>
                                    </p:set>
                                    <p:animEffect transition="in" filter="fade">
                                      <p:cBhvr>
                                        <p:cTn id="134" dur="500"/>
                                        <p:tgtEl>
                                          <p:spTgt spid="204"/>
                                        </p:tgtEl>
                                      </p:cBhvr>
                                    </p:animEffect>
                                  </p:childTnLst>
                                </p:cTn>
                              </p:par>
                              <p:par>
                                <p:cTn id="135" presetID="10" presetClass="entr" presetSubtype="0" fill="hold" nodeType="withEffect">
                                  <p:stCondLst>
                                    <p:cond delay="0"/>
                                  </p:stCondLst>
                                  <p:childTnLst>
                                    <p:set>
                                      <p:cBhvr>
                                        <p:cTn id="136" dur="1" fill="hold">
                                          <p:stCondLst>
                                            <p:cond delay="0"/>
                                          </p:stCondLst>
                                        </p:cTn>
                                        <p:tgtEl>
                                          <p:spTgt spid="205"/>
                                        </p:tgtEl>
                                        <p:attrNameLst>
                                          <p:attrName>style.visibility</p:attrName>
                                        </p:attrNameLst>
                                      </p:cBhvr>
                                      <p:to>
                                        <p:strVal val="visible"/>
                                      </p:to>
                                    </p:set>
                                    <p:animEffect transition="in" filter="fade">
                                      <p:cBhvr>
                                        <p:cTn id="137" dur="500"/>
                                        <p:tgtEl>
                                          <p:spTgt spid="205"/>
                                        </p:tgtEl>
                                      </p:cBhvr>
                                    </p:animEffect>
                                  </p:childTnLst>
                                </p:cTn>
                              </p:par>
                              <p:par>
                                <p:cTn id="138" presetID="10" presetClass="entr" presetSubtype="0" fill="hold" nodeType="withEffect">
                                  <p:stCondLst>
                                    <p:cond delay="0"/>
                                  </p:stCondLst>
                                  <p:childTnLst>
                                    <p:set>
                                      <p:cBhvr>
                                        <p:cTn id="139" dur="1" fill="hold">
                                          <p:stCondLst>
                                            <p:cond delay="0"/>
                                          </p:stCondLst>
                                        </p:cTn>
                                        <p:tgtEl>
                                          <p:spTgt spid="206"/>
                                        </p:tgtEl>
                                        <p:attrNameLst>
                                          <p:attrName>style.visibility</p:attrName>
                                        </p:attrNameLst>
                                      </p:cBhvr>
                                      <p:to>
                                        <p:strVal val="visible"/>
                                      </p:to>
                                    </p:set>
                                    <p:animEffect transition="in" filter="fade">
                                      <p:cBhvr>
                                        <p:cTn id="140" dur="500"/>
                                        <p:tgtEl>
                                          <p:spTgt spid="206"/>
                                        </p:tgtEl>
                                      </p:cBhvr>
                                    </p:animEffect>
                                  </p:childTnLst>
                                </p:cTn>
                              </p:par>
                              <p:par>
                                <p:cTn id="141" presetID="10" presetClass="entr" presetSubtype="0" fill="hold" nodeType="withEffect">
                                  <p:stCondLst>
                                    <p:cond delay="0"/>
                                  </p:stCondLst>
                                  <p:childTnLst>
                                    <p:set>
                                      <p:cBhvr>
                                        <p:cTn id="142" dur="1" fill="hold">
                                          <p:stCondLst>
                                            <p:cond delay="0"/>
                                          </p:stCondLst>
                                        </p:cTn>
                                        <p:tgtEl>
                                          <p:spTgt spid="207"/>
                                        </p:tgtEl>
                                        <p:attrNameLst>
                                          <p:attrName>style.visibility</p:attrName>
                                        </p:attrNameLst>
                                      </p:cBhvr>
                                      <p:to>
                                        <p:strVal val="visible"/>
                                      </p:to>
                                    </p:set>
                                    <p:animEffect transition="in" filter="fade">
                                      <p:cBhvr>
                                        <p:cTn id="143" dur="500"/>
                                        <p:tgtEl>
                                          <p:spTgt spid="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2"/>
          <p:cNvSpPr txBox="1">
            <a:spLocks/>
          </p:cNvSpPr>
          <p:nvPr/>
        </p:nvSpPr>
        <p:spPr>
          <a:xfrm>
            <a:off x="457199" y="932985"/>
            <a:ext cx="5876928" cy="5483055"/>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r>
              <a:rPr lang="en-US" sz="3600" dirty="0" smtClean="0">
                <a:latin typeface="Segoe" charset="0"/>
              </a:rPr>
              <a:t>State space explosion</a:t>
            </a:r>
          </a:p>
          <a:p>
            <a:endParaRPr lang="en-US" sz="2800" dirty="0" smtClean="0">
              <a:latin typeface="Segoe" charset="0"/>
            </a:endParaRPr>
          </a:p>
          <a:p>
            <a:r>
              <a:rPr lang="en-US" sz="3200" dirty="0" smtClean="0">
                <a:latin typeface="Segoe" charset="0"/>
              </a:rPr>
              <a:t>MPS: Product-level </a:t>
            </a:r>
            <a:r>
              <a:rPr lang="en-US" sz="3200" dirty="0" err="1" smtClean="0">
                <a:latin typeface="Segoe" charset="0"/>
              </a:rPr>
              <a:t>Paxos</a:t>
            </a:r>
            <a:endParaRPr lang="en-US" sz="3200" dirty="0" smtClean="0">
              <a:latin typeface="Segoe" charset="0"/>
            </a:endParaRPr>
          </a:p>
          <a:p>
            <a:pPr lvl="1"/>
            <a:r>
              <a:rPr lang="en-US" sz="3000" b="1" dirty="0" smtClean="0">
                <a:latin typeface="Segoe" charset="0"/>
              </a:rPr>
              <a:t>Never</a:t>
            </a:r>
            <a:r>
              <a:rPr lang="en-US" sz="3000" dirty="0" smtClean="0">
                <a:latin typeface="Segoe" charset="0"/>
              </a:rPr>
              <a:t> fully explored 3 nodes</a:t>
            </a:r>
          </a:p>
          <a:p>
            <a:pPr lvl="1"/>
            <a:r>
              <a:rPr lang="en-US" sz="3000" b="1" dirty="0" smtClean="0">
                <a:latin typeface="Segoe" charset="0"/>
              </a:rPr>
              <a:t>34 years </a:t>
            </a:r>
            <a:r>
              <a:rPr lang="en-US" sz="3000" dirty="0" smtClean="0">
                <a:latin typeface="Segoe" charset="0"/>
              </a:rPr>
              <a:t>for </a:t>
            </a:r>
            <a:r>
              <a:rPr lang="en-US" sz="3000" dirty="0" err="1" smtClean="0">
                <a:latin typeface="Segoe" charset="0"/>
              </a:rPr>
              <a:t>MoDist</a:t>
            </a:r>
            <a:endParaRPr lang="en-US" sz="3000" dirty="0" smtClean="0">
              <a:latin typeface="Segoe" charset="0"/>
            </a:endParaRPr>
          </a:p>
        </p:txBody>
      </p:sp>
      <p:grpSp>
        <p:nvGrpSpPr>
          <p:cNvPr id="35" name="Group 34"/>
          <p:cNvGrpSpPr/>
          <p:nvPr/>
        </p:nvGrpSpPr>
        <p:grpSpPr>
          <a:xfrm>
            <a:off x="6470610" y="2748569"/>
            <a:ext cx="886640" cy="951342"/>
            <a:chOff x="5466651" y="3547644"/>
            <a:chExt cx="886640" cy="951342"/>
          </a:xfrm>
        </p:grpSpPr>
        <p:pic>
          <p:nvPicPr>
            <p:cNvPr id="69"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0"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1"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2"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73" name="Straight Arrow Connector 72"/>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5" name="Straight Arrow Connector 74"/>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5104971" y="4016566"/>
            <a:ext cx="886640" cy="951342"/>
            <a:chOff x="5466651" y="3547644"/>
            <a:chExt cx="886640" cy="951342"/>
          </a:xfrm>
        </p:grpSpPr>
        <p:pic>
          <p:nvPicPr>
            <p:cNvPr id="62"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3"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4"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65"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66" name="Straight Arrow Connector 65"/>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7" name="Group 36"/>
          <p:cNvGrpSpPr/>
          <p:nvPr/>
        </p:nvGrpSpPr>
        <p:grpSpPr>
          <a:xfrm>
            <a:off x="6365555" y="3949552"/>
            <a:ext cx="886640" cy="951342"/>
            <a:chOff x="5466651" y="3547644"/>
            <a:chExt cx="886640" cy="951342"/>
          </a:xfrm>
        </p:grpSpPr>
        <p:pic>
          <p:nvPicPr>
            <p:cNvPr id="55"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6"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7"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8"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9" name="Straight Arrow Connector 58"/>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8" name="Group 37"/>
          <p:cNvGrpSpPr/>
          <p:nvPr/>
        </p:nvGrpSpPr>
        <p:grpSpPr>
          <a:xfrm>
            <a:off x="7694228" y="3946562"/>
            <a:ext cx="886640" cy="951342"/>
            <a:chOff x="5466651" y="3547644"/>
            <a:chExt cx="886640" cy="951342"/>
          </a:xfrm>
        </p:grpSpPr>
        <p:pic>
          <p:nvPicPr>
            <p:cNvPr id="48"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49"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0"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51" name="Picture 36" descr="MCj04352420000[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52" name="Straight Arrow Connector 51"/>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149762" y="3913487"/>
            <a:ext cx="445610" cy="460859"/>
            <a:chOff x="4270105" y="2180475"/>
            <a:chExt cx="731837" cy="730250"/>
          </a:xfrm>
        </p:grpSpPr>
        <p:sp>
          <p:nvSpPr>
            <p:cNvPr id="46"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47"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40" name="Group 39"/>
          <p:cNvGrpSpPr/>
          <p:nvPr/>
        </p:nvGrpSpPr>
        <p:grpSpPr>
          <a:xfrm>
            <a:off x="6403574" y="4215094"/>
            <a:ext cx="306241" cy="314047"/>
            <a:chOff x="4270105" y="2180475"/>
            <a:chExt cx="731837" cy="730250"/>
          </a:xfrm>
        </p:grpSpPr>
        <p:sp>
          <p:nvSpPr>
            <p:cNvPr id="44" name="Rectangle 43"/>
            <p:cNvSpPr>
              <a:spLocks noChangeArrowheads="1"/>
            </p:cNvSpPr>
            <p:nvPr/>
          </p:nvSpPr>
          <p:spPr bwMode="auto">
            <a:xfrm rot="2717629" flipH="1">
              <a:off x="4266136" y="2513056"/>
              <a:ext cx="730250"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sp>
          <p:nvSpPr>
            <p:cNvPr id="45" name="Rectangle 43"/>
            <p:cNvSpPr>
              <a:spLocks noChangeArrowheads="1"/>
            </p:cNvSpPr>
            <p:nvPr/>
          </p:nvSpPr>
          <p:spPr bwMode="auto">
            <a:xfrm rot="8158425" flipH="1">
              <a:off x="4270105" y="2507500"/>
              <a:ext cx="731837" cy="65088"/>
            </a:xfrm>
            <a:prstGeom prst="rect">
              <a:avLst/>
            </a:prstGeom>
            <a:solidFill>
              <a:srgbClr val="CC3300"/>
            </a:solidFill>
            <a:ln w="9525" algn="in">
              <a:solidFill>
                <a:srgbClr val="CC3300"/>
              </a:solidFill>
              <a:miter lim="800000"/>
              <a:headEnd/>
              <a:tailEnd/>
            </a:ln>
          </p:spPr>
          <p:txBody>
            <a:bodyPr lIns="36576" tIns="36576" rIns="36576" bIns="36576"/>
            <a:lstStyle/>
            <a:p>
              <a:endParaRPr lang="en-US"/>
            </a:p>
          </p:txBody>
        </p:sp>
      </p:grpSp>
      <p:grpSp>
        <p:nvGrpSpPr>
          <p:cNvPr id="41" name="Group 40"/>
          <p:cNvGrpSpPr/>
          <p:nvPr/>
        </p:nvGrpSpPr>
        <p:grpSpPr>
          <a:xfrm>
            <a:off x="8412205" y="4474127"/>
            <a:ext cx="190499" cy="320077"/>
            <a:chOff x="4964848" y="5709267"/>
            <a:chExt cx="190499" cy="320077"/>
          </a:xfrm>
        </p:grpSpPr>
        <p:sp>
          <p:nvSpPr>
            <p:cNvPr id="42" name="Freeform 41"/>
            <p:cNvSpPr/>
            <p:nvPr/>
          </p:nvSpPr>
          <p:spPr>
            <a:xfrm>
              <a:off x="4964848" y="5709267"/>
              <a:ext cx="45719" cy="292861"/>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3" name="Freeform 42"/>
            <p:cNvSpPr/>
            <p:nvPr/>
          </p:nvSpPr>
          <p:spPr>
            <a:xfrm>
              <a:off x="5109628" y="5736483"/>
              <a:ext cx="45719" cy="292861"/>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cxnSp>
        <p:nvCxnSpPr>
          <p:cNvPr id="76" name="Straight Connector 75"/>
          <p:cNvCxnSpPr/>
          <p:nvPr/>
        </p:nvCxnSpPr>
        <p:spPr>
          <a:xfrm flipH="1">
            <a:off x="5991611" y="3471310"/>
            <a:ext cx="830295" cy="54537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6836206" y="3489960"/>
            <a:ext cx="18124"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6821906" y="3489960"/>
            <a:ext cx="1458633" cy="51054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flipH="1">
            <a:off x="4110992" y="5787796"/>
            <a:ext cx="415148" cy="30928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4418050" y="5806446"/>
            <a:ext cx="122390"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4526139" y="5806446"/>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flipH="1">
            <a:off x="6334127" y="4707136"/>
            <a:ext cx="415150" cy="52919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6763575" y="4725786"/>
            <a:ext cx="18124"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6749275" y="4725786"/>
            <a:ext cx="423306"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7694228" y="4736230"/>
            <a:ext cx="383722" cy="443563"/>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8092248" y="4754880"/>
            <a:ext cx="104060" cy="41463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a:xfrm>
            <a:off x="8077948" y="4754880"/>
            <a:ext cx="745033" cy="40828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grpSp>
        <p:nvGrpSpPr>
          <p:cNvPr id="116" name="Group 115"/>
          <p:cNvGrpSpPr/>
          <p:nvPr/>
        </p:nvGrpSpPr>
        <p:grpSpPr>
          <a:xfrm>
            <a:off x="4264169" y="5313300"/>
            <a:ext cx="508982" cy="546125"/>
            <a:chOff x="5466651" y="3547644"/>
            <a:chExt cx="886640" cy="951342"/>
          </a:xfrm>
        </p:grpSpPr>
        <p:pic>
          <p:nvPicPr>
            <p:cNvPr id="117"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8"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19"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0"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21" name="Straight Arrow Connector 120"/>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24" name="Group 123"/>
          <p:cNvGrpSpPr/>
          <p:nvPr/>
        </p:nvGrpSpPr>
        <p:grpSpPr>
          <a:xfrm>
            <a:off x="4981046" y="5283899"/>
            <a:ext cx="508982" cy="546125"/>
            <a:chOff x="5466651" y="3547644"/>
            <a:chExt cx="886640" cy="951342"/>
          </a:xfrm>
        </p:grpSpPr>
        <p:pic>
          <p:nvPicPr>
            <p:cNvPr id="125"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6"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7"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28"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29" name="Straight Arrow Connector 128"/>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1" name="Straight Arrow Connector 130"/>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32" name="Group 131"/>
          <p:cNvGrpSpPr/>
          <p:nvPr/>
        </p:nvGrpSpPr>
        <p:grpSpPr>
          <a:xfrm>
            <a:off x="5575622" y="5283898"/>
            <a:ext cx="508982" cy="546125"/>
            <a:chOff x="5466651" y="3547644"/>
            <a:chExt cx="886640" cy="951342"/>
          </a:xfrm>
        </p:grpSpPr>
        <p:pic>
          <p:nvPicPr>
            <p:cNvPr id="133"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4"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5"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36"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37" name="Straight Arrow Connector 136"/>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0" name="Group 139"/>
          <p:cNvGrpSpPr/>
          <p:nvPr/>
        </p:nvGrpSpPr>
        <p:grpSpPr>
          <a:xfrm>
            <a:off x="8602704" y="5237193"/>
            <a:ext cx="508982" cy="546125"/>
            <a:chOff x="5466651" y="3547644"/>
            <a:chExt cx="886640" cy="951342"/>
          </a:xfrm>
        </p:grpSpPr>
        <p:pic>
          <p:nvPicPr>
            <p:cNvPr id="141"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2"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3"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44"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45" name="Straight Arrow Connector 144"/>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7" name="Straight Arrow Connector 146"/>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48" name="Group 147"/>
          <p:cNvGrpSpPr/>
          <p:nvPr/>
        </p:nvGrpSpPr>
        <p:grpSpPr>
          <a:xfrm>
            <a:off x="7934337" y="5237192"/>
            <a:ext cx="508982" cy="546125"/>
            <a:chOff x="5466651" y="3547644"/>
            <a:chExt cx="886640" cy="951342"/>
          </a:xfrm>
        </p:grpSpPr>
        <p:pic>
          <p:nvPicPr>
            <p:cNvPr id="149"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0"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1"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2"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53" name="Straight Arrow Connector 152"/>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156" name="Group 155"/>
          <p:cNvGrpSpPr/>
          <p:nvPr/>
        </p:nvGrpSpPr>
        <p:grpSpPr>
          <a:xfrm>
            <a:off x="7303310" y="5237191"/>
            <a:ext cx="508982" cy="546125"/>
            <a:chOff x="5466651" y="3547644"/>
            <a:chExt cx="886640" cy="951342"/>
          </a:xfrm>
        </p:grpSpPr>
        <p:pic>
          <p:nvPicPr>
            <p:cNvPr id="157"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21971" y="35476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8"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66651" y="4041545"/>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59"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37302" y="404154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160" name="Picture 36" descr="MCj04352420000[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9051" y="3547764"/>
              <a:ext cx="231320" cy="457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cxnSp>
          <p:nvCxnSpPr>
            <p:cNvPr id="161" name="Straight Arrow Connector 160"/>
            <p:cNvCxnSpPr/>
            <p:nvPr/>
          </p:nvCxnSpPr>
          <p:spPr>
            <a:xfrm flipV="1">
              <a:off x="5571633"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V="1">
              <a:off x="5724033" y="3776327"/>
              <a:ext cx="397938" cy="33126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3" name="Straight Arrow Connector 162"/>
            <p:cNvCxnSpPr/>
            <p:nvPr/>
          </p:nvCxnSpPr>
          <p:spPr>
            <a:xfrm flipV="1">
              <a:off x="6121971" y="3823683"/>
              <a:ext cx="125315" cy="31438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cxnSp>
        <p:nvCxnSpPr>
          <p:cNvPr id="173" name="Straight Connector 172"/>
          <p:cNvCxnSpPr/>
          <p:nvPr/>
        </p:nvCxnSpPr>
        <p:spPr>
          <a:xfrm flipH="1">
            <a:off x="4981046" y="5772550"/>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flipH="1">
            <a:off x="5193483" y="5791200"/>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5195652" y="5791200"/>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flipH="1">
            <a:off x="4540440" y="4766988"/>
            <a:ext cx="943242" cy="51691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flipH="1">
            <a:off x="5257371" y="4785638"/>
            <a:ext cx="240610" cy="454007"/>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5483680" y="4785638"/>
            <a:ext cx="362123" cy="450688"/>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6" name="Straight Connector 195"/>
          <p:cNvCxnSpPr/>
          <p:nvPr/>
        </p:nvCxnSpPr>
        <p:spPr>
          <a:xfrm flipH="1">
            <a:off x="5592334" y="5772550"/>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flipH="1">
            <a:off x="5804771" y="5791200"/>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a:xfrm>
            <a:off x="5806940" y="5791200"/>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a:xfrm flipH="1">
            <a:off x="7343758" y="5709267"/>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a:xfrm flipH="1">
            <a:off x="7556195" y="5727917"/>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1" name="Straight Connector 200"/>
          <p:cNvCxnSpPr/>
          <p:nvPr/>
        </p:nvCxnSpPr>
        <p:spPr>
          <a:xfrm>
            <a:off x="7558364" y="5727917"/>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2" name="Straight Connector 201"/>
          <p:cNvCxnSpPr/>
          <p:nvPr/>
        </p:nvCxnSpPr>
        <p:spPr>
          <a:xfrm flipH="1">
            <a:off x="8014663" y="5680075"/>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a:xfrm flipH="1">
            <a:off x="8227100" y="5698725"/>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a:xfrm>
            <a:off x="8229269" y="5698725"/>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flipH="1">
            <a:off x="8627604" y="5681777"/>
            <a:ext cx="214608" cy="32453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a:xfrm flipH="1">
            <a:off x="8840041" y="5700427"/>
            <a:ext cx="16470" cy="305880"/>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207" name="Straight Connector 206"/>
          <p:cNvCxnSpPr/>
          <p:nvPr/>
        </p:nvCxnSpPr>
        <p:spPr>
          <a:xfrm>
            <a:off x="8842210" y="5700427"/>
            <a:ext cx="180616" cy="290634"/>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208" name="TextBox 207"/>
          <p:cNvSpPr txBox="1"/>
          <p:nvPr/>
        </p:nvSpPr>
        <p:spPr>
          <a:xfrm>
            <a:off x="6370660" y="5177740"/>
            <a:ext cx="650215" cy="830997"/>
          </a:xfrm>
          <a:prstGeom prst="rect">
            <a:avLst/>
          </a:prstGeom>
          <a:noFill/>
        </p:spPr>
        <p:txBody>
          <a:bodyPr wrap="square" rtlCol="0">
            <a:spAutoFit/>
          </a:bodyPr>
          <a:lstStyle/>
          <a:p>
            <a:r>
              <a:rPr lang="en-US" sz="4800" dirty="0" smtClean="0"/>
              <a:t>…</a:t>
            </a:r>
            <a:endParaRPr lang="en-US" sz="4800" dirty="0"/>
          </a:p>
        </p:txBody>
      </p:sp>
      <p:pic>
        <p:nvPicPr>
          <p:cNvPr id="1026" name="Picture 2" descr="C:\Users\miw\AppData\Local\Microsoft\Windows\Temporary Internet Files\Content.IE5\XODVV8NL\MC9000525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53052" y="3491538"/>
            <a:ext cx="474700" cy="690818"/>
          </a:xfrm>
          <a:prstGeom prst="rect">
            <a:avLst/>
          </a:prstGeom>
          <a:noFill/>
          <a:extLst>
            <a:ext uri="{909E8E84-426E-40DD-AFC4-6F175D3DCCD1}">
              <a14:hiddenFill xmlns:a14="http://schemas.microsoft.com/office/drawing/2010/main">
                <a:solidFill>
                  <a:srgbClr val="FFFFFF"/>
                </a:solidFill>
              </a14:hiddenFill>
            </a:ext>
          </a:extLst>
        </p:spPr>
      </p:pic>
      <p:pic>
        <p:nvPicPr>
          <p:cNvPr id="164" name="Picture 2" descr="C:\Users\miw\AppData\Local\Microsoft\Windows\Temporary Internet Files\Content.IE5\XODVV8NL\MC9000525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2469" y="4947645"/>
            <a:ext cx="474700" cy="69081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iw\AppData\Local\Microsoft\Windows\Temporary Internet Files\Content.IE5\Q7INFR56\MM900236240[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4318566" y="4681231"/>
            <a:ext cx="466725" cy="5715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miw\AppData\Local\Microsoft\Windows\Temporary Internet Files\Content.IE5\H1CZOJOY\MC900433829[1].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40701" y="3201204"/>
            <a:ext cx="779531" cy="77953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689924480"/>
      </p:ext>
    </p:extLst>
  </p:cSld>
  <p:clrMapOvr>
    <a:masterClrMapping/>
  </p:clrMapOvr>
  <p:transition advTm="76343">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500"/>
                                        <p:tgtEl>
                                          <p:spTgt spid="1027"/>
                                        </p:tgtEl>
                                      </p:cBhvr>
                                    </p:animEffect>
                                  </p:childTnLst>
                                </p:cTn>
                              </p:par>
                              <p:par>
                                <p:cTn id="8" presetID="10" presetClass="entr" presetSubtype="0" fill="hold" nodeType="withEffect">
                                  <p:stCondLst>
                                    <p:cond delay="0"/>
                                  </p:stCondLst>
                                  <p:childTnLst>
                                    <p:set>
                                      <p:cBhvr>
                                        <p:cTn id="9" dur="1" fill="hold">
                                          <p:stCondLst>
                                            <p:cond delay="0"/>
                                          </p:stCondLst>
                                        </p:cTn>
                                        <p:tgtEl>
                                          <p:spTgt spid="164"/>
                                        </p:tgtEl>
                                        <p:attrNameLst>
                                          <p:attrName>style.visibility</p:attrName>
                                        </p:attrNameLst>
                                      </p:cBhvr>
                                      <p:to>
                                        <p:strVal val="visible"/>
                                      </p:to>
                                    </p:set>
                                    <p:animEffect transition="in" filter="fade">
                                      <p:cBhvr>
                                        <p:cTn id="10" dur="500"/>
                                        <p:tgtEl>
                                          <p:spTgt spid="1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xEl>
                                              <p:pRg st="2" end="2"/>
                                            </p:txEl>
                                          </p:spTgt>
                                        </p:tgtEl>
                                        <p:attrNameLst>
                                          <p:attrName>style.visibility</p:attrName>
                                        </p:attrNameLst>
                                      </p:cBhvr>
                                      <p:to>
                                        <p:strVal val="visible"/>
                                      </p:to>
                                    </p:set>
                                    <p:animEffect transition="in" filter="fade">
                                      <p:cBhvr>
                                        <p:cTn id="20" dur="500"/>
                                        <p:tgtEl>
                                          <p:spTgt spid="31">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
                                            <p:txEl>
                                              <p:pRg st="3" end="3"/>
                                            </p:txEl>
                                          </p:spTgt>
                                        </p:tgtEl>
                                        <p:attrNameLst>
                                          <p:attrName>style.visibility</p:attrName>
                                        </p:attrNameLst>
                                      </p:cBhvr>
                                      <p:to>
                                        <p:strVal val="visible"/>
                                      </p:to>
                                    </p:set>
                                    <p:animEffect transition="in" filter="fade">
                                      <p:cBhvr>
                                        <p:cTn id="25" dur="500"/>
                                        <p:tgtEl>
                                          <p:spTgt spid="31">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
                                            <p:txEl>
                                              <p:pRg st="4" end="4"/>
                                            </p:txEl>
                                          </p:spTgt>
                                        </p:tgtEl>
                                        <p:attrNameLst>
                                          <p:attrName>style.visibility</p:attrName>
                                        </p:attrNameLst>
                                      </p:cBhvr>
                                      <p:to>
                                        <p:strVal val="visible"/>
                                      </p:to>
                                    </p:set>
                                    <p:animEffect transition="in" filter="fade">
                                      <p:cBhvr>
                                        <p:cTn id="30" dur="500"/>
                                        <p:tgtEl>
                                          <p:spTgt spid="3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000" dirty="0">
                <a:latin typeface="Segoe" charset="0"/>
              </a:rPr>
              <a:t>Dynamic Interface </a:t>
            </a:r>
            <a:r>
              <a:rPr lang="en-US" sz="4000" dirty="0" smtClean="0">
                <a:latin typeface="Segoe" charset="0"/>
              </a:rPr>
              <a:t>Reduction (DIR)</a:t>
            </a:r>
            <a:endParaRPr lang="en-US" sz="4000" dirty="0">
              <a:solidFill>
                <a:srgbClr val="0070C0"/>
              </a:solidFill>
              <a:latin typeface="Segoe" charset="0"/>
            </a:endParaRP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rPr>
              <a:t>Effective</a:t>
            </a:r>
          </a:p>
          <a:p>
            <a:pPr lvl="1"/>
            <a:r>
              <a:rPr lang="en-US" b="1" dirty="0" smtClean="0">
                <a:latin typeface="Segoe" charset="0"/>
              </a:rPr>
              <a:t>34 years </a:t>
            </a:r>
            <a:r>
              <a:rPr lang="en-US" b="1" dirty="0" smtClean="0">
                <a:latin typeface="Segoe" charset="0"/>
                <a:sym typeface="Wingdings" pitchFamily="2" charset="2"/>
              </a:rPr>
              <a:t> 18 hours </a:t>
            </a:r>
            <a:r>
              <a:rPr lang="en-US" dirty="0" smtClean="0">
                <a:latin typeface="Segoe" charset="0"/>
                <a:sym typeface="Wingdings" pitchFamily="2" charset="2"/>
              </a:rPr>
              <a:t>(</a:t>
            </a:r>
            <a:r>
              <a:rPr lang="en-US" b="1" dirty="0" smtClean="0">
                <a:latin typeface="Segoe" charset="0"/>
                <a:sym typeface="Wingdings" pitchFamily="2" charset="2"/>
              </a:rPr>
              <a:t>Fully explored MPS-3</a:t>
            </a:r>
            <a:r>
              <a:rPr lang="en-US" dirty="0" smtClean="0">
                <a:latin typeface="Segoe" charset="0"/>
                <a:sym typeface="Wingdings" pitchFamily="2" charset="2"/>
              </a:rPr>
              <a:t>)</a:t>
            </a:r>
            <a:endParaRPr lang="en-US" b="1" dirty="0" smtClean="0">
              <a:latin typeface="Segoe" charset="0"/>
              <a:sym typeface="Wingdings" pitchFamily="2" charset="2"/>
            </a:endParaRPr>
          </a:p>
          <a:p>
            <a:pPr lvl="1"/>
            <a:r>
              <a:rPr lang="en-US" dirty="0">
                <a:latin typeface="Segoe" charset="0"/>
              </a:rPr>
              <a:t>Exponential </a:t>
            </a:r>
            <a:r>
              <a:rPr lang="en-US" dirty="0" smtClean="0">
                <a:latin typeface="Segoe" charset="0"/>
              </a:rPr>
              <a:t>Reduction:	</a:t>
            </a:r>
          </a:p>
          <a:p>
            <a:pPr lvl="2"/>
            <a:r>
              <a:rPr lang="en-US" b="1" dirty="0" smtClean="0">
                <a:latin typeface="Segoe" charset="0"/>
              </a:rPr>
              <a:t>100K : 1 </a:t>
            </a:r>
            <a:r>
              <a:rPr lang="en-US" dirty="0" smtClean="0">
                <a:latin typeface="Segoe" charset="0"/>
              </a:rPr>
              <a:t>states for MPS and Berkeley DB w/ replication</a:t>
            </a:r>
          </a:p>
          <a:p>
            <a:r>
              <a:rPr lang="en-US" sz="3200" dirty="0" smtClean="0">
                <a:latin typeface="Segoe" charset="0"/>
              </a:rPr>
              <a:t>Automatic, no manual efforts required</a:t>
            </a:r>
          </a:p>
          <a:p>
            <a:pPr marL="274320" lvl="1" indent="-274320">
              <a:buClr>
                <a:schemeClr val="accent3"/>
              </a:buClr>
              <a:buSzPct val="95000"/>
            </a:pPr>
            <a:r>
              <a:rPr lang="en-US" sz="3200" dirty="0">
                <a:latin typeface="Segoe" charset="0"/>
              </a:rPr>
              <a:t>Provably sound and </a:t>
            </a:r>
            <a:r>
              <a:rPr lang="en-US" sz="3200" dirty="0" smtClean="0">
                <a:latin typeface="Segoe" charset="0"/>
              </a:rPr>
              <a:t>complete</a:t>
            </a:r>
            <a:endParaRPr lang="en-US" sz="3200" dirty="0">
              <a:latin typeface="Segoe" charset="0"/>
            </a:endParaRPr>
          </a:p>
          <a:p>
            <a:r>
              <a:rPr lang="en-US" sz="3200" dirty="0" smtClean="0">
                <a:latin typeface="Segoe" charset="0"/>
              </a:rPr>
              <a:t>Easy to integrate with legacy MCs</a:t>
            </a:r>
          </a:p>
          <a:p>
            <a:r>
              <a:rPr lang="en-US" sz="3200" dirty="0" err="1" smtClean="0">
                <a:latin typeface="Segoe" charset="0"/>
              </a:rPr>
              <a:t>DeMeter</a:t>
            </a:r>
            <a:r>
              <a:rPr lang="en-US" sz="3200" dirty="0">
                <a:latin typeface="Segoe" charset="0"/>
              </a:rPr>
              <a:t>: DIR with </a:t>
            </a:r>
            <a:r>
              <a:rPr lang="en-US" sz="3200" dirty="0" err="1">
                <a:latin typeface="Segoe" charset="0"/>
              </a:rPr>
              <a:t>MoDist</a:t>
            </a:r>
            <a:r>
              <a:rPr lang="en-US" sz="3200" dirty="0">
                <a:latin typeface="Segoe" charset="0"/>
              </a:rPr>
              <a:t> and </a:t>
            </a:r>
            <a:r>
              <a:rPr lang="en-US" sz="3200" dirty="0" err="1">
                <a:latin typeface="Segoe" charset="0"/>
              </a:rPr>
              <a:t>MaceMC</a:t>
            </a:r>
            <a:endParaRPr lang="en-US" sz="3200" dirty="0">
              <a:latin typeface="Segoe" charset="0"/>
            </a:endParaRPr>
          </a:p>
          <a:p>
            <a:pPr lvl="1"/>
            <a:r>
              <a:rPr lang="en-US" dirty="0" smtClean="0">
                <a:latin typeface="Segoe" charset="0"/>
              </a:rPr>
              <a:t>MC specific modifications: ≤ 1k </a:t>
            </a:r>
            <a:r>
              <a:rPr lang="en-US" dirty="0" err="1" smtClean="0">
                <a:latin typeface="Segoe" charset="0"/>
              </a:rPr>
              <a:t>loc</a:t>
            </a:r>
            <a:endParaRPr lang="en-US" dirty="0" smtClean="0">
              <a:latin typeface="Segoe" charset="0"/>
            </a:endParaRPr>
          </a:p>
          <a:p>
            <a:pPr marL="0" indent="0">
              <a:buNone/>
            </a:pPr>
            <a:endParaRPr lang="en-US" dirty="0" smtClean="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5</a:t>
            </a:fld>
            <a:endParaRPr lang="en-US" dirty="0"/>
          </a:p>
        </p:txBody>
      </p:sp>
    </p:spTree>
    <p:custDataLst>
      <p:tags r:id="rId1"/>
    </p:custDataLst>
    <p:extLst>
      <p:ext uri="{BB962C8B-B14F-4D97-AF65-F5344CB8AC3E}">
        <p14:creationId xmlns:p14="http://schemas.microsoft.com/office/powerpoint/2010/main" val="13383077"/>
      </p:ext>
    </p:extLst>
  </p:cSld>
  <p:clrMapOvr>
    <a:masterClrMapping/>
  </p:clrMapOvr>
  <p:transition advTm="130178"/>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fade">
                                      <p:cBhvr>
                                        <p:cTn id="7" dur="500"/>
                                        <p:tgtEl>
                                          <p:spTgt spid="1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1" end="1"/>
                                            </p:txEl>
                                          </p:spTgt>
                                        </p:tgtEl>
                                        <p:attrNameLst>
                                          <p:attrName>style.visibility</p:attrName>
                                        </p:attrNameLst>
                                      </p:cBhvr>
                                      <p:to>
                                        <p:strVal val="visible"/>
                                      </p:to>
                                    </p:set>
                                    <p:animEffect transition="in" filter="fade">
                                      <p:cBhvr>
                                        <p:cTn id="10" dur="500"/>
                                        <p:tgtEl>
                                          <p:spTgt spid="16">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2" end="2"/>
                                            </p:txEl>
                                          </p:spTgt>
                                        </p:tgtEl>
                                        <p:attrNameLst>
                                          <p:attrName>style.visibility</p:attrName>
                                        </p:attrNameLst>
                                      </p:cBhvr>
                                      <p:to>
                                        <p:strVal val="visible"/>
                                      </p:to>
                                    </p:set>
                                    <p:animEffect transition="in" filter="fade">
                                      <p:cBhvr>
                                        <p:cTn id="13" dur="500"/>
                                        <p:tgtEl>
                                          <p:spTgt spid="16">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6">
                                            <p:txEl>
                                              <p:pRg st="3" end="3"/>
                                            </p:txEl>
                                          </p:spTgt>
                                        </p:tgtEl>
                                        <p:attrNameLst>
                                          <p:attrName>style.visibility</p:attrName>
                                        </p:attrNameLst>
                                      </p:cBhvr>
                                      <p:to>
                                        <p:strVal val="visible"/>
                                      </p:to>
                                    </p:set>
                                    <p:animEffect transition="in" filter="fade">
                                      <p:cBhvr>
                                        <p:cTn id="16" dur="500"/>
                                        <p:tgtEl>
                                          <p:spTgt spid="1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xEl>
                                              <p:pRg st="4" end="4"/>
                                            </p:txEl>
                                          </p:spTgt>
                                        </p:tgtEl>
                                        <p:attrNameLst>
                                          <p:attrName>style.visibility</p:attrName>
                                        </p:attrNameLst>
                                      </p:cBhvr>
                                      <p:to>
                                        <p:strVal val="visible"/>
                                      </p:to>
                                    </p:set>
                                    <p:animEffect transition="in" filter="fade">
                                      <p:cBhvr>
                                        <p:cTn id="21" dur="500"/>
                                        <p:tgtEl>
                                          <p:spTgt spid="16">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6">
                                            <p:txEl>
                                              <p:pRg st="5" end="5"/>
                                            </p:txEl>
                                          </p:spTgt>
                                        </p:tgtEl>
                                        <p:attrNameLst>
                                          <p:attrName>style.visibility</p:attrName>
                                        </p:attrNameLst>
                                      </p:cBhvr>
                                      <p:to>
                                        <p:strVal val="visible"/>
                                      </p:to>
                                    </p:set>
                                    <p:animEffect transition="in" filter="fade">
                                      <p:cBhvr>
                                        <p:cTn id="26" dur="500"/>
                                        <p:tgtEl>
                                          <p:spTgt spid="16">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6">
                                            <p:txEl>
                                              <p:pRg st="6" end="6"/>
                                            </p:txEl>
                                          </p:spTgt>
                                        </p:tgtEl>
                                        <p:attrNameLst>
                                          <p:attrName>style.visibility</p:attrName>
                                        </p:attrNameLst>
                                      </p:cBhvr>
                                      <p:to>
                                        <p:strVal val="visible"/>
                                      </p:to>
                                    </p:set>
                                    <p:animEffect transition="in" filter="fade">
                                      <p:cBhvr>
                                        <p:cTn id="31" dur="500"/>
                                        <p:tgtEl>
                                          <p:spTgt spid="16">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6">
                                            <p:txEl>
                                              <p:pRg st="7" end="7"/>
                                            </p:txEl>
                                          </p:spTgt>
                                        </p:tgtEl>
                                        <p:attrNameLst>
                                          <p:attrName>style.visibility</p:attrName>
                                        </p:attrNameLst>
                                      </p:cBhvr>
                                      <p:to>
                                        <p:strVal val="visible"/>
                                      </p:to>
                                    </p:set>
                                    <p:animEffect transition="in" filter="fade">
                                      <p:cBhvr>
                                        <p:cTn id="36" dur="500"/>
                                        <p:tgtEl>
                                          <p:spTgt spid="16">
                                            <p:txEl>
                                              <p:pRg st="7" end="7"/>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
                                            <p:txEl>
                                              <p:pRg st="8" end="8"/>
                                            </p:txEl>
                                          </p:spTgt>
                                        </p:tgtEl>
                                        <p:attrNameLst>
                                          <p:attrName>style.visibility</p:attrName>
                                        </p:attrNameLst>
                                      </p:cBhvr>
                                      <p:to>
                                        <p:strVal val="visible"/>
                                      </p:to>
                                    </p:set>
                                    <p:animEffect transition="in" filter="fade">
                                      <p:cBhvr>
                                        <p:cTn id="39"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a:solidFill>
                  <a:srgbClr val="0070C0"/>
                </a:solidFill>
                <a:latin typeface="Segoe" charset="0"/>
              </a:rPr>
              <a:t>Outline</a:t>
            </a: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cs typeface="Times New Roman" pitchFamily="18" charset="0"/>
              </a:rPr>
              <a:t>Insight</a:t>
            </a:r>
          </a:p>
          <a:p>
            <a:r>
              <a:rPr lang="en-US" sz="3200" dirty="0" smtClean="0">
                <a:latin typeface="Segoe" charset="0"/>
                <a:cs typeface="Times New Roman" pitchFamily="18" charset="0"/>
              </a:rPr>
              <a:t>Challenges</a:t>
            </a:r>
          </a:p>
          <a:p>
            <a:r>
              <a:rPr lang="en-US" sz="3200" dirty="0">
                <a:latin typeface="Segoe" charset="0"/>
                <a:cs typeface="Times New Roman" pitchFamily="18" charset="0"/>
              </a:rPr>
              <a:t>Dynamic Interface Reduction</a:t>
            </a:r>
          </a:p>
          <a:p>
            <a:r>
              <a:rPr lang="en-US" sz="3200" dirty="0" smtClean="0">
                <a:latin typeface="Segoe" charset="0"/>
                <a:cs typeface="Times New Roman" pitchFamily="18" charset="0"/>
              </a:rPr>
              <a:t>Evaluation</a:t>
            </a:r>
          </a:p>
          <a:p>
            <a:r>
              <a:rPr lang="en-US" sz="3200" dirty="0" smtClean="0">
                <a:latin typeface="Segoe" charset="0"/>
                <a:cs typeface="Times New Roman" pitchFamily="18" charset="0"/>
              </a:rPr>
              <a:t>Related work</a:t>
            </a:r>
          </a:p>
          <a:p>
            <a:r>
              <a:rPr lang="en-US" sz="3200" dirty="0" smtClean="0">
                <a:latin typeface="Segoe" charset="0"/>
                <a:cs typeface="Times New Roman" pitchFamily="18" charset="0"/>
              </a:rPr>
              <a:t>Conclusion</a:t>
            </a:r>
          </a:p>
          <a:p>
            <a:endParaRPr lang="en-US" sz="3200" b="1" dirty="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6</a:t>
            </a:fld>
            <a:endParaRPr lang="en-US" dirty="0"/>
          </a:p>
        </p:txBody>
      </p:sp>
    </p:spTree>
    <p:extLst>
      <p:ext uri="{BB962C8B-B14F-4D97-AF65-F5344CB8AC3E}">
        <p14:creationId xmlns:p14="http://schemas.microsoft.com/office/powerpoint/2010/main" val="696435475"/>
      </p:ext>
    </p:extLst>
  </p:cSld>
  <p:clrMapOvr>
    <a:masterClrMapping/>
  </p:clrMapOvr>
  <p:transition advTm="2487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618"/>
            <a:ext cx="8229600" cy="944562"/>
          </a:xfrm>
        </p:spPr>
        <p:txBody>
          <a:bodyPr vert="horz" lIns="91440" tIns="45720" rIns="91440" bIns="45720" rtlCol="0" anchor="ctr">
            <a:normAutofit/>
          </a:bodyPr>
          <a:lstStyle/>
          <a:p>
            <a:r>
              <a:rPr lang="en-US" sz="4500" dirty="0" smtClean="0">
                <a:solidFill>
                  <a:srgbClr val="0070C0"/>
                </a:solidFill>
                <a:latin typeface="Segoe" charset="0"/>
              </a:rPr>
              <a:t>Insight</a:t>
            </a:r>
            <a:endParaRPr lang="en-US" sz="4500" dirty="0">
              <a:solidFill>
                <a:srgbClr val="0070C0"/>
              </a:solidFill>
              <a:latin typeface="Segoe" charset="0"/>
            </a:endParaRPr>
          </a:p>
        </p:txBody>
      </p:sp>
      <p:sp>
        <p:nvSpPr>
          <p:cNvPr id="16" name="Content Placeholder 15"/>
          <p:cNvSpPr>
            <a:spLocks noGrp="1"/>
          </p:cNvSpPr>
          <p:nvPr>
            <p:ph idx="1"/>
          </p:nvPr>
        </p:nvSpPr>
        <p:spPr>
          <a:xfrm>
            <a:off x="263120" y="1596325"/>
            <a:ext cx="8631044" cy="4921284"/>
          </a:xfrm>
        </p:spPr>
        <p:txBody>
          <a:bodyPr>
            <a:noAutofit/>
          </a:bodyPr>
          <a:lstStyle/>
          <a:p>
            <a:r>
              <a:rPr lang="en-US" sz="3200" dirty="0" smtClean="0">
                <a:latin typeface="Segoe" charset="0"/>
              </a:rPr>
              <a:t>Distributed systems: componentized</a:t>
            </a:r>
          </a:p>
          <a:p>
            <a:pPr lvl="1"/>
            <a:r>
              <a:rPr lang="en-US" dirty="0" smtClean="0">
                <a:latin typeface="Segoe" charset="0"/>
              </a:rPr>
              <a:t>Local non-determinism isolated</a:t>
            </a:r>
          </a:p>
          <a:p>
            <a:pPr lvl="2"/>
            <a:r>
              <a:rPr lang="en-US" dirty="0" smtClean="0">
                <a:latin typeface="Segoe" charset="0"/>
              </a:rPr>
              <a:t>Empirically, 99.9% do not propagate (Berkeley DB)</a:t>
            </a:r>
          </a:p>
          <a:p>
            <a:r>
              <a:rPr lang="en-US" sz="3200" dirty="0" smtClean="0">
                <a:latin typeface="Segoe" charset="0"/>
              </a:rPr>
              <a:t>Previous work:</a:t>
            </a:r>
          </a:p>
          <a:p>
            <a:pPr lvl="1"/>
            <a:r>
              <a:rPr lang="en-US" sz="3000" dirty="0" smtClean="0">
                <a:latin typeface="Segoe" charset="0"/>
              </a:rPr>
              <a:t>Check components </a:t>
            </a:r>
            <a:r>
              <a:rPr lang="en-US" sz="3000" dirty="0">
                <a:latin typeface="Segoe" charset="0"/>
              </a:rPr>
              <a:t>together</a:t>
            </a:r>
          </a:p>
          <a:p>
            <a:pPr lvl="1"/>
            <a:r>
              <a:rPr lang="en-US" sz="3000" dirty="0">
                <a:latin typeface="Segoe" charset="0"/>
              </a:rPr>
              <a:t>|</a:t>
            </a:r>
            <a:r>
              <a:rPr lang="en-US" sz="3000" dirty="0" smtClean="0">
                <a:latin typeface="Segoe" charset="0"/>
              </a:rPr>
              <a:t>m1|*|m2|*|m3|</a:t>
            </a:r>
            <a:endParaRPr lang="en-US" sz="3000" dirty="0">
              <a:latin typeface="Segoe" charset="0"/>
            </a:endParaRPr>
          </a:p>
          <a:p>
            <a:r>
              <a:rPr lang="en-US" sz="3200" dirty="0" smtClean="0">
                <a:latin typeface="Segoe" charset="0"/>
              </a:rPr>
              <a:t>DIR:</a:t>
            </a:r>
          </a:p>
          <a:p>
            <a:pPr lvl="1"/>
            <a:r>
              <a:rPr lang="en-US" sz="3000" dirty="0" smtClean="0">
                <a:latin typeface="Segoe" charset="0"/>
              </a:rPr>
              <a:t>Check components separately</a:t>
            </a:r>
            <a:endParaRPr lang="en-US" dirty="0">
              <a:latin typeface="Segoe" charset="0"/>
            </a:endParaRPr>
          </a:p>
          <a:p>
            <a:pPr lvl="1"/>
            <a:r>
              <a:rPr lang="en-US" sz="3000" dirty="0" smtClean="0">
                <a:latin typeface="Segoe" charset="0"/>
                <a:sym typeface="Wingdings" pitchFamily="2" charset="2"/>
              </a:rPr>
              <a:t>|m1|+|m2|+|m3|</a:t>
            </a:r>
            <a:endParaRPr lang="en-US" sz="3000" dirty="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7</a:t>
            </a:fld>
            <a:endParaRPr lang="en-US" dirty="0"/>
          </a:p>
        </p:txBody>
      </p:sp>
      <p:pic>
        <p:nvPicPr>
          <p:cNvPr id="72"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6086" y="4188494"/>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73"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42486" y="4264694"/>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pic>
        <p:nvPicPr>
          <p:cNvPr id="88" name="Picture 36" descr="MCj04352420000[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4754" y="5712494"/>
            <a:ext cx="423863"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Lst>
        </p:spPr>
      </p:pic>
      <p:grpSp>
        <p:nvGrpSpPr>
          <p:cNvPr id="14" name="Group 13"/>
          <p:cNvGrpSpPr/>
          <p:nvPr/>
        </p:nvGrpSpPr>
        <p:grpSpPr>
          <a:xfrm>
            <a:off x="7272939" y="5603301"/>
            <a:ext cx="1134640" cy="887506"/>
            <a:chOff x="7272939" y="5603301"/>
            <a:chExt cx="1134640" cy="887506"/>
          </a:xfrm>
        </p:grpSpPr>
        <p:sp>
          <p:nvSpPr>
            <p:cNvPr id="89" name="Freeform 88"/>
            <p:cNvSpPr/>
            <p:nvPr/>
          </p:nvSpPr>
          <p:spPr>
            <a:xfrm>
              <a:off x="7563524" y="5904594"/>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TextBox 89"/>
            <p:cNvSpPr txBox="1"/>
            <p:nvPr/>
          </p:nvSpPr>
          <p:spPr>
            <a:xfrm>
              <a:off x="7272939" y="5603301"/>
              <a:ext cx="778729" cy="338554"/>
            </a:xfrm>
            <a:prstGeom prst="rect">
              <a:avLst/>
            </a:prstGeom>
            <a:noFill/>
          </p:spPr>
          <p:txBody>
            <a:bodyPr wrap="square" rtlCol="0">
              <a:spAutoFit/>
            </a:bodyPr>
            <a:lstStyle/>
            <a:p>
              <a:r>
                <a:rPr lang="en-US" sz="1600" dirty="0">
                  <a:latin typeface="Comic Sans MS" pitchFamily="66" charset="0"/>
                </a:rPr>
                <a:t>T</a:t>
              </a:r>
              <a:r>
                <a:rPr lang="en-US" sz="1600" dirty="0" smtClean="0">
                  <a:latin typeface="Comic Sans MS" pitchFamily="66" charset="0"/>
                </a:rPr>
                <a:t>hr1</a:t>
              </a:r>
              <a:endParaRPr lang="en-US" sz="1600" dirty="0">
                <a:latin typeface="Comic Sans MS" pitchFamily="66" charset="0"/>
              </a:endParaRPr>
            </a:p>
          </p:txBody>
        </p:sp>
        <p:sp>
          <p:nvSpPr>
            <p:cNvPr id="91" name="Freeform 90"/>
            <p:cNvSpPr/>
            <p:nvPr/>
          </p:nvSpPr>
          <p:spPr>
            <a:xfrm>
              <a:off x="7950284" y="6036807"/>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 name="TextBox 91"/>
            <p:cNvSpPr txBox="1"/>
            <p:nvPr/>
          </p:nvSpPr>
          <p:spPr>
            <a:xfrm>
              <a:off x="7628850" y="5772216"/>
              <a:ext cx="778729" cy="338554"/>
            </a:xfrm>
            <a:prstGeom prst="rect">
              <a:avLst/>
            </a:prstGeom>
            <a:noFill/>
          </p:spPr>
          <p:txBody>
            <a:bodyPr wrap="square" rtlCol="0">
              <a:spAutoFit/>
            </a:bodyPr>
            <a:lstStyle/>
            <a:p>
              <a:r>
                <a:rPr lang="en-US" sz="1600" dirty="0" smtClean="0">
                  <a:latin typeface="Comic Sans MS" pitchFamily="66" charset="0"/>
                </a:rPr>
                <a:t>Thr2</a:t>
              </a:r>
              <a:endParaRPr lang="en-US" sz="1600" dirty="0">
                <a:latin typeface="Comic Sans MS" pitchFamily="66" charset="0"/>
              </a:endParaRPr>
            </a:p>
          </p:txBody>
        </p:sp>
      </p:grpSp>
      <p:sp>
        <p:nvSpPr>
          <p:cNvPr id="99" name="TextBox 98"/>
          <p:cNvSpPr txBox="1"/>
          <p:nvPr/>
        </p:nvSpPr>
        <p:spPr>
          <a:xfrm>
            <a:off x="8142836" y="4350479"/>
            <a:ext cx="778729" cy="584775"/>
          </a:xfrm>
          <a:prstGeom prst="rect">
            <a:avLst/>
          </a:prstGeom>
          <a:noFill/>
        </p:spPr>
        <p:txBody>
          <a:bodyPr wrap="square" rtlCol="0">
            <a:spAutoFit/>
          </a:bodyPr>
          <a:lstStyle/>
          <a:p>
            <a:pPr algn="ctr"/>
            <a:r>
              <a:rPr lang="en-US" sz="1600" dirty="0" err="1" smtClean="0">
                <a:latin typeface="Comic Sans MS" pitchFamily="66" charset="0"/>
              </a:rPr>
              <a:t>Async</a:t>
            </a:r>
            <a:r>
              <a:rPr lang="en-US" sz="1600" dirty="0" smtClean="0">
                <a:latin typeface="Comic Sans MS" pitchFamily="66" charset="0"/>
              </a:rPr>
              <a:t> I/O</a:t>
            </a:r>
            <a:endParaRPr lang="en-US" sz="1600" dirty="0">
              <a:latin typeface="Comic Sans MS" pitchFamily="66" charset="0"/>
            </a:endParaRPr>
          </a:p>
        </p:txBody>
      </p:sp>
      <p:cxnSp>
        <p:nvCxnSpPr>
          <p:cNvPr id="6" name="Straight Arrow Connector 5"/>
          <p:cNvCxnSpPr/>
          <p:nvPr/>
        </p:nvCxnSpPr>
        <p:spPr>
          <a:xfrm>
            <a:off x="6589949" y="4935254"/>
            <a:ext cx="354805" cy="668047"/>
          </a:xfrm>
          <a:prstGeom prst="straightConnector1">
            <a:avLst/>
          </a:prstGeom>
          <a:ln w="1905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6589949" y="4607594"/>
            <a:ext cx="1252538" cy="0"/>
          </a:xfrm>
          <a:prstGeom prst="straightConnector1">
            <a:avLst/>
          </a:prstGeom>
          <a:ln w="1905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p:nvPr/>
        </p:nvCxnSpPr>
        <p:spPr>
          <a:xfrm flipH="1">
            <a:off x="7272939" y="4935254"/>
            <a:ext cx="569549" cy="668047"/>
          </a:xfrm>
          <a:prstGeom prst="straightConnector1">
            <a:avLst/>
          </a:prstGeom>
          <a:ln w="19050">
            <a:headEnd type="triangle" w="lg" len="med"/>
            <a:tailEnd type="triangle" w="lg" len="med"/>
          </a:ln>
        </p:spPr>
        <p:style>
          <a:lnRef idx="1">
            <a:schemeClr val="accent1"/>
          </a:lnRef>
          <a:fillRef idx="0">
            <a:schemeClr val="accent1"/>
          </a:fillRef>
          <a:effectRef idx="0">
            <a:schemeClr val="accent1"/>
          </a:effectRef>
          <a:fontRef idx="minor">
            <a:schemeClr val="tx1"/>
          </a:fontRef>
        </p:style>
      </p:cxnSp>
      <p:grpSp>
        <p:nvGrpSpPr>
          <p:cNvPr id="102" name="Group 101"/>
          <p:cNvGrpSpPr/>
          <p:nvPr/>
        </p:nvGrpSpPr>
        <p:grpSpPr>
          <a:xfrm>
            <a:off x="6131795" y="3831939"/>
            <a:ext cx="1134640" cy="887506"/>
            <a:chOff x="7272939" y="5603301"/>
            <a:chExt cx="1134640" cy="887506"/>
          </a:xfrm>
        </p:grpSpPr>
        <p:sp>
          <p:nvSpPr>
            <p:cNvPr id="103" name="Freeform 102"/>
            <p:cNvSpPr/>
            <p:nvPr/>
          </p:nvSpPr>
          <p:spPr>
            <a:xfrm>
              <a:off x="7563524" y="5904594"/>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4" name="TextBox 103"/>
            <p:cNvSpPr txBox="1"/>
            <p:nvPr/>
          </p:nvSpPr>
          <p:spPr>
            <a:xfrm>
              <a:off x="7272939" y="5603301"/>
              <a:ext cx="778729" cy="338554"/>
            </a:xfrm>
            <a:prstGeom prst="rect">
              <a:avLst/>
            </a:prstGeom>
            <a:noFill/>
          </p:spPr>
          <p:txBody>
            <a:bodyPr wrap="square" rtlCol="0">
              <a:spAutoFit/>
            </a:bodyPr>
            <a:lstStyle/>
            <a:p>
              <a:r>
                <a:rPr lang="en-US" sz="1600" dirty="0" smtClean="0">
                  <a:latin typeface="Comic Sans MS" pitchFamily="66" charset="0"/>
                </a:rPr>
                <a:t>Thr3</a:t>
              </a:r>
              <a:endParaRPr lang="en-US" sz="1600" dirty="0">
                <a:latin typeface="Comic Sans MS" pitchFamily="66" charset="0"/>
              </a:endParaRPr>
            </a:p>
          </p:txBody>
        </p:sp>
        <p:sp>
          <p:nvSpPr>
            <p:cNvPr id="105" name="Freeform 104"/>
            <p:cNvSpPr/>
            <p:nvPr/>
          </p:nvSpPr>
          <p:spPr>
            <a:xfrm>
              <a:off x="7950284" y="6036807"/>
              <a:ext cx="50362" cy="454000"/>
            </a:xfrm>
            <a:custGeom>
              <a:avLst/>
              <a:gdLst>
                <a:gd name="connsiteX0" fmla="*/ 33755 w 100723"/>
                <a:gd name="connsiteY0" fmla="*/ 568713 h 568713"/>
                <a:gd name="connsiteX1" fmla="*/ 100662 w 100723"/>
                <a:gd name="connsiteY1" fmla="*/ 412595 h 568713"/>
                <a:gd name="connsiteX2" fmla="*/ 44906 w 100723"/>
                <a:gd name="connsiteY2" fmla="*/ 267630 h 568713"/>
                <a:gd name="connsiteX3" fmla="*/ 301 w 100723"/>
                <a:gd name="connsiteY3" fmla="*/ 178420 h 568713"/>
                <a:gd name="connsiteX4" fmla="*/ 67208 w 100723"/>
                <a:gd name="connsiteY4" fmla="*/ 0 h 568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723" h="568713">
                  <a:moveTo>
                    <a:pt x="33755" y="568713"/>
                  </a:moveTo>
                  <a:cubicBezTo>
                    <a:pt x="66279" y="515744"/>
                    <a:pt x="98804" y="462775"/>
                    <a:pt x="100662" y="412595"/>
                  </a:cubicBezTo>
                  <a:cubicBezTo>
                    <a:pt x="102520" y="362415"/>
                    <a:pt x="61633" y="306659"/>
                    <a:pt x="44906" y="267630"/>
                  </a:cubicBezTo>
                  <a:cubicBezTo>
                    <a:pt x="28179" y="228601"/>
                    <a:pt x="-3416" y="223025"/>
                    <a:pt x="301" y="178420"/>
                  </a:cubicBezTo>
                  <a:cubicBezTo>
                    <a:pt x="4018" y="133815"/>
                    <a:pt x="35613" y="66907"/>
                    <a:pt x="67208" y="0"/>
                  </a:cubicBezTo>
                </a:path>
              </a:pathLst>
            </a:custGeom>
            <a:ln w="19050">
              <a:solidFill>
                <a:schemeClr val="tx1"/>
              </a:solidFill>
              <a:head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6" name="TextBox 115"/>
            <p:cNvSpPr txBox="1"/>
            <p:nvPr/>
          </p:nvSpPr>
          <p:spPr>
            <a:xfrm>
              <a:off x="7628850" y="5772216"/>
              <a:ext cx="778729" cy="338554"/>
            </a:xfrm>
            <a:prstGeom prst="rect">
              <a:avLst/>
            </a:prstGeom>
            <a:noFill/>
          </p:spPr>
          <p:txBody>
            <a:bodyPr wrap="square" rtlCol="0">
              <a:spAutoFit/>
            </a:bodyPr>
            <a:lstStyle/>
            <a:p>
              <a:r>
                <a:rPr lang="en-US" sz="1600" dirty="0" smtClean="0">
                  <a:latin typeface="Comic Sans MS" pitchFamily="66" charset="0"/>
                </a:rPr>
                <a:t>Thr4</a:t>
              </a:r>
              <a:endParaRPr lang="en-US" sz="1600" dirty="0">
                <a:latin typeface="Comic Sans MS" pitchFamily="66" charset="0"/>
              </a:endParaRPr>
            </a:p>
          </p:txBody>
        </p:sp>
      </p:grpSp>
      <p:sp>
        <p:nvSpPr>
          <p:cNvPr id="118" name="TextBox 117"/>
          <p:cNvSpPr txBox="1"/>
          <p:nvPr/>
        </p:nvSpPr>
        <p:spPr>
          <a:xfrm>
            <a:off x="6503748" y="4783613"/>
            <a:ext cx="1416962" cy="584775"/>
          </a:xfrm>
          <a:prstGeom prst="rect">
            <a:avLst/>
          </a:prstGeom>
          <a:noFill/>
        </p:spPr>
        <p:txBody>
          <a:bodyPr wrap="square" rtlCol="0">
            <a:spAutoFit/>
          </a:bodyPr>
          <a:lstStyle/>
          <a:p>
            <a:pPr algn="ctr"/>
            <a:r>
              <a:rPr lang="en-US" sz="1600" dirty="0" smtClean="0">
                <a:latin typeface="Comic Sans MS" pitchFamily="66" charset="0"/>
              </a:rPr>
              <a:t>Interface behavior</a:t>
            </a:r>
            <a:endParaRPr lang="en-US" sz="1600" baseline="-25000" dirty="0">
              <a:latin typeface="Comic Sans MS" pitchFamily="66" charset="0"/>
            </a:endParaRPr>
          </a:p>
        </p:txBody>
      </p:sp>
      <p:sp>
        <p:nvSpPr>
          <p:cNvPr id="119" name="TextBox 118"/>
          <p:cNvSpPr txBox="1"/>
          <p:nvPr/>
        </p:nvSpPr>
        <p:spPr>
          <a:xfrm>
            <a:off x="5892400" y="4735487"/>
            <a:ext cx="778729" cy="461665"/>
          </a:xfrm>
          <a:prstGeom prst="rect">
            <a:avLst/>
          </a:prstGeom>
          <a:noFill/>
        </p:spPr>
        <p:txBody>
          <a:bodyPr wrap="square" rtlCol="0">
            <a:spAutoFit/>
          </a:bodyPr>
          <a:lstStyle/>
          <a:p>
            <a:pPr algn="ctr"/>
            <a:r>
              <a:rPr lang="en-US" sz="2400" dirty="0" smtClean="0">
                <a:latin typeface="Comic Sans MS" pitchFamily="66" charset="0"/>
              </a:rPr>
              <a:t>m1</a:t>
            </a:r>
            <a:endParaRPr lang="en-US" sz="2400" dirty="0">
              <a:latin typeface="Comic Sans MS" pitchFamily="66" charset="0"/>
            </a:endParaRPr>
          </a:p>
        </p:txBody>
      </p:sp>
      <p:sp>
        <p:nvSpPr>
          <p:cNvPr id="120" name="TextBox 119"/>
          <p:cNvSpPr txBox="1"/>
          <p:nvPr/>
        </p:nvSpPr>
        <p:spPr>
          <a:xfrm>
            <a:off x="7753471" y="4807612"/>
            <a:ext cx="778729" cy="461665"/>
          </a:xfrm>
          <a:prstGeom prst="rect">
            <a:avLst/>
          </a:prstGeom>
          <a:noFill/>
        </p:spPr>
        <p:txBody>
          <a:bodyPr wrap="square" rtlCol="0">
            <a:spAutoFit/>
          </a:bodyPr>
          <a:lstStyle/>
          <a:p>
            <a:pPr algn="ctr"/>
            <a:r>
              <a:rPr lang="en-US" sz="2400" dirty="0" smtClean="0">
                <a:latin typeface="Comic Sans MS" pitchFamily="66" charset="0"/>
              </a:rPr>
              <a:t>m2</a:t>
            </a:r>
            <a:endParaRPr lang="en-US" sz="2400" dirty="0">
              <a:latin typeface="Comic Sans MS" pitchFamily="66" charset="0"/>
            </a:endParaRPr>
          </a:p>
        </p:txBody>
      </p:sp>
      <p:sp>
        <p:nvSpPr>
          <p:cNvPr id="121" name="TextBox 120"/>
          <p:cNvSpPr txBox="1"/>
          <p:nvPr/>
        </p:nvSpPr>
        <p:spPr>
          <a:xfrm>
            <a:off x="6720166" y="6243932"/>
            <a:ext cx="778729" cy="461665"/>
          </a:xfrm>
          <a:prstGeom prst="rect">
            <a:avLst/>
          </a:prstGeom>
          <a:noFill/>
        </p:spPr>
        <p:txBody>
          <a:bodyPr wrap="square" rtlCol="0">
            <a:spAutoFit/>
          </a:bodyPr>
          <a:lstStyle/>
          <a:p>
            <a:pPr algn="ctr"/>
            <a:r>
              <a:rPr lang="en-US" sz="2400" dirty="0" smtClean="0">
                <a:latin typeface="Comic Sans MS" pitchFamily="66" charset="0"/>
              </a:rPr>
              <a:t>m3</a:t>
            </a:r>
            <a:endParaRPr lang="en-US" sz="2400" dirty="0">
              <a:latin typeface="Comic Sans MS" pitchFamily="66" charset="0"/>
            </a:endParaRPr>
          </a:p>
        </p:txBody>
      </p:sp>
    </p:spTree>
    <p:custDataLst>
      <p:tags r:id="rId1"/>
    </p:custDataLst>
    <p:extLst>
      <p:ext uri="{BB962C8B-B14F-4D97-AF65-F5344CB8AC3E}">
        <p14:creationId xmlns:p14="http://schemas.microsoft.com/office/powerpoint/2010/main" val="936096842"/>
      </p:ext>
    </p:extLst>
  </p:cSld>
  <p:clrMapOvr>
    <a:masterClrMapping/>
  </p:clrMapOvr>
  <p:transition advTm="14078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fade">
                                      <p:cBhvr>
                                        <p:cTn id="7" dur="500"/>
                                        <p:tgtEl>
                                          <p:spTgt spid="72"/>
                                        </p:tgtEl>
                                      </p:cBhvr>
                                    </p:animEffect>
                                  </p:childTnLst>
                                </p:cTn>
                              </p:par>
                              <p:par>
                                <p:cTn id="8" presetID="10" presetClass="entr" presetSubtype="0" fill="hold"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fade">
                                      <p:cBhvr>
                                        <p:cTn id="10" dur="500"/>
                                        <p:tgtEl>
                                          <p:spTgt spid="73"/>
                                        </p:tgtEl>
                                      </p:cBhvr>
                                    </p:animEffect>
                                  </p:childTnLst>
                                </p:cTn>
                              </p:par>
                              <p:par>
                                <p:cTn id="11" presetID="10" presetClass="entr" presetSubtype="0" fill="hold" nodeType="withEffect">
                                  <p:stCondLst>
                                    <p:cond delay="0"/>
                                  </p:stCondLst>
                                  <p:childTnLst>
                                    <p:set>
                                      <p:cBhvr>
                                        <p:cTn id="12" dur="1" fill="hold">
                                          <p:stCondLst>
                                            <p:cond delay="0"/>
                                          </p:stCondLst>
                                        </p:cTn>
                                        <p:tgtEl>
                                          <p:spTgt spid="88"/>
                                        </p:tgtEl>
                                        <p:attrNameLst>
                                          <p:attrName>style.visibility</p:attrName>
                                        </p:attrNameLst>
                                      </p:cBhvr>
                                      <p:to>
                                        <p:strVal val="visible"/>
                                      </p:to>
                                    </p:set>
                                    <p:animEffect transition="in" filter="fade">
                                      <p:cBhvr>
                                        <p:cTn id="13" dur="500"/>
                                        <p:tgtEl>
                                          <p:spTgt spid="8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0"/>
                                        </p:tgtEl>
                                        <p:attrNameLst>
                                          <p:attrName>style.visibility</p:attrName>
                                        </p:attrNameLst>
                                      </p:cBhvr>
                                      <p:to>
                                        <p:strVal val="visible"/>
                                      </p:to>
                                    </p:set>
                                    <p:animEffect transition="in" filter="fade">
                                      <p:cBhvr>
                                        <p:cTn id="18" dur="500"/>
                                        <p:tgtEl>
                                          <p:spTgt spid="100"/>
                                        </p:tgtEl>
                                      </p:cBhvr>
                                    </p:animEffect>
                                  </p:childTnLst>
                                </p:cTn>
                              </p:par>
                              <p:par>
                                <p:cTn id="19" presetID="10"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par>
                                <p:cTn id="22" presetID="10" presetClass="entr" presetSubtype="0" fill="hold" nodeType="withEffect">
                                  <p:stCondLst>
                                    <p:cond delay="0"/>
                                  </p:stCondLst>
                                  <p:childTnLst>
                                    <p:set>
                                      <p:cBhvr>
                                        <p:cTn id="23" dur="1" fill="hold">
                                          <p:stCondLst>
                                            <p:cond delay="0"/>
                                          </p:stCondLst>
                                        </p:cTn>
                                        <p:tgtEl>
                                          <p:spTgt spid="101"/>
                                        </p:tgtEl>
                                        <p:attrNameLst>
                                          <p:attrName>style.visibility</p:attrName>
                                        </p:attrNameLst>
                                      </p:cBhvr>
                                      <p:to>
                                        <p:strVal val="visible"/>
                                      </p:to>
                                    </p:set>
                                    <p:animEffect transition="in" filter="fade">
                                      <p:cBhvr>
                                        <p:cTn id="24" dur="500"/>
                                        <p:tgtEl>
                                          <p:spTgt spid="10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18"/>
                                        </p:tgtEl>
                                        <p:attrNameLst>
                                          <p:attrName>style.visibility</p:attrName>
                                        </p:attrNameLst>
                                      </p:cBhvr>
                                      <p:to>
                                        <p:strVal val="visible"/>
                                      </p:to>
                                    </p:set>
                                    <p:animEffect transition="in" filter="fade">
                                      <p:cBhvr>
                                        <p:cTn id="29" dur="500"/>
                                        <p:tgtEl>
                                          <p:spTgt spid="1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02"/>
                                        </p:tgtEl>
                                        <p:attrNameLst>
                                          <p:attrName>style.visibility</p:attrName>
                                        </p:attrNameLst>
                                      </p:cBhvr>
                                      <p:to>
                                        <p:strVal val="visible"/>
                                      </p:to>
                                    </p:set>
                                    <p:animEffect transition="in" filter="fade">
                                      <p:cBhvr>
                                        <p:cTn id="34" dur="500"/>
                                        <p:tgtEl>
                                          <p:spTgt spid="102"/>
                                        </p:tgtEl>
                                      </p:cBhvr>
                                    </p:animEffect>
                                  </p:childTnLst>
                                </p:cTn>
                              </p:par>
                              <p:par>
                                <p:cTn id="35" presetID="10"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500"/>
                                        <p:tgtEl>
                                          <p:spTgt spid="14"/>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99"/>
                                        </p:tgtEl>
                                        <p:attrNameLst>
                                          <p:attrName>style.visibility</p:attrName>
                                        </p:attrNameLst>
                                      </p:cBhvr>
                                      <p:to>
                                        <p:strVal val="visible"/>
                                      </p:to>
                                    </p:set>
                                    <p:animEffect transition="in" filter="fade">
                                      <p:cBhvr>
                                        <p:cTn id="40" dur="500"/>
                                        <p:tgtEl>
                                          <p:spTgt spid="9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6">
                                            <p:txEl>
                                              <p:pRg st="1" end="1"/>
                                            </p:txEl>
                                          </p:spTgt>
                                        </p:tgtEl>
                                        <p:attrNameLst>
                                          <p:attrName>style.visibility</p:attrName>
                                        </p:attrNameLst>
                                      </p:cBhvr>
                                      <p:to>
                                        <p:strVal val="visible"/>
                                      </p:to>
                                    </p:set>
                                    <p:animEffect transition="in" filter="fade">
                                      <p:cBhvr>
                                        <p:cTn id="45" dur="500"/>
                                        <p:tgtEl>
                                          <p:spTgt spid="16">
                                            <p:txEl>
                                              <p:pRg st="1" end="1"/>
                                            </p:txEl>
                                          </p:spTgt>
                                        </p:tgtEl>
                                      </p:cBhvr>
                                    </p:animEffect>
                                  </p:childTnLst>
                                </p:cTn>
                              </p:par>
                              <p:par>
                                <p:cTn id="46" presetID="10" presetClass="entr" presetSubtype="0" fill="hold" nodeType="withEffect">
                                  <p:stCondLst>
                                    <p:cond delay="0"/>
                                  </p:stCondLst>
                                  <p:childTnLst>
                                    <p:set>
                                      <p:cBhvr>
                                        <p:cTn id="47" dur="1" fill="hold">
                                          <p:stCondLst>
                                            <p:cond delay="0"/>
                                          </p:stCondLst>
                                        </p:cTn>
                                        <p:tgtEl>
                                          <p:spTgt spid="16">
                                            <p:txEl>
                                              <p:pRg st="2" end="2"/>
                                            </p:txEl>
                                          </p:spTgt>
                                        </p:tgtEl>
                                        <p:attrNameLst>
                                          <p:attrName>style.visibility</p:attrName>
                                        </p:attrNameLst>
                                      </p:cBhvr>
                                      <p:to>
                                        <p:strVal val="visible"/>
                                      </p:to>
                                    </p:set>
                                    <p:animEffect transition="in" filter="fade">
                                      <p:cBhvr>
                                        <p:cTn id="48" dur="500"/>
                                        <p:tgtEl>
                                          <p:spTgt spid="16">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19"/>
                                        </p:tgtEl>
                                        <p:attrNameLst>
                                          <p:attrName>style.visibility</p:attrName>
                                        </p:attrNameLst>
                                      </p:cBhvr>
                                      <p:to>
                                        <p:strVal val="visible"/>
                                      </p:to>
                                    </p:set>
                                    <p:animEffect transition="in" filter="fade">
                                      <p:cBhvr>
                                        <p:cTn id="53" dur="500"/>
                                        <p:tgtEl>
                                          <p:spTgt spid="11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20"/>
                                        </p:tgtEl>
                                        <p:attrNameLst>
                                          <p:attrName>style.visibility</p:attrName>
                                        </p:attrNameLst>
                                      </p:cBhvr>
                                      <p:to>
                                        <p:strVal val="visible"/>
                                      </p:to>
                                    </p:set>
                                    <p:animEffect transition="in" filter="fade">
                                      <p:cBhvr>
                                        <p:cTn id="56" dur="500"/>
                                        <p:tgtEl>
                                          <p:spTgt spid="120"/>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6">
                                            <p:txEl>
                                              <p:pRg st="3" end="3"/>
                                            </p:txEl>
                                          </p:spTgt>
                                        </p:tgtEl>
                                        <p:attrNameLst>
                                          <p:attrName>style.visibility</p:attrName>
                                        </p:attrNameLst>
                                      </p:cBhvr>
                                      <p:to>
                                        <p:strVal val="visible"/>
                                      </p:to>
                                    </p:set>
                                    <p:animEffect transition="in" filter="fade">
                                      <p:cBhvr>
                                        <p:cTn id="64" dur="500"/>
                                        <p:tgtEl>
                                          <p:spTgt spid="16">
                                            <p:txEl>
                                              <p:pRg st="3" end="3"/>
                                            </p:txEl>
                                          </p:spTgt>
                                        </p:tgtEl>
                                      </p:cBhvr>
                                    </p:animEffect>
                                  </p:childTnLst>
                                </p:cTn>
                              </p:par>
                              <p:par>
                                <p:cTn id="65" presetID="10" presetClass="entr" presetSubtype="0" fill="hold" nodeType="withEffect">
                                  <p:stCondLst>
                                    <p:cond delay="0"/>
                                  </p:stCondLst>
                                  <p:childTnLst>
                                    <p:set>
                                      <p:cBhvr>
                                        <p:cTn id="66" dur="1" fill="hold">
                                          <p:stCondLst>
                                            <p:cond delay="0"/>
                                          </p:stCondLst>
                                        </p:cTn>
                                        <p:tgtEl>
                                          <p:spTgt spid="16">
                                            <p:txEl>
                                              <p:pRg st="4" end="4"/>
                                            </p:txEl>
                                          </p:spTgt>
                                        </p:tgtEl>
                                        <p:attrNameLst>
                                          <p:attrName>style.visibility</p:attrName>
                                        </p:attrNameLst>
                                      </p:cBhvr>
                                      <p:to>
                                        <p:strVal val="visible"/>
                                      </p:to>
                                    </p:set>
                                    <p:animEffect transition="in" filter="fade">
                                      <p:cBhvr>
                                        <p:cTn id="67" dur="500"/>
                                        <p:tgtEl>
                                          <p:spTgt spid="16">
                                            <p:txEl>
                                              <p:pRg st="4" end="4"/>
                                            </p:txEl>
                                          </p:spTgt>
                                        </p:tgtEl>
                                      </p:cBhvr>
                                    </p:animEffect>
                                  </p:childTnLst>
                                </p:cTn>
                              </p:par>
                              <p:par>
                                <p:cTn id="68" presetID="10" presetClass="entr" presetSubtype="0" fill="hold" nodeType="withEffect">
                                  <p:stCondLst>
                                    <p:cond delay="0"/>
                                  </p:stCondLst>
                                  <p:childTnLst>
                                    <p:set>
                                      <p:cBhvr>
                                        <p:cTn id="69" dur="1" fill="hold">
                                          <p:stCondLst>
                                            <p:cond delay="0"/>
                                          </p:stCondLst>
                                        </p:cTn>
                                        <p:tgtEl>
                                          <p:spTgt spid="16">
                                            <p:txEl>
                                              <p:pRg st="5" end="5"/>
                                            </p:txEl>
                                          </p:spTgt>
                                        </p:tgtEl>
                                        <p:attrNameLst>
                                          <p:attrName>style.visibility</p:attrName>
                                        </p:attrNameLst>
                                      </p:cBhvr>
                                      <p:to>
                                        <p:strVal val="visible"/>
                                      </p:to>
                                    </p:set>
                                    <p:animEffect transition="in" filter="fade">
                                      <p:cBhvr>
                                        <p:cTn id="70" dur="500"/>
                                        <p:tgtEl>
                                          <p:spTgt spid="16">
                                            <p:txEl>
                                              <p:pRg st="5" end="5"/>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6">
                                            <p:txEl>
                                              <p:pRg st="6" end="6"/>
                                            </p:txEl>
                                          </p:spTgt>
                                        </p:tgtEl>
                                        <p:attrNameLst>
                                          <p:attrName>style.visibility</p:attrName>
                                        </p:attrNameLst>
                                      </p:cBhvr>
                                      <p:to>
                                        <p:strVal val="visible"/>
                                      </p:to>
                                    </p:set>
                                    <p:animEffect transition="in" filter="fade">
                                      <p:cBhvr>
                                        <p:cTn id="75" dur="500"/>
                                        <p:tgtEl>
                                          <p:spTgt spid="16">
                                            <p:txEl>
                                              <p:pRg st="6" end="6"/>
                                            </p:txEl>
                                          </p:spTgt>
                                        </p:tgtEl>
                                      </p:cBhvr>
                                    </p:animEffect>
                                  </p:childTnLst>
                                </p:cTn>
                              </p:par>
                              <p:par>
                                <p:cTn id="76" presetID="10" presetClass="entr" presetSubtype="0" fill="hold" nodeType="withEffect">
                                  <p:stCondLst>
                                    <p:cond delay="0"/>
                                  </p:stCondLst>
                                  <p:childTnLst>
                                    <p:set>
                                      <p:cBhvr>
                                        <p:cTn id="77" dur="1" fill="hold">
                                          <p:stCondLst>
                                            <p:cond delay="0"/>
                                          </p:stCondLst>
                                        </p:cTn>
                                        <p:tgtEl>
                                          <p:spTgt spid="16">
                                            <p:txEl>
                                              <p:pRg st="7" end="7"/>
                                            </p:txEl>
                                          </p:spTgt>
                                        </p:tgtEl>
                                        <p:attrNameLst>
                                          <p:attrName>style.visibility</p:attrName>
                                        </p:attrNameLst>
                                      </p:cBhvr>
                                      <p:to>
                                        <p:strVal val="visible"/>
                                      </p:to>
                                    </p:set>
                                    <p:animEffect transition="in" filter="fade">
                                      <p:cBhvr>
                                        <p:cTn id="78" dur="500"/>
                                        <p:tgtEl>
                                          <p:spTgt spid="16">
                                            <p:txEl>
                                              <p:pRg st="7" end="7"/>
                                            </p:txEl>
                                          </p:spTgt>
                                        </p:tgtEl>
                                      </p:cBhvr>
                                    </p:animEffect>
                                  </p:childTnLst>
                                </p:cTn>
                              </p:par>
                              <p:par>
                                <p:cTn id="79" presetID="10" presetClass="entr" presetSubtype="0" fill="hold" nodeType="withEffect">
                                  <p:stCondLst>
                                    <p:cond delay="0"/>
                                  </p:stCondLst>
                                  <p:childTnLst>
                                    <p:set>
                                      <p:cBhvr>
                                        <p:cTn id="80" dur="1" fill="hold">
                                          <p:stCondLst>
                                            <p:cond delay="0"/>
                                          </p:stCondLst>
                                        </p:cTn>
                                        <p:tgtEl>
                                          <p:spTgt spid="16">
                                            <p:txEl>
                                              <p:pRg st="8" end="8"/>
                                            </p:txEl>
                                          </p:spTgt>
                                        </p:tgtEl>
                                        <p:attrNameLst>
                                          <p:attrName>style.visibility</p:attrName>
                                        </p:attrNameLst>
                                      </p:cBhvr>
                                      <p:to>
                                        <p:strVal val="visible"/>
                                      </p:to>
                                    </p:set>
                                    <p:animEffect transition="in" filter="fade">
                                      <p:cBhvr>
                                        <p:cTn id="81" dur="500"/>
                                        <p:tgtEl>
                                          <p:spTgt spid="1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18" grpId="0"/>
      <p:bldP spid="119" grpId="0"/>
      <p:bldP spid="120"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0294" y="460618"/>
            <a:ext cx="8263054" cy="944562"/>
          </a:xfrm>
        </p:spPr>
        <p:txBody>
          <a:bodyPr vert="horz" lIns="91440" tIns="45720" rIns="91440" bIns="45720" rtlCol="0" anchor="ctr">
            <a:normAutofit/>
          </a:bodyPr>
          <a:lstStyle/>
          <a:p>
            <a:r>
              <a:rPr lang="en-US" sz="4500" dirty="0" smtClean="0">
                <a:solidFill>
                  <a:srgbClr val="0070C0"/>
                </a:solidFill>
                <a:latin typeface="Segoe" charset="0"/>
              </a:rPr>
              <a:t>Challenges and Solutions</a:t>
            </a:r>
            <a:endParaRPr lang="en-US" sz="4500" dirty="0">
              <a:solidFill>
                <a:srgbClr val="0070C0"/>
              </a:solidFill>
              <a:latin typeface="Segoe" charset="0"/>
            </a:endParaRPr>
          </a:p>
        </p:txBody>
      </p:sp>
      <p:sp>
        <p:nvSpPr>
          <p:cNvPr id="16" name="Content Placeholder 15"/>
          <p:cNvSpPr>
            <a:spLocks noGrp="1"/>
          </p:cNvSpPr>
          <p:nvPr>
            <p:ph idx="1"/>
          </p:nvPr>
        </p:nvSpPr>
        <p:spPr>
          <a:xfrm>
            <a:off x="263120" y="1307568"/>
            <a:ext cx="8631044" cy="5430115"/>
          </a:xfrm>
        </p:spPr>
        <p:txBody>
          <a:bodyPr>
            <a:noAutofit/>
          </a:bodyPr>
          <a:lstStyle/>
          <a:p>
            <a:r>
              <a:rPr lang="en-US" sz="3200" dirty="0" smtClean="0">
                <a:latin typeface="Segoe" charset="0"/>
              </a:rPr>
              <a:t>How to discover/construct interface behavior of component?</a:t>
            </a:r>
          </a:p>
          <a:p>
            <a:pPr lvl="1"/>
            <a:r>
              <a:rPr lang="en-US" dirty="0" smtClean="0">
                <a:latin typeface="Segoe" charset="0"/>
              </a:rPr>
              <a:t>Manually or statically construct interface process</a:t>
            </a:r>
          </a:p>
          <a:p>
            <a:pPr lvl="2"/>
            <a:r>
              <a:rPr lang="en-US" dirty="0" smtClean="0">
                <a:latin typeface="Segoe" charset="0"/>
              </a:rPr>
              <a:t>Impractical for complex software system</a:t>
            </a:r>
          </a:p>
          <a:p>
            <a:r>
              <a:rPr lang="en-US" sz="3200" dirty="0" smtClean="0">
                <a:latin typeface="Segoe" charset="0"/>
              </a:rPr>
              <a:t>How to guarantee</a:t>
            </a:r>
          </a:p>
          <a:p>
            <a:pPr lvl="1"/>
            <a:r>
              <a:rPr lang="en-US" dirty="0" smtClean="0">
                <a:latin typeface="Segoe" charset="0"/>
              </a:rPr>
              <a:t>Completeness: find all bugs</a:t>
            </a:r>
          </a:p>
          <a:p>
            <a:pPr lvl="1"/>
            <a:r>
              <a:rPr lang="en-US" dirty="0" smtClean="0">
                <a:latin typeface="Segoe" charset="0"/>
              </a:rPr>
              <a:t>Soundness: no false positives</a:t>
            </a:r>
          </a:p>
          <a:p>
            <a:pPr marL="274320" lvl="1" indent="-274320">
              <a:buClr>
                <a:schemeClr val="accent3"/>
              </a:buClr>
              <a:buSzPct val="95000"/>
            </a:pPr>
            <a:r>
              <a:rPr lang="en-US" sz="3200" dirty="0" smtClean="0">
                <a:latin typeface="Segoe" charset="0"/>
              </a:rPr>
              <a:t>Our </a:t>
            </a:r>
            <a:r>
              <a:rPr lang="en-US" sz="3200" dirty="0">
                <a:latin typeface="Segoe" charset="0"/>
              </a:rPr>
              <a:t>solution: </a:t>
            </a:r>
            <a:endParaRPr lang="en-US" sz="3200" dirty="0" smtClean="0">
              <a:latin typeface="Segoe" charset="0"/>
            </a:endParaRPr>
          </a:p>
          <a:p>
            <a:pPr marL="548640" lvl="2" indent="-274320">
              <a:buClr>
                <a:schemeClr val="accent3"/>
              </a:buClr>
              <a:buSzPct val="95000"/>
            </a:pPr>
            <a:r>
              <a:rPr lang="en-US" sz="2400" dirty="0" smtClean="0">
                <a:latin typeface="Segoe" charset="0"/>
              </a:rPr>
              <a:t>Dynamically discover interface behaviors</a:t>
            </a:r>
          </a:p>
          <a:p>
            <a:pPr marL="548640" lvl="2" indent="-274320">
              <a:buClr>
                <a:schemeClr val="accent3"/>
              </a:buClr>
              <a:buSzPct val="95000"/>
            </a:pPr>
            <a:r>
              <a:rPr lang="en-US" sz="2400" dirty="0" smtClean="0">
                <a:latin typeface="Segoe" charset="0"/>
              </a:rPr>
              <a:t>Combine </a:t>
            </a:r>
            <a:r>
              <a:rPr lang="en-US" sz="2400" dirty="0">
                <a:latin typeface="Segoe" charset="0"/>
              </a:rPr>
              <a:t>discovered interface </a:t>
            </a:r>
            <a:r>
              <a:rPr lang="en-US" sz="2400" dirty="0" smtClean="0">
                <a:latin typeface="Segoe" charset="0"/>
              </a:rPr>
              <a:t>behaviors</a:t>
            </a:r>
          </a:p>
          <a:p>
            <a:pPr marL="548640" lvl="2" indent="-274320">
              <a:buClr>
                <a:schemeClr val="accent3"/>
              </a:buClr>
              <a:buSzPct val="95000"/>
            </a:pPr>
            <a:r>
              <a:rPr lang="en-US" sz="2400" dirty="0" smtClean="0">
                <a:latin typeface="Segoe" charset="0"/>
              </a:rPr>
              <a:t>Track dependencies </a:t>
            </a:r>
            <a:endParaRPr lang="en-US" sz="2400" dirty="0">
              <a:latin typeface="Segoe" charset="0"/>
            </a:endParaRPr>
          </a:p>
          <a:p>
            <a:endParaRPr lang="en-US" dirty="0">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8</a:t>
            </a:fld>
            <a:endParaRPr lang="en-US" dirty="0"/>
          </a:p>
        </p:txBody>
      </p:sp>
    </p:spTree>
    <p:custDataLst>
      <p:tags r:id="rId1"/>
    </p:custDataLst>
    <p:extLst>
      <p:ext uri="{BB962C8B-B14F-4D97-AF65-F5344CB8AC3E}">
        <p14:creationId xmlns:p14="http://schemas.microsoft.com/office/powerpoint/2010/main" val="3196846559"/>
      </p:ext>
    </p:extLst>
  </p:cSld>
  <p:clrMapOvr>
    <a:masterClrMapping/>
  </p:clrMapOvr>
  <p:transition advTm="7157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xEl>
                                              <p:pRg st="3" end="3"/>
                                            </p:txEl>
                                          </p:spTgt>
                                        </p:tgtEl>
                                        <p:attrNameLst>
                                          <p:attrName>style.visibility</p:attrName>
                                        </p:attrNameLst>
                                      </p:cBhvr>
                                      <p:to>
                                        <p:strVal val="visible"/>
                                      </p:to>
                                    </p:set>
                                    <p:animEffect transition="in" filter="fade">
                                      <p:cBhvr>
                                        <p:cTn id="7" dur="500"/>
                                        <p:tgtEl>
                                          <p:spTgt spid="16">
                                            <p:txEl>
                                              <p:pRg st="3" end="3"/>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6">
                                            <p:txEl>
                                              <p:pRg st="4" end="4"/>
                                            </p:txEl>
                                          </p:spTgt>
                                        </p:tgtEl>
                                        <p:attrNameLst>
                                          <p:attrName>style.visibility</p:attrName>
                                        </p:attrNameLst>
                                      </p:cBhvr>
                                      <p:to>
                                        <p:strVal val="visible"/>
                                      </p:to>
                                    </p:set>
                                    <p:animEffect transition="in" filter="fade">
                                      <p:cBhvr>
                                        <p:cTn id="10" dur="500"/>
                                        <p:tgtEl>
                                          <p:spTgt spid="16">
                                            <p:txEl>
                                              <p:pRg st="4" end="4"/>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6">
                                            <p:txEl>
                                              <p:pRg st="5" end="5"/>
                                            </p:txEl>
                                          </p:spTgt>
                                        </p:tgtEl>
                                        <p:attrNameLst>
                                          <p:attrName>style.visibility</p:attrName>
                                        </p:attrNameLst>
                                      </p:cBhvr>
                                      <p:to>
                                        <p:strVal val="visible"/>
                                      </p:to>
                                    </p:set>
                                    <p:animEffect transition="in" filter="fade">
                                      <p:cBhvr>
                                        <p:cTn id="13" dur="500"/>
                                        <p:tgtEl>
                                          <p:spTgt spid="16">
                                            <p:txEl>
                                              <p:pRg st="5" end="5"/>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xEl>
                                              <p:pRg st="6" end="6"/>
                                            </p:txEl>
                                          </p:spTgt>
                                        </p:tgtEl>
                                        <p:attrNameLst>
                                          <p:attrName>style.visibility</p:attrName>
                                        </p:attrNameLst>
                                      </p:cBhvr>
                                      <p:to>
                                        <p:strVal val="visible"/>
                                      </p:to>
                                    </p:set>
                                    <p:animEffect transition="in" filter="fade">
                                      <p:cBhvr>
                                        <p:cTn id="18" dur="500"/>
                                        <p:tgtEl>
                                          <p:spTgt spid="16">
                                            <p:txEl>
                                              <p:pRg st="6" end="6"/>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6">
                                            <p:txEl>
                                              <p:pRg st="7" end="7"/>
                                            </p:txEl>
                                          </p:spTgt>
                                        </p:tgtEl>
                                        <p:attrNameLst>
                                          <p:attrName>style.visibility</p:attrName>
                                        </p:attrNameLst>
                                      </p:cBhvr>
                                      <p:to>
                                        <p:strVal val="visible"/>
                                      </p:to>
                                    </p:set>
                                    <p:animEffect transition="in" filter="fade">
                                      <p:cBhvr>
                                        <p:cTn id="21" dur="500"/>
                                        <p:tgtEl>
                                          <p:spTgt spid="16">
                                            <p:txEl>
                                              <p:pRg st="7" end="7"/>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16">
                                            <p:txEl>
                                              <p:pRg st="8" end="8"/>
                                            </p:txEl>
                                          </p:spTgt>
                                        </p:tgtEl>
                                        <p:attrNameLst>
                                          <p:attrName>style.visibility</p:attrName>
                                        </p:attrNameLst>
                                      </p:cBhvr>
                                      <p:to>
                                        <p:strVal val="visible"/>
                                      </p:to>
                                    </p:set>
                                    <p:animEffect transition="in" filter="fade">
                                      <p:cBhvr>
                                        <p:cTn id="24" dur="500"/>
                                        <p:tgtEl>
                                          <p:spTgt spid="16">
                                            <p:txEl>
                                              <p:pRg st="8" end="8"/>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xEl>
                                              <p:pRg st="9" end="9"/>
                                            </p:txEl>
                                          </p:spTgt>
                                        </p:tgtEl>
                                        <p:attrNameLst>
                                          <p:attrName>style.visibility</p:attrName>
                                        </p:attrNameLst>
                                      </p:cBhvr>
                                      <p:to>
                                        <p:strVal val="visible"/>
                                      </p:to>
                                    </p:set>
                                    <p:animEffect transition="in" filter="fade">
                                      <p:cBhvr>
                                        <p:cTn id="27" dur="500"/>
                                        <p:tgtEl>
                                          <p:spTgt spid="16">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traight Arrow Connector 45"/>
          <p:cNvCxnSpPr/>
          <p:nvPr/>
        </p:nvCxnSpPr>
        <p:spPr>
          <a:xfrm flipH="1" flipV="1">
            <a:off x="5609069" y="3284081"/>
            <a:ext cx="1613210" cy="115083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V="1">
            <a:off x="5040347" y="3284080"/>
            <a:ext cx="0" cy="1150835"/>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2899317" y="3284081"/>
            <a:ext cx="1676401" cy="1132514"/>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390294" y="460618"/>
            <a:ext cx="8263054" cy="944562"/>
          </a:xfrm>
        </p:spPr>
        <p:txBody>
          <a:bodyPr vert="horz" lIns="91440" tIns="45720" rIns="91440" bIns="45720" rtlCol="0" anchor="ctr">
            <a:normAutofit/>
          </a:bodyPr>
          <a:lstStyle/>
          <a:p>
            <a:r>
              <a:rPr lang="en-US" sz="4500" dirty="0" smtClean="0">
                <a:solidFill>
                  <a:srgbClr val="0070C0"/>
                </a:solidFill>
                <a:latin typeface="Segoe" charset="0"/>
              </a:rPr>
              <a:t>DIR Overview</a:t>
            </a:r>
            <a:endParaRPr lang="en-US" sz="4500" dirty="0">
              <a:solidFill>
                <a:srgbClr val="0070C0"/>
              </a:solidFill>
              <a:latin typeface="Segoe" charset="0"/>
            </a:endParaRPr>
          </a:p>
        </p:txBody>
      </p:sp>
      <p:sp>
        <p:nvSpPr>
          <p:cNvPr id="29" name="Slide Number Placeholder 28"/>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pPr/>
              <a:t>9</a:t>
            </a:fld>
            <a:endParaRPr lang="en-US" dirty="0"/>
          </a:p>
        </p:txBody>
      </p:sp>
      <p:sp>
        <p:nvSpPr>
          <p:cNvPr id="3" name="Rounded Rectangle 2"/>
          <p:cNvSpPr/>
          <p:nvPr/>
        </p:nvSpPr>
        <p:spPr>
          <a:xfrm>
            <a:off x="4148260" y="2342201"/>
            <a:ext cx="1605775" cy="9255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1891996" y="4434915"/>
            <a:ext cx="1605775" cy="1653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ounded Rectangle 6"/>
          <p:cNvSpPr/>
          <p:nvPr/>
        </p:nvSpPr>
        <p:spPr>
          <a:xfrm>
            <a:off x="4148260" y="4434914"/>
            <a:ext cx="1605775" cy="1653652"/>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p:nvSpPr>
        <p:spPr>
          <a:xfrm>
            <a:off x="6419392" y="4434915"/>
            <a:ext cx="1605775" cy="165365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917919" y="1530826"/>
            <a:ext cx="1315844" cy="646331"/>
          </a:xfrm>
          <a:prstGeom prst="rect">
            <a:avLst/>
          </a:prstGeom>
          <a:noFill/>
        </p:spPr>
        <p:txBody>
          <a:bodyPr wrap="square" rtlCol="0">
            <a:spAutoFit/>
          </a:bodyPr>
          <a:lstStyle/>
          <a:p>
            <a:pPr algn="ctr"/>
            <a:r>
              <a:rPr lang="en-US" dirty="0" smtClean="0">
                <a:latin typeface="Comic Sans MS" pitchFamily="66" charset="0"/>
              </a:rPr>
              <a:t>Global Explorer</a:t>
            </a:r>
            <a:endParaRPr lang="en-US" dirty="0">
              <a:latin typeface="Comic Sans MS" pitchFamily="66" charset="0"/>
            </a:endParaRPr>
          </a:p>
        </p:txBody>
      </p:sp>
      <p:sp>
        <p:nvSpPr>
          <p:cNvPr id="10" name="TextBox 9"/>
          <p:cNvSpPr txBox="1"/>
          <p:nvPr/>
        </p:nvSpPr>
        <p:spPr>
          <a:xfrm>
            <a:off x="3869486" y="2389026"/>
            <a:ext cx="2122449" cy="923330"/>
          </a:xfrm>
          <a:prstGeom prst="rect">
            <a:avLst/>
          </a:prstGeom>
          <a:noFill/>
        </p:spPr>
        <p:txBody>
          <a:bodyPr wrap="square" rtlCol="0">
            <a:spAutoFit/>
          </a:bodyPr>
          <a:lstStyle/>
          <a:p>
            <a:pPr algn="ctr"/>
            <a:r>
              <a:rPr lang="en-US" dirty="0" smtClean="0">
                <a:latin typeface="Comic Sans MS" pitchFamily="66" charset="0"/>
              </a:rPr>
              <a:t>Explore global interface behaviors</a:t>
            </a:r>
            <a:endParaRPr lang="en-US" dirty="0">
              <a:latin typeface="Comic Sans MS" pitchFamily="66" charset="0"/>
            </a:endParaRPr>
          </a:p>
        </p:txBody>
      </p:sp>
      <p:sp>
        <p:nvSpPr>
          <p:cNvPr id="11" name="TextBox 10"/>
          <p:cNvSpPr txBox="1"/>
          <p:nvPr/>
        </p:nvSpPr>
        <p:spPr>
          <a:xfrm>
            <a:off x="107812" y="4365158"/>
            <a:ext cx="1315844" cy="646331"/>
          </a:xfrm>
          <a:prstGeom prst="rect">
            <a:avLst/>
          </a:prstGeom>
          <a:noFill/>
        </p:spPr>
        <p:txBody>
          <a:bodyPr wrap="square" rtlCol="0">
            <a:spAutoFit/>
          </a:bodyPr>
          <a:lstStyle/>
          <a:p>
            <a:pPr algn="ctr"/>
            <a:r>
              <a:rPr lang="en-US" dirty="0" smtClean="0">
                <a:latin typeface="Comic Sans MS" pitchFamily="66" charset="0"/>
              </a:rPr>
              <a:t>Local Explorers</a:t>
            </a:r>
            <a:endParaRPr lang="en-US" dirty="0">
              <a:latin typeface="Comic Sans MS" pitchFamily="66" charset="0"/>
            </a:endParaRPr>
          </a:p>
        </p:txBody>
      </p:sp>
      <p:sp>
        <p:nvSpPr>
          <p:cNvPr id="12" name="TextBox 11"/>
          <p:cNvSpPr txBox="1"/>
          <p:nvPr/>
        </p:nvSpPr>
        <p:spPr>
          <a:xfrm>
            <a:off x="1832530" y="4434914"/>
            <a:ext cx="1587183" cy="369332"/>
          </a:xfrm>
          <a:prstGeom prst="rect">
            <a:avLst/>
          </a:prstGeom>
          <a:noFill/>
        </p:spPr>
        <p:txBody>
          <a:bodyPr wrap="square" rtlCol="0">
            <a:spAutoFit/>
          </a:bodyPr>
          <a:lstStyle/>
          <a:p>
            <a:pPr algn="ctr"/>
            <a:r>
              <a:rPr lang="en-US" dirty="0" smtClean="0">
                <a:latin typeface="Comic Sans MS" pitchFamily="66" charset="0"/>
              </a:rPr>
              <a:t>Component1</a:t>
            </a:r>
            <a:endParaRPr lang="en-US" dirty="0">
              <a:latin typeface="Comic Sans MS" pitchFamily="66" charset="0"/>
            </a:endParaRPr>
          </a:p>
        </p:txBody>
      </p:sp>
      <p:sp>
        <p:nvSpPr>
          <p:cNvPr id="13" name="TextBox 12"/>
          <p:cNvSpPr txBox="1"/>
          <p:nvPr/>
        </p:nvSpPr>
        <p:spPr>
          <a:xfrm>
            <a:off x="4111089" y="4422112"/>
            <a:ext cx="1642946" cy="369332"/>
          </a:xfrm>
          <a:prstGeom prst="rect">
            <a:avLst/>
          </a:prstGeom>
          <a:noFill/>
        </p:spPr>
        <p:txBody>
          <a:bodyPr wrap="square" rtlCol="0">
            <a:spAutoFit/>
          </a:bodyPr>
          <a:lstStyle/>
          <a:p>
            <a:pPr algn="ctr"/>
            <a:r>
              <a:rPr lang="en-US" dirty="0" smtClean="0">
                <a:latin typeface="Comic Sans MS" pitchFamily="66" charset="0"/>
              </a:rPr>
              <a:t>Component2</a:t>
            </a:r>
            <a:endParaRPr lang="en-US" dirty="0">
              <a:latin typeface="Comic Sans MS" pitchFamily="66" charset="0"/>
            </a:endParaRPr>
          </a:p>
        </p:txBody>
      </p:sp>
      <p:sp>
        <p:nvSpPr>
          <p:cNvPr id="14" name="TextBox 13"/>
          <p:cNvSpPr txBox="1"/>
          <p:nvPr/>
        </p:nvSpPr>
        <p:spPr>
          <a:xfrm>
            <a:off x="6389658" y="4410960"/>
            <a:ext cx="1563025" cy="380483"/>
          </a:xfrm>
          <a:prstGeom prst="rect">
            <a:avLst/>
          </a:prstGeom>
          <a:noFill/>
        </p:spPr>
        <p:txBody>
          <a:bodyPr wrap="square" rtlCol="0">
            <a:spAutoFit/>
          </a:bodyPr>
          <a:lstStyle/>
          <a:p>
            <a:pPr algn="ctr"/>
            <a:r>
              <a:rPr lang="en-US" dirty="0" smtClean="0">
                <a:latin typeface="Comic Sans MS" pitchFamily="66" charset="0"/>
              </a:rPr>
              <a:t>Component3</a:t>
            </a:r>
            <a:endParaRPr lang="en-US" dirty="0">
              <a:latin typeface="Comic Sans MS" pitchFamily="66" charset="0"/>
            </a:endParaRPr>
          </a:p>
        </p:txBody>
      </p:sp>
      <p:cxnSp>
        <p:nvCxnSpPr>
          <p:cNvPr id="9" name="Straight Arrow Connector 8"/>
          <p:cNvCxnSpPr/>
          <p:nvPr/>
        </p:nvCxnSpPr>
        <p:spPr>
          <a:xfrm flipH="1">
            <a:off x="2297160" y="3267752"/>
            <a:ext cx="1996065" cy="114320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735558" y="3267752"/>
            <a:ext cx="1" cy="11543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218771" y="3267752"/>
            <a:ext cx="1494264" cy="115436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1958904" y="4841849"/>
            <a:ext cx="1460810" cy="646331"/>
          </a:xfrm>
          <a:prstGeom prst="rect">
            <a:avLst/>
          </a:prstGeom>
          <a:noFill/>
        </p:spPr>
        <p:txBody>
          <a:bodyPr wrap="square" rtlCol="0">
            <a:spAutoFit/>
          </a:bodyPr>
          <a:lstStyle/>
          <a:p>
            <a:pPr algn="ctr"/>
            <a:r>
              <a:rPr lang="en-US" dirty="0" smtClean="0">
                <a:latin typeface="Comic Sans MS" pitchFamily="66" charset="0"/>
              </a:rPr>
              <a:t>Explore local states </a:t>
            </a:r>
            <a:endParaRPr lang="en-US" dirty="0">
              <a:latin typeface="Comic Sans MS" pitchFamily="66" charset="0"/>
            </a:endParaRPr>
          </a:p>
        </p:txBody>
      </p:sp>
      <p:sp>
        <p:nvSpPr>
          <p:cNvPr id="28" name="TextBox 27"/>
          <p:cNvSpPr txBox="1"/>
          <p:nvPr/>
        </p:nvSpPr>
        <p:spPr>
          <a:xfrm>
            <a:off x="4220742" y="4851503"/>
            <a:ext cx="1460810" cy="646331"/>
          </a:xfrm>
          <a:prstGeom prst="rect">
            <a:avLst/>
          </a:prstGeom>
          <a:noFill/>
        </p:spPr>
        <p:txBody>
          <a:bodyPr wrap="square" rtlCol="0">
            <a:spAutoFit/>
          </a:bodyPr>
          <a:lstStyle/>
          <a:p>
            <a:pPr algn="ctr"/>
            <a:r>
              <a:rPr lang="en-US" dirty="0" smtClean="0">
                <a:latin typeface="Comic Sans MS" pitchFamily="66" charset="0"/>
              </a:rPr>
              <a:t>Explore local states </a:t>
            </a:r>
            <a:endParaRPr lang="en-US" dirty="0">
              <a:latin typeface="Comic Sans MS" pitchFamily="66" charset="0"/>
            </a:endParaRPr>
          </a:p>
        </p:txBody>
      </p:sp>
      <p:sp>
        <p:nvSpPr>
          <p:cNvPr id="30" name="TextBox 29"/>
          <p:cNvSpPr txBox="1"/>
          <p:nvPr/>
        </p:nvSpPr>
        <p:spPr>
          <a:xfrm>
            <a:off x="6491874" y="4851502"/>
            <a:ext cx="1460810" cy="646331"/>
          </a:xfrm>
          <a:prstGeom prst="rect">
            <a:avLst/>
          </a:prstGeom>
          <a:noFill/>
        </p:spPr>
        <p:txBody>
          <a:bodyPr wrap="square" rtlCol="0">
            <a:spAutoFit/>
          </a:bodyPr>
          <a:lstStyle/>
          <a:p>
            <a:pPr algn="ctr"/>
            <a:r>
              <a:rPr lang="en-US" dirty="0" smtClean="0">
                <a:latin typeface="Comic Sans MS" pitchFamily="66" charset="0"/>
              </a:rPr>
              <a:t>Explore local states </a:t>
            </a:r>
            <a:endParaRPr lang="en-US" dirty="0">
              <a:latin typeface="Comic Sans MS" pitchFamily="66" charset="0"/>
            </a:endParaRPr>
          </a:p>
        </p:txBody>
      </p:sp>
      <p:sp>
        <p:nvSpPr>
          <p:cNvPr id="31" name="TextBox 30"/>
          <p:cNvSpPr txBox="1"/>
          <p:nvPr/>
        </p:nvSpPr>
        <p:spPr>
          <a:xfrm>
            <a:off x="2904898" y="2798543"/>
            <a:ext cx="1315844" cy="584775"/>
          </a:xfrm>
          <a:prstGeom prst="rect">
            <a:avLst/>
          </a:prstGeom>
          <a:solidFill>
            <a:srgbClr val="FF0000"/>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sp>
        <p:nvSpPr>
          <p:cNvPr id="32" name="TextBox 31"/>
          <p:cNvSpPr txBox="1"/>
          <p:nvPr/>
        </p:nvSpPr>
        <p:spPr>
          <a:xfrm>
            <a:off x="4077636" y="3195608"/>
            <a:ext cx="1315844" cy="584775"/>
          </a:xfrm>
          <a:prstGeom prst="rect">
            <a:avLst/>
          </a:prstGeom>
          <a:solidFill>
            <a:srgbClr val="FF0000"/>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sp>
        <p:nvSpPr>
          <p:cNvPr id="33" name="TextBox 32"/>
          <p:cNvSpPr txBox="1"/>
          <p:nvPr/>
        </p:nvSpPr>
        <p:spPr>
          <a:xfrm>
            <a:off x="5307981" y="3082945"/>
            <a:ext cx="1315844" cy="584775"/>
          </a:xfrm>
          <a:prstGeom prst="rect">
            <a:avLst/>
          </a:prstGeom>
          <a:solidFill>
            <a:srgbClr val="FF0000"/>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sp>
        <p:nvSpPr>
          <p:cNvPr id="34" name="TextBox 33"/>
          <p:cNvSpPr txBox="1"/>
          <p:nvPr/>
        </p:nvSpPr>
        <p:spPr>
          <a:xfrm>
            <a:off x="7294762" y="3847817"/>
            <a:ext cx="1315844" cy="584775"/>
          </a:xfrm>
          <a:prstGeom prst="rect">
            <a:avLst/>
          </a:prstGeom>
          <a:solidFill>
            <a:schemeClr val="accent6">
              <a:lumMod val="50000"/>
            </a:schemeClr>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sp>
        <p:nvSpPr>
          <p:cNvPr id="35" name="TextBox 34"/>
          <p:cNvSpPr txBox="1"/>
          <p:nvPr/>
        </p:nvSpPr>
        <p:spPr>
          <a:xfrm>
            <a:off x="5099830" y="3875680"/>
            <a:ext cx="1315844" cy="584775"/>
          </a:xfrm>
          <a:prstGeom prst="rect">
            <a:avLst/>
          </a:prstGeom>
          <a:solidFill>
            <a:schemeClr val="accent6">
              <a:lumMod val="50000"/>
            </a:schemeClr>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sp>
        <p:nvSpPr>
          <p:cNvPr id="36" name="TextBox 35"/>
          <p:cNvSpPr txBox="1"/>
          <p:nvPr/>
        </p:nvSpPr>
        <p:spPr>
          <a:xfrm>
            <a:off x="2689309" y="3859498"/>
            <a:ext cx="1315844" cy="584775"/>
          </a:xfrm>
          <a:prstGeom prst="rect">
            <a:avLst/>
          </a:prstGeom>
          <a:solidFill>
            <a:schemeClr val="accent6">
              <a:lumMod val="50000"/>
            </a:schemeClr>
          </a:solidFill>
        </p:spPr>
        <p:txBody>
          <a:bodyPr wrap="square" rtlCol="0">
            <a:spAutoFit/>
          </a:bodyPr>
          <a:lstStyle/>
          <a:p>
            <a:pPr algn="ctr"/>
            <a:r>
              <a:rPr lang="en-US" sz="1600" dirty="0" smtClean="0">
                <a:solidFill>
                  <a:schemeClr val="bg1"/>
                </a:solidFill>
                <a:latin typeface="Comic Sans MS" pitchFamily="66" charset="0"/>
              </a:rPr>
              <a:t>Interface behavior</a:t>
            </a:r>
            <a:endParaRPr lang="en-US" sz="1600" dirty="0">
              <a:solidFill>
                <a:schemeClr val="bg1"/>
              </a:solidFill>
              <a:latin typeface="Comic Sans MS" pitchFamily="66" charset="0"/>
            </a:endParaRP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71157" y="5477311"/>
            <a:ext cx="830741" cy="553827"/>
          </a:xfrm>
          <a:prstGeom prst="rect">
            <a:avLst/>
          </a:prstGeom>
        </p:spPr>
      </p:pic>
      <p:pic>
        <p:nvPicPr>
          <p:cNvPr id="38" name="Picture 3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2739" y="5497834"/>
            <a:ext cx="830741" cy="553827"/>
          </a:xfrm>
          <a:prstGeom prst="rect">
            <a:avLst/>
          </a:prstGeom>
        </p:spPr>
      </p:pic>
      <p:pic>
        <p:nvPicPr>
          <p:cNvPr id="39" name="Picture 3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4831" y="5497834"/>
            <a:ext cx="830741" cy="553827"/>
          </a:xfrm>
          <a:prstGeom prst="rect">
            <a:avLst/>
          </a:prstGeom>
        </p:spPr>
      </p:pic>
    </p:spTree>
    <p:custDataLst>
      <p:tags r:id="rId1"/>
    </p:custDataLst>
    <p:extLst>
      <p:ext uri="{BB962C8B-B14F-4D97-AF65-F5344CB8AC3E}">
        <p14:creationId xmlns:p14="http://schemas.microsoft.com/office/powerpoint/2010/main" val="3129073993"/>
      </p:ext>
    </p:extLst>
  </p:cSld>
  <p:clrMapOvr>
    <a:masterClrMapping/>
  </p:clrMapOvr>
  <p:transition advTm="159587"/>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500"/>
                                        <p:tgtEl>
                                          <p:spTgt spid="3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500"/>
                                        <p:tgtEl>
                                          <p:spTgt spid="3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42" presetClass="path" presetSubtype="0" accel="50000" decel="50000" fill="hold" grpId="1" nodeType="withEffect">
                                  <p:stCondLst>
                                    <p:cond delay="0"/>
                                  </p:stCondLst>
                                  <p:childTnLst>
                                    <p:animMotion origin="layout" path="M -3.33333E-6 -4.44444E-6 L -0.12691 0.17014 " pathEditMode="relative" rAng="0" ptsTypes="AA">
                                      <p:cBhvr>
                                        <p:cTn id="31" dur="1000" fill="hold"/>
                                        <p:tgtEl>
                                          <p:spTgt spid="31"/>
                                        </p:tgtEl>
                                        <p:attrNameLst>
                                          <p:attrName>ppt_x</p:attrName>
                                          <p:attrName>ppt_y</p:attrName>
                                        </p:attrNameLst>
                                      </p:cBhvr>
                                      <p:rCtr x="-6354" y="8495"/>
                                    </p:animMotion>
                                  </p:childTnLst>
                                </p:cTn>
                              </p:par>
                              <p:par>
                                <p:cTn id="32" presetID="42" presetClass="path" presetSubtype="0" accel="50000" decel="50000" fill="hold" grpId="1" nodeType="withEffect">
                                  <p:stCondLst>
                                    <p:cond delay="0"/>
                                  </p:stCondLst>
                                  <p:childTnLst>
                                    <p:animMotion origin="layout" path="M -1.94444E-6 -4.81481E-6 L -0.00243 0.10047 " pathEditMode="relative" rAng="0" ptsTypes="AA">
                                      <p:cBhvr>
                                        <p:cTn id="33" dur="1000" fill="hold"/>
                                        <p:tgtEl>
                                          <p:spTgt spid="32"/>
                                        </p:tgtEl>
                                        <p:attrNameLst>
                                          <p:attrName>ppt_x</p:attrName>
                                          <p:attrName>ppt_y</p:attrName>
                                        </p:attrNameLst>
                                      </p:cBhvr>
                                      <p:rCtr x="-122" y="5023"/>
                                    </p:animMotion>
                                  </p:childTnLst>
                                </p:cTn>
                              </p:par>
                              <p:par>
                                <p:cTn id="34" presetID="42" presetClass="path" presetSubtype="0" accel="50000" decel="50000" fill="hold" grpId="1" nodeType="withEffect">
                                  <p:stCondLst>
                                    <p:cond delay="0"/>
                                  </p:stCondLst>
                                  <p:childTnLst>
                                    <p:animMotion origin="layout" path="M -5.55556E-7 3.7037E-7 L 0.12934 0.12801 " pathEditMode="relative" rAng="0" ptsTypes="AA">
                                      <p:cBhvr>
                                        <p:cTn id="35" dur="1000" fill="hold"/>
                                        <p:tgtEl>
                                          <p:spTgt spid="33"/>
                                        </p:tgtEl>
                                        <p:attrNameLst>
                                          <p:attrName>ppt_x</p:attrName>
                                          <p:attrName>ppt_y</p:attrName>
                                        </p:attrNameLst>
                                      </p:cBhvr>
                                      <p:rCtr x="6458" y="6389"/>
                                    </p:animMotion>
                                  </p:childTnLst>
                                </p:cTn>
                              </p:par>
                              <p:par>
                                <p:cTn id="36" presetID="10"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500"/>
                                        <p:tgtEl>
                                          <p:spTgt spid="5"/>
                                        </p:tgtEl>
                                      </p:cBhvr>
                                    </p:animEffect>
                                  </p:childTnLst>
                                </p:cTn>
                              </p:par>
                              <p:par>
                                <p:cTn id="39" presetID="10" presetClass="entr" presetSubtype="0" fill="hold" nodeType="with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par>
                                <p:cTn id="42" presetID="10" presetClass="entr" presetSubtype="0"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500"/>
                                        <p:tgtEl>
                                          <p:spTgt spid="39"/>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fade">
                                      <p:cBhvr>
                                        <p:cTn id="50" dur="500"/>
                                        <p:tgtEl>
                                          <p:spTgt spid="2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500"/>
                                        <p:tgtEl>
                                          <p:spTgt spid="30"/>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500"/>
                                        <p:tgtEl>
                                          <p:spTgt spid="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34"/>
                                        </p:tgtEl>
                                        <p:attrNameLst>
                                          <p:attrName>style.visibility</p:attrName>
                                        </p:attrNameLst>
                                      </p:cBhvr>
                                      <p:to>
                                        <p:strVal val="visible"/>
                                      </p:to>
                                    </p:set>
                                    <p:animEffect transition="in" filter="fade">
                                      <p:cBhvr>
                                        <p:cTn id="61" dur="500"/>
                                        <p:tgtEl>
                                          <p:spTgt spid="34"/>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500"/>
                                        <p:tgtEl>
                                          <p:spTgt spid="35"/>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7"/>
                                        </p:tgtEl>
                                        <p:attrNameLst>
                                          <p:attrName>style.visibility</p:attrName>
                                        </p:attrNameLst>
                                      </p:cBhvr>
                                      <p:to>
                                        <p:strVal val="visible"/>
                                      </p:to>
                                    </p:set>
                                    <p:animEffect transition="in" filter="fade">
                                      <p:cBhvr>
                                        <p:cTn id="69" dur="500"/>
                                        <p:tgtEl>
                                          <p:spTgt spid="37"/>
                                        </p:tgtEl>
                                      </p:cBhvr>
                                    </p:animEffect>
                                  </p:childTnLst>
                                </p:cTn>
                              </p:par>
                              <p:par>
                                <p:cTn id="70" presetID="10" presetClass="entr" presetSubtype="0" fill="hold" nodeType="with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500"/>
                                        <p:tgtEl>
                                          <p:spTgt spid="42"/>
                                        </p:tgtEl>
                                      </p:cBhvr>
                                    </p:animEffect>
                                  </p:childTnLst>
                                </p:cTn>
                              </p:par>
                              <p:par>
                                <p:cTn id="73" presetID="10"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fade">
                                      <p:cBhvr>
                                        <p:cTn id="75" dur="500"/>
                                        <p:tgtEl>
                                          <p:spTgt spid="46"/>
                                        </p:tgtEl>
                                      </p:cBhvr>
                                    </p:animEffect>
                                  </p:childTnLst>
                                </p:cTn>
                              </p:par>
                              <p:par>
                                <p:cTn id="76" presetID="42" presetClass="path" presetSubtype="0" accel="50000" decel="50000" fill="hold" grpId="1" nodeType="withEffect">
                                  <p:stCondLst>
                                    <p:cond delay="0"/>
                                  </p:stCondLst>
                                  <p:childTnLst>
                                    <p:animMotion origin="layout" path="M -0.00209 0.00023 L 0.02361 -0.15463 " pathEditMode="relative" rAng="0" ptsTypes="AA">
                                      <p:cBhvr>
                                        <p:cTn id="77" dur="1000" fill="hold"/>
                                        <p:tgtEl>
                                          <p:spTgt spid="36"/>
                                        </p:tgtEl>
                                        <p:attrNameLst>
                                          <p:attrName>ppt_x</p:attrName>
                                          <p:attrName>ppt_y</p:attrName>
                                        </p:attrNameLst>
                                      </p:cBhvr>
                                      <p:rCtr x="1285" y="-7755"/>
                                    </p:animMotion>
                                  </p:childTnLst>
                                </p:cTn>
                              </p:par>
                              <p:par>
                                <p:cTn id="78" presetID="42" presetClass="path" presetSubtype="0" accel="50000" decel="50000" fill="hold" grpId="1" nodeType="withEffect">
                                  <p:stCondLst>
                                    <p:cond delay="0"/>
                                  </p:stCondLst>
                                  <p:childTnLst>
                                    <p:animMotion origin="layout" path="M 0.00069 -0.0044 L -0.11163 -0.09908 " pathEditMode="relative" rAng="0" ptsTypes="AA">
                                      <p:cBhvr>
                                        <p:cTn id="79" dur="1000" fill="hold"/>
                                        <p:tgtEl>
                                          <p:spTgt spid="35"/>
                                        </p:tgtEl>
                                        <p:attrNameLst>
                                          <p:attrName>ppt_x</p:attrName>
                                          <p:attrName>ppt_y</p:attrName>
                                        </p:attrNameLst>
                                      </p:cBhvr>
                                      <p:rCtr x="-5625" y="-4745"/>
                                    </p:animMotion>
                                  </p:childTnLst>
                                </p:cTn>
                              </p:par>
                              <p:par>
                                <p:cTn id="80" presetID="42" presetClass="path" presetSubtype="0" accel="50000" decel="50000" fill="hold" grpId="1" nodeType="withEffect">
                                  <p:stCondLst>
                                    <p:cond delay="0"/>
                                  </p:stCondLst>
                                  <p:childTnLst>
                                    <p:animMotion origin="layout" path="M 0.00226 -0.00209 L -0.21719 -0.11158 " pathEditMode="relative" rAng="0" ptsTypes="AA">
                                      <p:cBhvr>
                                        <p:cTn id="81" dur="1000" fill="hold"/>
                                        <p:tgtEl>
                                          <p:spTgt spid="34"/>
                                        </p:tgtEl>
                                        <p:attrNameLst>
                                          <p:attrName>ppt_x</p:attrName>
                                          <p:attrName>ppt_y</p:attrName>
                                        </p:attrNameLst>
                                      </p:cBhvr>
                                      <p:rCtr x="-10972" y="-548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7" grpId="0"/>
      <p:bldP spid="28" grpId="0"/>
      <p:bldP spid="30" grpId="0"/>
      <p:bldP spid="31" grpId="0" animBg="1"/>
      <p:bldP spid="31" grpId="1" animBg="1"/>
      <p:bldP spid="32" grpId="0" animBg="1"/>
      <p:bldP spid="32" grpId="1" animBg="1"/>
      <p:bldP spid="33" grpId="0" animBg="1"/>
      <p:bldP spid="33" grpId="1" animBg="1"/>
      <p:bldP spid="34" grpId="0" animBg="1"/>
      <p:bldP spid="34" grpId="1" animBg="1"/>
      <p:bldP spid="35" grpId="0" animBg="1"/>
      <p:bldP spid="35" grpId="1" animBg="1"/>
      <p:bldP spid="36" grpId="0" animBg="1"/>
      <p:bldP spid="3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1.7|2.1|2.4|18.6|2"/>
</p:tagLst>
</file>

<file path=ppt/tags/tag10.xml><?xml version="1.0" encoding="utf-8"?>
<p:tagLst xmlns:a="http://schemas.openxmlformats.org/drawingml/2006/main" xmlns:r="http://schemas.openxmlformats.org/officeDocument/2006/relationships" xmlns:p="http://schemas.openxmlformats.org/presentationml/2006/main">
  <p:tag name="TIMING" val="|2"/>
</p:tagLst>
</file>

<file path=ppt/tags/tag11.xml><?xml version="1.0" encoding="utf-8"?>
<p:tagLst xmlns:a="http://schemas.openxmlformats.org/drawingml/2006/main" xmlns:r="http://schemas.openxmlformats.org/officeDocument/2006/relationships" xmlns:p="http://schemas.openxmlformats.org/presentationml/2006/main">
  <p:tag name="TIMING" val="|27.9|0.7"/>
</p:tagLst>
</file>

<file path=ppt/tags/tag12.xml><?xml version="1.0" encoding="utf-8"?>
<p:tagLst xmlns:a="http://schemas.openxmlformats.org/drawingml/2006/main" xmlns:r="http://schemas.openxmlformats.org/officeDocument/2006/relationships" xmlns:p="http://schemas.openxmlformats.org/presentationml/2006/main">
  <p:tag name="TIMING" val="|15.9"/>
</p:tagLst>
</file>

<file path=ppt/tags/tag13.xml><?xml version="1.0" encoding="utf-8"?>
<p:tagLst xmlns:a="http://schemas.openxmlformats.org/drawingml/2006/main" xmlns:r="http://schemas.openxmlformats.org/officeDocument/2006/relationships" xmlns:p="http://schemas.openxmlformats.org/presentationml/2006/main">
  <p:tag name="TIMING" val="|23.2|14.2"/>
</p:tagLst>
</file>

<file path=ppt/tags/tag14.xml><?xml version="1.0" encoding="utf-8"?>
<p:tagLst xmlns:a="http://schemas.openxmlformats.org/drawingml/2006/main" xmlns:r="http://schemas.openxmlformats.org/officeDocument/2006/relationships" xmlns:p="http://schemas.openxmlformats.org/presentationml/2006/main">
  <p:tag name="TIMING" val="|28.6|16.3"/>
</p:tagLst>
</file>

<file path=ppt/tags/tag15.xml><?xml version="1.0" encoding="utf-8"?>
<p:tagLst xmlns:a="http://schemas.openxmlformats.org/drawingml/2006/main" xmlns:r="http://schemas.openxmlformats.org/officeDocument/2006/relationships" xmlns:p="http://schemas.openxmlformats.org/presentationml/2006/main">
  <p:tag name="TIMING" val="|36.9|26.7|29.7"/>
</p:tagLst>
</file>

<file path=ppt/tags/tag16.xml><?xml version="1.0" encoding="utf-8"?>
<p:tagLst xmlns:a="http://schemas.openxmlformats.org/drawingml/2006/main" xmlns:r="http://schemas.openxmlformats.org/officeDocument/2006/relationships" xmlns:p="http://schemas.openxmlformats.org/presentationml/2006/main">
  <p:tag name="TIMING" val="|1.4|12.2"/>
</p:tagLst>
</file>

<file path=ppt/tags/tag2.xml><?xml version="1.0" encoding="utf-8"?>
<p:tagLst xmlns:a="http://schemas.openxmlformats.org/drawingml/2006/main" xmlns:r="http://schemas.openxmlformats.org/officeDocument/2006/relationships" xmlns:p="http://schemas.openxmlformats.org/presentationml/2006/main">
  <p:tag name="TIMING" val="|37.3|11.4|9.2"/>
</p:tagLst>
</file>

<file path=ppt/tags/tag3.xml><?xml version="1.0" encoding="utf-8"?>
<p:tagLst xmlns:a="http://schemas.openxmlformats.org/drawingml/2006/main" xmlns:r="http://schemas.openxmlformats.org/officeDocument/2006/relationships" xmlns:p="http://schemas.openxmlformats.org/presentationml/2006/main">
  <p:tag name="TIMING" val="|9.5|5.7|4|36.3|0.7"/>
</p:tagLst>
</file>

<file path=ppt/tags/tag4.xml><?xml version="1.0" encoding="utf-8"?>
<p:tagLst xmlns:a="http://schemas.openxmlformats.org/drawingml/2006/main" xmlns:r="http://schemas.openxmlformats.org/officeDocument/2006/relationships" xmlns:p="http://schemas.openxmlformats.org/presentationml/2006/main">
  <p:tag name="TIMING" val="|16.7|35.2|18.4|28.8|11.3"/>
</p:tagLst>
</file>

<file path=ppt/tags/tag5.xml><?xml version="1.0" encoding="utf-8"?>
<p:tagLst xmlns:a="http://schemas.openxmlformats.org/drawingml/2006/main" xmlns:r="http://schemas.openxmlformats.org/officeDocument/2006/relationships" xmlns:p="http://schemas.openxmlformats.org/presentationml/2006/main">
  <p:tag name="TIMING" val="|11.2|10|18.7|2.1|6.4|46.2|11.8|23.2"/>
</p:tagLst>
</file>

<file path=ppt/tags/tag6.xml><?xml version="1.0" encoding="utf-8"?>
<p:tagLst xmlns:a="http://schemas.openxmlformats.org/drawingml/2006/main" xmlns:r="http://schemas.openxmlformats.org/officeDocument/2006/relationships" xmlns:p="http://schemas.openxmlformats.org/presentationml/2006/main">
  <p:tag name="TIMING" val="|36.4|7.9"/>
</p:tagLst>
</file>

<file path=ppt/tags/tag7.xml><?xml version="1.0" encoding="utf-8"?>
<p:tagLst xmlns:a="http://schemas.openxmlformats.org/drawingml/2006/main" xmlns:r="http://schemas.openxmlformats.org/officeDocument/2006/relationships" xmlns:p="http://schemas.openxmlformats.org/presentationml/2006/main">
  <p:tag name="TIMING" val="|25.5|6.9|18.7|44.2|13"/>
</p:tagLst>
</file>

<file path=ppt/tags/tag8.xml><?xml version="1.0" encoding="utf-8"?>
<p:tagLst xmlns:a="http://schemas.openxmlformats.org/drawingml/2006/main" xmlns:r="http://schemas.openxmlformats.org/officeDocument/2006/relationships" xmlns:p="http://schemas.openxmlformats.org/presentationml/2006/main">
  <p:tag name="TIMING" val="|13.5|11.4|5|2.9|36.4"/>
</p:tagLst>
</file>

<file path=ppt/tags/tag9.xml><?xml version="1.0" encoding="utf-8"?>
<p:tagLst xmlns:a="http://schemas.openxmlformats.org/drawingml/2006/main" xmlns:r="http://schemas.openxmlformats.org/officeDocument/2006/relationships" xmlns:p="http://schemas.openxmlformats.org/presentationml/2006/main">
  <p:tag name="TIMING" val="|18.7|4.7|3.3|2.7|5.8|5.7|1.6|3.4"/>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outs:outSpaceData xmlns:outs="http://schemas.microsoft.com/office/2009/outspace/metadata">
  <outs:relatedDates>
    <outs:relatedDate>
      <outs:type>3</outs:type>
      <outs:displayName>Last Modified</outs:displayName>
      <outs:dateTime>2009-09-24T02:16:54Z</outs:dateTime>
      <outs:isPinned>true</outs:isPinned>
    </outs:relatedDate>
    <outs:relatedDate>
      <outs:type>2</outs:type>
      <outs:displayName>Created</outs:displayName>
      <outs:dateTime>2009-03-23T20:10:03Z</outs:dateTime>
      <outs:isPinned>true</outs:isPinned>
    </outs:relatedDate>
    <outs:relatedDate>
      <outs:type>4</outs:type>
      <outs:displayName>Last Printed</outs:displayName>
      <outs:dateTime/>
      <outs:isPinned>true</outs:isPinned>
    </outs:relatedDate>
  </outs:relatedDates>
  <outs:relatedDocuments>
    <outs:relatedDocument>
      <outs:type>2</outs:type>
      <outs:displayName>Other documents in current folder</outs:displayName>
      <outs:uri/>
      <outs:isPinned>true</outs:isPinned>
    </outs:relatedDocument>
  </outs:relatedDocuments>
  <outs:relatedPeople>
    <outs:relatedPeopleItem>
      <outs:category>Author</outs:category>
      <outs:people/>
      <outs:source>0</outs:source>
      <outs:isPinned>true</outs:isPinned>
    </outs:relatedPeopleItem>
    <outs:relatedPeopleItem>
      <outs:category>Last modified by</outs:category>
      <outs:people/>
      <outs:source>0</outs:source>
      <outs:isPinned>true</outs:isPinned>
    </outs:relatedPeopleItem>
    <outs:relatedPeopleItem>
      <outs:category>Manager</outs:category>
      <outs:people/>
      <outs:source>0</outs:source>
      <outs:isPinned>false</outs:isPinned>
    </outs:relatedPeopleItem>
  </outs:relatedPeople>
  <propertyMetadataList xmlns="http://schemas.microsoft.com/office/2009/outspace/metadata">
    <propertyMetadata>
      <type>0</type>
      <propertyId>2228224</propertyId>
      <propertyName/>
      <isPinned>true</isPinned>
    </propertyMetadata>
    <propertyMetadata>
      <type>0</type>
      <propertyId>1114115</propertyId>
      <propertyName/>
      <isPinned>true</isPinned>
    </propertyMetadata>
    <propertyMetadata>
      <type>0</type>
      <propertyId>1114117</propertyId>
      <propertyName/>
      <isPinned>true</isPinned>
    </propertyMetadata>
    <propertyMetadata>
      <type>0</type>
      <propertyId>589825</propertyId>
      <propertyName/>
      <isPinned>false</isPinned>
    </propertyMetadata>
    <propertyMetadata>
      <type>0</type>
      <propertyId>1114116</propertyId>
      <propertyName/>
      <isPinned>false</isPinned>
    </propertyMetadata>
    <propertyMetadata>
      <type>0</type>
      <propertyId>14</propertyId>
      <propertyName/>
      <isPinned>true</isPinned>
    </propertyMetadata>
    <propertyMetadata>
      <type>0</type>
      <propertyId>8</propertyId>
      <propertyName/>
      <isPinned>true</isPinned>
    </propertyMetadata>
    <propertyMetadata>
      <type>0</type>
      <propertyId>6</propertyId>
      <propertyName/>
      <isPinned>false</isPinned>
    </propertyMetadata>
    <propertyMetadata>
      <type>0</type>
      <propertyId>1114118</propertyId>
      <propertyName/>
      <isPinned>false</isPinned>
    </propertyMetadata>
    <propertyMetadata>
      <type>0</type>
      <propertyId>1179649</propertyId>
      <propertyName/>
      <isPinned>false</isPinned>
    </propertyMetadata>
    <propertyMetadata>
      <type>0</type>
      <propertyId>655365</propertyId>
      <propertyName/>
      <isPinned>false</isPinned>
    </propertyMetadata>
    <propertyMetadata>
      <type>0</type>
      <propertyId>1</propertyId>
      <propertyName/>
      <isPinned>false</isPinned>
    </propertyMetadata>
    <propertyMetadata>
      <type>0</type>
      <propertyId>0</propertyId>
      <propertyName/>
      <isPinned>true</isPinned>
    </propertyMetadata>
    <propertyMetadata>
      <type>0</type>
      <propertyId>13</propertyId>
      <propertyName/>
      <isPinned>false</isPinned>
    </propertyMetadata>
    <propertyMetadata>
      <type>0</type>
      <propertyId>1179653</propertyId>
      <propertyName/>
      <isPinned>false</isPinned>
    </propertyMetadata>
    <propertyMetadata>
      <type>0</type>
      <propertyId>22</propertyId>
      <propertyName/>
      <isPinned>false</isPinned>
    </propertyMetadata>
  </propertyMetadataList>
  <outs:corruptMetadataWasLost/>
</outs:outSpaceData>
</file>

<file path=customXml/itemProps1.xml><?xml version="1.0" encoding="utf-8"?>
<ds:datastoreItem xmlns:ds="http://schemas.openxmlformats.org/officeDocument/2006/customXml" ds:itemID="{DBBCDC31-C315-4F4A-8A23-000A4ECBA1E7}">
  <ds:schemaRefs>
    <ds:schemaRef ds:uri="http://schemas.microsoft.com/office/2009/outspace/metadata"/>
  </ds:schemaRefs>
</ds:datastoreItem>
</file>

<file path=docProps/app.xml><?xml version="1.0" encoding="utf-8"?>
<Properties xmlns="http://schemas.openxmlformats.org/officeDocument/2006/extended-properties" xmlns:vt="http://schemas.openxmlformats.org/officeDocument/2006/docPropsVTypes">
  <Template/>
  <TotalTime>0</TotalTime>
  <Words>3493</Words>
  <Application>Microsoft Office PowerPoint</Application>
  <PresentationFormat>On-screen Show (4:3)</PresentationFormat>
  <Paragraphs>500</Paragraphs>
  <Slides>21</Slides>
  <Notes>21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Segoe</vt:lpstr>
      <vt:lpstr>Wingdings</vt:lpstr>
      <vt:lpstr>Wingdings 2</vt:lpstr>
      <vt:lpstr>宋体</vt:lpstr>
      <vt:lpstr>Constantia</vt:lpstr>
      <vt:lpstr>Comic Sans MS</vt:lpstr>
      <vt:lpstr>Times New Roman</vt:lpstr>
      <vt:lpstr>Calibri</vt:lpstr>
      <vt:lpstr>Flow</vt:lpstr>
      <vt:lpstr>PowerPoint Presentation</vt:lpstr>
      <vt:lpstr>PowerPoint Presentation</vt:lpstr>
      <vt:lpstr>PowerPoint Presentation</vt:lpstr>
      <vt:lpstr>PowerPoint Presentation</vt:lpstr>
      <vt:lpstr>Dynamic Interface Reduction (DIR)</vt:lpstr>
      <vt:lpstr>Outline</vt:lpstr>
      <vt:lpstr>Insight</vt:lpstr>
      <vt:lpstr>Challenges and Solutions</vt:lpstr>
      <vt:lpstr>DIR Overview</vt:lpstr>
      <vt:lpstr>Example</vt:lpstr>
      <vt:lpstr>Produce initial global trace</vt:lpstr>
      <vt:lpstr>Construct message trace</vt:lpstr>
      <vt:lpstr>Project message trace</vt:lpstr>
      <vt:lpstr>Local explorer for Primary</vt:lpstr>
      <vt:lpstr>Local explorer for Client</vt:lpstr>
      <vt:lpstr>Composition</vt:lpstr>
      <vt:lpstr>Composition</vt:lpstr>
      <vt:lpstr>Evaluation</vt:lpstr>
      <vt:lpstr>Evaluation</vt:lpstr>
      <vt:lpstr>Related Work</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Hyder Update</dc:title>
  <dc:creator/>
  <cp:lastModifiedBy/>
  <cp:revision>1</cp:revision>
  <dcterms:created xsi:type="dcterms:W3CDTF">2009-03-23T20:10:03Z</dcterms:created>
  <dcterms:modified xsi:type="dcterms:W3CDTF">2011-10-25T13:43:03Z</dcterms:modified>
</cp:coreProperties>
</file>