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18" r:id="rId3"/>
    <p:sldId id="319" r:id="rId4"/>
    <p:sldId id="320" r:id="rId5"/>
    <p:sldId id="321" r:id="rId6"/>
    <p:sldId id="323" r:id="rId7"/>
    <p:sldId id="324" r:id="rId8"/>
    <p:sldId id="326" r:id="rId9"/>
    <p:sldId id="357" r:id="rId10"/>
    <p:sldId id="328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293" r:id="rId20"/>
    <p:sldId id="356" r:id="rId21"/>
    <p:sldId id="342" r:id="rId22"/>
    <p:sldId id="305" r:id="rId23"/>
    <p:sldId id="363" r:id="rId24"/>
    <p:sldId id="315" r:id="rId25"/>
    <p:sldId id="276" r:id="rId26"/>
    <p:sldId id="259" r:id="rId27"/>
    <p:sldId id="312" r:id="rId28"/>
    <p:sldId id="364" r:id="rId29"/>
    <p:sldId id="365" r:id="rId30"/>
    <p:sldId id="358" r:id="rId31"/>
    <p:sldId id="359" r:id="rId32"/>
    <p:sldId id="360" r:id="rId33"/>
    <p:sldId id="269" r:id="rId34"/>
    <p:sldId id="316" r:id="rId35"/>
    <p:sldId id="295" r:id="rId36"/>
    <p:sldId id="296" r:id="rId37"/>
    <p:sldId id="300" r:id="rId38"/>
    <p:sldId id="291" r:id="rId39"/>
    <p:sldId id="368" r:id="rId40"/>
    <p:sldId id="367" r:id="rId41"/>
    <p:sldId id="262" r:id="rId42"/>
    <p:sldId id="369" r:id="rId43"/>
    <p:sldId id="370" r:id="rId44"/>
    <p:sldId id="347" r:id="rId45"/>
    <p:sldId id="277" r:id="rId46"/>
    <p:sldId id="306" r:id="rId47"/>
    <p:sldId id="366" r:id="rId48"/>
    <p:sldId id="302" r:id="rId49"/>
    <p:sldId id="268" r:id="rId50"/>
    <p:sldId id="309" r:id="rId51"/>
    <p:sldId id="307" r:id="rId52"/>
    <p:sldId id="308" r:id="rId53"/>
    <p:sldId id="303" r:id="rId54"/>
    <p:sldId id="304" r:id="rId55"/>
    <p:sldId id="330" r:id="rId56"/>
    <p:sldId id="311" r:id="rId57"/>
    <p:sldId id="264" r:id="rId58"/>
    <p:sldId id="290" r:id="rId59"/>
    <p:sldId id="313" r:id="rId60"/>
    <p:sldId id="346" r:id="rId61"/>
    <p:sldId id="292" r:id="rId62"/>
    <p:sldId id="260" r:id="rId63"/>
  </p:sldIdLst>
  <p:sldSz cx="9144000" cy="6858000" type="screen4x3"/>
  <p:notesSz cx="6858000" cy="9144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A3A3"/>
    <a:srgbClr val="959595"/>
    <a:srgbClr val="8C8C8C"/>
    <a:srgbClr val="C0C0C0"/>
    <a:srgbClr val="F9FFCC"/>
    <a:srgbClr val="999999"/>
    <a:srgbClr val="9EC4F5"/>
    <a:srgbClr val="E4C8BA"/>
    <a:srgbClr val="701112"/>
    <a:srgbClr val="8C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95392" autoAdjust="0"/>
  </p:normalViewPr>
  <p:slideViewPr>
    <p:cSldViewPr>
      <p:cViewPr>
        <p:scale>
          <a:sx n="100" d="100"/>
          <a:sy n="100" d="100"/>
        </p:scale>
        <p:origin x="-384" y="-80"/>
      </p:cViewPr>
      <p:guideLst>
        <p:guide orient="horz" pos="1584"/>
        <p:guide pos="2880"/>
      </p:guideLst>
    </p:cSldViewPr>
  </p:slideViewPr>
  <p:outlineViewPr>
    <p:cViewPr>
      <p:scale>
        <a:sx n="33" d="100"/>
        <a:sy n="33" d="100"/>
      </p:scale>
      <p:origin x="0" y="81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8014124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Relationship Id="rId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Hard%20Disk:Users:charlie:Dropbox:Research:Dthreads:paper:fig:overhead.xlsx" TargetMode="External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oleObject" Target="Hard%20Disk:Users:charlie:Dropbox:Research:Dthreads:paper:fig:overhead.xlsx" TargetMode="External"/><Relationship Id="rId3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Hard%20Disk:Users:charlie:Dropbox:Research:Dthreads:paper:fig:overhead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Hard%20Disk:Users:charlie:Dropbox:Research:Dthreads:paper:fig:overhea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Hard%20Disk:Users:charlie:Dropbox:Research:Dthreads:paper:fig:overhe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overhead!$B$1</c:f>
              <c:strCache>
                <c:ptCount val="1"/>
                <c:pt idx="0">
                  <c:v>CoreDet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overhead!$B$2:$B$19</c:f>
              <c:numCache>
                <c:formatCode>0.00</c:formatCode>
                <c:ptCount val="18"/>
                <c:pt idx="1">
                  <c:v>4.066666666284577</c:v>
                </c:pt>
                <c:pt idx="2">
                  <c:v>5.198024503712047</c:v>
                </c:pt>
                <c:pt idx="3">
                  <c:v>1.562519014275307</c:v>
                </c:pt>
                <c:pt idx="4">
                  <c:v>1.63959883532288</c:v>
                </c:pt>
                <c:pt idx="5">
                  <c:v>1.915611690772123</c:v>
                </c:pt>
                <c:pt idx="6">
                  <c:v>3.813600485608038</c:v>
                </c:pt>
                <c:pt idx="7">
                  <c:v>5.740885927145012</c:v>
                </c:pt>
                <c:pt idx="8">
                  <c:v>7.764273601059806</c:v>
                </c:pt>
                <c:pt idx="10">
                  <c:v>1.117099135067906</c:v>
                </c:pt>
                <c:pt idx="11">
                  <c:v>1.415246098439376</c:v>
                </c:pt>
                <c:pt idx="12">
                  <c:v>2.343696027784322</c:v>
                </c:pt>
                <c:pt idx="13">
                  <c:v>3.116411534353863</c:v>
                </c:pt>
                <c:pt idx="14">
                  <c:v>5.233226837060703</c:v>
                </c:pt>
                <c:pt idx="15">
                  <c:v>8.433532934131736</c:v>
                </c:pt>
                <c:pt idx="17">
                  <c:v>2.576183310915307</c:v>
                </c:pt>
              </c:numCache>
            </c:numRef>
          </c:val>
        </c:ser>
        <c:ser>
          <c:idx val="3"/>
          <c:order val="1"/>
          <c:tx>
            <c:strRef>
              <c:f>overhead!$C$1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overhead!$C$2:$C$19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ser>
          <c:idx val="4"/>
          <c:order val="2"/>
          <c:tx>
            <c:strRef>
              <c:f>overhead!$D$1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overhead!$D$2:$D$19</c:f>
              <c:numCache>
                <c:formatCode>0.00</c:formatCode>
                <c:ptCount val="18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85701416"/>
        <c:axId val="485704392"/>
      </c:barChart>
      <c:catAx>
        <c:axId val="485701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5704392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485704392"/>
        <c:scaling>
          <c:orientation val="minMax"/>
          <c:max val="6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85701416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054930505845860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overhead!$C$1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overhead!$A$2:$A$20</c:f>
              <c:strCache>
                <c:ptCount val="19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  <c:pt idx="18">
                  <c:v>w/o outliers</c:v>
                </c:pt>
              </c:strCache>
            </c:strRef>
          </c:cat>
          <c:val>
            <c:numRef>
              <c:f>overhead!$C$2:$C$20</c:f>
              <c:numCache>
                <c:formatCode>0.00</c:formatCode>
                <c:ptCount val="19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  <c:pt idx="18" formatCode="General">
                  <c:v>1.05725927100749</c:v>
                </c:pt>
              </c:numCache>
            </c:numRef>
          </c:val>
        </c:ser>
        <c:ser>
          <c:idx val="4"/>
          <c:order val="1"/>
          <c:tx>
            <c:strRef>
              <c:f>overhead!$D$1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overhead!$A$2:$A$20</c:f>
              <c:strCache>
                <c:ptCount val="19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  <c:pt idx="18">
                  <c:v>w/o outliers</c:v>
                </c:pt>
              </c:strCache>
            </c:strRef>
          </c:cat>
          <c:val>
            <c:numRef>
              <c:f>overhead!$D$2:$D$20</c:f>
              <c:numCache>
                <c:formatCode>0.00</c:formatCode>
                <c:ptCount val="19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7">
                  <c:v>1.0</c:v>
                </c:pt>
                <c:pt idx="18" formatCode="General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979595960"/>
        <c:axId val="822907816"/>
      </c:barChart>
      <c:catAx>
        <c:axId val="979595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2907816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822907816"/>
        <c:scaling>
          <c:orientation val="minMax"/>
          <c:max val="6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79595960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054930505845860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overhead!$C$1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overhead!$C$2:$C$19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ser>
          <c:idx val="4"/>
          <c:order val="1"/>
          <c:tx>
            <c:strRef>
              <c:f>overhead!$D$1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overhead!$D$2:$D$19</c:f>
              <c:numCache>
                <c:formatCode>0.00</c:formatCode>
                <c:ptCount val="18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87023480"/>
        <c:axId val="487026456"/>
      </c:barChart>
      <c:catAx>
        <c:axId val="487023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7026456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487026456"/>
        <c:scaling>
          <c:orientation val="minMax"/>
          <c:max val="4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87023480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11743055555555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overhead!$B$1</c:f>
              <c:strCache>
                <c:ptCount val="1"/>
                <c:pt idx="0">
                  <c:v>CoreDet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overhead!$B$2:$B$19</c:f>
              <c:numCache>
                <c:formatCode>0.00</c:formatCode>
                <c:ptCount val="18"/>
                <c:pt idx="1">
                  <c:v>4.066666666284577</c:v>
                </c:pt>
                <c:pt idx="2">
                  <c:v>5.198024503712046</c:v>
                </c:pt>
                <c:pt idx="3">
                  <c:v>1.562519014275307</c:v>
                </c:pt>
                <c:pt idx="4">
                  <c:v>1.63959883532288</c:v>
                </c:pt>
                <c:pt idx="5">
                  <c:v>1.915611690772123</c:v>
                </c:pt>
                <c:pt idx="6">
                  <c:v>3.813600485608037</c:v>
                </c:pt>
                <c:pt idx="7">
                  <c:v>5.740885927145003</c:v>
                </c:pt>
                <c:pt idx="8">
                  <c:v>7.764273601059806</c:v>
                </c:pt>
                <c:pt idx="10">
                  <c:v>1.117099135067906</c:v>
                </c:pt>
                <c:pt idx="11">
                  <c:v>1.415246098439376</c:v>
                </c:pt>
                <c:pt idx="12">
                  <c:v>2.343696027784322</c:v>
                </c:pt>
                <c:pt idx="13">
                  <c:v>3.116411534353857</c:v>
                </c:pt>
                <c:pt idx="14">
                  <c:v>5.233226837060703</c:v>
                </c:pt>
                <c:pt idx="15">
                  <c:v>8.433532934131736</c:v>
                </c:pt>
                <c:pt idx="17">
                  <c:v>2.576183310915307</c:v>
                </c:pt>
              </c:numCache>
            </c:numRef>
          </c:val>
        </c:ser>
        <c:ser>
          <c:idx val="3"/>
          <c:order val="1"/>
          <c:tx>
            <c:strRef>
              <c:f>overhead!$C$1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overhead!$C$2:$C$19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ser>
          <c:idx val="4"/>
          <c:order val="2"/>
          <c:tx>
            <c:strRef>
              <c:f>overhead!$D$1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overhead!$D$2:$D$19</c:f>
              <c:numCache>
                <c:formatCode>0.00</c:formatCode>
                <c:ptCount val="18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58159192"/>
        <c:axId val="458162168"/>
      </c:barChart>
      <c:catAx>
        <c:axId val="458159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8162168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458162168"/>
        <c:scaling>
          <c:orientation val="minMax"/>
          <c:max val="6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58159192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11743055555555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overhead!$B$1</c:f>
              <c:strCache>
                <c:ptCount val="1"/>
                <c:pt idx="0">
                  <c:v>CoreDet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overhead!$B$2:$B$19</c:f>
              <c:numCache>
                <c:formatCode>0.00</c:formatCode>
                <c:ptCount val="18"/>
                <c:pt idx="1">
                  <c:v>4.066666666284577</c:v>
                </c:pt>
                <c:pt idx="2">
                  <c:v>5.198024503712046</c:v>
                </c:pt>
                <c:pt idx="3">
                  <c:v>1.562519014275307</c:v>
                </c:pt>
                <c:pt idx="4">
                  <c:v>1.63959883532288</c:v>
                </c:pt>
                <c:pt idx="5">
                  <c:v>1.915611690772123</c:v>
                </c:pt>
                <c:pt idx="6">
                  <c:v>3.813600485608037</c:v>
                </c:pt>
                <c:pt idx="7">
                  <c:v>5.740885927145004</c:v>
                </c:pt>
                <c:pt idx="8">
                  <c:v>7.764273601059806</c:v>
                </c:pt>
                <c:pt idx="10">
                  <c:v>1.117099135067906</c:v>
                </c:pt>
                <c:pt idx="11">
                  <c:v>1.415246098439376</c:v>
                </c:pt>
                <c:pt idx="12">
                  <c:v>2.343696027784322</c:v>
                </c:pt>
                <c:pt idx="13">
                  <c:v>3.116411534353858</c:v>
                </c:pt>
                <c:pt idx="14">
                  <c:v>5.233226837060703</c:v>
                </c:pt>
                <c:pt idx="15">
                  <c:v>8.433532934131736</c:v>
                </c:pt>
                <c:pt idx="17">
                  <c:v>2.576183310915307</c:v>
                </c:pt>
              </c:numCache>
            </c:numRef>
          </c:val>
        </c:ser>
        <c:ser>
          <c:idx val="3"/>
          <c:order val="1"/>
          <c:tx>
            <c:strRef>
              <c:f>overhead!$C$1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overhead!$C$2:$C$19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ser>
          <c:idx val="4"/>
          <c:order val="2"/>
          <c:tx>
            <c:strRef>
              <c:f>overhead!$D$1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overhead!$D$2:$D$19</c:f>
              <c:numCache>
                <c:formatCode>0.00</c:formatCode>
                <c:ptCount val="18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85608136"/>
        <c:axId val="485611112"/>
      </c:barChart>
      <c:catAx>
        <c:axId val="485608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5611112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485611112"/>
        <c:scaling>
          <c:orientation val="minMax"/>
          <c:max val="6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85608136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054930505845860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overhead!$C$1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overhead!$C$2:$C$19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ser>
          <c:idx val="4"/>
          <c:order val="1"/>
          <c:tx>
            <c:strRef>
              <c:f>overhead!$D$1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overhead!$A$2:$A$19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overhead!$D$2:$D$19</c:f>
              <c:numCache>
                <c:formatCode>0.00</c:formatCode>
                <c:ptCount val="18"/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88642952"/>
        <c:axId val="488645960"/>
      </c:barChart>
      <c:catAx>
        <c:axId val="488642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/>
                <a:cs typeface="Calibri"/>
              </a:defRPr>
            </a:pPr>
            <a:endParaRPr lang="en-US"/>
          </a:p>
        </c:txPr>
        <c:crossAx val="488645960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488645960"/>
        <c:scaling>
          <c:orientation val="minMax"/>
          <c:max val="4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>
                    <a:latin typeface="Calibri"/>
                    <a:cs typeface="Calibri"/>
                  </a:rPr>
                  <a:t>runtime relative to pthreads</a:t>
                </a:r>
                <a:endParaRPr lang="en-US" sz="1800" dirty="0"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88642952"/>
        <c:crossesAt val="1.0"/>
        <c:crossBetween val="between"/>
        <c:majorUnit val="1.0"/>
      </c:valAx>
    </c:plotArea>
    <c:legend>
      <c:legendPos val="b"/>
      <c:legendEntry>
        <c:idx val="0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1591644794401"/>
          <c:y val="0.854160403245049"/>
          <c:w val="0.642131124234471"/>
          <c:h val="0.11743055555555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2"/>
          <c:order val="0"/>
          <c:tx>
            <c:v>ordering only</c:v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components!$B$2:$B$19</c:f>
              <c:numCache>
                <c:formatCode>0.00</c:formatCode>
                <c:ptCount val="18"/>
                <c:pt idx="1">
                  <c:v>0.923076923211656</c:v>
                </c:pt>
                <c:pt idx="2">
                  <c:v>1.032671668709031</c:v>
                </c:pt>
                <c:pt idx="3">
                  <c:v>1.067538789190165</c:v>
                </c:pt>
                <c:pt idx="4">
                  <c:v>1.014946619212191</c:v>
                </c:pt>
                <c:pt idx="5">
                  <c:v>1.034108243331181</c:v>
                </c:pt>
                <c:pt idx="6">
                  <c:v>1.670309653891926</c:v>
                </c:pt>
                <c:pt idx="7">
                  <c:v>0.624068992554273</c:v>
                </c:pt>
                <c:pt idx="8">
                  <c:v>1.05483323921485</c:v>
                </c:pt>
                <c:pt idx="10">
                  <c:v>0.983632734537412</c:v>
                </c:pt>
                <c:pt idx="11">
                  <c:v>1.046458583433373</c:v>
                </c:pt>
                <c:pt idx="12">
                  <c:v>1.447322970728294</c:v>
                </c:pt>
                <c:pt idx="13">
                  <c:v>2.077251690978996</c:v>
                </c:pt>
                <c:pt idx="14">
                  <c:v>1.051574623419443</c:v>
                </c:pt>
                <c:pt idx="15">
                  <c:v>1.007485029923353</c:v>
                </c:pt>
                <c:pt idx="17">
                  <c:v>1.062383113300353</c:v>
                </c:pt>
              </c:numCache>
            </c:numRef>
          </c:val>
        </c:ser>
        <c:ser>
          <c:idx val="3"/>
          <c:order val="1"/>
          <c:tx>
            <c:v>isolation only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components!$C$2:$C$19</c:f>
              <c:numCache>
                <c:formatCode>0.00</c:formatCode>
                <c:ptCount val="18"/>
                <c:pt idx="1">
                  <c:v>0.482051282055835</c:v>
                </c:pt>
                <c:pt idx="2">
                  <c:v>1.135074555979598</c:v>
                </c:pt>
                <c:pt idx="3">
                  <c:v>0.139641010062927</c:v>
                </c:pt>
                <c:pt idx="4">
                  <c:v>1.028210934967546</c:v>
                </c:pt>
                <c:pt idx="5">
                  <c:v>1.021111721278558</c:v>
                </c:pt>
                <c:pt idx="6">
                  <c:v>2.572556162620221</c:v>
                </c:pt>
                <c:pt idx="7">
                  <c:v>0.625637005136019</c:v>
                </c:pt>
                <c:pt idx="8">
                  <c:v>1.057094403714639</c:v>
                </c:pt>
                <c:pt idx="10">
                  <c:v>0.9916167664554</c:v>
                </c:pt>
                <c:pt idx="11">
                  <c:v>4.344177671068428</c:v>
                </c:pt>
                <c:pt idx="12">
                  <c:v>2.504317789482193</c:v>
                </c:pt>
                <c:pt idx="13">
                  <c:v>2.919544321836953</c:v>
                </c:pt>
                <c:pt idx="14">
                  <c:v>1.346873573743496</c:v>
                </c:pt>
                <c:pt idx="15">
                  <c:v>0.938622754479042</c:v>
                </c:pt>
                <c:pt idx="17">
                  <c:v>0.745077890538416</c:v>
                </c:pt>
              </c:numCache>
            </c:numRef>
          </c:val>
        </c:ser>
        <c:ser>
          <c:idx val="4"/>
          <c:order val="2"/>
          <c:tx>
            <c:strRef>
              <c:f>components!$D$1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components!$D$2:$D$19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87836184"/>
        <c:axId val="487839192"/>
      </c:barChart>
      <c:catAx>
        <c:axId val="487836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7839192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487839192"/>
        <c:scaling>
          <c:orientation val="minMax"/>
          <c:max val="6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87836184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0760360892388451"/>
          <c:y val="0.854160403245049"/>
          <c:w val="0.840301946631671"/>
          <c:h val="0.069826413743736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2"/>
          <c:order val="0"/>
          <c:tx>
            <c:v>ordering only</c:v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components!$B$2:$B$19</c:f>
              <c:numCache>
                <c:formatCode>0.00</c:formatCode>
                <c:ptCount val="18"/>
                <c:pt idx="1">
                  <c:v>0.923076923211656</c:v>
                </c:pt>
                <c:pt idx="2">
                  <c:v>1.032671668709031</c:v>
                </c:pt>
                <c:pt idx="3">
                  <c:v>1.067538789190165</c:v>
                </c:pt>
                <c:pt idx="4">
                  <c:v>1.014946619212191</c:v>
                </c:pt>
                <c:pt idx="5">
                  <c:v>1.034108243331181</c:v>
                </c:pt>
                <c:pt idx="6">
                  <c:v>1.670309653891926</c:v>
                </c:pt>
                <c:pt idx="7">
                  <c:v>0.624068992554273</c:v>
                </c:pt>
                <c:pt idx="8">
                  <c:v>1.05483323921485</c:v>
                </c:pt>
                <c:pt idx="10">
                  <c:v>0.983632734537412</c:v>
                </c:pt>
                <c:pt idx="11">
                  <c:v>1.046458583433373</c:v>
                </c:pt>
                <c:pt idx="12">
                  <c:v>1.447322970728294</c:v>
                </c:pt>
                <c:pt idx="13">
                  <c:v>2.077251690978996</c:v>
                </c:pt>
                <c:pt idx="14">
                  <c:v>1.051574623419443</c:v>
                </c:pt>
                <c:pt idx="15">
                  <c:v>1.007485029923353</c:v>
                </c:pt>
                <c:pt idx="17">
                  <c:v>1.062383113300353</c:v>
                </c:pt>
              </c:numCache>
            </c:numRef>
          </c:val>
        </c:ser>
        <c:ser>
          <c:idx val="3"/>
          <c:order val="1"/>
          <c:tx>
            <c:v>isolation only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components!$C$2:$C$19</c:f>
              <c:numCache>
                <c:formatCode>0.00</c:formatCode>
                <c:ptCount val="18"/>
                <c:pt idx="1">
                  <c:v>0.482051282055835</c:v>
                </c:pt>
                <c:pt idx="2">
                  <c:v>1.135074555979598</c:v>
                </c:pt>
                <c:pt idx="3">
                  <c:v>0.139641010062927</c:v>
                </c:pt>
                <c:pt idx="4">
                  <c:v>1.028210934967546</c:v>
                </c:pt>
                <c:pt idx="5">
                  <c:v>1.021111721278558</c:v>
                </c:pt>
                <c:pt idx="6">
                  <c:v>2.57255616262022</c:v>
                </c:pt>
                <c:pt idx="7">
                  <c:v>0.625637005136019</c:v>
                </c:pt>
                <c:pt idx="8">
                  <c:v>1.057094403714639</c:v>
                </c:pt>
                <c:pt idx="10">
                  <c:v>0.9916167664554</c:v>
                </c:pt>
                <c:pt idx="11">
                  <c:v>4.344177671068427</c:v>
                </c:pt>
                <c:pt idx="12">
                  <c:v>2.504317789482193</c:v>
                </c:pt>
                <c:pt idx="13">
                  <c:v>2.919544321836953</c:v>
                </c:pt>
                <c:pt idx="14">
                  <c:v>1.346873573743496</c:v>
                </c:pt>
                <c:pt idx="15">
                  <c:v>0.938622754479042</c:v>
                </c:pt>
                <c:pt idx="17">
                  <c:v>0.745077890538416</c:v>
                </c:pt>
              </c:numCache>
            </c:numRef>
          </c:val>
        </c:ser>
        <c:ser>
          <c:idx val="4"/>
          <c:order val="2"/>
          <c:tx>
            <c:strRef>
              <c:f>components!$D$1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components!$D$2:$D$19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096105624"/>
        <c:axId val="626193480"/>
      </c:barChart>
      <c:catAx>
        <c:axId val="1096105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6193480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626193480"/>
        <c:scaling>
          <c:orientation val="minMax"/>
          <c:max val="6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96105624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0760360892388451"/>
          <c:y val="0.854160403245049"/>
          <c:w val="0.840301946631671"/>
          <c:h val="0.069826413743736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58610713433548"/>
          <c:w val="0.891255139982502"/>
          <c:h val="0.512442585301837"/>
        </c:manualLayout>
      </c:layout>
      <c:barChart>
        <c:barDir val="col"/>
        <c:grouping val="clustered"/>
        <c:varyColors val="0"/>
        <c:ser>
          <c:idx val="2"/>
          <c:order val="0"/>
          <c:tx>
            <c:v>ordering only</c:v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components!$B$2:$B$19</c:f>
              <c:numCache>
                <c:formatCode>0.00</c:formatCode>
                <c:ptCount val="18"/>
                <c:pt idx="1">
                  <c:v>0.923076923211656</c:v>
                </c:pt>
                <c:pt idx="2">
                  <c:v>1.032671668709031</c:v>
                </c:pt>
                <c:pt idx="3">
                  <c:v>1.067538789190165</c:v>
                </c:pt>
                <c:pt idx="4">
                  <c:v>1.014946619212191</c:v>
                </c:pt>
                <c:pt idx="5">
                  <c:v>1.034108243331181</c:v>
                </c:pt>
                <c:pt idx="6">
                  <c:v>1.670309653891926</c:v>
                </c:pt>
                <c:pt idx="7">
                  <c:v>0.624068992554273</c:v>
                </c:pt>
                <c:pt idx="8">
                  <c:v>1.05483323921485</c:v>
                </c:pt>
                <c:pt idx="10">
                  <c:v>0.983632734537412</c:v>
                </c:pt>
                <c:pt idx="11">
                  <c:v>1.046458583433373</c:v>
                </c:pt>
                <c:pt idx="12">
                  <c:v>1.447322970728294</c:v>
                </c:pt>
                <c:pt idx="13">
                  <c:v>2.077251690978996</c:v>
                </c:pt>
                <c:pt idx="14">
                  <c:v>1.051574623419443</c:v>
                </c:pt>
                <c:pt idx="15">
                  <c:v>1.007485029923353</c:v>
                </c:pt>
                <c:pt idx="17">
                  <c:v>1.062383113300353</c:v>
                </c:pt>
              </c:numCache>
            </c:numRef>
          </c:val>
        </c:ser>
        <c:ser>
          <c:idx val="3"/>
          <c:order val="1"/>
          <c:tx>
            <c:v>isolation only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components!$C$2:$C$19</c:f>
              <c:numCache>
                <c:formatCode>0.00</c:formatCode>
                <c:ptCount val="18"/>
                <c:pt idx="1">
                  <c:v>0.482051282055835</c:v>
                </c:pt>
                <c:pt idx="2">
                  <c:v>1.135074555979598</c:v>
                </c:pt>
                <c:pt idx="3">
                  <c:v>0.139641010062927</c:v>
                </c:pt>
                <c:pt idx="4">
                  <c:v>1.028210934967546</c:v>
                </c:pt>
                <c:pt idx="5">
                  <c:v>1.021111721278558</c:v>
                </c:pt>
                <c:pt idx="6">
                  <c:v>2.57255616262022</c:v>
                </c:pt>
                <c:pt idx="7">
                  <c:v>0.625637005136019</c:v>
                </c:pt>
                <c:pt idx="8">
                  <c:v>1.057094403714639</c:v>
                </c:pt>
                <c:pt idx="10">
                  <c:v>0.9916167664554</c:v>
                </c:pt>
                <c:pt idx="11">
                  <c:v>4.344177671068427</c:v>
                </c:pt>
                <c:pt idx="12">
                  <c:v>2.504317789482193</c:v>
                </c:pt>
                <c:pt idx="13">
                  <c:v>2.919544321836953</c:v>
                </c:pt>
                <c:pt idx="14">
                  <c:v>1.346873573743496</c:v>
                </c:pt>
                <c:pt idx="15">
                  <c:v>0.938622754479042</c:v>
                </c:pt>
                <c:pt idx="17">
                  <c:v>0.745077890538416</c:v>
                </c:pt>
              </c:numCache>
            </c:numRef>
          </c:val>
        </c:ser>
        <c:ser>
          <c:idx val="4"/>
          <c:order val="2"/>
          <c:tx>
            <c:strRef>
              <c:f>components!$D$1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components!$A$2:$A$19</c:f>
              <c:strCache>
                <c:ptCount val="18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canneal</c:v>
                </c:pt>
                <c:pt idx="12">
                  <c:v>dedup</c:v>
                </c:pt>
                <c:pt idx="13">
                  <c:v>ferret</c:v>
                </c:pt>
                <c:pt idx="14">
                  <c:v>streamcluster</c:v>
                </c:pt>
                <c:pt idx="15">
                  <c:v>swaptions</c:v>
                </c:pt>
                <c:pt idx="17">
                  <c:v>hmean</c:v>
                </c:pt>
              </c:strCache>
            </c:strRef>
          </c:cat>
          <c:val>
            <c:numRef>
              <c:f>components!$D$2:$D$19</c:f>
              <c:numCache>
                <c:formatCode>0.00</c:formatCode>
                <c:ptCount val="18"/>
                <c:pt idx="1">
                  <c:v>0.475213675213411</c:v>
                </c:pt>
                <c:pt idx="2">
                  <c:v>1.054706049956845</c:v>
                </c:pt>
                <c:pt idx="3">
                  <c:v>0.139032552487997</c:v>
                </c:pt>
                <c:pt idx="4">
                  <c:v>1.001552895498248</c:v>
                </c:pt>
                <c:pt idx="5">
                  <c:v>1.04088107877448</c:v>
                </c:pt>
                <c:pt idx="6">
                  <c:v>2.92592592588938</c:v>
                </c:pt>
                <c:pt idx="7">
                  <c:v>0.625637005136019</c:v>
                </c:pt>
                <c:pt idx="8">
                  <c:v>1.10514414920853</c:v>
                </c:pt>
                <c:pt idx="10">
                  <c:v>0.984031936112926</c:v>
                </c:pt>
                <c:pt idx="11">
                  <c:v>3.714405762304922</c:v>
                </c:pt>
                <c:pt idx="12">
                  <c:v>3.379101900014992</c:v>
                </c:pt>
                <c:pt idx="13">
                  <c:v>2.322178711285155</c:v>
                </c:pt>
                <c:pt idx="14">
                  <c:v>1.35463258784482</c:v>
                </c:pt>
                <c:pt idx="15">
                  <c:v>0.948502994031138</c:v>
                </c:pt>
                <c:pt idx="17">
                  <c:v>0.742559772961321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832236344"/>
        <c:axId val="898354792"/>
      </c:barChart>
      <c:catAx>
        <c:axId val="832236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8354792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898354792"/>
        <c:scaling>
          <c:orientation val="minMax"/>
          <c:max val="6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runtime relative to pthreads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116547462817148"/>
              <c:y val="0.1347469279408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32236344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0760360892388451"/>
          <c:y val="0.854160403245049"/>
          <c:w val="0.840301946631671"/>
          <c:h val="0.069826413743736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37777340332458"/>
          <c:w val="0.891255139982502"/>
          <c:h val="0.5332759186351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scalability!$C$1</c:f>
              <c:strCache>
                <c:ptCount val="1"/>
                <c:pt idx="0">
                  <c:v>CoreDet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scalability!$C$2:$C$18</c:f>
              <c:numCache>
                <c:formatCode>0.00</c:formatCode>
                <c:ptCount val="17"/>
                <c:pt idx="1">
                  <c:v>1.766568586213294</c:v>
                </c:pt>
                <c:pt idx="2">
                  <c:v>2.483659175340763</c:v>
                </c:pt>
                <c:pt idx="3">
                  <c:v>1.559709241965143</c:v>
                </c:pt>
                <c:pt idx="4">
                  <c:v>1.877611154964882</c:v>
                </c:pt>
                <c:pt idx="5">
                  <c:v>2.779044789354724</c:v>
                </c:pt>
                <c:pt idx="6">
                  <c:v>1.255850979096085</c:v>
                </c:pt>
                <c:pt idx="7">
                  <c:v>0.99565266872663</c:v>
                </c:pt>
                <c:pt idx="8">
                  <c:v>1.042786069644474</c:v>
                </c:pt>
                <c:pt idx="10">
                  <c:v>2.682866785756447</c:v>
                </c:pt>
                <c:pt idx="12">
                  <c:v>1.000533059172949</c:v>
                </c:pt>
                <c:pt idx="13">
                  <c:v>1.604046746896913</c:v>
                </c:pt>
                <c:pt idx="14">
                  <c:v>1.205528732365805</c:v>
                </c:pt>
                <c:pt idx="16">
                  <c:v>1.483859365582268</c:v>
                </c:pt>
              </c:numCache>
            </c:numRef>
          </c:val>
        </c:ser>
        <c:ser>
          <c:idx val="3"/>
          <c:order val="1"/>
          <c:tx>
            <c:strRef>
              <c:f>scalability!$F$1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scalability!$F$2:$F$18</c:f>
              <c:numCache>
                <c:formatCode>General</c:formatCode>
                <c:ptCount val="17"/>
                <c:pt idx="1">
                  <c:v>3.751798560679685</c:v>
                </c:pt>
                <c:pt idx="2">
                  <c:v>3.26123367849249</c:v>
                </c:pt>
                <c:pt idx="3">
                  <c:v>3.916849015151115</c:v>
                </c:pt>
                <c:pt idx="4">
                  <c:v>2.074811034299374</c:v>
                </c:pt>
                <c:pt idx="5">
                  <c:v>1.876253004279266</c:v>
                </c:pt>
                <c:pt idx="6">
                  <c:v>1.818012035673947</c:v>
                </c:pt>
                <c:pt idx="7">
                  <c:v>3.946115288033046</c:v>
                </c:pt>
                <c:pt idx="8">
                  <c:v>2.965217391461946</c:v>
                </c:pt>
                <c:pt idx="10">
                  <c:v>2.643407707947305</c:v>
                </c:pt>
                <c:pt idx="11">
                  <c:v>1.416049067240808</c:v>
                </c:pt>
                <c:pt idx="12">
                  <c:v>3.375900659218147</c:v>
                </c:pt>
                <c:pt idx="13">
                  <c:v>1.77931266846932</c:v>
                </c:pt>
                <c:pt idx="14">
                  <c:v>3.978219696889329</c:v>
                </c:pt>
                <c:pt idx="16" formatCode="0.00">
                  <c:v>2.510512112805445</c:v>
                </c:pt>
              </c:numCache>
            </c:numRef>
          </c:val>
        </c:ser>
        <c:ser>
          <c:idx val="4"/>
          <c:order val="2"/>
          <c:tx>
            <c:strRef>
              <c:f>scalability!$I$1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scalability!$I$2:$I$18</c:f>
              <c:numCache>
                <c:formatCode>General</c:formatCode>
                <c:ptCount val="17"/>
                <c:pt idx="1">
                  <c:v>2.052991452754325</c:v>
                </c:pt>
                <c:pt idx="2">
                  <c:v>3.63576787917078</c:v>
                </c:pt>
                <c:pt idx="3">
                  <c:v>0.542135686043791</c:v>
                </c:pt>
                <c:pt idx="4">
                  <c:v>2.079197670651903</c:v>
                </c:pt>
                <c:pt idx="5">
                  <c:v>1.894624443227995</c:v>
                </c:pt>
                <c:pt idx="6">
                  <c:v>1.670916818360632</c:v>
                </c:pt>
                <c:pt idx="7">
                  <c:v>2.48804390436363</c:v>
                </c:pt>
                <c:pt idx="8">
                  <c:v>3.269078575574374</c:v>
                </c:pt>
                <c:pt idx="10">
                  <c:v>2.656819693920656</c:v>
                </c:pt>
                <c:pt idx="11">
                  <c:v>1.704087507196856</c:v>
                </c:pt>
                <c:pt idx="12">
                  <c:v>1.067639729432538</c:v>
                </c:pt>
                <c:pt idx="13">
                  <c:v>2.223642172553172</c:v>
                </c:pt>
                <c:pt idx="14">
                  <c:v>3.716467065892215</c:v>
                </c:pt>
                <c:pt idx="16" formatCode="0.00">
                  <c:v>1.724047065933793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87892696"/>
        <c:axId val="487895672"/>
      </c:barChart>
      <c:catAx>
        <c:axId val="487892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7895672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487895672"/>
        <c:scaling>
          <c:orientation val="minMax"/>
          <c:max val="4.0"/>
          <c:min val="0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Calibri"/>
                    <a:cs typeface="Calibri"/>
                  </a:defRPr>
                </a:pPr>
                <a:r>
                  <a:rPr lang="en-US" sz="1800" dirty="0">
                    <a:latin typeface="Calibri"/>
                    <a:cs typeface="Calibri"/>
                  </a:rPr>
                  <a:t>speedup </a:t>
                </a:r>
                <a:r>
                  <a:rPr lang="en-US" sz="1800" dirty="0" smtClean="0">
                    <a:latin typeface="Calibri"/>
                    <a:cs typeface="Calibri"/>
                  </a:rPr>
                  <a:t>of 8 cores over 2 </a:t>
                </a:r>
                <a:r>
                  <a:rPr lang="en-US" sz="1800" dirty="0">
                    <a:latin typeface="Calibri"/>
                    <a:cs typeface="Calibri"/>
                  </a:rPr>
                  <a:t>cores</a:t>
                </a:r>
              </a:p>
            </c:rich>
          </c:tx>
          <c:layout>
            <c:manualLayout>
              <c:xMode val="edge"/>
              <c:yMode val="edge"/>
              <c:x val="0.0116547462817148"/>
              <c:y val="0.1707317764256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87892696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11743055555555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37777340332458"/>
          <c:w val="0.891255139982502"/>
          <c:h val="0.5332759186351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scalability!$C$1</c:f>
              <c:strCache>
                <c:ptCount val="1"/>
                <c:pt idx="0">
                  <c:v>CoreDet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scalability!$C$2:$C$18</c:f>
              <c:numCache>
                <c:formatCode>0.00</c:formatCode>
                <c:ptCount val="17"/>
                <c:pt idx="1">
                  <c:v>1.766568586213294</c:v>
                </c:pt>
                <c:pt idx="2">
                  <c:v>2.483659175340763</c:v>
                </c:pt>
                <c:pt idx="3">
                  <c:v>1.559709241965143</c:v>
                </c:pt>
                <c:pt idx="4">
                  <c:v>1.877611154964882</c:v>
                </c:pt>
                <c:pt idx="5">
                  <c:v>2.779044789354724</c:v>
                </c:pt>
                <c:pt idx="6">
                  <c:v>1.255850979096085</c:v>
                </c:pt>
                <c:pt idx="7">
                  <c:v>0.99565266872663</c:v>
                </c:pt>
                <c:pt idx="8">
                  <c:v>1.042786069644474</c:v>
                </c:pt>
                <c:pt idx="10">
                  <c:v>2.682866785756447</c:v>
                </c:pt>
                <c:pt idx="12">
                  <c:v>1.000533059172949</c:v>
                </c:pt>
                <c:pt idx="13">
                  <c:v>1.604046746896913</c:v>
                </c:pt>
                <c:pt idx="14">
                  <c:v>1.205528732365805</c:v>
                </c:pt>
                <c:pt idx="16">
                  <c:v>1.483859365582268</c:v>
                </c:pt>
              </c:numCache>
            </c:numRef>
          </c:val>
        </c:ser>
        <c:ser>
          <c:idx val="3"/>
          <c:order val="1"/>
          <c:tx>
            <c:strRef>
              <c:f>scalability!$F$1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scalability!$F$2:$F$18</c:f>
              <c:numCache>
                <c:formatCode>General</c:formatCode>
                <c:ptCount val="17"/>
                <c:pt idx="1">
                  <c:v>3.751798560679685</c:v>
                </c:pt>
                <c:pt idx="2">
                  <c:v>3.26123367849249</c:v>
                </c:pt>
                <c:pt idx="3">
                  <c:v>3.916849015151114</c:v>
                </c:pt>
                <c:pt idx="4">
                  <c:v>2.074811034299374</c:v>
                </c:pt>
                <c:pt idx="5">
                  <c:v>1.876253004279266</c:v>
                </c:pt>
                <c:pt idx="6">
                  <c:v>1.818012035673947</c:v>
                </c:pt>
                <c:pt idx="7">
                  <c:v>3.946115288033046</c:v>
                </c:pt>
                <c:pt idx="8">
                  <c:v>2.965217391461946</c:v>
                </c:pt>
                <c:pt idx="10">
                  <c:v>2.643407707947305</c:v>
                </c:pt>
                <c:pt idx="11">
                  <c:v>1.416049067240808</c:v>
                </c:pt>
                <c:pt idx="12">
                  <c:v>3.375900659218146</c:v>
                </c:pt>
                <c:pt idx="13">
                  <c:v>1.77931266846932</c:v>
                </c:pt>
                <c:pt idx="14">
                  <c:v>3.978219696889329</c:v>
                </c:pt>
                <c:pt idx="16" formatCode="0.00">
                  <c:v>2.510512112805445</c:v>
                </c:pt>
              </c:numCache>
            </c:numRef>
          </c:val>
        </c:ser>
        <c:ser>
          <c:idx val="4"/>
          <c:order val="2"/>
          <c:tx>
            <c:strRef>
              <c:f>scalability!$I$1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scalability!$I$2:$I$18</c:f>
              <c:numCache>
                <c:formatCode>General</c:formatCode>
                <c:ptCount val="17"/>
                <c:pt idx="1">
                  <c:v>2.052991452754325</c:v>
                </c:pt>
                <c:pt idx="2">
                  <c:v>3.63576787917078</c:v>
                </c:pt>
                <c:pt idx="3">
                  <c:v>0.542135686043791</c:v>
                </c:pt>
                <c:pt idx="4">
                  <c:v>2.079197670651903</c:v>
                </c:pt>
                <c:pt idx="5">
                  <c:v>1.894624443227995</c:v>
                </c:pt>
                <c:pt idx="6">
                  <c:v>1.670916818360632</c:v>
                </c:pt>
                <c:pt idx="7">
                  <c:v>2.48804390436363</c:v>
                </c:pt>
                <c:pt idx="8">
                  <c:v>3.269078575574374</c:v>
                </c:pt>
                <c:pt idx="10">
                  <c:v>2.656819693920656</c:v>
                </c:pt>
                <c:pt idx="11">
                  <c:v>1.704087507196856</c:v>
                </c:pt>
                <c:pt idx="12">
                  <c:v>1.067639729432538</c:v>
                </c:pt>
                <c:pt idx="13">
                  <c:v>2.223642172553172</c:v>
                </c:pt>
                <c:pt idx="14">
                  <c:v>3.716467065892215</c:v>
                </c:pt>
                <c:pt idx="16" formatCode="0.00">
                  <c:v>1.724047065933793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811327080"/>
        <c:axId val="568480072"/>
      </c:barChart>
      <c:catAx>
        <c:axId val="811327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8480072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568480072"/>
        <c:scaling>
          <c:orientation val="minMax"/>
          <c:max val="4.0"/>
          <c:min val="0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Calibri"/>
                    <a:cs typeface="Calibri"/>
                  </a:defRPr>
                </a:pPr>
                <a:r>
                  <a:rPr lang="en-US" sz="1800" dirty="0">
                    <a:latin typeface="Calibri"/>
                    <a:cs typeface="Calibri"/>
                  </a:rPr>
                  <a:t>speedup </a:t>
                </a:r>
                <a:r>
                  <a:rPr lang="en-US" sz="1800" dirty="0" smtClean="0">
                    <a:latin typeface="Calibri"/>
                    <a:cs typeface="Calibri"/>
                  </a:rPr>
                  <a:t>of 8 cores over 2 </a:t>
                </a:r>
                <a:r>
                  <a:rPr lang="en-US" sz="1800" dirty="0">
                    <a:latin typeface="Calibri"/>
                    <a:cs typeface="Calibri"/>
                  </a:rPr>
                  <a:t>cores</a:t>
                </a:r>
              </a:p>
            </c:rich>
          </c:tx>
          <c:layout>
            <c:manualLayout>
              <c:xMode val="edge"/>
              <c:yMode val="edge"/>
              <c:x val="0.0116547462817148"/>
              <c:y val="0.1707317764256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11327080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11743055555555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7542650918635"/>
          <c:y val="0.137777340332458"/>
          <c:w val="0.891255139982502"/>
          <c:h val="0.5332759186351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scalability!$C$1</c:f>
              <c:strCache>
                <c:ptCount val="1"/>
                <c:pt idx="0">
                  <c:v>CoreDet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scalability!$C$2:$C$18</c:f>
              <c:numCache>
                <c:formatCode>0.00</c:formatCode>
                <c:ptCount val="17"/>
                <c:pt idx="1">
                  <c:v>1.766568586213294</c:v>
                </c:pt>
                <c:pt idx="2">
                  <c:v>2.483659175340763</c:v>
                </c:pt>
                <c:pt idx="3">
                  <c:v>1.559709241965143</c:v>
                </c:pt>
                <c:pt idx="4">
                  <c:v>1.877611154964882</c:v>
                </c:pt>
                <c:pt idx="5">
                  <c:v>2.779044789354724</c:v>
                </c:pt>
                <c:pt idx="6">
                  <c:v>1.255850979096085</c:v>
                </c:pt>
                <c:pt idx="7">
                  <c:v>0.99565266872663</c:v>
                </c:pt>
                <c:pt idx="8">
                  <c:v>1.042786069644474</c:v>
                </c:pt>
                <c:pt idx="10">
                  <c:v>2.682866785756447</c:v>
                </c:pt>
                <c:pt idx="12">
                  <c:v>1.000533059172949</c:v>
                </c:pt>
                <c:pt idx="13">
                  <c:v>1.604046746896913</c:v>
                </c:pt>
                <c:pt idx="14">
                  <c:v>1.205528732365805</c:v>
                </c:pt>
                <c:pt idx="16">
                  <c:v>1.483859365582268</c:v>
                </c:pt>
              </c:numCache>
            </c:numRef>
          </c:val>
        </c:ser>
        <c:ser>
          <c:idx val="3"/>
          <c:order val="1"/>
          <c:tx>
            <c:strRef>
              <c:f>scalability!$F$1</c:f>
              <c:strCache>
                <c:ptCount val="1"/>
                <c:pt idx="0">
                  <c:v>dthreads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scalability!$F$2:$F$18</c:f>
              <c:numCache>
                <c:formatCode>General</c:formatCode>
                <c:ptCount val="17"/>
                <c:pt idx="1">
                  <c:v>3.751798560679685</c:v>
                </c:pt>
                <c:pt idx="2">
                  <c:v>3.26123367849249</c:v>
                </c:pt>
                <c:pt idx="3">
                  <c:v>3.916849015151113</c:v>
                </c:pt>
                <c:pt idx="4">
                  <c:v>2.074811034299374</c:v>
                </c:pt>
                <c:pt idx="5">
                  <c:v>1.876253004279266</c:v>
                </c:pt>
                <c:pt idx="6">
                  <c:v>1.818012035673947</c:v>
                </c:pt>
                <c:pt idx="7">
                  <c:v>3.946115288033046</c:v>
                </c:pt>
                <c:pt idx="8">
                  <c:v>2.965217391461946</c:v>
                </c:pt>
                <c:pt idx="10">
                  <c:v>2.643407707947305</c:v>
                </c:pt>
                <c:pt idx="11">
                  <c:v>1.416049067240808</c:v>
                </c:pt>
                <c:pt idx="12">
                  <c:v>3.375900659218145</c:v>
                </c:pt>
                <c:pt idx="13">
                  <c:v>1.77931266846932</c:v>
                </c:pt>
                <c:pt idx="14">
                  <c:v>3.978219696889329</c:v>
                </c:pt>
                <c:pt idx="16" formatCode="0.00">
                  <c:v>2.510512112805445</c:v>
                </c:pt>
              </c:numCache>
            </c:numRef>
          </c:val>
        </c:ser>
        <c:ser>
          <c:idx val="4"/>
          <c:order val="2"/>
          <c:tx>
            <c:strRef>
              <c:f>scalability!$I$1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scalability!$A$2:$A$18</c:f>
              <c:strCache>
                <c:ptCount val="17"/>
                <c:pt idx="0">
                  <c:v>PHOENIX</c:v>
                </c:pt>
                <c:pt idx="1">
                  <c:v>histogram</c:v>
                </c:pt>
                <c:pt idx="2">
                  <c:v>kmeans</c:v>
                </c:pt>
                <c:pt idx="3">
                  <c:v>linear_regression</c:v>
                </c:pt>
                <c:pt idx="4">
                  <c:v>matrix_multiply</c:v>
                </c:pt>
                <c:pt idx="5">
                  <c:v>pca</c:v>
                </c:pt>
                <c:pt idx="6">
                  <c:v>reverse_index</c:v>
                </c:pt>
                <c:pt idx="7">
                  <c:v>string_match</c:v>
                </c:pt>
                <c:pt idx="8">
                  <c:v>word_count</c:v>
                </c:pt>
                <c:pt idx="9">
                  <c:v>PARSEC</c:v>
                </c:pt>
                <c:pt idx="10">
                  <c:v>blackscholes</c:v>
                </c:pt>
                <c:pt idx="11">
                  <c:v>dedup</c:v>
                </c:pt>
                <c:pt idx="12">
                  <c:v>ferret</c:v>
                </c:pt>
                <c:pt idx="13">
                  <c:v>streamcluster</c:v>
                </c:pt>
                <c:pt idx="14">
                  <c:v>swaptions</c:v>
                </c:pt>
                <c:pt idx="16">
                  <c:v>hmean</c:v>
                </c:pt>
              </c:strCache>
            </c:strRef>
          </c:cat>
          <c:val>
            <c:numRef>
              <c:f>scalability!$I$2:$I$18</c:f>
              <c:numCache>
                <c:formatCode>General</c:formatCode>
                <c:ptCount val="17"/>
                <c:pt idx="1">
                  <c:v>2.052991452754325</c:v>
                </c:pt>
                <c:pt idx="2">
                  <c:v>3.63576787917078</c:v>
                </c:pt>
                <c:pt idx="3">
                  <c:v>0.542135686043791</c:v>
                </c:pt>
                <c:pt idx="4">
                  <c:v>2.079197670651903</c:v>
                </c:pt>
                <c:pt idx="5">
                  <c:v>1.894624443227995</c:v>
                </c:pt>
                <c:pt idx="6">
                  <c:v>1.670916818360632</c:v>
                </c:pt>
                <c:pt idx="7">
                  <c:v>2.48804390436363</c:v>
                </c:pt>
                <c:pt idx="8">
                  <c:v>3.269078575574374</c:v>
                </c:pt>
                <c:pt idx="10">
                  <c:v>2.656819693920656</c:v>
                </c:pt>
                <c:pt idx="11">
                  <c:v>1.704087507196856</c:v>
                </c:pt>
                <c:pt idx="12">
                  <c:v>1.067639729432538</c:v>
                </c:pt>
                <c:pt idx="13">
                  <c:v>2.223642172553172</c:v>
                </c:pt>
                <c:pt idx="14">
                  <c:v>3.716467065892215</c:v>
                </c:pt>
                <c:pt idx="16" formatCode="0.00">
                  <c:v>1.724047065933793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897620584"/>
        <c:axId val="568805432"/>
      </c:barChart>
      <c:catAx>
        <c:axId val="897620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8805432"/>
        <c:crosses val="autoZero"/>
        <c:auto val="1"/>
        <c:lblAlgn val="ctr"/>
        <c:lblOffset val="75"/>
        <c:tickLblSkip val="1"/>
        <c:tickMarkSkip val="1"/>
        <c:noMultiLvlLbl val="0"/>
      </c:catAx>
      <c:valAx>
        <c:axId val="568805432"/>
        <c:scaling>
          <c:orientation val="minMax"/>
          <c:max val="4.0"/>
          <c:min val="0.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Calibri"/>
                    <a:cs typeface="Calibri"/>
                  </a:defRPr>
                </a:pPr>
                <a:r>
                  <a:rPr lang="en-US" sz="1800" dirty="0">
                    <a:latin typeface="Calibri"/>
                    <a:cs typeface="Calibri"/>
                  </a:rPr>
                  <a:t>speedup </a:t>
                </a:r>
                <a:r>
                  <a:rPr lang="en-US" sz="1800" dirty="0" smtClean="0">
                    <a:latin typeface="Calibri"/>
                    <a:cs typeface="Calibri"/>
                  </a:rPr>
                  <a:t>of 8 cores over 2 </a:t>
                </a:r>
                <a:r>
                  <a:rPr lang="en-US" sz="1800" dirty="0">
                    <a:latin typeface="Calibri"/>
                    <a:cs typeface="Calibri"/>
                  </a:rPr>
                  <a:t>cores</a:t>
                </a:r>
              </a:p>
            </c:rich>
          </c:tx>
          <c:layout>
            <c:manualLayout>
              <c:xMode val="edge"/>
              <c:yMode val="edge"/>
              <c:x val="0.0116547462817148"/>
              <c:y val="0.1707317764256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97620584"/>
        <c:crossesAt val="1.0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181591644794401"/>
          <c:y val="0.854160403245049"/>
          <c:w val="0.642131124234471"/>
          <c:h val="0.11743055555555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  <a:cs typeface="Times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0.81667</cdr:x>
      <cdr:y>0.11364</cdr:y>
    </cdr:from>
    <cdr:to>
      <cdr:x>0.875</cdr:x>
      <cdr:y>0.16412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67600" y="762000"/>
          <a:ext cx="5334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8.4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0.81667</cdr:x>
      <cdr:y>0.11364</cdr:y>
    </cdr:from>
    <cdr:to>
      <cdr:x>0.875</cdr:x>
      <cdr:y>0.16412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67600" y="762000"/>
          <a:ext cx="5334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8.4</a:t>
          </a:r>
          <a:endParaRPr lang="en-US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0.81667</cdr:x>
      <cdr:y>0.11364</cdr:y>
    </cdr:from>
    <cdr:to>
      <cdr:x>0.875</cdr:x>
      <cdr:y>0.16412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67600" y="762000"/>
          <a:ext cx="5334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8.4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19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879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beginning, there was the Core. And it was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5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</a:t>
            </a:r>
            <a:r>
              <a:rPr lang="en-US" baseline="0" dirty="0" smtClean="0"/>
              <a:t> *always* as fast or faster than pthreads. Slow THEN HIGHLIGHT THE FASTER PARTS.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7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Cache coherence protocol makes false sharing problem unpleasant performance effect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826686BA-294C-5C49-B964-EB0733E8DC7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D2A0B2A8-96EA-E248-B9F3-AD44917260DB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06DB6B8F-D905-AD4F-B8EB-AEA254BE017C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 1 = what</a:t>
            </a:r>
            <a:r>
              <a:rPr lang="en-US" baseline="0" dirty="0" smtClean="0"/>
              <a:t> it does, panel 2 = how, panel 3 = efficient, panel 4 = easy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2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when same speed or faster.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Mention commit points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Commit order with token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No description of how isolation</a:t>
            </a:r>
            <a:r>
              <a:rPr lang="en-US" baseline="0" dirty="0" smtClean="0">
                <a:cs typeface="+mn-cs"/>
              </a:rPr>
              <a:t> works</a:t>
            </a:r>
            <a:r>
              <a:rPr lang="en-US" dirty="0" smtClean="0">
                <a:cs typeface="+mn-cs"/>
              </a:rPr>
              <a:t> yet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Mention commit points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Commit order with token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No description of isolation yet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Mention commit points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Commit order with token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No description of isolation yet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Mention commit points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Commit order with token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No description of isolation yet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Casts</a:t>
            </a:r>
            <a:r>
              <a:rPr lang="en-US" baseline="0" dirty="0" smtClean="0"/>
              <a:t> out the demons of </a:t>
            </a:r>
            <a:r>
              <a:rPr lang="en-US" baseline="0" dirty="0" err="1" smtClean="0"/>
              <a:t>nondeterminism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when same speed or faster.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when same speed or faster.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Obviously this doesn’t preserve shared</a:t>
            </a:r>
            <a:r>
              <a:rPr lang="en-US" baseline="0" dirty="0" smtClean="0">
                <a:cs typeface="+mn-cs"/>
              </a:rPr>
              <a:t> memory semantics, so we need to commit changes made by one thread so they become visible to others.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ANIMATIONS: threads initially</a:t>
            </a:r>
            <a:r>
              <a:rPr lang="en-US" baseline="0" dirty="0" smtClean="0"/>
              <a:t> on one core then migrating, vs. processes spewed across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9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ANIMATIONS: threads initially</a:t>
            </a:r>
            <a:r>
              <a:rPr lang="en-US" baseline="0" dirty="0" smtClean="0"/>
              <a:t> on one core then migrating, vs. processes spewed across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9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ANIMATIONS: threads initially</a:t>
            </a:r>
            <a:r>
              <a:rPr lang="en-US" baseline="0" dirty="0" smtClean="0"/>
              <a:t> on one core then migrating, vs. processes spewed across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9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7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6688"/>
            <a:ext cx="3049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 sz="2800"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</p:spPr>
        <p:txBody>
          <a:bodyPr/>
          <a:lstStyle>
            <a:lvl1pPr algn="ctr">
              <a:defRPr sz="4700"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63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5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11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8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15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6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TextBox 1"/>
          <p:cNvSpPr txBox="1">
            <a:spLocks noChangeArrowheads="1"/>
          </p:cNvSpPr>
          <p:nvPr userDrawn="1"/>
        </p:nvSpPr>
        <p:spPr bwMode="auto">
          <a:xfrm>
            <a:off x="8674100" y="381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04359C04-8591-6F49-BF07-D0285DBB8F88}" type="slidenum">
              <a:rPr lang="en-US" sz="1800">
                <a:solidFill>
                  <a:srgbClr val="7F7F7F"/>
                </a:solidFill>
              </a:rPr>
              <a:pPr/>
              <a:t>‹#›</a:t>
            </a:fld>
            <a:endParaRPr lang="en-US" sz="18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microsoft.com/office/2007/relationships/hdphoto" Target="../media/hdphoto2.wdp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1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38.jpg"/><Relationship Id="rId5" Type="http://schemas.openxmlformats.org/officeDocument/2006/relationships/image" Target="../media/image21.jpeg"/><Relationship Id="rId6" Type="http://schemas.openxmlformats.org/officeDocument/2006/relationships/image" Target="../media/image29.jpg"/><Relationship Id="rId7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7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3962400" y="2895600"/>
            <a:ext cx="4343400" cy="2209800"/>
          </a:xfrm>
          <a:prstGeom prst="wedgeEllipseCallout">
            <a:avLst>
              <a:gd name="adj1" fmla="val -72993"/>
              <a:gd name="adj2" fmla="val 4521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512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6248400"/>
            <a:ext cx="8686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 algn="ctr">
              <a:buFont typeface="Times" charset="0"/>
              <a:buNone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Tongping Liu, </a:t>
            </a:r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Charlie Curtsinger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, Emery 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Berger</a:t>
            </a:r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1295400"/>
            <a:ext cx="85344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cap="small" dirty="0">
                <a:ea typeface="ＭＳ Ｐゴシック" charset="0"/>
              </a:rPr>
              <a:t>Dthreads:</a:t>
            </a:r>
            <a:r>
              <a:rPr lang="en-US" dirty="0">
                <a:ea typeface="ＭＳ Ｐゴシック" charset="0"/>
              </a:rPr>
              <a:t> Efficient Deterministic Multithreading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895600"/>
            <a:ext cx="2286000" cy="313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3200400"/>
            <a:ext cx="43434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"/>
                <a:cs typeface="Book Antiqua"/>
              </a:rPr>
              <a:t>Insanity: Doing the same thing over and over again and expecting different results. </a:t>
            </a:r>
            <a:endParaRPr lang="en-US" sz="2800" dirty="0">
              <a:latin typeface="Gill Sans"/>
              <a:cs typeface="Book Antiqu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172200" y="1371600"/>
            <a:ext cx="1371600" cy="609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1743247" cy="1981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990600"/>
            <a:ext cx="1219200" cy="125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457200"/>
            <a:ext cx="3161849" cy="2374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81400" y="838200"/>
            <a:ext cx="3581400" cy="914400"/>
            <a:chOff x="609600" y="5791200"/>
            <a:chExt cx="7620000" cy="914400"/>
          </a:xfrm>
        </p:grpSpPr>
        <p:sp>
          <p:nvSpPr>
            <p:cNvPr id="4" name="Oval Callout 3"/>
            <p:cNvSpPr/>
            <p:nvPr/>
          </p:nvSpPr>
          <p:spPr bwMode="auto">
            <a:xfrm>
              <a:off x="609600" y="5791200"/>
              <a:ext cx="7620000" cy="914400"/>
            </a:xfrm>
            <a:prstGeom prst="wedgeEllipseCallout">
              <a:avLst>
                <a:gd name="adj1" fmla="val -86914"/>
                <a:gd name="adj2" fmla="val 24999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17057" y="5943600"/>
              <a:ext cx="27069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Synchro LET"/>
                  <a:cs typeface="Synchro LET"/>
                </a:rPr>
                <a:t>Want speed? </a:t>
              </a:r>
              <a:endParaRPr lang="en-US" sz="3200" dirty="0">
                <a:solidFill>
                  <a:schemeClr val="bg1"/>
                </a:solidFill>
                <a:latin typeface="Synchro LET"/>
                <a:cs typeface="Synchro LE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57831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51816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5943600"/>
            <a:ext cx="7496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nchro LET"/>
                <a:cs typeface="Synchro LET"/>
              </a:rPr>
              <a:t>I BRING YOU THE GIFT OF PARALLELISM!</a:t>
            </a:r>
            <a:endParaRPr lang="en-US" sz="3200" dirty="0">
              <a:latin typeface="Synchro LET"/>
              <a:cs typeface="Synchro LET"/>
            </a:endParaRPr>
          </a:p>
        </p:txBody>
      </p:sp>
    </p:spTree>
    <p:extLst>
      <p:ext uri="{BB962C8B-B14F-4D97-AF65-F5344CB8AC3E}">
        <p14:creationId xmlns:p14="http://schemas.microsoft.com/office/powerpoint/2010/main" val="10829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51816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609600"/>
            <a:ext cx="6629400" cy="5509200"/>
          </a:xfrm>
          <a:prstGeom prst="rect">
            <a:avLst/>
          </a:prstGeom>
          <a:solidFill>
            <a:srgbClr val="002060">
              <a:alpha val="77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color = </a:t>
            </a:r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  <a:sym typeface="Wingdings"/>
              </a:rPr>
              <a:t>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; row = 0; </a:t>
            </a:r>
            <a:r>
              <a:rPr lang="en-US" sz="3200" i="1" dirty="0" smtClean="0">
                <a:solidFill>
                  <a:schemeClr val="bg1"/>
                </a:solidFill>
                <a:latin typeface="Georgia" pitchFamily="18" charset="0"/>
              </a:rPr>
              <a:t>// </a:t>
            </a:r>
            <a:r>
              <a:rPr lang="en-US" sz="3200" i="1" dirty="0" err="1" smtClean="0">
                <a:solidFill>
                  <a:schemeClr val="bg1"/>
                </a:solidFill>
                <a:latin typeface="Georgia" pitchFamily="18" charset="0"/>
              </a:rPr>
              <a:t>globals</a:t>
            </a:r>
            <a:endParaRPr lang="en-US" sz="32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void </a:t>
            </a:r>
            <a:r>
              <a:rPr lang="en-US" sz="3200" dirty="0" err="1" smtClean="0">
                <a:solidFill>
                  <a:schemeClr val="bg1"/>
                </a:solidFill>
                <a:latin typeface="Georgia" pitchFamily="18" charset="0"/>
              </a:rPr>
              <a:t>nextStripe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(){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for (c = 0; c &lt; Width; </a:t>
            </a:r>
            <a:r>
              <a:rPr lang="en-US" sz="3200" dirty="0" err="1" smtClean="0">
                <a:solidFill>
                  <a:schemeClr val="bg1"/>
                </a:solidFill>
                <a:latin typeface="Georgia" pitchFamily="18" charset="0"/>
              </a:rPr>
              <a:t>c++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  <a:latin typeface="Georgia" pitchFamily="18" charset="0"/>
              </a:rPr>
              <a:t>drawBox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Georgia" pitchFamily="18" charset="0"/>
              </a:rPr>
              <a:t>c,row,color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);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color = (color == </a:t>
            </a:r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  <a:sym typeface="Wingdings"/>
              </a:rPr>
              <a:t>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)? 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  <a:sym typeface="Wingdings"/>
              </a:rPr>
              <a:t>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: </a:t>
            </a:r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  <a:sym typeface="Wingdings"/>
              </a:rPr>
              <a:t>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;</a:t>
            </a:r>
            <a:b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row++;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}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for (n = 0; n &lt; 9; n++)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r>
              <a:rPr lang="en-US" sz="3200" i="1" dirty="0" err="1" smtClean="0">
                <a:solidFill>
                  <a:schemeClr val="bg1"/>
                </a:solidFill>
                <a:latin typeface="Georgia" pitchFamily="18" charset="0"/>
              </a:rPr>
              <a:t>pthread_create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(t[n], </a:t>
            </a:r>
            <a:r>
              <a:rPr lang="en-US" sz="3200" dirty="0" err="1" smtClean="0">
                <a:solidFill>
                  <a:schemeClr val="bg1"/>
                </a:solidFill>
                <a:latin typeface="Georgia" pitchFamily="18" charset="0"/>
              </a:rPr>
              <a:t>nextStripe</a:t>
            </a:r>
            <a:r>
              <a:rPr lang="en-US" sz="3200" dirty="0">
                <a:solidFill>
                  <a:schemeClr val="bg1"/>
                </a:solidFill>
                <a:latin typeface="Georgia" pitchFamily="18" charset="0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for (n = 0; n &lt; 9; n++)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r>
              <a:rPr lang="en-US" sz="3200" i="1" dirty="0" err="1" smtClean="0">
                <a:solidFill>
                  <a:schemeClr val="bg1"/>
                </a:solidFill>
                <a:latin typeface="Georgia" pitchFamily="18" charset="0"/>
              </a:rPr>
              <a:t>pthread_join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(t[n]);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51" y="152400"/>
            <a:ext cx="3161849" cy="2374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5400" y="6172200"/>
            <a:ext cx="4184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nchro LET"/>
                <a:cs typeface="Synchro LET"/>
              </a:rPr>
              <a:t>JUST USE THREADS…</a:t>
            </a:r>
            <a:endParaRPr lang="en-US" sz="3200" dirty="0">
              <a:latin typeface="Synchro LET"/>
              <a:cs typeface="Synchro LET"/>
            </a:endParaRPr>
          </a:p>
        </p:txBody>
      </p:sp>
    </p:spTree>
    <p:extLst>
      <p:ext uri="{BB962C8B-B14F-4D97-AF65-F5344CB8AC3E}">
        <p14:creationId xmlns:p14="http://schemas.microsoft.com/office/powerpoint/2010/main" val="40779390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6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74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50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5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6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152400" y="2895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/>
                <a:cs typeface="Calibri"/>
              </a:rPr>
              <a:t>p</a:t>
            </a:r>
            <a:r>
              <a:rPr lang="en-US" sz="4800" b="1" dirty="0" smtClean="0">
                <a:latin typeface="Calibri"/>
                <a:cs typeface="Calibri"/>
              </a:rPr>
              <a:t>threads</a:t>
            </a:r>
            <a:endParaRPr lang="en-US" sz="4800" b="1" dirty="0">
              <a:latin typeface="Calibri"/>
              <a:cs typeface="Calibri"/>
            </a:endParaRPr>
          </a:p>
        </p:txBody>
      </p:sp>
      <p:grpSp>
        <p:nvGrpSpPr>
          <p:cNvPr id="2" name="Group 706"/>
          <p:cNvGrpSpPr/>
          <p:nvPr/>
        </p:nvGrpSpPr>
        <p:grpSpPr>
          <a:xfrm>
            <a:off x="2971799" y="2057400"/>
            <a:ext cx="5638801" cy="3581400"/>
            <a:chOff x="1142999" y="1219200"/>
            <a:chExt cx="5638801" cy="3581400"/>
          </a:xfrm>
        </p:grpSpPr>
        <p:grpSp>
          <p:nvGrpSpPr>
            <p:cNvPr id="3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1769" name="TextBox 1768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4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1771" name="Rectangle 1770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2" name="Rectangle 1771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3" name="Rectangle 1772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4" name="Rectangle 1773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5" name="Rectangle 1774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6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7" name="Rectangle 1776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8" name="Rectangle 1777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79" name="Rectangle 1778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0" name="Rectangle 1779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1" name="Rectangle 1780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2" name="Rectangle 1781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3" name="Rectangle 1782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4" name="Rectangle 1783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5" name="Rectangle 1784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6" name="Rectangle 1785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7" name="Rectangle 1786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8" name="Rectangle 1787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89" name="Rectangle 178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0" name="Rectangle 178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1" name="Rectangle 179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2" name="Rectangle 179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3" name="Rectangle 179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4" name="Rectangle 179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5" name="Rectangle 179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6" name="Rectangle 179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7" name="Rectangle 179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8" name="Rectangle 179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99" name="Rectangle 179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0" name="Rectangle 179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1" name="Rectangle 180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802" name="Rectangle 180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3" name="Rectangle 1802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4" name="Rectangle 1803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5" name="Rectangle 1804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6" name="Rectangle 1805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7" name="Rectangle 1806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8" name="Rectangle 1807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09" name="Rectangle 1808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0" name="Rectangle 1809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1" name="Rectangle 1810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2" name="Rectangle 1811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3" name="Rectangle 1812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4" name="Rectangle 1813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5" name="Rectangle 1814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6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7" name="Rectangle 1816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8" name="Rectangle 1817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19" name="Rectangle 1818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0" name="Rectangle 1819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1" name="Rectangle 1820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2" name="Rectangle 1821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3" name="Rectangle 1822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4" name="Rectangle 1823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5" name="Rectangle 1824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6" name="Rectangle 1825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7" name="Rectangle 1826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8" name="Rectangle 1827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29" name="Rectangle 1828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0" name="Rectangle 1829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1" name="Rectangle 1830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2" name="Rectangle 1831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3" name="Rectangle 1832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4" name="Rectangle 1833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5" name="Rectangle 1834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6" name="Rectangle 1835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7" name="Rectangle 1836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8" name="Rectangle 1837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39" name="Rectangle 1838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0" name="Rectangle 1839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1" name="Rectangle 1840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2" name="Rectangle 1841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3" name="Rectangle 1842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4" name="Rectangle 1843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5" name="Rectangle 1844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6" name="Rectangle 1845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7" name="Rectangle 1846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8" name="Rectangle 1847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49" name="Rectangle 1848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0" name="Rectangle 1849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1" name="Rectangle 1850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2" name="Rectangle 1851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3" name="Rectangle 1852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4" name="Rectangle 1853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5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6" name="Rectangle 1855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7" name="Rectangle 1856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8" name="Rectangle 1857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59" name="Rectangle 1858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0" name="Rectangle 1859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1" name="Rectangle 1860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2" name="Rectangle 1861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3" name="Rectangle 1862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4" name="Rectangle 1863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5" name="Rectangle 1864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6" name="Rectangle 1865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7" name="Rectangle 1866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8" name="Rectangle 1867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69" name="Rectangle 1868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0" name="Rectangle 1869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1" name="Rectangle 1870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2" name="Rectangle 1871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3" name="Rectangle 1872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4" name="Rectangle 1873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5" name="Rectangle 1874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6" name="Rectangle 1875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7" name="Rectangle 1876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8" name="Rectangle 1877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79" name="Rectangle 1878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0" name="Rectangle 1879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1" name="Rectangle 1880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2" name="Rectangle 1881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3" name="Rectangle 1882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4" name="Rectangle 1883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5" name="Rectangle 1884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6" name="Rectangle 1885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7" name="Rectangle 1886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8" name="Rectangle 1887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89" name="Rectangle 188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0" name="Rectangle 1889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1" name="Rectangle 1890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2" name="Rectangle 1891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3" name="Rectangle 1892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4" name="Rectangle 1893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5" name="Rectangle 1894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6" name="Rectangle 1895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7" name="Rectangle 1896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8" name="Rectangle 1897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899" name="Rectangle 1898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0" name="Rectangle 1899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1" name="Rectangle 1900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2" name="Rectangle 1901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3" name="Rectangle 1902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4" name="Rectangle 1903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5" name="Rectangle 1904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6" name="Rectangle 1905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7" name="Rectangle 1906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8" name="Rectangle 1907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09" name="Rectangle 1908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0" name="Rectangle 1909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1" name="Rectangle 1910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2" name="Rectangle 1911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3" name="Rectangle 1912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4" name="Rectangle 1913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5" name="Rectangle 1914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6" name="Rectangle 1915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7" name="Rectangle 1916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8" name="Rectangle 1917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19" name="Rectangle 1918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0" name="Rectangle 1919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1" name="Rectangle 1920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2" name="Rectangle 1921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3" name="Rectangle 1922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4" name="Rectangle 1923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5" name="Rectangle 1924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6" name="Rectangle 1925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7" name="Rectangle 1926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8" name="Rectangle 1927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29" name="Rectangle 1928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30" name="Rectangle 1929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31" name="Rectangle 1930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932" name="Rectangle 1931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5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6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1607" name="Rectangle 160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8" name="Rectangle 160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9" name="Rectangle 160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0" name="Rectangle 160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1" name="Rectangle 161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2" name="Rectangle 161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3" name="Rectangle 161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4" name="Rectangle 161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5" name="Rectangle 161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6" name="Rectangle 161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7" name="Rectangle 161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8" name="Rectangle 161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19" name="Rectangle 1618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0" name="Rectangle 1619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1" name="Rectangle 1620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2" name="Rectangle 1621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3" name="Rectangle 1622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4" name="Rectangle 1623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5" name="Rectangle 1624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6" name="Rectangle 1625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7" name="Rectangle 1626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8" name="Rectangle 1627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29" name="Rectangle 1628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0" name="Rectangle 1629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1" name="Rectangle 1630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2" name="Rectangle 1631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3" name="Rectangle 1632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4" name="Rectangle 1633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5" name="Rectangle 1634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6" name="Rectangle 1635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7" name="Rectangle 1636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638" name="Rectangle 1637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39" name="Rectangle 1638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0" name="Rectangle 1639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1" name="Rectangle 1640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2" name="Rectangle 1641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3" name="Rectangle 164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4" name="Rectangle 164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5" name="Rectangle 164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6" name="Rectangle 164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7" name="Rectangle 164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8" name="Rectangle 1647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49" name="Rectangle 1648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0" name="Rectangle 1649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1" name="Rectangle 1650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2" name="Rectangle 1651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3" name="Rectangle 1652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4" name="Rectangle 1653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5" name="Rectangle 1654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6" name="Rectangle 1655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7" name="Rectangle 1656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8" name="Rectangle 1657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59" name="Rectangle 1658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0" name="Rectangle 1659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1" name="Rectangle 1660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2" name="Rectangle 1661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3" name="Rectangle 1662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4" name="Rectangle 1663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5" name="Rectangle 1664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6" name="Rectangle 1665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7" name="Rectangle 1666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8" name="Rectangle 1667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69" name="Rectangle 1668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0" name="Rectangle 1669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1" name="Rectangle 1670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2" name="Rectangle 1671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3" name="Rectangle 1672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4" name="Rectangle 1673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5" name="Rectangle 1674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6" name="Rectangle 1675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7" name="Rectangle 1676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8" name="Rectangle 1677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79" name="Rectangle 1678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0" name="Rectangle 1679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1" name="Rectangle 1680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2" name="Rectangle 1681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3" name="Rectangle 1682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4" name="Rectangle 1683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5" name="Rectangle 1684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6" name="Rectangle 1685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7" name="Rectangle 1686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8" name="Rectangle 1687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89" name="Rectangle 1688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0" name="Rectangle 1689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1" name="Rectangle 1690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2" name="Rectangle 1691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3" name="Rectangle 1692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4" name="Rectangle 1693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5" name="Rectangle 1694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6" name="Rectangle 1695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7" name="Rectangle 1696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8" name="Rectangle 1697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99" name="Rectangle 1698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0" name="Rectangle 1699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1" name="Rectangle 1700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2" name="Rectangle 1701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3" name="Rectangle 1702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4" name="Rectangle 1703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5" name="Rectangle 1704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6" name="Rectangle 1705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7" name="Rectangle 1706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8" name="Rectangle 1707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09" name="Rectangle 1708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0" name="Rectangle 1709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1" name="Rectangle 1710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2" name="Rectangle 1711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3" name="Rectangle 1712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4" name="Rectangle 1713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5" name="Rectangle 1714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6" name="Rectangle 1715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7" name="Rectangle 1716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8" name="Rectangle 1717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19" name="Rectangle 1718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0" name="Rectangle 1719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1" name="Rectangle 1720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2" name="Rectangle 1721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3" name="Rectangle 1722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4" name="Rectangle 172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5" name="Rectangle 1724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6" name="Rectangle 1725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7" name="Rectangle 1726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8" name="Rectangle 1727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29" name="Rectangle 1728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0" name="Rectangle 1729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1" name="Rectangle 1730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2" name="Rectangle 1731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3" name="Rectangle 1732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4" name="Rectangle 1733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5" name="Rectangle 1734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6" name="Rectangle 1735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7" name="Rectangle 1736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8" name="Rectangle 1737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39" name="Rectangle 1738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0" name="Rectangle 1739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1" name="Rectangle 1740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2" name="Rectangle 1741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3" name="Rectangle 1742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4" name="Rectangle 1743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5" name="Rectangle 1744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6" name="Rectangle 1745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7" name="Rectangle 1746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8" name="Rectangle 1747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49" name="Rectangle 1748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0" name="Rectangle 1749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1" name="Rectangle 1750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2" name="Rectangle 1751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3" name="Rectangle 1752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4" name="Rectangle 1753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5" name="Rectangle 1754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6" name="Rectangle 1755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7" name="Rectangle 1756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8" name="Rectangle 1757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59" name="Rectangle 1758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0" name="Rectangle 1759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1" name="Rectangle 1760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2" name="Rectangle 1761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3" name="Rectangle 1762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4" name="Rectangle 1763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5" name="Rectangle 1764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6" name="Rectangle 1765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7" name="Rectangle 1766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768" name="Rectangle 1767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6" name="TextBox 1605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8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1567" name="Rectangle 156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2" name="Rectangle 157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9" name="Rectangle 157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0" name="Rectangle 157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2" name="Rectangle 158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3" name="Rectangle 158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4" name="Rectangle 158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5" name="Rectangle 158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7" name="Rectangle 158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9" name="Rectangle 158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0" name="Rectangle 158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1" name="Rectangle 159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2" name="Rectangle 159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3" name="Rectangle 159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4" name="Rectangle 159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5" name="Rectangle 159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6" name="Rectangle 159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7" name="Rectangle 159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8" name="Rectangle 159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9" name="Rectangle 159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0" name="Rectangle 159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1" name="Rectangle 160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2" name="Rectangle 160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3" name="Rectangle 160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4" name="Rectangle 160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566" name="TextBox 1565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9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0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3" name="Rectangle 732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8" name="Rectangle 737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9" name="Rectangle 738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7" name="Rectangle 756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8" name="Rectangle 757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9" name="Rectangle 758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0" name="Rectangle 759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1" name="Rectangle 760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2" name="Rectangle 761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3" name="Rectangle 762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4" name="Rectangle 763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6" name="Rectangle 765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7" name="Rectangle 766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9" name="Rectangle 76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0" name="Rectangle 76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1" name="Rectangle 77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2" name="Rectangle 77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3" name="Rectangle 77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4" name="Rectangle 77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5" name="Rectangle 774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6" name="Rectangle 775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7" name="Rectangle 776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8" name="Rectangle 777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9" name="Rectangle 778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0" name="Rectangle 779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1" name="Rectangle 780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2" name="Rectangle 781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3" name="Rectangle 782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4" name="Rectangle 783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5" name="Rectangle 784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6" name="Rectangle 785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7" name="Rectangle 786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8" name="Rectangle 787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9" name="Rectangle 788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2" name="Rectangle 791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3" name="Rectangle 792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4" name="Rectangle 793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7" name="Rectangle 796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8" name="Rectangle 797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9" name="Rectangle 798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2" name="Rectangle 801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3" name="Rectangle 802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4" name="Rectangle 803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7" name="Rectangle 806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8" name="Rectangle 807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" name="Rectangle 808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2" name="Rectangle 811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3" name="Rectangle 812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4" name="Rectangle 813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7" name="Rectangle 816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8" name="Rectangle 817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9" name="Rectangle 818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2" name="Rectangle 981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5" name="Rectangle 984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6" name="Rectangle 985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7" name="Rectangle 986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9" name="Rectangle 988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0" name="Rectangle 989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4" name="Rectangle 115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9" name="Rectangle 135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2" name="Rectangle 1521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3" name="Rectangle 1522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4" name="Rectangle 1523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5" name="Rectangle 1524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7" name="Rectangle 1526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8" name="Rectangle 1527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9" name="Rectangle 1528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0" name="Rectangle 1529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1" name="Rectangle 1530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2" name="Rectangle 1531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3" name="Rectangle 1532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4" name="Rectangle 1533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5" name="Rectangle 1534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6" name="Rectangle 1535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7" name="Rectangle 1536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8" name="Rectangle 1537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9" name="Rectangle 1538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0" name="Rectangle 1539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2" name="Rectangle 1541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4" name="Rectangle 1543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8" name="Rectangle 1547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9" name="Rectangle 1548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3" name="Rectangle 1552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0" name="Rectangle 1559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13" name="TextBox 712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547" name="Picture 54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1683431" cy="1727200"/>
          </a:xfrm>
          <a:prstGeom prst="rect">
            <a:avLst/>
          </a:prstGeom>
        </p:spPr>
      </p:pic>
      <p:pic>
        <p:nvPicPr>
          <p:cNvPr id="541" name="Picture 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957" y="0"/>
            <a:ext cx="233334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ea typeface="ＭＳ Ｐゴシック" charset="0"/>
              </a:rPr>
              <a:t>Salvation?</a:t>
            </a:r>
            <a:endParaRPr lang="en-US" sz="4000" b="1" dirty="0"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76400"/>
            <a:ext cx="3837232" cy="3937000"/>
          </a:xfrm>
          <a:prstGeom prst="rect">
            <a:avLst/>
          </a:prstGeom>
        </p:spPr>
      </p:pic>
      <p:pic>
        <p:nvPicPr>
          <p:cNvPr id="14" name="Picture 3" descr="p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43000"/>
            <a:ext cx="458123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 rot="15333499">
            <a:off x="4843011" y="1556148"/>
            <a:ext cx="2133600" cy="2466590"/>
            <a:chOff x="1073161" y="4079433"/>
            <a:chExt cx="2133600" cy="2466590"/>
          </a:xfrm>
        </p:grpSpPr>
        <p:sp>
          <p:nvSpPr>
            <p:cNvPr id="23" name="Oval 22"/>
            <p:cNvSpPr/>
            <p:nvPr/>
          </p:nvSpPr>
          <p:spPr bwMode="auto">
            <a:xfrm rot="4065891">
              <a:off x="1716042" y="4992642"/>
              <a:ext cx="762000" cy="76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4065891">
              <a:off x="906666" y="4245928"/>
              <a:ext cx="2466590" cy="21336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 rot="21168409">
            <a:off x="6737368" y="1524336"/>
            <a:ext cx="2133600" cy="2466590"/>
            <a:chOff x="1073161" y="4079433"/>
            <a:chExt cx="2133600" cy="2466590"/>
          </a:xfrm>
        </p:grpSpPr>
        <p:sp>
          <p:nvSpPr>
            <p:cNvPr id="26" name="Oval 25"/>
            <p:cNvSpPr/>
            <p:nvPr/>
          </p:nvSpPr>
          <p:spPr bwMode="auto">
            <a:xfrm rot="4065891">
              <a:off x="1716042" y="4992642"/>
              <a:ext cx="762000" cy="76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4065891">
              <a:off x="906666" y="4245928"/>
              <a:ext cx="2466590" cy="21336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 rot="11243726">
            <a:off x="6581128" y="3479855"/>
            <a:ext cx="2133600" cy="2466590"/>
            <a:chOff x="1073161" y="4079433"/>
            <a:chExt cx="2133600" cy="2466590"/>
          </a:xfrm>
        </p:grpSpPr>
        <p:sp>
          <p:nvSpPr>
            <p:cNvPr id="29" name="Oval 28"/>
            <p:cNvSpPr/>
            <p:nvPr/>
          </p:nvSpPr>
          <p:spPr bwMode="auto">
            <a:xfrm rot="4065891">
              <a:off x="1716042" y="4992642"/>
              <a:ext cx="762000" cy="76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4065891">
              <a:off x="906666" y="4245928"/>
              <a:ext cx="2466590" cy="2133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1"/>
                </a:solidFill>
                <a:ea typeface="ＭＳ Ｐゴシック" charset="0"/>
              </a:rPr>
              <a:t>In the Beginning…</a:t>
            </a: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41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51816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TextBox 1374"/>
          <p:cNvSpPr txBox="1"/>
          <p:nvPr/>
        </p:nvSpPr>
        <p:spPr>
          <a:xfrm>
            <a:off x="152400" y="2895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/>
                <a:cs typeface="Calibri"/>
              </a:rPr>
              <a:t>p</a:t>
            </a:r>
            <a:r>
              <a:rPr lang="en-US" sz="4800" b="1" dirty="0" smtClean="0">
                <a:latin typeface="Calibri"/>
                <a:cs typeface="Calibri"/>
              </a:rPr>
              <a:t>threads</a:t>
            </a:r>
            <a:endParaRPr lang="en-US" sz="4800" b="1" dirty="0">
              <a:latin typeface="Calibri"/>
              <a:cs typeface="Calibri"/>
            </a:endParaRPr>
          </a:p>
        </p:txBody>
      </p:sp>
      <p:grpSp>
        <p:nvGrpSpPr>
          <p:cNvPr id="713" name="Group 706"/>
          <p:cNvGrpSpPr/>
          <p:nvPr/>
        </p:nvGrpSpPr>
        <p:grpSpPr>
          <a:xfrm>
            <a:off x="2971799" y="1752600"/>
            <a:ext cx="5638801" cy="3581400"/>
            <a:chOff x="1142999" y="1219200"/>
            <a:chExt cx="5638801" cy="3581400"/>
          </a:xfrm>
        </p:grpSpPr>
        <p:grpSp>
          <p:nvGrpSpPr>
            <p:cNvPr id="828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1210" name="TextBox 1209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1211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1212" name="Rectangle 121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3" name="Rectangle 121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4" name="Rectangle 121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5" name="Rectangle 121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6" name="Rectangle 121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7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8" name="Rectangle 121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9" name="Rectangle 121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0" name="Rectangle 121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1" name="Rectangle 122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2" name="Rectangle 122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3" name="Rectangle 122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4" name="Rectangle 122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5" name="Rectangle 122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6" name="Rectangle 122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7" name="Rectangle 122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8" name="Rectangle 122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9" name="Rectangle 122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" name="Rectangle 122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" name="Rectangle 123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" name="Rectangle 123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" name="Rectangle 123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4" name="Rectangle 123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5" name="Rectangle 123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6" name="Rectangle 123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7" name="Rectangle 123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8" name="Rectangle 123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9" name="Rectangle 123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0" name="Rectangle 123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1" name="Rectangle 124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2" name="Rectangle 124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243" name="Rectangle 124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4" name="Rectangle 124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5" name="Rectangle 124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6" name="Rectangle 124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7" name="Rectangle 124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8" name="Rectangle 124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9" name="Rectangle 124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0" name="Rectangle 124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1" name="Rectangle 125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2" name="Rectangle 125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3" name="Rectangle 125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4" name="Rectangle 125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5" name="Rectangle 125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6" name="Rectangle 125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7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8" name="Rectangle 125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9" name="Rectangle 125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0" name="Rectangle 125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1" name="Rectangle 126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2" name="Rectangle 126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3" name="Rectangle 126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4" name="Rectangle 126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5" name="Rectangle 126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6" name="Rectangle 126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7" name="Rectangle 126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9" name="Rectangle 126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0" name="Rectangle 126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1" name="Rectangle 127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2" name="Rectangle 127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3" name="Rectangle 127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4" name="Rectangle 127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5" name="Rectangle 127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6" name="Rectangle 127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7" name="Rectangle 127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8" name="Rectangle 127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0" name="Rectangle 127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1" name="Rectangle 128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2" name="Rectangle 128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3" name="Rectangle 128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4" name="Rectangle 128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5" name="Rectangle 128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6" name="Rectangle 128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7" name="Rectangle 128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8" name="Rectangle 128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9" name="Rectangle 128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1" name="Rectangle 129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2" name="Rectangle 129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3" name="Rectangle 129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4" name="Rectangle 129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5" name="Rectangle 129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6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7" name="Rectangle 129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8" name="Rectangle 129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9" name="Rectangle 129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0" name="Rectangle 129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2" name="Rectangle 130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3" name="Rectangle 130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4" name="Rectangle 130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5" name="Rectangle 130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6" name="Rectangle 130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7" name="Rectangle 130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8" name="Rectangle 130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9" name="Rectangle 130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0" name="Rectangle 130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1" name="Rectangle 131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2" name="Rectangle 131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3" name="Rectangle 131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4" name="Rectangle 131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5" name="Rectangle 131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6" name="Rectangle 131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7" name="Rectangle 131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8" name="Rectangle 131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19" name="Rectangle 131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0" name="Rectangle 131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1" name="Rectangle 132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2" name="Rectangle 132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3" name="Rectangle 132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4" name="Rectangle 132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5" name="Rectangle 132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6" name="Rectangle 132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7" name="Rectangle 132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8" name="Rectangle 132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29" name="Rectangle 132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0" name="Rectangle 132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1" name="Rectangle 133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2" name="Rectangle 133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3" name="Rectangle 133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4" name="Rectangle 133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5" name="Rectangle 133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6" name="Rectangle 133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7" name="Rectangle 133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8" name="Rectangle 133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39" name="Rectangle 133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0" name="Rectangle 133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1" name="Rectangle 134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2" name="Rectangle 134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3" name="Rectangle 134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4" name="Rectangle 134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5" name="Rectangle 134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6" name="Rectangle 134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7" name="Rectangle 134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9" name="Rectangle 134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0" name="Rectangle 134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1" name="Rectangle 135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2" name="Rectangle 135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3" name="Rectangle 135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4" name="Rectangle 135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6" name="Rectangle 135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7" name="Rectangle 135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8" name="Rectangle 135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0" name="Rectangle 1359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1" name="Rectangle 1360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3" name="Rectangle 1362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4" name="Rectangle 1363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5" name="Rectangle 1364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6" name="Rectangle 1365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7" name="Rectangle 1366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8" name="Rectangle 1367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70" name="Rectangle 1369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71" name="Rectangle 1370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72" name="Rectangle 1371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73" name="Rectangle 1372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74" name="Rectangle 1373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82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044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1046" name="Rectangle 104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7" name="Rectangle 104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8" name="Rectangle 104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9" name="Rectangle 104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0" name="Rectangle 104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1" name="Rectangle 105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2" name="Rectangle 105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3" name="Rectangle 105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4" name="Rectangle 105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5" name="Rectangle 105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6" name="Rectangle 105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7" name="Rectangle 105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8" name="Rectangle 105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9" name="Rectangle 105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0" name="Rectangle 105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1" name="Rectangle 106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2" name="Rectangle 106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3" name="Rectangle 106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4" name="Rectangle 106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5" name="Rectangle 106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6" name="Rectangle 106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7" name="Rectangle 106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8" name="Rectangle 106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9" name="Rectangle 106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0" name="Rectangle 106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1" name="Rectangle 107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2" name="Rectangle 107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3" name="Rectangle 107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4" name="Rectangle 107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5" name="Rectangle 107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6" name="Rectangle 107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077" name="Rectangle 107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8" name="Rectangle 107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9" name="Rectangle 107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0" name="Rectangle 107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1" name="Rectangle 108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2" name="Rectangle 108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3" name="Rectangle 108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4" name="Rectangle 108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5" name="Rectangle 108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6" name="Rectangle 108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7" name="Rectangle 108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8" name="Rectangle 108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9" name="Rectangle 108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0" name="Rectangle 108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1" name="Rectangle 109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2" name="Rectangle 109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3" name="Rectangle 109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4" name="Rectangle 109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5" name="Rectangle 109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6" name="Rectangle 109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7" name="Rectangle 109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8" name="Rectangle 109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9" name="Rectangle 109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0" name="Rectangle 109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1" name="Rectangle 110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2" name="Rectangle 110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3" name="Rectangle 110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4" name="Rectangle 110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5" name="Rectangle 110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6" name="Rectangle 110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7" name="Rectangle 110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8" name="Rectangle 110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9" name="Rectangle 110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0" name="Rectangle 110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1" name="Rectangle 111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2" name="Rectangle 111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3" name="Rectangle 111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4" name="Rectangle 111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5" name="Rectangle 111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6" name="Rectangle 111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7" name="Rectangle 111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8" name="Rectangle 111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9" name="Rectangle 111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0" name="Rectangle 111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1" name="Rectangle 112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2" name="Rectangle 112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3" name="Rectangle 112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4" name="Rectangle 112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5" name="Rectangle 112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6" name="Rectangle 112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7" name="Rectangle 112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8" name="Rectangle 112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0" name="Rectangle 1129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1" name="Rectangle 113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2" name="Rectangle 113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3" name="Rectangle 113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4" name="Rectangle 113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5" name="Rectangle 113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6" name="Rectangle 113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7" name="Rectangle 113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9" name="Rectangle 113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0" name="Rectangle 113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1" name="Rectangle 114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2" name="Rectangle 114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3" name="Rectangle 114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4" name="Rectangle 114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5" name="Rectangle 114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6" name="Rectangle 114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8" name="Rectangle 114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9" name="Rectangle 114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0" name="Rectangle 114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1" name="Rectangle 115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2" name="Rectangle 115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3" name="Rectangle 115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5" name="Rectangle 1154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7" name="Rectangle 1156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8" name="Rectangle 1157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9" name="Rectangle 1158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0" name="Rectangle 1159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1" name="Rectangle 1160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2" name="Rectangle 1161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3" name="Rectangle 1162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4" name="Rectangle 116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6" name="Rectangle 1165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7" name="Rectangle 1166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8" name="Rectangle 1167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69" name="Rectangle 1168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0" name="Rectangle 1169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1" name="Rectangle 1170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2" name="Rectangle 1171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3" name="Rectangle 1172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4" name="Rectangle 1173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5" name="Rectangle 1174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6" name="Rectangle 1175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7" name="Rectangle 1176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8" name="Rectangle 1177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79" name="Rectangle 1178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0" name="Rectangle 1179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1" name="Rectangle 1180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2" name="Rectangle 1181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3" name="Rectangle 1182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4" name="Rectangle 1183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5" name="Rectangle 1184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6" name="Rectangle 1185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7" name="Rectangle 1186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8" name="Rectangle 1187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89" name="Rectangle 1188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0" name="Rectangle 1189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1" name="Rectangle 1190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2" name="Rectangle 1191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3" name="Rectangle 1192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5" name="Rectangle 119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6" name="Rectangle 119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7" name="Rectangle 119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8" name="Rectangle 119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9" name="Rectangle 119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0" name="Rectangle 119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1" name="Rectangle 120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2" name="Rectangle 120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3" name="Rectangle 120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4" name="Rectangle 120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5" name="Rectangle 120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6" name="Rectangle 120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7" name="Rectangle 120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8" name="Rectangle 120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9" name="Rectangle 120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045" name="TextBox 1044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830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004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1006" name="Rectangle 100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07" name="Rectangle 100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08" name="Rectangle 100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09" name="Rectangle 100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0" name="Rectangle 100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1" name="Rectangle 101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2" name="Rectangle 101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3" name="Rectangle 101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4" name="Rectangle 101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5" name="Rectangle 101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6" name="Rectangle 101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7" name="Rectangle 101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8" name="Rectangle 1017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19" name="Rectangle 1018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0" name="Rectangle 1019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1" name="Rectangle 1020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2" name="Rectangle 1021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3" name="Rectangle 1022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4" name="Rectangle 1023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5" name="Rectangle 1024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6" name="Rectangle 1025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7" name="Rectangle 1026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8" name="Rectangle 1027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29" name="Rectangle 1028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0" name="Rectangle 1029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1" name="Rectangle 1030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2" name="Rectangle 103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3" name="Rectangle 103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4" name="Rectangle 103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5" name="Rectangle 103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6" name="Rectangle 103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7" name="Rectangle 1036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8" name="Rectangle 1037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39" name="Rectangle 1038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0" name="Rectangle 1039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1" name="Rectangle 1040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2" name="Rectangle 1041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3" name="Rectangle 1042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005" name="TextBox 1004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831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832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834" name="Rectangle 833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35" name="Rectangle 834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36" name="Rectangle 835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37" name="Rectangle 836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38" name="Rectangle 837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39" name="Rectangle 838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0" name="Rectangle 839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1" name="Rectangle 840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2" name="Rectangle 841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3" name="Rectangle 842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4" name="Rectangle 843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5" name="Rectangle 844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6" name="Rectangle 845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7" name="Rectangle 846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8" name="Rectangle 847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49" name="Rectangle 848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0" name="Rectangle 849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1" name="Rectangle 850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2" name="Rectangle 851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3" name="Rectangle 852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4" name="Rectangle 853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5" name="Rectangle 854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6" name="Rectangle 855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7" name="Rectangle 856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8" name="Rectangle 857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59" name="Rectangle 858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0" name="Rectangle 859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1" name="Rectangle 860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2" name="Rectangle 861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3" name="Rectangle 862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4" name="Rectangle 863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65" name="Rectangle 864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6" name="Rectangle 865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7" name="Rectangle 866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8" name="Rectangle 867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69" name="Rectangle 868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0" name="Rectangle 869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1" name="Rectangle 870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2" name="Rectangle 871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3" name="Rectangle 872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4" name="Rectangle 873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5" name="Rectangle 874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6" name="Rectangle 875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7" name="Rectangle 876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79" name="Rectangle 878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0" name="Rectangle 879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1" name="Rectangle 880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2" name="Rectangle 881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3" name="Rectangle 882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4" name="Rectangle 883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5" name="Rectangle 884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6" name="Rectangle 885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7" name="Rectangle 886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8" name="Rectangle 88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0" name="Rectangle 88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1" name="Rectangle 89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2" name="Rectangle 89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3" name="Rectangle 89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4" name="Rectangle 89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5" name="Rectangle 894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6" name="Rectangle 895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7" name="Rectangle 896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8" name="Rectangle 897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99" name="Rectangle 898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1" name="Rectangle 900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2" name="Rectangle 901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3" name="Rectangle 902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4" name="Rectangle 903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5" name="Rectangle 904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6" name="Rectangle 905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7" name="Rectangle 906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8" name="Rectangle 907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09" name="Rectangle 908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0" name="Rectangle 909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2" name="Rectangle 911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3" name="Rectangle 912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4" name="Rectangle 913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5" name="Rectangle 914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6" name="Rectangle 915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7" name="Rectangle 916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8" name="Rectangle 917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19" name="Rectangle 918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0" name="Rectangle 919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1" name="Rectangle 920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2" name="Rectangle 921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3" name="Rectangle 922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4" name="Rectangle 923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5" name="Rectangle 924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6" name="Rectangle 925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7" name="Rectangle 926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8" name="Rectangle 927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29" name="Rectangle 928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0" name="Rectangle 929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1" name="Rectangle 930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2" name="Rectangle 931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3" name="Rectangle 932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4" name="Rectangle 933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5" name="Rectangle 934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6" name="Rectangle 935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7" name="Rectangle 936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8" name="Rectangle 937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39" name="Rectangle 938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0" name="Rectangle 939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1" name="Rectangle 940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2" name="Rectangle 941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3" name="Rectangle 942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4" name="Rectangle 943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5" name="Rectangle 944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6" name="Rectangle 945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7" name="Rectangle 946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8" name="Rectangle 947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49" name="Rectangle 948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0" name="Rectangle 949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1" name="Rectangle 950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2" name="Rectangle 951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3" name="Rectangle 952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4" name="Rectangle 953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5" name="Rectangle 954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6" name="Rectangle 955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7" name="Rectangle 956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8" name="Rectangle 957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59" name="Rectangle 958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0" name="Rectangle 959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1" name="Rectangle 960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2" name="Rectangle 961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3" name="Rectangle 962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5" name="Rectangle 964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6" name="Rectangle 965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7" name="Rectangle 966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8" name="Rectangle 967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69" name="Rectangle 968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0" name="Rectangle 969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1" name="Rectangle 970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3" name="Rectangle 972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4" name="Rectangle 973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5" name="Rectangle 974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6" name="Rectangle 975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7" name="Rectangle 976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8" name="Rectangle 977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79" name="Rectangle 978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1" name="Rectangle 980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3" name="Rectangle 982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1" name="Rectangle 99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2" name="Rectangle 99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3" name="Rectangle 99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4" name="Rectangle 99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5" name="Rectangle 99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6" name="Rectangle 99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7" name="Rectangle 99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8" name="Rectangle 99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9" name="Rectangle 99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00" name="Rectangle 99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01" name="Rectangle 100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02" name="Rectangle 100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03" name="Rectangle 100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33" name="TextBox 832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704" name="TextBox 703"/>
          <p:cNvSpPr txBox="1"/>
          <p:nvPr/>
        </p:nvSpPr>
        <p:spPr>
          <a:xfrm>
            <a:off x="152400" y="29028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dirty="0">
                <a:latin typeface="Calibri"/>
                <a:cs typeface="Calibri"/>
              </a:rPr>
              <a:t>D</a:t>
            </a:r>
            <a:r>
              <a:rPr lang="en-US" sz="4800" b="1" cap="small" dirty="0" smtClean="0">
                <a:latin typeface="Calibri"/>
                <a:cs typeface="Calibri"/>
              </a:rPr>
              <a:t>threads</a:t>
            </a:r>
            <a:endParaRPr lang="en-US" sz="4800" b="1" cap="small" dirty="0"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3200" y="5562600"/>
            <a:ext cx="5715000" cy="1066800"/>
            <a:chOff x="2743200" y="5562600"/>
            <a:chExt cx="5715000" cy="1066800"/>
          </a:xfrm>
        </p:grpSpPr>
        <p:grpSp>
          <p:nvGrpSpPr>
            <p:cNvPr id="548" name="Group 983"/>
            <p:cNvGrpSpPr/>
            <p:nvPr/>
          </p:nvGrpSpPr>
          <p:grpSpPr>
            <a:xfrm>
              <a:off x="2989942" y="5754469"/>
              <a:ext cx="4484595" cy="683062"/>
              <a:chOff x="2079171" y="5565338"/>
              <a:chExt cx="4484595" cy="683062"/>
            </a:xfrm>
          </p:grpSpPr>
          <p:grpSp>
            <p:nvGrpSpPr>
              <p:cNvPr id="549" name="Group 981"/>
              <p:cNvGrpSpPr/>
              <p:nvPr/>
            </p:nvGrpSpPr>
            <p:grpSpPr>
              <a:xfrm>
                <a:off x="2079171" y="5638800"/>
                <a:ext cx="1045029" cy="609600"/>
                <a:chOff x="304800" y="914400"/>
                <a:chExt cx="8229600" cy="4800600"/>
              </a:xfrm>
            </p:grpSpPr>
            <p:sp>
              <p:nvSpPr>
                <p:cNvPr id="551" name="Rectangle 550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6" name="Rectangle 565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22" name="Rectangle 821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0" name="TextBox 549"/>
              <p:cNvSpPr txBox="1"/>
              <p:nvPr/>
            </p:nvSpPr>
            <p:spPr>
              <a:xfrm>
                <a:off x="3287166" y="5565338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92D050"/>
                    </a:solidFill>
                    <a:latin typeface="Calibri"/>
                    <a:cs typeface="Calibri"/>
                  </a:rPr>
                  <a:t>deterministic</a:t>
                </a:r>
                <a:endParaRPr lang="en-US" sz="3600" dirty="0">
                  <a:solidFill>
                    <a:srgbClr val="92D05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823" name="Rectangle 822"/>
            <p:cNvSpPr/>
            <p:nvPr/>
          </p:nvSpPr>
          <p:spPr bwMode="auto">
            <a:xfrm>
              <a:off x="2743200" y="5562600"/>
              <a:ext cx="5715000" cy="10668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pic>
        <p:nvPicPr>
          <p:cNvPr id="824" name="Picture 8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1683431" cy="17272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42900" y="-533400"/>
            <a:ext cx="8839200" cy="533400"/>
          </a:xfrm>
        </p:spPr>
        <p:txBody>
          <a:bodyPr/>
          <a:lstStyle/>
          <a:p>
            <a:r>
              <a:rPr lang="en-US" dirty="0" smtClean="0"/>
              <a:t>Dthreads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43200" y="1600200"/>
            <a:ext cx="6096000" cy="3810000"/>
            <a:chOff x="2743200" y="1600200"/>
            <a:chExt cx="6096000" cy="3810000"/>
          </a:xfrm>
        </p:grpSpPr>
        <p:sp>
          <p:nvSpPr>
            <p:cNvPr id="11" name="Rounded Rectangle 10"/>
            <p:cNvSpPr/>
            <p:nvPr/>
          </p:nvSpPr>
          <p:spPr>
            <a:xfrm>
              <a:off x="2743200" y="1600200"/>
              <a:ext cx="6096000" cy="3810000"/>
            </a:xfrm>
            <a:prstGeom prst="roundRect">
              <a:avLst>
                <a:gd name="adj" fmla="val 8504"/>
              </a:avLst>
            </a:prstGeom>
            <a:blipFill rotWithShape="1">
              <a:blip r:embed="rId4">
                <a:alphaModFix amt="29000"/>
              </a:blip>
              <a:tile tx="0" ty="0" sx="100000" sy="100000" flip="none" algn="tl"/>
            </a:blip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2" name="Group 706"/>
            <p:cNvGrpSpPr/>
            <p:nvPr/>
          </p:nvGrpSpPr>
          <p:grpSpPr>
            <a:xfrm>
              <a:off x="2971799" y="1752600"/>
              <a:ext cx="5638801" cy="3524930"/>
              <a:chOff x="1142999" y="1219200"/>
              <a:chExt cx="5638801" cy="3524930"/>
            </a:xfrm>
          </p:grpSpPr>
          <p:grpSp>
            <p:nvGrpSpPr>
              <p:cNvPr id="3" name="Group 821"/>
              <p:cNvGrpSpPr/>
              <p:nvPr/>
            </p:nvGrpSpPr>
            <p:grpSpPr>
              <a:xfrm>
                <a:off x="1143000" y="1219200"/>
                <a:ext cx="4724400" cy="646331"/>
                <a:chOff x="914400" y="1219200"/>
                <a:chExt cx="4724400" cy="646331"/>
              </a:xfrm>
            </p:grpSpPr>
            <p:sp>
              <p:nvSpPr>
                <p:cNvPr id="1769" name="TextBox 1768"/>
                <p:cNvSpPr txBox="1"/>
                <p:nvPr/>
              </p:nvSpPr>
              <p:spPr>
                <a:xfrm>
                  <a:off x="2133600" y="1219200"/>
                  <a:ext cx="3505200" cy="64633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>
                          <a:lumMod val="65000"/>
                        </a:schemeClr>
                      </a:solidFill>
                      <a:effectLst>
                        <a:innerShdw blurRad="63500" dist="114300" dir="13500000">
                          <a:srgbClr val="000000">
                            <a:alpha val="50000"/>
                          </a:srgbClr>
                        </a:innerShdw>
                      </a:effectLst>
                      <a:latin typeface="Calibri"/>
                      <a:cs typeface="Calibri"/>
                    </a:rPr>
                    <a:t>race conditions</a:t>
                  </a:r>
                  <a:endParaRPr lang="en-US" sz="3600" dirty="0">
                    <a:solidFill>
                      <a:schemeClr val="bg1">
                        <a:lumMod val="65000"/>
                      </a:schemeClr>
                    </a:solidFill>
                    <a:effectLst>
                      <a:innerShdw blurRad="63500" dist="114300" dir="13500000">
                        <a:srgbClr val="000000">
                          <a:alpha val="50000"/>
                        </a:srgbClr>
                      </a:innerShdw>
                    </a:effectLst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4" name="Group 164"/>
                <p:cNvGrpSpPr/>
                <p:nvPr/>
              </p:nvGrpSpPr>
              <p:grpSpPr>
                <a:xfrm>
                  <a:off x="914400" y="1237564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771" name="Rectangle 1770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2" name="Rectangle 1771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3" name="Rectangle 1772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4" name="Rectangle 1773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5" name="Rectangle 1774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6" name="Rectangle 17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7" name="Rectangle 1776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8" name="Rectangle 1777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79" name="Rectangle 1778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0" name="Rectangle 1779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1" name="Rectangle 1780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2" name="Rectangle 1781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3" name="Rectangle 1782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4" name="Rectangle 1783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5" name="Rectangle 1784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6" name="Rectangle 1785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7" name="Rectangle 1786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8" name="Rectangle 1787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89" name="Rectangle 1788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0" name="Rectangle 1789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1" name="Rectangle 1790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2" name="Rectangle 1791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3" name="Rectangle 1792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4" name="Rectangle 1793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5" name="Rectangle 1794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6" name="Rectangle 1795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7" name="Rectangle 1796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8" name="Rectangle 1797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99" name="Rectangle 1798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0" name="Rectangle 1799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1" name="Rectangle 1800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2" name="Rectangle 1801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3" name="Rectangle 1802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4" name="Rectangle 1803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5" name="Rectangle 1804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6" name="Rectangle 1805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7" name="Rectangle 1806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8" name="Rectangle 1807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09" name="Rectangle 1808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0" name="Rectangle 1809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1" name="Rectangle 1810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2" name="Rectangle 1811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3" name="Rectangle 1812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4" name="Rectangle 1813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5" name="Rectangle 1814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6" name="Rectangle 21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7" name="Rectangle 1816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8" name="Rectangle 1817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19" name="Rectangle 1818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0" name="Rectangle 1819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1" name="Rectangle 1820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2" name="Rectangle 1821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3" name="Rectangle 1822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4" name="Rectangle 1823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5" name="Rectangle 1824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6" name="Rectangle 1825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7" name="Rectangle 1826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8" name="Rectangle 1827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29" name="Rectangle 1828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0" name="Rectangle 1829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1" name="Rectangle 1830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2" name="Rectangle 1831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3" name="Rectangle 1832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4" name="Rectangle 1833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5" name="Rectangle 1834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6" name="Rectangle 1835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7" name="Rectangle 1836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8" name="Rectangle 1837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39" name="Rectangle 1838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0" name="Rectangle 1839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1" name="Rectangle 1840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2" name="Rectangle 1841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3" name="Rectangle 1842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4" name="Rectangle 1843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5" name="Rectangle 1844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6" name="Rectangle 1845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7" name="Rectangle 1846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8" name="Rectangle 1847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49" name="Rectangle 1848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0" name="Rectangle 1849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1" name="Rectangle 1850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2" name="Rectangle 1851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3" name="Rectangle 1852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4" name="Rectangle 1853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5" name="Rectangle 375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6" name="Rectangle 1855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7" name="Rectangle 1856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8" name="Rectangle 1857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59" name="Rectangle 1858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0" name="Rectangle 1859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1" name="Rectangle 1860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2" name="Rectangle 1861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3" name="Rectangle 1862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4" name="Rectangle 1863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5" name="Rectangle 1864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6" name="Rectangle 1865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7" name="Rectangle 1866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8" name="Rectangle 1867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69" name="Rectangle 1868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0" name="Rectangle 1869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1" name="Rectangle 1870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2" name="Rectangle 1871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3" name="Rectangle 1872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4" name="Rectangle 1873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5" name="Rectangle 1874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6" name="Rectangle 1875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7" name="Rectangle 1876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8" name="Rectangle 1877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79" name="Rectangle 1878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0" name="Rectangle 1879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1" name="Rectangle 1880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2" name="Rectangle 1881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3" name="Rectangle 1882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4" name="Rectangle 1883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5" name="Rectangle 1884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6" name="Rectangle 1885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7" name="Rectangle 1886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8" name="Rectangle 1887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89" name="Rectangle 1888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0" name="Rectangle 1889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1" name="Rectangle 1890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2" name="Rectangle 1891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3" name="Rectangle 1892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4" name="Rectangle 1893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5" name="Rectangle 1894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6" name="Rectangle 1895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7" name="Rectangle 1896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8" name="Rectangle 1897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99" name="Rectangle 1898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0" name="Rectangle 1899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1" name="Rectangle 1900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2" name="Rectangle 1901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3" name="Rectangle 1902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4" name="Rectangle 1903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5" name="Rectangle 1904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6" name="Rectangle 1905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7" name="Rectangle 1906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8" name="Rectangle 1907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09" name="Rectangle 1908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0" name="Rectangle 1909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1" name="Rectangle 1910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2" name="Rectangle 1911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3" name="Rectangle 1912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4" name="Rectangle 1913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5" name="Rectangle 1914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6" name="Rectangle 1915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7" name="Rectangle 1916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8" name="Rectangle 1917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19" name="Rectangle 1918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0" name="Rectangle 1919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1" name="Rectangle 1920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2" name="Rectangle 1921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3" name="Rectangle 1922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4" name="Rectangle 1923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5" name="Rectangle 1924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6" name="Rectangle 1925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7" name="Rectangle 1926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8" name="Rectangle 1927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29" name="Rectangle 1928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30" name="Rectangle 1929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31" name="Rectangle 1930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32" name="Rectangle 1931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5" name="Group 822"/>
              <p:cNvGrpSpPr/>
              <p:nvPr/>
            </p:nvGrpSpPr>
            <p:grpSpPr>
              <a:xfrm>
                <a:off x="1143000" y="2209799"/>
                <a:ext cx="5638800" cy="666067"/>
                <a:chOff x="914400" y="2209799"/>
                <a:chExt cx="5638800" cy="666067"/>
              </a:xfrm>
            </p:grpSpPr>
            <p:grpSp>
              <p:nvGrpSpPr>
                <p:cNvPr id="6" name="Group 453"/>
                <p:cNvGrpSpPr/>
                <p:nvPr/>
              </p:nvGrpSpPr>
              <p:grpSpPr>
                <a:xfrm>
                  <a:off x="914400" y="2209799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607" name="Rectangle 1606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08" name="Rectangle 1607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09" name="Rectangle 1608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0" name="Rectangle 1609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1" name="Rectangle 1610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2" name="Rectangle 1611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3" name="Rectangle 1612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4" name="Rectangle 1613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5" name="Rectangle 1614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6" name="Rectangle 1615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7" name="Rectangle 1616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8" name="Rectangle 1617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19" name="Rectangle 1618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0" name="Rectangle 1619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1" name="Rectangle 1620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2" name="Rectangle 1621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3" name="Rectangle 1622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4" name="Rectangle 1623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5" name="Rectangle 162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6" name="Rectangle 162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7" name="Rectangle 162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8" name="Rectangle 162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29" name="Rectangle 162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0" name="Rectangle 162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1" name="Rectangle 163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2" name="Rectangle 163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3" name="Rectangle 163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4" name="Rectangle 163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5" name="Rectangle 163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6" name="Rectangle 163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7" name="Rectangle 163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8" name="Rectangle 163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39" name="Rectangle 1638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0" name="Rectangle 1639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1" name="Rectangle 1640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2" name="Rectangle 1641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3" name="Rectangle 1642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4" name="Rectangle 1643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5" name="Rectangle 1644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6" name="Rectangle 1645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7" name="Rectangle 1646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8" name="Rectangle 1647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9" name="Rectangle 1648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0" name="Rectangle 1649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1" name="Rectangle 1650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2" name="Rectangle 1651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3" name="Rectangle 1652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4" name="Rectangle 1653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5" name="Rectangle 1654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6" name="Rectangle 1655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7" name="Rectangle 1656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8" name="Rectangle 1657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9" name="Rectangle 1658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0" name="Rectangle 1659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1" name="Rectangle 1660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2" name="Rectangle 1661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3" name="Rectangle 1662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4" name="Rectangle 1663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5" name="Rectangle 1664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6" name="Rectangle 1665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7" name="Rectangle 1666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8" name="Rectangle 1667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9" name="Rectangle 1668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0" name="Rectangle 1669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1" name="Rectangle 1670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2" name="Rectangle 1671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3" name="Rectangle 1672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4" name="Rectangle 1673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5" name="Rectangle 1674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6" name="Rectangle 1675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7" name="Rectangle 1676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8" name="Rectangle 1677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9" name="Rectangle 1678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0" name="Rectangle 1679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1" name="Rectangle 1680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2" name="Rectangle 1681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3" name="Rectangle 1682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4" name="Rectangle 1683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5" name="Rectangle 1684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6" name="Rectangle 1685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7" name="Rectangle 1686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8" name="Rectangle 1687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89" name="Rectangle 1688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0" name="Rectangle 1689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1" name="Rectangle 1690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2" name="Rectangle 1691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3" name="Rectangle 1692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4" name="Rectangle 1693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5" name="Rectangle 1694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6" name="Rectangle 1695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7" name="Rectangle 1696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8" name="Rectangle 1697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99" name="Rectangle 1698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0" name="Rectangle 1699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1" name="Rectangle 1700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2" name="Rectangle 1701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3" name="Rectangle 1702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4" name="Rectangle 1703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5" name="Rectangle 1704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6" name="Rectangle 1705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7" name="Rectangle 1706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8" name="Rectangle 1707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09" name="Rectangle 1708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0" name="Rectangle 1709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1" name="Rectangle 1710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2" name="Rectangle 1711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3" name="Rectangle 1712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4" name="Rectangle 1713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5" name="Rectangle 1714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6" name="Rectangle 1715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7" name="Rectangle 1716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8" name="Rectangle 1717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19" name="Rectangle 1718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0" name="Rectangle 1719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1" name="Rectangle 1720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2" name="Rectangle 1721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3" name="Rectangle 1722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4" name="Rectangle 1723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5" name="Rectangle 1724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6" name="Rectangle 1725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7" name="Rectangle 1726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8" name="Rectangle 1727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29" name="Rectangle 1728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0" name="Rectangle 1729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1" name="Rectangle 1730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2" name="Rectangle 1731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3" name="Rectangle 1732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4" name="Rectangle 1733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5" name="Rectangle 1734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6" name="Rectangle 1735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7" name="Rectangle 1736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8" name="Rectangle 1737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39" name="Rectangle 1738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0" name="Rectangle 1739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1" name="Rectangle 1740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2" name="Rectangle 1741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3" name="Rectangle 1742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4" name="Rectangle 1743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5" name="Rectangle 1744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6" name="Rectangle 1745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7" name="Rectangle 1746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8" name="Rectangle 1747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49" name="Rectangle 1748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0" name="Rectangle 1749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1" name="Rectangle 1750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2" name="Rectangle 1751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3" name="Rectangle 1752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4" name="Rectangle 1753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5" name="Rectangle 1754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6" name="Rectangle 1755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7" name="Rectangle 1756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8" name="Rectangle 1757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59" name="Rectangle 1758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0" name="Rectangle 1759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1" name="Rectangle 1760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2" name="Rectangle 1761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3" name="Rectangle 1762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4" name="Rectangle 1763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5" name="Rectangle 1764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6" name="Rectangle 1765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7" name="Rectangle 1766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68" name="Rectangle 1767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/>
                      <a:cs typeface="Calibri"/>
                    </a:endParaRPr>
                  </a:p>
                </p:txBody>
              </p:sp>
            </p:grpSp>
            <p:sp>
              <p:nvSpPr>
                <p:cNvPr id="1606" name="TextBox 1605"/>
                <p:cNvSpPr txBox="1"/>
                <p:nvPr/>
              </p:nvSpPr>
              <p:spPr>
                <a:xfrm>
                  <a:off x="2133600" y="2229535"/>
                  <a:ext cx="4419600" cy="64633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>
                          <a:lumMod val="65000"/>
                        </a:schemeClr>
                      </a:solidFill>
                      <a:effectLst>
                        <a:innerShdw blurRad="63500" dist="114300" dir="13500000">
                          <a:srgbClr val="000000">
                            <a:alpha val="50000"/>
                          </a:srgbClr>
                        </a:innerShdw>
                      </a:effectLst>
                      <a:latin typeface="Calibri"/>
                      <a:cs typeface="Calibri"/>
                    </a:rPr>
                    <a:t>atomicity violations</a:t>
                  </a:r>
                  <a:endParaRPr lang="en-US" sz="3600" dirty="0">
                    <a:solidFill>
                      <a:schemeClr val="bg1">
                        <a:lumMod val="65000"/>
                      </a:schemeClr>
                    </a:solidFill>
                    <a:effectLst>
                      <a:innerShdw blurRad="63500" dist="114300" dir="13500000">
                        <a:srgbClr val="000000">
                          <a:alpha val="50000"/>
                        </a:srgbClr>
                      </a:innerShdw>
                    </a:effectLst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" name="Group 616"/>
              <p:cNvGrpSpPr/>
              <p:nvPr/>
            </p:nvGrpSpPr>
            <p:grpSpPr>
              <a:xfrm flipV="1">
                <a:off x="11429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1567" name="Rectangle 156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2" name="Rectangle 157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79" name="Rectangle 157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0" name="Rectangle 157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2" name="Rectangle 158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3" name="Rectangle 158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4" name="Rectangle 158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5" name="Rectangle 158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7" name="Rectangle 158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89" name="Rectangle 158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0" name="Rectangle 158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1" name="Rectangle 159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2" name="Rectangle 159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3" name="Rectangle 159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4" name="Rectangle 159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5" name="Rectangle 159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6" name="Rectangle 159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7" name="Rectangle 159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8" name="Rectangle 159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99" name="Rectangle 159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0" name="Rectangle 159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1" name="Rectangle 160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2" name="Rectangle 160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3" name="Rectangle 160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604" name="Rectangle 160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0" name="Group 655"/>
              <p:cNvGrpSpPr/>
              <p:nvPr/>
            </p:nvGrpSpPr>
            <p:grpSpPr>
              <a:xfrm>
                <a:off x="11647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3" name="Rectangle 732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8" name="Rectangle 737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39" name="Rectangle 738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7" name="Rectangle 756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8" name="Rectangle 757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59" name="Rectangle 758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0" name="Rectangle 759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1" name="Rectangle 760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2" name="Rectangle 761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3" name="Rectangle 762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4" name="Rectangle 763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6" name="Rectangle 765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7" name="Rectangle 766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69" name="Rectangle 76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0" name="Rectangle 76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1" name="Rectangle 77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2" name="Rectangle 77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3" name="Rectangle 77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4" name="Rectangle 77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5" name="Rectangle 774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6" name="Rectangle 775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7" name="Rectangle 776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8" name="Rectangle 777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79" name="Rectangle 778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0" name="Rectangle 779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1" name="Rectangle 780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2" name="Rectangle 781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3" name="Rectangle 782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4" name="Rectangle 783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5" name="Rectangle 784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6" name="Rectangle 785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7" name="Rectangle 786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8" name="Rectangle 787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89" name="Rectangle 788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2" name="Rectangle 791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3" name="Rectangle 792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4" name="Rectangle 793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7" name="Rectangle 796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8" name="Rectangle 797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799" name="Rectangle 798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2" name="Rectangle 801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3" name="Rectangle 802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4" name="Rectangle 803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7" name="Rectangle 806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8" name="Rectangle 807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" name="Rectangle 808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2" name="Rectangle 811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3" name="Rectangle 812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4" name="Rectangle 813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7" name="Rectangle 816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8" name="Rectangle 817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19" name="Rectangle 818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2" name="Rectangle 981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5" name="Rectangle 984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6" name="Rectangle 985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7" name="Rectangle 986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89" name="Rectangle 988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990" name="Rectangle 989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4" name="Rectangle 115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9" name="Rectangle 135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2" name="Rectangle 1521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3" name="Rectangle 1522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4" name="Rectangle 1523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5" name="Rectangle 1524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7" name="Rectangle 1526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8" name="Rectangle 1527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29" name="Rectangle 1528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0" name="Rectangle 1529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1" name="Rectangle 1530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2" name="Rectangle 1531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3" name="Rectangle 1532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4" name="Rectangle 1533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5" name="Rectangle 1534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6" name="Rectangle 1535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7" name="Rectangle 1536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8" name="Rectangle 1537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39" name="Rectangle 1538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0" name="Rectangle 1539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2" name="Rectangle 1541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4" name="Rectangle 1543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8" name="Rectangle 1547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49" name="Rectangle 1548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3" name="Rectangle 1552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0" name="Rectangle 1559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825" name="TextBox 824"/>
            <p:cNvSpPr txBox="1"/>
            <p:nvPr/>
          </p:nvSpPr>
          <p:spPr>
            <a:xfrm>
              <a:off x="4191000" y="3773269"/>
              <a:ext cx="44196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innerShdw blurRad="63500" dist="114300" dir="13500000">
                      <a:srgbClr val="000000">
                        <a:alpha val="50000"/>
                      </a:srgbClr>
                    </a:innerShdw>
                  </a:effectLst>
                  <a:latin typeface="Calibri"/>
                  <a:cs typeface="Calibri"/>
                </a:rPr>
                <a:t>deadlock</a:t>
              </a:r>
              <a:endParaRPr lang="en-US" sz="3600" b="1" dirty="0">
                <a:solidFill>
                  <a:schemeClr val="bg1">
                    <a:lumMod val="65000"/>
                  </a:schemeClr>
                </a:solidFill>
                <a:effectLst>
                  <a:innerShdw blurRad="63500" dist="114300" dir="13500000">
                    <a:srgbClr val="000000">
                      <a:alpha val="50000"/>
                    </a:srgbClr>
                  </a:innerShdw>
                </a:effectLst>
                <a:latin typeface="Calibri"/>
                <a:cs typeface="Calibri"/>
              </a:endParaRPr>
            </a:p>
          </p:txBody>
        </p:sp>
        <p:sp>
          <p:nvSpPr>
            <p:cNvPr id="826" name="TextBox 825"/>
            <p:cNvSpPr txBox="1"/>
            <p:nvPr/>
          </p:nvSpPr>
          <p:spPr>
            <a:xfrm>
              <a:off x="4191000" y="4687669"/>
              <a:ext cx="44196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65000"/>
                    </a:schemeClr>
                  </a:solidFill>
                  <a:effectLst>
                    <a:innerShdw blurRad="63500" dist="114300" dir="13500000">
                      <a:srgbClr val="000000">
                        <a:alpha val="50000"/>
                      </a:srgbClr>
                    </a:innerShdw>
                  </a:effectLst>
                  <a:latin typeface="Calibri"/>
                  <a:cs typeface="Calibri"/>
                </a:rPr>
                <a:t>o</a:t>
              </a:r>
              <a:r>
                <a:rPr lang="en-US" sz="3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innerShdw blurRad="63500" dist="114300" dir="13500000">
                      <a:srgbClr val="000000">
                        <a:alpha val="50000"/>
                      </a:srgbClr>
                    </a:innerShdw>
                  </a:effectLst>
                  <a:latin typeface="Calibri"/>
                  <a:cs typeface="Calibri"/>
                </a:rPr>
                <a:t>rder violations</a:t>
              </a:r>
              <a:endParaRPr lang="en-US" sz="3600" b="1" dirty="0">
                <a:solidFill>
                  <a:schemeClr val="bg1">
                    <a:lumMod val="65000"/>
                  </a:schemeClr>
                </a:solidFill>
                <a:effectLst>
                  <a:innerShdw blurRad="63500" dist="114300" dir="13500000">
                    <a:srgbClr val="000000">
                      <a:alpha val="50000"/>
                    </a:srgbClr>
                  </a:innerShdw>
                </a:effectLst>
                <a:latin typeface="Calibri"/>
                <a:cs typeface="Calibri"/>
              </a:endParaRPr>
            </a:p>
          </p:txBody>
        </p:sp>
      </p:grpSp>
      <p:pic>
        <p:nvPicPr>
          <p:cNvPr id="827" name="Picture 8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105400"/>
            <a:ext cx="2147352" cy="1612900"/>
          </a:xfrm>
          <a:prstGeom prst="rect">
            <a:avLst/>
          </a:prstGeom>
        </p:spPr>
      </p:pic>
      <p:sp>
        <p:nvSpPr>
          <p:cNvPr id="12" name="Multiply 11"/>
          <p:cNvSpPr/>
          <p:nvPr/>
        </p:nvSpPr>
        <p:spPr bwMode="auto">
          <a:xfrm>
            <a:off x="381000" y="4876800"/>
            <a:ext cx="1981200" cy="2133600"/>
          </a:xfrm>
          <a:prstGeom prst="mathMultiply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76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" grpId="0"/>
      <p:bldP spid="704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ate mach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4572000"/>
            <a:ext cx="1648554" cy="1981200"/>
          </a:xfrm>
          <a:prstGeom prst="rect">
            <a:avLst/>
          </a:prstGeom>
        </p:spPr>
      </p:pic>
      <p:pic>
        <p:nvPicPr>
          <p:cNvPr id="18" name="Picture 17" descr="state mach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624835"/>
            <a:ext cx="1699699" cy="2042665"/>
          </a:xfrm>
          <a:prstGeom prst="rect">
            <a:avLst/>
          </a:prstGeom>
        </p:spPr>
      </p:pic>
      <p:pic>
        <p:nvPicPr>
          <p:cNvPr id="11" name="Picture 10" descr="state mach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1676400" cy="2014665"/>
          </a:xfrm>
          <a:prstGeom prst="rect">
            <a:avLst/>
          </a:prstGeom>
        </p:spPr>
      </p:pic>
      <p:pic>
        <p:nvPicPr>
          <p:cNvPr id="2" name="Picture 1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1447800" cy="1486408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 bwMode="auto">
          <a:xfrm>
            <a:off x="304800" y="584200"/>
            <a:ext cx="2159000" cy="2159000"/>
          </a:xfrm>
          <a:prstGeom prst="mathMultiply">
            <a:avLst>
              <a:gd name="adj1" fmla="val 15677"/>
            </a:avLst>
          </a:prstGeom>
          <a:solidFill>
            <a:srgbClr val="FF0000"/>
          </a:solid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cap="small" dirty="0" smtClean="0">
                <a:ea typeface="ＭＳ Ｐゴシック" charset="0"/>
              </a:rPr>
              <a:t>Dthreads</a:t>
            </a:r>
            <a:r>
              <a:rPr lang="en-US" sz="4000" b="1" dirty="0" smtClean="0">
                <a:ea typeface="ＭＳ Ｐゴシック" charset="0"/>
              </a:rPr>
              <a:t> Enables…</a:t>
            </a:r>
            <a:endParaRPr lang="en-US" sz="4000" b="1" dirty="0">
              <a:ea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590800"/>
            <a:ext cx="2057400" cy="2057400"/>
            <a:chOff x="3200400" y="-152400"/>
            <a:chExt cx="4191000" cy="4191000"/>
          </a:xfrm>
        </p:grpSpPr>
        <p:pic>
          <p:nvPicPr>
            <p:cNvPr id="3" name="Picture 2" descr="rewi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812800"/>
              <a:ext cx="1524000" cy="1524000"/>
            </a:xfrm>
            <a:prstGeom prst="rect">
              <a:avLst/>
            </a:prstGeom>
          </p:spPr>
        </p:pic>
        <p:pic>
          <p:nvPicPr>
            <p:cNvPr id="9" name="Picture 8" descr="magnifyingglass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-152400"/>
              <a:ext cx="4191000" cy="4191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819400" y="1447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/>
                <a:cs typeface="Calibri"/>
              </a:rPr>
              <a:t>Race-free Executions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3048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/>
                <a:cs typeface="Calibri"/>
              </a:rPr>
              <a:t>Replay Debugging w/o Logging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953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/>
                <a:cs typeface="Calibri"/>
              </a:rPr>
              <a:t>Replicated State Machines</a:t>
            </a:r>
            <a:endParaRPr lang="en-US" sz="36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257964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Overhead with CoreDet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318000" y="7620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1600" dirty="0"/>
              <a:t>7.8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76200"/>
            <a:ext cx="6974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800000"/>
                </a:solidFill>
                <a:latin typeface="Calibri"/>
                <a:cs typeface="Calibri"/>
              </a:rPr>
              <a:t>Dthreads: </a:t>
            </a:r>
            <a:r>
              <a:rPr lang="en-US" sz="4000" b="1" dirty="0" smtClean="0">
                <a:solidFill>
                  <a:srgbClr val="800000"/>
                </a:solidFill>
                <a:latin typeface="Calibri"/>
                <a:cs typeface="Calibri"/>
              </a:rPr>
              <a:t>Efficient Determinism</a:t>
            </a:r>
            <a:endParaRPr lang="en-US" sz="4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29400" y="914400"/>
            <a:ext cx="15240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774" y="6172200"/>
            <a:ext cx="751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Usually faster than the state of the art</a:t>
            </a:r>
            <a:endParaRPr lang="en-US" sz="3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40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914400"/>
            <a:ext cx="36830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0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644570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Overhead with CoreDet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318000" y="7620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1600" dirty="0"/>
              <a:t>7.8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76200"/>
            <a:ext cx="6974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800000"/>
                </a:solidFill>
                <a:latin typeface="Calibri"/>
                <a:cs typeface="Calibri"/>
              </a:rPr>
              <a:t>Dthreads: </a:t>
            </a:r>
            <a:r>
              <a:rPr lang="en-US" sz="4000" b="1" dirty="0" smtClean="0">
                <a:solidFill>
                  <a:srgbClr val="800000"/>
                </a:solidFill>
                <a:latin typeface="Calibri"/>
                <a:cs typeface="Calibri"/>
              </a:rPr>
              <a:t>Efficient Determinism</a:t>
            </a:r>
            <a:endParaRPr lang="en-US" sz="4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6198969"/>
            <a:ext cx="3367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Generally as fast</a:t>
            </a:r>
            <a:endParaRPr lang="en-US" sz="3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340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013200" y="914400"/>
            <a:ext cx="914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270000" y="914400"/>
            <a:ext cx="22860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9865" y="6211669"/>
            <a:ext cx="4620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or faster than pthreads</a:t>
            </a:r>
            <a:endParaRPr lang="en-US" sz="3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05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547"/>
          <p:cNvSpPr txBox="1">
            <a:spLocks noChangeArrowheads="1"/>
          </p:cNvSpPr>
          <p:nvPr/>
        </p:nvSpPr>
        <p:spPr bwMode="auto">
          <a:xfrm>
            <a:off x="838200" y="2057400"/>
            <a:ext cx="7315200" cy="4031873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Lucida Console" charset="0"/>
              </a:rPr>
              <a:t>% </a:t>
            </a:r>
            <a:r>
              <a:rPr lang="en-US" sz="3200" b="1" dirty="0">
                <a:solidFill>
                  <a:schemeClr val="bg1"/>
                </a:solidFill>
                <a:latin typeface="Lucida Console" charset="0"/>
              </a:rPr>
              <a:t>g++ </a:t>
            </a:r>
            <a:r>
              <a:rPr lang="en-US" sz="3200" dirty="0" err="1">
                <a:solidFill>
                  <a:schemeClr val="bg1"/>
                </a:solidFill>
                <a:latin typeface="Lucida Console" charset="0"/>
              </a:rPr>
              <a:t>myprog.cpp</a:t>
            </a:r>
            <a:r>
              <a:rPr lang="en-US" sz="3200" dirty="0">
                <a:solidFill>
                  <a:schemeClr val="bg1"/>
                </a:solidFill>
                <a:latin typeface="Lucida Console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Lucida Console" charset="0"/>
              </a:rPr>
              <a:t>–</a:t>
            </a:r>
            <a:r>
              <a:rPr lang="en-US" sz="3200" b="1" dirty="0" smtClean="0">
                <a:solidFill>
                  <a:schemeClr val="bg1"/>
                </a:solidFill>
                <a:latin typeface="Lucida Console" charset="0"/>
              </a:rPr>
              <a:t>l thread</a:t>
            </a:r>
          </a:p>
          <a:p>
            <a:endParaRPr lang="en-US" sz="3200" b="1" dirty="0">
              <a:solidFill>
                <a:schemeClr val="bg1"/>
              </a:solidFill>
              <a:latin typeface="Lucida Console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Lucida Console" charset="0"/>
            </a:endParaRPr>
          </a:p>
          <a:p>
            <a:endParaRPr lang="en-US" sz="3200" b="1" dirty="0">
              <a:solidFill>
                <a:schemeClr val="bg1"/>
              </a:solidFill>
              <a:latin typeface="Lucida Console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Lucida Console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Lucida Console" charset="0"/>
            </a:endParaRPr>
          </a:p>
          <a:p>
            <a:endParaRPr lang="en-US" sz="3200" b="1" dirty="0">
              <a:solidFill>
                <a:schemeClr val="bg1"/>
              </a:solidFill>
              <a:latin typeface="Lucida Console" charset="0"/>
            </a:endParaRPr>
          </a:p>
          <a:p>
            <a:endParaRPr lang="en-US" sz="3200" dirty="0">
              <a:solidFill>
                <a:schemeClr val="bg1"/>
              </a:solidFill>
              <a:latin typeface="Lucida Console" charset="0"/>
            </a:endParaRPr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cap="small" dirty="0" smtClean="0">
                <a:ea typeface="ＭＳ Ｐゴシック" charset="0"/>
              </a:rPr>
              <a:t>Dthreads: </a:t>
            </a:r>
            <a:r>
              <a:rPr lang="en-US" sz="4000" b="1" dirty="0" smtClean="0">
                <a:ea typeface="ＭＳ Ｐゴシック" charset="0"/>
              </a:rPr>
              <a:t>Easy to Use</a:t>
            </a:r>
            <a:endParaRPr lang="en-US" sz="4000" b="1" dirty="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3700" y="20574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Lucida Console"/>
                <a:cs typeface="Lucida Console"/>
              </a:rPr>
              <a:t>p</a:t>
            </a:r>
            <a:endParaRPr lang="en-US" sz="3200" dirty="0">
              <a:solidFill>
                <a:srgbClr val="FFFFFF"/>
              </a:solidFill>
              <a:latin typeface="Lucida Console"/>
              <a:cs typeface="Lucida Console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1007 0.0173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Isolation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Picture 5" descr="f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031564" y="914123"/>
            <a:ext cx="977903" cy="280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rea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20255"/>
            <a:ext cx="1219200" cy="218494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962400" y="2275168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609600" y="3962400"/>
            <a:ext cx="3505200" cy="2667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48400" y="3962400"/>
            <a:ext cx="609600" cy="914400"/>
            <a:chOff x="6248400" y="3962400"/>
            <a:chExt cx="609600" cy="914400"/>
          </a:xfrm>
        </p:grpSpPr>
        <p:sp>
          <p:nvSpPr>
            <p:cNvPr id="26" name="Freeform 25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48400" y="3962400"/>
            <a:ext cx="609600" cy="914400"/>
            <a:chOff x="6248400" y="3962400"/>
            <a:chExt cx="609600" cy="914400"/>
          </a:xfrm>
        </p:grpSpPr>
        <p:sp>
          <p:nvSpPr>
            <p:cNvPr id="33" name="Freeform 32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48400" y="3962400"/>
            <a:ext cx="609600" cy="914400"/>
            <a:chOff x="6248400" y="3962400"/>
            <a:chExt cx="609600" cy="914400"/>
          </a:xfrm>
        </p:grpSpPr>
        <p:sp>
          <p:nvSpPr>
            <p:cNvPr id="36" name="Freeform 35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8400" y="3962400"/>
            <a:ext cx="609600" cy="914400"/>
            <a:chOff x="6248400" y="3962400"/>
            <a:chExt cx="609600" cy="914400"/>
          </a:xfrm>
        </p:grpSpPr>
        <p:sp>
          <p:nvSpPr>
            <p:cNvPr id="39" name="Freeform 38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48400" y="3962400"/>
            <a:ext cx="609600" cy="914400"/>
            <a:chOff x="6248400" y="3962400"/>
            <a:chExt cx="609600" cy="914400"/>
          </a:xfrm>
        </p:grpSpPr>
        <p:sp>
          <p:nvSpPr>
            <p:cNvPr id="42" name="Freeform 41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 bwMode="auto">
          <a:xfrm>
            <a:off x="609600" y="3505200"/>
            <a:ext cx="3200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s</a:t>
            </a:r>
            <a:r>
              <a:rPr lang="en-US" sz="2400" i="1" dirty="0" smtClean="0">
                <a:latin typeface="Calibri"/>
                <a:ea typeface="ＭＳ Ｐゴシック" charset="0"/>
                <a:cs typeface="Calibri"/>
              </a:rPr>
              <a:t>hared address space</a:t>
            </a:r>
            <a:endParaRPr lang="en-US" sz="2400" i="1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5029200" y="3429000"/>
            <a:ext cx="3124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d</a:t>
            </a:r>
            <a:r>
              <a:rPr lang="en-US" sz="2400" i="1" dirty="0" smtClean="0">
                <a:latin typeface="Calibri"/>
                <a:ea typeface="ＭＳ Ｐゴシック" charset="0"/>
                <a:cs typeface="Calibri"/>
              </a:rPr>
              <a:t>isjoint address spaces</a:t>
            </a:r>
            <a:endParaRPr lang="en-US" sz="2400" i="1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1666 0.22223 " pathEditMode="relative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-0.14167 0.2 " pathEditMode="relative" ptsTypes="AA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24445 " pathEditMode="relative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5 0.15555 " pathEditMode="relative" ptsTypes="AA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3334 0.1777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88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18333 0.16667 " pathEditMode="relative" ptsTypes="AA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4167 0.25556 " pathEditMode="relative" ptsTypes="AA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9167 0.26667 " pathEditMode="relative" ptsTypes="AA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Performance: Processes vs. Threads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7084" b="-3868"/>
          <a:stretch/>
        </p:blipFill>
        <p:spPr bwMode="auto">
          <a:xfrm>
            <a:off x="415140" y="1447800"/>
            <a:ext cx="781446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1651000"/>
            <a:ext cx="24384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threads</a:t>
            </a:r>
          </a:p>
          <a:p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867400"/>
            <a:ext cx="7010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1          2           4          8         16        32        64        128     256      512     1024</a:t>
            </a:r>
          </a:p>
          <a:p>
            <a:pPr algn="ctr"/>
            <a:r>
              <a:rPr lang="en-US" sz="1800" dirty="0" smtClean="0">
                <a:latin typeface="Calibri"/>
                <a:cs typeface="Calibri"/>
              </a:rPr>
              <a:t>Thread Execution Time (</a:t>
            </a:r>
            <a:r>
              <a:rPr lang="en-US" sz="1800" dirty="0" err="1" smtClean="0">
                <a:latin typeface="Calibri"/>
                <a:cs typeface="Calibri"/>
              </a:rPr>
              <a:t>ms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609600" cy="44527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1.4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1.2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1.0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0.8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0.6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0.4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0.2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0.0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022866" y="3396734"/>
            <a:ext cx="3200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Normalized Execution Time</a:t>
            </a:r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3" cstate="print"/>
          <a:srcRect l="83860" t="10582" r="6064" b="85687"/>
          <a:stretch/>
        </p:blipFill>
        <p:spPr bwMode="auto">
          <a:xfrm>
            <a:off x="6858000" y="21590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3"/>
          <p:cNvPicPr>
            <a:picLocks noChangeAspect="1" noChangeArrowheads="1"/>
          </p:cNvPicPr>
          <p:nvPr/>
        </p:nvPicPr>
        <p:blipFill rotWithShape="1">
          <a:blip r:embed="rId3" cstate="print"/>
          <a:srcRect l="83860" t="14779" r="6064" b="81490"/>
          <a:stretch/>
        </p:blipFill>
        <p:spPr bwMode="auto">
          <a:xfrm>
            <a:off x="6845300" y="18288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822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Performance: Processes vs. Threads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7084" b="-3868"/>
          <a:stretch/>
        </p:blipFill>
        <p:spPr bwMode="auto">
          <a:xfrm>
            <a:off x="415140" y="1447800"/>
            <a:ext cx="781446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1651000"/>
            <a:ext cx="24384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threads</a:t>
            </a:r>
          </a:p>
          <a:p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867400"/>
            <a:ext cx="7010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1          2           4          8         16        32        64        128     256      512     1024</a:t>
            </a:r>
          </a:p>
          <a:p>
            <a:pPr algn="ctr"/>
            <a:r>
              <a:rPr lang="en-US" sz="1800" dirty="0" smtClean="0">
                <a:latin typeface="Calibri"/>
                <a:cs typeface="Calibri"/>
              </a:rPr>
              <a:t>Thread Execution Time (</a:t>
            </a:r>
            <a:r>
              <a:rPr lang="en-US" sz="1800" dirty="0" err="1" smtClean="0">
                <a:latin typeface="Calibri"/>
                <a:cs typeface="Calibri"/>
              </a:rPr>
              <a:t>ms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609600" cy="44527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1.4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1.2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1.0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0.8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0.6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0.4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0.2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0.0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022866" y="3396734"/>
            <a:ext cx="3200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Normalized Execution Time</a:t>
            </a:r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3" cstate="print"/>
          <a:srcRect l="83860" t="10582" r="6064" b="85687"/>
          <a:stretch/>
        </p:blipFill>
        <p:spPr bwMode="auto">
          <a:xfrm>
            <a:off x="6858000" y="21590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3"/>
          <p:cNvPicPr>
            <a:picLocks noChangeAspect="1" noChangeArrowheads="1"/>
          </p:cNvPicPr>
          <p:nvPr/>
        </p:nvPicPr>
        <p:blipFill rotWithShape="1">
          <a:blip r:embed="rId3" cstate="print"/>
          <a:srcRect l="83860" t="14779" r="6064" b="81490"/>
          <a:stretch/>
        </p:blipFill>
        <p:spPr bwMode="auto">
          <a:xfrm>
            <a:off x="6845300" y="18288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3810000" y="1752600"/>
            <a:ext cx="3886200" cy="3962400"/>
            <a:chOff x="4191000" y="1752600"/>
            <a:chExt cx="3886200" cy="3962400"/>
          </a:xfrm>
          <a:solidFill>
            <a:srgbClr val="FFFFFF"/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4191000" y="1752600"/>
              <a:ext cx="3886200" cy="39624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572000" y="22098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50977" y="22098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0" y="36576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350977" y="36576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752600"/>
            <a:ext cx="3837232" cy="39370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343400" y="2667001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43400" y="2667001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343400" y="2667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343400" y="2667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343400" y="2667001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25 0.0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5 -0.0611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0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333 -0.0388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5 0.0277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3889 L 0.24166 0.0055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22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6111 L 0.05 0.2055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5 L 0.24167 0.2055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5" grpId="0" animBg="1"/>
      <p:bldP spid="16" grpId="0" animBg="1"/>
      <p:bldP spid="16" grpId="1" animBg="1"/>
      <p:bldP spid="1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Performance: Processes vs. Threads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7084" b="-3868"/>
          <a:stretch/>
        </p:blipFill>
        <p:spPr bwMode="auto">
          <a:xfrm>
            <a:off x="415140" y="1447800"/>
            <a:ext cx="781446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1651000"/>
            <a:ext cx="24384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threads</a:t>
            </a:r>
          </a:p>
          <a:p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867400"/>
            <a:ext cx="7010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1          2           4          8         16        32        64        128     256      512     1024</a:t>
            </a:r>
          </a:p>
          <a:p>
            <a:pPr algn="ctr"/>
            <a:r>
              <a:rPr lang="en-US" sz="1800" dirty="0" smtClean="0">
                <a:latin typeface="Calibri"/>
                <a:cs typeface="Calibri"/>
              </a:rPr>
              <a:t>Thread Execution Time (</a:t>
            </a:r>
            <a:r>
              <a:rPr lang="en-US" sz="1800" dirty="0" err="1" smtClean="0">
                <a:latin typeface="Calibri"/>
                <a:cs typeface="Calibri"/>
              </a:rPr>
              <a:t>ms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609600" cy="44527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1.4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1.2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1.0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0.8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0.6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0.4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0.2</a:t>
            </a:r>
          </a:p>
          <a:p>
            <a:pPr algn="r">
              <a:lnSpc>
                <a:spcPct val="104000"/>
              </a:lnSpc>
            </a:pPr>
            <a:endParaRPr lang="en-US" sz="1800" dirty="0" smtClean="0">
              <a:latin typeface="Calibri"/>
              <a:cs typeface="Calibri"/>
            </a:endParaRPr>
          </a:p>
          <a:p>
            <a:pPr algn="r">
              <a:lnSpc>
                <a:spcPct val="104000"/>
              </a:lnSpc>
            </a:pPr>
            <a:r>
              <a:rPr lang="en-US" sz="1800" dirty="0" smtClean="0">
                <a:latin typeface="Calibri"/>
                <a:cs typeface="Calibri"/>
              </a:rPr>
              <a:t>0.0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022866" y="3396734"/>
            <a:ext cx="3200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Normalized Execution Time</a:t>
            </a:r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3" cstate="print"/>
          <a:srcRect l="83860" t="10582" r="6064" b="85687"/>
          <a:stretch/>
        </p:blipFill>
        <p:spPr bwMode="auto">
          <a:xfrm>
            <a:off x="6858000" y="21590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3"/>
          <p:cNvPicPr>
            <a:picLocks noChangeAspect="1" noChangeArrowheads="1"/>
          </p:cNvPicPr>
          <p:nvPr/>
        </p:nvPicPr>
        <p:blipFill rotWithShape="1">
          <a:blip r:embed="rId3" cstate="print"/>
          <a:srcRect l="83860" t="14779" r="6064" b="81490"/>
          <a:stretch/>
        </p:blipFill>
        <p:spPr bwMode="auto">
          <a:xfrm>
            <a:off x="6845300" y="1828800"/>
            <a:ext cx="787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810000" y="1752600"/>
            <a:ext cx="3886200" cy="3962400"/>
            <a:chOff x="4191000" y="1752600"/>
            <a:chExt cx="3886200" cy="3962400"/>
          </a:xfrm>
          <a:solidFill>
            <a:srgbClr val="FFFFFF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4191000" y="1752600"/>
              <a:ext cx="3886200" cy="39624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72000" y="22098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350977" y="22098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72000" y="36576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350977" y="3657600"/>
              <a:ext cx="1345223" cy="1371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0" y="2438400"/>
            <a:ext cx="609600" cy="914400"/>
            <a:chOff x="6248400" y="3962400"/>
            <a:chExt cx="609600" cy="914400"/>
          </a:xfrm>
        </p:grpSpPr>
        <p:sp>
          <p:nvSpPr>
            <p:cNvPr id="18" name="Freeform 17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0" y="2438400"/>
            <a:ext cx="609600" cy="914400"/>
            <a:chOff x="6248400" y="3962400"/>
            <a:chExt cx="609600" cy="914400"/>
          </a:xfrm>
        </p:grpSpPr>
        <p:sp>
          <p:nvSpPr>
            <p:cNvPr id="21" name="Freeform 20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438400"/>
            <a:ext cx="609600" cy="914400"/>
            <a:chOff x="6248400" y="3962400"/>
            <a:chExt cx="609600" cy="914400"/>
          </a:xfrm>
        </p:grpSpPr>
        <p:sp>
          <p:nvSpPr>
            <p:cNvPr id="24" name="Freeform 23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2438400"/>
            <a:ext cx="609600" cy="914400"/>
            <a:chOff x="6248400" y="3962400"/>
            <a:chExt cx="609600" cy="914400"/>
          </a:xfrm>
        </p:grpSpPr>
        <p:sp>
          <p:nvSpPr>
            <p:cNvPr id="27" name="Freeform 26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26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9167 -2.22222E-6 " pathEditMode="relative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9167 0.2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1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2222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1743247" cy="1981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1"/>
                </a:solidFill>
                <a:ea typeface="ＭＳ Ｐゴシック" charset="0"/>
              </a:rPr>
              <a:t>There was the Core.</a:t>
            </a: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50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“Shared Memory”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1701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2514600" cy="2229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7" b="50485"/>
          <a:stretch/>
        </p:blipFill>
        <p:spPr>
          <a:xfrm>
            <a:off x="5105400" y="285378"/>
            <a:ext cx="3313043" cy="33389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0480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Snapshot pages</a:t>
            </a:r>
            <a:br>
              <a:rPr lang="en-US" sz="4000" b="1" dirty="0" smtClean="0"/>
            </a:br>
            <a:r>
              <a:rPr lang="en-US" sz="4000" b="1" dirty="0" smtClean="0"/>
              <a:t>before</a:t>
            </a:r>
            <a:r>
              <a:rPr lang="en-US" sz="4000" b="1" dirty="0"/>
              <a:t> </a:t>
            </a:r>
            <a:r>
              <a:rPr lang="en-US" sz="4000" b="1" dirty="0" smtClean="0"/>
              <a:t>modifications</a:t>
            </a:r>
            <a:endParaRPr lang="en-US" sz="4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304800"/>
            <a:ext cx="88392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dirty="0" smtClean="0"/>
              <a:t>“Shared Memory”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437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3462195"/>
            <a:ext cx="3313043" cy="331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7" b="50485"/>
          <a:stretch/>
        </p:blipFill>
        <p:spPr>
          <a:xfrm>
            <a:off x="5105400" y="285378"/>
            <a:ext cx="3313043" cy="33389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4800" y="5638800"/>
            <a:ext cx="457200" cy="4572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4142" y="5181600"/>
            <a:ext cx="581058" cy="4572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51054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Write back diffs</a:t>
            </a:r>
            <a:endParaRPr lang="en-US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43000"/>
            <a:ext cx="2514600" cy="222961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304800"/>
            <a:ext cx="88392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dirty="0" smtClean="0"/>
              <a:t>“Shared Memory”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875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540500" y="3683000"/>
            <a:ext cx="1072356" cy="1066800"/>
            <a:chOff x="3263900" y="2895600"/>
            <a:chExt cx="2476500" cy="2463800"/>
          </a:xfrm>
        </p:grpSpPr>
        <p:pic>
          <p:nvPicPr>
            <p:cNvPr id="59" name="Picture 79" descr="4160269609_53319a41c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895600"/>
              <a:ext cx="24384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80"/>
            <p:cNvSpPr>
              <a:spLocks noChangeArrowheads="1"/>
            </p:cNvSpPr>
            <p:nvPr/>
          </p:nvSpPr>
          <p:spPr bwMode="auto">
            <a:xfrm>
              <a:off x="3263900" y="2908300"/>
              <a:ext cx="2476500" cy="2451100"/>
            </a:xfrm>
            <a:prstGeom prst="ellipse">
              <a:avLst/>
            </a:prstGeom>
            <a:noFill/>
            <a:ln w="254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715000" y="2616200"/>
            <a:ext cx="1072356" cy="1066800"/>
            <a:chOff x="3263900" y="2895600"/>
            <a:chExt cx="2476500" cy="2463800"/>
          </a:xfrm>
        </p:grpSpPr>
        <p:pic>
          <p:nvPicPr>
            <p:cNvPr id="56" name="Picture 79" descr="4160269609_53319a41c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895600"/>
              <a:ext cx="24384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Oval 80"/>
            <p:cNvSpPr>
              <a:spLocks noChangeArrowheads="1"/>
            </p:cNvSpPr>
            <p:nvPr/>
          </p:nvSpPr>
          <p:spPr bwMode="auto">
            <a:xfrm>
              <a:off x="3263900" y="2908300"/>
              <a:ext cx="2476500" cy="2451100"/>
            </a:xfrm>
            <a:prstGeom prst="ellipse">
              <a:avLst/>
            </a:prstGeom>
            <a:noFill/>
            <a:ln w="254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029200" y="1524000"/>
            <a:ext cx="1072356" cy="1066800"/>
            <a:chOff x="3263900" y="2895600"/>
            <a:chExt cx="2476500" cy="2463800"/>
          </a:xfrm>
        </p:grpSpPr>
        <p:pic>
          <p:nvPicPr>
            <p:cNvPr id="53" name="Picture 79" descr="4160269609_53319a41c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895600"/>
              <a:ext cx="24384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Oval 80"/>
            <p:cNvSpPr>
              <a:spLocks noChangeArrowheads="1"/>
            </p:cNvSpPr>
            <p:nvPr/>
          </p:nvSpPr>
          <p:spPr bwMode="auto">
            <a:xfrm>
              <a:off x="3263900" y="2908300"/>
              <a:ext cx="2476500" cy="2451100"/>
            </a:xfrm>
            <a:prstGeom prst="ellipse">
              <a:avLst/>
            </a:prstGeom>
            <a:noFill/>
            <a:ln w="254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39" descr="l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4114800"/>
            <a:ext cx="990600" cy="1163456"/>
          </a:xfrm>
          <a:prstGeom prst="rect">
            <a:avLst/>
          </a:prstGeom>
        </p:spPr>
      </p:pic>
      <p:pic>
        <p:nvPicPr>
          <p:cNvPr id="39" name="Picture 38" descr="l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990600" cy="1163456"/>
          </a:xfrm>
          <a:prstGeom prst="rect">
            <a:avLst/>
          </a:prstGeom>
        </p:spPr>
      </p:pic>
      <p:pic>
        <p:nvPicPr>
          <p:cNvPr id="10246" name="Picture 10245" descr="l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905000"/>
            <a:ext cx="990600" cy="1163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6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“Thread”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424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“Thread”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9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“Thread” 3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828800" y="2159000"/>
            <a:ext cx="0" cy="312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3" idx="3"/>
          </p:cNvCxnSpPr>
          <p:nvPr/>
        </p:nvCxnSpPr>
        <p:spPr bwMode="auto">
          <a:xfrm>
            <a:off x="1828800" y="2593033"/>
            <a:ext cx="18288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828800" y="3657600"/>
            <a:ext cx="12192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828800" y="4724400"/>
            <a:ext cx="24384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054600" y="2159000"/>
            <a:ext cx="0" cy="312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067300" y="2590800"/>
            <a:ext cx="8763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943600" y="3657600"/>
            <a:ext cx="8763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807200" y="4724400"/>
            <a:ext cx="8763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7696200" y="2159000"/>
            <a:ext cx="0" cy="312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7696200" y="2590800"/>
            <a:ext cx="17526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7696200" y="3657600"/>
            <a:ext cx="17526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696200" y="4724400"/>
            <a:ext cx="17526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50" name="TextBox 10249"/>
          <p:cNvSpPr txBox="1"/>
          <p:nvPr/>
        </p:nvSpPr>
        <p:spPr>
          <a:xfrm>
            <a:off x="1905000" y="106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/>
                <a:cs typeface="Calibri"/>
              </a:rPr>
              <a:t>Parallel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76800" y="106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/>
                <a:cs typeface="Calibri"/>
              </a:rPr>
              <a:t>Serial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0251" name="Title 1025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Update in Deterministic Time &amp; Order</a:t>
            </a:r>
            <a:endParaRPr lang="en-US" sz="40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257800"/>
            <a:ext cx="1661504" cy="14732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696200" y="106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/>
                <a:cs typeface="Calibri"/>
              </a:rPr>
              <a:t>Parallel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4076700" y="1536700"/>
            <a:ext cx="2108200" cy="596900"/>
          </a:xfrm>
          <a:prstGeom prst="wedgeRectCallout">
            <a:avLst>
              <a:gd name="adj1" fmla="val -40505"/>
              <a:gd name="adj2" fmla="val 101786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/>
                <a:ea typeface="ＭＳ Ｐゴシック" charset="0"/>
                <a:cs typeface="Lucida Console"/>
              </a:rPr>
              <a:t>mutex_lock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onsole"/>
              <a:ea typeface="ＭＳ Ｐゴシック" charset="0"/>
              <a:cs typeface="Lucida Console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3683000" y="2806700"/>
            <a:ext cx="2108200" cy="596900"/>
          </a:xfrm>
          <a:prstGeom prst="wedgeRectCallout">
            <a:avLst>
              <a:gd name="adj1" fmla="val -46528"/>
              <a:gd name="adj2" fmla="val 106042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/>
                <a:ea typeface="ＭＳ Ｐゴシック" charset="0"/>
                <a:cs typeface="Lucida Console"/>
              </a:rPr>
              <a:t>cond_wait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onsole"/>
              <a:ea typeface="ＭＳ Ｐゴシック" charset="0"/>
              <a:cs typeface="Lucida Console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4660900" y="3810000"/>
            <a:ext cx="2806700" cy="596900"/>
          </a:xfrm>
          <a:prstGeom prst="wedgeRectCallout">
            <a:avLst>
              <a:gd name="adj1" fmla="val -36890"/>
              <a:gd name="adj2" fmla="val 11029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Lucida Console"/>
                <a:cs typeface="Lucida Console"/>
              </a:rPr>
              <a:t>p</a:t>
            </a:r>
            <a:r>
              <a:rPr lang="en-US" dirty="0" err="1" smtClean="0">
                <a:latin typeface="Lucida Console"/>
                <a:cs typeface="Lucida Console"/>
              </a:rPr>
              <a:t>thread_create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onsole"/>
              <a:ea typeface="ＭＳ Ｐゴシック" charset="0"/>
              <a:cs typeface="Lucida Conso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62" grpId="0"/>
      <p:bldP spid="35" grpId="0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498967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</a:t>
            </a:r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performance analysis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Picture 3" descr="lo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/>
          <a:stretch/>
        </p:blipFill>
        <p:spPr>
          <a:xfrm>
            <a:off x="3797300" y="2019300"/>
            <a:ext cx="534489" cy="762000"/>
          </a:xfrm>
          <a:prstGeom prst="rect">
            <a:avLst/>
          </a:prstGeom>
        </p:spPr>
      </p:pic>
      <p:pic>
        <p:nvPicPr>
          <p:cNvPr id="5" name="Picture 4" descr="lo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/>
          <a:stretch/>
        </p:blipFill>
        <p:spPr>
          <a:xfrm>
            <a:off x="6526711" y="1219200"/>
            <a:ext cx="547189" cy="762000"/>
          </a:xfrm>
          <a:prstGeom prst="rect">
            <a:avLst/>
          </a:prstGeom>
        </p:spPr>
      </p:pic>
      <p:pic>
        <p:nvPicPr>
          <p:cNvPr id="6" name="Picture 5" descr="lo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/>
          <a:stretch/>
        </p:blipFill>
        <p:spPr>
          <a:xfrm>
            <a:off x="6959600" y="2070100"/>
            <a:ext cx="534489" cy="762000"/>
          </a:xfrm>
          <a:prstGeom prst="rect">
            <a:avLst/>
          </a:prstGeom>
        </p:spPr>
      </p:pic>
      <p:pic>
        <p:nvPicPr>
          <p:cNvPr id="7" name="Picture 6" descr="watc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4292600" y="2057400"/>
            <a:ext cx="609600" cy="685800"/>
          </a:xfrm>
          <a:prstGeom prst="rect">
            <a:avLst/>
          </a:prstGeom>
        </p:spPr>
      </p:pic>
      <p:pic>
        <p:nvPicPr>
          <p:cNvPr id="8" name="Picture 7" descr="watc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7010400" y="1270000"/>
            <a:ext cx="609600" cy="685800"/>
          </a:xfrm>
          <a:prstGeom prst="rect">
            <a:avLst/>
          </a:prstGeom>
        </p:spPr>
      </p:pic>
      <p:pic>
        <p:nvPicPr>
          <p:cNvPr id="9" name="Picture 8" descr="watc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7429500" y="2133600"/>
            <a:ext cx="609600" cy="68580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 bwMode="auto">
          <a:xfrm rot="10800000" flipH="1">
            <a:off x="5486400" y="1295400"/>
            <a:ext cx="342899" cy="457200"/>
          </a:xfrm>
          <a:prstGeom prst="foldedCorner">
            <a:avLst>
              <a:gd name="adj" fmla="val 29762"/>
            </a:avLst>
          </a:prstGeom>
          <a:solidFill>
            <a:srgbClr val="F9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9FFCC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192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36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5819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5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76400" y="2281238"/>
            <a:ext cx="1676400" cy="5032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Thread 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581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486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67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48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629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87"/>
          <p:cNvSpPr txBox="1">
            <a:spLocks noChangeArrowheads="1"/>
          </p:cNvSpPr>
          <p:nvPr/>
        </p:nvSpPr>
        <p:spPr bwMode="auto">
          <a:xfrm>
            <a:off x="273050" y="4872038"/>
            <a:ext cx="201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b="1"/>
              <a:t>Main Memory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371600" y="2098675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9" name="TextBox 91"/>
          <p:cNvSpPr txBox="1">
            <a:spLocks noChangeArrowheads="1"/>
          </p:cNvSpPr>
          <p:nvPr/>
        </p:nvSpPr>
        <p:spPr bwMode="auto">
          <a:xfrm>
            <a:off x="1989138" y="1600200"/>
            <a:ext cx="113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800" b="1"/>
              <a:t>Core 1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752600" y="3241675"/>
            <a:ext cx="1524000" cy="334963"/>
            <a:chOff x="1752600" y="3505200"/>
            <a:chExt cx="1524000" cy="334804"/>
          </a:xfrm>
        </p:grpSpPr>
        <p:sp>
          <p:nvSpPr>
            <p:cNvPr id="89" name="Rectangle 88"/>
            <p:cNvSpPr/>
            <p:nvPr/>
          </p:nvSpPr>
          <p:spPr>
            <a:xfrm>
              <a:off x="1752600" y="3505200"/>
              <a:ext cx="381000" cy="334804"/>
            </a:xfrm>
            <a:prstGeom prst="rect">
              <a:avLst/>
            </a:prstGeom>
            <a:solidFill>
              <a:srgbClr val="999999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33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14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95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2819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00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438400" y="4918075"/>
            <a:ext cx="381000" cy="334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34" name="Group 40"/>
          <p:cNvGrpSpPr>
            <a:grpSpLocks/>
          </p:cNvGrpSpPr>
          <p:nvPr/>
        </p:nvGrpSpPr>
        <p:grpSpPr bwMode="auto">
          <a:xfrm>
            <a:off x="3962400" y="4918075"/>
            <a:ext cx="1524000" cy="334963"/>
            <a:chOff x="3962400" y="5227796"/>
            <a:chExt cx="1524000" cy="334804"/>
          </a:xfrm>
        </p:grpSpPr>
        <p:sp>
          <p:nvSpPr>
            <p:cNvPr id="82" name="Rectangle 81"/>
            <p:cNvSpPr/>
            <p:nvPr/>
          </p:nvSpPr>
          <p:spPr>
            <a:xfrm>
              <a:off x="3962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43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724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105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638800" y="2281238"/>
            <a:ext cx="1676400" cy="5032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Thread 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334000" y="2098675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7" name="TextBox 104"/>
          <p:cNvSpPr txBox="1">
            <a:spLocks noChangeArrowheads="1"/>
          </p:cNvSpPr>
          <p:nvPr/>
        </p:nvSpPr>
        <p:spPr bwMode="auto">
          <a:xfrm>
            <a:off x="5943600" y="1533525"/>
            <a:ext cx="113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800" b="1"/>
              <a:t>Core 2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715000" y="3195638"/>
            <a:ext cx="1524000" cy="334962"/>
            <a:chOff x="5715000" y="3505200"/>
            <a:chExt cx="1524000" cy="334804"/>
          </a:xfrm>
        </p:grpSpPr>
        <p:sp>
          <p:nvSpPr>
            <p:cNvPr id="103" name="Rectangle 102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rgbClr val="999999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276600" y="2973388"/>
            <a:ext cx="2438400" cy="455612"/>
            <a:chOff x="3276600" y="3203833"/>
            <a:chExt cx="2438400" cy="45535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276600" y="3657602"/>
              <a:ext cx="2438400" cy="1586"/>
            </a:xfrm>
            <a:prstGeom prst="line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46" name="TextBox 53"/>
            <p:cNvSpPr txBox="1">
              <a:spLocks noChangeArrowheads="1"/>
            </p:cNvSpPr>
            <p:nvPr/>
          </p:nvSpPr>
          <p:spPr bwMode="auto">
            <a:xfrm>
              <a:off x="3741637" y="3203833"/>
              <a:ext cx="1097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9pPr>
            </a:lstStyle>
            <a:p>
              <a:r>
                <a:rPr lang="en-US"/>
                <a:t>Invalidate</a:t>
              </a:r>
            </a:p>
          </p:txBody>
        </p:sp>
      </p:grpSp>
      <p:sp>
        <p:nvSpPr>
          <p:cNvPr id="44" name="Bent-Up Arrow 43"/>
          <p:cNvSpPr/>
          <p:nvPr/>
        </p:nvSpPr>
        <p:spPr>
          <a:xfrm flipH="1">
            <a:off x="2286000" y="3576638"/>
            <a:ext cx="1676400" cy="1600200"/>
          </a:xfrm>
          <a:prstGeom prst="bentUpArrow">
            <a:avLst>
              <a:gd name="adj1" fmla="val 13842"/>
              <a:gd name="adj2" fmla="val 19444"/>
              <a:gd name="adj3" fmla="val 24752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Bent-Up Arrow 46"/>
          <p:cNvSpPr/>
          <p:nvPr/>
        </p:nvSpPr>
        <p:spPr>
          <a:xfrm>
            <a:off x="5486400" y="3576638"/>
            <a:ext cx="1295400" cy="1600200"/>
          </a:xfrm>
          <a:prstGeom prst="bentUpArrow">
            <a:avLst>
              <a:gd name="adj1" fmla="val 17280"/>
              <a:gd name="adj2" fmla="val 25000"/>
              <a:gd name="adj3" fmla="val 23958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3246438"/>
            <a:ext cx="381000" cy="3349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1760538" y="3049588"/>
            <a:ext cx="439737" cy="1587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r>
              <a:rPr lang="en-US" sz="4000" b="1" dirty="0" smtClean="0"/>
              <a:t>The Culprit: False Sharing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76400" y="2286000"/>
            <a:ext cx="1676400" cy="50323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Thread 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581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486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67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48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629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71600" y="2103438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752600" y="3246438"/>
            <a:ext cx="1524000" cy="334962"/>
            <a:chOff x="1752600" y="3505200"/>
            <a:chExt cx="1524000" cy="334804"/>
          </a:xfrm>
        </p:grpSpPr>
        <p:sp>
          <p:nvSpPr>
            <p:cNvPr id="89" name="Rectangle 88"/>
            <p:cNvSpPr/>
            <p:nvPr/>
          </p:nvSpPr>
          <p:spPr>
            <a:xfrm>
              <a:off x="17526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33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14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95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2819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00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438400" y="4922838"/>
            <a:ext cx="381000" cy="3349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56" name="Group 40"/>
          <p:cNvGrpSpPr>
            <a:grpSpLocks/>
          </p:cNvGrpSpPr>
          <p:nvPr/>
        </p:nvGrpSpPr>
        <p:grpSpPr bwMode="auto">
          <a:xfrm>
            <a:off x="3962400" y="4922838"/>
            <a:ext cx="1524000" cy="334962"/>
            <a:chOff x="3962400" y="5227796"/>
            <a:chExt cx="1524000" cy="334804"/>
          </a:xfrm>
        </p:grpSpPr>
        <p:sp>
          <p:nvSpPr>
            <p:cNvPr id="82" name="Rectangle 81"/>
            <p:cNvSpPr/>
            <p:nvPr/>
          </p:nvSpPr>
          <p:spPr>
            <a:xfrm>
              <a:off x="3962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43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724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105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638800" y="2286000"/>
            <a:ext cx="1676400" cy="50323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Thread 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334000" y="2103438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715000" y="3200400"/>
            <a:ext cx="1524000" cy="334963"/>
            <a:chOff x="5715000" y="3505200"/>
            <a:chExt cx="1524000" cy="334804"/>
          </a:xfrm>
        </p:grpSpPr>
        <p:sp>
          <p:nvSpPr>
            <p:cNvPr id="103" name="Rectangle 102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rgbClr val="999999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7" name="Bent-Up Arrow 46"/>
          <p:cNvSpPr/>
          <p:nvPr/>
        </p:nvSpPr>
        <p:spPr>
          <a:xfrm>
            <a:off x="5486400" y="3581400"/>
            <a:ext cx="1295400" cy="1600200"/>
          </a:xfrm>
          <a:prstGeom prst="bentUpArrow">
            <a:avLst>
              <a:gd name="adj1" fmla="val 17280"/>
              <a:gd name="adj2" fmla="val 25000"/>
              <a:gd name="adj3" fmla="val 23958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3246438"/>
            <a:ext cx="381000" cy="3349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276600" y="2971800"/>
            <a:ext cx="2438400" cy="457200"/>
            <a:chOff x="3276600" y="3201988"/>
            <a:chExt cx="2438400" cy="4572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276600" y="3657601"/>
              <a:ext cx="2438400" cy="1587"/>
            </a:xfrm>
            <a:prstGeom prst="line">
              <a:avLst/>
            </a:prstGeom>
            <a:ln w="63500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76" name="TextBox 51"/>
            <p:cNvSpPr txBox="1">
              <a:spLocks noChangeArrowheads="1"/>
            </p:cNvSpPr>
            <p:nvPr/>
          </p:nvSpPr>
          <p:spPr bwMode="auto">
            <a:xfrm>
              <a:off x="3733800" y="3201988"/>
              <a:ext cx="1097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9pPr>
            </a:lstStyle>
            <a:p>
              <a:r>
                <a:rPr lang="en-US"/>
                <a:t>Invalidate</a:t>
              </a:r>
            </a:p>
          </p:txBody>
        </p:sp>
      </p:grpSp>
      <p:sp>
        <p:nvSpPr>
          <p:cNvPr id="55" name="Down Arrow 54"/>
          <p:cNvSpPr/>
          <p:nvPr/>
        </p:nvSpPr>
        <p:spPr>
          <a:xfrm rot="18424928">
            <a:off x="2628900" y="3167063"/>
            <a:ext cx="604837" cy="2497138"/>
          </a:xfrm>
          <a:prstGeom prst="downArrow">
            <a:avLst>
              <a:gd name="adj1" fmla="val 47566"/>
              <a:gd name="adj2" fmla="val 53124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62400" y="4922838"/>
            <a:ext cx="381000" cy="3349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6896894" y="3010694"/>
            <a:ext cx="381000" cy="1588"/>
          </a:xfrm>
          <a:prstGeom prst="line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715000" y="3200400"/>
            <a:ext cx="1524000" cy="334963"/>
            <a:chOff x="5715000" y="3505200"/>
            <a:chExt cx="1524000" cy="334804"/>
          </a:xfrm>
        </p:grpSpPr>
        <p:sp>
          <p:nvSpPr>
            <p:cNvPr id="60" name="Rectangle 59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767" name="TextBox 64"/>
          <p:cNvSpPr txBox="1">
            <a:spLocks noChangeArrowheads="1"/>
          </p:cNvSpPr>
          <p:nvPr/>
        </p:nvSpPr>
        <p:spPr bwMode="auto">
          <a:xfrm>
            <a:off x="273050" y="4876800"/>
            <a:ext cx="201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b="1"/>
              <a:t>Main Memory</a:t>
            </a:r>
          </a:p>
        </p:txBody>
      </p:sp>
      <p:sp>
        <p:nvSpPr>
          <p:cNvPr id="31769" name="TextBox 53"/>
          <p:cNvSpPr txBox="1">
            <a:spLocks noChangeArrowheads="1"/>
          </p:cNvSpPr>
          <p:nvPr/>
        </p:nvSpPr>
        <p:spPr bwMode="auto">
          <a:xfrm>
            <a:off x="1989138" y="1600200"/>
            <a:ext cx="113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800" b="1"/>
              <a:t>Core 1</a:t>
            </a:r>
          </a:p>
        </p:txBody>
      </p:sp>
      <p:sp>
        <p:nvSpPr>
          <p:cNvPr id="31770" name="TextBox 56"/>
          <p:cNvSpPr txBox="1">
            <a:spLocks noChangeArrowheads="1"/>
          </p:cNvSpPr>
          <p:nvPr/>
        </p:nvSpPr>
        <p:spPr bwMode="auto">
          <a:xfrm>
            <a:off x="5943600" y="1533525"/>
            <a:ext cx="113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800" b="1"/>
              <a:t>Core 2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04800" y="228600"/>
            <a:ext cx="88392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smtClean="0"/>
              <a:t>The Culprit: False Sharing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403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/>
                <a:cs typeface="Calibri"/>
              </a:rPr>
              <a:t>20x</a:t>
            </a:r>
            <a:endParaRPr lang="en-US"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76400" y="2286000"/>
            <a:ext cx="1676400" cy="5032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Process 1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371600" y="2103438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752600" y="3276600"/>
            <a:ext cx="1524000" cy="334963"/>
            <a:chOff x="1828800" y="3581400"/>
            <a:chExt cx="1524000" cy="334804"/>
          </a:xfrm>
        </p:grpSpPr>
        <p:sp>
          <p:nvSpPr>
            <p:cNvPr id="89" name="Rectangle 88"/>
            <p:cNvSpPr/>
            <p:nvPr/>
          </p:nvSpPr>
          <p:spPr>
            <a:xfrm>
              <a:off x="1828800" y="3581400"/>
              <a:ext cx="381000" cy="334804"/>
            </a:xfrm>
            <a:prstGeom prst="rect">
              <a:avLst/>
            </a:prstGeom>
            <a:solidFill>
              <a:srgbClr val="999999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09800" y="35814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90800" y="35814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71800" y="35814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772" name="Group 1"/>
          <p:cNvGrpSpPr>
            <a:grpSpLocks/>
          </p:cNvGrpSpPr>
          <p:nvPr/>
        </p:nvGrpSpPr>
        <p:grpSpPr bwMode="auto">
          <a:xfrm>
            <a:off x="2438400" y="5984875"/>
            <a:ext cx="4572000" cy="334963"/>
            <a:chOff x="2438400" y="4922996"/>
            <a:chExt cx="4572000" cy="334804"/>
          </a:xfrm>
        </p:grpSpPr>
        <p:sp>
          <p:nvSpPr>
            <p:cNvPr id="81" name="Rectangle 80"/>
            <p:cNvSpPr/>
            <p:nvPr/>
          </p:nvSpPr>
          <p:spPr>
            <a:xfrm>
              <a:off x="3581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86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867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48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29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19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200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438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830" name="Group 40"/>
            <p:cNvGrpSpPr>
              <a:grpSpLocks/>
            </p:cNvGrpSpPr>
            <p:nvPr/>
          </p:nvGrpSpPr>
          <p:grpSpPr bwMode="auto">
            <a:xfrm>
              <a:off x="3962400" y="4922996"/>
              <a:ext cx="1524000" cy="334804"/>
              <a:chOff x="3962400" y="5227796"/>
              <a:chExt cx="1524000" cy="33480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3962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343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105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02" name="Rectangle 101"/>
          <p:cNvSpPr/>
          <p:nvPr/>
        </p:nvSpPr>
        <p:spPr>
          <a:xfrm>
            <a:off x="5638800" y="2286000"/>
            <a:ext cx="1676400" cy="5032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Process 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334000" y="2103438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3271838"/>
            <a:ext cx="381000" cy="3349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715000" y="3246438"/>
            <a:ext cx="1524000" cy="334962"/>
            <a:chOff x="5715000" y="3505200"/>
            <a:chExt cx="1524000" cy="334804"/>
          </a:xfrm>
        </p:grpSpPr>
        <p:sp>
          <p:nvSpPr>
            <p:cNvPr id="60" name="Rectangle 59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rgbClr val="9999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rgbClr val="999999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777" name="TextBox 64"/>
          <p:cNvSpPr txBox="1">
            <a:spLocks noChangeArrowheads="1"/>
          </p:cNvSpPr>
          <p:nvPr/>
        </p:nvSpPr>
        <p:spPr bwMode="auto">
          <a:xfrm>
            <a:off x="273050" y="5905500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b="1"/>
              <a:t>Global State</a:t>
            </a:r>
          </a:p>
        </p:txBody>
      </p:sp>
      <p:sp>
        <p:nvSpPr>
          <p:cNvPr id="32779" name="TextBox 53"/>
          <p:cNvSpPr txBox="1">
            <a:spLocks noChangeArrowheads="1"/>
          </p:cNvSpPr>
          <p:nvPr/>
        </p:nvSpPr>
        <p:spPr bwMode="auto">
          <a:xfrm>
            <a:off x="1989138" y="1600200"/>
            <a:ext cx="113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800" b="1"/>
              <a:t>Core 1</a:t>
            </a:r>
          </a:p>
        </p:txBody>
      </p:sp>
      <p:sp>
        <p:nvSpPr>
          <p:cNvPr id="32780" name="TextBox 56"/>
          <p:cNvSpPr txBox="1">
            <a:spLocks noChangeArrowheads="1"/>
          </p:cNvSpPr>
          <p:nvPr/>
        </p:nvSpPr>
        <p:spPr bwMode="auto">
          <a:xfrm>
            <a:off x="5943600" y="1533525"/>
            <a:ext cx="113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800" b="1"/>
              <a:t>Core 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432050" y="5260975"/>
            <a:ext cx="4572000" cy="334963"/>
            <a:chOff x="2438400" y="4922996"/>
            <a:chExt cx="4572000" cy="334804"/>
          </a:xfrm>
        </p:grpSpPr>
        <p:sp>
          <p:nvSpPr>
            <p:cNvPr id="53" name="Rectangle 52"/>
            <p:cNvSpPr/>
            <p:nvPr/>
          </p:nvSpPr>
          <p:spPr>
            <a:xfrm>
              <a:off x="3581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86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867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48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29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19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00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38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813" name="Group 40"/>
            <p:cNvGrpSpPr>
              <a:grpSpLocks/>
            </p:cNvGrpSpPr>
            <p:nvPr/>
          </p:nvGrpSpPr>
          <p:grpSpPr bwMode="auto">
            <a:xfrm>
              <a:off x="3962400" y="4922996"/>
              <a:ext cx="1524000" cy="334804"/>
              <a:chOff x="3962400" y="5227796"/>
              <a:chExt cx="1524000" cy="33480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962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343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724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105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2782" name="TextBox 75"/>
          <p:cNvSpPr txBox="1">
            <a:spLocks noChangeArrowheads="1"/>
          </p:cNvSpPr>
          <p:nvPr/>
        </p:nvSpPr>
        <p:spPr bwMode="auto">
          <a:xfrm>
            <a:off x="571500" y="51816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b="1" dirty="0"/>
              <a:t>Process 2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432050" y="4570413"/>
            <a:ext cx="4572000" cy="334962"/>
            <a:chOff x="2438400" y="4922996"/>
            <a:chExt cx="4572000" cy="334804"/>
          </a:xfrm>
        </p:grpSpPr>
        <p:sp>
          <p:nvSpPr>
            <p:cNvPr id="78" name="Rectangle 77"/>
            <p:cNvSpPr/>
            <p:nvPr/>
          </p:nvSpPr>
          <p:spPr>
            <a:xfrm>
              <a:off x="3581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86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867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48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629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19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00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438400" y="49229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800" name="Group 40"/>
            <p:cNvGrpSpPr>
              <a:grpSpLocks/>
            </p:cNvGrpSpPr>
            <p:nvPr/>
          </p:nvGrpSpPr>
          <p:grpSpPr bwMode="auto">
            <a:xfrm>
              <a:off x="3962400" y="4922996"/>
              <a:ext cx="1524000" cy="334804"/>
              <a:chOff x="3962400" y="5227796"/>
              <a:chExt cx="1524000" cy="33480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962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343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724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105400" y="5227796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571500" y="4491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b="1"/>
              <a:t>Process 1</a:t>
            </a:r>
          </a:p>
        </p:txBody>
      </p:sp>
      <p:sp>
        <p:nvSpPr>
          <p:cNvPr id="116" name="Up Arrow 115"/>
          <p:cNvSpPr/>
          <p:nvPr/>
        </p:nvSpPr>
        <p:spPr>
          <a:xfrm>
            <a:off x="3048000" y="4876800"/>
            <a:ext cx="457200" cy="106680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Bent-Up Arrow 116"/>
          <p:cNvSpPr/>
          <p:nvPr/>
        </p:nvSpPr>
        <p:spPr>
          <a:xfrm flipH="1">
            <a:off x="2260600" y="3594100"/>
            <a:ext cx="1676400" cy="1223963"/>
          </a:xfrm>
          <a:prstGeom prst="bentUpArrow">
            <a:avLst>
              <a:gd name="adj1" fmla="val 14879"/>
              <a:gd name="adj2" fmla="val 23596"/>
              <a:gd name="adj3" fmla="val 29941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Up Arrow 117"/>
          <p:cNvSpPr/>
          <p:nvPr/>
        </p:nvSpPr>
        <p:spPr>
          <a:xfrm>
            <a:off x="5486400" y="5486400"/>
            <a:ext cx="457200" cy="45720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Bent-Up Arrow 118"/>
          <p:cNvSpPr/>
          <p:nvPr/>
        </p:nvSpPr>
        <p:spPr>
          <a:xfrm>
            <a:off x="5511800" y="3581400"/>
            <a:ext cx="1117600" cy="1909763"/>
          </a:xfrm>
          <a:prstGeom prst="bentUpArrow">
            <a:avLst>
              <a:gd name="adj1" fmla="val 14879"/>
              <a:gd name="adj2" fmla="val 21810"/>
              <a:gd name="adj3" fmla="val 29941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858000" y="3251200"/>
            <a:ext cx="381000" cy="334963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1760538" y="3049588"/>
            <a:ext cx="439737" cy="1587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6846094" y="3036094"/>
            <a:ext cx="381000" cy="1588"/>
          </a:xfrm>
          <a:prstGeom prst="line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r>
              <a:rPr lang="en-US" sz="4000" b="1" cap="small" dirty="0" smtClean="0"/>
              <a:t>Dthreads</a:t>
            </a:r>
            <a:r>
              <a:rPr lang="en-US" sz="4000" b="1" dirty="0" smtClean="0"/>
              <a:t>: Eliminates False Sharing!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2782" grpId="0"/>
      <p:bldP spid="115" grpId="0"/>
      <p:bldP spid="116" grpId="0" animBg="1"/>
      <p:bldP spid="116" grpId="1" animBg="1"/>
      <p:bldP spid="118" grpId="0" animBg="1"/>
      <p:bldP spid="118" grpId="1" animBg="1"/>
      <p:bldP spid="119" grpId="0" animBg="1"/>
      <p:bldP spid="1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245940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0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Dthreads detailed analysis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Dthreads: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 Detailed </a:t>
            </a:r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A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nalysis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897820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0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Dthreads detailed analysis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Dthreads: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 Detailed </a:t>
            </a:r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A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nalysis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306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914400"/>
            <a:ext cx="19050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0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1743247" cy="1981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1"/>
                </a:solidFill>
                <a:ea typeface="ＭＳ Ｐゴシック" charset="0"/>
              </a:rPr>
              <a:t>And it was Good.</a:t>
            </a: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4715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64249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0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Dthreads detailed analysis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Dthreads: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 Detailed </a:t>
            </a:r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A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nalysis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446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717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878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5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47518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Scalability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: Scalable Determinism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357471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Scalability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: Scalable Determinism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780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86300" y="914400"/>
            <a:ext cx="4953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86600" y="914400"/>
            <a:ext cx="4953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3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081560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Scalability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: Scalable Determinism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827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0" y="914400"/>
            <a:ext cx="4953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83000" y="914400"/>
            <a:ext cx="10541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04000" y="914400"/>
            <a:ext cx="4953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56500" y="914400"/>
            <a:ext cx="4953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0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124200" y="30552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dirty="0">
                <a:latin typeface="Calibri"/>
                <a:cs typeface="Calibri"/>
              </a:rPr>
              <a:t>D</a:t>
            </a:r>
            <a:r>
              <a:rPr lang="en-US" sz="4800" b="1" cap="small" dirty="0" smtClean="0">
                <a:latin typeface="Calibri"/>
                <a:cs typeface="Calibri"/>
              </a:rPr>
              <a:t>threads</a:t>
            </a:r>
            <a:endParaRPr lang="en-US" sz="4800" b="1" cap="small" dirty="0">
              <a:latin typeface="Calibri"/>
              <a:cs typeface="Calibri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42900" y="-533400"/>
            <a:ext cx="8839200" cy="533400"/>
          </a:xfrm>
        </p:spPr>
        <p:txBody>
          <a:bodyPr/>
          <a:lstStyle/>
          <a:p>
            <a:r>
              <a:rPr lang="en-US" dirty="0" smtClean="0"/>
              <a:t>Dthreads</a:t>
            </a:r>
            <a:endParaRPr lang="en-US" dirty="0"/>
          </a:p>
        </p:txBody>
      </p:sp>
      <p:pic>
        <p:nvPicPr>
          <p:cNvPr id="12" name="Picture 11" descr="monk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6500"/>
            <a:ext cx="4191000" cy="3073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1000" y="152400"/>
            <a:ext cx="3568700" cy="2868561"/>
            <a:chOff x="381000" y="152400"/>
            <a:chExt cx="3568700" cy="2868561"/>
          </a:xfrm>
        </p:grpSpPr>
        <p:pic>
          <p:nvPicPr>
            <p:cNvPr id="15" name="Picture 14" descr="monke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52400"/>
              <a:ext cx="3568700" cy="2214693"/>
            </a:xfrm>
            <a:prstGeom prst="rect">
              <a:avLst/>
            </a:prstGeom>
          </p:spPr>
        </p:pic>
        <p:pic>
          <p:nvPicPr>
            <p:cNvPr id="17" name="Picture 16" descr="monkey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438400"/>
              <a:ext cx="3009900" cy="582561"/>
            </a:xfrm>
            <a:prstGeom prst="rect">
              <a:avLst/>
            </a:prstGeom>
          </p:spPr>
        </p:pic>
      </p:grpSp>
      <p:grpSp>
        <p:nvGrpSpPr>
          <p:cNvPr id="1381" name="Group 1380"/>
          <p:cNvGrpSpPr/>
          <p:nvPr/>
        </p:nvGrpSpPr>
        <p:grpSpPr>
          <a:xfrm>
            <a:off x="6248400" y="381000"/>
            <a:ext cx="609600" cy="914400"/>
            <a:chOff x="6248400" y="3962400"/>
            <a:chExt cx="609600" cy="914400"/>
          </a:xfrm>
        </p:grpSpPr>
        <p:sp>
          <p:nvSpPr>
            <p:cNvPr id="1382" name="Freeform 1381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383" name="Rectangle 1382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1384" name="Group 1383"/>
          <p:cNvGrpSpPr/>
          <p:nvPr/>
        </p:nvGrpSpPr>
        <p:grpSpPr>
          <a:xfrm>
            <a:off x="6248400" y="381000"/>
            <a:ext cx="609600" cy="914400"/>
            <a:chOff x="6248400" y="3962400"/>
            <a:chExt cx="609600" cy="914400"/>
          </a:xfrm>
        </p:grpSpPr>
        <p:sp>
          <p:nvSpPr>
            <p:cNvPr id="1385" name="Freeform 1384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386" name="Rectangle 1385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1387" name="Group 1386"/>
          <p:cNvGrpSpPr/>
          <p:nvPr/>
        </p:nvGrpSpPr>
        <p:grpSpPr>
          <a:xfrm>
            <a:off x="6248400" y="381000"/>
            <a:ext cx="609600" cy="914400"/>
            <a:chOff x="6248400" y="3962400"/>
            <a:chExt cx="609600" cy="914400"/>
          </a:xfrm>
        </p:grpSpPr>
        <p:sp>
          <p:nvSpPr>
            <p:cNvPr id="1388" name="Freeform 1387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389" name="Rectangle 1388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1390" name="Group 1389"/>
          <p:cNvGrpSpPr/>
          <p:nvPr/>
        </p:nvGrpSpPr>
        <p:grpSpPr>
          <a:xfrm>
            <a:off x="6248400" y="381000"/>
            <a:ext cx="609600" cy="914400"/>
            <a:chOff x="6248400" y="3962400"/>
            <a:chExt cx="609600" cy="914400"/>
          </a:xfrm>
        </p:grpSpPr>
        <p:sp>
          <p:nvSpPr>
            <p:cNvPr id="1391" name="Freeform 1390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392" name="Rectangle 1391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1393" name="Group 1392"/>
          <p:cNvGrpSpPr/>
          <p:nvPr/>
        </p:nvGrpSpPr>
        <p:grpSpPr>
          <a:xfrm>
            <a:off x="6248400" y="381000"/>
            <a:ext cx="609600" cy="914400"/>
            <a:chOff x="6248400" y="3962400"/>
            <a:chExt cx="609600" cy="914400"/>
          </a:xfrm>
        </p:grpSpPr>
        <p:sp>
          <p:nvSpPr>
            <p:cNvPr id="1394" name="Freeform 1393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1395" name="Rectangle 1394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sp>
        <p:nvSpPr>
          <p:cNvPr id="1396" name="TextBox 547"/>
          <p:cNvSpPr txBox="1">
            <a:spLocks noChangeArrowheads="1"/>
          </p:cNvSpPr>
          <p:nvPr/>
        </p:nvSpPr>
        <p:spPr bwMode="auto">
          <a:xfrm>
            <a:off x="4648200" y="4343400"/>
            <a:ext cx="4191000" cy="400110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Lucida Console" charset="0"/>
              </a:rPr>
              <a:t>% </a:t>
            </a:r>
            <a:r>
              <a:rPr lang="en-US" sz="2000" b="1" dirty="0">
                <a:solidFill>
                  <a:schemeClr val="bg1"/>
                </a:solidFill>
                <a:latin typeface="Lucida Console" charset="0"/>
              </a:rPr>
              <a:t>g++ </a:t>
            </a:r>
            <a:r>
              <a:rPr lang="en-US" sz="2000" dirty="0" err="1">
                <a:solidFill>
                  <a:schemeClr val="bg1"/>
                </a:solidFill>
                <a:latin typeface="Lucida Console" charset="0"/>
              </a:rPr>
              <a:t>myprog.cpp</a:t>
            </a:r>
            <a:r>
              <a:rPr lang="en-US" sz="2000" dirty="0">
                <a:solidFill>
                  <a:schemeClr val="bg1"/>
                </a:solidFill>
                <a:latin typeface="Lucida Console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Lucida Console" charset="0"/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  <a:latin typeface="Lucida Console" charset="0"/>
              </a:rPr>
              <a:t>l thread</a:t>
            </a:r>
          </a:p>
        </p:txBody>
      </p:sp>
      <p:sp>
        <p:nvSpPr>
          <p:cNvPr id="1397" name="TextBox 1396"/>
          <p:cNvSpPr txBox="1"/>
          <p:nvPr/>
        </p:nvSpPr>
        <p:spPr>
          <a:xfrm>
            <a:off x="7556500" y="4343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Lucida Console"/>
                <a:cs typeface="Lucida Console"/>
              </a:rPr>
              <a:t>p</a:t>
            </a:r>
            <a:endParaRPr lang="en-US" sz="2000" dirty="0">
              <a:solidFill>
                <a:srgbClr val="FFFFFF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985859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9167 0.0444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6666 0.0333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6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6667 0.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0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9166 0.2333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0417 L -0.02188 0.0115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" grpId="0" animBg="1"/>
      <p:bldP spid="1397" grpId="0"/>
      <p:bldP spid="1397" grpId="1"/>
      <p:bldP spid="1397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4463787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8" t="7538" r="4632" b="4607"/>
          <a:stretch/>
        </p:blipFill>
        <p:spPr>
          <a:xfrm>
            <a:off x="2133600" y="152400"/>
            <a:ext cx="4650869" cy="6069473"/>
          </a:xfrm>
          <a:prstGeom prst="rect">
            <a:avLst/>
          </a:prstGeom>
        </p:spPr>
      </p:pic>
      <p:sp>
        <p:nvSpPr>
          <p:cNvPr id="37890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-6858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 smtClean="0">
                <a:latin typeface="Georgia" charset="0"/>
                <a:ea typeface="ＭＳ Ｐゴシック" charset="0"/>
              </a:rPr>
              <a:t>End</a:t>
            </a:r>
            <a:endParaRPr lang="en-US" sz="4000" dirty="0">
              <a:latin typeface="Georgi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53400" y="0"/>
            <a:ext cx="990600" cy="8382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304800" y="-6858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Scheduler </a:t>
            </a:r>
            <a:r>
              <a:rPr lang="en-US" dirty="0">
                <a:latin typeface="Georgia" charset="0"/>
                <a:ea typeface="ＭＳ Ｐゴシック" charset="0"/>
              </a:rPr>
              <a:t>Determinism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797300" y="1219200"/>
            <a:ext cx="152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168400"/>
            <a:ext cx="1143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981200" y="1981200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943600" y="1981200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7493000" y="1097340"/>
            <a:ext cx="114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</a:p>
        </p:txBody>
      </p:sp>
      <p:pic>
        <p:nvPicPr>
          <p:cNvPr id="15" name="Picture 14" descr="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733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4572000" y="2895600"/>
            <a:ext cx="0" cy="8382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Multiply 20"/>
          <p:cNvSpPr/>
          <p:nvPr/>
        </p:nvSpPr>
        <p:spPr bwMode="auto">
          <a:xfrm>
            <a:off x="2641600" y="3365500"/>
            <a:ext cx="3886200" cy="3886200"/>
          </a:xfrm>
          <a:prstGeom prst="mathMultiply">
            <a:avLst>
              <a:gd name="adj1" fmla="val 15677"/>
            </a:avLst>
          </a:prstGeom>
          <a:solidFill>
            <a:srgbClr val="FF0000"/>
          </a:solid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978281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Excluding Outliers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200"/>
            <a:ext cx="594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800000"/>
                </a:solidFill>
                <a:latin typeface="Calibri"/>
                <a:cs typeface="Calibri"/>
              </a:rPr>
              <a:t>Dthreads: </a:t>
            </a:r>
            <a:r>
              <a:rPr lang="en-US" sz="4000" b="1" dirty="0" smtClean="0">
                <a:solidFill>
                  <a:srgbClr val="800000"/>
                </a:solidFill>
                <a:latin typeface="Calibri"/>
                <a:cs typeface="Calibri"/>
              </a:rPr>
              <a:t>Without Outliers</a:t>
            </a:r>
            <a:endParaRPr lang="en-US" sz="4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37200" y="914400"/>
            <a:ext cx="13716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61989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Just 5% slower than pthreads</a:t>
            </a:r>
            <a:endParaRPr lang="en-US" sz="3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08200" y="914400"/>
            <a:ext cx="5334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90900" y="914400"/>
            <a:ext cx="927100" cy="365760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8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lbow Connector 15"/>
          <p:cNvCxnSpPr/>
          <p:nvPr/>
        </p:nvCxnSpPr>
        <p:spPr>
          <a:xfrm flipH="1">
            <a:off x="6083010" y="3612785"/>
            <a:ext cx="8934" cy="1035552"/>
          </a:xfrm>
          <a:prstGeom prst="bentConnector3">
            <a:avLst>
              <a:gd name="adj1" fmla="val -3652341"/>
            </a:avLst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>
                <a:latin typeface="Georgia" charset="0"/>
                <a:ea typeface="ＭＳ Ｐゴシック" charset="0"/>
              </a:rPr>
              <a:t>Commit </a:t>
            </a:r>
            <a:r>
              <a:rPr lang="en-US" sz="4000" dirty="0" smtClean="0">
                <a:latin typeface="Georgia" charset="0"/>
                <a:ea typeface="ＭＳ Ｐゴシック" charset="0"/>
              </a:rPr>
              <a:t>Protocol</a:t>
            </a:r>
            <a:endParaRPr lang="en-US" sz="4000" dirty="0">
              <a:latin typeface="Georgia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1206169"/>
            <a:ext cx="0" cy="4516036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71600" y="6044109"/>
            <a:ext cx="7010400" cy="7620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862935"/>
            <a:ext cx="117826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Time</a:t>
            </a:r>
            <a:endParaRPr lang="en-US" sz="2400" b="1" dirty="0"/>
          </a:p>
        </p:txBody>
      </p:sp>
      <p:grpSp>
        <p:nvGrpSpPr>
          <p:cNvPr id="9" name="Group 55"/>
          <p:cNvGrpSpPr/>
          <p:nvPr/>
        </p:nvGrpSpPr>
        <p:grpSpPr>
          <a:xfrm>
            <a:off x="5324186" y="3336099"/>
            <a:ext cx="762000" cy="553352"/>
            <a:chOff x="5382095" y="2643096"/>
            <a:chExt cx="762000" cy="553352"/>
          </a:xfrm>
        </p:grpSpPr>
        <p:sp>
          <p:nvSpPr>
            <p:cNvPr id="13" name="Rectangle 12"/>
            <p:cNvSpPr/>
            <p:nvPr/>
          </p:nvSpPr>
          <p:spPr>
            <a:xfrm>
              <a:off x="5752547" y="2643096"/>
              <a:ext cx="391548" cy="55335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82095" y="2643096"/>
              <a:ext cx="391547" cy="55335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08600" y="4960203"/>
            <a:ext cx="113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Twin Page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4193738"/>
            <a:ext cx="7227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/>
              <a:t>Diff</a:t>
            </a:r>
            <a:endParaRPr lang="en-US" sz="2400" b="1" dirty="0"/>
          </a:p>
        </p:txBody>
      </p:sp>
      <p:cxnSp>
        <p:nvCxnSpPr>
          <p:cNvPr id="18" name="Shape 33"/>
          <p:cNvCxnSpPr/>
          <p:nvPr/>
        </p:nvCxnSpPr>
        <p:spPr>
          <a:xfrm rot="16200000" flipV="1">
            <a:off x="5281059" y="2553086"/>
            <a:ext cx="2312666" cy="821588"/>
          </a:xfrm>
          <a:prstGeom prst="bentConnector2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90986" y="4122003"/>
            <a:ext cx="467014" cy="0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40330" y="1531203"/>
            <a:ext cx="779470" cy="553352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5100" y="1531203"/>
            <a:ext cx="391547" cy="55335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97109" y="1530910"/>
            <a:ext cx="779470" cy="55335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352800" y="1226401"/>
            <a:ext cx="1" cy="4495802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97100" y="3378151"/>
            <a:ext cx="779470" cy="55335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>
            <a:off x="2346322" y="2095387"/>
            <a:ext cx="466344" cy="125185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13788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Global State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32076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Local</a:t>
            </a:r>
          </a:p>
          <a:p>
            <a:pPr algn="ctr"/>
            <a:r>
              <a:rPr lang="en-US" b="1" dirty="0" smtClean="0"/>
              <a:t>State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3782716" y="1530881"/>
            <a:ext cx="779470" cy="55335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17930" y="3372703"/>
            <a:ext cx="779470" cy="553352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24852" y="3372703"/>
            <a:ext cx="391548" cy="55335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7305386" y="1226404"/>
            <a:ext cx="9814" cy="4495801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772400" y="1531203"/>
            <a:ext cx="779470" cy="55335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391" y="3378444"/>
            <a:ext cx="779470" cy="55335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-Down Arrow 46"/>
          <p:cNvSpPr/>
          <p:nvPr/>
        </p:nvSpPr>
        <p:spPr>
          <a:xfrm>
            <a:off x="7921613" y="2095680"/>
            <a:ext cx="466344" cy="125185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72400" y="3378151"/>
            <a:ext cx="391547" cy="55335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4600" y="1531203"/>
            <a:ext cx="779470" cy="553352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772400" y="1531203"/>
            <a:ext cx="391547" cy="55335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0.41111 " pathEditMode="relative" ptsTypes="AA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1" grpId="0" animBg="1"/>
      <p:bldP spid="22" grpId="0" animBg="1"/>
      <p:bldP spid="30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48" grpId="0" animBg="1"/>
      <p:bldP spid="11" grpId="0" animBg="1"/>
      <p:bldP spid="11" grpId="1" animBg="1"/>
      <p:bldP spid="5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598488" y="1143000"/>
            <a:ext cx="2144712" cy="2133600"/>
            <a:chOff x="3263900" y="2895600"/>
            <a:chExt cx="2476500" cy="2463800"/>
          </a:xfrm>
        </p:grpSpPr>
        <p:pic>
          <p:nvPicPr>
            <p:cNvPr id="9258" name="Picture 79" descr="4160269609_53319a41c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895600"/>
              <a:ext cx="24384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Oval 80"/>
            <p:cNvSpPr>
              <a:spLocks noChangeArrowheads="1"/>
            </p:cNvSpPr>
            <p:nvPr/>
          </p:nvSpPr>
          <p:spPr bwMode="auto">
            <a:xfrm>
              <a:off x="3263900" y="2908300"/>
              <a:ext cx="2476500" cy="2451100"/>
            </a:xfrm>
            <a:prstGeom prst="ellipse">
              <a:avLst/>
            </a:prstGeom>
            <a:noFill/>
            <a:ln w="254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4660900" y="3276600"/>
            <a:ext cx="1193800" cy="533400"/>
            <a:chOff x="2768600" y="533400"/>
            <a:chExt cx="1193800" cy="533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9249" name="Rectangle 52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DDF3EA"/>
            </a:solidFill>
            <a:ln w="38100">
              <a:solidFill>
                <a:srgbClr val="008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073400" y="4114800"/>
            <a:ext cx="1193800" cy="533400"/>
            <a:chOff x="2768600" y="533400"/>
            <a:chExt cx="1193800" cy="5334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9251" name="Rectangle 47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D6D6F5"/>
            </a:solidFill>
            <a:ln w="38100">
              <a:solidFill>
                <a:srgbClr val="00009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4660900" y="3276600"/>
            <a:ext cx="1193800" cy="533400"/>
            <a:chOff x="2768600" y="533400"/>
            <a:chExt cx="1193800" cy="5334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9243" name="Rectangle 65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DDF3EA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1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073400" y="4114800"/>
            <a:ext cx="1193800" cy="533400"/>
            <a:chOff x="2768600" y="533400"/>
            <a:chExt cx="1193800" cy="5334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9245" name="Rectangle 60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D6D6F5"/>
            </a:solidFill>
            <a:ln w="38100">
              <a:solidFill>
                <a:srgbClr val="00009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1</a:t>
              </a:r>
            </a:p>
          </p:txBody>
        </p:sp>
      </p:grpSp>
      <p:sp>
        <p:nvSpPr>
          <p:cNvPr id="921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 cap="small" dirty="0" smtClean="0">
                <a:latin typeface="Calibri"/>
                <a:ea typeface="ＭＳ Ｐゴシック" charset="0"/>
                <a:cs typeface="Calibri"/>
              </a:rPr>
              <a:t>Dthreads</a:t>
            </a:r>
            <a:r>
              <a:rPr lang="en-US" sz="4000" b="1" dirty="0" smtClean="0">
                <a:latin typeface="Calibri"/>
                <a:ea typeface="ＭＳ Ｐゴシック" charset="0"/>
                <a:cs typeface="Calibri"/>
              </a:rPr>
              <a:t> Example Execution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86200" y="1143000"/>
            <a:ext cx="1193800" cy="533400"/>
            <a:chOff x="2768600" y="533400"/>
            <a:chExt cx="11938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9257" name="Rectangle 4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19" name="Straight Arrow Connector 18"/>
          <p:cNvCxnSpPr>
            <a:stCxn id="9247" idx="3"/>
          </p:cNvCxnSpPr>
          <p:nvPr/>
        </p:nvCxnSpPr>
        <p:spPr bwMode="auto">
          <a:xfrm flipV="1">
            <a:off x="5854700" y="3810000"/>
            <a:ext cx="1003300" cy="571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39" idx="1"/>
          </p:cNvCxnSpPr>
          <p:nvPr/>
        </p:nvCxnSpPr>
        <p:spPr bwMode="auto">
          <a:xfrm flipH="1">
            <a:off x="2362200" y="3543300"/>
            <a:ext cx="711200" cy="266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86200" y="1981200"/>
            <a:ext cx="1193800" cy="533400"/>
            <a:chOff x="2768600" y="533400"/>
            <a:chExt cx="1193800" cy="5334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9255" name="Rectangle 35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43" name="Straight Arrow Connector 42"/>
          <p:cNvCxnSpPr>
            <a:endCxn id="47" idx="1"/>
          </p:cNvCxnSpPr>
          <p:nvPr/>
        </p:nvCxnSpPr>
        <p:spPr bwMode="auto">
          <a:xfrm>
            <a:off x="2362200" y="4191000"/>
            <a:ext cx="711200" cy="190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endCxn id="9249" idx="3"/>
          </p:cNvCxnSpPr>
          <p:nvPr/>
        </p:nvCxnSpPr>
        <p:spPr bwMode="auto">
          <a:xfrm flipH="1" flipV="1">
            <a:off x="5854700" y="3543300"/>
            <a:ext cx="1003300" cy="647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073400" y="3276600"/>
            <a:ext cx="1193800" cy="533400"/>
            <a:chOff x="2768600" y="533400"/>
            <a:chExt cx="1193800" cy="5334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dirty="0">
                  <a:latin typeface="Lucida Console"/>
                  <a:cs typeface="Lucida Console"/>
                </a:rPr>
                <a:t>0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660900" y="4114800"/>
            <a:ext cx="1193800" cy="533400"/>
            <a:chOff x="2768600" y="533400"/>
            <a:chExt cx="1193800" cy="5334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9247" name="Rectangle 55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DDF3EA"/>
            </a:solidFill>
            <a:ln w="38100">
              <a:solidFill>
                <a:srgbClr val="008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886200" y="5257800"/>
            <a:ext cx="1193800" cy="533400"/>
            <a:chOff x="2768600" y="533400"/>
            <a:chExt cx="1193800" cy="5334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9241" name="Rectangle 68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886200" y="6096000"/>
            <a:ext cx="1193800" cy="533400"/>
            <a:chOff x="2768600" y="533400"/>
            <a:chExt cx="1193800" cy="5334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9239" name="Rectangle 71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2667000" y="2971800"/>
            <a:ext cx="1981200" cy="1981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3492500" y="838200"/>
            <a:ext cx="1981200" cy="1981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4267200" y="2971800"/>
            <a:ext cx="1981200" cy="1981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 bwMode="auto">
          <a:xfrm>
            <a:off x="152400" y="3505200"/>
            <a:ext cx="22098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if(a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b = 1;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858000" y="3505200"/>
            <a:ext cx="22098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if(b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a = 1;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81600" y="15240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Global State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7800" y="5638800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Committed State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86200" y="1143000"/>
            <a:ext cx="1193800" cy="533400"/>
            <a:chOff x="2768600" y="533400"/>
            <a:chExt cx="1193800" cy="5334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 smtClean="0">
                  <a:latin typeface="Lucida Console" charset="0"/>
                  <a:cs typeface="Lucida Console" charset="0"/>
                </a:rPr>
                <a:t>1</a:t>
              </a:r>
              <a:endParaRPr lang="en-US" dirty="0">
                <a:latin typeface="Lucida Console" charset="0"/>
                <a:cs typeface="Lucida Console" charset="0"/>
              </a:endParaRP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886200" y="1981200"/>
            <a:ext cx="1193800" cy="533400"/>
            <a:chOff x="2768600" y="533400"/>
            <a:chExt cx="1193800" cy="53340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62" name="Rectangle 35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 smtClean="0">
                  <a:latin typeface="Lucida Console" charset="0"/>
                  <a:cs typeface="Lucida Console" charset="0"/>
                </a:rPr>
                <a:t>1</a:t>
              </a:r>
              <a:endParaRPr lang="en-US" dirty="0">
                <a:latin typeface="Lucida Console" charset="0"/>
                <a:cs typeface="Lucida Console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9028 0.28334 " pathEditMode="relative" rAng="0" ptsTypes="AA">
                                      <p:cBhvr>
                                        <p:cTn id="69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416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44444E-6 L 0.64236 -4.44444E-6 " pathEditMode="relative" ptsTypes="AA">
                                      <p:cBhvr>
                                        <p:cTn id="8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.28333 " pathEditMode="relative" rAng="0" ptsTypes="AA">
                                      <p:cBhvr>
                                        <p:cTn id="90" dur="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416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6" grpId="2" animBg="1"/>
      <p:bldP spid="76" grpId="3" animBg="1"/>
      <p:bldP spid="78" grpId="0" animBg="1"/>
      <p:bldP spid="78" grpId="1" animBg="1"/>
      <p:bldP spid="48" grpId="0"/>
      <p:bldP spid="48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172200" y="1371600"/>
            <a:ext cx="1371600" cy="6096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1743247" cy="19812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1"/>
                </a:solidFill>
                <a:ea typeface="ＭＳ Ｐゴシック" charset="0"/>
              </a:rPr>
              <a:t>It gave us our Daily Speed.</a:t>
            </a: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679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90600"/>
            <a:ext cx="1447800" cy="1486408"/>
          </a:xfrm>
          <a:prstGeom prst="rect">
            <a:avLst/>
          </a:prstGeom>
        </p:spPr>
      </p:pic>
      <p:sp>
        <p:nvSpPr>
          <p:cNvPr id="8193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 smtClean="0">
                <a:latin typeface="Georgia" charset="0"/>
                <a:ea typeface="ＭＳ Ｐゴシック" charset="0"/>
              </a:rPr>
              <a:t>No Problem</a:t>
            </a:r>
            <a:endParaRPr lang="en-US" sz="4000" dirty="0">
              <a:latin typeface="Georgia" charset="0"/>
              <a:ea typeface="ＭＳ Ｐゴシック" charset="0"/>
            </a:endParaRPr>
          </a:p>
        </p:txBody>
      </p:sp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3962400" y="2362200"/>
            <a:ext cx="1193800" cy="533400"/>
            <a:chOff x="2768600" y="533400"/>
            <a:chExt cx="11938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8211" name="Rectangle 4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19" name="Straight Arrow Connector 18"/>
          <p:cNvCxnSpPr>
            <a:stCxn id="50" idx="1"/>
          </p:cNvCxnSpPr>
          <p:nvPr/>
        </p:nvCxnSpPr>
        <p:spPr bwMode="auto">
          <a:xfrm flipH="1">
            <a:off x="2362200" y="2628900"/>
            <a:ext cx="1600200" cy="266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8209" idx="3"/>
          </p:cNvCxnSpPr>
          <p:nvPr/>
        </p:nvCxnSpPr>
        <p:spPr bwMode="auto">
          <a:xfrm flipV="1">
            <a:off x="5156200" y="3352800"/>
            <a:ext cx="1701800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197" name="Group 27"/>
          <p:cNvGrpSpPr>
            <a:grpSpLocks/>
          </p:cNvGrpSpPr>
          <p:nvPr/>
        </p:nvGrpSpPr>
        <p:grpSpPr bwMode="auto">
          <a:xfrm>
            <a:off x="3962400" y="3200400"/>
            <a:ext cx="1193800" cy="533400"/>
            <a:chOff x="2768600" y="533400"/>
            <a:chExt cx="1193800" cy="5334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8209" name="Rectangle 35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43" name="Straight Arrow Connector 42"/>
          <p:cNvCxnSpPr>
            <a:endCxn id="8207" idx="3"/>
          </p:cNvCxnSpPr>
          <p:nvPr/>
        </p:nvCxnSpPr>
        <p:spPr bwMode="auto">
          <a:xfrm flipH="1" flipV="1">
            <a:off x="5156200" y="2628900"/>
            <a:ext cx="1701800" cy="266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" name="Rectangle 83"/>
          <p:cNvSpPr/>
          <p:nvPr/>
        </p:nvSpPr>
        <p:spPr bwMode="auto">
          <a:xfrm>
            <a:off x="152400" y="2667000"/>
            <a:ext cx="22098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if(a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b = 1;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858000" y="2667000"/>
            <a:ext cx="22098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if(b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a = 1;</a:t>
            </a: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962400" y="2362200"/>
            <a:ext cx="1193800" cy="533400"/>
            <a:chOff x="2768600" y="533400"/>
            <a:chExt cx="1193800" cy="533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8207" name="Rectangle 56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1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62400" y="3200400"/>
            <a:ext cx="1193800" cy="533400"/>
            <a:chOff x="2768600" y="533400"/>
            <a:chExt cx="1193800" cy="5334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8205" name="Rectangle 20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endCxn id="18" idx="1"/>
          </p:cNvCxnSpPr>
          <p:nvPr/>
        </p:nvCxnSpPr>
        <p:spPr bwMode="auto">
          <a:xfrm>
            <a:off x="2362200" y="3352800"/>
            <a:ext cx="1600200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" name="Picture 23" descr="l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19600"/>
            <a:ext cx="1752600" cy="205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 smtClean="0">
                <a:latin typeface="Georgia" charset="0"/>
                <a:ea typeface="ＭＳ Ｐゴシック" charset="0"/>
              </a:rPr>
              <a:t>That’s Better.</a:t>
            </a:r>
            <a:endParaRPr lang="en-US" sz="4000" dirty="0">
              <a:latin typeface="Georgia" charset="0"/>
              <a:ea typeface="ＭＳ Ｐゴシック" charset="0"/>
            </a:endParaRPr>
          </a:p>
        </p:txBody>
      </p:sp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3962400" y="2362200"/>
            <a:ext cx="1193800" cy="533400"/>
            <a:chOff x="2768600" y="533400"/>
            <a:chExt cx="11938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19" name="Straight Arrow Connector 18"/>
          <p:cNvCxnSpPr>
            <a:stCxn id="6157" idx="3"/>
          </p:cNvCxnSpPr>
          <p:nvPr/>
        </p:nvCxnSpPr>
        <p:spPr bwMode="auto">
          <a:xfrm flipV="1">
            <a:off x="5156200" y="2971800"/>
            <a:ext cx="1701800" cy="495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27" idx="1"/>
          </p:cNvCxnSpPr>
          <p:nvPr/>
        </p:nvCxnSpPr>
        <p:spPr bwMode="auto">
          <a:xfrm flipH="1">
            <a:off x="2362200" y="2628900"/>
            <a:ext cx="1600200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149" name="Group 27"/>
          <p:cNvGrpSpPr>
            <a:grpSpLocks/>
          </p:cNvGrpSpPr>
          <p:nvPr/>
        </p:nvGrpSpPr>
        <p:grpSpPr bwMode="auto">
          <a:xfrm>
            <a:off x="3962400" y="3200400"/>
            <a:ext cx="1193800" cy="533400"/>
            <a:chOff x="2768600" y="533400"/>
            <a:chExt cx="1193800" cy="5334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6157" name="Rectangle 35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43" name="Straight Arrow Connector 42"/>
          <p:cNvCxnSpPr>
            <a:endCxn id="29" idx="1"/>
          </p:cNvCxnSpPr>
          <p:nvPr/>
        </p:nvCxnSpPr>
        <p:spPr bwMode="auto">
          <a:xfrm>
            <a:off x="2362200" y="3352800"/>
            <a:ext cx="1600200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" name="Rectangle 83"/>
          <p:cNvSpPr/>
          <p:nvPr/>
        </p:nvSpPr>
        <p:spPr bwMode="auto">
          <a:xfrm>
            <a:off x="152400" y="2362200"/>
            <a:ext cx="22098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l</a:t>
            </a:r>
            <a:r>
              <a:rPr lang="en-US" dirty="0" smtClean="0">
                <a:latin typeface="Lucida Console"/>
                <a:cs typeface="Lucida Console"/>
              </a:rPr>
              <a:t>ock();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if</a:t>
            </a:r>
            <a:r>
              <a:rPr lang="en-US" dirty="0">
                <a:latin typeface="Lucida Console"/>
                <a:cs typeface="Lucida Console"/>
              </a:rPr>
              <a:t>(a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b = 1</a:t>
            </a:r>
            <a:r>
              <a:rPr lang="en-US" dirty="0" smtClean="0">
                <a:latin typeface="Lucida Console"/>
                <a:cs typeface="Lucida Console"/>
              </a:rPr>
              <a:t>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unlock();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858000" y="2362200"/>
            <a:ext cx="22098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lock();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if</a:t>
            </a:r>
            <a:r>
              <a:rPr lang="en-US" dirty="0">
                <a:latin typeface="Lucida Console"/>
                <a:cs typeface="Lucida Console"/>
              </a:rPr>
              <a:t>(b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a = 1</a:t>
            </a:r>
            <a:r>
              <a:rPr lang="en-US" dirty="0" smtClean="0">
                <a:latin typeface="Lucida Console"/>
                <a:cs typeface="Lucida Console"/>
              </a:rPr>
              <a:t>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unlock();</a:t>
            </a:r>
            <a:endParaRPr lang="en-US" dirty="0">
              <a:latin typeface="Lucida Console"/>
              <a:cs typeface="Lucida Console"/>
            </a:endParaRP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962400" y="3200400"/>
            <a:ext cx="1193800" cy="533400"/>
            <a:chOff x="2768600" y="533400"/>
            <a:chExt cx="1193800" cy="533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6155" name="Rectangle 56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3962400" y="2362200"/>
            <a:ext cx="1193800" cy="533400"/>
            <a:chOff x="2768600" y="533400"/>
            <a:chExt cx="1193800" cy="5334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19" name="Straight Arrow Connector 18"/>
          <p:cNvCxnSpPr>
            <a:stCxn id="50" idx="1"/>
          </p:cNvCxnSpPr>
          <p:nvPr/>
        </p:nvCxnSpPr>
        <p:spPr bwMode="auto">
          <a:xfrm flipH="1">
            <a:off x="2362200" y="2628900"/>
            <a:ext cx="1600200" cy="266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7181" idx="3"/>
          </p:cNvCxnSpPr>
          <p:nvPr/>
        </p:nvCxnSpPr>
        <p:spPr bwMode="auto">
          <a:xfrm flipV="1">
            <a:off x="5156200" y="3352800"/>
            <a:ext cx="1701800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173" name="Group 27"/>
          <p:cNvGrpSpPr>
            <a:grpSpLocks/>
          </p:cNvGrpSpPr>
          <p:nvPr/>
        </p:nvGrpSpPr>
        <p:grpSpPr bwMode="auto">
          <a:xfrm>
            <a:off x="3962400" y="3200400"/>
            <a:ext cx="1193800" cy="533400"/>
            <a:chOff x="2768600" y="533400"/>
            <a:chExt cx="1193800" cy="5334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b</a:t>
              </a:r>
            </a:p>
          </p:txBody>
        </p:sp>
        <p:sp>
          <p:nvSpPr>
            <p:cNvPr id="7181" name="Rectangle 35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0</a:t>
              </a:r>
            </a:p>
          </p:txBody>
        </p:sp>
      </p:grpSp>
      <p:cxnSp>
        <p:nvCxnSpPr>
          <p:cNvPr id="43" name="Straight Arrow Connector 42"/>
          <p:cNvCxnSpPr>
            <a:endCxn id="7179" idx="3"/>
          </p:cNvCxnSpPr>
          <p:nvPr/>
        </p:nvCxnSpPr>
        <p:spPr bwMode="auto">
          <a:xfrm flipH="1" flipV="1">
            <a:off x="5156200" y="2628900"/>
            <a:ext cx="1701800" cy="266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962400" y="2362200"/>
            <a:ext cx="1193800" cy="533400"/>
            <a:chOff x="2768600" y="533400"/>
            <a:chExt cx="1193800" cy="533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768600" y="533400"/>
              <a:ext cx="6096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latin typeface="Lucida Console"/>
                  <a:cs typeface="Lucida Console"/>
                </a:rPr>
                <a:t>a</a:t>
              </a:r>
            </a:p>
          </p:txBody>
        </p:sp>
        <p:sp>
          <p:nvSpPr>
            <p:cNvPr id="7179" name="Rectangle 56"/>
            <p:cNvSpPr>
              <a:spLocks noChangeArrowheads="1"/>
            </p:cNvSpPr>
            <p:nvPr/>
          </p:nvSpPr>
          <p:spPr bwMode="auto">
            <a:xfrm>
              <a:off x="3352800" y="533400"/>
              <a:ext cx="609600" cy="533400"/>
            </a:xfrm>
            <a:prstGeom prst="rect">
              <a:avLst/>
            </a:prstGeom>
            <a:solidFill>
              <a:srgbClr val="E4C8BA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Lucida Console" charset="0"/>
                  <a:cs typeface="Lucida Console" charset="0"/>
                </a:rPr>
                <a:t>1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152400" y="2362200"/>
            <a:ext cx="22098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l</a:t>
            </a:r>
            <a:r>
              <a:rPr lang="en-US" dirty="0" smtClean="0">
                <a:latin typeface="Lucida Console"/>
                <a:cs typeface="Lucida Console"/>
              </a:rPr>
              <a:t>ock();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if</a:t>
            </a:r>
            <a:r>
              <a:rPr lang="en-US" dirty="0">
                <a:latin typeface="Lucida Console"/>
                <a:cs typeface="Lucida Console"/>
              </a:rPr>
              <a:t>(a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b = 1</a:t>
            </a:r>
            <a:r>
              <a:rPr lang="en-US" dirty="0" smtClean="0">
                <a:latin typeface="Lucida Console"/>
                <a:cs typeface="Lucida Console"/>
              </a:rPr>
              <a:t>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unlock();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2362200"/>
            <a:ext cx="22098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lock();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if</a:t>
            </a:r>
            <a:r>
              <a:rPr lang="en-US" dirty="0">
                <a:latin typeface="Lucida Console"/>
                <a:cs typeface="Lucida Console"/>
              </a:rPr>
              <a:t>(b == 0)</a:t>
            </a:r>
          </a:p>
          <a:p>
            <a:pPr>
              <a:defRPr/>
            </a:pPr>
            <a:r>
              <a:rPr lang="en-US" dirty="0">
                <a:latin typeface="Lucida Console"/>
                <a:cs typeface="Lucida Console"/>
              </a:rPr>
              <a:t>    a = 1</a:t>
            </a:r>
            <a:r>
              <a:rPr lang="en-US" dirty="0" smtClean="0">
                <a:latin typeface="Lucida Console"/>
                <a:cs typeface="Lucida Console"/>
              </a:rPr>
              <a:t>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unlock();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Or is it?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797300" y="1219200"/>
            <a:ext cx="152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168400"/>
            <a:ext cx="1143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981200" y="1981200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943600" y="1981200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7493000" y="1097340"/>
            <a:ext cx="114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r>
              <a:rPr lang="en-US" sz="4000" dirty="0" smtClean="0"/>
              <a:t>Determinism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7543800" y="2926140"/>
            <a:ext cx="114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rgbClr val="191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  <a:endParaRPr lang="en-US" sz="9600" b="1" dirty="0">
              <a:ln w="12700">
                <a:solidFill>
                  <a:srgbClr val="191966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981200" y="2590800"/>
            <a:ext cx="1371600" cy="109734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533400" y="2875340"/>
            <a:ext cx="1143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  <a:endParaRPr lang="en-US" sz="9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91200" y="2590800"/>
            <a:ext cx="1524000" cy="10668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905000" y="3048000"/>
            <a:ext cx="2057400" cy="21336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181600" y="3124200"/>
            <a:ext cx="2286000" cy="20574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533400" y="4800600"/>
            <a:ext cx="1143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  <a:endParaRPr lang="en-US" sz="9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4724400"/>
            <a:ext cx="114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rgbClr val="191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  <a:endParaRPr lang="en-US" sz="9600" b="1" dirty="0">
              <a:ln w="12700">
                <a:solidFill>
                  <a:srgbClr val="191966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419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 this enough?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2" grpId="0"/>
      <p:bldP spid="18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7408" descr="pin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53000"/>
            <a:ext cx="3191933" cy="14859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3800" y="2926140"/>
            <a:ext cx="114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191966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b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797300" y="1219200"/>
            <a:ext cx="152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981200" y="2590800"/>
            <a:ext cx="1371600" cy="109734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33400" y="2875340"/>
            <a:ext cx="1143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791200" y="2590800"/>
            <a:ext cx="1524000" cy="10668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33400" y="1168400"/>
            <a:ext cx="1143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981200" y="1981200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943600" y="1981200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7493000" y="1097340"/>
            <a:ext cx="114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4648200"/>
            <a:ext cx="1143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C</a:t>
            </a:r>
            <a:endParaRPr lang="en-US" sz="9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905000" y="3048000"/>
            <a:ext cx="2057400" cy="21336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181600" y="3124200"/>
            <a:ext cx="2286000" cy="20574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r>
              <a:rPr lang="en-US" sz="4000" i="1" dirty="0" smtClean="0"/>
              <a:t>Robust</a:t>
            </a:r>
            <a:r>
              <a:rPr lang="en-US" sz="4000" dirty="0" smtClean="0"/>
              <a:t> Determinism</a:t>
            </a:r>
            <a:endParaRPr lang="en-US" sz="4000" dirty="0"/>
          </a:p>
        </p:txBody>
      </p:sp>
      <p:sp>
        <p:nvSpPr>
          <p:cNvPr id="37" name="Multiply 36"/>
          <p:cNvSpPr/>
          <p:nvPr/>
        </p:nvSpPr>
        <p:spPr bwMode="auto">
          <a:xfrm>
            <a:off x="6248400" y="4572000"/>
            <a:ext cx="2590800" cy="2590800"/>
          </a:xfrm>
          <a:prstGeom prst="mathMultiply">
            <a:avLst>
              <a:gd name="adj1" fmla="val 15677"/>
            </a:avLst>
          </a:prstGeom>
          <a:solidFill>
            <a:srgbClr val="FF0000"/>
          </a:solid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20" grpId="0"/>
      <p:bldP spid="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057400" y="2438400"/>
            <a:ext cx="152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r>
              <a:rPr lang="en-US" sz="4000" dirty="0" smtClean="0"/>
              <a:t>External </a:t>
            </a:r>
            <a:r>
              <a:rPr lang="en-US" sz="4000" dirty="0" err="1" smtClean="0"/>
              <a:t>Nondeterminism</a:t>
            </a:r>
            <a:endParaRPr lang="en-US" sz="4000" dirty="0"/>
          </a:p>
        </p:txBody>
      </p:sp>
      <p:pic>
        <p:nvPicPr>
          <p:cNvPr id="9" name="Picture 8" descr="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733800" y="1524000"/>
            <a:ext cx="2514600" cy="1676400"/>
            <a:chOff x="2971800" y="1524000"/>
            <a:chExt cx="2514600" cy="1676400"/>
          </a:xfrm>
        </p:grpSpPr>
        <p:sp>
          <p:nvSpPr>
            <p:cNvPr id="11" name="TextBox 10"/>
            <p:cNvSpPr txBox="1"/>
            <p:nvPr/>
          </p:nvSpPr>
          <p:spPr>
            <a:xfrm>
              <a:off x="3886200" y="1524000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?</a:t>
              </a:r>
              <a:endParaRPr lang="en-US" sz="9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2971800" y="3200400"/>
              <a:ext cx="2514600" cy="0"/>
            </a:xfrm>
            <a:prstGeom prst="straightConnector1">
              <a:avLst/>
            </a:prstGeom>
            <a:solidFill>
              <a:schemeClr val="accent1"/>
            </a:solidFill>
            <a:ln w="1270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Rectangle 14"/>
          <p:cNvSpPr/>
          <p:nvPr/>
        </p:nvSpPr>
        <p:spPr bwMode="auto">
          <a:xfrm>
            <a:off x="457200" y="4267200"/>
            <a:ext cx="4953000" cy="9144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socket = </a:t>
            </a:r>
            <a:r>
              <a:rPr lang="en-US" dirty="0" err="1" smtClean="0">
                <a:latin typeface="Lucida Console"/>
                <a:cs typeface="Lucida Console"/>
              </a:rPr>
              <a:t>open_socket</a:t>
            </a:r>
            <a:r>
              <a:rPr lang="en-US" dirty="0" smtClean="0">
                <a:latin typeface="Lucida Console"/>
                <a:cs typeface="Lucida Console"/>
              </a:rPr>
              <a:t>(80);</a:t>
            </a:r>
          </a:p>
          <a:p>
            <a:pPr>
              <a:defRPr/>
            </a:pPr>
            <a:r>
              <a:rPr lang="en-US" dirty="0" smtClean="0">
                <a:latin typeface="Lucida Console"/>
                <a:cs typeface="Lucida Console"/>
              </a:rPr>
              <a:t>listen(socket);</a:t>
            </a:r>
            <a:endParaRPr lang="en-US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07129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52913"/>
            <a:ext cx="32258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04800" y="-6096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Problem</a:t>
            </a:r>
            <a:r>
              <a:rPr lang="en-US" baseline="0" dirty="0" smtClean="0">
                <a:latin typeface="Georgia" charset="0"/>
                <a:ea typeface="ＭＳ Ｐゴシック" charset="0"/>
              </a:rPr>
              <a:t> already solved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pic>
        <p:nvPicPr>
          <p:cNvPr id="20483" name="Picture 3" descr="p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47800"/>
            <a:ext cx="629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038600"/>
            <a:ext cx="5486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  <a:cs typeface="+mn-cs"/>
              </a:rPr>
              <a:t>http://</a:t>
            </a:r>
            <a:r>
              <a:rPr lang="en-US" dirty="0" err="1">
                <a:solidFill>
                  <a:schemeClr val="accent6"/>
                </a:solidFill>
                <a:cs typeface="+mn-cs"/>
              </a:rPr>
              <a:t>www.gnu.org</a:t>
            </a:r>
            <a:r>
              <a:rPr lang="en-US" dirty="0">
                <a:solidFill>
                  <a:schemeClr val="accent6"/>
                </a:solidFill>
                <a:cs typeface="+mn-cs"/>
              </a:rPr>
              <a:t>/s/</a:t>
            </a:r>
            <a:r>
              <a:rPr lang="en-US" dirty="0" err="1">
                <a:solidFill>
                  <a:schemeClr val="accent6"/>
                </a:solidFill>
                <a:cs typeface="+mn-cs"/>
              </a:rPr>
              <a:t>pth</a:t>
            </a:r>
            <a:r>
              <a:rPr lang="en-US" dirty="0">
                <a:solidFill>
                  <a:schemeClr val="accent6"/>
                </a:solidFill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2217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381863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>
                <a:latin typeface="Georgia" charset="0"/>
                <a:ea typeface="ＭＳ Ｐゴシック" charset="0"/>
              </a:rPr>
              <a:t>Overhead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eorgia" charset="0"/>
                <a:ea typeface="ＭＳ Ｐゴシック" charset="0"/>
              </a:rPr>
              <a:t>Wrap-Up</a:t>
            </a:r>
            <a:endParaRPr lang="en-US" sz="4000" dirty="0">
              <a:latin typeface="Georgia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270568"/>
            <a:ext cx="2484676" cy="1091863"/>
            <a:chOff x="533400" y="381000"/>
            <a:chExt cx="2484676" cy="1091863"/>
          </a:xfrm>
        </p:grpSpPr>
        <p:sp>
          <p:nvSpPr>
            <p:cNvPr id="5" name="Rectangle 4"/>
            <p:cNvSpPr/>
            <p:nvPr/>
          </p:nvSpPr>
          <p:spPr>
            <a:xfrm>
              <a:off x="533400" y="457200"/>
              <a:ext cx="9987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2700">
                    <a:solidFill>
                      <a:srgbClr val="8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+mn-cs"/>
                </a:rPr>
                <a:t>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1447800" y="9906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>
            <a:xfrm>
              <a:off x="2019300" y="381000"/>
              <a:ext cx="9987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2700">
                    <a:solidFill>
                      <a:srgbClr val="8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+mn-cs"/>
                </a:rPr>
                <a:t>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2667000"/>
            <a:ext cx="2782711" cy="2057400"/>
            <a:chOff x="228600" y="4724400"/>
            <a:chExt cx="2782711" cy="2057400"/>
          </a:xfrm>
        </p:grpSpPr>
        <p:pic>
          <p:nvPicPr>
            <p:cNvPr id="29" name="Picture 28" descr="pint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5029200"/>
              <a:ext cx="2782711" cy="1295400"/>
            </a:xfrm>
            <a:prstGeom prst="rect">
              <a:avLst/>
            </a:prstGeom>
          </p:spPr>
        </p:pic>
        <p:sp>
          <p:nvSpPr>
            <p:cNvPr id="14" name="Multiply 13"/>
            <p:cNvSpPr/>
            <p:nvPr/>
          </p:nvSpPr>
          <p:spPr bwMode="auto">
            <a:xfrm>
              <a:off x="762000" y="4724400"/>
              <a:ext cx="2057400" cy="2057400"/>
            </a:xfrm>
            <a:prstGeom prst="mathMultiply">
              <a:avLst>
                <a:gd name="adj1" fmla="val 15677"/>
              </a:avLst>
            </a:prstGeom>
            <a:solidFill>
              <a:srgbClr val="FF0000"/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48000" y="15634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Determinism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0" y="3276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Robust Determinism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5245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Internal Determinism</a:t>
            </a:r>
            <a:endParaRPr lang="en-US" sz="3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914400" y="4800600"/>
            <a:ext cx="1653988" cy="1653988"/>
            <a:chOff x="914400" y="4800600"/>
            <a:chExt cx="1653988" cy="1653988"/>
          </a:xfrm>
        </p:grpSpPr>
        <p:pic>
          <p:nvPicPr>
            <p:cNvPr id="32" name="Picture 31" descr="glob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1653988" cy="16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371600" y="4876800"/>
              <a:ext cx="76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?</a:t>
              </a:r>
              <a:endParaRPr lang="en-US" sz="9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que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340983" cy="1625032"/>
          </a:xfrm>
          <a:prstGeom prst="rect">
            <a:avLst/>
          </a:prstGeom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14399" y="5029200"/>
            <a:ext cx="1306797" cy="1300026"/>
            <a:chOff x="3263900" y="2895600"/>
            <a:chExt cx="2476500" cy="2463800"/>
          </a:xfrm>
        </p:grpSpPr>
        <p:pic>
          <p:nvPicPr>
            <p:cNvPr id="21" name="Picture 79" descr="4160269609_53319a41c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895600"/>
              <a:ext cx="24384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80"/>
            <p:cNvSpPr>
              <a:spLocks noChangeArrowheads="1"/>
            </p:cNvSpPr>
            <p:nvPr/>
          </p:nvSpPr>
          <p:spPr bwMode="auto">
            <a:xfrm>
              <a:off x="3263900" y="2908300"/>
              <a:ext cx="2476500" cy="2451100"/>
            </a:xfrm>
            <a:prstGeom prst="ellipse">
              <a:avLst/>
            </a:prstGeom>
            <a:noFill/>
            <a:ln w="254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Georgia" charset="0"/>
                <a:ea typeface="ＭＳ Ｐゴシック" charset="0"/>
              </a:rPr>
              <a:t>Wrap-Up</a:t>
            </a:r>
            <a:endParaRPr lang="en-US" sz="4000" dirty="0">
              <a:latin typeface="Georgia" charset="0"/>
              <a:ea typeface="ＭＳ Ｐゴシック" charset="0"/>
            </a:endParaRPr>
          </a:p>
        </p:txBody>
      </p:sp>
      <p:pic>
        <p:nvPicPr>
          <p:cNvPr id="15" name="Picture 14" descr="c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66798"/>
            <a:ext cx="1981202" cy="1981202"/>
          </a:xfrm>
          <a:prstGeom prst="rect">
            <a:avLst/>
          </a:prstGeom>
        </p:spPr>
      </p:pic>
      <p:pic>
        <p:nvPicPr>
          <p:cNvPr id="16" name="Picture 15" descr="for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6649">
            <a:off x="1077048" y="1013793"/>
            <a:ext cx="855127" cy="24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watc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200399"/>
            <a:ext cx="1752601" cy="1752601"/>
          </a:xfrm>
          <a:prstGeom prst="rect">
            <a:avLst/>
          </a:prstGeom>
        </p:spPr>
      </p:pic>
      <p:pic>
        <p:nvPicPr>
          <p:cNvPr id="19" name="Picture 18" descr="lo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1454158" cy="17079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0" y="15634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Threads to Processes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3733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Commit </a:t>
            </a:r>
            <a:r>
              <a:rPr lang="en-US" sz="3600" dirty="0"/>
              <a:t>B</a:t>
            </a:r>
            <a:r>
              <a:rPr lang="en-US" sz="3600" dirty="0" smtClean="0"/>
              <a:t>efore Synch.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5410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Commit In Token Order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568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172200" y="1371600"/>
            <a:ext cx="1371600" cy="6096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1743247" cy="1981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1"/>
                </a:solidFill>
                <a:ea typeface="ＭＳ Ｐゴシック" charset="0"/>
              </a:rPr>
              <a:t>Until the Apocalypse.</a:t>
            </a: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1217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64020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</a:rPr>
              <a:t>Overhead with CoreDet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318000" y="8382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1600"/>
              <a:t>7.8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135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/>
                <a:cs typeface="Calibri"/>
              </a:rPr>
              <a:t>[ASPLOS 10]</a:t>
            </a:r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2400"/>
            <a:ext cx="717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Performance: </a:t>
            </a:r>
            <a:r>
              <a:rPr lang="en-US" sz="2800" b="1" cap="small" dirty="0" smtClean="0">
                <a:latin typeface="Calibri"/>
                <a:cs typeface="Calibri"/>
              </a:rPr>
              <a:t>Dthreads</a:t>
            </a:r>
            <a:r>
              <a:rPr lang="en-US" sz="2800" b="1" dirty="0" smtClean="0">
                <a:latin typeface="Calibri"/>
                <a:cs typeface="Calibri"/>
              </a:rPr>
              <a:t> &amp; CoreDet vs. pthreads</a:t>
            </a:r>
            <a:endParaRPr lang="en-US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57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90678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ea typeface="ＭＳ Ｐゴシック" charset="0"/>
              </a:rPr>
              <a:t>How </a:t>
            </a:r>
            <a:r>
              <a:rPr lang="en-US" sz="4000" b="1" cap="small" dirty="0" smtClean="0">
                <a:ea typeface="ＭＳ Ｐゴシック" charset="0"/>
              </a:rPr>
              <a:t>Dthreads</a:t>
            </a:r>
            <a:r>
              <a:rPr lang="en-US" sz="4000" b="1" dirty="0" smtClean="0">
                <a:ea typeface="ＭＳ Ｐゴシック" charset="0"/>
              </a:rPr>
              <a:t> Provides Determinism</a:t>
            </a:r>
            <a:endParaRPr lang="en-US" sz="4000" b="1" dirty="0">
              <a:ea typeface="ＭＳ Ｐゴシック" charset="0"/>
            </a:endParaRPr>
          </a:p>
        </p:txBody>
      </p:sp>
      <p:pic>
        <p:nvPicPr>
          <p:cNvPr id="2" name="Picture 1" descr="c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1905000" cy="1905000"/>
          </a:xfrm>
          <a:prstGeom prst="rect">
            <a:avLst/>
          </a:prstGeom>
        </p:spPr>
      </p:pic>
      <p:pic>
        <p:nvPicPr>
          <p:cNvPr id="8" name="Picture 7" descr="que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983353"/>
            <a:ext cx="2590800" cy="1798447"/>
          </a:xfrm>
          <a:prstGeom prst="rect">
            <a:avLst/>
          </a:prstGeom>
        </p:spPr>
      </p:pic>
      <p:pic>
        <p:nvPicPr>
          <p:cNvPr id="3" name="Picture 2" descr="wat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22098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1600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Isolation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657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Deterministic Time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486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Deterministic Order</a:t>
            </a:r>
            <a:endParaRPr lang="en-US" sz="40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-609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</a:rPr>
              <a:t>Evaluation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28800" y="1066800"/>
            <a:ext cx="5486400" cy="1600200"/>
            <a:chOff x="1828800" y="1295400"/>
            <a:chExt cx="5486400" cy="1600200"/>
          </a:xfrm>
        </p:grpSpPr>
        <p:sp>
          <p:nvSpPr>
            <p:cNvPr id="38918" name="TextBox 6"/>
            <p:cNvSpPr txBox="1">
              <a:spLocks noChangeArrowheads="1"/>
            </p:cNvSpPr>
            <p:nvPr/>
          </p:nvSpPr>
          <p:spPr bwMode="auto">
            <a:xfrm>
              <a:off x="2057400" y="1295400"/>
              <a:ext cx="5181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200">
                  <a:solidFill>
                    <a:srgbClr val="800000"/>
                  </a:solidFill>
                </a:rPr>
                <a:t>Phoenix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2438400"/>
              <a:ext cx="54864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6"/>
                  </a:solidFill>
                  <a:cs typeface="+mn-cs"/>
                </a:rPr>
                <a:t>http://</a:t>
              </a:r>
              <a:r>
                <a:rPr lang="en-US" dirty="0" err="1">
                  <a:solidFill>
                    <a:schemeClr val="accent6"/>
                  </a:solidFill>
                  <a:cs typeface="+mn-cs"/>
                </a:rPr>
                <a:t>mapreduce.stanford.edu</a:t>
              </a:r>
              <a:endParaRPr lang="en-US" dirty="0">
                <a:solidFill>
                  <a:schemeClr val="accent6"/>
                </a:solidFill>
                <a:cs typeface="+mn-cs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905000" y="3581400"/>
            <a:ext cx="5486400" cy="2133600"/>
            <a:chOff x="1905000" y="3657600"/>
            <a:chExt cx="5486400" cy="2133600"/>
          </a:xfrm>
        </p:grpSpPr>
        <p:pic>
          <p:nvPicPr>
            <p:cNvPr id="38916" name="Picture 4" descr="Parsec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3657600"/>
              <a:ext cx="5080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905000" y="5334000"/>
              <a:ext cx="54864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6"/>
                  </a:solidFill>
                  <a:cs typeface="+mn-cs"/>
                </a:rPr>
                <a:t>http://</a:t>
              </a:r>
              <a:r>
                <a:rPr lang="en-US" dirty="0" err="1">
                  <a:solidFill>
                    <a:schemeClr val="accent6"/>
                  </a:solidFill>
                  <a:cs typeface="+mn-cs"/>
                </a:rPr>
                <a:t>parsec.cs.princeton.edu</a:t>
              </a:r>
              <a:endParaRPr lang="en-US" dirty="0">
                <a:solidFill>
                  <a:schemeClr val="accent6"/>
                </a:solidFill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53200" y="2286000"/>
            <a:ext cx="13716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emery\AppData\Local\Microsoft\Windows\Temporary Internet Files\Content.IE5\P9E3RE7F\MCBD06009_000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346074" cy="135194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1743247" cy="1981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1"/>
                </a:solidFill>
                <a:ea typeface="ＭＳ Ｐゴシック" charset="0"/>
              </a:rPr>
              <a:t>And the Speed was no Moore.</a:t>
            </a: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9929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95400"/>
            <a:ext cx="3837232" cy="3937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1"/>
                </a:solidFill>
                <a:ea typeface="ＭＳ Ｐゴシック" charset="0"/>
              </a:rPr>
              <a:t>And then came a False Prophet…</a:t>
            </a: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76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95400"/>
            <a:ext cx="3837232" cy="393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alphaModFix amt="57000"/>
          </a:blip>
          <a:srcRect r="4464"/>
          <a:stretch/>
        </p:blipFill>
        <p:spPr>
          <a:xfrm>
            <a:off x="2590800" y="1295400"/>
            <a:ext cx="40767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Blank Presentation">
    <a:majorFont>
      <a:latin typeface="Georgi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</TotalTime>
  <Words>1092</Words>
  <Application>Microsoft Macintosh PowerPoint</Application>
  <PresentationFormat>On-screen Show (4:3)</PresentationFormat>
  <Paragraphs>358</Paragraphs>
  <Slides>62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Blank Presentation</vt:lpstr>
      <vt:lpstr>Dthreads: Efficient Deterministic Multithreading</vt:lpstr>
      <vt:lpstr>In the Beginning…</vt:lpstr>
      <vt:lpstr>There was the Core.</vt:lpstr>
      <vt:lpstr>And it was Good.</vt:lpstr>
      <vt:lpstr>It gave us our Daily Speed.</vt:lpstr>
      <vt:lpstr>Until the Apocalypse.</vt:lpstr>
      <vt:lpstr>And the Speed was no Moore.</vt:lpstr>
      <vt:lpstr>And then came a False Prophet…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Salvation?</vt:lpstr>
      <vt:lpstr>PowerPoint Presentation</vt:lpstr>
      <vt:lpstr>Dthreads</vt:lpstr>
      <vt:lpstr>Dthreads Enables…</vt:lpstr>
      <vt:lpstr>Overhead with CoreDet</vt:lpstr>
      <vt:lpstr>Overhead with CoreDet</vt:lpstr>
      <vt:lpstr>Dthreads: Easy to Use</vt:lpstr>
      <vt:lpstr>Isolation</vt:lpstr>
      <vt:lpstr>Performance: Processes vs. Threads</vt:lpstr>
      <vt:lpstr>Performance: Processes vs. Threads</vt:lpstr>
      <vt:lpstr>Performance: Processes vs. Threads</vt:lpstr>
      <vt:lpstr>“Shared Memory”</vt:lpstr>
      <vt:lpstr>Snapshot pages before modifications</vt:lpstr>
      <vt:lpstr>Write back diffs</vt:lpstr>
      <vt:lpstr>Update in Deterministic Time &amp; Order</vt:lpstr>
      <vt:lpstr>Dthreads performance analysis</vt:lpstr>
      <vt:lpstr>The Culprit: False Sharing</vt:lpstr>
      <vt:lpstr>PowerPoint Presentation</vt:lpstr>
      <vt:lpstr>Dthreads: Eliminates False Sharing!</vt:lpstr>
      <vt:lpstr>Dthreads detailed analysis</vt:lpstr>
      <vt:lpstr>Dthreads detailed analysis</vt:lpstr>
      <vt:lpstr>Dthreads detailed analysis</vt:lpstr>
      <vt:lpstr>Scalability</vt:lpstr>
      <vt:lpstr>Scalability</vt:lpstr>
      <vt:lpstr>Scalability</vt:lpstr>
      <vt:lpstr>Dthreads</vt:lpstr>
      <vt:lpstr>End</vt:lpstr>
      <vt:lpstr>Scheduler Determinism</vt:lpstr>
      <vt:lpstr>Excluding Outliers</vt:lpstr>
      <vt:lpstr>Commit Protocol</vt:lpstr>
      <vt:lpstr>Dthreads Example Execution</vt:lpstr>
      <vt:lpstr>No Problem</vt:lpstr>
      <vt:lpstr>That’s Better.</vt:lpstr>
      <vt:lpstr>Or is it?</vt:lpstr>
      <vt:lpstr>Determinism</vt:lpstr>
      <vt:lpstr>Robust Determinism</vt:lpstr>
      <vt:lpstr>External Nondeterminism</vt:lpstr>
      <vt:lpstr>Problem already solved</vt:lpstr>
      <vt:lpstr>Overhead</vt:lpstr>
      <vt:lpstr>Wrap-Up</vt:lpstr>
      <vt:lpstr>Wrap-Up</vt:lpstr>
      <vt:lpstr>Overhead with CoreDet</vt:lpstr>
      <vt:lpstr>How Dthreads Provides Determinism</vt:lpstr>
      <vt:lpstr>Evaluation</vt:lpstr>
    </vt:vector>
  </TitlesOfParts>
  <Company>Ž退Ԝজ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Charles Curtsinger</cp:lastModifiedBy>
  <cp:revision>282</cp:revision>
  <dcterms:created xsi:type="dcterms:W3CDTF">2004-04-06T18:28:08Z</dcterms:created>
  <dcterms:modified xsi:type="dcterms:W3CDTF">2011-10-26T07:50:42Z</dcterms:modified>
</cp:coreProperties>
</file>