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theme/theme2.xml" ContentType="application/vnd.openxmlformats-officedocument.theme+xml"/>
  <Override PartName="/ppt/notesSlides/notesSlide11.xml" ContentType="application/vnd.openxmlformats-officedocument.presentationml.notesSlid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viewProps" Target="view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theme" Target="theme/theme1.xml"/><Relationship Id="rId26" Type="http://schemas.openxmlformats.org/officeDocument/2006/relationships/presProps" Target="presProps.xml"/><Relationship Id="rId11" Type="http://schemas.openxmlformats.org/officeDocument/2006/relationships/slide" Target="slides/slide10.xml"/><Relationship Id="rId29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ECCAE-5E94-5841-A32B-EA60CF8347A1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6F09F-4E7C-4B4E-839E-CA303CB81A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Observation: most writes to an object occur in one 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90142-1290-BB44-B5E4-BA74BCD0823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CDFDB-25F6-C540-85CD-7509B04A08B5}" type="datetimeFigureOut">
              <a:rPr lang="en-US" smtClean="0"/>
              <a:t>10/26/11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9A52-5CF0-A249-A633-C57CA68745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Relationship Id="rId5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9" Type="http://schemas.openxmlformats.org/officeDocument/2006/relationships/image" Target="../media/image7.png"/><Relationship Id="rId3" Type="http://schemas.openxmlformats.org/officeDocument/2006/relationships/image" Target="../media/image1.png"/><Relationship Id="rId6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7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6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930" y="1845349"/>
            <a:ext cx="8202873" cy="14700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0090"/>
                </a:solidFill>
              </a:rPr>
              <a:t>Transactional storage for </a:t>
            </a:r>
            <a:br>
              <a:rPr lang="en-US" sz="4800" b="1" dirty="0" smtClean="0">
                <a:solidFill>
                  <a:srgbClr val="000090"/>
                </a:solidFill>
              </a:rPr>
            </a:br>
            <a:r>
              <a:rPr lang="en-US" sz="4800" b="1" dirty="0" smtClean="0">
                <a:solidFill>
                  <a:srgbClr val="000090"/>
                </a:solidFill>
              </a:rPr>
              <a:t>geo-replicated systems</a:t>
            </a:r>
            <a:endParaRPr lang="en-US" sz="4800" b="1" dirty="0">
              <a:solidFill>
                <a:srgbClr val="00009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5689" y="3886200"/>
            <a:ext cx="7943697" cy="125811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Yair</a:t>
            </a:r>
            <a:r>
              <a:rPr lang="en-US" dirty="0" smtClean="0">
                <a:solidFill>
                  <a:schemeClr val="tx1"/>
                </a:solidFill>
              </a:rPr>
              <a:t> Sovran, Russell Power,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Marcos K. Aguilera, </a:t>
            </a:r>
            <a:r>
              <a:rPr lang="en-US" dirty="0" err="1" smtClean="0">
                <a:solidFill>
                  <a:schemeClr val="tx1"/>
                </a:solidFill>
              </a:rPr>
              <a:t>Jinyang</a:t>
            </a:r>
            <a:r>
              <a:rPr lang="en-US" dirty="0" smtClean="0">
                <a:solidFill>
                  <a:schemeClr val="tx1"/>
                </a:solidFill>
              </a:rPr>
              <a:t> Li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190181" y="5750374"/>
            <a:ext cx="7141020" cy="652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NYU </a:t>
            </a:r>
            <a:r>
              <a:rPr lang="en-US" sz="2800" dirty="0" smtClean="0">
                <a:solidFill>
                  <a:srgbClr val="660066"/>
                </a:solidFill>
                <a:latin typeface="Calibri"/>
                <a:cs typeface="Calibri"/>
              </a:rPr>
              <a:t>and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MSR SVC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756781" y="1368339"/>
            <a:ext cx="3367474" cy="327463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Walter overview</a:t>
            </a:r>
            <a:endParaRPr lang="en-US" dirty="0">
              <a:solidFill>
                <a:srgbClr val="000090"/>
              </a:solidFill>
            </a:endParaRPr>
          </a:p>
        </p:txBody>
      </p:sp>
      <p:pic>
        <p:nvPicPr>
          <p:cNvPr id="4" name="Picture 7" descr="MCj0431616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867" y="3482484"/>
            <a:ext cx="927394" cy="92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1300560" y="1553064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" name="Group 34"/>
          <p:cNvGrpSpPr/>
          <p:nvPr/>
        </p:nvGrpSpPr>
        <p:grpSpPr>
          <a:xfrm>
            <a:off x="705982" y="2150040"/>
            <a:ext cx="3161971" cy="1332447"/>
            <a:chOff x="705982" y="2630323"/>
            <a:chExt cx="3161971" cy="1332447"/>
          </a:xfrm>
        </p:grpSpPr>
        <p:cxnSp>
          <p:nvCxnSpPr>
            <p:cNvPr id="15" name="Straight Arrow Connector 14"/>
            <p:cNvCxnSpPr/>
            <p:nvPr/>
          </p:nvCxnSpPr>
          <p:spPr>
            <a:xfrm rot="16200000" flipH="1">
              <a:off x="1383036" y="3084797"/>
              <a:ext cx="1326135" cy="42980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705982" y="3010742"/>
              <a:ext cx="147989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/>
                <a:buChar char="•"/>
              </a:pPr>
              <a:r>
                <a:rPr lang="en-US" sz="2000" dirty="0" err="1" smtClean="0"/>
                <a:t>Start_TX</a:t>
              </a:r>
              <a:endParaRPr lang="en-US" sz="2000" dirty="0" smtClean="0"/>
            </a:p>
            <a:p>
              <a:pPr>
                <a:buFont typeface="Arial"/>
                <a:buChar char="•"/>
              </a:pPr>
              <a:r>
                <a:rPr lang="en-US" sz="2000" dirty="0" err="1" smtClean="0"/>
                <a:t>Commit_TX</a:t>
              </a:r>
              <a:endParaRPr lang="en-US" sz="2000" dirty="0" smtClean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rot="16200000" flipH="1">
              <a:off x="1850473" y="3296545"/>
              <a:ext cx="1332446" cy="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rot="5400000">
              <a:off x="2365601" y="3043419"/>
              <a:ext cx="1326134" cy="512567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029262" y="3010742"/>
              <a:ext cx="83869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/>
                <a:buChar char="•"/>
              </a:pPr>
              <a:r>
                <a:rPr lang="en-US" sz="2000" dirty="0" smtClean="0"/>
                <a:t>Read</a:t>
              </a:r>
            </a:p>
            <a:p>
              <a:pPr>
                <a:buFont typeface="Arial"/>
                <a:buChar char="•"/>
              </a:pPr>
              <a:r>
                <a:rPr lang="en-US" sz="2000" dirty="0" smtClean="0"/>
                <a:t>Write</a:t>
              </a:r>
              <a:endParaRPr lang="en-US" sz="2000" dirty="0"/>
            </a:p>
          </p:txBody>
        </p:sp>
      </p:grpSp>
      <p:sp>
        <p:nvSpPr>
          <p:cNvPr id="32" name="Oval 31"/>
          <p:cNvSpPr/>
          <p:nvPr/>
        </p:nvSpPr>
        <p:spPr>
          <a:xfrm>
            <a:off x="2223594" y="1534236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3051312" y="1519967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158770" y="1486870"/>
            <a:ext cx="3239466" cy="31561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7" descr="MCj0431616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1848" y="3449387"/>
            <a:ext cx="927394" cy="92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Oval 19"/>
          <p:cNvSpPr/>
          <p:nvPr/>
        </p:nvSpPr>
        <p:spPr>
          <a:xfrm>
            <a:off x="5574541" y="1519967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16200000" flipH="1">
            <a:off x="5657017" y="2571417"/>
            <a:ext cx="1326135" cy="4298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6200000" flipH="1">
            <a:off x="6124454" y="2783165"/>
            <a:ext cx="1332446" cy="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6639582" y="2530039"/>
            <a:ext cx="1326134" cy="51256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6497575" y="1501139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7325293" y="1486870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36"/>
          <p:cNvGrpSpPr/>
          <p:nvPr/>
        </p:nvGrpSpPr>
        <p:grpSpPr>
          <a:xfrm>
            <a:off x="2923669" y="3850419"/>
            <a:ext cx="3291139" cy="830997"/>
            <a:chOff x="2909398" y="4330702"/>
            <a:chExt cx="3291139" cy="830997"/>
          </a:xfrm>
        </p:grpSpPr>
        <p:cxnSp>
          <p:nvCxnSpPr>
            <p:cNvPr id="35" name="Straight Connector 34"/>
            <p:cNvCxnSpPr/>
            <p:nvPr/>
          </p:nvCxnSpPr>
          <p:spPr>
            <a:xfrm rot="10800000" flipV="1">
              <a:off x="2909398" y="4361487"/>
              <a:ext cx="3291139" cy="9667"/>
            </a:xfrm>
            <a:prstGeom prst="line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378989" y="4330702"/>
              <a:ext cx="259558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/>
                <a:buChar char="•"/>
              </a:pPr>
              <a:r>
                <a:rPr lang="en-US" sz="2400" dirty="0" smtClean="0"/>
                <a:t> Replicate data</a:t>
              </a:r>
            </a:p>
            <a:p>
              <a:pPr>
                <a:buFont typeface="Arial"/>
                <a:buChar char="•"/>
              </a:pPr>
              <a:r>
                <a:rPr lang="en-US" sz="2400" dirty="0" smtClean="0"/>
                <a:t> Coordinate for PSI</a:t>
              </a:r>
              <a:endParaRPr lang="en-US" sz="2400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059796" y="4152160"/>
            <a:ext cx="819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Site1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65891" y="4169093"/>
            <a:ext cx="819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Site2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457200" y="4829233"/>
            <a:ext cx="8229600" cy="1401631"/>
          </a:xfrm>
        </p:spPr>
        <p:txBody>
          <a:bodyPr>
            <a:noAutofit/>
          </a:bodyPr>
          <a:lstStyle/>
          <a:p>
            <a:r>
              <a:rPr lang="en-US" sz="2800" dirty="0" smtClean="0"/>
              <a:t>Main challenge: avoid </a:t>
            </a:r>
            <a:r>
              <a:rPr lang="en-US" sz="2800" dirty="0" smtClean="0"/>
              <a:t>write-write conflict</a:t>
            </a:r>
            <a:r>
              <a:rPr lang="en-US" sz="2800" dirty="0" smtClean="0"/>
              <a:t> across sites</a:t>
            </a:r>
          </a:p>
          <a:p>
            <a:r>
              <a:rPr lang="en-US" sz="2800" dirty="0" smtClean="0"/>
              <a:t>Walter’s solution</a:t>
            </a:r>
            <a:r>
              <a:rPr lang="en-US" sz="2800" dirty="0" smtClean="0"/>
              <a:t>	</a:t>
            </a:r>
            <a:endParaRPr lang="en-US" sz="28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Preferred site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Counting set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1693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Technique #1: preferred site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923418" y="1768270"/>
            <a:ext cx="3153841" cy="314292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7" descr="MCj043161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35895" y="3754840"/>
            <a:ext cx="927394" cy="92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ounded Rectangle 26"/>
          <p:cNvSpPr/>
          <p:nvPr/>
        </p:nvSpPr>
        <p:spPr>
          <a:xfrm>
            <a:off x="975129" y="1777937"/>
            <a:ext cx="3206208" cy="3133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8" name="Picture 7" descr="MCj043161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2336" y="3754840"/>
            <a:ext cx="927394" cy="92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0" y="5198537"/>
            <a:ext cx="9440333" cy="1473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Associate each user’s data with a preferred site</a:t>
            </a:r>
            <a:endParaRPr lang="en-US" sz="2400" dirty="0" smtClean="0"/>
          </a:p>
          <a:p>
            <a:r>
              <a:rPr lang="en-US" sz="2800" dirty="0" smtClean="0"/>
              <a:t>Common case: write at preferred site </a:t>
            </a:r>
            <a:r>
              <a:rPr lang="en-US" sz="2400" dirty="0" err="1" smtClean="0">
                <a:sym typeface="Wingdings"/>
              </a:rPr>
              <a:t>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800" dirty="0" smtClean="0">
                <a:sym typeface="Wingdings"/>
              </a:rPr>
              <a:t>fast commit</a:t>
            </a:r>
            <a:endParaRPr lang="en-US" sz="2400" dirty="0" smtClean="0">
              <a:sym typeface="Wingdings"/>
            </a:endParaRPr>
          </a:p>
          <a:p>
            <a:pPr lvl="1"/>
            <a:r>
              <a:rPr lang="en-US" sz="2400" dirty="0" smtClean="0">
                <a:sym typeface="Wingdings"/>
              </a:rPr>
              <a:t>Rare case: write at non-preferred </a:t>
            </a:r>
            <a:r>
              <a:rPr lang="en-US" sz="2400" dirty="0" err="1" smtClean="0">
                <a:sym typeface="Wingdings"/>
              </a:rPr>
              <a:t>site</a:t>
            </a:r>
            <a:r>
              <a:rPr lang="en-US" sz="2400" dirty="0" err="1" smtClean="0">
                <a:sym typeface="Wingdings"/>
              </a:rPr>
              <a:t></a:t>
            </a:r>
            <a:r>
              <a:rPr lang="en-US" sz="2400" dirty="0" smtClean="0">
                <a:sym typeface="Wingdings"/>
              </a:rPr>
              <a:t> cross-site</a:t>
            </a:r>
            <a:r>
              <a:rPr lang="en-US" sz="2400" dirty="0" smtClean="0">
                <a:sym typeface="Wingdings"/>
              </a:rPr>
              <a:t> </a:t>
            </a:r>
            <a:r>
              <a:rPr lang="en-US" sz="2400" dirty="0" smtClean="0">
                <a:sym typeface="Wingdings"/>
              </a:rPr>
              <a:t>2-phase commit</a:t>
            </a:r>
            <a:endParaRPr lang="en-US" sz="2400" dirty="0" smtClean="0"/>
          </a:p>
          <a:p>
            <a:pPr lvl="1"/>
            <a:endParaRPr lang="en-US" sz="2400" dirty="0" smtClean="0"/>
          </a:p>
        </p:txBody>
      </p:sp>
      <p:sp>
        <p:nvSpPr>
          <p:cNvPr id="35" name="Multidocument 34"/>
          <p:cNvSpPr/>
          <p:nvPr/>
        </p:nvSpPr>
        <p:spPr>
          <a:xfrm>
            <a:off x="2473855" y="3135550"/>
            <a:ext cx="1410034" cy="897200"/>
          </a:xfrm>
          <a:prstGeom prst="flowChartMultidocumen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rIns="0"/>
          <a:lstStyle/>
          <a:p>
            <a:r>
              <a:rPr lang="en-US" dirty="0" smtClean="0">
                <a:solidFill>
                  <a:schemeClr val="tx1"/>
                </a:solidFill>
              </a:rPr>
              <a:t>Bob’s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</a:t>
            </a:r>
            <a:r>
              <a:rPr lang="en-US" dirty="0" smtClean="0">
                <a:solidFill>
                  <a:schemeClr val="tx1"/>
                </a:solidFill>
              </a:rPr>
              <a:t>hotos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Multidocument 39"/>
          <p:cNvSpPr/>
          <p:nvPr/>
        </p:nvSpPr>
        <p:spPr>
          <a:xfrm>
            <a:off x="2572632" y="4089194"/>
            <a:ext cx="1311257" cy="821077"/>
          </a:xfrm>
          <a:prstGeom prst="flowChartMultidocumen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rIns="0"/>
          <a:lstStyle/>
          <a:p>
            <a:r>
              <a:rPr lang="en-US" dirty="0" smtClean="0">
                <a:solidFill>
                  <a:schemeClr val="tx1"/>
                </a:solidFill>
              </a:rPr>
              <a:t>Alice’s photos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rot="10800000" flipV="1">
            <a:off x="6918180" y="1478063"/>
            <a:ext cx="903920" cy="5526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83"/>
          <p:cNvGrpSpPr/>
          <p:nvPr/>
        </p:nvGrpSpPr>
        <p:grpSpPr>
          <a:xfrm>
            <a:off x="856598" y="1768270"/>
            <a:ext cx="2381634" cy="1360466"/>
            <a:chOff x="856598" y="1768270"/>
            <a:chExt cx="2381634" cy="1360466"/>
          </a:xfrm>
        </p:grpSpPr>
        <p:cxnSp>
          <p:nvCxnSpPr>
            <p:cNvPr id="38" name="Straight Arrow Connector 37"/>
            <p:cNvCxnSpPr>
              <a:endCxn id="69" idx="1"/>
            </p:cNvCxnSpPr>
            <p:nvPr/>
          </p:nvCxnSpPr>
          <p:spPr>
            <a:xfrm>
              <a:off x="856598" y="1768270"/>
              <a:ext cx="1082936" cy="36255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75"/>
            <p:cNvGrpSpPr/>
            <p:nvPr/>
          </p:nvGrpSpPr>
          <p:grpSpPr>
            <a:xfrm>
              <a:off x="2298928" y="2597260"/>
              <a:ext cx="939304" cy="531476"/>
              <a:chOff x="2298928" y="2837147"/>
              <a:chExt cx="939304" cy="531476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rot="16200000" flipH="1">
                <a:off x="2212247" y="2966947"/>
                <a:ext cx="488357" cy="31499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2473855" y="2837147"/>
                <a:ext cx="76437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Write</a:t>
                </a:r>
                <a:endParaRPr lang="en-US" sz="2000" dirty="0"/>
              </a:p>
            </p:txBody>
          </p:sp>
        </p:grpSp>
      </p:grpSp>
      <p:sp>
        <p:nvSpPr>
          <p:cNvPr id="68" name="Oval 67"/>
          <p:cNvSpPr/>
          <p:nvPr/>
        </p:nvSpPr>
        <p:spPr>
          <a:xfrm>
            <a:off x="6373750" y="1887396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Oval 68"/>
          <p:cNvSpPr/>
          <p:nvPr/>
        </p:nvSpPr>
        <p:spPr>
          <a:xfrm>
            <a:off x="1847859" y="2043403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0" name="Multidocument 69"/>
          <p:cNvSpPr/>
          <p:nvPr/>
        </p:nvSpPr>
        <p:spPr>
          <a:xfrm>
            <a:off x="4979862" y="4062164"/>
            <a:ext cx="1396163" cy="821077"/>
          </a:xfrm>
          <a:prstGeom prst="flowChartMultidocumen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rIns="0"/>
          <a:lstStyle/>
          <a:p>
            <a:r>
              <a:rPr lang="en-US" dirty="0" smtClean="0">
                <a:solidFill>
                  <a:schemeClr val="tx1"/>
                </a:solidFill>
              </a:rPr>
              <a:t>Alice’s photos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1" name="Multidocument 70"/>
          <p:cNvSpPr/>
          <p:nvPr/>
        </p:nvSpPr>
        <p:spPr>
          <a:xfrm>
            <a:off x="4979861" y="3150853"/>
            <a:ext cx="1396164" cy="897200"/>
          </a:xfrm>
          <a:prstGeom prst="flowChartMultidocumen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rIns="0"/>
          <a:lstStyle/>
          <a:p>
            <a:r>
              <a:rPr lang="en-US" dirty="0" smtClean="0">
                <a:solidFill>
                  <a:schemeClr val="tx1"/>
                </a:solidFill>
              </a:rPr>
              <a:t>Bob’s photos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32"/>
          <p:cNvGrpSpPr/>
          <p:nvPr/>
        </p:nvGrpSpPr>
        <p:grpSpPr>
          <a:xfrm>
            <a:off x="2786069" y="3197582"/>
            <a:ext cx="3059706" cy="1109869"/>
            <a:chOff x="2786069" y="3197582"/>
            <a:chExt cx="3059706" cy="1109869"/>
          </a:xfrm>
        </p:grpSpPr>
        <p:sp>
          <p:nvSpPr>
            <p:cNvPr id="37" name="Heart 36"/>
            <p:cNvSpPr/>
            <p:nvPr/>
          </p:nvSpPr>
          <p:spPr>
            <a:xfrm>
              <a:off x="2786069" y="4108845"/>
              <a:ext cx="240231" cy="198606"/>
            </a:xfrm>
            <a:prstGeom prst="hear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3" name="Heart 72"/>
            <p:cNvSpPr/>
            <p:nvPr/>
          </p:nvSpPr>
          <p:spPr>
            <a:xfrm>
              <a:off x="5605544" y="3197582"/>
              <a:ext cx="240231" cy="198606"/>
            </a:xfrm>
            <a:prstGeom prst="hear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grpSp>
        <p:nvGrpSpPr>
          <p:cNvPr id="6" name="Group 77"/>
          <p:cNvGrpSpPr/>
          <p:nvPr/>
        </p:nvGrpSpPr>
        <p:grpSpPr>
          <a:xfrm>
            <a:off x="6176196" y="2527022"/>
            <a:ext cx="2428240" cy="588554"/>
            <a:chOff x="6176196" y="2766909"/>
            <a:chExt cx="2428240" cy="588554"/>
          </a:xfrm>
        </p:grpSpPr>
        <p:cxnSp>
          <p:nvCxnSpPr>
            <p:cNvPr id="55" name="Straight Arrow Connector 54"/>
            <p:cNvCxnSpPr/>
            <p:nvPr/>
          </p:nvCxnSpPr>
          <p:spPr>
            <a:xfrm rot="5400000">
              <a:off x="6018824" y="2924281"/>
              <a:ext cx="588554" cy="2738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6392973" y="2880266"/>
              <a:ext cx="221146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Write (fast commit)</a:t>
              </a:r>
              <a:endParaRPr lang="en-US" sz="2000" dirty="0"/>
            </a:p>
          </p:txBody>
        </p:sp>
      </p:grpSp>
      <p:cxnSp>
        <p:nvCxnSpPr>
          <p:cNvPr id="56" name="Curved Connector 55"/>
          <p:cNvCxnSpPr>
            <a:stCxn id="22" idx="1"/>
            <a:endCxn id="35" idx="3"/>
          </p:cNvCxnSpPr>
          <p:nvPr/>
        </p:nvCxnSpPr>
        <p:spPr>
          <a:xfrm rot="10800000" flipV="1">
            <a:off x="3883890" y="3339732"/>
            <a:ext cx="1039529" cy="244418"/>
          </a:xfrm>
          <a:prstGeom prst="curvedConnector3">
            <a:avLst>
              <a:gd name="adj1" fmla="val 50000"/>
            </a:avLst>
          </a:prstGeom>
          <a:ln>
            <a:solidFill>
              <a:srgbClr val="0000FF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65"/>
          <p:cNvGrpSpPr/>
          <p:nvPr/>
        </p:nvGrpSpPr>
        <p:grpSpPr>
          <a:xfrm flipH="1">
            <a:off x="3883889" y="3466979"/>
            <a:ext cx="1196114" cy="1059062"/>
            <a:chOff x="3998149" y="3316113"/>
            <a:chExt cx="1011295" cy="1059062"/>
          </a:xfrm>
        </p:grpSpPr>
        <p:sp>
          <p:nvSpPr>
            <p:cNvPr id="63" name="Freeform 62"/>
            <p:cNvSpPr/>
            <p:nvPr/>
          </p:nvSpPr>
          <p:spPr>
            <a:xfrm>
              <a:off x="3998149" y="3316113"/>
              <a:ext cx="1011295" cy="409222"/>
            </a:xfrm>
            <a:custGeom>
              <a:avLst/>
              <a:gdLst>
                <a:gd name="connsiteX0" fmla="*/ 1011295 w 1011295"/>
                <a:gd name="connsiteY0" fmla="*/ 0 h 409222"/>
                <a:gd name="connsiteX1" fmla="*/ 9407 w 1011295"/>
                <a:gd name="connsiteY1" fmla="*/ 183444 h 409222"/>
                <a:gd name="connsiteX2" fmla="*/ 954851 w 1011295"/>
                <a:gd name="connsiteY2" fmla="*/ 409222 h 40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11295" h="409222">
                  <a:moveTo>
                    <a:pt x="1011295" y="0"/>
                  </a:moveTo>
                  <a:cubicBezTo>
                    <a:pt x="515054" y="57620"/>
                    <a:pt x="18814" y="115240"/>
                    <a:pt x="9407" y="183444"/>
                  </a:cubicBezTo>
                  <a:cubicBezTo>
                    <a:pt x="0" y="251648"/>
                    <a:pt x="954851" y="409222"/>
                    <a:pt x="954851" y="409222"/>
                  </a:cubicBezTo>
                </a:path>
              </a:pathLst>
            </a:cu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091161" y="3667289"/>
              <a:ext cx="90281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   slow </a:t>
              </a:r>
            </a:p>
            <a:p>
              <a:r>
                <a:rPr lang="en-US" sz="2000" dirty="0" smtClean="0"/>
                <a:t> commit</a:t>
              </a:r>
              <a:endParaRPr lang="en-US" sz="2000" dirty="0"/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975129" y="4513909"/>
            <a:ext cx="713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Site1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296559" y="4513909"/>
            <a:ext cx="713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Site2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79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90855" y="900427"/>
            <a:ext cx="1452661" cy="102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0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69703" y="697574"/>
            <a:ext cx="1173818" cy="1242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6" name="TextBox 35"/>
          <p:cNvSpPr txBox="1"/>
          <p:nvPr/>
        </p:nvSpPr>
        <p:spPr>
          <a:xfrm>
            <a:off x="206613" y="1944859"/>
            <a:ext cx="63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244262" y="1923508"/>
            <a:ext cx="553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141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Technique #2: counting set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809252" y="2008157"/>
            <a:ext cx="2872918" cy="2786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7" descr="MCj0431616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0687" y="3488223"/>
            <a:ext cx="927394" cy="92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ounded Rectangle 26"/>
          <p:cNvSpPr/>
          <p:nvPr/>
        </p:nvSpPr>
        <p:spPr>
          <a:xfrm>
            <a:off x="975129" y="2017824"/>
            <a:ext cx="2892251" cy="277653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8" name="Picture 7" descr="MCj0431616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2154" y="3497890"/>
            <a:ext cx="927394" cy="927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175994" y="5116084"/>
            <a:ext cx="8561605" cy="1598119"/>
          </a:xfrm>
        </p:spPr>
        <p:txBody>
          <a:bodyPr>
            <a:noAutofit/>
          </a:bodyPr>
          <a:lstStyle/>
          <a:p>
            <a:r>
              <a:rPr lang="en-US" sz="2800" dirty="0" smtClean="0"/>
              <a:t>Problem: some objects are modified from many sites</a:t>
            </a:r>
          </a:p>
          <a:p>
            <a:r>
              <a:rPr lang="en-US" sz="2800" dirty="0" smtClean="0"/>
              <a:t>Counting set: a data type free of write-write </a:t>
            </a:r>
            <a:r>
              <a:rPr lang="en-US" sz="2800" dirty="0" smtClean="0"/>
              <a:t>conflict</a:t>
            </a:r>
            <a:endParaRPr lang="en-US" sz="2800" dirty="0" smtClean="0"/>
          </a:p>
        </p:txBody>
      </p:sp>
      <p:cxnSp>
        <p:nvCxnSpPr>
          <p:cNvPr id="49" name="Straight Arrow Connector 48"/>
          <p:cNvCxnSpPr>
            <a:endCxn id="33" idx="7"/>
          </p:cNvCxnSpPr>
          <p:nvPr/>
        </p:nvCxnSpPr>
        <p:spPr>
          <a:xfrm rot="10800000" flipV="1">
            <a:off x="6696406" y="1746173"/>
            <a:ext cx="897096" cy="724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162085" y="1561507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Be-friend Eve</a:t>
            </a:r>
            <a:endParaRPr lang="en-US" dirty="0"/>
          </a:p>
        </p:txBody>
      </p:sp>
      <p:cxnSp>
        <p:nvCxnSpPr>
          <p:cNvPr id="55" name="Straight Arrow Connector 54"/>
          <p:cNvCxnSpPr>
            <a:stCxn id="33" idx="3"/>
          </p:cNvCxnSpPr>
          <p:nvPr/>
        </p:nvCxnSpPr>
        <p:spPr>
          <a:xfrm rot="5400000">
            <a:off x="5776641" y="2977118"/>
            <a:ext cx="561167" cy="393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53"/>
          <p:cNvGrpSpPr/>
          <p:nvPr/>
        </p:nvGrpSpPr>
        <p:grpSpPr>
          <a:xfrm>
            <a:off x="958196" y="1706573"/>
            <a:ext cx="2242716" cy="1791319"/>
            <a:chOff x="958196" y="1706573"/>
            <a:chExt cx="2242716" cy="1791319"/>
          </a:xfrm>
        </p:grpSpPr>
        <p:grpSp>
          <p:nvGrpSpPr>
            <p:cNvPr id="4" name="Group 42"/>
            <p:cNvGrpSpPr/>
            <p:nvPr/>
          </p:nvGrpSpPr>
          <p:grpSpPr>
            <a:xfrm>
              <a:off x="958196" y="1706573"/>
              <a:ext cx="1599510" cy="764372"/>
              <a:chOff x="975129" y="1791238"/>
              <a:chExt cx="1599510" cy="764372"/>
            </a:xfrm>
          </p:grpSpPr>
          <p:cxnSp>
            <p:nvCxnSpPr>
              <p:cNvPr id="38" name="Straight Arrow Connector 37"/>
              <p:cNvCxnSpPr>
                <a:endCxn id="42" idx="1"/>
              </p:cNvCxnSpPr>
              <p:nvPr/>
            </p:nvCxnSpPr>
            <p:spPr>
              <a:xfrm>
                <a:off x="975129" y="2008157"/>
                <a:ext cx="981338" cy="54745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1143275" y="1791238"/>
                <a:ext cx="143136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Be-friend Eve</a:t>
                </a:r>
              </a:p>
            </p:txBody>
          </p:sp>
        </p:grpSp>
        <p:cxnSp>
          <p:nvCxnSpPr>
            <p:cNvPr id="46" name="Straight Arrow Connector 45"/>
            <p:cNvCxnSpPr/>
            <p:nvPr/>
          </p:nvCxnSpPr>
          <p:spPr>
            <a:xfrm rot="16200000" flipH="1">
              <a:off x="2231011" y="2948183"/>
              <a:ext cx="617626" cy="48179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2473855" y="2837147"/>
              <a:ext cx="7270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write</a:t>
              </a:r>
              <a:endParaRPr lang="en-US" sz="2000" dirty="0"/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5452922" y="2865685"/>
            <a:ext cx="727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write</a:t>
            </a:r>
            <a:endParaRPr lang="en-US" dirty="0"/>
          </a:p>
        </p:txBody>
      </p:sp>
      <p:sp>
        <p:nvSpPr>
          <p:cNvPr id="33" name="Oval 32"/>
          <p:cNvSpPr/>
          <p:nvPr/>
        </p:nvSpPr>
        <p:spPr>
          <a:xfrm>
            <a:off x="6162085" y="2383520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1847859" y="2383520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975129" y="4372799"/>
            <a:ext cx="771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Site 1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972006" y="4372799"/>
            <a:ext cx="7717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Site 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90855" y="1035891"/>
            <a:ext cx="1452661" cy="102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69703" y="833038"/>
            <a:ext cx="1173818" cy="1242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Document 31"/>
          <p:cNvSpPr/>
          <p:nvPr/>
        </p:nvSpPr>
        <p:spPr>
          <a:xfrm>
            <a:off x="2613924" y="3483187"/>
            <a:ext cx="975943" cy="889612"/>
          </a:xfrm>
          <a:prstGeom prst="flowChartDocument">
            <a:avLst/>
          </a:prstGeom>
          <a:solidFill>
            <a:srgbClr val="F7C6CE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Document 38"/>
          <p:cNvSpPr/>
          <p:nvPr/>
        </p:nvSpPr>
        <p:spPr>
          <a:xfrm>
            <a:off x="4964950" y="3497890"/>
            <a:ext cx="975943" cy="889612"/>
          </a:xfrm>
          <a:prstGeom prst="flowChartDocument">
            <a:avLst/>
          </a:prstGeom>
          <a:solidFill>
            <a:srgbClr val="F7C6CE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TextBox 39"/>
          <p:cNvSpPr txBox="1"/>
          <p:nvPr/>
        </p:nvSpPr>
        <p:spPr>
          <a:xfrm>
            <a:off x="2613924" y="3497890"/>
            <a:ext cx="1018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Eve’s</a:t>
            </a:r>
          </a:p>
          <a:p>
            <a:r>
              <a:rPr lang="en-US" dirty="0" err="1" smtClean="0"/>
              <a:t>friendlist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956532" y="3471171"/>
            <a:ext cx="1018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Eve’s</a:t>
            </a:r>
          </a:p>
          <a:p>
            <a:r>
              <a:rPr lang="en-US" dirty="0" err="1" smtClean="0"/>
              <a:t>friendlist</a:t>
            </a:r>
            <a:endParaRPr lang="en-US" dirty="0"/>
          </a:p>
        </p:txBody>
      </p:sp>
      <p:sp>
        <p:nvSpPr>
          <p:cNvPr id="53" name="Heart 52"/>
          <p:cNvSpPr/>
          <p:nvPr/>
        </p:nvSpPr>
        <p:spPr>
          <a:xfrm>
            <a:off x="5605544" y="3570108"/>
            <a:ext cx="240231" cy="198606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6" name="TextBox 55"/>
          <p:cNvSpPr txBox="1"/>
          <p:nvPr/>
        </p:nvSpPr>
        <p:spPr>
          <a:xfrm>
            <a:off x="172747" y="2080323"/>
            <a:ext cx="63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8278128" y="2058972"/>
            <a:ext cx="553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775519" y="2017824"/>
            <a:ext cx="3091862" cy="277653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Document 57"/>
          <p:cNvSpPr/>
          <p:nvPr/>
        </p:nvSpPr>
        <p:spPr>
          <a:xfrm>
            <a:off x="1540912" y="3337574"/>
            <a:ext cx="1929705" cy="1433620"/>
          </a:xfrm>
          <a:prstGeom prst="flowChartDocument">
            <a:avLst/>
          </a:prstGeom>
          <a:solidFill>
            <a:srgbClr val="F7C6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4917093" y="2008157"/>
            <a:ext cx="3332723" cy="2786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ocument 56"/>
          <p:cNvSpPr/>
          <p:nvPr/>
        </p:nvSpPr>
        <p:spPr>
          <a:xfrm>
            <a:off x="5334692" y="3293004"/>
            <a:ext cx="1929705" cy="1501353"/>
          </a:xfrm>
          <a:prstGeom prst="flowChartDocument">
            <a:avLst/>
          </a:prstGeom>
          <a:solidFill>
            <a:srgbClr val="F7C6CE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Technique #2: counting set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28" name="Straight Arrow Connector 27"/>
          <p:cNvCxnSpPr>
            <a:stCxn id="21" idx="3"/>
          </p:cNvCxnSpPr>
          <p:nvPr/>
        </p:nvCxnSpPr>
        <p:spPr>
          <a:xfrm rot="5400000">
            <a:off x="5803435" y="2463816"/>
            <a:ext cx="692085" cy="9197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234042" y="2706579"/>
            <a:ext cx="1591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add(“Bob</a:t>
            </a:r>
            <a:r>
              <a:rPr lang="en-US" sz="2400" dirty="0" smtClean="0"/>
              <a:t>”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3" name="Content Placeholder 2"/>
          <p:cNvSpPr>
            <a:spLocks noGrp="1"/>
          </p:cNvSpPr>
          <p:nvPr>
            <p:ph idx="1"/>
          </p:nvPr>
        </p:nvSpPr>
        <p:spPr>
          <a:xfrm>
            <a:off x="457200" y="5179618"/>
            <a:ext cx="8229600" cy="1477754"/>
          </a:xfrm>
        </p:spPr>
        <p:txBody>
          <a:bodyPr>
            <a:noAutofit/>
          </a:bodyPr>
          <a:lstStyle/>
          <a:p>
            <a:r>
              <a:rPr lang="en-US" sz="2800" dirty="0" smtClean="0"/>
              <a:t>Add/del operations commute </a:t>
            </a:r>
            <a:r>
              <a:rPr lang="en-US" sz="2800" dirty="0" err="1" smtClean="0">
                <a:sym typeface="Wingdings"/>
              </a:rPr>
              <a:t></a:t>
            </a:r>
            <a:r>
              <a:rPr lang="en-US" sz="2800" dirty="0" smtClean="0">
                <a:sym typeface="Wingdings"/>
              </a:rPr>
              <a:t> no need to check for write-write conflict</a:t>
            </a:r>
          </a:p>
          <a:p>
            <a:r>
              <a:rPr lang="en-US" sz="2800" dirty="0" smtClean="0">
                <a:sym typeface="Wingdings"/>
              </a:rPr>
              <a:t>Caveat: application developers must deal with counts</a:t>
            </a:r>
            <a:endParaRPr lang="en-US" sz="2800" dirty="0"/>
          </a:p>
        </p:txBody>
      </p:sp>
      <p:sp>
        <p:nvSpPr>
          <p:cNvPr id="21" name="Oval 20"/>
          <p:cNvSpPr/>
          <p:nvPr/>
        </p:nvSpPr>
        <p:spPr>
          <a:xfrm>
            <a:off x="6517678" y="2068099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5391" y="985092"/>
            <a:ext cx="1452661" cy="1023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907" y="912657"/>
            <a:ext cx="1173818" cy="1242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5272686" y="3544887"/>
            <a:ext cx="1342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 </a:t>
            </a:r>
            <a:r>
              <a:rPr lang="en-US" sz="2400" dirty="0" err="1" smtClean="0"/>
              <a:t>Bob</a:t>
            </a:r>
            <a:r>
              <a:rPr lang="en-US" sz="2400" dirty="0" err="1" smtClean="0">
                <a:sym typeface="Wingdings"/>
              </a:rPr>
              <a:t></a:t>
            </a:r>
            <a:r>
              <a:rPr lang="en-US" sz="2400" dirty="0" smtClean="0">
                <a:sym typeface="Wingdings"/>
              </a:rPr>
              <a:t> 1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1597437" y="3589456"/>
            <a:ext cx="1383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Alice </a:t>
            </a:r>
            <a:r>
              <a:rPr lang="en-US" sz="2400" dirty="0" err="1" smtClean="0">
                <a:sym typeface="Wingdings"/>
              </a:rPr>
              <a:t></a:t>
            </a:r>
            <a:r>
              <a:rPr lang="en-US" sz="2400" dirty="0" smtClean="0">
                <a:sym typeface="Wingdings"/>
              </a:rPr>
              <a:t> 1</a:t>
            </a:r>
            <a:endParaRPr lang="en-US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1583439" y="4078810"/>
            <a:ext cx="12031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Bob</a:t>
            </a:r>
            <a:r>
              <a:rPr lang="en-US" sz="2400" dirty="0" err="1" smtClean="0">
                <a:sym typeface="Wingdings"/>
              </a:rPr>
              <a:t></a:t>
            </a:r>
            <a:r>
              <a:rPr lang="en-US" sz="2400" dirty="0" smtClean="0">
                <a:sym typeface="Wingdings"/>
              </a:rPr>
              <a:t> 1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129597" y="2555738"/>
            <a:ext cx="922727" cy="7141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14391" y="2665075"/>
            <a:ext cx="16765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add(“</a:t>
            </a:r>
            <a:r>
              <a:rPr lang="en-US" sz="2400" dirty="0" err="1" smtClean="0"/>
              <a:t>Alice</a:t>
            </a:r>
            <a:r>
              <a:rPr lang="en-US" sz="2400" dirty="0" smtClean="0"/>
              <a:t>”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1" name="Oval 40"/>
          <p:cNvSpPr/>
          <p:nvPr/>
        </p:nvSpPr>
        <p:spPr>
          <a:xfrm>
            <a:off x="1659469" y="2017824"/>
            <a:ext cx="625996" cy="596976"/>
          </a:xfrm>
          <a:prstGeom prst="ellipse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" name="Group 54"/>
          <p:cNvGrpSpPr/>
          <p:nvPr/>
        </p:nvGrpSpPr>
        <p:grpSpPr>
          <a:xfrm>
            <a:off x="3604820" y="3269735"/>
            <a:ext cx="1712939" cy="1129098"/>
            <a:chOff x="3638686" y="3269735"/>
            <a:chExt cx="1430807" cy="1129098"/>
          </a:xfrm>
        </p:grpSpPr>
        <p:cxnSp>
          <p:nvCxnSpPr>
            <p:cNvPr id="44" name="Curved Connector 43"/>
            <p:cNvCxnSpPr/>
            <p:nvPr/>
          </p:nvCxnSpPr>
          <p:spPr>
            <a:xfrm rot="10800000" flipV="1">
              <a:off x="3638686" y="3657598"/>
              <a:ext cx="1430807" cy="741235"/>
            </a:xfrm>
            <a:prstGeom prst="curvedConnector3">
              <a:avLst>
                <a:gd name="adj1" fmla="val 50000"/>
              </a:avLst>
            </a:prstGeom>
            <a:ln w="25400" cap="flat" cmpd="sng" algn="ctr">
              <a:solidFill>
                <a:srgbClr val="0000FF"/>
              </a:solidFill>
              <a:prstDash val="sys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4275481" y="3269735"/>
              <a:ext cx="6554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add</a:t>
              </a:r>
              <a:endParaRPr lang="en-US" sz="2400" dirty="0"/>
            </a:p>
          </p:txBody>
        </p:sp>
      </p:grpSp>
      <p:grpSp>
        <p:nvGrpSpPr>
          <p:cNvPr id="4" name="Group 55"/>
          <p:cNvGrpSpPr/>
          <p:nvPr/>
        </p:nvGrpSpPr>
        <p:grpSpPr>
          <a:xfrm>
            <a:off x="3401354" y="3126740"/>
            <a:ext cx="2077466" cy="1272095"/>
            <a:chOff x="3537992" y="3259139"/>
            <a:chExt cx="1602167" cy="1139696"/>
          </a:xfrm>
        </p:grpSpPr>
        <p:cxnSp>
          <p:nvCxnSpPr>
            <p:cNvPr id="46" name="Curved Connector 45"/>
            <p:cNvCxnSpPr/>
            <p:nvPr/>
          </p:nvCxnSpPr>
          <p:spPr>
            <a:xfrm>
              <a:off x="3638686" y="3657597"/>
              <a:ext cx="1501473" cy="741238"/>
            </a:xfrm>
            <a:prstGeom prst="curvedConnector3">
              <a:avLst>
                <a:gd name="adj1" fmla="val 36467"/>
              </a:avLst>
            </a:prstGeom>
            <a:ln w="25400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3537992" y="3259139"/>
              <a:ext cx="655498" cy="413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add</a:t>
              </a:r>
              <a:endParaRPr lang="en-US" sz="2400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5442016" y="4068107"/>
            <a:ext cx="1383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Alice </a:t>
            </a:r>
            <a:r>
              <a:rPr lang="en-US" sz="2400" dirty="0" err="1" smtClean="0">
                <a:sym typeface="Wingdings"/>
              </a:rPr>
              <a:t></a:t>
            </a:r>
            <a:r>
              <a:rPr lang="en-US" sz="2400" dirty="0" smtClean="0">
                <a:sym typeface="Wingdings"/>
              </a:rPr>
              <a:t> 1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5284349" y="3252393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Eve’s </a:t>
            </a:r>
            <a:r>
              <a:rPr lang="en-US" dirty="0" err="1" smtClean="0"/>
              <a:t>friendlist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1540912" y="3288266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Eve’s </a:t>
            </a:r>
            <a:r>
              <a:rPr lang="en-US" dirty="0" err="1" smtClean="0"/>
              <a:t>friendlist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257412" y="1957358"/>
            <a:ext cx="63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Alice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8283816" y="2094435"/>
            <a:ext cx="553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Bob</a:t>
            </a:r>
            <a:endParaRPr lang="en-US" dirty="0"/>
          </a:p>
        </p:txBody>
      </p:sp>
      <p:cxnSp>
        <p:nvCxnSpPr>
          <p:cNvPr id="64" name="Straight Arrow Connector 63"/>
          <p:cNvCxnSpPr>
            <a:endCxn id="21" idx="7"/>
          </p:cNvCxnSpPr>
          <p:nvPr/>
        </p:nvCxnSpPr>
        <p:spPr>
          <a:xfrm rot="10800000" flipV="1">
            <a:off x="7051999" y="1746174"/>
            <a:ext cx="773194" cy="409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001677" y="1621326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Be-friend Eve</a:t>
            </a:r>
            <a:endParaRPr lang="en-US" dirty="0"/>
          </a:p>
        </p:txBody>
      </p:sp>
      <p:grpSp>
        <p:nvGrpSpPr>
          <p:cNvPr id="5" name="Group 42"/>
          <p:cNvGrpSpPr/>
          <p:nvPr/>
        </p:nvGrpSpPr>
        <p:grpSpPr>
          <a:xfrm>
            <a:off x="788866" y="1696971"/>
            <a:ext cx="1721821" cy="582130"/>
            <a:chOff x="975129" y="1781636"/>
            <a:chExt cx="1721821" cy="582130"/>
          </a:xfrm>
        </p:grpSpPr>
        <p:cxnSp>
          <p:nvCxnSpPr>
            <p:cNvPr id="70" name="Straight Arrow Connector 69"/>
            <p:cNvCxnSpPr/>
            <p:nvPr/>
          </p:nvCxnSpPr>
          <p:spPr>
            <a:xfrm>
              <a:off x="975129" y="2008157"/>
              <a:ext cx="870603" cy="35560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1265586" y="1781636"/>
              <a:ext cx="1431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Be-friend Eve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785086" y="4371084"/>
            <a:ext cx="713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Site1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536034" y="4327646"/>
            <a:ext cx="713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Site2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7" grpId="0"/>
      <p:bldP spid="38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18" y="261680"/>
            <a:ext cx="9143999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Site failure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814" y="1600200"/>
            <a:ext cx="8881185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Two options to handle a site failure</a:t>
            </a:r>
          </a:p>
          <a:p>
            <a:pPr lvl="1"/>
            <a:r>
              <a:rPr lang="en-US" dirty="0" smtClean="0"/>
              <a:t>Conservative: block writes whose preferred site failed</a:t>
            </a:r>
          </a:p>
          <a:p>
            <a:pPr lvl="1"/>
            <a:r>
              <a:rPr lang="en-US" dirty="0" smtClean="0"/>
              <a:t>Aggressive: re-assign preferred site elsewhere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Rounded Rectangular Callout 4"/>
          <p:cNvSpPr/>
          <p:nvPr/>
        </p:nvSpPr>
        <p:spPr>
          <a:xfrm>
            <a:off x="1747519" y="4035778"/>
            <a:ext cx="5632591" cy="1603022"/>
          </a:xfrm>
          <a:prstGeom prst="wedgeRoundRectCallout">
            <a:avLst>
              <a:gd name="adj1" fmla="val -34775"/>
              <a:gd name="adj2" fmla="val -106286"/>
              <a:gd name="adj3" fmla="val 16667"/>
            </a:avLst>
          </a:prstGeom>
          <a:solidFill>
            <a:srgbClr val="F9FFA1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800" dirty="0" smtClean="0">
                <a:solidFill>
                  <a:srgbClr val="FF6600"/>
                </a:solidFill>
              </a:rPr>
              <a:t>Warning</a:t>
            </a:r>
            <a:r>
              <a:rPr lang="en-US" sz="2800" dirty="0" smtClean="0">
                <a:solidFill>
                  <a:schemeClr val="tx1"/>
                </a:solidFill>
              </a:rPr>
              <a:t>: Committed but not-yet-replicated transactions may be lost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8525" y="1286164"/>
            <a:ext cx="7229273" cy="538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8525" y="2057400"/>
            <a:ext cx="2307381" cy="207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Application #1: </a:t>
            </a:r>
            <a:r>
              <a:rPr lang="en-US" dirty="0" err="1" smtClean="0">
                <a:solidFill>
                  <a:srgbClr val="000090"/>
                </a:solidFill>
              </a:rPr>
              <a:t>WaltSocial</a:t>
            </a:r>
            <a:endParaRPr lang="en-US" dirty="0">
              <a:solidFill>
                <a:srgbClr val="000090"/>
              </a:solidFill>
            </a:endParaRPr>
          </a:p>
        </p:txBody>
      </p:sp>
      <p:grpSp>
        <p:nvGrpSpPr>
          <p:cNvPr id="3" name="Group 23"/>
          <p:cNvGrpSpPr/>
          <p:nvPr/>
        </p:nvGrpSpPr>
        <p:grpSpPr>
          <a:xfrm>
            <a:off x="2578100" y="4397665"/>
            <a:ext cx="4462949" cy="1741933"/>
            <a:chOff x="2578100" y="4397665"/>
            <a:chExt cx="4462949" cy="1741933"/>
          </a:xfrm>
        </p:grpSpPr>
        <p:cxnSp>
          <p:nvCxnSpPr>
            <p:cNvPr id="12" name="Straight Arrow Connector 11"/>
            <p:cNvCxnSpPr/>
            <p:nvPr/>
          </p:nvCxnSpPr>
          <p:spPr>
            <a:xfrm rot="5400000" flipH="1" flipV="1">
              <a:off x="4141932" y="4853132"/>
              <a:ext cx="910936" cy="1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0800000" flipV="1">
              <a:off x="2578100" y="5661998"/>
              <a:ext cx="1485901" cy="323166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4064002" y="5308601"/>
              <a:ext cx="297704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Wall and </a:t>
              </a:r>
              <a:r>
                <a:rPr lang="en-US" sz="2400" dirty="0" err="1" smtClean="0"/>
                <a:t>Friendlist</a:t>
              </a:r>
              <a:r>
                <a:rPr lang="en-US" sz="2400" dirty="0" smtClean="0"/>
                <a:t> are</a:t>
              </a:r>
            </a:p>
            <a:p>
              <a:r>
                <a:rPr lang="en-US" sz="2400" dirty="0" smtClean="0"/>
                <a:t> counting sets</a:t>
              </a:r>
              <a:endParaRPr lang="en-US" sz="2400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276600" y="2590800"/>
            <a:ext cx="485119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Meow says:  Meow Meow Meow</a:t>
            </a:r>
          </a:p>
          <a:p>
            <a:r>
              <a:rPr lang="en-US" sz="1200" dirty="0" smtClean="0"/>
              <a:t>Bob-cat says:  I saw a mouse</a:t>
            </a:r>
          </a:p>
          <a:p>
            <a:r>
              <a:rPr lang="en-US" sz="1200" dirty="0" smtClean="0"/>
              <a:t>Bob-cat says:  I saw a mouse</a:t>
            </a:r>
          </a:p>
          <a:p>
            <a:r>
              <a:rPr lang="en-US" sz="1200" dirty="0" smtClean="0"/>
              <a:t>Peanut says: </a:t>
            </a:r>
            <a:r>
              <a:rPr lang="en-US" sz="1200" dirty="0" err="1" smtClean="0"/>
              <a:t>awldaiwdliawd</a:t>
            </a:r>
            <a:endParaRPr lang="en-US" sz="1200" dirty="0" smtClean="0"/>
          </a:p>
          <a:p>
            <a:r>
              <a:rPr lang="en-US" sz="1200" dirty="0" smtClean="0"/>
              <a:t>Meow says: I think I ate too much catnip last night.  Meow.</a:t>
            </a:r>
          </a:p>
          <a:p>
            <a:endParaRPr lang="en-US" sz="1200" dirty="0" smtClean="0"/>
          </a:p>
        </p:txBody>
      </p:sp>
      <p:grpSp>
        <p:nvGrpSpPr>
          <p:cNvPr id="4" name="Group 25"/>
          <p:cNvGrpSpPr/>
          <p:nvPr/>
        </p:nvGrpSpPr>
        <p:grpSpPr>
          <a:xfrm>
            <a:off x="685801" y="1473200"/>
            <a:ext cx="8245475" cy="5384800"/>
            <a:chOff x="898525" y="1286164"/>
            <a:chExt cx="8245475" cy="5384800"/>
          </a:xfrm>
        </p:grpSpPr>
        <p:sp>
          <p:nvSpPr>
            <p:cNvPr id="25" name="Rectangle 24"/>
            <p:cNvSpPr/>
            <p:nvPr/>
          </p:nvSpPr>
          <p:spPr>
            <a:xfrm>
              <a:off x="898525" y="1286164"/>
              <a:ext cx="7229273" cy="538480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407166" y="4397664"/>
              <a:ext cx="6736834" cy="2062103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/>
                <a:t>Befriend transaction</a:t>
              </a:r>
            </a:p>
            <a:p>
              <a:r>
                <a:rPr lang="en-US" dirty="0" smtClean="0">
                  <a:latin typeface="Courier"/>
                </a:rPr>
                <a:t>A </a:t>
              </a:r>
              <a:r>
                <a:rPr lang="en-US" dirty="0" err="1" smtClean="0">
                  <a:latin typeface="Courier"/>
                  <a:sym typeface="Wingdings"/>
                </a:rPr>
                <a:t></a:t>
              </a:r>
              <a:r>
                <a:rPr lang="en-US" dirty="0" smtClean="0">
                  <a:latin typeface="Courier"/>
                </a:rPr>
                <a:t> read Alice’s profile</a:t>
              </a:r>
            </a:p>
            <a:p>
              <a:r>
                <a:rPr lang="en-US" dirty="0" smtClean="0">
                  <a:latin typeface="Courier"/>
                </a:rPr>
                <a:t>B </a:t>
              </a:r>
              <a:r>
                <a:rPr lang="en-US" dirty="0" err="1" smtClean="0">
                  <a:latin typeface="Courier"/>
                  <a:sym typeface="Wingdings"/>
                </a:rPr>
                <a:t></a:t>
              </a:r>
              <a:r>
                <a:rPr lang="en-US" dirty="0" smtClean="0">
                  <a:latin typeface="Courier"/>
                  <a:sym typeface="Wingdings"/>
                </a:rPr>
                <a:t> read Bob’s profile</a:t>
              </a:r>
              <a:endParaRPr lang="en-US" dirty="0" smtClean="0">
                <a:latin typeface="Courier"/>
              </a:endParaRPr>
            </a:p>
            <a:p>
              <a:r>
                <a:rPr lang="en-US" dirty="0" smtClean="0">
                  <a:latin typeface="Courier"/>
                </a:rPr>
                <a:t>Add </a:t>
              </a:r>
              <a:r>
                <a:rPr lang="en-US" dirty="0" err="1" smtClean="0">
                  <a:latin typeface="Courier"/>
                </a:rPr>
                <a:t>A.uid</a:t>
              </a:r>
              <a:r>
                <a:rPr lang="en-US" dirty="0" smtClean="0">
                  <a:latin typeface="Courier"/>
                </a:rPr>
                <a:t> to </a:t>
              </a:r>
              <a:r>
                <a:rPr lang="en-US" dirty="0" err="1" smtClean="0">
                  <a:latin typeface="Courier"/>
                </a:rPr>
                <a:t>B.friendlist</a:t>
              </a:r>
              <a:endParaRPr lang="en-US" dirty="0" smtClean="0">
                <a:latin typeface="Courier"/>
              </a:endParaRPr>
            </a:p>
            <a:p>
              <a:r>
                <a:rPr lang="en-US" dirty="0" smtClean="0">
                  <a:latin typeface="Courier"/>
                </a:rPr>
                <a:t>Add </a:t>
              </a:r>
              <a:r>
                <a:rPr lang="en-US" dirty="0" err="1" smtClean="0">
                  <a:latin typeface="Courier"/>
                </a:rPr>
                <a:t>B.uid</a:t>
              </a:r>
              <a:r>
                <a:rPr lang="en-US" dirty="0" smtClean="0">
                  <a:latin typeface="Courier"/>
                </a:rPr>
                <a:t> to </a:t>
              </a:r>
              <a:r>
                <a:rPr lang="en-US" dirty="0" err="1" smtClean="0">
                  <a:latin typeface="Courier"/>
                </a:rPr>
                <a:t>A.friendlist</a:t>
              </a:r>
              <a:endParaRPr lang="en-US" dirty="0" smtClean="0">
                <a:latin typeface="Courier"/>
              </a:endParaRPr>
            </a:p>
            <a:p>
              <a:r>
                <a:rPr lang="en-US" dirty="0" smtClean="0">
                  <a:latin typeface="Courier"/>
                </a:rPr>
                <a:t>Add “Alice is now </a:t>
              </a:r>
              <a:r>
                <a:rPr lang="en-US" dirty="0" smtClean="0">
                  <a:latin typeface="Courier"/>
                </a:rPr>
                <a:t>friends </a:t>
              </a:r>
              <a:r>
                <a:rPr lang="en-US" dirty="0" smtClean="0">
                  <a:latin typeface="Courier"/>
                </a:rPr>
                <a:t>with Bob” to </a:t>
              </a:r>
              <a:r>
                <a:rPr lang="en-US" dirty="0" err="1" smtClean="0">
                  <a:latin typeface="Courier"/>
                </a:rPr>
                <a:t>A.wall</a:t>
              </a:r>
              <a:endParaRPr lang="en-US" dirty="0" smtClean="0">
                <a:latin typeface="Courier"/>
              </a:endParaRPr>
            </a:p>
            <a:p>
              <a:r>
                <a:rPr lang="en-US" dirty="0" smtClean="0">
                  <a:latin typeface="Courier"/>
                </a:rPr>
                <a:t>Add “Bob is now </a:t>
              </a:r>
              <a:r>
                <a:rPr lang="en-US" dirty="0" smtClean="0">
                  <a:latin typeface="Courier"/>
                </a:rPr>
                <a:t>friends </a:t>
              </a:r>
              <a:r>
                <a:rPr lang="en-US" dirty="0" smtClean="0">
                  <a:latin typeface="Courier"/>
                </a:rPr>
                <a:t>with Alice” to </a:t>
              </a:r>
              <a:r>
                <a:rPr lang="en-US" dirty="0" err="1" smtClean="0">
                  <a:latin typeface="Courier"/>
                </a:rPr>
                <a:t>B.wall</a:t>
              </a:r>
              <a:endParaRPr lang="en-US" dirty="0">
                <a:latin typeface="Couri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retwis-scre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037" y="1086086"/>
            <a:ext cx="4405795" cy="584490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41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Applications #2: Twitter clone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11676" y="1498237"/>
            <a:ext cx="3884597" cy="1200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 Third party app in PHP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Our port: switch storage </a:t>
            </a:r>
          </a:p>
          <a:p>
            <a:r>
              <a:rPr lang="en-US" sz="2400" dirty="0" smtClean="0"/>
              <a:t>backend from </a:t>
            </a:r>
            <a:r>
              <a:rPr lang="en-US" sz="2400" dirty="0" err="1" smtClean="0"/>
              <a:t>Redis</a:t>
            </a:r>
            <a:r>
              <a:rPr lang="en-US" sz="2400" dirty="0" smtClean="0"/>
              <a:t> to Walter</a:t>
            </a:r>
          </a:p>
        </p:txBody>
      </p:sp>
      <p:grpSp>
        <p:nvGrpSpPr>
          <p:cNvPr id="3" name="Group 8"/>
          <p:cNvGrpSpPr/>
          <p:nvPr/>
        </p:nvGrpSpPr>
        <p:grpSpPr>
          <a:xfrm>
            <a:off x="3716144" y="3457322"/>
            <a:ext cx="5335370" cy="3010147"/>
            <a:chOff x="3716144" y="3457322"/>
            <a:chExt cx="5335370" cy="3010147"/>
          </a:xfrm>
        </p:grpSpPr>
        <p:sp>
          <p:nvSpPr>
            <p:cNvPr id="14" name="Right Brace 13"/>
            <p:cNvSpPr/>
            <p:nvPr/>
          </p:nvSpPr>
          <p:spPr>
            <a:xfrm>
              <a:off x="3716144" y="3457322"/>
              <a:ext cx="555179" cy="3010147"/>
            </a:xfrm>
            <a:prstGeom prst="rightBrace">
              <a:avLst/>
            </a:prstGeom>
            <a:ln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  <p:sp>
          <p:nvSpPr>
            <p:cNvPr id="16" name="TextBox 15"/>
            <p:cNvSpPr txBox="1"/>
            <p:nvPr/>
          </p:nvSpPr>
          <p:spPr>
            <a:xfrm>
              <a:off x="4299041" y="4720685"/>
              <a:ext cx="4752473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Each user’s timeline is a counting set</a:t>
              </a:r>
              <a:endParaRPr lang="en-US" sz="2400" dirty="0"/>
            </a:p>
          </p:txBody>
        </p:sp>
      </p:grpSp>
      <p:grpSp>
        <p:nvGrpSpPr>
          <p:cNvPr id="4" name="Group 9"/>
          <p:cNvGrpSpPr/>
          <p:nvPr/>
        </p:nvGrpSpPr>
        <p:grpSpPr>
          <a:xfrm>
            <a:off x="3168113" y="2482793"/>
            <a:ext cx="5305808" cy="1590082"/>
            <a:chOff x="3168113" y="2482793"/>
            <a:chExt cx="5305808" cy="1590082"/>
          </a:xfrm>
        </p:grpSpPr>
        <p:sp>
          <p:nvSpPr>
            <p:cNvPr id="8" name="TextBox 7"/>
            <p:cNvSpPr txBox="1"/>
            <p:nvPr/>
          </p:nvSpPr>
          <p:spPr>
            <a:xfrm>
              <a:off x="4272117" y="2841769"/>
              <a:ext cx="4201804" cy="1231106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2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/>
                <a:t>Post-</a:t>
              </a:r>
              <a:r>
                <a:rPr lang="en-US" sz="2000" b="1" dirty="0" smtClean="0"/>
                <a:t>status transaction</a:t>
              </a:r>
            </a:p>
            <a:p>
              <a:r>
                <a:rPr lang="en-US" dirty="0" smtClean="0">
                  <a:latin typeface="Courier"/>
                </a:rPr>
                <a:t>write status to new object O</a:t>
              </a:r>
            </a:p>
            <a:p>
              <a:r>
                <a:rPr lang="en-US" dirty="0" err="1" smtClean="0">
                  <a:latin typeface="Courier"/>
                </a:rPr>
                <a:t>foreach</a:t>
              </a:r>
              <a:r>
                <a:rPr lang="en-US" dirty="0" smtClean="0">
                  <a:latin typeface="Courier"/>
                </a:rPr>
                <a:t> </a:t>
              </a:r>
              <a:r>
                <a:rPr lang="en-US" dirty="0" err="1" smtClean="0">
                  <a:latin typeface="Courier"/>
                </a:rPr>
                <a:t>f</a:t>
              </a:r>
              <a:r>
                <a:rPr lang="en-US" dirty="0" smtClean="0">
                  <a:latin typeface="Courier"/>
                </a:rPr>
                <a:t> in user’s followers</a:t>
              </a:r>
            </a:p>
            <a:p>
              <a:r>
                <a:rPr lang="en-US" dirty="0" smtClean="0">
                  <a:latin typeface="Courier"/>
                </a:rPr>
                <a:t>   add O to </a:t>
              </a:r>
              <a:r>
                <a:rPr lang="en-US" dirty="0" err="1" smtClean="0">
                  <a:latin typeface="Courier"/>
                </a:rPr>
                <a:t>f’s</a:t>
              </a:r>
              <a:r>
                <a:rPr lang="en-US" dirty="0" smtClean="0">
                  <a:latin typeface="Courier"/>
                </a:rPr>
                <a:t> </a:t>
              </a:r>
              <a:r>
                <a:rPr lang="en-US" dirty="0" err="1" smtClean="0">
                  <a:latin typeface="Courier"/>
                </a:rPr>
                <a:t>timeline_cset</a:t>
              </a:r>
              <a:endParaRPr lang="en-US" dirty="0">
                <a:latin typeface="Courier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rot="10800000">
              <a:off x="3168113" y="2482793"/>
              <a:ext cx="1103211" cy="35897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Evaluation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Walter prototype</a:t>
            </a:r>
          </a:p>
          <a:p>
            <a:pPr lvl="1"/>
            <a:r>
              <a:rPr lang="en-US" dirty="0" smtClean="0"/>
              <a:t>Implemented in C++ with PHP binding</a:t>
            </a:r>
          </a:p>
          <a:p>
            <a:pPr lvl="1"/>
            <a:r>
              <a:rPr lang="en-US" dirty="0" smtClean="0"/>
              <a:t>Custom RPC library with Protocol Buffers</a:t>
            </a:r>
          </a:p>
          <a:p>
            <a:r>
              <a:rPr lang="en-US" dirty="0" err="1" smtClean="0"/>
              <a:t>Testbed</a:t>
            </a:r>
            <a:r>
              <a:rPr lang="en-US" dirty="0" smtClean="0"/>
              <a:t>: Amazon EC2</a:t>
            </a:r>
          </a:p>
          <a:p>
            <a:pPr lvl="1"/>
            <a:r>
              <a:rPr lang="en-US" dirty="0" smtClean="0"/>
              <a:t>Extra-large instance</a:t>
            </a:r>
          </a:p>
          <a:p>
            <a:pPr lvl="1"/>
            <a:r>
              <a:rPr lang="en-US" dirty="0" smtClean="0"/>
              <a:t>Up to 4-sites (Virginia, California, Ireland, Singapore)</a:t>
            </a:r>
          </a:p>
          <a:p>
            <a:pPr lvl="2"/>
            <a:r>
              <a:rPr lang="en-US" dirty="0" smtClean="0"/>
              <a:t>Full replication across sites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798" y="1196620"/>
            <a:ext cx="7878421" cy="4571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Walter scales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38197" y="5768338"/>
            <a:ext cx="4671451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 Read/write a 100-byte object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Reads’ working set fits in memory</a:t>
            </a:r>
            <a:endParaRPr lang="en-US" sz="2400" dirty="0"/>
          </a:p>
        </p:txBody>
      </p:sp>
      <p:grpSp>
        <p:nvGrpSpPr>
          <p:cNvPr id="3" name="Group 19"/>
          <p:cNvGrpSpPr/>
          <p:nvPr/>
        </p:nvGrpSpPr>
        <p:grpSpPr>
          <a:xfrm>
            <a:off x="1838197" y="1658111"/>
            <a:ext cx="1358838" cy="830997"/>
            <a:chOff x="1591214" y="2286365"/>
            <a:chExt cx="1787669" cy="830997"/>
          </a:xfrm>
        </p:grpSpPr>
        <p:sp>
          <p:nvSpPr>
            <p:cNvPr id="17" name="TextBox 16"/>
            <p:cNvSpPr txBox="1"/>
            <p:nvPr/>
          </p:nvSpPr>
          <p:spPr>
            <a:xfrm>
              <a:off x="1591214" y="2286365"/>
              <a:ext cx="1787669" cy="830997"/>
            </a:xfrm>
            <a:prstGeom prst="rect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SzPct val="200000"/>
              </a:pPr>
              <a:r>
                <a:rPr lang="en-US" sz="2400" dirty="0" smtClean="0"/>
                <a:t>      Read</a:t>
              </a:r>
            </a:p>
            <a:p>
              <a:pPr>
                <a:buClr>
                  <a:srgbClr val="FF0000"/>
                </a:buClr>
                <a:buSzPct val="200000"/>
              </a:pPr>
              <a:r>
                <a:rPr lang="en-US" sz="2400" dirty="0" smtClean="0"/>
                <a:t>      Write</a:t>
              </a:r>
              <a:endParaRPr lang="en-US" sz="24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707998" y="2454837"/>
              <a:ext cx="291966" cy="20222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14418" y="2782425"/>
              <a:ext cx="291966" cy="2022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90"/>
                </a:solidFill>
              </a:rPr>
              <a:t>WaltSocial</a:t>
            </a:r>
            <a:r>
              <a:rPr lang="en-US" dirty="0" smtClean="0">
                <a:solidFill>
                  <a:srgbClr val="000090"/>
                </a:solidFill>
              </a:rPr>
              <a:t> achieves low latency </a:t>
            </a:r>
            <a:endParaRPr lang="en-US" dirty="0">
              <a:solidFill>
                <a:srgbClr val="000090"/>
              </a:solidFill>
            </a:endParaRPr>
          </a:p>
        </p:txBody>
      </p:sp>
      <p:pic>
        <p:nvPicPr>
          <p:cNvPr id="4" name="Picture 3" descr="wsocial_latencies.png"/>
          <p:cNvPicPr>
            <a:picLocks noChangeAspect="1"/>
          </p:cNvPicPr>
          <p:nvPr/>
        </p:nvPicPr>
        <p:blipFill>
          <a:blip r:embed="rId2">
            <a:lum contrast="27000"/>
          </a:blip>
          <a:stretch>
            <a:fillRect/>
          </a:stretch>
        </p:blipFill>
        <p:spPr>
          <a:xfrm>
            <a:off x="457200" y="1612389"/>
            <a:ext cx="7734226" cy="4922778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4367091" y="2882321"/>
            <a:ext cx="4539842" cy="1334079"/>
          </a:xfrm>
          <a:prstGeom prst="wedgeRoundRectCallout">
            <a:avLst>
              <a:gd name="adj1" fmla="val -42403"/>
              <a:gd name="adj2" fmla="val -82728"/>
              <a:gd name="adj3" fmla="val 16667"/>
            </a:avLst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A post-on-wall transaction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r</a:t>
            </a:r>
            <a:r>
              <a:rPr lang="en-US" sz="2400" dirty="0" smtClean="0">
                <a:solidFill>
                  <a:schemeClr val="tx1"/>
                </a:solidFill>
              </a:rPr>
              <a:t>eads </a:t>
            </a:r>
            <a:r>
              <a:rPr lang="en-US" sz="2400" dirty="0" smtClean="0">
                <a:solidFill>
                  <a:schemeClr val="tx1"/>
                </a:solidFill>
              </a:rPr>
              <a:t>2 objects, </a:t>
            </a:r>
            <a:r>
              <a:rPr lang="en-US" sz="2400" dirty="0" smtClean="0">
                <a:solidFill>
                  <a:schemeClr val="tx1"/>
                </a:solidFill>
              </a:rPr>
              <a:t>writes </a:t>
            </a:r>
            <a:r>
              <a:rPr lang="en-US" sz="2400" dirty="0" smtClean="0">
                <a:solidFill>
                  <a:schemeClr val="tx1"/>
                </a:solidFill>
              </a:rPr>
              <a:t>2 objects, </a:t>
            </a:r>
            <a:r>
              <a:rPr lang="en-US" sz="2400" dirty="0" smtClean="0">
                <a:solidFill>
                  <a:schemeClr val="tx1"/>
                </a:solidFill>
              </a:rPr>
              <a:t> updates 2 </a:t>
            </a:r>
            <a:r>
              <a:rPr lang="en-US" sz="2400" dirty="0" smtClean="0">
                <a:solidFill>
                  <a:schemeClr val="tx1"/>
                </a:solidFill>
              </a:rPr>
              <a:t>counting </a:t>
            </a:r>
            <a:r>
              <a:rPr lang="en-US" sz="2400" dirty="0" smtClean="0">
                <a:solidFill>
                  <a:schemeClr val="tx1"/>
                </a:solidFill>
              </a:rPr>
              <a:t>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19" y="274638"/>
            <a:ext cx="9228667" cy="11430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0090"/>
                </a:solidFill>
              </a:rPr>
              <a:t>Life in a web startup</a:t>
            </a:r>
            <a:endParaRPr lang="en-US" sz="4800" dirty="0">
              <a:solidFill>
                <a:srgbClr val="00009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76872" y="2752298"/>
            <a:ext cx="3206208" cy="313325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3" name="Group 38"/>
          <p:cNvGrpSpPr/>
          <p:nvPr/>
        </p:nvGrpSpPr>
        <p:grpSpPr>
          <a:xfrm>
            <a:off x="3779080" y="3090474"/>
            <a:ext cx="2662605" cy="2730115"/>
            <a:chOff x="3244270" y="2752164"/>
            <a:chExt cx="2662605" cy="2730115"/>
          </a:xfrm>
        </p:grpSpPr>
        <p:pic>
          <p:nvPicPr>
            <p:cNvPr id="8" name="Picture 7" descr="MCj0431616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29269" y="4390891"/>
              <a:ext cx="927394" cy="927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7" descr="MCj0431616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74747" y="3085058"/>
              <a:ext cx="927394" cy="927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9396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64215" y="2763751"/>
              <a:ext cx="1328982" cy="447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9395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44270" y="2852559"/>
              <a:ext cx="484999" cy="2707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2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77893" y="2752164"/>
              <a:ext cx="1328982" cy="447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3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57948" y="2840972"/>
              <a:ext cx="484999" cy="2707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6" name="Picture 25" descr="MCj0431616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77893" y="3123350"/>
              <a:ext cx="927394" cy="927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1" name="Straight Arrow Connector 30"/>
            <p:cNvCxnSpPr/>
            <p:nvPr/>
          </p:nvCxnSpPr>
          <p:spPr>
            <a:xfrm rot="16200000" flipH="1">
              <a:off x="3658721" y="4035083"/>
              <a:ext cx="378439" cy="333175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rot="5400000">
              <a:off x="4409524" y="4024056"/>
              <a:ext cx="415260" cy="31841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5"/>
            <p:cNvGrpSpPr/>
            <p:nvPr/>
          </p:nvGrpSpPr>
          <p:grpSpPr>
            <a:xfrm>
              <a:off x="4680497" y="4352790"/>
              <a:ext cx="545176" cy="1129489"/>
              <a:chOff x="2985125" y="4336703"/>
              <a:chExt cx="545176" cy="1129489"/>
            </a:xfrm>
          </p:grpSpPr>
          <p:sp>
            <p:nvSpPr>
              <p:cNvPr id="37" name="Multidocument 36"/>
              <p:cNvSpPr/>
              <p:nvPr/>
            </p:nvSpPr>
            <p:spPr>
              <a:xfrm>
                <a:off x="2985125" y="4336703"/>
                <a:ext cx="495349" cy="519690"/>
              </a:xfrm>
              <a:prstGeom prst="flowChartMultidocument">
                <a:avLst/>
              </a:prstGeom>
              <a:solidFill>
                <a:srgbClr val="F2A8D3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Multidocument 37"/>
              <p:cNvSpPr/>
              <p:nvPr/>
            </p:nvSpPr>
            <p:spPr>
              <a:xfrm>
                <a:off x="3034952" y="4946502"/>
                <a:ext cx="495349" cy="519690"/>
              </a:xfrm>
              <a:prstGeom prst="flowChartMultidocumen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5939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4810" y="1577765"/>
            <a:ext cx="2003619" cy="1411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9" name="Straight Arrow Connector 28"/>
          <p:cNvCxnSpPr/>
          <p:nvPr/>
        </p:nvCxnSpPr>
        <p:spPr>
          <a:xfrm>
            <a:off x="1902323" y="2837615"/>
            <a:ext cx="1793080" cy="73855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29636" y="4642450"/>
            <a:ext cx="1205334" cy="624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" name="Group 43"/>
          <p:cNvGrpSpPr/>
          <p:nvPr/>
        </p:nvGrpSpPr>
        <p:grpSpPr>
          <a:xfrm>
            <a:off x="386170" y="1577765"/>
            <a:ext cx="6618465" cy="4350848"/>
            <a:chOff x="-7201704" y="2177366"/>
            <a:chExt cx="6618465" cy="4350848"/>
          </a:xfrm>
        </p:grpSpPr>
        <p:pic>
          <p:nvPicPr>
            <p:cNvPr id="16" name="Picture 15" descr="tumblr.jpg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-4166992" y="3339464"/>
              <a:ext cx="3583753" cy="3188750"/>
            </a:xfrm>
            <a:prstGeom prst="rect">
              <a:avLst/>
            </a:prstGeom>
          </p:spPr>
        </p:pic>
        <p:pic>
          <p:nvPicPr>
            <p:cNvPr id="59399" name="Picture 7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-7201704" y="2177366"/>
              <a:ext cx="2615629" cy="1483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Walter lets </a:t>
            </a:r>
            <a:r>
              <a:rPr lang="en-US" dirty="0" err="1" smtClean="0">
                <a:solidFill>
                  <a:srgbClr val="000090"/>
                </a:solidFill>
              </a:rPr>
              <a:t>ReTwis</a:t>
            </a:r>
            <a:r>
              <a:rPr lang="en-US" dirty="0" smtClean="0">
                <a:solidFill>
                  <a:srgbClr val="000090"/>
                </a:solidFill>
              </a:rPr>
              <a:t> scale to &gt;1 sites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3952" y="5853338"/>
            <a:ext cx="1511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 Timeline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70930" y="5871872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Post status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652431" y="5853480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Follow user</a:t>
            </a:r>
            <a:endParaRPr lang="en-US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722712"/>
            <a:ext cx="9835078" cy="4156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2316329" y="1573500"/>
            <a:ext cx="2267532" cy="112338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bIns="91440" rtlCol="0">
            <a:spAutoFit/>
          </a:bodyPr>
          <a:lstStyle/>
          <a:p>
            <a:pPr>
              <a:buSzPct val="200000"/>
            </a:pPr>
            <a:r>
              <a:rPr lang="en-US" sz="2400" dirty="0" smtClean="0"/>
              <a:t>      </a:t>
            </a:r>
            <a:r>
              <a:rPr lang="en-US" sz="2000" dirty="0" err="1" smtClean="0"/>
              <a:t>Redis</a:t>
            </a:r>
            <a:endParaRPr lang="en-US" sz="2000" dirty="0" smtClean="0"/>
          </a:p>
          <a:p>
            <a:pPr>
              <a:buClr>
                <a:srgbClr val="FF0000"/>
              </a:buClr>
              <a:buSzPct val="200000"/>
            </a:pPr>
            <a:r>
              <a:rPr lang="en-US" sz="2000" dirty="0" smtClean="0"/>
              <a:t>       Walter (1-site)</a:t>
            </a:r>
          </a:p>
          <a:p>
            <a:pPr>
              <a:buClr>
                <a:srgbClr val="FF0000"/>
              </a:buClr>
              <a:buSzPct val="200000"/>
            </a:pPr>
            <a:r>
              <a:rPr lang="en-US" sz="2000" dirty="0" smtClean="0"/>
              <a:t>       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2408716" y="1791475"/>
            <a:ext cx="291966" cy="202227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40000" dist="23000" dir="5400000" rotWithShape="0">
              <a:srgbClr val="0000FF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415136" y="2119063"/>
            <a:ext cx="291966" cy="20222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0"/>
          <p:cNvGrpSpPr/>
          <p:nvPr/>
        </p:nvGrpSpPr>
        <p:grpSpPr>
          <a:xfrm>
            <a:off x="2408713" y="2316904"/>
            <a:ext cx="1969807" cy="400110"/>
            <a:chOff x="2408713" y="2798671"/>
            <a:chExt cx="1969807" cy="400110"/>
          </a:xfrm>
        </p:grpSpPr>
        <p:sp>
          <p:nvSpPr>
            <p:cNvPr id="19" name="Rectangle 18"/>
            <p:cNvSpPr/>
            <p:nvPr/>
          </p:nvSpPr>
          <p:spPr>
            <a:xfrm>
              <a:off x="2408713" y="2900864"/>
              <a:ext cx="291966" cy="2022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00682" y="2798671"/>
              <a:ext cx="16778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Walter (2-site)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Related work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6264" y="1600200"/>
            <a:ext cx="949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 smtClean="0"/>
              <a:t>Cloud storage systems</a:t>
            </a:r>
          </a:p>
          <a:p>
            <a:pPr marL="457200" lvl="1" indent="0"/>
            <a:r>
              <a:rPr lang="en-US" sz="2600" dirty="0" smtClean="0"/>
              <a:t> Single-site: </a:t>
            </a:r>
            <a:r>
              <a:rPr lang="en-US" sz="2600" i="1" dirty="0" err="1" smtClean="0"/>
              <a:t>Bigtable</a:t>
            </a:r>
            <a:r>
              <a:rPr lang="en-US" sz="2600" i="1" dirty="0" smtClean="0"/>
              <a:t>, </a:t>
            </a:r>
            <a:r>
              <a:rPr lang="en-US" sz="2600" i="1" dirty="0" err="1" smtClean="0"/>
              <a:t>Sinfonia</a:t>
            </a:r>
            <a:r>
              <a:rPr lang="en-US" sz="2600" i="1" dirty="0" smtClean="0"/>
              <a:t>, Percolator</a:t>
            </a:r>
          </a:p>
          <a:p>
            <a:pPr marL="457200" lvl="1" indent="0"/>
            <a:r>
              <a:rPr lang="en-US" sz="2600" dirty="0" smtClean="0"/>
              <a:t> No/limited transaction: </a:t>
            </a:r>
            <a:r>
              <a:rPr lang="en-US" sz="2600" i="1" dirty="0" smtClean="0"/>
              <a:t>Dynamo,</a:t>
            </a:r>
            <a:r>
              <a:rPr lang="en-US" sz="2600" i="1" dirty="0" smtClean="0"/>
              <a:t> COPS, PNUTS</a:t>
            </a:r>
          </a:p>
          <a:p>
            <a:pPr marL="457200" lvl="1" indent="0"/>
            <a:r>
              <a:rPr lang="en-US" sz="2600" dirty="0" smtClean="0"/>
              <a:t> Synchronous replication</a:t>
            </a:r>
            <a:r>
              <a:rPr lang="en-US" sz="2600" i="1" dirty="0" smtClean="0"/>
              <a:t>: Megastore, Scatter</a:t>
            </a:r>
          </a:p>
          <a:p>
            <a:r>
              <a:rPr lang="en-US" sz="3500" dirty="0" smtClean="0"/>
              <a:t>Replicated database systems</a:t>
            </a:r>
          </a:p>
          <a:p>
            <a:pPr marL="400050" lvl="1" indent="0"/>
            <a:r>
              <a:rPr lang="en-US" sz="2600" dirty="0" smtClean="0"/>
              <a:t> Eager vs. lazy replication</a:t>
            </a:r>
          </a:p>
          <a:p>
            <a:pPr marL="400050" lvl="1" indent="0"/>
            <a:r>
              <a:rPr lang="en-US" sz="2600" dirty="0" smtClean="0"/>
              <a:t> Escrow transactions: for numeric data</a:t>
            </a:r>
          </a:p>
          <a:p>
            <a:pPr marL="400050" lvl="1" indent="0">
              <a:buNone/>
            </a:pPr>
            <a:endParaRPr lang="en-US" sz="800" dirty="0" smtClean="0"/>
          </a:p>
          <a:p>
            <a:r>
              <a:rPr lang="en-US" sz="3500" dirty="0" smtClean="0"/>
              <a:t>Conflict-free replicated data types  </a:t>
            </a:r>
          </a:p>
          <a:p>
            <a:pPr lvl="1"/>
            <a:r>
              <a:rPr lang="en-US" sz="2824" dirty="0" smtClean="0"/>
              <a:t>Inspired counting sets</a:t>
            </a:r>
          </a:p>
          <a:p>
            <a:pPr marL="457200" lvl="1" indent="0">
              <a:buNone/>
            </a:pPr>
            <a:endParaRPr lang="en-US" sz="700" dirty="0" smtClean="0"/>
          </a:p>
          <a:p>
            <a:pPr marL="457200" lvl="1" indent="0">
              <a:buNone/>
            </a:pPr>
            <a:endParaRPr lang="en-US" sz="8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Conclusion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2" y="1600200"/>
            <a:ext cx="8686800" cy="4525963"/>
          </a:xfrm>
        </p:spPr>
        <p:txBody>
          <a:bodyPr/>
          <a:lstStyle/>
          <a:p>
            <a:r>
              <a:rPr lang="en-US" dirty="0" smtClean="0"/>
              <a:t>PSI is a good tradeoff for geo-replicated storage</a:t>
            </a:r>
          </a:p>
          <a:p>
            <a:pPr lvl="1"/>
            <a:r>
              <a:rPr lang="en-US" dirty="0" smtClean="0"/>
              <a:t>Allows fast commit with asynchronous replication</a:t>
            </a:r>
          </a:p>
          <a:p>
            <a:pPr lvl="1"/>
            <a:r>
              <a:rPr lang="en-US" dirty="0" smtClean="0"/>
              <a:t>Prohibits write-write conflict and preserves causality</a:t>
            </a:r>
          </a:p>
          <a:p>
            <a:r>
              <a:rPr lang="en-US" dirty="0" smtClean="0"/>
              <a:t>Walter realizes PSI efficiently</a:t>
            </a:r>
          </a:p>
          <a:p>
            <a:pPr lvl="1"/>
            <a:r>
              <a:rPr lang="en-US" dirty="0" smtClean="0"/>
              <a:t>Preferred site</a:t>
            </a:r>
          </a:p>
          <a:p>
            <a:pPr lvl="1"/>
            <a:r>
              <a:rPr lang="en-US" dirty="0" smtClean="0"/>
              <a:t>Conflict-free counting set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3149600" y="67733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39174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Web apps need geo-replicated storage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5405057" y="2720378"/>
            <a:ext cx="2988441" cy="317243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2" name="Picture 51" descr="MCj043161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2416" y="3093119"/>
            <a:ext cx="1003618" cy="1051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52" descr="MCj043161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89924" y="3093119"/>
            <a:ext cx="1003618" cy="1051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54803" y="2768532"/>
            <a:ext cx="1328982" cy="447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34858" y="2857340"/>
            <a:ext cx="484999" cy="27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8481" y="2756945"/>
            <a:ext cx="1328982" cy="447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48536" y="2845753"/>
            <a:ext cx="484999" cy="27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291269" y="1222828"/>
            <a:ext cx="1947307" cy="13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12982" y="1152694"/>
            <a:ext cx="1433462" cy="151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" name="Cloud Callout 102"/>
          <p:cNvSpPr/>
          <p:nvPr/>
        </p:nvSpPr>
        <p:spPr>
          <a:xfrm>
            <a:off x="3588996" y="3629247"/>
            <a:ext cx="1816061" cy="1487357"/>
          </a:xfrm>
          <a:prstGeom prst="cloudCallout">
            <a:avLst>
              <a:gd name="adj1" fmla="val -26290"/>
              <a:gd name="adj2" fmla="val 39800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Rounded Rectangle 105"/>
          <p:cNvSpPr/>
          <p:nvPr/>
        </p:nvSpPr>
        <p:spPr>
          <a:xfrm>
            <a:off x="597937" y="2756945"/>
            <a:ext cx="2988441" cy="313586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8" name="Picture 107" descr="MCj043161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5296" y="3129686"/>
            <a:ext cx="1003618" cy="1051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" name="Picture 108" descr="MCj0431616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82804" y="3129686"/>
            <a:ext cx="1003618" cy="1051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7683" y="2805099"/>
            <a:ext cx="1328982" cy="447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27738" y="2893907"/>
            <a:ext cx="484999" cy="27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1361" y="2793512"/>
            <a:ext cx="1328982" cy="447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41416" y="2882320"/>
            <a:ext cx="484999" cy="27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 123"/>
          <p:cNvGrpSpPr/>
          <p:nvPr/>
        </p:nvGrpSpPr>
        <p:grpSpPr>
          <a:xfrm>
            <a:off x="1147683" y="4560294"/>
            <a:ext cx="6745858" cy="1149512"/>
            <a:chOff x="1147683" y="4637819"/>
            <a:chExt cx="6745858" cy="1502877"/>
          </a:xfrm>
        </p:grpSpPr>
        <p:sp>
          <p:nvSpPr>
            <p:cNvPr id="93" name="Rectangle 92"/>
            <p:cNvSpPr/>
            <p:nvPr/>
          </p:nvSpPr>
          <p:spPr>
            <a:xfrm>
              <a:off x="1147683" y="4637819"/>
              <a:ext cx="6745858" cy="1502877"/>
            </a:xfrm>
            <a:prstGeom prst="rect">
              <a:avLst/>
            </a:prstGeom>
            <a:solidFill>
              <a:srgbClr val="FCFF82"/>
            </a:solidFill>
            <a:ln w="28575" cmpd="sng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876626" y="5006759"/>
              <a:ext cx="3438445" cy="1086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Geo-</a:t>
              </a:r>
              <a:r>
                <a:rPr lang="en-US" sz="2400" dirty="0" smtClean="0">
                  <a:solidFill>
                    <a:srgbClr val="FF0000"/>
                  </a:solidFill>
                </a:rPr>
                <a:t>replicated transactional storage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" name="Group 116"/>
          <p:cNvGrpSpPr/>
          <p:nvPr/>
        </p:nvGrpSpPr>
        <p:grpSpPr>
          <a:xfrm>
            <a:off x="1342040" y="4711935"/>
            <a:ext cx="6318728" cy="1099646"/>
            <a:chOff x="1342040" y="4847399"/>
            <a:chExt cx="6318728" cy="1099646"/>
          </a:xfrm>
        </p:grpSpPr>
        <p:pic>
          <p:nvPicPr>
            <p:cNvPr id="49" name="Picture 48" descr="MCj0431616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657150" y="4895497"/>
              <a:ext cx="1003618" cy="1051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8" name="Multidocument 67"/>
            <p:cNvSpPr/>
            <p:nvPr/>
          </p:nvSpPr>
          <p:spPr>
            <a:xfrm>
              <a:off x="6196185" y="5201269"/>
              <a:ext cx="495349" cy="519690"/>
            </a:xfrm>
            <a:prstGeom prst="flowChartMultidocumen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7" name="Picture 106" descr="MCj04316160000[1]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42040" y="4847399"/>
              <a:ext cx="1003618" cy="1051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6" name="Multidocument 115"/>
            <p:cNvSpPr/>
            <p:nvPr/>
          </p:nvSpPr>
          <p:spPr>
            <a:xfrm>
              <a:off x="2337313" y="5119305"/>
              <a:ext cx="495349" cy="519690"/>
            </a:xfrm>
            <a:prstGeom prst="flowChartMultidocumen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870" y="156107"/>
            <a:ext cx="86868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Consistency vs</a:t>
            </a:r>
            <a:r>
              <a:rPr lang="en-US" dirty="0" smtClean="0">
                <a:solidFill>
                  <a:srgbClr val="000090"/>
                </a:solidFill>
              </a:rPr>
              <a:t>.</a:t>
            </a:r>
            <a:r>
              <a:rPr lang="en-US" dirty="0" smtClean="0">
                <a:solidFill>
                  <a:srgbClr val="000090"/>
                </a:solidFill>
              </a:rPr>
              <a:t> performance: </a:t>
            </a:r>
            <a:br>
              <a:rPr lang="en-US" dirty="0" smtClean="0">
                <a:solidFill>
                  <a:srgbClr val="000090"/>
                </a:solidFill>
              </a:rPr>
            </a:br>
            <a:r>
              <a:rPr lang="en-US" dirty="0" smtClean="0">
                <a:solidFill>
                  <a:srgbClr val="000090"/>
                </a:solidFill>
              </a:rPr>
              <a:t>existing tradeoffs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14" name="Left-Right Arrow 13"/>
          <p:cNvSpPr/>
          <p:nvPr/>
        </p:nvSpPr>
        <p:spPr>
          <a:xfrm>
            <a:off x="1772461" y="3144910"/>
            <a:ext cx="5444615" cy="1382889"/>
          </a:xfrm>
          <a:prstGeom prst="leftRightArrow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54000">
                <a:schemeClr val="accent1">
                  <a:tint val="50000"/>
                  <a:shade val="100000"/>
                  <a:satMod val="350000"/>
                </a:schemeClr>
              </a:gs>
            </a:gsLst>
            <a:lin ang="0" scaled="0"/>
          </a:gra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1534948" y="4497814"/>
            <a:ext cx="1309457" cy="1588"/>
          </a:xfrm>
          <a:prstGeom prst="straightConnector1">
            <a:avLst/>
          </a:prstGeom>
          <a:ln>
            <a:solidFill>
              <a:schemeClr val="tx1"/>
            </a:solidFill>
            <a:headEnd type="oval" w="lg" len="lg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6063256" y="4485116"/>
            <a:ext cx="1336446" cy="1588"/>
          </a:xfrm>
          <a:prstGeom prst="straightConnector1">
            <a:avLst/>
          </a:prstGeom>
          <a:ln>
            <a:solidFill>
              <a:schemeClr val="tx1"/>
            </a:solidFill>
            <a:headEnd type="oval" w="lg" len="lg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57281" y="5073283"/>
            <a:ext cx="2813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Eventual Consistency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070139" y="3350827"/>
            <a:ext cx="20055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Less coordination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More anomalies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-23519" y="3343715"/>
            <a:ext cx="2137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More coordination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Fewer anomalies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6357" y="5082756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Serializability</a:t>
            </a:r>
            <a:endParaRPr lang="en-US" sz="2400" dirty="0"/>
          </a:p>
        </p:txBody>
      </p:sp>
      <p:grpSp>
        <p:nvGrpSpPr>
          <p:cNvPr id="3" name="Group 40"/>
          <p:cNvGrpSpPr/>
          <p:nvPr/>
        </p:nvGrpSpPr>
        <p:grpSpPr>
          <a:xfrm>
            <a:off x="2770539" y="2065327"/>
            <a:ext cx="4689059" cy="4592968"/>
            <a:chOff x="2770539" y="2065327"/>
            <a:chExt cx="4689059" cy="4592968"/>
          </a:xfrm>
        </p:grpSpPr>
        <p:pic>
          <p:nvPicPr>
            <p:cNvPr id="6656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70539" y="4862277"/>
              <a:ext cx="1804955" cy="17960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7" name="Rounded Rectangular Callout 26"/>
            <p:cNvSpPr/>
            <p:nvPr/>
          </p:nvSpPr>
          <p:spPr>
            <a:xfrm>
              <a:off x="2794225" y="2065327"/>
              <a:ext cx="4665373" cy="983692"/>
            </a:xfrm>
            <a:prstGeom prst="wedgeRoundRectCallout">
              <a:avLst>
                <a:gd name="adj1" fmla="val -32511"/>
                <a:gd name="adj2" fmla="val 119076"/>
                <a:gd name="adj3" fmla="val 16667"/>
              </a:avLst>
            </a:prstGeom>
            <a:solidFill>
              <a:srgbClr val="FCFF82"/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buFont typeface="Arial"/>
                <a:buChar char="•"/>
              </a:pPr>
              <a:r>
                <a:rPr lang="en-US" dirty="0" smtClean="0">
                  <a:solidFill>
                    <a:srgbClr val="000000"/>
                  </a:solidFill>
                </a:rPr>
                <a:t> </a:t>
              </a:r>
              <a:r>
                <a:rPr lang="en-US" sz="2400" dirty="0" smtClean="0">
                  <a:solidFill>
                    <a:srgbClr val="000000"/>
                  </a:solidFill>
                </a:rPr>
                <a:t>Maximize</a:t>
              </a:r>
              <a:r>
                <a:rPr lang="en-US" sz="2400" dirty="0" smtClean="0">
                  <a:solidFill>
                    <a:srgbClr val="000000"/>
                  </a:solidFill>
                </a:rPr>
                <a:t> multi-site performance</a:t>
              </a:r>
              <a:endParaRPr lang="en-US" sz="2400" dirty="0" smtClean="0">
                <a:solidFill>
                  <a:srgbClr val="000000"/>
                </a:solidFill>
              </a:endParaRPr>
            </a:p>
            <a:p>
              <a:pPr>
                <a:buFont typeface="Arial"/>
                <a:buChar char="•"/>
              </a:pPr>
              <a:r>
                <a:rPr lang="en-US" sz="2400" dirty="0" smtClean="0">
                  <a:solidFill>
                    <a:srgbClr val="000000"/>
                  </a:solidFill>
                </a:rPr>
                <a:t> Have few anomalies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rot="5400000">
              <a:off x="3049526" y="4430927"/>
              <a:ext cx="1109927" cy="1591"/>
            </a:xfrm>
            <a:prstGeom prst="straightConnector1">
              <a:avLst/>
            </a:prstGeom>
            <a:ln>
              <a:solidFill>
                <a:schemeClr val="tx1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Arrow Connector 28"/>
          <p:cNvCxnSpPr/>
          <p:nvPr/>
        </p:nvCxnSpPr>
        <p:spPr>
          <a:xfrm rot="5400000">
            <a:off x="1796113" y="4724556"/>
            <a:ext cx="1747594" cy="2"/>
          </a:xfrm>
          <a:prstGeom prst="straightConnector1">
            <a:avLst/>
          </a:prstGeom>
          <a:ln>
            <a:solidFill>
              <a:schemeClr val="tx1"/>
            </a:solidFill>
            <a:headEnd type="oval" w="lg" len="lg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91066" y="5513689"/>
            <a:ext cx="2486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Snapshot Isolation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Our contribution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303" y="1657276"/>
            <a:ext cx="86868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New semantics: Parallel Snapshot Isolation (PSI)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Walter: implementing PSI efficiently</a:t>
            </a:r>
          </a:p>
          <a:p>
            <a:pPr marL="914400" lvl="1" indent="-514350"/>
            <a:r>
              <a:rPr lang="en-US" dirty="0" smtClean="0"/>
              <a:t>Preferred site</a:t>
            </a:r>
          </a:p>
          <a:p>
            <a:pPr marL="914400" lvl="1" indent="-514350"/>
            <a:r>
              <a:rPr lang="en-US" dirty="0" smtClean="0"/>
              <a:t>Counting set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Application experience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580149" y="2048952"/>
            <a:ext cx="3545308" cy="579075"/>
          </a:xfrm>
          <a:prstGeom prst="rect">
            <a:avLst/>
          </a:prstGeom>
          <a:solidFill>
            <a:srgbClr val="F7C6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0090"/>
                </a:solidFill>
              </a:rPr>
              <a:t>Snapshot isolation</a:t>
            </a:r>
            <a:endParaRPr lang="en-US" sz="4800" dirty="0">
              <a:solidFill>
                <a:srgbClr val="00009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55276" y="3254349"/>
            <a:ext cx="6984753" cy="12958"/>
          </a:xfrm>
          <a:prstGeom prst="straightConnector1">
            <a:avLst/>
          </a:prstGeom>
          <a:ln w="5715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517439" y="3293234"/>
            <a:ext cx="3423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Timeline of storage state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80149" y="2106298"/>
            <a:ext cx="10626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Read-X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663156" y="2120495"/>
            <a:ext cx="1134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Write-X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800372" y="2115816"/>
            <a:ext cx="132508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2400" dirty="0" smtClean="0"/>
              <a:t>Commit</a:t>
            </a:r>
            <a:endParaRPr lang="en-US" sz="2000" dirty="0"/>
          </a:p>
        </p:txBody>
      </p:sp>
      <p:sp>
        <p:nvSpPr>
          <p:cNvPr id="79" name="Rectangle 78"/>
          <p:cNvSpPr/>
          <p:nvPr/>
        </p:nvSpPr>
        <p:spPr>
          <a:xfrm>
            <a:off x="2526282" y="2624475"/>
            <a:ext cx="3624440" cy="5790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2622347" y="2681821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Read-Y</a:t>
            </a:r>
            <a:endParaRPr lang="en-US" sz="2400" dirty="0"/>
          </a:p>
        </p:txBody>
      </p:sp>
      <p:sp>
        <p:nvSpPr>
          <p:cNvPr id="81" name="TextBox 80"/>
          <p:cNvSpPr txBox="1"/>
          <p:nvPr/>
        </p:nvSpPr>
        <p:spPr>
          <a:xfrm>
            <a:off x="3739220" y="2696018"/>
            <a:ext cx="1109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Write-Y</a:t>
            </a:r>
            <a:endParaRPr lang="en-US" sz="2400" dirty="0"/>
          </a:p>
        </p:txBody>
      </p:sp>
      <p:sp>
        <p:nvSpPr>
          <p:cNvPr id="82" name="TextBox 81"/>
          <p:cNvSpPr txBox="1"/>
          <p:nvPr/>
        </p:nvSpPr>
        <p:spPr>
          <a:xfrm>
            <a:off x="4825637" y="2691339"/>
            <a:ext cx="132508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2400" dirty="0" smtClean="0"/>
              <a:t>Commit</a:t>
            </a:r>
            <a:endParaRPr lang="en-US" sz="2000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626530" y="4284134"/>
            <a:ext cx="7806267" cy="2128373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en-US" dirty="0" smtClean="0"/>
              <a:t>Snapshot isolation’s guarantees</a:t>
            </a:r>
          </a:p>
          <a:p>
            <a:pPr marL="514350" indent="-514350"/>
            <a:endParaRPr lang="en-US" sz="757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Read snapshots from global timeline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Prohibit write-write conflict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Preserve causality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115600" y="2092201"/>
            <a:ext cx="49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00970" y="2692207"/>
            <a:ext cx="49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T2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67" y="122241"/>
            <a:ext cx="91063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PSI avoids global transaction ordering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906075" y="3555960"/>
            <a:ext cx="7565826" cy="1588"/>
          </a:xfrm>
          <a:prstGeom prst="straightConnector1">
            <a:avLst/>
          </a:prstGeom>
          <a:ln w="5715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6317" y="1963038"/>
            <a:ext cx="80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Site1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6317" y="3535019"/>
            <a:ext cx="80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90"/>
                </a:solidFill>
              </a:rPr>
              <a:t>Site2</a:t>
            </a:r>
            <a:endParaRPr lang="en-US" sz="2400" dirty="0">
              <a:solidFill>
                <a:srgbClr val="00009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04518" y="1969300"/>
            <a:ext cx="1901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Site1 </a:t>
            </a:r>
            <a:r>
              <a:rPr lang="en-US" sz="2400" dirty="0" smtClean="0">
                <a:solidFill>
                  <a:srgbClr val="FF0000"/>
                </a:solidFill>
              </a:rPr>
              <a:t>timeline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49028" y="3694257"/>
            <a:ext cx="1901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90"/>
                </a:solidFill>
              </a:rPr>
              <a:t>Site2 timeline</a:t>
            </a:r>
            <a:endParaRPr lang="en-US" sz="2400" dirty="0">
              <a:solidFill>
                <a:srgbClr val="00009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385401" y="1286839"/>
            <a:ext cx="3573642" cy="579075"/>
          </a:xfrm>
          <a:prstGeom prst="rect">
            <a:avLst/>
          </a:prstGeom>
          <a:solidFill>
            <a:srgbClr val="F7C6C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1413735" y="1327252"/>
            <a:ext cx="10626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Read-X</a:t>
            </a:r>
            <a:endParaRPr lang="en-US" sz="2400" dirty="0"/>
          </a:p>
        </p:txBody>
      </p:sp>
      <p:sp>
        <p:nvSpPr>
          <p:cNvPr id="60" name="TextBox 59"/>
          <p:cNvSpPr txBox="1"/>
          <p:nvPr/>
        </p:nvSpPr>
        <p:spPr>
          <a:xfrm>
            <a:off x="2513675" y="1341449"/>
            <a:ext cx="1134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Write-X</a:t>
            </a:r>
            <a:endParaRPr lang="en-US" sz="2400" dirty="0"/>
          </a:p>
        </p:txBody>
      </p:sp>
      <p:sp>
        <p:nvSpPr>
          <p:cNvPr id="61" name="TextBox 60"/>
          <p:cNvSpPr txBox="1"/>
          <p:nvPr/>
        </p:nvSpPr>
        <p:spPr>
          <a:xfrm>
            <a:off x="3633958" y="1370636"/>
            <a:ext cx="132508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2400" dirty="0" smtClean="0"/>
              <a:t>Commit</a:t>
            </a:r>
            <a:endParaRPr lang="en-US" sz="2000" dirty="0"/>
          </a:p>
        </p:txBody>
      </p:sp>
      <p:sp>
        <p:nvSpPr>
          <p:cNvPr id="63" name="Rectangle 62"/>
          <p:cNvSpPr/>
          <p:nvPr/>
        </p:nvSpPr>
        <p:spPr>
          <a:xfrm>
            <a:off x="2572194" y="2810527"/>
            <a:ext cx="3624441" cy="5790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2668260" y="2850940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Read-Y</a:t>
            </a:r>
            <a:endParaRPr lang="en-US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3785133" y="2865137"/>
            <a:ext cx="1109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Write-Y</a:t>
            </a:r>
            <a:endParaRPr lang="en-US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4871550" y="2860458"/>
            <a:ext cx="132508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2400" dirty="0" smtClean="0"/>
              <a:t>Commit</a:t>
            </a:r>
            <a:endParaRPr lang="en-US" sz="2000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829878" y="3550317"/>
            <a:ext cx="7660804" cy="1588"/>
          </a:xfrm>
          <a:prstGeom prst="straightConnector1">
            <a:avLst/>
          </a:prstGeom>
          <a:ln w="5715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ounded Rectangular Callout 41"/>
          <p:cNvSpPr/>
          <p:nvPr/>
        </p:nvSpPr>
        <p:spPr>
          <a:xfrm>
            <a:off x="3785133" y="3698739"/>
            <a:ext cx="4705549" cy="856796"/>
          </a:xfrm>
          <a:prstGeom prst="wedgeRoundRectCallout">
            <a:avLst>
              <a:gd name="adj1" fmla="val 15239"/>
              <a:gd name="adj2" fmla="val -113818"/>
              <a:gd name="adj3" fmla="val 16667"/>
            </a:avLst>
          </a:prstGeom>
          <a:solidFill>
            <a:srgbClr val="F9FFA1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</a:rPr>
              <a:t>A transaction commits </a:t>
            </a:r>
            <a:r>
              <a:rPr lang="en-US" sz="2400" dirty="0" smtClean="0">
                <a:solidFill>
                  <a:schemeClr val="tx1"/>
                </a:solidFill>
              </a:rPr>
              <a:t>locally first, then propagates to remote sites.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37" name="Curved Connector 36"/>
          <p:cNvCxnSpPr/>
          <p:nvPr/>
        </p:nvCxnSpPr>
        <p:spPr>
          <a:xfrm>
            <a:off x="4925177" y="1662720"/>
            <a:ext cx="2708636" cy="1619572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urved Connector 89"/>
          <p:cNvCxnSpPr/>
          <p:nvPr/>
        </p:nvCxnSpPr>
        <p:spPr>
          <a:xfrm rot="10800000" flipH="1">
            <a:off x="6240284" y="1937547"/>
            <a:ext cx="1931221" cy="1329632"/>
          </a:xfrm>
          <a:prstGeom prst="curvedConnector3">
            <a:avLst>
              <a:gd name="adj1" fmla="val 24565"/>
            </a:avLst>
          </a:prstGeom>
          <a:ln>
            <a:solidFill>
              <a:srgbClr val="0000FF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63203" y="1330216"/>
            <a:ext cx="49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050171" y="2861537"/>
            <a:ext cx="49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T2</a:t>
            </a:r>
            <a:endParaRPr lang="en-US" sz="2400" b="1" dirty="0">
              <a:solidFill>
                <a:srgbClr val="0000FF"/>
              </a:solidFill>
            </a:endParaRPr>
          </a:p>
        </p:txBody>
      </p:sp>
      <p:grpSp>
        <p:nvGrpSpPr>
          <p:cNvPr id="3" name="Group 49"/>
          <p:cNvGrpSpPr/>
          <p:nvPr/>
        </p:nvGrpSpPr>
        <p:grpSpPr>
          <a:xfrm>
            <a:off x="5741394" y="6029867"/>
            <a:ext cx="2630757" cy="830997"/>
            <a:chOff x="5859925" y="5911336"/>
            <a:chExt cx="2630757" cy="830997"/>
          </a:xfrm>
        </p:grpSpPr>
        <p:sp>
          <p:nvSpPr>
            <p:cNvPr id="28" name="TextBox 27"/>
            <p:cNvSpPr txBox="1"/>
            <p:nvPr/>
          </p:nvSpPr>
          <p:spPr>
            <a:xfrm>
              <a:off x="6323953" y="5911336"/>
              <a:ext cx="216672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W</a:t>
              </a:r>
              <a:r>
                <a:rPr lang="en-US" sz="2400" dirty="0" smtClean="0">
                  <a:solidFill>
                    <a:srgbClr val="FF0000"/>
                  </a:solidFill>
                </a:rPr>
                <a:t>alter achieves </a:t>
              </a:r>
            </a:p>
            <a:p>
              <a:r>
                <a:rPr lang="en-US" sz="2400" dirty="0" smtClean="0">
                  <a:solidFill>
                    <a:srgbClr val="FF0000"/>
                  </a:solidFill>
                </a:rPr>
                <a:t> this efficiently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rot="10800000">
              <a:off x="5859925" y="5966690"/>
              <a:ext cx="617423" cy="41549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Content Placeholder 2"/>
          <p:cNvSpPr txBox="1">
            <a:spLocks/>
          </p:cNvSpPr>
          <p:nvPr/>
        </p:nvSpPr>
        <p:spPr>
          <a:xfrm>
            <a:off x="626530" y="4741325"/>
            <a:ext cx="7806267" cy="212837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Snapshot isolation’s guarantees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973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1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Read snapshots from global timeline</a:t>
            </a:r>
          </a:p>
          <a:p>
            <a:pPr marL="914400" marR="0" lvl="1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Prohibit write-write conflict</a:t>
            </a:r>
          </a:p>
          <a:p>
            <a:pPr marL="914400" marR="0" lvl="1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Preserve causality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" name="Group 70"/>
          <p:cNvGrpSpPr/>
          <p:nvPr/>
        </p:nvGrpSpPr>
        <p:grpSpPr>
          <a:xfrm>
            <a:off x="485647" y="4297013"/>
            <a:ext cx="5029102" cy="1494188"/>
            <a:chOff x="485647" y="4297013"/>
            <a:chExt cx="5029102" cy="1494188"/>
          </a:xfrm>
        </p:grpSpPr>
        <p:sp>
          <p:nvSpPr>
            <p:cNvPr id="55" name="Freeform 54"/>
            <p:cNvSpPr/>
            <p:nvPr/>
          </p:nvSpPr>
          <p:spPr>
            <a:xfrm>
              <a:off x="880533" y="4834466"/>
              <a:ext cx="321734" cy="389467"/>
            </a:xfrm>
            <a:custGeom>
              <a:avLst/>
              <a:gdLst>
                <a:gd name="connsiteX0" fmla="*/ 0 w 321734"/>
                <a:gd name="connsiteY0" fmla="*/ 389467 h 389467"/>
                <a:gd name="connsiteX1" fmla="*/ 67734 w 321734"/>
                <a:gd name="connsiteY1" fmla="*/ 203200 h 389467"/>
                <a:gd name="connsiteX2" fmla="*/ 220134 w 321734"/>
                <a:gd name="connsiteY2" fmla="*/ 0 h 389467"/>
                <a:gd name="connsiteX3" fmla="*/ 287867 w 321734"/>
                <a:gd name="connsiteY3" fmla="*/ 186267 h 389467"/>
                <a:gd name="connsiteX4" fmla="*/ 321734 w 321734"/>
                <a:gd name="connsiteY4" fmla="*/ 237067 h 389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1734" h="389467">
                  <a:moveTo>
                    <a:pt x="0" y="389467"/>
                  </a:moveTo>
                  <a:cubicBezTo>
                    <a:pt x="21022" y="284361"/>
                    <a:pt x="8454" y="308586"/>
                    <a:pt x="67734" y="203200"/>
                  </a:cubicBezTo>
                  <a:cubicBezTo>
                    <a:pt x="168597" y="23887"/>
                    <a:pt x="118030" y="68070"/>
                    <a:pt x="220134" y="0"/>
                  </a:cubicBezTo>
                  <a:cubicBezTo>
                    <a:pt x="249448" y="205199"/>
                    <a:pt x="207188" y="45077"/>
                    <a:pt x="287867" y="186267"/>
                  </a:cubicBezTo>
                  <a:cubicBezTo>
                    <a:pt x="319955" y="242422"/>
                    <a:pt x="282723" y="237067"/>
                    <a:pt x="321734" y="237067"/>
                  </a:cubicBezTo>
                </a:path>
              </a:pathLst>
            </a:custGeom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85647" y="4297013"/>
              <a:ext cx="125013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Parallel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cxnSp>
          <p:nvCxnSpPr>
            <p:cNvPr id="62" name="Straight Connector 61"/>
            <p:cNvCxnSpPr/>
            <p:nvPr/>
          </p:nvCxnSpPr>
          <p:spPr>
            <a:xfrm flipV="1">
              <a:off x="4470403" y="5511741"/>
              <a:ext cx="908882" cy="279460"/>
            </a:xfrm>
            <a:prstGeom prst="line">
              <a:avLst/>
            </a:prstGeom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4387668" y="5050076"/>
              <a:ext cx="11270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Per-site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7 L 0.02812 -0.2446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" y="-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9973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PSI has few anomalies</a:t>
            </a:r>
            <a:endParaRPr lang="en-US" dirty="0">
              <a:solidFill>
                <a:srgbClr val="00009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65468173"/>
              </p:ext>
            </p:extLst>
          </p:nvPr>
        </p:nvGraphicFramePr>
        <p:xfrm>
          <a:off x="287865" y="4496856"/>
          <a:ext cx="8500535" cy="1554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7735"/>
                <a:gridCol w="1574800"/>
                <a:gridCol w="1693333"/>
                <a:gridCol w="812800"/>
                <a:gridCol w="18118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</a:rPr>
                        <a:t>short </a:t>
                      </a:r>
                      <a:r>
                        <a:rPr lang="en-US" sz="2800" b="0" dirty="0" smtClean="0">
                          <a:solidFill>
                            <a:srgbClr val="000000"/>
                          </a:solidFill>
                        </a:rPr>
                        <a:t>fork</a:t>
                      </a:r>
                      <a:endParaRPr lang="en-US" sz="28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long fork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conflicting fork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65468173"/>
              </p:ext>
            </p:extLst>
          </p:nvPr>
        </p:nvGraphicFramePr>
        <p:xfrm>
          <a:off x="304802" y="1389675"/>
          <a:ext cx="8466664" cy="2926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7731"/>
                <a:gridCol w="1587335"/>
                <a:gridCol w="1680801"/>
                <a:gridCol w="808387"/>
                <a:gridCol w="17824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Anomaly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chemeClr val="tx1"/>
                          </a:solidFill>
                        </a:rPr>
                        <a:t>Serializ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-ability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Snapshot Isolation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PSI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Eventual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dirty read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non-repeatable</a:t>
                      </a:r>
                      <a:r>
                        <a:rPr lang="en-US" sz="2800" baseline="0" dirty="0" smtClean="0"/>
                        <a:t> read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lost update</a:t>
                      </a:r>
                      <a:endParaRPr lang="en-US" sz="28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8000"/>
                          </a:solidFill>
                        </a:rPr>
                        <a:t>No</a:t>
                      </a:r>
                      <a:endParaRPr lang="en-US" sz="2800" b="1" dirty="0">
                        <a:solidFill>
                          <a:srgbClr val="008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90"/>
                </a:solidFill>
              </a:rPr>
              <a:t>PSI’s</a:t>
            </a:r>
            <a:r>
              <a:rPr lang="en-US" dirty="0" smtClean="0">
                <a:solidFill>
                  <a:srgbClr val="000090"/>
                </a:solidFill>
              </a:rPr>
              <a:t> anomaly</a:t>
            </a:r>
            <a:endParaRPr lang="en-US" dirty="0">
              <a:solidFill>
                <a:srgbClr val="00009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98133" y="2524657"/>
            <a:ext cx="982137" cy="1588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72"/>
          <p:cNvGrpSpPr/>
          <p:nvPr/>
        </p:nvGrpSpPr>
        <p:grpSpPr>
          <a:xfrm>
            <a:off x="2791967" y="1648178"/>
            <a:ext cx="2508166" cy="891822"/>
            <a:chOff x="2791967" y="1665111"/>
            <a:chExt cx="2508166" cy="891822"/>
          </a:xfrm>
        </p:grpSpPr>
        <p:sp>
          <p:nvSpPr>
            <p:cNvPr id="28" name="Freeform 27"/>
            <p:cNvSpPr/>
            <p:nvPr/>
          </p:nvSpPr>
          <p:spPr>
            <a:xfrm>
              <a:off x="2997200" y="1665111"/>
              <a:ext cx="2302933" cy="891822"/>
            </a:xfrm>
            <a:custGeom>
              <a:avLst/>
              <a:gdLst>
                <a:gd name="connsiteX0" fmla="*/ 0 w 3014133"/>
                <a:gd name="connsiteY0" fmla="*/ 824089 h 891822"/>
                <a:gd name="connsiteX1" fmla="*/ 1253067 w 3014133"/>
                <a:gd name="connsiteY1" fmla="*/ 11289 h 891822"/>
                <a:gd name="connsiteX2" fmla="*/ 3014133 w 3014133"/>
                <a:gd name="connsiteY2" fmla="*/ 891822 h 891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14133" h="891822">
                  <a:moveTo>
                    <a:pt x="0" y="824089"/>
                  </a:moveTo>
                  <a:cubicBezTo>
                    <a:pt x="375356" y="412044"/>
                    <a:pt x="750712" y="0"/>
                    <a:pt x="1253067" y="11289"/>
                  </a:cubicBezTo>
                  <a:cubicBezTo>
                    <a:pt x="1755422" y="22578"/>
                    <a:pt x="3014133" y="891822"/>
                    <a:pt x="3014133" y="891822"/>
                  </a:cubicBezTo>
                </a:path>
              </a:pathLst>
            </a:custGeom>
            <a:ln>
              <a:solidFill>
                <a:schemeClr val="tx1"/>
              </a:solidFill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791967" y="1804340"/>
              <a:ext cx="4930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400" dirty="0" smtClean="0">
                  <a:solidFill>
                    <a:srgbClr val="FF0000"/>
                  </a:solidFill>
                </a:rPr>
                <a:t>T1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" name="Group 73"/>
          <p:cNvGrpSpPr/>
          <p:nvPr/>
        </p:nvGrpSpPr>
        <p:grpSpPr>
          <a:xfrm>
            <a:off x="2829089" y="2526244"/>
            <a:ext cx="2471044" cy="809621"/>
            <a:chOff x="2829089" y="2590798"/>
            <a:chExt cx="2471044" cy="728134"/>
          </a:xfrm>
        </p:grpSpPr>
        <p:sp>
          <p:nvSpPr>
            <p:cNvPr id="29" name="Freeform 28"/>
            <p:cNvSpPr/>
            <p:nvPr/>
          </p:nvSpPr>
          <p:spPr>
            <a:xfrm>
              <a:off x="2980267" y="2590798"/>
              <a:ext cx="2319866" cy="728134"/>
            </a:xfrm>
            <a:custGeom>
              <a:avLst/>
              <a:gdLst>
                <a:gd name="connsiteX0" fmla="*/ 0 w 3031066"/>
                <a:gd name="connsiteY0" fmla="*/ 0 h 728134"/>
                <a:gd name="connsiteX1" fmla="*/ 1236133 w 3031066"/>
                <a:gd name="connsiteY1" fmla="*/ 728134 h 728134"/>
                <a:gd name="connsiteX2" fmla="*/ 3031066 w 3031066"/>
                <a:gd name="connsiteY2" fmla="*/ 0 h 728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31066" h="728134">
                  <a:moveTo>
                    <a:pt x="0" y="0"/>
                  </a:moveTo>
                  <a:cubicBezTo>
                    <a:pt x="365477" y="364067"/>
                    <a:pt x="730955" y="728134"/>
                    <a:pt x="1236133" y="728134"/>
                  </a:cubicBezTo>
                  <a:cubicBezTo>
                    <a:pt x="1741311" y="728134"/>
                    <a:pt x="3031066" y="0"/>
                    <a:pt x="3031066" y="0"/>
                  </a:cubicBezTo>
                </a:path>
              </a:pathLst>
            </a:custGeom>
            <a:ln>
              <a:solidFill>
                <a:schemeClr val="tx1"/>
              </a:solidFill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829089" y="2793805"/>
              <a:ext cx="493044" cy="4151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</a:rPr>
                <a:t>T2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321736" y="2096675"/>
            <a:ext cx="215711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Short fork</a:t>
            </a:r>
          </a:p>
          <a:p>
            <a:endParaRPr lang="en-US" dirty="0" smtClean="0"/>
          </a:p>
          <a:p>
            <a:r>
              <a:rPr lang="en-US" sz="2000" dirty="0" smtClean="0"/>
              <a:t>(allowed by</a:t>
            </a:r>
          </a:p>
          <a:p>
            <a:r>
              <a:rPr lang="en-US" sz="2000" dirty="0" smtClean="0"/>
              <a:t>snapshot isolation)</a:t>
            </a:r>
            <a:endParaRPr lang="en-US" sz="2000" dirty="0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1998133" y="5042074"/>
            <a:ext cx="982137" cy="20988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536267" y="5074350"/>
            <a:ext cx="1134533" cy="158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77"/>
          <p:cNvGrpSpPr/>
          <p:nvPr/>
        </p:nvGrpSpPr>
        <p:grpSpPr>
          <a:xfrm>
            <a:off x="3572084" y="3769197"/>
            <a:ext cx="1684726" cy="2669931"/>
            <a:chOff x="3572084" y="3769197"/>
            <a:chExt cx="1684726" cy="2669931"/>
          </a:xfrm>
        </p:grpSpPr>
        <p:sp>
          <p:nvSpPr>
            <p:cNvPr id="45" name="TextBox 44"/>
            <p:cNvSpPr txBox="1"/>
            <p:nvPr/>
          </p:nvSpPr>
          <p:spPr>
            <a:xfrm>
              <a:off x="3572084" y="3769197"/>
              <a:ext cx="16611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T1 commits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595628" y="5977463"/>
              <a:ext cx="16611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</a:rPr>
                <a:t>T2 commits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321736" y="4614092"/>
            <a:ext cx="2157111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Long fork</a:t>
            </a:r>
          </a:p>
          <a:p>
            <a:endParaRPr lang="en-US" sz="2400" dirty="0" smtClean="0"/>
          </a:p>
          <a:p>
            <a:r>
              <a:rPr lang="en-US" sz="2000" dirty="0" smtClean="0"/>
              <a:t>(disallowed by</a:t>
            </a:r>
          </a:p>
          <a:p>
            <a:r>
              <a:rPr lang="en-US" sz="2000" dirty="0" smtClean="0"/>
              <a:t>s</a:t>
            </a:r>
            <a:r>
              <a:rPr lang="en-US" sz="2000" dirty="0" smtClean="0"/>
              <a:t>napshot isolation)</a:t>
            </a:r>
          </a:p>
          <a:p>
            <a:endParaRPr lang="en-US" sz="2000" dirty="0" smtClean="0"/>
          </a:p>
        </p:txBody>
      </p:sp>
      <p:grpSp>
        <p:nvGrpSpPr>
          <p:cNvPr id="7" name="Group 80"/>
          <p:cNvGrpSpPr/>
          <p:nvPr/>
        </p:nvGrpSpPr>
        <p:grpSpPr>
          <a:xfrm>
            <a:off x="2791967" y="4321757"/>
            <a:ext cx="1796965" cy="1529733"/>
            <a:chOff x="2791967" y="4321757"/>
            <a:chExt cx="1796965" cy="1529733"/>
          </a:xfrm>
        </p:grpSpPr>
        <p:sp>
          <p:nvSpPr>
            <p:cNvPr id="43" name="TextBox 42"/>
            <p:cNvSpPr txBox="1"/>
            <p:nvPr/>
          </p:nvSpPr>
          <p:spPr>
            <a:xfrm>
              <a:off x="2791967" y="4321757"/>
              <a:ext cx="493044" cy="461665"/>
            </a:xfrm>
            <a:prstGeom prst="rect">
              <a:avLst/>
            </a:prstGeom>
            <a:noFill/>
            <a:ln>
              <a:noFill/>
              <a:tailEnd type="oval" w="lg" len="lg"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T1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829089" y="5311222"/>
              <a:ext cx="493044" cy="461665"/>
            </a:xfrm>
            <a:prstGeom prst="rect">
              <a:avLst/>
            </a:prstGeom>
            <a:noFill/>
            <a:ln>
              <a:noFill/>
              <a:tailEnd type="oval" w="lg" len="lg"/>
            </a:ln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</a:rPr>
                <a:t>T2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  <p:sp>
          <p:nvSpPr>
            <p:cNvPr id="54" name="Freeform 53"/>
            <p:cNvSpPr/>
            <p:nvPr/>
          </p:nvSpPr>
          <p:spPr>
            <a:xfrm>
              <a:off x="3047999" y="4334928"/>
              <a:ext cx="1540933" cy="677334"/>
            </a:xfrm>
            <a:custGeom>
              <a:avLst/>
              <a:gdLst>
                <a:gd name="connsiteX0" fmla="*/ 0 w 1540933"/>
                <a:gd name="connsiteY0" fmla="*/ 677334 h 677334"/>
                <a:gd name="connsiteX1" fmla="*/ 389466 w 1540933"/>
                <a:gd name="connsiteY1" fmla="*/ 169334 h 677334"/>
                <a:gd name="connsiteX2" fmla="*/ 1540933 w 1540933"/>
                <a:gd name="connsiteY2" fmla="*/ 0 h 677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0933" h="677334">
                  <a:moveTo>
                    <a:pt x="0" y="677334"/>
                  </a:moveTo>
                  <a:cubicBezTo>
                    <a:pt x="66322" y="479778"/>
                    <a:pt x="132644" y="282223"/>
                    <a:pt x="389466" y="169334"/>
                  </a:cubicBezTo>
                  <a:cubicBezTo>
                    <a:pt x="646288" y="56445"/>
                    <a:pt x="1540933" y="0"/>
                    <a:pt x="1540933" y="0"/>
                  </a:cubicBezTo>
                </a:path>
              </a:pathLst>
            </a:custGeom>
            <a:ln>
              <a:solidFill>
                <a:srgbClr val="000000"/>
              </a:solidFill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flipV="1">
              <a:off x="3014136" y="5094448"/>
              <a:ext cx="1540933" cy="757042"/>
            </a:xfrm>
            <a:custGeom>
              <a:avLst/>
              <a:gdLst>
                <a:gd name="connsiteX0" fmla="*/ 0 w 1540933"/>
                <a:gd name="connsiteY0" fmla="*/ 677334 h 677334"/>
                <a:gd name="connsiteX1" fmla="*/ 389466 w 1540933"/>
                <a:gd name="connsiteY1" fmla="*/ 169334 h 677334"/>
                <a:gd name="connsiteX2" fmla="*/ 1540933 w 1540933"/>
                <a:gd name="connsiteY2" fmla="*/ 0 h 677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40933" h="677334">
                  <a:moveTo>
                    <a:pt x="0" y="677334"/>
                  </a:moveTo>
                  <a:cubicBezTo>
                    <a:pt x="66322" y="479778"/>
                    <a:pt x="132644" y="282223"/>
                    <a:pt x="389466" y="169334"/>
                  </a:cubicBezTo>
                  <a:cubicBezTo>
                    <a:pt x="646288" y="56445"/>
                    <a:pt x="1540933" y="0"/>
                    <a:pt x="1540933" y="0"/>
                  </a:cubicBezTo>
                </a:path>
              </a:pathLst>
            </a:custGeom>
            <a:ln>
              <a:solidFill>
                <a:srgbClr val="000000"/>
              </a:solidFill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8"/>
          <p:cNvGrpSpPr/>
          <p:nvPr/>
        </p:nvGrpSpPr>
        <p:grpSpPr>
          <a:xfrm>
            <a:off x="4555067" y="4317995"/>
            <a:ext cx="1998133" cy="1540933"/>
            <a:chOff x="4555067" y="4317995"/>
            <a:chExt cx="1998133" cy="1540933"/>
          </a:xfrm>
        </p:grpSpPr>
        <p:sp>
          <p:nvSpPr>
            <p:cNvPr id="56" name="Freeform 55"/>
            <p:cNvSpPr/>
            <p:nvPr/>
          </p:nvSpPr>
          <p:spPr>
            <a:xfrm>
              <a:off x="4605867" y="4317995"/>
              <a:ext cx="1947333" cy="745067"/>
            </a:xfrm>
            <a:custGeom>
              <a:avLst/>
              <a:gdLst>
                <a:gd name="connsiteX0" fmla="*/ 0 w 1947333"/>
                <a:gd name="connsiteY0" fmla="*/ 0 h 745067"/>
                <a:gd name="connsiteX1" fmla="*/ 1032933 w 1947333"/>
                <a:gd name="connsiteY1" fmla="*/ 135467 h 745067"/>
                <a:gd name="connsiteX2" fmla="*/ 1947333 w 1947333"/>
                <a:gd name="connsiteY2" fmla="*/ 745067 h 745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47333" h="745067">
                  <a:moveTo>
                    <a:pt x="0" y="0"/>
                  </a:moveTo>
                  <a:cubicBezTo>
                    <a:pt x="354189" y="5644"/>
                    <a:pt x="708378" y="11289"/>
                    <a:pt x="1032933" y="135467"/>
                  </a:cubicBezTo>
                  <a:cubicBezTo>
                    <a:pt x="1357488" y="259645"/>
                    <a:pt x="1947333" y="745067"/>
                    <a:pt x="1947333" y="745067"/>
                  </a:cubicBezTo>
                </a:path>
              </a:pathLst>
            </a:custGeom>
            <a:ln w="25400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4555067" y="5113862"/>
              <a:ext cx="1998133" cy="745066"/>
            </a:xfrm>
            <a:custGeom>
              <a:avLst/>
              <a:gdLst>
                <a:gd name="connsiteX0" fmla="*/ 0 w 1998133"/>
                <a:gd name="connsiteY0" fmla="*/ 745066 h 745066"/>
                <a:gd name="connsiteX1" fmla="*/ 1253066 w 1998133"/>
                <a:gd name="connsiteY1" fmla="*/ 558800 h 745066"/>
                <a:gd name="connsiteX2" fmla="*/ 1998133 w 1998133"/>
                <a:gd name="connsiteY2" fmla="*/ 0 h 745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98133" h="745066">
                  <a:moveTo>
                    <a:pt x="0" y="745066"/>
                  </a:moveTo>
                  <a:cubicBezTo>
                    <a:pt x="460022" y="714022"/>
                    <a:pt x="920044" y="682978"/>
                    <a:pt x="1253066" y="558800"/>
                  </a:cubicBezTo>
                  <a:cubicBezTo>
                    <a:pt x="1586088" y="434622"/>
                    <a:pt x="1998133" y="0"/>
                    <a:pt x="1998133" y="0"/>
                  </a:cubicBezTo>
                </a:path>
              </a:pathLst>
            </a:custGeom>
            <a:ln w="25400" cap="flat" cmpd="sng" algn="ctr">
              <a:solidFill>
                <a:srgbClr val="0000FF"/>
              </a:solidFill>
              <a:prstDash val="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1" name="Straight Arrow Connector 30"/>
          <p:cNvCxnSpPr>
            <a:stCxn id="28" idx="2"/>
          </p:cNvCxnSpPr>
          <p:nvPr/>
        </p:nvCxnSpPr>
        <p:spPr>
          <a:xfrm>
            <a:off x="5300133" y="2540000"/>
            <a:ext cx="2370667" cy="1588"/>
          </a:xfrm>
          <a:prstGeom prst="straightConnector1">
            <a:avLst/>
          </a:prstGeom>
          <a:ln>
            <a:solidFill>
              <a:schemeClr val="tx1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75"/>
          <p:cNvGrpSpPr/>
          <p:nvPr/>
        </p:nvGrpSpPr>
        <p:grpSpPr>
          <a:xfrm>
            <a:off x="5070547" y="1976134"/>
            <a:ext cx="1711978" cy="1148504"/>
            <a:chOff x="5070547" y="1976134"/>
            <a:chExt cx="1711978" cy="1148504"/>
          </a:xfrm>
        </p:grpSpPr>
        <p:sp>
          <p:nvSpPr>
            <p:cNvPr id="66" name="TextBox 65"/>
            <p:cNvSpPr txBox="1"/>
            <p:nvPr/>
          </p:nvSpPr>
          <p:spPr>
            <a:xfrm>
              <a:off x="5070547" y="1976134"/>
              <a:ext cx="16611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T1 commits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121343" y="2662973"/>
              <a:ext cx="16611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FF"/>
                  </a:solidFill>
                </a:rPr>
                <a:t>T2 commits</a:t>
              </a:r>
              <a:endParaRPr lang="en-US" sz="2400" dirty="0">
                <a:solidFill>
                  <a:srgbClr val="0000FF"/>
                </a:solidFill>
              </a:endParaRPr>
            </a:p>
          </p:txBody>
        </p:sp>
      </p:grpSp>
      <p:sp>
        <p:nvSpPr>
          <p:cNvPr id="68" name="Rounded Rectangular Callout 67"/>
          <p:cNvSpPr/>
          <p:nvPr/>
        </p:nvSpPr>
        <p:spPr>
          <a:xfrm>
            <a:off x="6079067" y="3633733"/>
            <a:ext cx="2861733" cy="1014225"/>
          </a:xfrm>
          <a:prstGeom prst="wedgeRoundRectCallout">
            <a:avLst>
              <a:gd name="adj1" fmla="val -29283"/>
              <a:gd name="adj2" fmla="val 83510"/>
              <a:gd name="adj3" fmla="val 16667"/>
            </a:avLst>
          </a:prstGeom>
          <a:solidFill>
            <a:srgbClr val="F9FFA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T1 and T2 propagate to both sites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942</Words>
  <Application>Microsoft Macintosh PowerPoint</Application>
  <PresentationFormat>On-screen Show (4:3)</PresentationFormat>
  <Paragraphs>277</Paragraphs>
  <Slides>22</Slides>
  <Notes>12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Transactional storage for  geo-replicated systems</vt:lpstr>
      <vt:lpstr>Life in a web startup</vt:lpstr>
      <vt:lpstr>Web apps need geo-replicated storage</vt:lpstr>
      <vt:lpstr>Consistency vs. performance:  existing tradeoffs</vt:lpstr>
      <vt:lpstr>Our contribution</vt:lpstr>
      <vt:lpstr>Snapshot isolation</vt:lpstr>
      <vt:lpstr>PSI avoids global transaction ordering</vt:lpstr>
      <vt:lpstr>PSI has few anomalies</vt:lpstr>
      <vt:lpstr>PSI’s anomaly</vt:lpstr>
      <vt:lpstr>Walter overview</vt:lpstr>
      <vt:lpstr>Technique #1: preferred site</vt:lpstr>
      <vt:lpstr>Technique #2: counting set</vt:lpstr>
      <vt:lpstr>Technique #2: counting set</vt:lpstr>
      <vt:lpstr>Site failure</vt:lpstr>
      <vt:lpstr>Application #1: WaltSocial</vt:lpstr>
      <vt:lpstr>Applications #2: Twitter clone</vt:lpstr>
      <vt:lpstr>Evaluation</vt:lpstr>
      <vt:lpstr>Walter scales</vt:lpstr>
      <vt:lpstr>WaltSocial achieves low latency </vt:lpstr>
      <vt:lpstr>Walter lets ReTwis scale to &gt;1 sites</vt:lpstr>
      <vt:lpstr>Related work</vt:lpstr>
      <vt:lpstr>Conclusion</vt:lpstr>
    </vt:vector>
  </TitlesOfParts>
  <Company>NYU CIMS CS Dept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Transactional storage for  geo-replicated systems</dc:title>
  <dc:creator>Jinyang Li</dc:creator>
  <cp:lastModifiedBy>Jinyang Li</cp:lastModifiedBy>
  <cp:revision>1</cp:revision>
  <dcterms:created xsi:type="dcterms:W3CDTF">2011-10-26T11:04:28Z</dcterms:created>
  <dcterms:modified xsi:type="dcterms:W3CDTF">2011-10-26T11:06:14Z</dcterms:modified>
</cp:coreProperties>
</file>