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Ubuntu"/>
      <p:regular r:id="rId27"/>
      <p:bold r:id="rId28"/>
      <p:italic r:id="rId29"/>
      <p:boldItalic r:id="rId30"/>
    </p:embeddedFont>
    <p:embeddedFont>
      <p:font typeface="Lexend"/>
      <p:regular r:id="rId31"/>
      <p:bold r:id="rId32"/>
    </p:embeddedFont>
    <p:embeddedFont>
      <p:font typeface="Roboto Mono"/>
      <p:regular r:id="rId33"/>
      <p:bold r:id="rId34"/>
      <p:italic r:id="rId35"/>
      <p:boldItalic r:id="rId36"/>
    </p:embeddedFont>
    <p:embeddedFont>
      <p:font typeface="Open Sans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7E7738D-2E00-4EFA-A612-AADEC92AB82B}">
  <a:tblStyle styleId="{97E7738D-2E00-4EFA-A612-AADEC92AB8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Ubuntu-bold.fntdata"/><Relationship Id="rId27" Type="http://schemas.openxmlformats.org/officeDocument/2006/relationships/font" Target="fonts/Ubuntu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Ubuntu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exend-regular.fntdata"/><Relationship Id="rId30" Type="http://schemas.openxmlformats.org/officeDocument/2006/relationships/font" Target="fonts/Ubuntu-boldItalic.fntdata"/><Relationship Id="rId11" Type="http://schemas.openxmlformats.org/officeDocument/2006/relationships/slide" Target="slides/slide5.xml"/><Relationship Id="rId33" Type="http://schemas.openxmlformats.org/officeDocument/2006/relationships/font" Target="fonts/RobotoMono-regular.fntdata"/><Relationship Id="rId10" Type="http://schemas.openxmlformats.org/officeDocument/2006/relationships/slide" Target="slides/slide4.xml"/><Relationship Id="rId32" Type="http://schemas.openxmlformats.org/officeDocument/2006/relationships/font" Target="fonts/Lexend-bold.fntdata"/><Relationship Id="rId13" Type="http://schemas.openxmlformats.org/officeDocument/2006/relationships/slide" Target="slides/slide7.xml"/><Relationship Id="rId35" Type="http://schemas.openxmlformats.org/officeDocument/2006/relationships/font" Target="fonts/RobotoMono-italic.fntdata"/><Relationship Id="rId12" Type="http://schemas.openxmlformats.org/officeDocument/2006/relationships/slide" Target="slides/slide6.xml"/><Relationship Id="rId34" Type="http://schemas.openxmlformats.org/officeDocument/2006/relationships/font" Target="fonts/RobotoMono-bold.fntdata"/><Relationship Id="rId15" Type="http://schemas.openxmlformats.org/officeDocument/2006/relationships/slide" Target="slides/slide9.xml"/><Relationship Id="rId37" Type="http://schemas.openxmlformats.org/officeDocument/2006/relationships/font" Target="fonts/OpenSans-regular.fntdata"/><Relationship Id="rId14" Type="http://schemas.openxmlformats.org/officeDocument/2006/relationships/slide" Target="slides/slide8.xml"/><Relationship Id="rId36" Type="http://schemas.openxmlformats.org/officeDocument/2006/relationships/font" Target="fonts/RobotoMono-boldItalic.fntdata"/><Relationship Id="rId17" Type="http://schemas.openxmlformats.org/officeDocument/2006/relationships/slide" Target="slides/slide11.xml"/><Relationship Id="rId39" Type="http://schemas.openxmlformats.org/officeDocument/2006/relationships/font" Target="fonts/OpenSans-italic.fntdata"/><Relationship Id="rId16" Type="http://schemas.openxmlformats.org/officeDocument/2006/relationships/slide" Target="slides/slide10.xml"/><Relationship Id="rId38" Type="http://schemas.openxmlformats.org/officeDocument/2006/relationships/font" Target="fonts/OpenSans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4bfca21548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4bfca2154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55a32411f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55a32411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510d9521a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510d9521a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04e720e9c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04e720e9c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04e720e9c6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04e720e9c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04e720e9c6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04e720e9c6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549b5c8f0c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549b5c8f0c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50a588e453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350a588e453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510d9521a7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510d9521a7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510d9521a7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510d9521a7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43b9089ff3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43b9089ff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51dfe0e82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51dfe0e8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4e705d4dab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4e705d4dab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4ccce9eec9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4ccce9eec9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4bfca2154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4bfca2154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52bb2afde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52bb2afde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4ccce9eec9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4ccce9eec9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43b9089ff3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43b9089ff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4e705d4dab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4e705d4dab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160">
                <a:latin typeface="Lexend"/>
                <a:ea typeface="Lexend"/>
                <a:cs typeface="Lexend"/>
                <a:sym typeface="Lexend"/>
              </a:rPr>
              <a:t>Tolerate It if You Cannot Reduce It: Handling Latency in Tiered Memory</a:t>
            </a:r>
            <a:endParaRPr b="1" sz="316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9865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779">
                <a:latin typeface="Lexend"/>
                <a:ea typeface="Lexend"/>
                <a:cs typeface="Lexend"/>
                <a:sym typeface="Lexend"/>
              </a:rPr>
              <a:t>Musa Unal, Vishal Gupta, Yueyang Pan, Yujie Ren, Sanidhya Kashyap</a:t>
            </a:r>
            <a:endParaRPr sz="1779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3502" y="3709875"/>
            <a:ext cx="1323427" cy="38537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Prefetch distance matters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25" name="Google Shape;425;p22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500" y="1672625"/>
            <a:ext cx="4966371" cy="299059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2"/>
          <p:cNvSpPr/>
          <p:nvPr/>
        </p:nvSpPr>
        <p:spPr>
          <a:xfrm>
            <a:off x="976425" y="1959425"/>
            <a:ext cx="4046400" cy="2091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2"/>
          <p:cNvSpPr/>
          <p:nvPr/>
        </p:nvSpPr>
        <p:spPr>
          <a:xfrm>
            <a:off x="5067300" y="1658350"/>
            <a:ext cx="3599100" cy="648900"/>
          </a:xfrm>
          <a:prstGeom prst="roundRect">
            <a:avLst>
              <a:gd fmla="val 16667" name="adj"/>
            </a:avLst>
          </a:prstGeom>
          <a:solidFill>
            <a:srgbClr val="A00000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Prefetch distance should differ across tiers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8" name="Google Shape;42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9" name="Google Shape;429;p22"/>
          <p:cNvSpPr/>
          <p:nvPr/>
        </p:nvSpPr>
        <p:spPr>
          <a:xfrm>
            <a:off x="5067300" y="2647950"/>
            <a:ext cx="3599100" cy="648900"/>
          </a:xfrm>
          <a:prstGeom prst="roundRect">
            <a:avLst>
              <a:gd fmla="val 16667" name="adj"/>
            </a:avLst>
          </a:prstGeom>
          <a:solidFill>
            <a:srgbClr val="A00000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Prefetching can effectively </a:t>
            </a:r>
            <a:r>
              <a:rPr b="1" lang="en-GB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hide</a:t>
            </a:r>
            <a:r>
              <a:rPr lang="en-GB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the latency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0" name="Google Shape;430;p22"/>
          <p:cNvSpPr txBox="1"/>
          <p:nvPr>
            <p:ph idx="1" type="body"/>
          </p:nvPr>
        </p:nvSpPr>
        <p:spPr>
          <a:xfrm>
            <a:off x="332700" y="1152550"/>
            <a:ext cx="4389900" cy="4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Scan microbenchmark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1" name="Google Shape;431;p22"/>
          <p:cNvSpPr/>
          <p:nvPr/>
        </p:nvSpPr>
        <p:spPr>
          <a:xfrm>
            <a:off x="2494600" y="3716783"/>
            <a:ext cx="312300" cy="273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2"/>
          <p:cNvSpPr/>
          <p:nvPr/>
        </p:nvSpPr>
        <p:spPr>
          <a:xfrm>
            <a:off x="3737034" y="3716783"/>
            <a:ext cx="312300" cy="273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2"/>
          <p:cNvSpPr/>
          <p:nvPr/>
        </p:nvSpPr>
        <p:spPr>
          <a:xfrm>
            <a:off x="3728200" y="3711675"/>
            <a:ext cx="1316100" cy="283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1880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3"/>
          <p:cNvSpPr/>
          <p:nvPr/>
        </p:nvSpPr>
        <p:spPr>
          <a:xfrm>
            <a:off x="372299" y="2922203"/>
            <a:ext cx="4449900" cy="992700"/>
          </a:xfrm>
          <a:prstGeom prst="roundRect">
            <a:avLst>
              <a:gd fmla="val 16667" name="adj"/>
            </a:avLst>
          </a:prstGeom>
          <a:solidFill>
            <a:srgbClr val="FEF8EC"/>
          </a:solidFill>
          <a:ln cap="flat" cmpd="sng" w="19050">
            <a:solidFill>
              <a:srgbClr val="D9D9D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3"/>
          <p:cNvSpPr/>
          <p:nvPr/>
        </p:nvSpPr>
        <p:spPr>
          <a:xfrm>
            <a:off x="347900" y="1509743"/>
            <a:ext cx="4449900" cy="1341300"/>
          </a:xfrm>
          <a:prstGeom prst="roundRect">
            <a:avLst>
              <a:gd fmla="val 16667" name="adj"/>
            </a:avLst>
          </a:prstGeom>
          <a:solidFill>
            <a:srgbClr val="FEF8EC"/>
          </a:solidFill>
          <a:ln cap="flat" cmpd="sng" w="19050">
            <a:solidFill>
              <a:srgbClr val="D9D9D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3"/>
          <p:cNvSpPr/>
          <p:nvPr/>
        </p:nvSpPr>
        <p:spPr>
          <a:xfrm rot="5400000">
            <a:off x="3528013" y="2587661"/>
            <a:ext cx="884400" cy="951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Linden: Combining reduce and tolerate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2" name="Google Shape;442;p23"/>
          <p:cNvSpPr/>
          <p:nvPr/>
        </p:nvSpPr>
        <p:spPr>
          <a:xfrm>
            <a:off x="1887820" y="2979174"/>
            <a:ext cx="2129700" cy="100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3"/>
          <p:cNvSpPr/>
          <p:nvPr/>
        </p:nvSpPr>
        <p:spPr>
          <a:xfrm rot="-5400000">
            <a:off x="3783621" y="1325988"/>
            <a:ext cx="453900" cy="12828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4" name="Google Shape;444;p23"/>
          <p:cNvGrpSpPr/>
          <p:nvPr/>
        </p:nvGrpSpPr>
        <p:grpSpPr>
          <a:xfrm>
            <a:off x="625901" y="2325507"/>
            <a:ext cx="1323651" cy="1523659"/>
            <a:chOff x="841500" y="1767475"/>
            <a:chExt cx="2019300" cy="1865400"/>
          </a:xfrm>
        </p:grpSpPr>
        <p:sp>
          <p:nvSpPr>
            <p:cNvPr id="445" name="Google Shape;445;p23"/>
            <p:cNvSpPr/>
            <p:nvPr/>
          </p:nvSpPr>
          <p:spPr>
            <a:xfrm>
              <a:off x="942301" y="1868275"/>
              <a:ext cx="1817700" cy="1663800"/>
            </a:xfrm>
            <a:prstGeom prst="roundRect">
              <a:avLst>
                <a:gd fmla="val 16667" name="adj"/>
              </a:avLst>
            </a:prstGeom>
            <a:solidFill>
              <a:srgbClr val="F3F3F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12756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145802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16403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182272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20050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218742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3"/>
            <p:cNvSpPr/>
            <p:nvPr/>
          </p:nvSpPr>
          <p:spPr>
            <a:xfrm>
              <a:off x="23697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3"/>
            <p:cNvSpPr/>
            <p:nvPr/>
          </p:nvSpPr>
          <p:spPr>
            <a:xfrm>
              <a:off x="12756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145802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3"/>
            <p:cNvSpPr/>
            <p:nvPr/>
          </p:nvSpPr>
          <p:spPr>
            <a:xfrm>
              <a:off x="16403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>
              <a:off x="182272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3"/>
            <p:cNvSpPr/>
            <p:nvPr/>
          </p:nvSpPr>
          <p:spPr>
            <a:xfrm>
              <a:off x="20050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3"/>
            <p:cNvSpPr/>
            <p:nvPr/>
          </p:nvSpPr>
          <p:spPr>
            <a:xfrm>
              <a:off x="218742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3"/>
            <p:cNvSpPr/>
            <p:nvPr/>
          </p:nvSpPr>
          <p:spPr>
            <a:xfrm>
              <a:off x="23697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3"/>
            <p:cNvSpPr/>
            <p:nvPr/>
          </p:nvSpPr>
          <p:spPr>
            <a:xfrm rot="5400000">
              <a:off x="2760900" y="21027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3"/>
            <p:cNvSpPr/>
            <p:nvPr/>
          </p:nvSpPr>
          <p:spPr>
            <a:xfrm rot="5400000">
              <a:off x="2760900" y="2285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3"/>
            <p:cNvSpPr/>
            <p:nvPr/>
          </p:nvSpPr>
          <p:spPr>
            <a:xfrm rot="5400000">
              <a:off x="2760900" y="24674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3"/>
            <p:cNvSpPr/>
            <p:nvPr/>
          </p:nvSpPr>
          <p:spPr>
            <a:xfrm rot="5400000">
              <a:off x="2760900" y="26497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3"/>
            <p:cNvSpPr/>
            <p:nvPr/>
          </p:nvSpPr>
          <p:spPr>
            <a:xfrm rot="5400000">
              <a:off x="2760900" y="28321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3"/>
            <p:cNvSpPr/>
            <p:nvPr/>
          </p:nvSpPr>
          <p:spPr>
            <a:xfrm rot="5400000">
              <a:off x="2760900" y="3014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3"/>
            <p:cNvSpPr/>
            <p:nvPr/>
          </p:nvSpPr>
          <p:spPr>
            <a:xfrm rot="5400000">
              <a:off x="2760900" y="31968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3"/>
            <p:cNvSpPr/>
            <p:nvPr/>
          </p:nvSpPr>
          <p:spPr>
            <a:xfrm rot="5400000">
              <a:off x="842400" y="21027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3"/>
            <p:cNvSpPr/>
            <p:nvPr/>
          </p:nvSpPr>
          <p:spPr>
            <a:xfrm rot="5400000">
              <a:off x="842400" y="2285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3"/>
            <p:cNvSpPr/>
            <p:nvPr/>
          </p:nvSpPr>
          <p:spPr>
            <a:xfrm rot="5400000">
              <a:off x="842400" y="24674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3"/>
            <p:cNvSpPr/>
            <p:nvPr/>
          </p:nvSpPr>
          <p:spPr>
            <a:xfrm rot="5400000">
              <a:off x="842400" y="26497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3"/>
            <p:cNvSpPr/>
            <p:nvPr/>
          </p:nvSpPr>
          <p:spPr>
            <a:xfrm rot="5400000">
              <a:off x="842400" y="28321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 rot="5400000">
              <a:off x="842400" y="3014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3"/>
            <p:cNvSpPr/>
            <p:nvPr/>
          </p:nvSpPr>
          <p:spPr>
            <a:xfrm rot="5400000">
              <a:off x="842400" y="31968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4" name="Google Shape;47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5" name="Google Shape;475;p23"/>
          <p:cNvSpPr/>
          <p:nvPr/>
        </p:nvSpPr>
        <p:spPr>
          <a:xfrm>
            <a:off x="676089" y="1773965"/>
            <a:ext cx="1323300" cy="387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23"/>
          <p:cNvSpPr/>
          <p:nvPr/>
        </p:nvSpPr>
        <p:spPr>
          <a:xfrm>
            <a:off x="893038" y="2161095"/>
            <a:ext cx="837000" cy="256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23"/>
          <p:cNvSpPr/>
          <p:nvPr/>
        </p:nvSpPr>
        <p:spPr>
          <a:xfrm>
            <a:off x="844943" y="1849339"/>
            <a:ext cx="885300" cy="256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DRAM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8" name="Google Shape;478;p23"/>
          <p:cNvSpPr/>
          <p:nvPr/>
        </p:nvSpPr>
        <p:spPr>
          <a:xfrm>
            <a:off x="3686471" y="1839523"/>
            <a:ext cx="567600" cy="256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CXL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479" name="Google Shape;479;p23"/>
          <p:cNvGrpSpPr/>
          <p:nvPr/>
        </p:nvGrpSpPr>
        <p:grpSpPr>
          <a:xfrm>
            <a:off x="2093862" y="1488145"/>
            <a:ext cx="1095989" cy="384713"/>
            <a:chOff x="3794600" y="945225"/>
            <a:chExt cx="1421700" cy="471000"/>
          </a:xfrm>
        </p:grpSpPr>
        <p:cxnSp>
          <p:nvCxnSpPr>
            <p:cNvPr id="480" name="Google Shape;480;p23"/>
            <p:cNvCxnSpPr/>
            <p:nvPr/>
          </p:nvCxnSpPr>
          <p:spPr>
            <a:xfrm rot="10800000">
              <a:off x="3794600" y="1375425"/>
              <a:ext cx="1421700" cy="9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81" name="Google Shape;481;p23"/>
            <p:cNvSpPr txBox="1"/>
            <p:nvPr/>
          </p:nvSpPr>
          <p:spPr>
            <a:xfrm>
              <a:off x="4001300" y="945225"/>
              <a:ext cx="1215000" cy="4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300">
                  <a:solidFill>
                    <a:srgbClr val="A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Promote</a:t>
              </a:r>
              <a:endParaRPr b="1" sz="1300">
                <a:solidFill>
                  <a:srgbClr val="A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82" name="Google Shape;482;p23"/>
          <p:cNvGrpSpPr/>
          <p:nvPr/>
        </p:nvGrpSpPr>
        <p:grpSpPr>
          <a:xfrm>
            <a:off x="2122626" y="2056101"/>
            <a:ext cx="1097145" cy="384713"/>
            <a:chOff x="3831913" y="1640568"/>
            <a:chExt cx="1423200" cy="471000"/>
          </a:xfrm>
        </p:grpSpPr>
        <p:cxnSp>
          <p:nvCxnSpPr>
            <p:cNvPr id="483" name="Google Shape;483;p23"/>
            <p:cNvCxnSpPr/>
            <p:nvPr/>
          </p:nvCxnSpPr>
          <p:spPr>
            <a:xfrm>
              <a:off x="3831913" y="1688925"/>
              <a:ext cx="14232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84" name="Google Shape;484;p23"/>
            <p:cNvSpPr txBox="1"/>
            <p:nvPr/>
          </p:nvSpPr>
          <p:spPr>
            <a:xfrm>
              <a:off x="4024037" y="1640568"/>
              <a:ext cx="1218900" cy="4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300">
                  <a:solidFill>
                    <a:srgbClr val="A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Demote</a:t>
              </a:r>
              <a:endParaRPr b="1" sz="1300">
                <a:solidFill>
                  <a:srgbClr val="A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85" name="Google Shape;485;p23"/>
          <p:cNvSpPr txBox="1"/>
          <p:nvPr/>
        </p:nvSpPr>
        <p:spPr>
          <a:xfrm>
            <a:off x="1051035" y="2472861"/>
            <a:ext cx="76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A00000"/>
                </a:solidFill>
                <a:latin typeface="Open Sans"/>
                <a:ea typeface="Open Sans"/>
                <a:cs typeface="Open Sans"/>
                <a:sym typeface="Open Sans"/>
              </a:rPr>
              <a:t>Load</a:t>
            </a:r>
            <a:endParaRPr b="1">
              <a:solidFill>
                <a:srgbClr val="A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86" name="Google Shape;486;p23"/>
          <p:cNvGrpSpPr/>
          <p:nvPr/>
        </p:nvGrpSpPr>
        <p:grpSpPr>
          <a:xfrm>
            <a:off x="1314028" y="2161109"/>
            <a:ext cx="2468952" cy="498517"/>
            <a:chOff x="2774963" y="1688925"/>
            <a:chExt cx="3202688" cy="924550"/>
          </a:xfrm>
        </p:grpSpPr>
        <p:cxnSp>
          <p:nvCxnSpPr>
            <p:cNvPr id="487" name="Google Shape;487;p23"/>
            <p:cNvCxnSpPr/>
            <p:nvPr/>
          </p:nvCxnSpPr>
          <p:spPr>
            <a:xfrm>
              <a:off x="2774963" y="1688925"/>
              <a:ext cx="9300" cy="7581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88" name="Google Shape;488;p23"/>
            <p:cNvCxnSpPr/>
            <p:nvPr/>
          </p:nvCxnSpPr>
          <p:spPr>
            <a:xfrm flipH="1">
              <a:off x="3141750" y="2605400"/>
              <a:ext cx="2835900" cy="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89" name="Google Shape;489;p23"/>
            <p:cNvCxnSpPr/>
            <p:nvPr/>
          </p:nvCxnSpPr>
          <p:spPr>
            <a:xfrm>
              <a:off x="5969550" y="1819075"/>
              <a:ext cx="0" cy="794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90" name="Google Shape;490;p23"/>
          <p:cNvSpPr txBox="1"/>
          <p:nvPr/>
        </p:nvSpPr>
        <p:spPr>
          <a:xfrm>
            <a:off x="762834" y="2889184"/>
            <a:ext cx="109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A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1" name="Google Shape;491;p23"/>
          <p:cNvSpPr txBox="1"/>
          <p:nvPr/>
        </p:nvSpPr>
        <p:spPr>
          <a:xfrm>
            <a:off x="4990935" y="1702358"/>
            <a:ext cx="18504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A00000"/>
                </a:solidFill>
                <a:latin typeface="Lexend"/>
                <a:ea typeface="Lexend"/>
                <a:cs typeface="Lexend"/>
                <a:sym typeface="Lexend"/>
              </a:rPr>
              <a:t>Reduce</a:t>
            </a:r>
            <a:endParaRPr b="1" sz="2500">
              <a:solidFill>
                <a:srgbClr val="A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2" name="Google Shape;492;p23"/>
          <p:cNvSpPr txBox="1"/>
          <p:nvPr/>
        </p:nvSpPr>
        <p:spPr>
          <a:xfrm>
            <a:off x="4930605" y="3196895"/>
            <a:ext cx="17418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A00000"/>
                </a:solidFill>
                <a:latin typeface="Lexend"/>
                <a:ea typeface="Lexend"/>
                <a:cs typeface="Lexend"/>
                <a:sym typeface="Lexend"/>
              </a:rPr>
              <a:t>Tolerate</a:t>
            </a:r>
            <a:endParaRPr b="1" sz="2500">
              <a:solidFill>
                <a:srgbClr val="A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493" name="Google Shape;493;p23"/>
          <p:cNvGrpSpPr/>
          <p:nvPr/>
        </p:nvGrpSpPr>
        <p:grpSpPr>
          <a:xfrm>
            <a:off x="1583927" y="2203255"/>
            <a:ext cx="2655673" cy="1196469"/>
            <a:chOff x="2371125" y="2049325"/>
            <a:chExt cx="3444900" cy="1464825"/>
          </a:xfrm>
        </p:grpSpPr>
        <p:cxnSp>
          <p:nvCxnSpPr>
            <p:cNvPr id="494" name="Google Shape;494;p23"/>
            <p:cNvCxnSpPr/>
            <p:nvPr/>
          </p:nvCxnSpPr>
          <p:spPr>
            <a:xfrm rot="10800000">
              <a:off x="2371125" y="3510850"/>
              <a:ext cx="3444900" cy="33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495" name="Google Shape;495;p23"/>
            <p:cNvCxnSpPr/>
            <p:nvPr/>
          </p:nvCxnSpPr>
          <p:spPr>
            <a:xfrm>
              <a:off x="5795825" y="2049325"/>
              <a:ext cx="7800" cy="14616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96" name="Google Shape;496;p23"/>
          <p:cNvGrpSpPr/>
          <p:nvPr/>
        </p:nvGrpSpPr>
        <p:grpSpPr>
          <a:xfrm>
            <a:off x="819368" y="2151388"/>
            <a:ext cx="936644" cy="1467302"/>
            <a:chOff x="1379350" y="1985825"/>
            <a:chExt cx="1215000" cy="1796403"/>
          </a:xfrm>
        </p:grpSpPr>
        <p:cxnSp>
          <p:nvCxnSpPr>
            <p:cNvPr id="497" name="Google Shape;497;p23"/>
            <p:cNvCxnSpPr/>
            <p:nvPr/>
          </p:nvCxnSpPr>
          <p:spPr>
            <a:xfrm>
              <a:off x="1679875" y="1985825"/>
              <a:ext cx="0" cy="13983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sp>
          <p:nvSpPr>
            <p:cNvPr id="498" name="Google Shape;498;p23"/>
            <p:cNvSpPr txBox="1"/>
            <p:nvPr/>
          </p:nvSpPr>
          <p:spPr>
            <a:xfrm>
              <a:off x="1379350" y="3311228"/>
              <a:ext cx="1215000" cy="4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300">
                  <a:solidFill>
                    <a:srgbClr val="A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Prefetch</a:t>
              </a:r>
              <a:endParaRPr b="1" sz="1300">
                <a:solidFill>
                  <a:srgbClr val="A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99" name="Google Shape;499;p23"/>
          <p:cNvSpPr/>
          <p:nvPr/>
        </p:nvSpPr>
        <p:spPr>
          <a:xfrm>
            <a:off x="5192810" y="2252856"/>
            <a:ext cx="973800" cy="978900"/>
          </a:xfrm>
          <a:prstGeom prst="mathPlus">
            <a:avLst>
              <a:gd fmla="val 2352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0" name="Google Shape;500;p23"/>
          <p:cNvCxnSpPr/>
          <p:nvPr/>
        </p:nvCxnSpPr>
        <p:spPr>
          <a:xfrm>
            <a:off x="6492550" y="1977600"/>
            <a:ext cx="532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1" name="Google Shape;501;p23"/>
          <p:cNvCxnSpPr/>
          <p:nvPr/>
        </p:nvCxnSpPr>
        <p:spPr>
          <a:xfrm>
            <a:off x="6492550" y="3482350"/>
            <a:ext cx="532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2" name="Google Shape;502;p23"/>
          <p:cNvSpPr txBox="1"/>
          <p:nvPr/>
        </p:nvSpPr>
        <p:spPr>
          <a:xfrm>
            <a:off x="6933025" y="1775100"/>
            <a:ext cx="12255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Hotness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3" name="Google Shape;503;p23"/>
          <p:cNvSpPr txBox="1"/>
          <p:nvPr/>
        </p:nvSpPr>
        <p:spPr>
          <a:xfrm>
            <a:off x="7002900" y="3279850"/>
            <a:ext cx="1698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Prefetchability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Prefetchability as a </a:t>
            </a:r>
            <a:r>
              <a:rPr lang="en-GB">
                <a:latin typeface="Lexend"/>
                <a:ea typeface="Lexend"/>
                <a:cs typeface="Lexend"/>
                <a:sym typeface="Lexend"/>
              </a:rPr>
              <a:t>tolerate</a:t>
            </a:r>
            <a:r>
              <a:rPr lang="en-GB">
                <a:latin typeface="Lexend"/>
                <a:ea typeface="Lexend"/>
                <a:cs typeface="Lexend"/>
                <a:sym typeface="Lexend"/>
              </a:rPr>
              <a:t> metric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09" name="Google Shape;50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0" name="Google Shape;510;p24"/>
          <p:cNvSpPr txBox="1"/>
          <p:nvPr/>
        </p:nvSpPr>
        <p:spPr>
          <a:xfrm>
            <a:off x="330025" y="1880700"/>
            <a:ext cx="80865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Prefetchability</a:t>
            </a: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Percentage of the loads to particular region that can be hidden by prefetching.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511" name="Google Shape;511;p24"/>
          <p:cNvGrpSpPr/>
          <p:nvPr/>
        </p:nvGrpSpPr>
        <p:grpSpPr>
          <a:xfrm>
            <a:off x="1965625" y="2732975"/>
            <a:ext cx="4476900" cy="884650"/>
            <a:chOff x="3861625" y="2093875"/>
            <a:chExt cx="4476900" cy="884650"/>
          </a:xfrm>
        </p:grpSpPr>
        <p:sp>
          <p:nvSpPr>
            <p:cNvPr id="512" name="Google Shape;512;p24"/>
            <p:cNvSpPr txBox="1"/>
            <p:nvPr/>
          </p:nvSpPr>
          <p:spPr>
            <a:xfrm>
              <a:off x="3861625" y="2093875"/>
              <a:ext cx="4476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GB" sz="1800">
                  <a:solidFill>
                    <a:schemeClr val="dk1"/>
                  </a:solidFill>
                </a:rPr>
                <a:t>Number of loads hidden with prefetching</a:t>
              </a:r>
              <a:endParaRPr i="1" sz="1800">
                <a:solidFill>
                  <a:schemeClr val="dk1"/>
                </a:solidFill>
              </a:endParaRPr>
            </a:p>
          </p:txBody>
        </p:sp>
        <p:sp>
          <p:nvSpPr>
            <p:cNvPr id="513" name="Google Shape;513;p24"/>
            <p:cNvSpPr txBox="1"/>
            <p:nvPr/>
          </p:nvSpPr>
          <p:spPr>
            <a:xfrm>
              <a:off x="3861625" y="2516825"/>
              <a:ext cx="4476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GB" sz="1800">
                  <a:solidFill>
                    <a:schemeClr val="dk1"/>
                  </a:solidFill>
                </a:rPr>
                <a:t>Issued</a:t>
              </a:r>
              <a:r>
                <a:rPr i="1" lang="en-GB" sz="1800">
                  <a:solidFill>
                    <a:schemeClr val="dk1"/>
                  </a:solidFill>
                </a:rPr>
                <a:t> loads</a:t>
              </a:r>
              <a:endParaRPr i="1" sz="1800">
                <a:solidFill>
                  <a:schemeClr val="dk1"/>
                </a:solidFill>
              </a:endParaRPr>
            </a:p>
          </p:txBody>
        </p:sp>
        <p:cxnSp>
          <p:nvCxnSpPr>
            <p:cNvPr id="514" name="Google Shape;514;p24"/>
            <p:cNvCxnSpPr/>
            <p:nvPr/>
          </p:nvCxnSpPr>
          <p:spPr>
            <a:xfrm>
              <a:off x="3861625" y="2555575"/>
              <a:ext cx="44769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15" name="Google Shape;515;p24"/>
          <p:cNvSpPr/>
          <p:nvPr/>
        </p:nvSpPr>
        <p:spPr>
          <a:xfrm>
            <a:off x="330025" y="1090500"/>
            <a:ext cx="8160900" cy="714000"/>
          </a:xfrm>
          <a:prstGeom prst="roundRect">
            <a:avLst>
              <a:gd fmla="val 16667" name="adj"/>
            </a:avLst>
          </a:prstGeom>
          <a:solidFill>
            <a:srgbClr val="A00000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Can we identify memory regions that will get benefit from prefetching ?</a:t>
            </a:r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516" name="Google Shape;516;p24"/>
          <p:cNvGraphicFramePr/>
          <p:nvPr/>
        </p:nvGraphicFramePr>
        <p:xfrm>
          <a:off x="540300" y="374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{97E7738D-2E00-4EFA-A612-AADEC92AB82B}</a:tableStyleId>
              </a:tblPr>
              <a:tblGrid>
                <a:gridCol w="1890625"/>
                <a:gridCol w="1890625"/>
                <a:gridCol w="1512100"/>
                <a:gridCol w="2269150"/>
              </a:tblGrid>
              <a:tr h="36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Thread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Region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Access Pattern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Prefetchability Ratio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/>
                        <a:t>T_1</a:t>
                      </a:r>
                      <a:endParaRPr i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arr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Sequential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/>
                        <a:t>T_2</a:t>
                      </a:r>
                      <a:endParaRPr i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arr_2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Random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C</a:t>
            </a:r>
            <a:r>
              <a:rPr lang="en-GB">
                <a:latin typeface="Lexend"/>
                <a:ea typeface="Lexend"/>
                <a:cs typeface="Lexend"/>
                <a:sym typeface="Lexend"/>
              </a:rPr>
              <a:t>ombining hotness and prefetchability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2" name="Google Shape;522;p25"/>
          <p:cNvSpPr txBox="1"/>
          <p:nvPr>
            <p:ph idx="1" type="body"/>
          </p:nvPr>
        </p:nvSpPr>
        <p:spPr>
          <a:xfrm>
            <a:off x="3256625" y="1100575"/>
            <a:ext cx="4452000" cy="1653900"/>
          </a:xfrm>
          <a:prstGeom prst="rect">
            <a:avLst/>
          </a:prstGeom>
          <a:solidFill>
            <a:srgbClr val="FEF8EC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seq access</a:t>
            </a:r>
            <a:endParaRPr sz="1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arr </a:t>
            </a:r>
            <a:r>
              <a:rPr lang="en-GB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[</a:t>
            </a:r>
            <a:r>
              <a:rPr lang="en-GB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...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]</a:t>
            </a:r>
            <a:endParaRPr sz="1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for j </a:t>
            </a:r>
            <a:r>
              <a:rPr lang="en-GB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</a:t>
            </a:r>
            <a:r>
              <a:rPr lang="en-GB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 range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-GB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10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):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for i </a:t>
            </a:r>
            <a:r>
              <a:rPr lang="en-GB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</a:t>
            </a:r>
            <a:r>
              <a:rPr lang="en-GB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 range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-GB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1000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):</a:t>
            </a:r>
            <a:endParaRPr sz="1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sum </a:t>
            </a:r>
            <a:r>
              <a:rPr lang="en-GB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+=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arr[i]</a:t>
            </a:r>
            <a:endParaRPr sz="1200">
              <a:solidFill>
                <a:srgbClr val="D81B6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23" name="Google Shape;52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4" name="Google Shape;524;p25"/>
          <p:cNvSpPr/>
          <p:nvPr/>
        </p:nvSpPr>
        <p:spPr>
          <a:xfrm>
            <a:off x="416825" y="1152475"/>
            <a:ext cx="1900200" cy="572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25"/>
          <p:cNvSpPr/>
          <p:nvPr/>
        </p:nvSpPr>
        <p:spPr>
          <a:xfrm>
            <a:off x="416825" y="1804375"/>
            <a:ext cx="1900200" cy="572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25"/>
          <p:cNvSpPr/>
          <p:nvPr/>
        </p:nvSpPr>
        <p:spPr>
          <a:xfrm>
            <a:off x="416825" y="2456275"/>
            <a:ext cx="1900200" cy="572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25"/>
          <p:cNvSpPr/>
          <p:nvPr/>
        </p:nvSpPr>
        <p:spPr>
          <a:xfrm>
            <a:off x="416825" y="3108175"/>
            <a:ext cx="1900200" cy="572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25"/>
          <p:cNvSpPr/>
          <p:nvPr/>
        </p:nvSpPr>
        <p:spPr>
          <a:xfrm>
            <a:off x="416825" y="3760075"/>
            <a:ext cx="1900200" cy="572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25"/>
          <p:cNvSpPr txBox="1"/>
          <p:nvPr/>
        </p:nvSpPr>
        <p:spPr>
          <a:xfrm>
            <a:off x="416825" y="4391275"/>
            <a:ext cx="1900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500">
                <a:solidFill>
                  <a:schemeClr val="dk1"/>
                </a:solidFill>
              </a:rPr>
              <a:t>Memory Pages</a:t>
            </a:r>
            <a:endParaRPr i="1" sz="1500">
              <a:solidFill>
                <a:schemeClr val="dk1"/>
              </a:solidFill>
            </a:endParaRPr>
          </a:p>
        </p:txBody>
      </p:sp>
      <p:sp>
        <p:nvSpPr>
          <p:cNvPr id="530" name="Google Shape;530;p25"/>
          <p:cNvSpPr/>
          <p:nvPr/>
        </p:nvSpPr>
        <p:spPr>
          <a:xfrm rot="10800000">
            <a:off x="2399250" y="1100575"/>
            <a:ext cx="234000" cy="26595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31" name="Google Shape;531;p25"/>
          <p:cNvSpPr txBox="1"/>
          <p:nvPr/>
        </p:nvSpPr>
        <p:spPr>
          <a:xfrm>
            <a:off x="2612975" y="2185825"/>
            <a:ext cx="65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arr</a:t>
            </a:r>
            <a:endParaRPr sz="1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grpSp>
        <p:nvGrpSpPr>
          <p:cNvPr id="532" name="Google Shape;532;p25"/>
          <p:cNvGrpSpPr/>
          <p:nvPr/>
        </p:nvGrpSpPr>
        <p:grpSpPr>
          <a:xfrm>
            <a:off x="461375" y="1207975"/>
            <a:ext cx="837000" cy="2417400"/>
            <a:chOff x="461375" y="1207975"/>
            <a:chExt cx="837000" cy="2417400"/>
          </a:xfrm>
        </p:grpSpPr>
        <p:sp>
          <p:nvSpPr>
            <p:cNvPr id="533" name="Google Shape;533;p25"/>
            <p:cNvSpPr/>
            <p:nvPr/>
          </p:nvSpPr>
          <p:spPr>
            <a:xfrm>
              <a:off x="461375" y="1207975"/>
              <a:ext cx="815100" cy="461700"/>
            </a:xfrm>
            <a:prstGeom prst="roundRect">
              <a:avLst>
                <a:gd fmla="val 16667" name="adj"/>
              </a:avLst>
            </a:prstGeom>
            <a:solidFill>
              <a:srgbClr val="32476D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H = 1</a:t>
              </a:r>
              <a:endParaRPr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534" name="Google Shape;534;p25"/>
            <p:cNvSpPr/>
            <p:nvPr/>
          </p:nvSpPr>
          <p:spPr>
            <a:xfrm>
              <a:off x="461375" y="1859875"/>
              <a:ext cx="815100" cy="461700"/>
            </a:xfrm>
            <a:prstGeom prst="roundRect">
              <a:avLst>
                <a:gd fmla="val 16667" name="adj"/>
              </a:avLst>
            </a:prstGeom>
            <a:solidFill>
              <a:srgbClr val="32476D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H = 1</a:t>
              </a:r>
              <a:endParaRPr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535" name="Google Shape;535;p25"/>
            <p:cNvSpPr/>
            <p:nvPr/>
          </p:nvSpPr>
          <p:spPr>
            <a:xfrm>
              <a:off x="483275" y="2511775"/>
              <a:ext cx="815100" cy="461700"/>
            </a:xfrm>
            <a:prstGeom prst="roundRect">
              <a:avLst>
                <a:gd fmla="val 16667" name="adj"/>
              </a:avLst>
            </a:prstGeom>
            <a:solidFill>
              <a:srgbClr val="32476D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H = 1</a:t>
              </a:r>
              <a:endParaRPr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536" name="Google Shape;536;p25"/>
            <p:cNvSpPr/>
            <p:nvPr/>
          </p:nvSpPr>
          <p:spPr>
            <a:xfrm>
              <a:off x="483275" y="3163675"/>
              <a:ext cx="815100" cy="461700"/>
            </a:xfrm>
            <a:prstGeom prst="roundRect">
              <a:avLst>
                <a:gd fmla="val 16667" name="adj"/>
              </a:avLst>
            </a:prstGeom>
            <a:solidFill>
              <a:srgbClr val="32476D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H = 1</a:t>
              </a:r>
              <a:endParaRPr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</p:grpSp>
      <p:grpSp>
        <p:nvGrpSpPr>
          <p:cNvPr id="537" name="Google Shape;537;p25"/>
          <p:cNvGrpSpPr/>
          <p:nvPr/>
        </p:nvGrpSpPr>
        <p:grpSpPr>
          <a:xfrm>
            <a:off x="3236550" y="3090525"/>
            <a:ext cx="1995100" cy="461700"/>
            <a:chOff x="3565125" y="1176775"/>
            <a:chExt cx="1995100" cy="461700"/>
          </a:xfrm>
        </p:grpSpPr>
        <p:sp>
          <p:nvSpPr>
            <p:cNvPr id="538" name="Google Shape;538;p25"/>
            <p:cNvSpPr/>
            <p:nvPr/>
          </p:nvSpPr>
          <p:spPr>
            <a:xfrm>
              <a:off x="3565125" y="1176775"/>
              <a:ext cx="815100" cy="461700"/>
            </a:xfrm>
            <a:prstGeom prst="roundRect">
              <a:avLst>
                <a:gd fmla="val 16667" name="adj"/>
              </a:avLst>
            </a:prstGeom>
            <a:solidFill>
              <a:srgbClr val="32476D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H=0-1</a:t>
              </a:r>
              <a:endParaRPr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539" name="Google Shape;539;p25"/>
            <p:cNvSpPr txBox="1"/>
            <p:nvPr/>
          </p:nvSpPr>
          <p:spPr>
            <a:xfrm>
              <a:off x="4457125" y="1176775"/>
              <a:ext cx="1103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Hotness</a:t>
              </a: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40" name="Google Shape;540;p25"/>
          <p:cNvGrpSpPr/>
          <p:nvPr/>
        </p:nvGrpSpPr>
        <p:grpSpPr>
          <a:xfrm>
            <a:off x="3236550" y="3889525"/>
            <a:ext cx="2607600" cy="461700"/>
            <a:chOff x="5609600" y="1176775"/>
            <a:chExt cx="2607600" cy="461700"/>
          </a:xfrm>
        </p:grpSpPr>
        <p:sp>
          <p:nvSpPr>
            <p:cNvPr id="541" name="Google Shape;541;p25"/>
            <p:cNvSpPr/>
            <p:nvPr/>
          </p:nvSpPr>
          <p:spPr>
            <a:xfrm>
              <a:off x="5609600" y="1176775"/>
              <a:ext cx="815100" cy="461700"/>
            </a:xfrm>
            <a:prstGeom prst="roundRect">
              <a:avLst>
                <a:gd fmla="val 16667" name="adj"/>
              </a:avLst>
            </a:prstGeom>
            <a:solidFill>
              <a:srgbClr val="477F9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P</a:t>
              </a:r>
              <a:r>
                <a:rPr lang="en-GB">
                  <a:solidFill>
                    <a:schemeClr val="lt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=0-1</a:t>
              </a:r>
              <a:endParaRPr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542" name="Google Shape;542;p25"/>
            <p:cNvSpPr txBox="1"/>
            <p:nvPr/>
          </p:nvSpPr>
          <p:spPr>
            <a:xfrm>
              <a:off x="6475700" y="1176775"/>
              <a:ext cx="174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Prefetchability</a:t>
              </a: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43" name="Google Shape;543;p25"/>
          <p:cNvSpPr txBox="1"/>
          <p:nvPr>
            <p:ph idx="1" type="body"/>
          </p:nvPr>
        </p:nvSpPr>
        <p:spPr>
          <a:xfrm>
            <a:off x="3256625" y="1100575"/>
            <a:ext cx="4452000" cy="1653900"/>
          </a:xfrm>
          <a:prstGeom prst="rect">
            <a:avLst/>
          </a:prstGeom>
          <a:solidFill>
            <a:srgbClr val="FEF8EC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D81B60"/>
                </a:solidFill>
                <a:latin typeface="Roboto Mono"/>
                <a:ea typeface="Roboto Mono"/>
                <a:cs typeface="Roboto Mono"/>
                <a:sym typeface="Roboto Mono"/>
              </a:rPr>
              <a:t>// rand access</a:t>
            </a:r>
            <a:endParaRPr sz="1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arr </a:t>
            </a:r>
            <a:r>
              <a:rPr lang="en-GB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[</a:t>
            </a:r>
            <a:r>
              <a:rPr lang="en-GB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...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]</a:t>
            </a:r>
            <a:endParaRPr sz="1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for j </a:t>
            </a:r>
            <a:r>
              <a:rPr lang="en-GB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</a:t>
            </a:r>
            <a:r>
              <a:rPr lang="en-GB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 range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-GB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10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):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for i </a:t>
            </a:r>
            <a:r>
              <a:rPr lang="en-GB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</a:t>
            </a:r>
            <a:r>
              <a:rPr lang="en-GB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 range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-GB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1000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):</a:t>
            </a:r>
            <a:endParaRPr sz="1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-GB" sz="1200">
                <a:solidFill>
                  <a:srgbClr val="37474F"/>
                </a:solidFill>
                <a:highlight>
                  <a:srgbClr val="CFE2F3"/>
                </a:highlight>
                <a:latin typeface="Roboto Mono"/>
                <a:ea typeface="Roboto Mono"/>
                <a:cs typeface="Roboto Mono"/>
                <a:sym typeface="Roboto Mono"/>
              </a:rPr>
              <a:t>sum </a:t>
            </a:r>
            <a:r>
              <a:rPr lang="en-GB" sz="1200">
                <a:solidFill>
                  <a:srgbClr val="3F51B5"/>
                </a:solidFill>
                <a:highlight>
                  <a:srgbClr val="CFE2F3"/>
                </a:highlight>
                <a:latin typeface="Roboto Mono"/>
                <a:ea typeface="Roboto Mono"/>
                <a:cs typeface="Roboto Mono"/>
                <a:sym typeface="Roboto Mono"/>
              </a:rPr>
              <a:t>+=</a:t>
            </a:r>
            <a:r>
              <a:rPr lang="en-GB" sz="1200">
                <a:solidFill>
                  <a:srgbClr val="37474F"/>
                </a:solidFill>
                <a:highlight>
                  <a:srgbClr val="CFE2F3"/>
                </a:highlight>
                <a:latin typeface="Roboto Mono"/>
                <a:ea typeface="Roboto Mono"/>
                <a:cs typeface="Roboto Mono"/>
                <a:sym typeface="Roboto Mono"/>
              </a:rPr>
              <a:t> arr[rand]</a:t>
            </a:r>
            <a:endParaRPr sz="1200">
              <a:solidFill>
                <a:srgbClr val="D81B60"/>
              </a:solidFill>
              <a:highlight>
                <a:srgbClr val="CFE2F3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grpSp>
        <p:nvGrpSpPr>
          <p:cNvPr id="544" name="Google Shape;544;p25"/>
          <p:cNvGrpSpPr/>
          <p:nvPr/>
        </p:nvGrpSpPr>
        <p:grpSpPr>
          <a:xfrm>
            <a:off x="1370250" y="1207975"/>
            <a:ext cx="815100" cy="2417400"/>
            <a:chOff x="1370250" y="1207975"/>
            <a:chExt cx="815100" cy="2417400"/>
          </a:xfrm>
        </p:grpSpPr>
        <p:sp>
          <p:nvSpPr>
            <p:cNvPr id="545" name="Google Shape;545;p25"/>
            <p:cNvSpPr/>
            <p:nvPr/>
          </p:nvSpPr>
          <p:spPr>
            <a:xfrm>
              <a:off x="1370250" y="1207975"/>
              <a:ext cx="815100" cy="461700"/>
            </a:xfrm>
            <a:prstGeom prst="roundRect">
              <a:avLst>
                <a:gd fmla="val 16667" name="adj"/>
              </a:avLst>
            </a:prstGeom>
            <a:solidFill>
              <a:srgbClr val="477F9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P = 1</a:t>
              </a:r>
              <a:endParaRPr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1370250" y="1859875"/>
              <a:ext cx="815100" cy="461700"/>
            </a:xfrm>
            <a:prstGeom prst="roundRect">
              <a:avLst>
                <a:gd fmla="val 16667" name="adj"/>
              </a:avLst>
            </a:prstGeom>
            <a:solidFill>
              <a:srgbClr val="477F9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P = 1</a:t>
              </a:r>
              <a:endParaRPr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1370250" y="2511775"/>
              <a:ext cx="815100" cy="461700"/>
            </a:xfrm>
            <a:prstGeom prst="roundRect">
              <a:avLst>
                <a:gd fmla="val 16667" name="adj"/>
              </a:avLst>
            </a:prstGeom>
            <a:solidFill>
              <a:srgbClr val="477F9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P = 1</a:t>
              </a:r>
              <a:endParaRPr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1370250" y="3163675"/>
              <a:ext cx="815100" cy="461700"/>
            </a:xfrm>
            <a:prstGeom prst="roundRect">
              <a:avLst>
                <a:gd fmla="val 16667" name="adj"/>
              </a:avLst>
            </a:prstGeom>
            <a:solidFill>
              <a:srgbClr val="477F9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P = 1</a:t>
              </a:r>
              <a:endParaRPr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</p:grpSp>
      <p:grpSp>
        <p:nvGrpSpPr>
          <p:cNvPr id="549" name="Google Shape;549;p25"/>
          <p:cNvGrpSpPr/>
          <p:nvPr/>
        </p:nvGrpSpPr>
        <p:grpSpPr>
          <a:xfrm>
            <a:off x="1370250" y="1207975"/>
            <a:ext cx="815100" cy="2417400"/>
            <a:chOff x="1370250" y="1207975"/>
            <a:chExt cx="815100" cy="2417400"/>
          </a:xfrm>
        </p:grpSpPr>
        <p:sp>
          <p:nvSpPr>
            <p:cNvPr id="550" name="Google Shape;550;p25"/>
            <p:cNvSpPr/>
            <p:nvPr/>
          </p:nvSpPr>
          <p:spPr>
            <a:xfrm>
              <a:off x="1370250" y="1207975"/>
              <a:ext cx="815100" cy="461700"/>
            </a:xfrm>
            <a:prstGeom prst="roundRect">
              <a:avLst>
                <a:gd fmla="val 16667" name="adj"/>
              </a:avLst>
            </a:prstGeom>
            <a:solidFill>
              <a:srgbClr val="477F9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P = 0</a:t>
              </a:r>
              <a:endParaRPr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1370250" y="1859875"/>
              <a:ext cx="815100" cy="461700"/>
            </a:xfrm>
            <a:prstGeom prst="roundRect">
              <a:avLst>
                <a:gd fmla="val 16667" name="adj"/>
              </a:avLst>
            </a:prstGeom>
            <a:solidFill>
              <a:srgbClr val="477F9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P = 0</a:t>
              </a:r>
              <a:endParaRPr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1370250" y="2511775"/>
              <a:ext cx="815100" cy="461700"/>
            </a:xfrm>
            <a:prstGeom prst="roundRect">
              <a:avLst>
                <a:gd fmla="val 16667" name="adj"/>
              </a:avLst>
            </a:prstGeom>
            <a:solidFill>
              <a:srgbClr val="477F9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P = 0</a:t>
              </a:r>
              <a:endParaRPr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553" name="Google Shape;553;p25"/>
            <p:cNvSpPr/>
            <p:nvPr/>
          </p:nvSpPr>
          <p:spPr>
            <a:xfrm>
              <a:off x="1370250" y="3163675"/>
              <a:ext cx="815100" cy="461700"/>
            </a:xfrm>
            <a:prstGeom prst="roundRect">
              <a:avLst>
                <a:gd fmla="val 16667" name="adj"/>
              </a:avLst>
            </a:prstGeom>
            <a:solidFill>
              <a:srgbClr val="477F9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P = 0</a:t>
              </a:r>
              <a:endParaRPr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Linden’s objectives and workflow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9" name="Google Shape;559;p26"/>
          <p:cNvSpPr txBox="1"/>
          <p:nvPr>
            <p:ph idx="12" type="sldNum"/>
          </p:nvPr>
        </p:nvSpPr>
        <p:spPr>
          <a:xfrm>
            <a:off x="11890883" y="3855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0" name="Google Shape;560;p26"/>
          <p:cNvSpPr txBox="1"/>
          <p:nvPr/>
        </p:nvSpPr>
        <p:spPr>
          <a:xfrm>
            <a:off x="4620825" y="4100175"/>
            <a:ext cx="3444000" cy="15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bserve dynamic behaviours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Adapts to the current state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1" name="Google Shape;561;p26"/>
          <p:cNvSpPr txBox="1"/>
          <p:nvPr/>
        </p:nvSpPr>
        <p:spPr>
          <a:xfrm>
            <a:off x="4392225" y="2349500"/>
            <a:ext cx="3903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Identify prefetchable access patterns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Insert software prefetch hints.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2"/>
              </a:solidFill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509150" y="1406900"/>
            <a:ext cx="3036300" cy="94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Prefetching can hide CXL’s latency.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509150" y="2571750"/>
            <a:ext cx="3036300" cy="94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Under </a:t>
            </a: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high</a:t>
            </a: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 contentions prefetching can be harmful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509150" y="3790950"/>
            <a:ext cx="3036300" cy="94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Prefetch distances matter in different tiers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4392225" y="3346125"/>
            <a:ext cx="3903900" cy="731100"/>
          </a:xfrm>
          <a:prstGeom prst="roundRect">
            <a:avLst>
              <a:gd fmla="val 16667" name="adj"/>
            </a:avLst>
          </a:prstGeom>
          <a:solidFill>
            <a:srgbClr val="A00000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Runtime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4392225" y="1588850"/>
            <a:ext cx="3903900" cy="731100"/>
          </a:xfrm>
          <a:prstGeom prst="roundRect">
            <a:avLst>
              <a:gd fmla="val 16667" name="adj"/>
            </a:avLst>
          </a:prstGeom>
          <a:solidFill>
            <a:srgbClr val="A00000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Compiler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7" name="Google Shape;56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27"/>
          <p:cNvGrpSpPr/>
          <p:nvPr/>
        </p:nvGrpSpPr>
        <p:grpSpPr>
          <a:xfrm>
            <a:off x="2248550" y="1504025"/>
            <a:ext cx="3941700" cy="2352300"/>
            <a:chOff x="2248550" y="1504025"/>
            <a:chExt cx="3941700" cy="2352300"/>
          </a:xfrm>
        </p:grpSpPr>
        <p:sp>
          <p:nvSpPr>
            <p:cNvPr id="573" name="Google Shape;573;p27"/>
            <p:cNvSpPr/>
            <p:nvPr/>
          </p:nvSpPr>
          <p:spPr>
            <a:xfrm>
              <a:off x="2248550" y="1728125"/>
              <a:ext cx="3941700" cy="21282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3116750" y="1504025"/>
              <a:ext cx="2354100" cy="435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Open Sans"/>
                  <a:ea typeface="Open Sans"/>
                  <a:cs typeface="Open Sans"/>
                  <a:sym typeface="Open Sans"/>
                </a:rPr>
                <a:t>Compiler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75" name="Google Shape;57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Linden compiler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6" name="Google Shape;576;p27"/>
          <p:cNvSpPr txBox="1"/>
          <p:nvPr>
            <p:ph idx="1" type="body"/>
          </p:nvPr>
        </p:nvSpPr>
        <p:spPr>
          <a:xfrm>
            <a:off x="49050" y="2080325"/>
            <a:ext cx="2127600" cy="1602600"/>
          </a:xfrm>
          <a:prstGeom prst="rect">
            <a:avLst/>
          </a:prstGeom>
          <a:solidFill>
            <a:srgbClr val="FEF8EC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D81B6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arr </a:t>
            </a:r>
            <a:r>
              <a:rPr lang="en-GB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[</a:t>
            </a:r>
            <a:r>
              <a:rPr lang="en-GB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...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]</a:t>
            </a:r>
            <a:endParaRPr sz="1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for i </a:t>
            </a:r>
            <a:r>
              <a:rPr lang="en-GB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</a:t>
            </a:r>
            <a:r>
              <a:rPr lang="en-GB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 range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-GB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1000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):</a:t>
            </a:r>
            <a:endParaRPr sz="1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sum </a:t>
            </a:r>
            <a:r>
              <a:rPr lang="en-GB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+=</a:t>
            </a:r>
            <a:r>
              <a:rPr lang="en-GB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arr[i]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45720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350">
              <a:solidFill>
                <a:srgbClr val="D81B6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77" name="Google Shape;57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8" name="Google Shape;578;p27"/>
          <p:cNvSpPr txBox="1"/>
          <p:nvPr>
            <p:ph idx="1" type="body"/>
          </p:nvPr>
        </p:nvSpPr>
        <p:spPr>
          <a:xfrm>
            <a:off x="6247650" y="1851737"/>
            <a:ext cx="2773500" cy="2069100"/>
          </a:xfrm>
          <a:prstGeom prst="rect">
            <a:avLst/>
          </a:prstGeom>
          <a:solidFill>
            <a:srgbClr val="FEF8EC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D81B6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arr </a:t>
            </a:r>
            <a:r>
              <a:rPr lang="en-GB" sz="11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-GB" sz="11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[</a:t>
            </a:r>
            <a:r>
              <a:rPr lang="en-GB" sz="11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...</a:t>
            </a:r>
            <a:r>
              <a:rPr lang="en-GB" sz="11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]</a:t>
            </a:r>
            <a:endParaRPr sz="11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register_region</a:t>
            </a:r>
            <a:r>
              <a:rPr b="1" lang="en-GB" sz="11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(arr, </a:t>
            </a:r>
            <a:r>
              <a:rPr b="1" lang="en-GB" sz="11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pf_rat</a:t>
            </a:r>
            <a:r>
              <a:rPr b="1" lang="en-GB" sz="11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endParaRPr b="1" sz="11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for i </a:t>
            </a:r>
            <a:r>
              <a:rPr lang="en-GB" sz="11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</a:t>
            </a:r>
            <a:r>
              <a:rPr lang="en-GB" sz="11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 range</a:t>
            </a:r>
            <a:r>
              <a:rPr lang="en-GB" sz="11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-GB" sz="11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1000</a:t>
            </a:r>
            <a:r>
              <a:rPr lang="en-GB" sz="11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):</a:t>
            </a:r>
            <a:endParaRPr sz="11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457200" lvl="0" marL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prefetch</a:t>
            </a:r>
            <a:r>
              <a:rPr b="1" lang="en-GB" sz="11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(arr[i</a:t>
            </a:r>
            <a:r>
              <a:rPr b="1" lang="en-GB" sz="11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+</a:t>
            </a:r>
            <a:r>
              <a:rPr b="1" lang="en-GB" sz="11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pf_dist])</a:t>
            </a:r>
            <a:endParaRPr b="1" sz="11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	sum </a:t>
            </a:r>
            <a:r>
              <a:rPr lang="en-GB" sz="11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+=</a:t>
            </a:r>
            <a:r>
              <a:rPr lang="en-GB" sz="11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arr[i]</a:t>
            </a:r>
            <a:endParaRPr sz="11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rgbClr val="D81B6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79" name="Google Shape;579;p27"/>
          <p:cNvSpPr txBox="1"/>
          <p:nvPr/>
        </p:nvSpPr>
        <p:spPr>
          <a:xfrm>
            <a:off x="602150" y="4006775"/>
            <a:ext cx="13500" cy="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80" name="Google Shape;580;p27"/>
          <p:cNvSpPr txBox="1"/>
          <p:nvPr/>
        </p:nvSpPr>
        <p:spPr>
          <a:xfrm>
            <a:off x="49050" y="1696700"/>
            <a:ext cx="21276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Unmodified Program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1" name="Google Shape;581;p27"/>
          <p:cNvSpPr txBox="1"/>
          <p:nvPr/>
        </p:nvSpPr>
        <p:spPr>
          <a:xfrm>
            <a:off x="6247650" y="1504025"/>
            <a:ext cx="27735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Instrumented</a:t>
            </a:r>
            <a:r>
              <a:rPr lang="en-GB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Program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82" name="Google Shape;582;p27"/>
          <p:cNvGrpSpPr/>
          <p:nvPr/>
        </p:nvGrpSpPr>
        <p:grpSpPr>
          <a:xfrm>
            <a:off x="2338175" y="2311925"/>
            <a:ext cx="1077300" cy="1097850"/>
            <a:chOff x="2338175" y="2311925"/>
            <a:chExt cx="1077300" cy="1097850"/>
          </a:xfrm>
        </p:grpSpPr>
        <p:sp>
          <p:nvSpPr>
            <p:cNvPr id="583" name="Google Shape;583;p27"/>
            <p:cNvSpPr txBox="1"/>
            <p:nvPr/>
          </p:nvSpPr>
          <p:spPr>
            <a:xfrm>
              <a:off x="2338175" y="2311925"/>
              <a:ext cx="1077300" cy="9426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3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Classify Access Patterns</a:t>
              </a:r>
              <a:endParaRPr sz="1700">
                <a:solidFill>
                  <a:schemeClr val="dk2"/>
                </a:solidFill>
              </a:endParaRPr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2739275" y="3138875"/>
              <a:ext cx="275100" cy="270900"/>
            </a:xfrm>
            <a:prstGeom prst="ellipse">
              <a:avLst/>
            </a:prstGeom>
            <a:solidFill>
              <a:srgbClr val="A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5400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1</a:t>
              </a:r>
              <a:r>
                <a:rPr b="1" lang="en-GB">
                  <a:solidFill>
                    <a:schemeClr val="lt1"/>
                  </a:solidFill>
                </a:rPr>
                <a:t> </a:t>
              </a:r>
              <a:r>
                <a:rPr lang="en-GB" sz="10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    </a:t>
              </a:r>
              <a:endParaRPr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85" name="Google Shape;585;p27"/>
          <p:cNvGrpSpPr/>
          <p:nvPr/>
        </p:nvGrpSpPr>
        <p:grpSpPr>
          <a:xfrm>
            <a:off x="3458025" y="2311925"/>
            <a:ext cx="1511100" cy="1076350"/>
            <a:chOff x="3458025" y="2311925"/>
            <a:chExt cx="1511100" cy="1076350"/>
          </a:xfrm>
        </p:grpSpPr>
        <p:sp>
          <p:nvSpPr>
            <p:cNvPr id="586" name="Google Shape;586;p27"/>
            <p:cNvSpPr txBox="1"/>
            <p:nvPr/>
          </p:nvSpPr>
          <p:spPr>
            <a:xfrm>
              <a:off x="3458025" y="2311925"/>
              <a:ext cx="1511100" cy="9426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3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Calculate Prefetchability</a:t>
              </a:r>
              <a:endParaRPr sz="1300">
                <a:solidFill>
                  <a:schemeClr val="dk2"/>
                </a:solidFill>
              </a:endParaRPr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4074600" y="3117375"/>
              <a:ext cx="275100" cy="270900"/>
            </a:xfrm>
            <a:prstGeom prst="ellipse">
              <a:avLst/>
            </a:prstGeom>
            <a:solidFill>
              <a:srgbClr val="A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5400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2</a:t>
              </a:r>
              <a:r>
                <a:rPr b="1" lang="en-GB">
                  <a:solidFill>
                    <a:schemeClr val="lt1"/>
                  </a:solidFill>
                </a:rPr>
                <a:t> </a:t>
              </a:r>
              <a:r>
                <a:rPr lang="en-GB" sz="10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    </a:t>
              </a:r>
              <a:endParaRPr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88" name="Google Shape;588;p27"/>
          <p:cNvGrpSpPr/>
          <p:nvPr/>
        </p:nvGrpSpPr>
        <p:grpSpPr>
          <a:xfrm>
            <a:off x="5050825" y="2311925"/>
            <a:ext cx="1077300" cy="1097850"/>
            <a:chOff x="5050825" y="2311925"/>
            <a:chExt cx="1077300" cy="1097850"/>
          </a:xfrm>
        </p:grpSpPr>
        <p:sp>
          <p:nvSpPr>
            <p:cNvPr id="589" name="Google Shape;589;p27"/>
            <p:cNvSpPr txBox="1"/>
            <p:nvPr/>
          </p:nvSpPr>
          <p:spPr>
            <a:xfrm>
              <a:off x="5050825" y="2311925"/>
              <a:ext cx="1077300" cy="9426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Instrument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5470838" y="3138875"/>
              <a:ext cx="275100" cy="270900"/>
            </a:xfrm>
            <a:prstGeom prst="ellipse">
              <a:avLst/>
            </a:prstGeom>
            <a:solidFill>
              <a:srgbClr val="A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5400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3</a:t>
              </a:r>
              <a:r>
                <a:rPr b="1" lang="en-GB">
                  <a:solidFill>
                    <a:schemeClr val="lt1"/>
                  </a:solidFill>
                </a:rPr>
                <a:t> </a:t>
              </a:r>
              <a:r>
                <a:rPr lang="en-GB" sz="10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    </a:t>
              </a:r>
              <a:endParaRPr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Linden’s runtime </a:t>
            </a:r>
            <a:r>
              <a:rPr lang="en-GB">
                <a:latin typeface="Lexend"/>
                <a:ea typeface="Lexend"/>
                <a:cs typeface="Lexend"/>
                <a:sym typeface="Lexend"/>
              </a:rPr>
              <a:t>responsibilities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6" name="Google Shape;59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7" name="Google Shape;597;p28"/>
          <p:cNvSpPr txBox="1"/>
          <p:nvPr/>
        </p:nvSpPr>
        <p:spPr>
          <a:xfrm>
            <a:off x="4675729" y="3734131"/>
            <a:ext cx="16200" cy="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802675" y="1722250"/>
            <a:ext cx="1670400" cy="738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Hotness</a:t>
            </a:r>
            <a:endParaRPr b="1"/>
          </a:p>
        </p:txBody>
      </p:sp>
      <p:sp>
        <p:nvSpPr>
          <p:cNvPr id="599" name="Google Shape;599;p28"/>
          <p:cNvSpPr/>
          <p:nvPr/>
        </p:nvSpPr>
        <p:spPr>
          <a:xfrm>
            <a:off x="766350" y="3678350"/>
            <a:ext cx="1670400" cy="738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Hardware Monitoring</a:t>
            </a:r>
            <a:endParaRPr b="1"/>
          </a:p>
        </p:txBody>
      </p:sp>
      <p:sp>
        <p:nvSpPr>
          <p:cNvPr id="600" name="Google Shape;600;p28"/>
          <p:cNvSpPr/>
          <p:nvPr/>
        </p:nvSpPr>
        <p:spPr>
          <a:xfrm>
            <a:off x="766350" y="2700300"/>
            <a:ext cx="1670400" cy="738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Prefetchability</a:t>
            </a:r>
            <a:endParaRPr b="1"/>
          </a:p>
        </p:txBody>
      </p:sp>
      <p:sp>
        <p:nvSpPr>
          <p:cNvPr id="601" name="Google Shape;601;p28"/>
          <p:cNvSpPr/>
          <p:nvPr/>
        </p:nvSpPr>
        <p:spPr>
          <a:xfrm flipH="1" rot="5400000">
            <a:off x="1571300" y="501713"/>
            <a:ext cx="174600" cy="2106600"/>
          </a:xfrm>
          <a:prstGeom prst="rightBracket">
            <a:avLst>
              <a:gd fmla="val 8333" name="adj"/>
            </a:avLst>
          </a:prstGeom>
          <a:noFill/>
          <a:ln cap="flat" cmpd="sng" w="28575">
            <a:solidFill>
              <a:srgbClr val="A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00000"/>
              </a:solidFill>
            </a:endParaRPr>
          </a:p>
        </p:txBody>
      </p:sp>
      <p:sp>
        <p:nvSpPr>
          <p:cNvPr id="602" name="Google Shape;602;p28"/>
          <p:cNvSpPr txBox="1"/>
          <p:nvPr/>
        </p:nvSpPr>
        <p:spPr>
          <a:xfrm>
            <a:off x="584575" y="1051838"/>
            <a:ext cx="210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A00000"/>
                </a:solidFill>
                <a:latin typeface="Open Sans"/>
                <a:ea typeface="Open Sans"/>
                <a:cs typeface="Open Sans"/>
                <a:sym typeface="Open Sans"/>
              </a:rPr>
              <a:t>Metrics</a:t>
            </a:r>
            <a:endParaRPr sz="1800">
              <a:solidFill>
                <a:srgbClr val="A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3" name="Google Shape;603;p28"/>
          <p:cNvSpPr/>
          <p:nvPr/>
        </p:nvSpPr>
        <p:spPr>
          <a:xfrm>
            <a:off x="3452350" y="2700300"/>
            <a:ext cx="1670400" cy="738900"/>
          </a:xfrm>
          <a:prstGeom prst="roundRect">
            <a:avLst>
              <a:gd fmla="val 16667" name="adj"/>
            </a:avLst>
          </a:prstGeom>
          <a:solidFill>
            <a:srgbClr val="A00000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Policy Enforcer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4" name="Google Shape;604;p28"/>
          <p:cNvSpPr/>
          <p:nvPr/>
        </p:nvSpPr>
        <p:spPr>
          <a:xfrm>
            <a:off x="6078100" y="1722238"/>
            <a:ext cx="1670400" cy="738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Page Migration</a:t>
            </a:r>
            <a:endParaRPr b="1"/>
          </a:p>
        </p:txBody>
      </p:sp>
      <p:sp>
        <p:nvSpPr>
          <p:cNvPr id="605" name="Google Shape;605;p28"/>
          <p:cNvSpPr/>
          <p:nvPr/>
        </p:nvSpPr>
        <p:spPr>
          <a:xfrm>
            <a:off x="6098200" y="2720188"/>
            <a:ext cx="1670400" cy="738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Software Adaptation</a:t>
            </a:r>
            <a:endParaRPr b="1"/>
          </a:p>
        </p:txBody>
      </p:sp>
      <p:sp>
        <p:nvSpPr>
          <p:cNvPr id="606" name="Google Shape;606;p28"/>
          <p:cNvSpPr/>
          <p:nvPr/>
        </p:nvSpPr>
        <p:spPr>
          <a:xfrm>
            <a:off x="6098200" y="3718138"/>
            <a:ext cx="1670400" cy="738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Hardware Adaptation</a:t>
            </a:r>
            <a:endParaRPr b="1"/>
          </a:p>
        </p:txBody>
      </p:sp>
      <p:sp>
        <p:nvSpPr>
          <p:cNvPr id="607" name="Google Shape;607;p28"/>
          <p:cNvSpPr/>
          <p:nvPr/>
        </p:nvSpPr>
        <p:spPr>
          <a:xfrm flipH="1" rot="5400000">
            <a:off x="6853450" y="512963"/>
            <a:ext cx="119700" cy="2106600"/>
          </a:xfrm>
          <a:prstGeom prst="rightBracket">
            <a:avLst>
              <a:gd fmla="val 8333" name="adj"/>
            </a:avLst>
          </a:prstGeom>
          <a:noFill/>
          <a:ln cap="flat" cmpd="sng" w="28575">
            <a:solidFill>
              <a:srgbClr val="A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00000"/>
              </a:solidFill>
            </a:endParaRPr>
          </a:p>
        </p:txBody>
      </p:sp>
      <p:sp>
        <p:nvSpPr>
          <p:cNvPr id="608" name="Google Shape;608;p28"/>
          <p:cNvSpPr txBox="1"/>
          <p:nvPr/>
        </p:nvSpPr>
        <p:spPr>
          <a:xfrm>
            <a:off x="5860000" y="1085950"/>
            <a:ext cx="210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A00000"/>
                </a:solidFill>
                <a:latin typeface="Open Sans"/>
                <a:ea typeface="Open Sans"/>
                <a:cs typeface="Open Sans"/>
                <a:sym typeface="Open Sans"/>
              </a:rPr>
              <a:t>Decisions</a:t>
            </a:r>
            <a:endParaRPr sz="1800">
              <a:solidFill>
                <a:srgbClr val="A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9" name="Google Shape;609;p28"/>
          <p:cNvSpPr/>
          <p:nvPr/>
        </p:nvSpPr>
        <p:spPr>
          <a:xfrm rot="2097416">
            <a:off x="2591405" y="2275699"/>
            <a:ext cx="722563" cy="26108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28"/>
          <p:cNvSpPr/>
          <p:nvPr/>
        </p:nvSpPr>
        <p:spPr>
          <a:xfrm rot="-1427">
            <a:off x="2539030" y="2939262"/>
            <a:ext cx="722700" cy="261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28"/>
          <p:cNvSpPr/>
          <p:nvPr/>
        </p:nvSpPr>
        <p:spPr>
          <a:xfrm rot="-1769472">
            <a:off x="2529327" y="3676256"/>
            <a:ext cx="722745" cy="26088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28"/>
          <p:cNvSpPr/>
          <p:nvPr/>
        </p:nvSpPr>
        <p:spPr>
          <a:xfrm rot="-1769472">
            <a:off x="5199277" y="2275806"/>
            <a:ext cx="722745" cy="26088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28"/>
          <p:cNvSpPr/>
          <p:nvPr/>
        </p:nvSpPr>
        <p:spPr>
          <a:xfrm rot="-1427">
            <a:off x="5249130" y="2936962"/>
            <a:ext cx="722700" cy="261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28"/>
          <p:cNvSpPr/>
          <p:nvPr/>
        </p:nvSpPr>
        <p:spPr>
          <a:xfrm rot="2097416">
            <a:off x="5147880" y="3620599"/>
            <a:ext cx="722563" cy="26108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9"/>
          <p:cNvSpPr/>
          <p:nvPr/>
        </p:nvSpPr>
        <p:spPr>
          <a:xfrm rot="5400000">
            <a:off x="2524874" y="38406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29"/>
          <p:cNvSpPr/>
          <p:nvPr/>
        </p:nvSpPr>
        <p:spPr>
          <a:xfrm>
            <a:off x="3485125" y="2280375"/>
            <a:ext cx="16185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Page migration 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22" name="Google Shape;62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3" name="Google Shape;623;p29"/>
          <p:cNvSpPr/>
          <p:nvPr/>
        </p:nvSpPr>
        <p:spPr>
          <a:xfrm rot="5400000">
            <a:off x="3765475" y="3256800"/>
            <a:ext cx="1106100" cy="1230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29"/>
          <p:cNvSpPr/>
          <p:nvPr/>
        </p:nvSpPr>
        <p:spPr>
          <a:xfrm>
            <a:off x="2531475" y="3751150"/>
            <a:ext cx="1848600" cy="1230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29"/>
          <p:cNvSpPr/>
          <p:nvPr/>
        </p:nvSpPr>
        <p:spPr>
          <a:xfrm>
            <a:off x="980224" y="3051650"/>
            <a:ext cx="1545600" cy="16638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29"/>
          <p:cNvSpPr/>
          <p:nvPr/>
        </p:nvSpPr>
        <p:spPr>
          <a:xfrm>
            <a:off x="1263692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29"/>
          <p:cNvSpPr/>
          <p:nvPr/>
        </p:nvSpPr>
        <p:spPr>
          <a:xfrm>
            <a:off x="1418744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29"/>
          <p:cNvSpPr/>
          <p:nvPr/>
        </p:nvSpPr>
        <p:spPr>
          <a:xfrm>
            <a:off x="1573796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29"/>
          <p:cNvSpPr/>
          <p:nvPr/>
        </p:nvSpPr>
        <p:spPr>
          <a:xfrm>
            <a:off x="1728848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29"/>
          <p:cNvSpPr/>
          <p:nvPr/>
        </p:nvSpPr>
        <p:spPr>
          <a:xfrm>
            <a:off x="1883901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29"/>
          <p:cNvSpPr/>
          <p:nvPr/>
        </p:nvSpPr>
        <p:spPr>
          <a:xfrm>
            <a:off x="2038953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29"/>
          <p:cNvSpPr/>
          <p:nvPr/>
        </p:nvSpPr>
        <p:spPr>
          <a:xfrm>
            <a:off x="2194005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29"/>
          <p:cNvSpPr/>
          <p:nvPr/>
        </p:nvSpPr>
        <p:spPr>
          <a:xfrm rot="5400000">
            <a:off x="2526999" y="329360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29"/>
          <p:cNvSpPr/>
          <p:nvPr/>
        </p:nvSpPr>
        <p:spPr>
          <a:xfrm rot="5400000">
            <a:off x="2524874" y="34759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29"/>
          <p:cNvSpPr/>
          <p:nvPr/>
        </p:nvSpPr>
        <p:spPr>
          <a:xfrm rot="5400000">
            <a:off x="2524874" y="36533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29"/>
          <p:cNvSpPr/>
          <p:nvPr/>
        </p:nvSpPr>
        <p:spPr>
          <a:xfrm rot="5400000">
            <a:off x="2519124" y="402300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29"/>
          <p:cNvSpPr/>
          <p:nvPr/>
        </p:nvSpPr>
        <p:spPr>
          <a:xfrm rot="5400000">
            <a:off x="2519124" y="42053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29"/>
          <p:cNvSpPr/>
          <p:nvPr/>
        </p:nvSpPr>
        <p:spPr>
          <a:xfrm rot="5400000">
            <a:off x="887823" y="329360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29"/>
          <p:cNvSpPr/>
          <p:nvPr/>
        </p:nvSpPr>
        <p:spPr>
          <a:xfrm rot="5400000">
            <a:off x="887823" y="34759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29"/>
          <p:cNvSpPr/>
          <p:nvPr/>
        </p:nvSpPr>
        <p:spPr>
          <a:xfrm rot="5400000">
            <a:off x="887823" y="365830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29"/>
          <p:cNvSpPr/>
          <p:nvPr/>
        </p:nvSpPr>
        <p:spPr>
          <a:xfrm rot="5400000">
            <a:off x="887823" y="38406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29"/>
          <p:cNvSpPr/>
          <p:nvPr/>
        </p:nvSpPr>
        <p:spPr>
          <a:xfrm rot="5400000">
            <a:off x="887823" y="402300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29"/>
          <p:cNvSpPr/>
          <p:nvPr/>
        </p:nvSpPr>
        <p:spPr>
          <a:xfrm rot="5400000">
            <a:off x="887823" y="42053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29"/>
          <p:cNvSpPr/>
          <p:nvPr/>
        </p:nvSpPr>
        <p:spPr>
          <a:xfrm>
            <a:off x="959625" y="2275625"/>
            <a:ext cx="16185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29"/>
          <p:cNvSpPr/>
          <p:nvPr/>
        </p:nvSpPr>
        <p:spPr>
          <a:xfrm>
            <a:off x="1241050" y="2749575"/>
            <a:ext cx="1085400" cy="313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29"/>
          <p:cNvSpPr/>
          <p:nvPr/>
        </p:nvSpPr>
        <p:spPr>
          <a:xfrm>
            <a:off x="1371225" y="1996700"/>
            <a:ext cx="893700" cy="31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DRAM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7" name="Google Shape;647;p29"/>
          <p:cNvSpPr/>
          <p:nvPr/>
        </p:nvSpPr>
        <p:spPr>
          <a:xfrm>
            <a:off x="3926125" y="1996688"/>
            <a:ext cx="736500" cy="31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CXL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8" name="Google Shape;648;p29"/>
          <p:cNvSpPr/>
          <p:nvPr/>
        </p:nvSpPr>
        <p:spPr>
          <a:xfrm>
            <a:off x="1066125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29"/>
          <p:cNvSpPr/>
          <p:nvPr/>
        </p:nvSpPr>
        <p:spPr>
          <a:xfrm>
            <a:off x="1418750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29"/>
          <p:cNvSpPr/>
          <p:nvPr/>
        </p:nvSpPr>
        <p:spPr>
          <a:xfrm>
            <a:off x="1771375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29"/>
          <p:cNvSpPr/>
          <p:nvPr/>
        </p:nvSpPr>
        <p:spPr>
          <a:xfrm>
            <a:off x="2124000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29"/>
          <p:cNvSpPr/>
          <p:nvPr/>
        </p:nvSpPr>
        <p:spPr>
          <a:xfrm>
            <a:off x="3612888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29"/>
          <p:cNvSpPr/>
          <p:nvPr/>
        </p:nvSpPr>
        <p:spPr>
          <a:xfrm>
            <a:off x="3965513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29"/>
          <p:cNvSpPr/>
          <p:nvPr/>
        </p:nvSpPr>
        <p:spPr>
          <a:xfrm>
            <a:off x="4318138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29"/>
          <p:cNvSpPr/>
          <p:nvPr/>
        </p:nvSpPr>
        <p:spPr>
          <a:xfrm>
            <a:off x="4670763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29"/>
          <p:cNvSpPr txBox="1"/>
          <p:nvPr/>
        </p:nvSpPr>
        <p:spPr>
          <a:xfrm>
            <a:off x="5318275" y="1652425"/>
            <a:ext cx="3374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i="1" lang="en-GB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Hotness + Prefetchability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lang="en-GB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Find memory regions that can </a:t>
            </a:r>
            <a:r>
              <a:rPr b="1" lang="en-GB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tolerate</a:t>
            </a:r>
            <a:r>
              <a:rPr lang="en-GB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the latency.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lang="en-GB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Then migrate these pages to the CXL.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7" name="Google Shape;657;p29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What happens if </a:t>
            </a: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all regions are “hot” 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8" name="Google Shape;658;p29"/>
          <p:cNvSpPr/>
          <p:nvPr/>
        </p:nvSpPr>
        <p:spPr>
          <a:xfrm>
            <a:off x="848500" y="4115400"/>
            <a:ext cx="1770900" cy="8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0"/>
          <p:cNvSpPr/>
          <p:nvPr/>
        </p:nvSpPr>
        <p:spPr>
          <a:xfrm>
            <a:off x="959625" y="2275625"/>
            <a:ext cx="16185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30"/>
          <p:cNvSpPr/>
          <p:nvPr/>
        </p:nvSpPr>
        <p:spPr>
          <a:xfrm>
            <a:off x="1418750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30"/>
          <p:cNvSpPr/>
          <p:nvPr/>
        </p:nvSpPr>
        <p:spPr>
          <a:xfrm rot="5400000">
            <a:off x="2524874" y="38406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3485125" y="2280375"/>
            <a:ext cx="16185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30"/>
          <p:cNvSpPr txBox="1"/>
          <p:nvPr>
            <p:ph type="title"/>
          </p:nvPr>
        </p:nvSpPr>
        <p:spPr>
          <a:xfrm>
            <a:off x="311700" y="47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Software adaptation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68" name="Google Shape;66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9" name="Google Shape;669;p30"/>
          <p:cNvSpPr/>
          <p:nvPr/>
        </p:nvSpPr>
        <p:spPr>
          <a:xfrm rot="5400000">
            <a:off x="3765475" y="3256800"/>
            <a:ext cx="1106100" cy="1230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30"/>
          <p:cNvSpPr/>
          <p:nvPr/>
        </p:nvSpPr>
        <p:spPr>
          <a:xfrm>
            <a:off x="2531475" y="3751150"/>
            <a:ext cx="1848600" cy="1230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30"/>
          <p:cNvSpPr/>
          <p:nvPr/>
        </p:nvSpPr>
        <p:spPr>
          <a:xfrm>
            <a:off x="980224" y="3051650"/>
            <a:ext cx="1545600" cy="16638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30"/>
          <p:cNvSpPr/>
          <p:nvPr/>
        </p:nvSpPr>
        <p:spPr>
          <a:xfrm>
            <a:off x="1263692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30"/>
          <p:cNvSpPr/>
          <p:nvPr/>
        </p:nvSpPr>
        <p:spPr>
          <a:xfrm>
            <a:off x="1418744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30"/>
          <p:cNvSpPr/>
          <p:nvPr/>
        </p:nvSpPr>
        <p:spPr>
          <a:xfrm>
            <a:off x="1573796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30"/>
          <p:cNvSpPr/>
          <p:nvPr/>
        </p:nvSpPr>
        <p:spPr>
          <a:xfrm>
            <a:off x="1728848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30"/>
          <p:cNvSpPr/>
          <p:nvPr/>
        </p:nvSpPr>
        <p:spPr>
          <a:xfrm>
            <a:off x="1883901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30"/>
          <p:cNvSpPr/>
          <p:nvPr/>
        </p:nvSpPr>
        <p:spPr>
          <a:xfrm>
            <a:off x="2038953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30"/>
          <p:cNvSpPr/>
          <p:nvPr/>
        </p:nvSpPr>
        <p:spPr>
          <a:xfrm>
            <a:off x="2194005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30"/>
          <p:cNvSpPr/>
          <p:nvPr/>
        </p:nvSpPr>
        <p:spPr>
          <a:xfrm rot="5400000">
            <a:off x="2526999" y="329360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30"/>
          <p:cNvSpPr/>
          <p:nvPr/>
        </p:nvSpPr>
        <p:spPr>
          <a:xfrm rot="5400000">
            <a:off x="2524874" y="3473375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30"/>
          <p:cNvSpPr/>
          <p:nvPr/>
        </p:nvSpPr>
        <p:spPr>
          <a:xfrm rot="5400000">
            <a:off x="2524874" y="36531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30"/>
          <p:cNvSpPr/>
          <p:nvPr/>
        </p:nvSpPr>
        <p:spPr>
          <a:xfrm rot="5400000">
            <a:off x="2519124" y="402300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0"/>
          <p:cNvSpPr/>
          <p:nvPr/>
        </p:nvSpPr>
        <p:spPr>
          <a:xfrm rot="5400000">
            <a:off x="2519124" y="42053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0"/>
          <p:cNvSpPr/>
          <p:nvPr/>
        </p:nvSpPr>
        <p:spPr>
          <a:xfrm rot="5400000">
            <a:off x="887823" y="329360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30"/>
          <p:cNvSpPr/>
          <p:nvPr/>
        </p:nvSpPr>
        <p:spPr>
          <a:xfrm rot="5400000">
            <a:off x="887823" y="34759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30"/>
          <p:cNvSpPr/>
          <p:nvPr/>
        </p:nvSpPr>
        <p:spPr>
          <a:xfrm rot="5400000">
            <a:off x="887823" y="365830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30"/>
          <p:cNvSpPr/>
          <p:nvPr/>
        </p:nvSpPr>
        <p:spPr>
          <a:xfrm rot="5400000">
            <a:off x="887823" y="38406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30"/>
          <p:cNvSpPr/>
          <p:nvPr/>
        </p:nvSpPr>
        <p:spPr>
          <a:xfrm rot="5400000">
            <a:off x="887823" y="402300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30"/>
          <p:cNvSpPr/>
          <p:nvPr/>
        </p:nvSpPr>
        <p:spPr>
          <a:xfrm rot="5400000">
            <a:off x="887823" y="42053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30"/>
          <p:cNvSpPr/>
          <p:nvPr/>
        </p:nvSpPr>
        <p:spPr>
          <a:xfrm>
            <a:off x="1241050" y="2749575"/>
            <a:ext cx="1085400" cy="313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30"/>
          <p:cNvSpPr/>
          <p:nvPr/>
        </p:nvSpPr>
        <p:spPr>
          <a:xfrm>
            <a:off x="1371225" y="1996700"/>
            <a:ext cx="893700" cy="31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DRAM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92" name="Google Shape;692;p30"/>
          <p:cNvSpPr/>
          <p:nvPr/>
        </p:nvSpPr>
        <p:spPr>
          <a:xfrm>
            <a:off x="3926125" y="1996688"/>
            <a:ext cx="736500" cy="31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CXL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93" name="Google Shape;693;p30"/>
          <p:cNvSpPr/>
          <p:nvPr/>
        </p:nvSpPr>
        <p:spPr>
          <a:xfrm>
            <a:off x="1066125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30"/>
          <p:cNvSpPr/>
          <p:nvPr/>
        </p:nvSpPr>
        <p:spPr>
          <a:xfrm>
            <a:off x="1418750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rgbClr val="477F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30"/>
          <p:cNvSpPr/>
          <p:nvPr/>
        </p:nvSpPr>
        <p:spPr>
          <a:xfrm>
            <a:off x="1771375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30"/>
          <p:cNvSpPr/>
          <p:nvPr/>
        </p:nvSpPr>
        <p:spPr>
          <a:xfrm>
            <a:off x="2124000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30"/>
          <p:cNvSpPr/>
          <p:nvPr/>
        </p:nvSpPr>
        <p:spPr>
          <a:xfrm>
            <a:off x="3612888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30"/>
          <p:cNvSpPr/>
          <p:nvPr/>
        </p:nvSpPr>
        <p:spPr>
          <a:xfrm>
            <a:off x="3965513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30"/>
          <p:cNvSpPr/>
          <p:nvPr/>
        </p:nvSpPr>
        <p:spPr>
          <a:xfrm>
            <a:off x="4318138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30"/>
          <p:cNvSpPr/>
          <p:nvPr/>
        </p:nvSpPr>
        <p:spPr>
          <a:xfrm>
            <a:off x="4670763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30"/>
          <p:cNvSpPr/>
          <p:nvPr/>
        </p:nvSpPr>
        <p:spPr>
          <a:xfrm>
            <a:off x="848500" y="4115400"/>
            <a:ext cx="1770900" cy="8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30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What if a region with prefetch migrated?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03" name="Google Shape;703;p30"/>
          <p:cNvCxnSpPr>
            <a:endCxn id="694" idx="2"/>
          </p:cNvCxnSpPr>
          <p:nvPr/>
        </p:nvCxnSpPr>
        <p:spPr>
          <a:xfrm rot="10800000">
            <a:off x="1571300" y="2653925"/>
            <a:ext cx="0" cy="943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4" name="Google Shape;704;p30"/>
          <p:cNvSpPr txBox="1"/>
          <p:nvPr/>
        </p:nvSpPr>
        <p:spPr>
          <a:xfrm>
            <a:off x="1009450" y="3533250"/>
            <a:ext cx="1481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 distance: 4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5" name="Google Shape;705;p30"/>
          <p:cNvSpPr/>
          <p:nvPr/>
        </p:nvSpPr>
        <p:spPr>
          <a:xfrm>
            <a:off x="3965525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rgbClr val="477F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6" name="Google Shape;706;p30"/>
          <p:cNvCxnSpPr>
            <a:endCxn id="705" idx="2"/>
          </p:cNvCxnSpPr>
          <p:nvPr/>
        </p:nvCxnSpPr>
        <p:spPr>
          <a:xfrm flipH="1" rot="10800000">
            <a:off x="1566275" y="2653925"/>
            <a:ext cx="2551800" cy="951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7" name="Google Shape;707;p30"/>
          <p:cNvSpPr txBox="1"/>
          <p:nvPr/>
        </p:nvSpPr>
        <p:spPr>
          <a:xfrm>
            <a:off x="1015150" y="3533250"/>
            <a:ext cx="1481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pf distance: 8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8" name="Google Shape;708;p30"/>
          <p:cNvSpPr txBox="1"/>
          <p:nvPr/>
        </p:nvSpPr>
        <p:spPr>
          <a:xfrm>
            <a:off x="5299825" y="1882350"/>
            <a:ext cx="33744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lang="en-GB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Prefetch distance should be updated!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lang="en-GB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Dynamically adjust the prefetch distances with considering the tier information.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1"/>
          <p:cNvSpPr/>
          <p:nvPr/>
        </p:nvSpPr>
        <p:spPr>
          <a:xfrm>
            <a:off x="2531475" y="3751150"/>
            <a:ext cx="1848600" cy="1230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31"/>
          <p:cNvSpPr/>
          <p:nvPr/>
        </p:nvSpPr>
        <p:spPr>
          <a:xfrm rot="5400000">
            <a:off x="2524874" y="38406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31"/>
          <p:cNvSpPr/>
          <p:nvPr/>
        </p:nvSpPr>
        <p:spPr>
          <a:xfrm>
            <a:off x="3485125" y="2280375"/>
            <a:ext cx="16185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Hardware adaptation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17" name="Google Shape;717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8" name="Google Shape;718;p31"/>
          <p:cNvSpPr/>
          <p:nvPr/>
        </p:nvSpPr>
        <p:spPr>
          <a:xfrm rot="5400000">
            <a:off x="3765475" y="3256800"/>
            <a:ext cx="1106100" cy="1230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31"/>
          <p:cNvSpPr/>
          <p:nvPr/>
        </p:nvSpPr>
        <p:spPr>
          <a:xfrm>
            <a:off x="980224" y="3051650"/>
            <a:ext cx="1545600" cy="16638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31"/>
          <p:cNvSpPr/>
          <p:nvPr/>
        </p:nvSpPr>
        <p:spPr>
          <a:xfrm>
            <a:off x="1263692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31"/>
          <p:cNvSpPr/>
          <p:nvPr/>
        </p:nvSpPr>
        <p:spPr>
          <a:xfrm>
            <a:off x="1418744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31"/>
          <p:cNvSpPr/>
          <p:nvPr/>
        </p:nvSpPr>
        <p:spPr>
          <a:xfrm>
            <a:off x="1573796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31"/>
          <p:cNvSpPr/>
          <p:nvPr/>
        </p:nvSpPr>
        <p:spPr>
          <a:xfrm>
            <a:off x="1728848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31"/>
          <p:cNvSpPr/>
          <p:nvPr/>
        </p:nvSpPr>
        <p:spPr>
          <a:xfrm>
            <a:off x="1883901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31"/>
          <p:cNvSpPr/>
          <p:nvPr/>
        </p:nvSpPr>
        <p:spPr>
          <a:xfrm>
            <a:off x="2038953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31"/>
          <p:cNvSpPr/>
          <p:nvPr/>
        </p:nvSpPr>
        <p:spPr>
          <a:xfrm>
            <a:off x="2194005" y="2950850"/>
            <a:ext cx="843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31"/>
          <p:cNvSpPr/>
          <p:nvPr/>
        </p:nvSpPr>
        <p:spPr>
          <a:xfrm rot="5400000">
            <a:off x="2526999" y="329360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31"/>
          <p:cNvSpPr/>
          <p:nvPr/>
        </p:nvSpPr>
        <p:spPr>
          <a:xfrm rot="5400000">
            <a:off x="2524874" y="3473375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31"/>
          <p:cNvSpPr/>
          <p:nvPr/>
        </p:nvSpPr>
        <p:spPr>
          <a:xfrm rot="5400000">
            <a:off x="2524874" y="36531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31"/>
          <p:cNvSpPr/>
          <p:nvPr/>
        </p:nvSpPr>
        <p:spPr>
          <a:xfrm rot="5400000">
            <a:off x="2519124" y="402300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31"/>
          <p:cNvSpPr/>
          <p:nvPr/>
        </p:nvSpPr>
        <p:spPr>
          <a:xfrm rot="5400000">
            <a:off x="2519124" y="42053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31"/>
          <p:cNvSpPr/>
          <p:nvPr/>
        </p:nvSpPr>
        <p:spPr>
          <a:xfrm rot="5400000">
            <a:off x="887823" y="329360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31"/>
          <p:cNvSpPr/>
          <p:nvPr/>
        </p:nvSpPr>
        <p:spPr>
          <a:xfrm rot="5400000">
            <a:off x="887823" y="34759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31"/>
          <p:cNvSpPr/>
          <p:nvPr/>
        </p:nvSpPr>
        <p:spPr>
          <a:xfrm rot="5400000">
            <a:off x="887823" y="365830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31"/>
          <p:cNvSpPr/>
          <p:nvPr/>
        </p:nvSpPr>
        <p:spPr>
          <a:xfrm rot="5400000">
            <a:off x="887823" y="38406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31"/>
          <p:cNvSpPr/>
          <p:nvPr/>
        </p:nvSpPr>
        <p:spPr>
          <a:xfrm rot="5400000">
            <a:off x="887823" y="402300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31"/>
          <p:cNvSpPr/>
          <p:nvPr/>
        </p:nvSpPr>
        <p:spPr>
          <a:xfrm rot="5400000">
            <a:off x="887823" y="4205350"/>
            <a:ext cx="99000" cy="85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31"/>
          <p:cNvSpPr/>
          <p:nvPr/>
        </p:nvSpPr>
        <p:spPr>
          <a:xfrm>
            <a:off x="959625" y="2275625"/>
            <a:ext cx="16185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31"/>
          <p:cNvSpPr/>
          <p:nvPr/>
        </p:nvSpPr>
        <p:spPr>
          <a:xfrm>
            <a:off x="1241050" y="2749575"/>
            <a:ext cx="1085400" cy="313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31"/>
          <p:cNvSpPr/>
          <p:nvPr/>
        </p:nvSpPr>
        <p:spPr>
          <a:xfrm>
            <a:off x="1371225" y="1996700"/>
            <a:ext cx="893700" cy="31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DRAM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1" name="Google Shape;741;p31"/>
          <p:cNvSpPr/>
          <p:nvPr/>
        </p:nvSpPr>
        <p:spPr>
          <a:xfrm>
            <a:off x="3926125" y="1996688"/>
            <a:ext cx="736500" cy="31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CXL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2" name="Google Shape;742;p31"/>
          <p:cNvSpPr/>
          <p:nvPr/>
        </p:nvSpPr>
        <p:spPr>
          <a:xfrm>
            <a:off x="1066125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31"/>
          <p:cNvSpPr/>
          <p:nvPr/>
        </p:nvSpPr>
        <p:spPr>
          <a:xfrm>
            <a:off x="1418750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31"/>
          <p:cNvSpPr/>
          <p:nvPr/>
        </p:nvSpPr>
        <p:spPr>
          <a:xfrm>
            <a:off x="1771375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31"/>
          <p:cNvSpPr/>
          <p:nvPr/>
        </p:nvSpPr>
        <p:spPr>
          <a:xfrm>
            <a:off x="2124000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31"/>
          <p:cNvSpPr/>
          <p:nvPr/>
        </p:nvSpPr>
        <p:spPr>
          <a:xfrm>
            <a:off x="3612888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31"/>
          <p:cNvSpPr/>
          <p:nvPr/>
        </p:nvSpPr>
        <p:spPr>
          <a:xfrm>
            <a:off x="3965513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31"/>
          <p:cNvSpPr/>
          <p:nvPr/>
        </p:nvSpPr>
        <p:spPr>
          <a:xfrm>
            <a:off x="4318138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31"/>
          <p:cNvSpPr/>
          <p:nvPr/>
        </p:nvSpPr>
        <p:spPr>
          <a:xfrm>
            <a:off x="4670763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31"/>
          <p:cNvSpPr/>
          <p:nvPr/>
        </p:nvSpPr>
        <p:spPr>
          <a:xfrm>
            <a:off x="848500" y="4115400"/>
            <a:ext cx="1770900" cy="8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31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What happens under high contention.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2" name="Google Shape;752;p31"/>
          <p:cNvSpPr/>
          <p:nvPr/>
        </p:nvSpPr>
        <p:spPr>
          <a:xfrm>
            <a:off x="3965525" y="2371325"/>
            <a:ext cx="305100" cy="28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31"/>
          <p:cNvSpPr txBox="1"/>
          <p:nvPr/>
        </p:nvSpPr>
        <p:spPr>
          <a:xfrm>
            <a:off x="5227950" y="1859925"/>
            <a:ext cx="3374400" cy="17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lang="en-GB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Disable hardware prefetching!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lang="en-GB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Check which threads are accessing the CXL memory.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54" name="Google Shape;754;p31"/>
          <p:cNvSpPr/>
          <p:nvPr/>
        </p:nvSpPr>
        <p:spPr>
          <a:xfrm>
            <a:off x="1263700" y="2759350"/>
            <a:ext cx="548700" cy="282600"/>
          </a:xfrm>
          <a:prstGeom prst="rect">
            <a:avLst/>
          </a:prstGeom>
          <a:solidFill>
            <a:srgbClr val="A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5" name="Google Shape;755;p31"/>
          <p:cNvGrpSpPr/>
          <p:nvPr/>
        </p:nvGrpSpPr>
        <p:grpSpPr>
          <a:xfrm>
            <a:off x="2525825" y="2765125"/>
            <a:ext cx="1834400" cy="1088950"/>
            <a:chOff x="2525825" y="2765125"/>
            <a:chExt cx="1834400" cy="1088950"/>
          </a:xfrm>
        </p:grpSpPr>
        <p:sp>
          <p:nvSpPr>
            <p:cNvPr id="756" name="Google Shape;756;p31"/>
            <p:cNvSpPr/>
            <p:nvPr/>
          </p:nvSpPr>
          <p:spPr>
            <a:xfrm>
              <a:off x="2525825" y="3770675"/>
              <a:ext cx="1832100" cy="83400"/>
            </a:xfrm>
            <a:prstGeom prst="rect">
              <a:avLst/>
            </a:prstGeom>
            <a:solidFill>
              <a:srgbClr val="A0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31"/>
            <p:cNvSpPr/>
            <p:nvPr/>
          </p:nvSpPr>
          <p:spPr>
            <a:xfrm rot="-5400000">
              <a:off x="3781375" y="3260575"/>
              <a:ext cx="1074300" cy="83400"/>
            </a:xfrm>
            <a:prstGeom prst="rect">
              <a:avLst/>
            </a:prstGeom>
            <a:solidFill>
              <a:srgbClr val="A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8" name="Google Shape;758;p31"/>
          <p:cNvSpPr/>
          <p:nvPr/>
        </p:nvSpPr>
        <p:spPr>
          <a:xfrm>
            <a:off x="1066125" y="3794375"/>
            <a:ext cx="305100" cy="259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31"/>
          <p:cNvSpPr/>
          <p:nvPr/>
        </p:nvSpPr>
        <p:spPr>
          <a:xfrm>
            <a:off x="1418750" y="3794375"/>
            <a:ext cx="305100" cy="259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31"/>
          <p:cNvSpPr/>
          <p:nvPr/>
        </p:nvSpPr>
        <p:spPr>
          <a:xfrm>
            <a:off x="1771375" y="3794375"/>
            <a:ext cx="305100" cy="259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31"/>
          <p:cNvSpPr/>
          <p:nvPr/>
        </p:nvSpPr>
        <p:spPr>
          <a:xfrm>
            <a:off x="2124000" y="3794375"/>
            <a:ext cx="305100" cy="259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31"/>
          <p:cNvSpPr/>
          <p:nvPr/>
        </p:nvSpPr>
        <p:spPr>
          <a:xfrm rot="5400000">
            <a:off x="1340525" y="3890550"/>
            <a:ext cx="123000" cy="5727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31"/>
          <p:cNvSpPr/>
          <p:nvPr/>
        </p:nvSpPr>
        <p:spPr>
          <a:xfrm rot="5400000">
            <a:off x="2045550" y="3890550"/>
            <a:ext cx="123000" cy="5727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31"/>
          <p:cNvSpPr txBox="1"/>
          <p:nvPr/>
        </p:nvSpPr>
        <p:spPr>
          <a:xfrm>
            <a:off x="727000" y="4166425"/>
            <a:ext cx="1085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Accessing 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DRAM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5" name="Google Shape;765;p31"/>
          <p:cNvSpPr txBox="1"/>
          <p:nvPr/>
        </p:nvSpPr>
        <p:spPr>
          <a:xfrm>
            <a:off x="1658100" y="4166425"/>
            <a:ext cx="1085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Accessing 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CXL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green check mark with a white background (provided by Tenor)" id="766" name="Google Shape;76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025" y="3705451"/>
            <a:ext cx="393276" cy="35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check mark with a white background (provided by Tenor)" id="767" name="Google Shape;76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475" y="3692289"/>
            <a:ext cx="393276" cy="35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cross on a white background that says x (provided by Tenor)" id="768" name="Google Shape;76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9427" y="3743354"/>
            <a:ext cx="305100" cy="305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cross on a white background that says x (provided by Tenor)" id="769" name="Google Shape;76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9102" y="3743354"/>
            <a:ext cx="305100" cy="305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4230775" y="3363450"/>
            <a:ext cx="4409700" cy="361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Memory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Tiered memory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5782" l="-4240" r="4240" t="709"/>
          <a:stretch/>
        </p:blipFill>
        <p:spPr>
          <a:xfrm rot="10800000">
            <a:off x="352200" y="1177948"/>
            <a:ext cx="3820975" cy="31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>
            <a:off x="436675" y="1452900"/>
            <a:ext cx="3300300" cy="2666700"/>
          </a:xfrm>
          <a:prstGeom prst="rect">
            <a:avLst/>
          </a:prstGeom>
          <a:solidFill>
            <a:srgbClr val="EEEEEE">
              <a:alpha val="2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234087" y="2251464"/>
            <a:ext cx="1611149" cy="43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07488" y="2271375"/>
            <a:ext cx="1605726" cy="4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4230775" y="3815875"/>
            <a:ext cx="2758200" cy="361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DRAM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7087075" y="3813850"/>
            <a:ext cx="1553400" cy="361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4092175" y="968225"/>
            <a:ext cx="259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Why ?</a:t>
            </a:r>
            <a:endParaRPr sz="18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4132675" y="2852175"/>
            <a:ext cx="259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How</a:t>
            </a:r>
            <a:r>
              <a:rPr lang="en-GB" sz="18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 ?</a:t>
            </a:r>
            <a:endParaRPr sz="18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4172475" y="1402950"/>
            <a:ext cx="382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Applications demand for memory.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4172475" y="2340900"/>
            <a:ext cx="382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 can not add more DRAMs.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5" name="Google Shape;75;p14"/>
          <p:cNvGrpSpPr/>
          <p:nvPr/>
        </p:nvGrpSpPr>
        <p:grpSpPr>
          <a:xfrm>
            <a:off x="2351625" y="1452888"/>
            <a:ext cx="1897687" cy="1916800"/>
            <a:chOff x="2351625" y="1452888"/>
            <a:chExt cx="1897687" cy="1916800"/>
          </a:xfrm>
        </p:grpSpPr>
        <p:grpSp>
          <p:nvGrpSpPr>
            <p:cNvPr id="76" name="Google Shape;76;p14"/>
            <p:cNvGrpSpPr/>
            <p:nvPr/>
          </p:nvGrpSpPr>
          <p:grpSpPr>
            <a:xfrm>
              <a:off x="2351625" y="1452888"/>
              <a:ext cx="1897687" cy="705100"/>
              <a:chOff x="2099487" y="1402938"/>
              <a:chExt cx="1897687" cy="705100"/>
            </a:xfrm>
          </p:grpSpPr>
          <p:pic>
            <p:nvPicPr>
              <p:cNvPr id="77" name="Google Shape;77;p1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099487" y="1402938"/>
                <a:ext cx="548700" cy="548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" name="Google Shape;78;p1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728050" y="1685437"/>
                <a:ext cx="1269125" cy="422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9" name="Google Shape;79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13738" y="2365038"/>
              <a:ext cx="966275" cy="501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667462" y="2949570"/>
              <a:ext cx="966276" cy="4201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1" name="Google Shape;8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25" y="3239425"/>
            <a:ext cx="1329061" cy="361800"/>
          </a:xfrm>
          <a:prstGeom prst="rect">
            <a:avLst/>
          </a:prstGeom>
          <a:noFill/>
          <a:ln cap="flat" cmpd="sng" w="38100">
            <a:solidFill>
              <a:srgbClr val="C5392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300" y="1452900"/>
            <a:ext cx="1329061" cy="361800"/>
          </a:xfrm>
          <a:prstGeom prst="rect">
            <a:avLst/>
          </a:prstGeom>
          <a:noFill/>
          <a:ln cap="flat" cmpd="sng" w="38100">
            <a:solidFill>
              <a:srgbClr val="C5392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3" name="Google Shape;83;p14"/>
          <p:cNvSpPr/>
          <p:nvPr/>
        </p:nvSpPr>
        <p:spPr>
          <a:xfrm>
            <a:off x="1037250" y="1363050"/>
            <a:ext cx="489900" cy="501600"/>
          </a:xfrm>
          <a:prstGeom prst="mathMultiply">
            <a:avLst>
              <a:gd fmla="val 23520" name="adj1"/>
            </a:avLst>
          </a:prstGeom>
          <a:solidFill>
            <a:srgbClr val="A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1037250" y="3169525"/>
            <a:ext cx="489900" cy="501600"/>
          </a:xfrm>
          <a:prstGeom prst="mathMultiply">
            <a:avLst>
              <a:gd fmla="val 23520" name="adj1"/>
            </a:avLst>
          </a:prstGeom>
          <a:solidFill>
            <a:srgbClr val="A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124013" y="2275950"/>
            <a:ext cx="1572125" cy="42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370300" y="2279939"/>
            <a:ext cx="1542699" cy="4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/>
          <p:nvPr/>
        </p:nvSpPr>
        <p:spPr>
          <a:xfrm>
            <a:off x="4172475" y="1871925"/>
            <a:ext cx="416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 want to expand main memory.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7149150" y="3853825"/>
            <a:ext cx="1486200" cy="39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DISK</a:t>
            </a:r>
            <a:endParaRPr/>
          </a:p>
        </p:txBody>
      </p:sp>
      <p:sp>
        <p:nvSpPr>
          <p:cNvPr id="89" name="Google Shape;89;p14"/>
          <p:cNvSpPr/>
          <p:nvPr/>
        </p:nvSpPr>
        <p:spPr>
          <a:xfrm>
            <a:off x="7301550" y="4006225"/>
            <a:ext cx="1486200" cy="39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PMEM</a:t>
            </a:r>
            <a:endParaRPr/>
          </a:p>
        </p:txBody>
      </p:sp>
      <p:sp>
        <p:nvSpPr>
          <p:cNvPr id="90" name="Google Shape;90;p14"/>
          <p:cNvSpPr/>
          <p:nvPr/>
        </p:nvSpPr>
        <p:spPr>
          <a:xfrm>
            <a:off x="7453950" y="4158625"/>
            <a:ext cx="1486200" cy="39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Far Memory</a:t>
            </a:r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7606350" y="4311025"/>
            <a:ext cx="1486200" cy="39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CXL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810"/>
              <a:buFont typeface="Arial"/>
              <a:buNone/>
            </a:pPr>
            <a:r>
              <a:rPr b="1" lang="en-GB" sz="3160">
                <a:latin typeface="Lexend"/>
                <a:ea typeface="Lexend"/>
                <a:cs typeface="Lexend"/>
                <a:sym typeface="Lexend"/>
              </a:rPr>
              <a:t>Linden: Tolerate It if You Cannot Reduce It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75" name="Google Shape;775;p32"/>
          <p:cNvSpPr txBox="1"/>
          <p:nvPr>
            <p:ph idx="1" type="body"/>
          </p:nvPr>
        </p:nvSpPr>
        <p:spPr>
          <a:xfrm>
            <a:off x="235500" y="1152475"/>
            <a:ext cx="8520600" cy="33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Open Sans"/>
              <a:buChar char="●"/>
            </a:pPr>
            <a:r>
              <a:rPr lang="en-GB" sz="2200">
                <a:latin typeface="Open Sans"/>
                <a:ea typeface="Open Sans"/>
                <a:cs typeface="Open Sans"/>
                <a:sym typeface="Open Sans"/>
              </a:rPr>
              <a:t>Two techniques for tiered memory management: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○"/>
            </a:pPr>
            <a:r>
              <a:rPr lang="en-GB" sz="1800">
                <a:solidFill>
                  <a:srgbClr val="188038"/>
                </a:solidFill>
                <a:latin typeface="Open Sans"/>
                <a:ea typeface="Open Sans"/>
                <a:cs typeface="Open Sans"/>
                <a:sym typeface="Open Sans"/>
              </a:rPr>
              <a:t>Reduce</a:t>
            </a: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 understands the hotness.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○"/>
            </a:pPr>
            <a:r>
              <a:rPr lang="en-GB" sz="1800">
                <a:solidFill>
                  <a:srgbClr val="188038"/>
                </a:solidFill>
                <a:latin typeface="Open Sans"/>
                <a:ea typeface="Open Sans"/>
                <a:cs typeface="Open Sans"/>
                <a:sym typeface="Open Sans"/>
              </a:rPr>
              <a:t>Tolerate</a:t>
            </a: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 understands the prefetchability</a:t>
            </a: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SzPts val="2200"/>
              <a:buFont typeface="Open Sans"/>
              <a:buChar char="●"/>
            </a:pPr>
            <a:r>
              <a:rPr lang="en-GB" sz="2200">
                <a:latin typeface="Open Sans"/>
                <a:ea typeface="Open Sans"/>
                <a:cs typeface="Open Sans"/>
                <a:sym typeface="Open Sans"/>
              </a:rPr>
              <a:t>Why toleration matters ?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○"/>
            </a:pP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Can help to hide CXL’s latency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○"/>
            </a:pP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Careful monitoring is essential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○"/>
            </a:pP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Hardware and software adaptations needed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6" name="Google Shape;77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7" name="Google Shape;777;p32"/>
          <p:cNvSpPr txBox="1"/>
          <p:nvPr/>
        </p:nvSpPr>
        <p:spPr>
          <a:xfrm>
            <a:off x="235500" y="4156975"/>
            <a:ext cx="84444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A00000"/>
                </a:solidFill>
                <a:latin typeface="Open Sans"/>
                <a:ea typeface="Open Sans"/>
                <a:cs typeface="Open Sans"/>
                <a:sym typeface="Open Sans"/>
              </a:rPr>
              <a:t>Thanks</a:t>
            </a:r>
            <a:endParaRPr b="1" sz="3000">
              <a:solidFill>
                <a:srgbClr val="A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CXL expands main memory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7" name="Google Shape;97;p15"/>
          <p:cNvPicPr preferRelativeResize="0"/>
          <p:nvPr/>
        </p:nvPicPr>
        <p:blipFill rotWithShape="1">
          <a:blip r:embed="rId3">
            <a:alphaModFix/>
          </a:blip>
          <a:srcRect b="15782" l="-4240" r="4240" t="709"/>
          <a:stretch/>
        </p:blipFill>
        <p:spPr>
          <a:xfrm rot="10800000">
            <a:off x="311700" y="873173"/>
            <a:ext cx="3820975" cy="31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/>
          <p:nvPr/>
        </p:nvSpPr>
        <p:spPr>
          <a:xfrm>
            <a:off x="396050" y="1153225"/>
            <a:ext cx="3305400" cy="2659800"/>
          </a:xfrm>
          <a:prstGeom prst="rect">
            <a:avLst/>
          </a:prstGeom>
          <a:solidFill>
            <a:srgbClr val="EEEEEE">
              <a:alpha val="2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124013" y="2047350"/>
            <a:ext cx="1572125" cy="42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234087" y="2022864"/>
            <a:ext cx="1611149" cy="43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370300" y="2051339"/>
            <a:ext cx="1542699" cy="4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07488" y="2042775"/>
            <a:ext cx="1605726" cy="4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/>
          <p:nvPr/>
        </p:nvSpPr>
        <p:spPr>
          <a:xfrm>
            <a:off x="4230775" y="1687050"/>
            <a:ext cx="4157700" cy="361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emory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4230775" y="2139475"/>
            <a:ext cx="2045100" cy="361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DRAM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4230775" y="1119883"/>
            <a:ext cx="32334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CXL Attached Memory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6373975" y="2134225"/>
            <a:ext cx="2014500" cy="361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CXL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4085250" y="2731825"/>
            <a:ext cx="4387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Protocol for fast memory access over PCIe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Latency is 2x higher (or higher with different topologies)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1775" y="1940050"/>
            <a:ext cx="1715286" cy="128648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1284875" y="2908000"/>
            <a:ext cx="152700" cy="456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5"/>
          <p:cNvSpPr/>
          <p:nvPr/>
        </p:nvSpPr>
        <p:spPr>
          <a:xfrm rot="5400000">
            <a:off x="2042825" y="2386625"/>
            <a:ext cx="273900" cy="17898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5"/>
          <p:cNvSpPr txBox="1"/>
          <p:nvPr/>
        </p:nvSpPr>
        <p:spPr>
          <a:xfrm>
            <a:off x="1284875" y="3081425"/>
            <a:ext cx="178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200ns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p15"/>
          <p:cNvSpPr/>
          <p:nvPr/>
        </p:nvSpPr>
        <p:spPr>
          <a:xfrm>
            <a:off x="889825" y="2262675"/>
            <a:ext cx="828000" cy="4545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latin typeface="Open Sans"/>
                <a:ea typeface="Open Sans"/>
                <a:cs typeface="Open Sans"/>
                <a:sym typeface="Open Sans"/>
              </a:rPr>
              <a:t>100ns</a:t>
            </a:r>
            <a:endParaRPr b="1"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" name="Google Shape;114;p15"/>
          <p:cNvSpPr/>
          <p:nvPr/>
        </p:nvSpPr>
        <p:spPr>
          <a:xfrm>
            <a:off x="1289675" y="3239975"/>
            <a:ext cx="143100" cy="17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352200" y="4016300"/>
            <a:ext cx="8144100" cy="713400"/>
          </a:xfrm>
          <a:prstGeom prst="roundRect">
            <a:avLst>
              <a:gd fmla="val 16667" name="adj"/>
            </a:avLst>
          </a:prstGeom>
          <a:solidFill>
            <a:srgbClr val="A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How can we handle the latency in tiered memory?</a:t>
            </a:r>
            <a:endParaRPr b="1" sz="17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/>
          <p:nvPr/>
        </p:nvSpPr>
        <p:spPr>
          <a:xfrm>
            <a:off x="767775" y="1200275"/>
            <a:ext cx="5772600" cy="1642200"/>
          </a:xfrm>
          <a:prstGeom prst="roundRect">
            <a:avLst>
              <a:gd fmla="val 16667" name="adj"/>
            </a:avLst>
          </a:prstGeom>
          <a:solidFill>
            <a:srgbClr val="FEF8EC"/>
          </a:solidFill>
          <a:ln cap="flat" cmpd="sng" w="19050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6"/>
          <p:cNvSpPr/>
          <p:nvPr/>
        </p:nvSpPr>
        <p:spPr>
          <a:xfrm rot="5400000">
            <a:off x="4925450" y="2516650"/>
            <a:ext cx="1082700" cy="1230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Conventional</a:t>
            </a:r>
            <a:r>
              <a:rPr lang="en-GB">
                <a:latin typeface="Lexend"/>
                <a:ea typeface="Lexend"/>
                <a:cs typeface="Lexend"/>
                <a:sym typeface="Lexend"/>
              </a:rPr>
              <a:t> approach to handle latency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3" name="Google Shape;123;p16"/>
          <p:cNvSpPr/>
          <p:nvPr/>
        </p:nvSpPr>
        <p:spPr>
          <a:xfrm>
            <a:off x="2765350" y="2999300"/>
            <a:ext cx="2763000" cy="1230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6"/>
          <p:cNvSpPr/>
          <p:nvPr/>
        </p:nvSpPr>
        <p:spPr>
          <a:xfrm rot="-5400000">
            <a:off x="5241200" y="928875"/>
            <a:ext cx="555300" cy="16638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" name="Google Shape;125;p16"/>
          <p:cNvGrpSpPr/>
          <p:nvPr/>
        </p:nvGrpSpPr>
        <p:grpSpPr>
          <a:xfrm>
            <a:off x="1128388" y="2199000"/>
            <a:ext cx="1717011" cy="1865400"/>
            <a:chOff x="841500" y="1767475"/>
            <a:chExt cx="2019300" cy="1865400"/>
          </a:xfrm>
        </p:grpSpPr>
        <p:sp>
          <p:nvSpPr>
            <p:cNvPr id="126" name="Google Shape;126;p16"/>
            <p:cNvSpPr/>
            <p:nvPr/>
          </p:nvSpPr>
          <p:spPr>
            <a:xfrm>
              <a:off x="942301" y="1868275"/>
              <a:ext cx="1817700" cy="1663800"/>
            </a:xfrm>
            <a:prstGeom prst="roundRect">
              <a:avLst>
                <a:gd fmla="val 16667" name="adj"/>
              </a:avLst>
            </a:prstGeom>
            <a:solidFill>
              <a:srgbClr val="F3F3F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12756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145802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16403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182272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20050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218742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23697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12756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145802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16403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182272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20050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218742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23697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6"/>
            <p:cNvSpPr/>
            <p:nvPr/>
          </p:nvSpPr>
          <p:spPr>
            <a:xfrm rot="5400000">
              <a:off x="2760900" y="21027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 rot="5400000">
              <a:off x="2760900" y="2285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6"/>
            <p:cNvSpPr/>
            <p:nvPr/>
          </p:nvSpPr>
          <p:spPr>
            <a:xfrm rot="5400000">
              <a:off x="2760900" y="24674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 rot="5400000">
              <a:off x="2760900" y="26497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 rot="5400000">
              <a:off x="2760900" y="28321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 rot="5400000">
              <a:off x="2760900" y="3014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6"/>
            <p:cNvSpPr/>
            <p:nvPr/>
          </p:nvSpPr>
          <p:spPr>
            <a:xfrm rot="5400000">
              <a:off x="2760900" y="31968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6"/>
            <p:cNvSpPr/>
            <p:nvPr/>
          </p:nvSpPr>
          <p:spPr>
            <a:xfrm rot="5400000">
              <a:off x="842400" y="21027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 rot="5400000">
              <a:off x="842400" y="2285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 rot="5400000">
              <a:off x="842400" y="24674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 rot="5400000">
              <a:off x="842400" y="26497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6"/>
            <p:cNvSpPr/>
            <p:nvPr/>
          </p:nvSpPr>
          <p:spPr>
            <a:xfrm rot="5400000">
              <a:off x="842400" y="28321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6"/>
            <p:cNvSpPr/>
            <p:nvPr/>
          </p:nvSpPr>
          <p:spPr>
            <a:xfrm rot="5400000">
              <a:off x="842400" y="3014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6"/>
            <p:cNvSpPr/>
            <p:nvPr/>
          </p:nvSpPr>
          <p:spPr>
            <a:xfrm rot="5400000">
              <a:off x="842400" y="31968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" name="Google Shape;15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6" name="Google Shape;156;p16"/>
          <p:cNvSpPr/>
          <p:nvPr/>
        </p:nvSpPr>
        <p:spPr>
          <a:xfrm>
            <a:off x="1193500" y="1523763"/>
            <a:ext cx="17169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6"/>
          <p:cNvSpPr/>
          <p:nvPr/>
        </p:nvSpPr>
        <p:spPr>
          <a:xfrm>
            <a:off x="1474925" y="1997725"/>
            <a:ext cx="1085400" cy="313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6"/>
          <p:cNvSpPr/>
          <p:nvPr/>
        </p:nvSpPr>
        <p:spPr>
          <a:xfrm>
            <a:off x="1570775" y="1604025"/>
            <a:ext cx="893700" cy="31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DRAM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9" name="Google Shape;159;p16"/>
          <p:cNvSpPr/>
          <p:nvPr/>
        </p:nvSpPr>
        <p:spPr>
          <a:xfrm>
            <a:off x="5098550" y="1604025"/>
            <a:ext cx="736500" cy="31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CXL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160" name="Google Shape;160;p16"/>
          <p:cNvGrpSpPr/>
          <p:nvPr/>
        </p:nvGrpSpPr>
        <p:grpSpPr>
          <a:xfrm>
            <a:off x="3032600" y="1173825"/>
            <a:ext cx="1421700" cy="431100"/>
            <a:chOff x="3794600" y="945225"/>
            <a:chExt cx="1421700" cy="431100"/>
          </a:xfrm>
        </p:grpSpPr>
        <p:cxnSp>
          <p:nvCxnSpPr>
            <p:cNvPr id="161" name="Google Shape;161;p16"/>
            <p:cNvCxnSpPr/>
            <p:nvPr/>
          </p:nvCxnSpPr>
          <p:spPr>
            <a:xfrm rot="10800000">
              <a:off x="3794600" y="1375425"/>
              <a:ext cx="1421700" cy="9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62" name="Google Shape;162;p16"/>
            <p:cNvSpPr txBox="1"/>
            <p:nvPr/>
          </p:nvSpPr>
          <p:spPr>
            <a:xfrm>
              <a:off x="4001300" y="945225"/>
              <a:ext cx="1215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A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Promote</a:t>
              </a:r>
              <a:endParaRPr b="1" sz="1600">
                <a:solidFill>
                  <a:srgbClr val="A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63" name="Google Shape;163;p16"/>
          <p:cNvGrpSpPr/>
          <p:nvPr/>
        </p:nvGrpSpPr>
        <p:grpSpPr>
          <a:xfrm>
            <a:off x="3069913" y="1869163"/>
            <a:ext cx="1423200" cy="431100"/>
            <a:chOff x="3831913" y="1640563"/>
            <a:chExt cx="1423200" cy="431100"/>
          </a:xfrm>
        </p:grpSpPr>
        <p:cxnSp>
          <p:nvCxnSpPr>
            <p:cNvPr id="164" name="Google Shape;164;p16"/>
            <p:cNvCxnSpPr/>
            <p:nvPr/>
          </p:nvCxnSpPr>
          <p:spPr>
            <a:xfrm>
              <a:off x="3831913" y="1688925"/>
              <a:ext cx="14232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65" name="Google Shape;165;p16"/>
            <p:cNvSpPr txBox="1"/>
            <p:nvPr/>
          </p:nvSpPr>
          <p:spPr>
            <a:xfrm>
              <a:off x="4024025" y="1640563"/>
              <a:ext cx="10083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A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Demote</a:t>
              </a:r>
              <a:endParaRPr b="1" sz="1600">
                <a:solidFill>
                  <a:srgbClr val="A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66" name="Google Shape;166;p16"/>
          <p:cNvSpPr txBox="1"/>
          <p:nvPr/>
        </p:nvSpPr>
        <p:spPr>
          <a:xfrm>
            <a:off x="1683700" y="2428200"/>
            <a:ext cx="736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A00000"/>
                </a:solidFill>
                <a:latin typeface="Open Sans"/>
                <a:ea typeface="Open Sans"/>
                <a:cs typeface="Open Sans"/>
                <a:sym typeface="Open Sans"/>
              </a:rPr>
              <a:t>Load</a:t>
            </a:r>
            <a:endParaRPr b="1" sz="1600">
              <a:solidFill>
                <a:srgbClr val="A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67" name="Google Shape;167;p16"/>
          <p:cNvGrpSpPr/>
          <p:nvPr/>
        </p:nvGrpSpPr>
        <p:grpSpPr>
          <a:xfrm>
            <a:off x="2021011" y="1997671"/>
            <a:ext cx="3202688" cy="610295"/>
            <a:chOff x="2774963" y="1688925"/>
            <a:chExt cx="3202688" cy="924550"/>
          </a:xfrm>
        </p:grpSpPr>
        <p:cxnSp>
          <p:nvCxnSpPr>
            <p:cNvPr id="168" name="Google Shape;168;p16"/>
            <p:cNvCxnSpPr/>
            <p:nvPr/>
          </p:nvCxnSpPr>
          <p:spPr>
            <a:xfrm>
              <a:off x="2774963" y="1688925"/>
              <a:ext cx="9300" cy="7581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9" name="Google Shape;169;p16"/>
            <p:cNvCxnSpPr/>
            <p:nvPr/>
          </p:nvCxnSpPr>
          <p:spPr>
            <a:xfrm flipH="1">
              <a:off x="3141750" y="2605400"/>
              <a:ext cx="2835900" cy="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0" name="Google Shape;170;p16"/>
            <p:cNvCxnSpPr/>
            <p:nvPr/>
          </p:nvCxnSpPr>
          <p:spPr>
            <a:xfrm>
              <a:off x="5969550" y="1819075"/>
              <a:ext cx="0" cy="794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71" name="Google Shape;171;p16"/>
          <p:cNvSpPr txBox="1"/>
          <p:nvPr/>
        </p:nvSpPr>
        <p:spPr>
          <a:xfrm>
            <a:off x="1306025" y="2889125"/>
            <a:ext cx="1423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A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16"/>
          <p:cNvSpPr txBox="1"/>
          <p:nvPr/>
        </p:nvSpPr>
        <p:spPr>
          <a:xfrm>
            <a:off x="6794525" y="1664075"/>
            <a:ext cx="1423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A00000"/>
                </a:solidFill>
                <a:latin typeface="Lexend"/>
                <a:ea typeface="Lexend"/>
                <a:cs typeface="Lexend"/>
                <a:sym typeface="Lexend"/>
              </a:rPr>
              <a:t>Reduce</a:t>
            </a:r>
            <a:endParaRPr b="1" sz="2500">
              <a:solidFill>
                <a:srgbClr val="A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3" name="Google Shape;173;p16"/>
          <p:cNvSpPr txBox="1"/>
          <p:nvPr/>
        </p:nvSpPr>
        <p:spPr>
          <a:xfrm>
            <a:off x="1260400" y="3501850"/>
            <a:ext cx="73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CPU</a:t>
            </a:r>
            <a:endParaRPr b="1"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/>
          <p:nvPr/>
        </p:nvSpPr>
        <p:spPr>
          <a:xfrm>
            <a:off x="658975" y="1495800"/>
            <a:ext cx="2397600" cy="572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9" name="Google Shape;179;p17"/>
          <p:cNvSpPr/>
          <p:nvPr/>
        </p:nvSpPr>
        <p:spPr>
          <a:xfrm>
            <a:off x="1150750" y="1653475"/>
            <a:ext cx="318600" cy="313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1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0" name="Google Shape;1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Page migration can reduce the latency</a:t>
            </a:r>
            <a:endParaRPr/>
          </a:p>
        </p:txBody>
      </p:sp>
      <p:sp>
        <p:nvSpPr>
          <p:cNvPr id="181" name="Google Shape;181;p17"/>
          <p:cNvSpPr/>
          <p:nvPr/>
        </p:nvSpPr>
        <p:spPr>
          <a:xfrm>
            <a:off x="942301" y="2554075"/>
            <a:ext cx="1817700" cy="16638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7"/>
          <p:cNvSpPr/>
          <p:nvPr/>
        </p:nvSpPr>
        <p:spPr>
          <a:xfrm>
            <a:off x="3826275" y="2470650"/>
            <a:ext cx="555300" cy="16638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7"/>
          <p:cNvSpPr/>
          <p:nvPr/>
        </p:nvSpPr>
        <p:spPr>
          <a:xfrm>
            <a:off x="1275675" y="24532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7"/>
          <p:cNvSpPr/>
          <p:nvPr/>
        </p:nvSpPr>
        <p:spPr>
          <a:xfrm>
            <a:off x="1458025" y="24532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7"/>
          <p:cNvSpPr/>
          <p:nvPr/>
        </p:nvSpPr>
        <p:spPr>
          <a:xfrm>
            <a:off x="1640375" y="24532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7"/>
          <p:cNvSpPr/>
          <p:nvPr/>
        </p:nvSpPr>
        <p:spPr>
          <a:xfrm>
            <a:off x="1822725" y="24532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7"/>
          <p:cNvSpPr/>
          <p:nvPr/>
        </p:nvSpPr>
        <p:spPr>
          <a:xfrm>
            <a:off x="2005075" y="24532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7"/>
          <p:cNvSpPr/>
          <p:nvPr/>
        </p:nvSpPr>
        <p:spPr>
          <a:xfrm>
            <a:off x="2187425" y="24532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7"/>
          <p:cNvSpPr/>
          <p:nvPr/>
        </p:nvSpPr>
        <p:spPr>
          <a:xfrm>
            <a:off x="2369775" y="24532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7"/>
          <p:cNvSpPr/>
          <p:nvPr/>
        </p:nvSpPr>
        <p:spPr>
          <a:xfrm>
            <a:off x="1275675" y="42178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7"/>
          <p:cNvSpPr/>
          <p:nvPr/>
        </p:nvSpPr>
        <p:spPr>
          <a:xfrm>
            <a:off x="1458025" y="42178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7"/>
          <p:cNvSpPr/>
          <p:nvPr/>
        </p:nvSpPr>
        <p:spPr>
          <a:xfrm>
            <a:off x="1640375" y="42178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1822725" y="42178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7"/>
          <p:cNvSpPr/>
          <p:nvPr/>
        </p:nvSpPr>
        <p:spPr>
          <a:xfrm>
            <a:off x="2005075" y="42178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7"/>
          <p:cNvSpPr/>
          <p:nvPr/>
        </p:nvSpPr>
        <p:spPr>
          <a:xfrm>
            <a:off x="2187425" y="42178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7"/>
          <p:cNvSpPr/>
          <p:nvPr/>
        </p:nvSpPr>
        <p:spPr>
          <a:xfrm>
            <a:off x="2369775" y="42178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7"/>
          <p:cNvSpPr/>
          <p:nvPr/>
        </p:nvSpPr>
        <p:spPr>
          <a:xfrm rot="5400000">
            <a:off x="2760900" y="278852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7"/>
          <p:cNvSpPr/>
          <p:nvPr/>
        </p:nvSpPr>
        <p:spPr>
          <a:xfrm rot="5400000">
            <a:off x="2760900" y="29708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7"/>
          <p:cNvSpPr/>
          <p:nvPr/>
        </p:nvSpPr>
        <p:spPr>
          <a:xfrm rot="5400000">
            <a:off x="2760900" y="315322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7"/>
          <p:cNvSpPr/>
          <p:nvPr/>
        </p:nvSpPr>
        <p:spPr>
          <a:xfrm rot="5400000">
            <a:off x="2760900" y="33355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7"/>
          <p:cNvSpPr/>
          <p:nvPr/>
        </p:nvSpPr>
        <p:spPr>
          <a:xfrm rot="5400000">
            <a:off x="2760900" y="351792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7"/>
          <p:cNvSpPr/>
          <p:nvPr/>
        </p:nvSpPr>
        <p:spPr>
          <a:xfrm rot="5400000">
            <a:off x="2760900" y="37002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7"/>
          <p:cNvSpPr/>
          <p:nvPr/>
        </p:nvSpPr>
        <p:spPr>
          <a:xfrm rot="5400000">
            <a:off x="2760900" y="388262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7"/>
          <p:cNvSpPr/>
          <p:nvPr/>
        </p:nvSpPr>
        <p:spPr>
          <a:xfrm rot="5400000">
            <a:off x="842400" y="278852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7"/>
          <p:cNvSpPr/>
          <p:nvPr/>
        </p:nvSpPr>
        <p:spPr>
          <a:xfrm rot="5400000">
            <a:off x="842400" y="29708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7"/>
          <p:cNvSpPr/>
          <p:nvPr/>
        </p:nvSpPr>
        <p:spPr>
          <a:xfrm rot="5400000">
            <a:off x="842400" y="315322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7"/>
          <p:cNvSpPr/>
          <p:nvPr/>
        </p:nvSpPr>
        <p:spPr>
          <a:xfrm rot="5400000">
            <a:off x="842400" y="33355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7"/>
          <p:cNvSpPr/>
          <p:nvPr/>
        </p:nvSpPr>
        <p:spPr>
          <a:xfrm rot="5400000">
            <a:off x="842400" y="351792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7"/>
          <p:cNvSpPr/>
          <p:nvPr/>
        </p:nvSpPr>
        <p:spPr>
          <a:xfrm rot="5400000">
            <a:off x="842400" y="370027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7"/>
          <p:cNvSpPr/>
          <p:nvPr/>
        </p:nvSpPr>
        <p:spPr>
          <a:xfrm rot="5400000">
            <a:off x="842400" y="3882625"/>
            <a:ext cx="99000" cy="100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7"/>
          <p:cNvSpPr/>
          <p:nvPr/>
        </p:nvSpPr>
        <p:spPr>
          <a:xfrm>
            <a:off x="786650" y="1653475"/>
            <a:ext cx="318600" cy="313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0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2" name="Google Shape;212;p17"/>
          <p:cNvSpPr/>
          <p:nvPr/>
        </p:nvSpPr>
        <p:spPr>
          <a:xfrm>
            <a:off x="1150750" y="1653475"/>
            <a:ext cx="318600" cy="3135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1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3" name="Google Shape;213;p17"/>
          <p:cNvSpPr/>
          <p:nvPr/>
        </p:nvSpPr>
        <p:spPr>
          <a:xfrm>
            <a:off x="1514850" y="1653475"/>
            <a:ext cx="318600" cy="313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2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4" name="Google Shape;214;p17"/>
          <p:cNvSpPr/>
          <p:nvPr/>
        </p:nvSpPr>
        <p:spPr>
          <a:xfrm>
            <a:off x="1878950" y="1653475"/>
            <a:ext cx="318600" cy="313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3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5" name="Google Shape;215;p17"/>
          <p:cNvSpPr/>
          <p:nvPr/>
        </p:nvSpPr>
        <p:spPr>
          <a:xfrm>
            <a:off x="2243050" y="1653475"/>
            <a:ext cx="318600" cy="313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4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6" name="Google Shape;216;p17"/>
          <p:cNvSpPr/>
          <p:nvPr/>
        </p:nvSpPr>
        <p:spPr>
          <a:xfrm>
            <a:off x="2607150" y="1653475"/>
            <a:ext cx="318600" cy="313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5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7" name="Google Shape;217;p17"/>
          <p:cNvSpPr/>
          <p:nvPr/>
        </p:nvSpPr>
        <p:spPr>
          <a:xfrm>
            <a:off x="1037400" y="3617825"/>
            <a:ext cx="625500" cy="452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App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8" name="Google Shape;218;p17"/>
          <p:cNvSpPr/>
          <p:nvPr/>
        </p:nvSpPr>
        <p:spPr>
          <a:xfrm>
            <a:off x="1734750" y="3606275"/>
            <a:ext cx="953400" cy="475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Monitor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9" name="Google Shape;219;p17"/>
          <p:cNvSpPr/>
          <p:nvPr/>
        </p:nvSpPr>
        <p:spPr>
          <a:xfrm>
            <a:off x="1282225" y="1267150"/>
            <a:ext cx="1151100" cy="31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Lexend"/>
                <a:ea typeface="Lexend"/>
                <a:cs typeface="Lexend"/>
                <a:sym typeface="Lexend"/>
              </a:rPr>
              <a:t>DRAM</a:t>
            </a:r>
            <a:endParaRPr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0" name="Google Shape;220;p17"/>
          <p:cNvSpPr/>
          <p:nvPr/>
        </p:nvSpPr>
        <p:spPr>
          <a:xfrm>
            <a:off x="3669725" y="2284475"/>
            <a:ext cx="873000" cy="31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Lexend"/>
                <a:ea typeface="Lexend"/>
                <a:cs typeface="Lexend"/>
                <a:sym typeface="Lexend"/>
              </a:rPr>
              <a:t>CXL</a:t>
            </a:r>
            <a:endParaRPr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1" name="Google Shape;221;p17"/>
          <p:cNvSpPr/>
          <p:nvPr/>
        </p:nvSpPr>
        <p:spPr>
          <a:xfrm>
            <a:off x="3944625" y="2674400"/>
            <a:ext cx="318600" cy="313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6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2" name="Google Shape;222;p17"/>
          <p:cNvSpPr/>
          <p:nvPr/>
        </p:nvSpPr>
        <p:spPr>
          <a:xfrm>
            <a:off x="3944625" y="3039100"/>
            <a:ext cx="318600" cy="313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7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3" name="Google Shape;223;p17"/>
          <p:cNvSpPr/>
          <p:nvPr/>
        </p:nvSpPr>
        <p:spPr>
          <a:xfrm>
            <a:off x="3944625" y="3403800"/>
            <a:ext cx="318600" cy="313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8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4" name="Google Shape;224;p17"/>
          <p:cNvSpPr/>
          <p:nvPr/>
        </p:nvSpPr>
        <p:spPr>
          <a:xfrm>
            <a:off x="3944625" y="3768500"/>
            <a:ext cx="318600" cy="313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9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225" name="Google Shape;225;p17"/>
          <p:cNvCxnSpPr>
            <a:stCxn id="217" idx="0"/>
          </p:cNvCxnSpPr>
          <p:nvPr/>
        </p:nvCxnSpPr>
        <p:spPr>
          <a:xfrm rot="10800000">
            <a:off x="1311450" y="1966925"/>
            <a:ext cx="38700" cy="1650900"/>
          </a:xfrm>
          <a:prstGeom prst="straightConnector1">
            <a:avLst/>
          </a:prstGeom>
          <a:noFill/>
          <a:ln cap="flat" cmpd="sng" w="19050">
            <a:solidFill>
              <a:srgbClr val="A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6" name="Google Shape;226;p17"/>
          <p:cNvSpPr/>
          <p:nvPr/>
        </p:nvSpPr>
        <p:spPr>
          <a:xfrm>
            <a:off x="1150750" y="1653475"/>
            <a:ext cx="318600" cy="313500"/>
          </a:xfrm>
          <a:prstGeom prst="roundRect">
            <a:avLst>
              <a:gd fmla="val 16667" name="adj"/>
            </a:avLst>
          </a:prstGeom>
          <a:solidFill>
            <a:srgbClr val="A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1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227" name="Google Shape;227;p17"/>
          <p:cNvCxnSpPr>
            <a:stCxn id="217" idx="0"/>
            <a:endCxn id="228" idx="1"/>
          </p:cNvCxnSpPr>
          <p:nvPr/>
        </p:nvCxnSpPr>
        <p:spPr>
          <a:xfrm flipH="1" rot="10800000">
            <a:off x="1350150" y="2831225"/>
            <a:ext cx="2594400" cy="786600"/>
          </a:xfrm>
          <a:prstGeom prst="straightConnector1">
            <a:avLst/>
          </a:prstGeom>
          <a:noFill/>
          <a:ln cap="flat" cmpd="sng" w="19050">
            <a:solidFill>
              <a:srgbClr val="A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9" name="Google Shape;229;p17"/>
          <p:cNvSpPr/>
          <p:nvPr/>
        </p:nvSpPr>
        <p:spPr>
          <a:xfrm>
            <a:off x="3944625" y="2674400"/>
            <a:ext cx="318600" cy="3135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6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0" name="Google Shape;230;p17"/>
          <p:cNvSpPr/>
          <p:nvPr/>
        </p:nvSpPr>
        <p:spPr>
          <a:xfrm>
            <a:off x="3944613" y="2674400"/>
            <a:ext cx="318600" cy="313500"/>
          </a:xfrm>
          <a:prstGeom prst="roundRect">
            <a:avLst>
              <a:gd fmla="val 16667" name="adj"/>
            </a:avLst>
          </a:prstGeom>
          <a:solidFill>
            <a:srgbClr val="A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6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1" name="Google Shape;231;p17"/>
          <p:cNvSpPr/>
          <p:nvPr/>
        </p:nvSpPr>
        <p:spPr>
          <a:xfrm>
            <a:off x="2607150" y="1653475"/>
            <a:ext cx="318600" cy="313500"/>
          </a:xfrm>
          <a:prstGeom prst="roundRect">
            <a:avLst>
              <a:gd fmla="val 16667" name="adj"/>
            </a:avLst>
          </a:prstGeom>
          <a:solidFill>
            <a:srgbClr val="A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6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8" name="Google Shape;228;p17"/>
          <p:cNvSpPr/>
          <p:nvPr/>
        </p:nvSpPr>
        <p:spPr>
          <a:xfrm>
            <a:off x="3944625" y="2674388"/>
            <a:ext cx="318600" cy="313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5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2" name="Google Shape;232;p17"/>
          <p:cNvSpPr txBox="1"/>
          <p:nvPr/>
        </p:nvSpPr>
        <p:spPr>
          <a:xfrm>
            <a:off x="5259600" y="962350"/>
            <a:ext cx="32334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Tiering systems monitor pages hotness information.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" name="Google Shape;233;p17"/>
          <p:cNvSpPr txBox="1"/>
          <p:nvPr/>
        </p:nvSpPr>
        <p:spPr>
          <a:xfrm>
            <a:off x="5259600" y="1763100"/>
            <a:ext cx="3039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Promote hot pages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Demote cold pages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p17"/>
          <p:cNvSpPr txBox="1"/>
          <p:nvPr/>
        </p:nvSpPr>
        <p:spPr>
          <a:xfrm>
            <a:off x="5259600" y="2563850"/>
            <a:ext cx="3039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Increase </a:t>
            </a: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locality</a:t>
            </a: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</a:t>
            </a: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reduce</a:t>
            </a: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the latency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" name="Google Shape;235;p17"/>
          <p:cNvSpPr/>
          <p:nvPr/>
        </p:nvSpPr>
        <p:spPr>
          <a:xfrm>
            <a:off x="4984500" y="1216450"/>
            <a:ext cx="275100" cy="270900"/>
          </a:xfrm>
          <a:prstGeom prst="ellipse">
            <a:avLst/>
          </a:prstGeom>
          <a:solidFill>
            <a:srgbClr val="59595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54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1</a:t>
            </a:r>
            <a:r>
              <a:rPr b="1" lang="en-GB">
                <a:solidFill>
                  <a:schemeClr val="lt1"/>
                </a:solidFill>
              </a:rPr>
              <a:t> </a:t>
            </a:r>
            <a:r>
              <a:rPr lang="en-GB"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    </a:t>
            </a:r>
            <a:endParaRPr sz="1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6" name="Google Shape;236;p17"/>
          <p:cNvSpPr/>
          <p:nvPr/>
        </p:nvSpPr>
        <p:spPr>
          <a:xfrm>
            <a:off x="4984500" y="1977013"/>
            <a:ext cx="275100" cy="270900"/>
          </a:xfrm>
          <a:prstGeom prst="ellipse">
            <a:avLst/>
          </a:prstGeom>
          <a:solidFill>
            <a:srgbClr val="59595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54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</a:t>
            </a:r>
            <a:r>
              <a:rPr b="1" lang="en-GB">
                <a:solidFill>
                  <a:schemeClr val="lt1"/>
                </a:solidFill>
              </a:rPr>
              <a:t> </a:t>
            </a:r>
            <a:r>
              <a:rPr lang="en-GB"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    </a:t>
            </a:r>
            <a:endParaRPr sz="1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4984500" y="2792100"/>
            <a:ext cx="275100" cy="270900"/>
          </a:xfrm>
          <a:prstGeom prst="ellipse">
            <a:avLst/>
          </a:prstGeom>
          <a:solidFill>
            <a:srgbClr val="59595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54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3</a:t>
            </a:r>
            <a:r>
              <a:rPr b="1" lang="en-GB">
                <a:solidFill>
                  <a:schemeClr val="lt1"/>
                </a:solidFill>
              </a:rPr>
              <a:t> </a:t>
            </a:r>
            <a:r>
              <a:rPr lang="en-GB"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    </a:t>
            </a:r>
            <a:endParaRPr sz="1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8" name="Google Shape;23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9" name="Google Shape;23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4707" y="3549875"/>
            <a:ext cx="1765382" cy="15857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0" name="Google Shape;24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9008" y="3541975"/>
            <a:ext cx="2248044" cy="16015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1" name="Google Shape;24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2575" y="3541963"/>
            <a:ext cx="1926040" cy="160152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2" name="Google Shape;24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3025" y="3541979"/>
            <a:ext cx="1817699" cy="163272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"/>
          <p:cNvSpPr/>
          <p:nvPr/>
        </p:nvSpPr>
        <p:spPr>
          <a:xfrm>
            <a:off x="799425" y="2929550"/>
            <a:ext cx="5772600" cy="1215300"/>
          </a:xfrm>
          <a:prstGeom prst="roundRect">
            <a:avLst>
              <a:gd fmla="val 16667" name="adj"/>
            </a:avLst>
          </a:prstGeom>
          <a:solidFill>
            <a:srgbClr val="FEF8EC"/>
          </a:solidFill>
          <a:ln cap="flat" cmpd="sng" w="19050">
            <a:solidFill>
              <a:srgbClr val="D9D9D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8"/>
          <p:cNvSpPr/>
          <p:nvPr/>
        </p:nvSpPr>
        <p:spPr>
          <a:xfrm>
            <a:off x="767775" y="1200275"/>
            <a:ext cx="5772600" cy="1642200"/>
          </a:xfrm>
          <a:prstGeom prst="roundRect">
            <a:avLst>
              <a:gd fmla="val 16667" name="adj"/>
            </a:avLst>
          </a:prstGeom>
          <a:solidFill>
            <a:srgbClr val="FAFAFA"/>
          </a:solidFill>
          <a:ln cap="flat" cmpd="sng" w="19050">
            <a:solidFill>
              <a:srgbClr val="D9D9D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8"/>
          <p:cNvSpPr/>
          <p:nvPr/>
        </p:nvSpPr>
        <p:spPr>
          <a:xfrm rot="5400000">
            <a:off x="4925450" y="2516650"/>
            <a:ext cx="1082700" cy="1230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Missing aspect</a:t>
            </a:r>
            <a:r>
              <a:rPr lang="en-GB">
                <a:latin typeface="Lexend"/>
                <a:ea typeface="Lexend"/>
                <a:cs typeface="Lexend"/>
                <a:sym typeface="Lexend"/>
              </a:rPr>
              <a:t> to handle latency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1" name="Google Shape;251;p18"/>
          <p:cNvSpPr/>
          <p:nvPr/>
        </p:nvSpPr>
        <p:spPr>
          <a:xfrm>
            <a:off x="2765350" y="2999300"/>
            <a:ext cx="2763000" cy="1230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8"/>
          <p:cNvSpPr/>
          <p:nvPr/>
        </p:nvSpPr>
        <p:spPr>
          <a:xfrm rot="-5400000">
            <a:off x="5241200" y="928875"/>
            <a:ext cx="555300" cy="16638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3" name="Google Shape;253;p18"/>
          <p:cNvGrpSpPr/>
          <p:nvPr/>
        </p:nvGrpSpPr>
        <p:grpSpPr>
          <a:xfrm>
            <a:off x="1128388" y="2199000"/>
            <a:ext cx="1717011" cy="1865400"/>
            <a:chOff x="841500" y="1767475"/>
            <a:chExt cx="2019300" cy="1865400"/>
          </a:xfrm>
        </p:grpSpPr>
        <p:sp>
          <p:nvSpPr>
            <p:cNvPr id="254" name="Google Shape;254;p18"/>
            <p:cNvSpPr/>
            <p:nvPr/>
          </p:nvSpPr>
          <p:spPr>
            <a:xfrm>
              <a:off x="942301" y="1868275"/>
              <a:ext cx="1817700" cy="1663800"/>
            </a:xfrm>
            <a:prstGeom prst="roundRect">
              <a:avLst>
                <a:gd fmla="val 16667" name="adj"/>
              </a:avLst>
            </a:prstGeom>
            <a:solidFill>
              <a:srgbClr val="F3F3F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12756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8"/>
            <p:cNvSpPr/>
            <p:nvPr/>
          </p:nvSpPr>
          <p:spPr>
            <a:xfrm>
              <a:off x="145802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8"/>
            <p:cNvSpPr/>
            <p:nvPr/>
          </p:nvSpPr>
          <p:spPr>
            <a:xfrm>
              <a:off x="16403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8"/>
            <p:cNvSpPr/>
            <p:nvPr/>
          </p:nvSpPr>
          <p:spPr>
            <a:xfrm>
              <a:off x="182272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20050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218742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8"/>
            <p:cNvSpPr/>
            <p:nvPr/>
          </p:nvSpPr>
          <p:spPr>
            <a:xfrm>
              <a:off x="23697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8"/>
            <p:cNvSpPr/>
            <p:nvPr/>
          </p:nvSpPr>
          <p:spPr>
            <a:xfrm>
              <a:off x="12756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145802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8"/>
            <p:cNvSpPr/>
            <p:nvPr/>
          </p:nvSpPr>
          <p:spPr>
            <a:xfrm>
              <a:off x="16403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182272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20050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8"/>
            <p:cNvSpPr/>
            <p:nvPr/>
          </p:nvSpPr>
          <p:spPr>
            <a:xfrm>
              <a:off x="218742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23697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8"/>
            <p:cNvSpPr/>
            <p:nvPr/>
          </p:nvSpPr>
          <p:spPr>
            <a:xfrm rot="5400000">
              <a:off x="2760900" y="21027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8"/>
            <p:cNvSpPr/>
            <p:nvPr/>
          </p:nvSpPr>
          <p:spPr>
            <a:xfrm rot="5400000">
              <a:off x="2760900" y="2285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8"/>
            <p:cNvSpPr/>
            <p:nvPr/>
          </p:nvSpPr>
          <p:spPr>
            <a:xfrm rot="5400000">
              <a:off x="2760900" y="24674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8"/>
            <p:cNvSpPr/>
            <p:nvPr/>
          </p:nvSpPr>
          <p:spPr>
            <a:xfrm rot="5400000">
              <a:off x="2760900" y="26497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 rot="5400000">
              <a:off x="2760900" y="28321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 rot="5400000">
              <a:off x="2760900" y="3014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 rot="5400000">
              <a:off x="2760900" y="31968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 rot="5400000">
              <a:off x="842400" y="21027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 rot="5400000">
              <a:off x="842400" y="2285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 rot="5400000">
              <a:off x="842400" y="24674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8"/>
            <p:cNvSpPr/>
            <p:nvPr/>
          </p:nvSpPr>
          <p:spPr>
            <a:xfrm rot="5400000">
              <a:off x="842400" y="26497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8"/>
            <p:cNvSpPr/>
            <p:nvPr/>
          </p:nvSpPr>
          <p:spPr>
            <a:xfrm rot="5400000">
              <a:off x="842400" y="28321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 rot="5400000">
              <a:off x="842400" y="3014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8"/>
            <p:cNvSpPr/>
            <p:nvPr/>
          </p:nvSpPr>
          <p:spPr>
            <a:xfrm rot="5400000">
              <a:off x="842400" y="31968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3" name="Google Shape;28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4" name="Google Shape;284;p18"/>
          <p:cNvSpPr/>
          <p:nvPr/>
        </p:nvSpPr>
        <p:spPr>
          <a:xfrm>
            <a:off x="1193500" y="1523763"/>
            <a:ext cx="17169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8"/>
          <p:cNvSpPr/>
          <p:nvPr/>
        </p:nvSpPr>
        <p:spPr>
          <a:xfrm>
            <a:off x="1474925" y="1997725"/>
            <a:ext cx="1085400" cy="313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8"/>
          <p:cNvSpPr/>
          <p:nvPr/>
        </p:nvSpPr>
        <p:spPr>
          <a:xfrm>
            <a:off x="1570775" y="1604025"/>
            <a:ext cx="893700" cy="31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DRAM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87" name="Google Shape;287;p18"/>
          <p:cNvSpPr/>
          <p:nvPr/>
        </p:nvSpPr>
        <p:spPr>
          <a:xfrm>
            <a:off x="5098550" y="1604025"/>
            <a:ext cx="736500" cy="31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CXL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288" name="Google Shape;288;p18"/>
          <p:cNvGrpSpPr/>
          <p:nvPr/>
        </p:nvGrpSpPr>
        <p:grpSpPr>
          <a:xfrm>
            <a:off x="3032600" y="1173825"/>
            <a:ext cx="1421700" cy="431100"/>
            <a:chOff x="3794600" y="945225"/>
            <a:chExt cx="1421700" cy="431100"/>
          </a:xfrm>
        </p:grpSpPr>
        <p:cxnSp>
          <p:nvCxnSpPr>
            <p:cNvPr id="289" name="Google Shape;289;p18"/>
            <p:cNvCxnSpPr/>
            <p:nvPr/>
          </p:nvCxnSpPr>
          <p:spPr>
            <a:xfrm rot="10800000">
              <a:off x="3794600" y="1375425"/>
              <a:ext cx="1421700" cy="9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90" name="Google Shape;290;p18"/>
            <p:cNvSpPr txBox="1"/>
            <p:nvPr/>
          </p:nvSpPr>
          <p:spPr>
            <a:xfrm>
              <a:off x="4001300" y="945225"/>
              <a:ext cx="1215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A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Promote</a:t>
              </a:r>
              <a:endParaRPr b="1" sz="1600">
                <a:solidFill>
                  <a:srgbClr val="A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91" name="Google Shape;291;p18"/>
          <p:cNvGrpSpPr/>
          <p:nvPr/>
        </p:nvGrpSpPr>
        <p:grpSpPr>
          <a:xfrm>
            <a:off x="3069913" y="1869163"/>
            <a:ext cx="1423200" cy="431100"/>
            <a:chOff x="3831913" y="1640563"/>
            <a:chExt cx="1423200" cy="431100"/>
          </a:xfrm>
        </p:grpSpPr>
        <p:cxnSp>
          <p:nvCxnSpPr>
            <p:cNvPr id="292" name="Google Shape;292;p18"/>
            <p:cNvCxnSpPr/>
            <p:nvPr/>
          </p:nvCxnSpPr>
          <p:spPr>
            <a:xfrm>
              <a:off x="3831913" y="1688925"/>
              <a:ext cx="14232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93" name="Google Shape;293;p18"/>
            <p:cNvSpPr txBox="1"/>
            <p:nvPr/>
          </p:nvSpPr>
          <p:spPr>
            <a:xfrm>
              <a:off x="4024025" y="1640563"/>
              <a:ext cx="10083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A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Demote</a:t>
              </a:r>
              <a:endParaRPr b="1" sz="1600">
                <a:solidFill>
                  <a:srgbClr val="A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94" name="Google Shape;294;p18"/>
          <p:cNvSpPr txBox="1"/>
          <p:nvPr/>
        </p:nvSpPr>
        <p:spPr>
          <a:xfrm>
            <a:off x="1771275" y="2384625"/>
            <a:ext cx="736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A00000"/>
                </a:solidFill>
                <a:latin typeface="Open Sans"/>
                <a:ea typeface="Open Sans"/>
                <a:cs typeface="Open Sans"/>
                <a:sym typeface="Open Sans"/>
              </a:rPr>
              <a:t>Load</a:t>
            </a:r>
            <a:endParaRPr b="1" sz="1600">
              <a:solidFill>
                <a:srgbClr val="A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95" name="Google Shape;295;p18"/>
          <p:cNvGrpSpPr/>
          <p:nvPr/>
        </p:nvGrpSpPr>
        <p:grpSpPr>
          <a:xfrm>
            <a:off x="2021011" y="1997671"/>
            <a:ext cx="3202688" cy="610295"/>
            <a:chOff x="2774963" y="1688925"/>
            <a:chExt cx="3202688" cy="924550"/>
          </a:xfrm>
        </p:grpSpPr>
        <p:cxnSp>
          <p:nvCxnSpPr>
            <p:cNvPr id="296" name="Google Shape;296;p18"/>
            <p:cNvCxnSpPr/>
            <p:nvPr/>
          </p:nvCxnSpPr>
          <p:spPr>
            <a:xfrm>
              <a:off x="2774963" y="1688925"/>
              <a:ext cx="9300" cy="7581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97" name="Google Shape;297;p18"/>
            <p:cNvCxnSpPr/>
            <p:nvPr/>
          </p:nvCxnSpPr>
          <p:spPr>
            <a:xfrm flipH="1">
              <a:off x="3141750" y="2605400"/>
              <a:ext cx="2835900" cy="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5969550" y="1819075"/>
              <a:ext cx="0" cy="794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99" name="Google Shape;299;p18"/>
          <p:cNvSpPr txBox="1"/>
          <p:nvPr/>
        </p:nvSpPr>
        <p:spPr>
          <a:xfrm>
            <a:off x="1306025" y="2889125"/>
            <a:ext cx="1423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A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0" name="Google Shape;300;p18"/>
          <p:cNvSpPr txBox="1"/>
          <p:nvPr/>
        </p:nvSpPr>
        <p:spPr>
          <a:xfrm>
            <a:off x="6794525" y="1664075"/>
            <a:ext cx="1423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A00000"/>
                </a:solidFill>
                <a:latin typeface="Lexend"/>
                <a:ea typeface="Lexend"/>
                <a:cs typeface="Lexend"/>
                <a:sym typeface="Lexend"/>
              </a:rPr>
              <a:t>Reduce</a:t>
            </a:r>
            <a:endParaRPr b="1" sz="2500">
              <a:solidFill>
                <a:srgbClr val="A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01" name="Google Shape;301;p18"/>
          <p:cNvSpPr txBox="1"/>
          <p:nvPr/>
        </p:nvSpPr>
        <p:spPr>
          <a:xfrm>
            <a:off x="6805800" y="3163650"/>
            <a:ext cx="1716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A00000"/>
                </a:solidFill>
                <a:latin typeface="Lexend"/>
                <a:ea typeface="Lexend"/>
                <a:cs typeface="Lexend"/>
                <a:sym typeface="Lexend"/>
              </a:rPr>
              <a:t>Tolerate</a:t>
            </a:r>
            <a:endParaRPr b="1" sz="2500">
              <a:solidFill>
                <a:srgbClr val="A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302" name="Google Shape;302;p18"/>
          <p:cNvGrpSpPr/>
          <p:nvPr/>
        </p:nvGrpSpPr>
        <p:grpSpPr>
          <a:xfrm>
            <a:off x="2371125" y="2049325"/>
            <a:ext cx="3444900" cy="1464825"/>
            <a:chOff x="2371125" y="2049325"/>
            <a:chExt cx="3444900" cy="1464825"/>
          </a:xfrm>
        </p:grpSpPr>
        <p:cxnSp>
          <p:nvCxnSpPr>
            <p:cNvPr id="303" name="Google Shape;303;p18"/>
            <p:cNvCxnSpPr/>
            <p:nvPr/>
          </p:nvCxnSpPr>
          <p:spPr>
            <a:xfrm rot="10800000">
              <a:off x="2371125" y="3510850"/>
              <a:ext cx="3444900" cy="33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304" name="Google Shape;304;p18"/>
            <p:cNvCxnSpPr/>
            <p:nvPr/>
          </p:nvCxnSpPr>
          <p:spPr>
            <a:xfrm>
              <a:off x="5795825" y="2049325"/>
              <a:ext cx="7800" cy="14616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305" name="Google Shape;305;p18"/>
          <p:cNvCxnSpPr/>
          <p:nvPr/>
        </p:nvCxnSpPr>
        <p:spPr>
          <a:xfrm>
            <a:off x="1679875" y="1985825"/>
            <a:ext cx="0" cy="1398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306" name="Google Shape;306;p18"/>
          <p:cNvSpPr txBox="1"/>
          <p:nvPr/>
        </p:nvSpPr>
        <p:spPr>
          <a:xfrm>
            <a:off x="1379400" y="3321650"/>
            <a:ext cx="121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A00000"/>
                </a:solidFill>
                <a:latin typeface="Open Sans"/>
                <a:ea typeface="Open Sans"/>
                <a:cs typeface="Open Sans"/>
                <a:sym typeface="Open Sans"/>
              </a:rPr>
              <a:t>Prefetch</a:t>
            </a:r>
            <a:endParaRPr b="1" sz="1600">
              <a:solidFill>
                <a:srgbClr val="A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Hardware prefetchers can tolerate latency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312" name="Google Shape;312;p19"/>
          <p:cNvGrpSpPr/>
          <p:nvPr/>
        </p:nvGrpSpPr>
        <p:grpSpPr>
          <a:xfrm>
            <a:off x="528088" y="1581000"/>
            <a:ext cx="1717011" cy="1865400"/>
            <a:chOff x="841500" y="1767475"/>
            <a:chExt cx="2019300" cy="1865400"/>
          </a:xfrm>
        </p:grpSpPr>
        <p:sp>
          <p:nvSpPr>
            <p:cNvPr id="313" name="Google Shape;313;p19"/>
            <p:cNvSpPr/>
            <p:nvPr/>
          </p:nvSpPr>
          <p:spPr>
            <a:xfrm>
              <a:off x="942301" y="1868275"/>
              <a:ext cx="1817700" cy="1663800"/>
            </a:xfrm>
            <a:prstGeom prst="roundRect">
              <a:avLst>
                <a:gd fmla="val 16667" name="adj"/>
              </a:avLst>
            </a:prstGeom>
            <a:solidFill>
              <a:srgbClr val="F3F3F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12756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9"/>
            <p:cNvSpPr/>
            <p:nvPr/>
          </p:nvSpPr>
          <p:spPr>
            <a:xfrm>
              <a:off x="145802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9"/>
            <p:cNvSpPr/>
            <p:nvPr/>
          </p:nvSpPr>
          <p:spPr>
            <a:xfrm>
              <a:off x="16403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9"/>
            <p:cNvSpPr/>
            <p:nvPr/>
          </p:nvSpPr>
          <p:spPr>
            <a:xfrm>
              <a:off x="182272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9"/>
            <p:cNvSpPr/>
            <p:nvPr/>
          </p:nvSpPr>
          <p:spPr>
            <a:xfrm>
              <a:off x="20050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9"/>
            <p:cNvSpPr/>
            <p:nvPr/>
          </p:nvSpPr>
          <p:spPr>
            <a:xfrm>
              <a:off x="218742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9"/>
            <p:cNvSpPr/>
            <p:nvPr/>
          </p:nvSpPr>
          <p:spPr>
            <a:xfrm>
              <a:off x="23697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9"/>
            <p:cNvSpPr/>
            <p:nvPr/>
          </p:nvSpPr>
          <p:spPr>
            <a:xfrm>
              <a:off x="12756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145802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16403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182272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0050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218742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3697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9"/>
            <p:cNvSpPr/>
            <p:nvPr/>
          </p:nvSpPr>
          <p:spPr>
            <a:xfrm rot="5400000">
              <a:off x="2760900" y="21027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19"/>
            <p:cNvSpPr/>
            <p:nvPr/>
          </p:nvSpPr>
          <p:spPr>
            <a:xfrm rot="5400000">
              <a:off x="2760900" y="2285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9"/>
            <p:cNvSpPr/>
            <p:nvPr/>
          </p:nvSpPr>
          <p:spPr>
            <a:xfrm rot="5400000">
              <a:off x="2760900" y="24674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9"/>
            <p:cNvSpPr/>
            <p:nvPr/>
          </p:nvSpPr>
          <p:spPr>
            <a:xfrm rot="5400000">
              <a:off x="2760900" y="26497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9"/>
            <p:cNvSpPr/>
            <p:nvPr/>
          </p:nvSpPr>
          <p:spPr>
            <a:xfrm rot="5400000">
              <a:off x="2760900" y="28321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9"/>
            <p:cNvSpPr/>
            <p:nvPr/>
          </p:nvSpPr>
          <p:spPr>
            <a:xfrm rot="5400000">
              <a:off x="2760900" y="3014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9"/>
            <p:cNvSpPr/>
            <p:nvPr/>
          </p:nvSpPr>
          <p:spPr>
            <a:xfrm rot="5400000">
              <a:off x="2760900" y="31968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9"/>
            <p:cNvSpPr/>
            <p:nvPr/>
          </p:nvSpPr>
          <p:spPr>
            <a:xfrm rot="5400000">
              <a:off x="842400" y="21027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9"/>
            <p:cNvSpPr/>
            <p:nvPr/>
          </p:nvSpPr>
          <p:spPr>
            <a:xfrm rot="5400000">
              <a:off x="842400" y="2285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9"/>
            <p:cNvSpPr/>
            <p:nvPr/>
          </p:nvSpPr>
          <p:spPr>
            <a:xfrm rot="5400000">
              <a:off x="842400" y="24674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9"/>
            <p:cNvSpPr/>
            <p:nvPr/>
          </p:nvSpPr>
          <p:spPr>
            <a:xfrm rot="5400000">
              <a:off x="842400" y="26497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9"/>
            <p:cNvSpPr/>
            <p:nvPr/>
          </p:nvSpPr>
          <p:spPr>
            <a:xfrm rot="5400000">
              <a:off x="842400" y="28321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9"/>
            <p:cNvSpPr/>
            <p:nvPr/>
          </p:nvSpPr>
          <p:spPr>
            <a:xfrm rot="5400000">
              <a:off x="842400" y="3014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9"/>
            <p:cNvSpPr/>
            <p:nvPr/>
          </p:nvSpPr>
          <p:spPr>
            <a:xfrm rot="5400000">
              <a:off x="842400" y="31968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2" name="Google Shape;342;p19"/>
          <p:cNvSpPr/>
          <p:nvPr/>
        </p:nvSpPr>
        <p:spPr>
          <a:xfrm>
            <a:off x="3796813" y="1761650"/>
            <a:ext cx="555300" cy="1632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9"/>
          <p:cNvSpPr/>
          <p:nvPr/>
        </p:nvSpPr>
        <p:spPr>
          <a:xfrm rot="5400000">
            <a:off x="3706213" y="2356950"/>
            <a:ext cx="736500" cy="31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CXL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4" name="Google Shape;344;p19"/>
          <p:cNvSpPr/>
          <p:nvPr/>
        </p:nvSpPr>
        <p:spPr>
          <a:xfrm>
            <a:off x="2164325" y="2438125"/>
            <a:ext cx="1632600" cy="1230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9"/>
          <p:cNvSpPr/>
          <p:nvPr/>
        </p:nvSpPr>
        <p:spPr>
          <a:xfrm>
            <a:off x="1670850" y="1853700"/>
            <a:ext cx="308700" cy="132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$</a:t>
            </a:r>
            <a:endParaRPr/>
          </a:p>
        </p:txBody>
      </p:sp>
      <p:sp>
        <p:nvSpPr>
          <p:cNvPr id="346" name="Google Shape;346;p19"/>
          <p:cNvSpPr/>
          <p:nvPr/>
        </p:nvSpPr>
        <p:spPr>
          <a:xfrm>
            <a:off x="1058325" y="1853700"/>
            <a:ext cx="525300" cy="381900"/>
          </a:xfrm>
          <a:prstGeom prst="roundRect">
            <a:avLst>
              <a:gd fmla="val 16667" name="adj"/>
            </a:avLst>
          </a:prstGeom>
          <a:solidFill>
            <a:srgbClr val="A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PF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7" name="Google Shape;34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8" name="Google Shape;348;p19"/>
          <p:cNvSpPr/>
          <p:nvPr/>
        </p:nvSpPr>
        <p:spPr>
          <a:xfrm>
            <a:off x="2390825" y="1814125"/>
            <a:ext cx="548700" cy="234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 + 1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49" name="Google Shape;349;p19"/>
          <p:cNvSpPr/>
          <p:nvPr/>
        </p:nvSpPr>
        <p:spPr>
          <a:xfrm>
            <a:off x="2390825" y="2126125"/>
            <a:ext cx="548700" cy="234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i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50" name="Google Shape;350;p19"/>
          <p:cNvSpPr/>
          <p:nvPr/>
        </p:nvSpPr>
        <p:spPr>
          <a:xfrm>
            <a:off x="2390825" y="1502125"/>
            <a:ext cx="548700" cy="234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i + 2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51" name="Google Shape;351;p19"/>
          <p:cNvSpPr/>
          <p:nvPr/>
        </p:nvSpPr>
        <p:spPr>
          <a:xfrm>
            <a:off x="1550850" y="2001600"/>
            <a:ext cx="548700" cy="234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 + 3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52" name="Google Shape;352;p19"/>
          <p:cNvSpPr/>
          <p:nvPr/>
        </p:nvSpPr>
        <p:spPr>
          <a:xfrm>
            <a:off x="1550850" y="2322750"/>
            <a:ext cx="548700" cy="234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i + 4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53" name="Google Shape;353;p19"/>
          <p:cNvSpPr/>
          <p:nvPr/>
        </p:nvSpPr>
        <p:spPr>
          <a:xfrm>
            <a:off x="1550850" y="2643900"/>
            <a:ext cx="548700" cy="2340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i + 5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54" name="Google Shape;354;p19"/>
          <p:cNvSpPr/>
          <p:nvPr/>
        </p:nvSpPr>
        <p:spPr>
          <a:xfrm>
            <a:off x="5169300" y="1375525"/>
            <a:ext cx="3402600" cy="360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Sequential Pointer Chase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355" name="Google Shape;355;p19"/>
          <p:cNvGraphicFramePr/>
          <p:nvPr/>
        </p:nvGraphicFramePr>
        <p:xfrm>
          <a:off x="5169300" y="1881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{97E7738D-2E00-4EFA-A612-AADEC92AB82B}</a:tableStyleId>
              </a:tblPr>
              <a:tblGrid>
                <a:gridCol w="1438125"/>
                <a:gridCol w="19644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Stride Size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CXL Lat / DRAM Lat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4096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~2.01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128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~1.79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64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~1.55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56" name="Google Shape;356;p19"/>
          <p:cNvSpPr/>
          <p:nvPr/>
        </p:nvSpPr>
        <p:spPr>
          <a:xfrm>
            <a:off x="344675" y="4178850"/>
            <a:ext cx="8295600" cy="607200"/>
          </a:xfrm>
          <a:prstGeom prst="roundRect">
            <a:avLst>
              <a:gd fmla="val 16667" name="adj"/>
            </a:avLst>
          </a:prstGeom>
          <a:solidFill>
            <a:srgbClr val="A00000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Hardware prefetchers can help to hide CXL’s latency.</a:t>
            </a:r>
            <a:endParaRPr b="1" sz="17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Hardware prefetchers can be harmful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62" name="Google Shape;362;p20" title="Points scored"/>
          <p:cNvPicPr preferRelativeResize="0"/>
          <p:nvPr/>
        </p:nvPicPr>
        <p:blipFill rotWithShape="1">
          <a:blip r:embed="rId3">
            <a:alphaModFix/>
          </a:blip>
          <a:srcRect b="0" l="-1060" r="1059" t="0"/>
          <a:stretch/>
        </p:blipFill>
        <p:spPr>
          <a:xfrm>
            <a:off x="1314750" y="1064350"/>
            <a:ext cx="5397276" cy="312607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0"/>
          <p:cNvSpPr/>
          <p:nvPr/>
        </p:nvSpPr>
        <p:spPr>
          <a:xfrm>
            <a:off x="2156675" y="1481451"/>
            <a:ext cx="4458000" cy="203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5" name="Google Shape;365;p20"/>
          <p:cNvSpPr/>
          <p:nvPr/>
        </p:nvSpPr>
        <p:spPr>
          <a:xfrm>
            <a:off x="2227825" y="1555999"/>
            <a:ext cx="1870800" cy="1957200"/>
          </a:xfrm>
          <a:prstGeom prst="rect">
            <a:avLst/>
          </a:prstGeom>
          <a:noFill/>
          <a:ln cap="flat" cmpd="sng" w="19050">
            <a:solidFill>
              <a:srgbClr val="A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0"/>
          <p:cNvSpPr/>
          <p:nvPr/>
        </p:nvSpPr>
        <p:spPr>
          <a:xfrm>
            <a:off x="4265575" y="1555999"/>
            <a:ext cx="2571600" cy="1957200"/>
          </a:xfrm>
          <a:prstGeom prst="rect">
            <a:avLst/>
          </a:prstGeom>
          <a:noFill/>
          <a:ln cap="flat" cmpd="sng" w="19050">
            <a:solidFill>
              <a:srgbClr val="A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0"/>
          <p:cNvSpPr/>
          <p:nvPr/>
        </p:nvSpPr>
        <p:spPr>
          <a:xfrm>
            <a:off x="344675" y="4178850"/>
            <a:ext cx="8295600" cy="607200"/>
          </a:xfrm>
          <a:prstGeom prst="roundRect">
            <a:avLst>
              <a:gd fmla="val 16667" name="adj"/>
            </a:avLst>
          </a:prstGeom>
          <a:solidFill>
            <a:srgbClr val="A00000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Prefetching can degrade the performance under high loads.</a:t>
            </a:r>
            <a:endParaRPr b="1" sz="17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Software prefetching can help as well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373" name="Google Shape;373;p21"/>
          <p:cNvGrpSpPr/>
          <p:nvPr/>
        </p:nvGrpSpPr>
        <p:grpSpPr>
          <a:xfrm>
            <a:off x="672087" y="1419091"/>
            <a:ext cx="1573035" cy="1551453"/>
            <a:chOff x="841500" y="1767475"/>
            <a:chExt cx="2019300" cy="1865400"/>
          </a:xfrm>
        </p:grpSpPr>
        <p:sp>
          <p:nvSpPr>
            <p:cNvPr id="374" name="Google Shape;374;p21"/>
            <p:cNvSpPr/>
            <p:nvPr/>
          </p:nvSpPr>
          <p:spPr>
            <a:xfrm>
              <a:off x="942301" y="1868275"/>
              <a:ext cx="1817700" cy="1663800"/>
            </a:xfrm>
            <a:prstGeom prst="roundRect">
              <a:avLst>
                <a:gd fmla="val 16667" name="adj"/>
              </a:avLst>
            </a:prstGeom>
            <a:solidFill>
              <a:srgbClr val="F3F3F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1"/>
            <p:cNvSpPr/>
            <p:nvPr/>
          </p:nvSpPr>
          <p:spPr>
            <a:xfrm>
              <a:off x="12756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1"/>
            <p:cNvSpPr/>
            <p:nvPr/>
          </p:nvSpPr>
          <p:spPr>
            <a:xfrm>
              <a:off x="145802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16403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1"/>
            <p:cNvSpPr/>
            <p:nvPr/>
          </p:nvSpPr>
          <p:spPr>
            <a:xfrm>
              <a:off x="182272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1"/>
            <p:cNvSpPr/>
            <p:nvPr/>
          </p:nvSpPr>
          <p:spPr>
            <a:xfrm>
              <a:off x="20050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1"/>
            <p:cNvSpPr/>
            <p:nvPr/>
          </p:nvSpPr>
          <p:spPr>
            <a:xfrm>
              <a:off x="218742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1"/>
            <p:cNvSpPr/>
            <p:nvPr/>
          </p:nvSpPr>
          <p:spPr>
            <a:xfrm>
              <a:off x="2369775" y="1767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12756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1"/>
            <p:cNvSpPr/>
            <p:nvPr/>
          </p:nvSpPr>
          <p:spPr>
            <a:xfrm>
              <a:off x="145802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1"/>
            <p:cNvSpPr/>
            <p:nvPr/>
          </p:nvSpPr>
          <p:spPr>
            <a:xfrm>
              <a:off x="16403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1"/>
            <p:cNvSpPr/>
            <p:nvPr/>
          </p:nvSpPr>
          <p:spPr>
            <a:xfrm>
              <a:off x="182272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20050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1"/>
            <p:cNvSpPr/>
            <p:nvPr/>
          </p:nvSpPr>
          <p:spPr>
            <a:xfrm>
              <a:off x="218742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2369775" y="3532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 rot="5400000">
              <a:off x="2760900" y="21027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 rot="5400000">
              <a:off x="2760900" y="2285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 rot="5400000">
              <a:off x="2760900" y="24674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 rot="5400000">
              <a:off x="2760900" y="26497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 rot="5400000">
              <a:off x="2760900" y="28321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 rot="5400000">
              <a:off x="2760900" y="3014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1"/>
            <p:cNvSpPr/>
            <p:nvPr/>
          </p:nvSpPr>
          <p:spPr>
            <a:xfrm rot="5400000">
              <a:off x="2760900" y="31968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1"/>
            <p:cNvSpPr/>
            <p:nvPr/>
          </p:nvSpPr>
          <p:spPr>
            <a:xfrm rot="5400000">
              <a:off x="842400" y="21027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 rot="5400000">
              <a:off x="842400" y="22850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 rot="5400000">
              <a:off x="842400" y="24674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 rot="5400000">
              <a:off x="842400" y="26497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1"/>
            <p:cNvSpPr/>
            <p:nvPr/>
          </p:nvSpPr>
          <p:spPr>
            <a:xfrm rot="5400000">
              <a:off x="842400" y="28321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1"/>
            <p:cNvSpPr/>
            <p:nvPr/>
          </p:nvSpPr>
          <p:spPr>
            <a:xfrm rot="5400000">
              <a:off x="842400" y="301447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1"/>
            <p:cNvSpPr/>
            <p:nvPr/>
          </p:nvSpPr>
          <p:spPr>
            <a:xfrm rot="5400000">
              <a:off x="842400" y="3196825"/>
              <a:ext cx="99000" cy="100800"/>
            </a:xfrm>
            <a:prstGeom prst="rect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3" name="Google Shape;403;p21"/>
          <p:cNvSpPr/>
          <p:nvPr/>
        </p:nvSpPr>
        <p:spPr>
          <a:xfrm>
            <a:off x="2164325" y="2133325"/>
            <a:ext cx="2247900" cy="1230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1"/>
          <p:cNvSpPr/>
          <p:nvPr/>
        </p:nvSpPr>
        <p:spPr>
          <a:xfrm>
            <a:off x="1708375" y="1625100"/>
            <a:ext cx="308700" cy="1039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$</a:t>
            </a:r>
            <a:endParaRPr/>
          </a:p>
        </p:txBody>
      </p:sp>
      <p:sp>
        <p:nvSpPr>
          <p:cNvPr id="405" name="Google Shape;405;p21"/>
          <p:cNvSpPr/>
          <p:nvPr/>
        </p:nvSpPr>
        <p:spPr>
          <a:xfrm>
            <a:off x="986325" y="1625100"/>
            <a:ext cx="525300" cy="381900"/>
          </a:xfrm>
          <a:prstGeom prst="roundRect">
            <a:avLst>
              <a:gd fmla="val 16667" name="adj"/>
            </a:avLst>
          </a:prstGeom>
          <a:solidFill>
            <a:srgbClr val="A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PF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6" name="Google Shape;406;p21"/>
          <p:cNvSpPr txBox="1"/>
          <p:nvPr/>
        </p:nvSpPr>
        <p:spPr>
          <a:xfrm>
            <a:off x="5626525" y="1394138"/>
            <a:ext cx="2897400" cy="748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for i in range(1M):</a:t>
            </a:r>
            <a:endParaRPr sz="11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e = records[x[i]]</a:t>
            </a:r>
            <a:endParaRPr sz="11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work(e)</a:t>
            </a:r>
            <a:endParaRPr sz="11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07" name="Google Shape;407;p21"/>
          <p:cNvSpPr txBox="1"/>
          <p:nvPr/>
        </p:nvSpPr>
        <p:spPr>
          <a:xfrm>
            <a:off x="5626525" y="2313675"/>
            <a:ext cx="2897400" cy="901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for i in range(1M):</a:t>
            </a:r>
            <a:endParaRPr sz="11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e = records[x[i]]</a:t>
            </a:r>
            <a:endParaRPr sz="11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GB" sz="1100">
                <a:solidFill>
                  <a:schemeClr val="dk2"/>
                </a:solidFill>
                <a:highlight>
                  <a:schemeClr val="accent6"/>
                </a:highlight>
                <a:latin typeface="Courier New"/>
                <a:ea typeface="Courier New"/>
                <a:cs typeface="Courier New"/>
                <a:sym typeface="Courier New"/>
              </a:rPr>
              <a:t>prefetch(records[x[i+1]])</a:t>
            </a:r>
            <a:endParaRPr sz="11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work(e)</a:t>
            </a:r>
            <a:endParaRPr sz="11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08" name="Google Shape;408;p21"/>
          <p:cNvSpPr txBox="1"/>
          <p:nvPr/>
        </p:nvSpPr>
        <p:spPr>
          <a:xfrm>
            <a:off x="5626525" y="3366300"/>
            <a:ext cx="2897400" cy="901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for i in range(1M):</a:t>
            </a:r>
            <a:endParaRPr sz="11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e = records[x[i]]</a:t>
            </a:r>
            <a:endParaRPr sz="11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GB" sz="1100">
                <a:solidFill>
                  <a:schemeClr val="dk2"/>
                </a:solidFill>
                <a:highlight>
                  <a:schemeClr val="accent6"/>
                </a:highlight>
                <a:latin typeface="Courier New"/>
                <a:ea typeface="Courier New"/>
                <a:cs typeface="Courier New"/>
                <a:sym typeface="Courier New"/>
              </a:rPr>
              <a:t>prefetch(records[x[i+</a:t>
            </a:r>
            <a:r>
              <a:rPr b="1" lang="en-GB" sz="1100">
                <a:solidFill>
                  <a:schemeClr val="dk2"/>
                </a:solidFill>
                <a:highlight>
                  <a:schemeClr val="accent6"/>
                </a:highlight>
                <a:latin typeface="Courier New"/>
                <a:ea typeface="Courier New"/>
                <a:cs typeface="Courier New"/>
                <a:sym typeface="Courier New"/>
              </a:rPr>
              <a:t>k</a:t>
            </a:r>
            <a:r>
              <a:rPr lang="en-GB" sz="1100">
                <a:solidFill>
                  <a:schemeClr val="dk2"/>
                </a:solidFill>
                <a:highlight>
                  <a:schemeClr val="accent6"/>
                </a:highlight>
                <a:latin typeface="Courier New"/>
                <a:ea typeface="Courier New"/>
                <a:cs typeface="Courier New"/>
                <a:sym typeface="Courier New"/>
              </a:rPr>
              <a:t>]])</a:t>
            </a:r>
            <a:endParaRPr sz="11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work(e)</a:t>
            </a:r>
            <a:endParaRPr sz="11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09" name="Google Shape;409;p21"/>
          <p:cNvSpPr/>
          <p:nvPr/>
        </p:nvSpPr>
        <p:spPr>
          <a:xfrm>
            <a:off x="2331450" y="1419075"/>
            <a:ext cx="736500" cy="322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Courier New"/>
                <a:ea typeface="Courier New"/>
                <a:cs typeface="Courier New"/>
                <a:sym typeface="Courier New"/>
              </a:rPr>
              <a:t>r[x[i]]</a:t>
            </a:r>
            <a:endParaRPr sz="7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10" name="Google Shape;41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1" name="Google Shape;411;p21"/>
          <p:cNvSpPr/>
          <p:nvPr/>
        </p:nvSpPr>
        <p:spPr>
          <a:xfrm>
            <a:off x="2331450" y="1776200"/>
            <a:ext cx="736500" cy="3225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Courier New"/>
                <a:ea typeface="Courier New"/>
                <a:cs typeface="Courier New"/>
                <a:sym typeface="Courier New"/>
              </a:rPr>
              <a:t>r[x[i+1]]</a:t>
            </a:r>
            <a:endParaRPr sz="7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12" name="Google Shape;412;p21"/>
          <p:cNvSpPr/>
          <p:nvPr/>
        </p:nvSpPr>
        <p:spPr>
          <a:xfrm>
            <a:off x="1772725" y="1693525"/>
            <a:ext cx="180000" cy="1755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21"/>
          <p:cNvSpPr txBox="1"/>
          <p:nvPr/>
        </p:nvSpPr>
        <p:spPr>
          <a:xfrm>
            <a:off x="491525" y="3137675"/>
            <a:ext cx="487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Timeliness is important!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4" name="Google Shape;414;p21"/>
          <p:cNvSpPr txBox="1"/>
          <p:nvPr/>
        </p:nvSpPr>
        <p:spPr>
          <a:xfrm>
            <a:off x="491525" y="3654163"/>
            <a:ext cx="382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Early prefetches can be evicted.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5" name="Google Shape;415;p21"/>
          <p:cNvSpPr txBox="1"/>
          <p:nvPr/>
        </p:nvSpPr>
        <p:spPr>
          <a:xfrm>
            <a:off x="491525" y="4137588"/>
            <a:ext cx="366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Late prefetches are not helpful.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6" name="Google Shape;416;p21"/>
          <p:cNvSpPr/>
          <p:nvPr/>
        </p:nvSpPr>
        <p:spPr>
          <a:xfrm>
            <a:off x="4412225" y="1419100"/>
            <a:ext cx="555300" cy="16638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1"/>
          <p:cNvSpPr/>
          <p:nvPr/>
        </p:nvSpPr>
        <p:spPr>
          <a:xfrm rot="5400000">
            <a:off x="4321625" y="2015250"/>
            <a:ext cx="736500" cy="31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"/>
                <a:ea typeface="Lexend"/>
                <a:cs typeface="Lexend"/>
                <a:sym typeface="Lexend"/>
              </a:rPr>
              <a:t>CXL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8" name="Google Shape;418;p21"/>
          <p:cNvSpPr/>
          <p:nvPr/>
        </p:nvSpPr>
        <p:spPr>
          <a:xfrm rot="-1978193">
            <a:off x="6879064" y="4095968"/>
            <a:ext cx="814226" cy="32252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1"/>
          <p:cNvSpPr txBox="1"/>
          <p:nvPr/>
        </p:nvSpPr>
        <p:spPr>
          <a:xfrm>
            <a:off x="5058875" y="4418925"/>
            <a:ext cx="3571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Prefetch distance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