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732" r:id="rId1"/>
  </p:sldMasterIdLst>
  <p:notesMasterIdLst>
    <p:notesMasterId r:id="rId27"/>
  </p:notesMasterIdLst>
  <p:sldIdLst>
    <p:sldId id="256" r:id="rId2"/>
    <p:sldId id="257" r:id="rId3"/>
    <p:sldId id="315" r:id="rId4"/>
    <p:sldId id="304" r:id="rId5"/>
    <p:sldId id="321" r:id="rId6"/>
    <p:sldId id="282" r:id="rId7"/>
    <p:sldId id="283" r:id="rId8"/>
    <p:sldId id="292" r:id="rId9"/>
    <p:sldId id="318" r:id="rId10"/>
    <p:sldId id="286" r:id="rId11"/>
    <p:sldId id="306" r:id="rId12"/>
    <p:sldId id="285" r:id="rId13"/>
    <p:sldId id="312" r:id="rId14"/>
    <p:sldId id="296" r:id="rId15"/>
    <p:sldId id="290" r:id="rId16"/>
    <p:sldId id="291" r:id="rId17"/>
    <p:sldId id="311" r:id="rId18"/>
    <p:sldId id="266" r:id="rId19"/>
    <p:sldId id="267" r:id="rId20"/>
    <p:sldId id="300" r:id="rId21"/>
    <p:sldId id="301" r:id="rId22"/>
    <p:sldId id="268" r:id="rId23"/>
    <p:sldId id="308" r:id="rId24"/>
    <p:sldId id="270" r:id="rId25"/>
    <p:sldId id="29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8" autoAdjust="0"/>
    <p:restoredTop sz="81809" autoAdjust="0"/>
  </p:normalViewPr>
  <p:slideViewPr>
    <p:cSldViewPr>
      <p:cViewPr varScale="1">
        <p:scale>
          <a:sx n="100" d="100"/>
          <a:sy n="100" d="100"/>
        </p:scale>
        <p:origin x="-12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Idx</c:v>
                </c:pt>
              </c:strCache>
            </c:strRef>
          </c:tx>
          <c:spPr>
            <a:ln w="28539">
              <a:noFill/>
            </a:ln>
          </c:spPr>
          <c:marker>
            <c:symbol val="square"/>
            <c:size val="14"/>
            <c:spPr>
              <a:solidFill>
                <a:schemeClr val="accent1"/>
              </a:solidFill>
            </c:spPr>
          </c:marker>
          <c:xVal>
            <c:numRef>
              <c:f>Sheet1!$A$2:$A$4</c:f>
              <c:numCache>
                <c:formatCode>General</c:formatCode>
                <c:ptCount val="3"/>
                <c:pt idx="0">
                  <c:v>32.0</c:v>
                </c:pt>
                <c:pt idx="1">
                  <c:v>168.0</c:v>
                </c:pt>
                <c:pt idx="2">
                  <c:v>1000.0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125.0</c:v>
                </c:pt>
                <c:pt idx="1">
                  <c:v>23.80952380952377</c:v>
                </c:pt>
                <c:pt idx="2">
                  <c:v>4.0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2114104"/>
        <c:axId val="472927528"/>
      </c:scatterChart>
      <c:valAx>
        <c:axId val="742114104"/>
        <c:scaling>
          <c:logBase val="10.0"/>
          <c:orientation val="minMax"/>
          <c:max val="10000.0"/>
          <c:min val="10.0"/>
        </c:scaling>
        <c:delete val="0"/>
        <c:axPos val="b"/>
        <c:majorGridlines>
          <c:spPr>
            <a:ln w="12684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50736"/>
        </c:spPr>
        <c:txPr>
          <a:bodyPr rot="0" vert="horz"/>
          <a:lstStyle/>
          <a:p>
            <a:pPr>
              <a:defRPr sz="2398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2927528"/>
        <c:crosses val="autoZero"/>
        <c:crossBetween val="midCat"/>
      </c:valAx>
      <c:valAx>
        <c:axId val="472927528"/>
        <c:scaling>
          <c:logBase val="10.0"/>
          <c:orientation val="minMax"/>
          <c:max val="1000.0"/>
          <c:min val="1.0"/>
        </c:scaling>
        <c:delete val="0"/>
        <c:axPos val="l"/>
        <c:majorGridlines>
          <c:spPr>
            <a:ln w="12684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50736"/>
        </c:spPr>
        <c:txPr>
          <a:bodyPr/>
          <a:lstStyle/>
          <a:p>
            <a:pPr>
              <a:defRPr sz="2396"/>
            </a:pPr>
            <a:endParaRPr lang="en-US"/>
          </a:p>
        </c:txPr>
        <c:crossAx val="742114104"/>
        <c:crossesAt val="10.0"/>
        <c:crossBetween val="midCat"/>
      </c:valAx>
      <c:spPr>
        <a:noFill/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</c:v>
                </c:pt>
              </c:strCache>
            </c:strRef>
          </c:tx>
          <c:spPr>
            <a:ln w="28539">
              <a:noFill/>
            </a:ln>
          </c:spPr>
          <c:marker>
            <c:spPr>
              <a:solidFill>
                <a:schemeClr val="accent1"/>
              </a:solidFill>
            </c:spPr>
          </c:marker>
          <c:xVal>
            <c:numRef>
              <c:f>Sheet1!$A$2:$A$6</c:f>
              <c:numCache>
                <c:formatCode>General</c:formatCode>
                <c:ptCount val="5"/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3086664"/>
        <c:axId val="475748296"/>
      </c:scatterChart>
      <c:valAx>
        <c:axId val="743086664"/>
        <c:scaling>
          <c:orientation val="minMax"/>
          <c:max val="13.5"/>
          <c:min val="0.0"/>
        </c:scaling>
        <c:delete val="0"/>
        <c:axPos val="b"/>
        <c:majorGridlines>
          <c:spPr>
            <a:ln w="12684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50736"/>
        </c:spPr>
        <c:txPr>
          <a:bodyPr rot="0" vert="horz"/>
          <a:lstStyle/>
          <a:p>
            <a:pPr>
              <a:defRPr sz="2398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748296"/>
        <c:crosses val="autoZero"/>
        <c:crossBetween val="midCat"/>
        <c:majorUnit val="2.0"/>
        <c:minorUnit val="1.0"/>
      </c:valAx>
      <c:valAx>
        <c:axId val="475748296"/>
        <c:scaling>
          <c:orientation val="minMax"/>
          <c:max val="6.0"/>
          <c:min val="0.0"/>
        </c:scaling>
        <c:delete val="0"/>
        <c:axPos val="l"/>
        <c:majorGridlines>
          <c:spPr>
            <a:ln w="12684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50736"/>
        </c:spPr>
        <c:txPr>
          <a:bodyPr/>
          <a:lstStyle/>
          <a:p>
            <a:pPr>
              <a:defRPr sz="2396"/>
            </a:pPr>
            <a:endParaRPr lang="en-US"/>
          </a:p>
        </c:txPr>
        <c:crossAx val="743086664"/>
        <c:crosses val="autoZero"/>
        <c:crossBetween val="midCat"/>
        <c:majorUnit val="2.0"/>
      </c:valAx>
      <c:spPr>
        <a:noFill/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</c:v>
                </c:pt>
              </c:strCache>
            </c:strRef>
          </c:tx>
          <c:spPr>
            <a:ln w="28539">
              <a:noFill/>
            </a:ln>
          </c:spPr>
          <c:marker>
            <c:spPr>
              <a:solidFill>
                <a:schemeClr val="accent1"/>
              </a:solidFill>
            </c:spPr>
          </c:marker>
          <c:xVal>
            <c:numRef>
              <c:f>Sheet1!$A$2:$A$6</c:f>
              <c:numCache>
                <c:formatCode>General</c:formatCode>
                <c:ptCount val="5"/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5042664"/>
        <c:axId val="462144008"/>
      </c:scatterChart>
      <c:valAx>
        <c:axId val="475042664"/>
        <c:scaling>
          <c:orientation val="minMax"/>
          <c:max val="13.5"/>
          <c:min val="0.0"/>
        </c:scaling>
        <c:delete val="0"/>
        <c:axPos val="b"/>
        <c:majorGridlines>
          <c:spPr>
            <a:ln w="12684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50736"/>
        </c:spPr>
        <c:txPr>
          <a:bodyPr rot="0" vert="horz"/>
          <a:lstStyle/>
          <a:p>
            <a:pPr>
              <a:defRPr sz="2398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62144008"/>
        <c:crosses val="autoZero"/>
        <c:crossBetween val="midCat"/>
        <c:majorUnit val="2.0"/>
        <c:minorUnit val="1.0"/>
      </c:valAx>
      <c:valAx>
        <c:axId val="462144008"/>
        <c:scaling>
          <c:orientation val="minMax"/>
          <c:max val="6.0"/>
          <c:min val="0.0"/>
        </c:scaling>
        <c:delete val="0"/>
        <c:axPos val="l"/>
        <c:majorGridlines>
          <c:spPr>
            <a:ln w="12684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50736"/>
        </c:spPr>
        <c:txPr>
          <a:bodyPr/>
          <a:lstStyle/>
          <a:p>
            <a:pPr>
              <a:defRPr sz="2396"/>
            </a:pPr>
            <a:endParaRPr lang="en-US"/>
          </a:p>
        </c:txPr>
        <c:crossAx val="475042664"/>
        <c:crosses val="autoZero"/>
        <c:crossBetween val="midCat"/>
        <c:majorUnit val="2.0"/>
      </c:valAx>
      <c:spPr>
        <a:noFill/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82D988-8C0E-413E-B335-715BC0B41EB4}" type="datetimeFigureOut">
              <a:rPr lang="en-US"/>
              <a:pPr>
                <a:defRPr/>
              </a:pPr>
              <a:t>10/24/11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7162C6-AECC-401B-BA55-0C87E4C9B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27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162C6-AECC-401B-BA55-0C87E4C9BF0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01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72F477-7C40-40C8-9D0C-EF880CF16CC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3CE87B-A63D-4963-B141-7A615AEE03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BAFF84-F5DF-4002-88D2-DB6E9B8A36A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indent="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AAA74-9A53-4949-B0C6-39F62654740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162C6-AECC-401B-BA55-0C87E4C9BF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56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D87703-0243-439E-8B27-4305720956A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B4D8D7-EB69-46F2-8753-EE4497D070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B4D8D7-EB69-46F2-8753-EE4497D070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B4D8D7-EB69-46F2-8753-EE4497D070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AB9E3C-53A5-440E-B9A7-74537C918F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1CCF81-A4D3-4FA1-B57E-D9C24E153CF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5E1DA-756A-4061-913F-F3D921A70CC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162C6-AECC-401B-BA55-0C87E4C9BF0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71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162C6-AECC-401B-BA55-0C87E4C9BF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13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5BA220-8F01-427C-B799-8815081CE5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162C6-AECC-401B-BA55-0C87E4C9BF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56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416E39-DB3E-49D7-9F07-FE9DE25C35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3CE87B-A63D-4963-B141-7A615AEE03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162C6-AECC-401B-BA55-0C87E4C9BF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74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162C6-AECC-401B-BA55-0C87E4C9BF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8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2A194-FBAD-4B3D-85A7-C68DBF88778D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B2CF-98C8-4F16-B03D-906FE496F9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8382002" y="6095999"/>
            <a:ext cx="762001" cy="76200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9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6DF42-4962-42BA-8834-CEE7FCE7BEB1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E566-62DE-4CA9-86E9-A69278873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4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9BB7F-0E93-49A2-ABA5-3082E4F8E62C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3C1D4-0CE8-4B1C-ABBC-7BAFD2B7E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5582D-0ED1-4358-9EA4-1BF5367DC324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411CD-7F37-40D6-A730-BC0042F25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2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B408-958B-419A-A6B2-7F1F86017708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69CA6-470C-4D87-947C-F2F6C6E41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8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A873-1071-42AA-8EF2-2A3111CA59EA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BA18-D71C-459C-96EB-AEBB1D688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3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03E69-E457-4C9A-8623-0A22FD45A61B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0A1A-7E22-40BF-8E7C-04C3F5AC9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3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5DC7-41F6-432B-B5D5-5ED5CF3330B4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E69B-ED2A-4257-9248-417B8B26F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5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733CC-614D-45C7-AD24-895FD1E069BE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D6E8B-876A-456A-895D-1955E0215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5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0324-D7F9-4E7E-A031-DA120B3E81AA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90BE2-655F-4A82-A9C3-7A08E1639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BF67-01BC-40B8-A0C4-2C4986CCEE46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9BD8A-A949-494A-80C7-848A94FEC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8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5F5544-63A5-4836-A420-86A9674E8DEB}" type="datetime1">
              <a:rPr lang="en-US" smtClean="0"/>
              <a:t>10/24/11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8382002" y="6095999"/>
            <a:ext cx="762001" cy="762002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accent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912049-2439-40BD-823A-DFFE1B2499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SILT: A Memory-Efficient,</a:t>
            </a:r>
            <a:br>
              <a:rPr lang="en-US" b="1" dirty="0" smtClean="0"/>
            </a:br>
            <a:r>
              <a:rPr lang="en-US" b="1" dirty="0" smtClean="0"/>
              <a:t>High-Performance Key-Value Store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2098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Hyeontaek</a:t>
            </a:r>
            <a:r>
              <a:rPr lang="en-US" b="1" dirty="0" smtClean="0">
                <a:solidFill>
                  <a:schemeClr val="tx1"/>
                </a:solidFill>
              </a:rPr>
              <a:t> Lim</a:t>
            </a:r>
            <a:r>
              <a:rPr lang="en-US" dirty="0" smtClean="0">
                <a:solidFill>
                  <a:schemeClr val="tx1"/>
                </a:solidFill>
              </a:rPr>
              <a:t>, Bin Fan, David G. Andersen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Michael </a:t>
            </a:r>
            <a:r>
              <a:rPr lang="en-US" dirty="0" err="1">
                <a:solidFill>
                  <a:schemeClr val="tx1"/>
                </a:solidFill>
              </a:rPr>
              <a:t>Kaminsky</a:t>
            </a:r>
            <a:r>
              <a:rPr lang="en-US" dirty="0" smtClean="0">
                <a:solidFill>
                  <a:schemeClr val="tx1"/>
                </a:solidFill>
              </a:rPr>
              <a:t>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Carnegie Mellon University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†Intel Labs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77000"/>
            <a:ext cx="1752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2011-10-24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2971800" y="2057399"/>
            <a:ext cx="990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971800" y="2057399"/>
            <a:ext cx="22542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>
            <a:off x="2971800" y="22859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71" idx="1"/>
          </p:cNvCxnSpPr>
          <p:nvPr/>
        </p:nvCxnSpPr>
        <p:spPr>
          <a:xfrm>
            <a:off x="2971800" y="25145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971800" y="27431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200400" y="2057399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971800" y="2057399"/>
            <a:ext cx="990600" cy="9144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4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LogStore</a:t>
            </a:r>
            <a:r>
              <a:rPr lang="en-US" sz="4000" dirty="0" smtClean="0"/>
              <a:t>: No Control over Data Layout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6248400"/>
            <a:ext cx="2646363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6.5+ bytes/entry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64238" y="6248400"/>
            <a:ext cx="2646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867400"/>
            <a:ext cx="2646363" cy="3810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Memory overhead</a:t>
            </a:r>
          </a:p>
        </p:txBody>
      </p:sp>
      <p:sp>
        <p:nvSpPr>
          <p:cNvPr id="7" name="Rectangle 6"/>
          <p:cNvSpPr/>
          <p:nvPr/>
        </p:nvSpPr>
        <p:spPr>
          <a:xfrm>
            <a:off x="5964238" y="5867400"/>
            <a:ext cx="2646362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Write amplification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723063" y="4648200"/>
            <a:ext cx="1811337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553200" y="3733800"/>
            <a:ext cx="2209800" cy="8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Inserted entries are appended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438400" y="5181600"/>
            <a:ext cx="2438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n-flash </a:t>
            </a:r>
            <a:r>
              <a:rPr lang="en-US" sz="2400" dirty="0">
                <a:solidFill>
                  <a:schemeClr val="tx1"/>
                </a:solidFill>
              </a:rPr>
              <a:t>log</a:t>
            </a:r>
          </a:p>
        </p:txBody>
      </p:sp>
      <p:sp>
        <p:nvSpPr>
          <p:cNvPr id="99" name="Freeform 98"/>
          <p:cNvSpPr/>
          <p:nvPr/>
        </p:nvSpPr>
        <p:spPr>
          <a:xfrm>
            <a:off x="3514120" y="2613184"/>
            <a:ext cx="1127334" cy="1280467"/>
          </a:xfrm>
          <a:custGeom>
            <a:avLst/>
            <a:gdLst>
              <a:gd name="connsiteX0" fmla="*/ 704850 w 1088521"/>
              <a:gd name="connsiteY0" fmla="*/ 0 h 1775649"/>
              <a:gd name="connsiteX1" fmla="*/ 1057275 w 1088521"/>
              <a:gd name="connsiteY1" fmla="*/ 1638300 h 1775649"/>
              <a:gd name="connsiteX2" fmla="*/ 0 w 1088521"/>
              <a:gd name="connsiteY2" fmla="*/ 1571625 h 1775649"/>
              <a:gd name="connsiteX0" fmla="*/ 704850 w 6907304"/>
              <a:gd name="connsiteY0" fmla="*/ 0 h 2575068"/>
              <a:gd name="connsiteX1" fmla="*/ 6905625 w 6907304"/>
              <a:gd name="connsiteY1" fmla="*/ 2533650 h 2575068"/>
              <a:gd name="connsiteX2" fmla="*/ 0 w 6907304"/>
              <a:gd name="connsiteY2" fmla="*/ 1571625 h 2575068"/>
              <a:gd name="connsiteX0" fmla="*/ 704850 w 6907304"/>
              <a:gd name="connsiteY0" fmla="*/ 0 h 2575068"/>
              <a:gd name="connsiteX1" fmla="*/ 6905625 w 6907304"/>
              <a:gd name="connsiteY1" fmla="*/ 2533650 h 2575068"/>
              <a:gd name="connsiteX2" fmla="*/ 0 w 6907304"/>
              <a:gd name="connsiteY2" fmla="*/ 1571625 h 2575068"/>
              <a:gd name="connsiteX0" fmla="*/ 704850 w 6905918"/>
              <a:gd name="connsiteY0" fmla="*/ 0 h 2580538"/>
              <a:gd name="connsiteX1" fmla="*/ 6905625 w 6905918"/>
              <a:gd name="connsiteY1" fmla="*/ 2533650 h 2580538"/>
              <a:gd name="connsiteX2" fmla="*/ 0 w 6905918"/>
              <a:gd name="connsiteY2" fmla="*/ 1571625 h 2580538"/>
              <a:gd name="connsiteX0" fmla="*/ 704850 w 6905918"/>
              <a:gd name="connsiteY0" fmla="*/ 0 h 2580538"/>
              <a:gd name="connsiteX1" fmla="*/ 6905625 w 6905918"/>
              <a:gd name="connsiteY1" fmla="*/ 2533650 h 2580538"/>
              <a:gd name="connsiteX2" fmla="*/ 0 w 6905918"/>
              <a:gd name="connsiteY2" fmla="*/ 1571625 h 2580538"/>
              <a:gd name="connsiteX0" fmla="*/ 1933286 w 6925711"/>
              <a:gd name="connsiteY0" fmla="*/ 0 h 2372981"/>
              <a:gd name="connsiteX1" fmla="*/ 6905625 w 6925711"/>
              <a:gd name="connsiteY1" fmla="*/ 2339686 h 2372981"/>
              <a:gd name="connsiteX2" fmla="*/ 0 w 6925711"/>
              <a:gd name="connsiteY2" fmla="*/ 1377661 h 2372981"/>
              <a:gd name="connsiteX0" fmla="*/ 1933286 w 3783149"/>
              <a:gd name="connsiteY0" fmla="*/ 103755 h 1494933"/>
              <a:gd name="connsiteX1" fmla="*/ 3682134 w 3783149"/>
              <a:gd name="connsiteY1" fmla="*/ 32750 h 1494933"/>
              <a:gd name="connsiteX2" fmla="*/ 0 w 3783149"/>
              <a:gd name="connsiteY2" fmla="*/ 1481416 h 1494933"/>
              <a:gd name="connsiteX0" fmla="*/ 1933286 w 3783149"/>
              <a:gd name="connsiteY0" fmla="*/ 103755 h 1481416"/>
              <a:gd name="connsiteX1" fmla="*/ 3682134 w 3783149"/>
              <a:gd name="connsiteY1" fmla="*/ 32750 h 1481416"/>
              <a:gd name="connsiteX2" fmla="*/ 3091873 w 3783149"/>
              <a:gd name="connsiteY2" fmla="*/ 345698 h 1481416"/>
              <a:gd name="connsiteX3" fmla="*/ 0 w 3783149"/>
              <a:gd name="connsiteY3" fmla="*/ 1481416 h 1481416"/>
              <a:gd name="connsiteX0" fmla="*/ 1933286 w 3803935"/>
              <a:gd name="connsiteY0" fmla="*/ 81990 h 1459651"/>
              <a:gd name="connsiteX1" fmla="*/ 3682134 w 3803935"/>
              <a:gd name="connsiteY1" fmla="*/ 10985 h 1459651"/>
              <a:gd name="connsiteX2" fmla="*/ 3248891 w 3803935"/>
              <a:gd name="connsiteY2" fmla="*/ 822697 h 1459651"/>
              <a:gd name="connsiteX3" fmla="*/ 0 w 3803935"/>
              <a:gd name="connsiteY3" fmla="*/ 1459651 h 1459651"/>
              <a:gd name="connsiteX0" fmla="*/ 1933286 w 3774776"/>
              <a:gd name="connsiteY0" fmla="*/ 81990 h 1459651"/>
              <a:gd name="connsiteX1" fmla="*/ 3682134 w 3774776"/>
              <a:gd name="connsiteY1" fmla="*/ 10985 h 1459651"/>
              <a:gd name="connsiteX2" fmla="*/ 3248891 w 3774776"/>
              <a:gd name="connsiteY2" fmla="*/ 822697 h 1459651"/>
              <a:gd name="connsiteX3" fmla="*/ 847437 w 3774776"/>
              <a:gd name="connsiteY3" fmla="*/ 1275279 h 1459651"/>
              <a:gd name="connsiteX4" fmla="*/ 0 w 3774776"/>
              <a:gd name="connsiteY4" fmla="*/ 1459651 h 1459651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635000 w 3562339"/>
              <a:gd name="connsiteY3" fmla="*/ 1275279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635000 w 3562339"/>
              <a:gd name="connsiteY3" fmla="*/ 1275279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542636 w 3562339"/>
              <a:gd name="connsiteY3" fmla="*/ 998188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542636 w 3562339"/>
              <a:gd name="connsiteY3" fmla="*/ 998188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542636 w 3562339"/>
              <a:gd name="connsiteY3" fmla="*/ 998188 h 1570487"/>
              <a:gd name="connsiteX4" fmla="*/ 0 w 3562339"/>
              <a:gd name="connsiteY4" fmla="*/ 1570487 h 1570487"/>
              <a:gd name="connsiteX0" fmla="*/ 1720849 w 3576319"/>
              <a:gd name="connsiteY0" fmla="*/ 71268 h 1559765"/>
              <a:gd name="connsiteX1" fmla="*/ 3469697 w 3576319"/>
              <a:gd name="connsiteY1" fmla="*/ 263 h 1559765"/>
              <a:gd name="connsiteX2" fmla="*/ 3036454 w 3576319"/>
              <a:gd name="connsiteY2" fmla="*/ 811975 h 1559765"/>
              <a:gd name="connsiteX3" fmla="*/ 542636 w 3576319"/>
              <a:gd name="connsiteY3" fmla="*/ 987466 h 1559765"/>
              <a:gd name="connsiteX4" fmla="*/ 0 w 3576319"/>
              <a:gd name="connsiteY4" fmla="*/ 1559765 h 1559765"/>
              <a:gd name="connsiteX0" fmla="*/ 1720849 w 3576319"/>
              <a:gd name="connsiteY0" fmla="*/ 71268 h 1559765"/>
              <a:gd name="connsiteX1" fmla="*/ 3469697 w 3576319"/>
              <a:gd name="connsiteY1" fmla="*/ 263 h 1559765"/>
              <a:gd name="connsiteX2" fmla="*/ 3036454 w 3576319"/>
              <a:gd name="connsiteY2" fmla="*/ 811975 h 1559765"/>
              <a:gd name="connsiteX3" fmla="*/ 542636 w 3576319"/>
              <a:gd name="connsiteY3" fmla="*/ 987466 h 1559765"/>
              <a:gd name="connsiteX4" fmla="*/ 0 w 3576319"/>
              <a:gd name="connsiteY4" fmla="*/ 1559765 h 1559765"/>
              <a:gd name="connsiteX0" fmla="*/ 1720849 w 3469697"/>
              <a:gd name="connsiteY0" fmla="*/ 71005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20849 w 3469697"/>
              <a:gd name="connsiteY0" fmla="*/ 71005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30085 w 3469697"/>
              <a:gd name="connsiteY0" fmla="*/ 43296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30085 w 3469697"/>
              <a:gd name="connsiteY0" fmla="*/ 43296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30085 w 3471734"/>
              <a:gd name="connsiteY0" fmla="*/ 263271 h 1779477"/>
              <a:gd name="connsiteX1" fmla="*/ 3469697 w 3471734"/>
              <a:gd name="connsiteY1" fmla="*/ 219975 h 1779477"/>
              <a:gd name="connsiteX2" fmla="*/ 3036454 w 3471734"/>
              <a:gd name="connsiteY2" fmla="*/ 1031687 h 1779477"/>
              <a:gd name="connsiteX3" fmla="*/ 542636 w 3471734"/>
              <a:gd name="connsiteY3" fmla="*/ 1207178 h 1779477"/>
              <a:gd name="connsiteX4" fmla="*/ 0 w 3471734"/>
              <a:gd name="connsiteY4" fmla="*/ 1779477 h 1779477"/>
              <a:gd name="connsiteX0" fmla="*/ 1730085 w 3572271"/>
              <a:gd name="connsiteY0" fmla="*/ 128542 h 1644748"/>
              <a:gd name="connsiteX1" fmla="*/ 3469697 w 3572271"/>
              <a:gd name="connsiteY1" fmla="*/ 85246 h 1644748"/>
              <a:gd name="connsiteX2" fmla="*/ 3036454 w 3572271"/>
              <a:gd name="connsiteY2" fmla="*/ 896958 h 1644748"/>
              <a:gd name="connsiteX3" fmla="*/ 542636 w 3572271"/>
              <a:gd name="connsiteY3" fmla="*/ 1072449 h 1644748"/>
              <a:gd name="connsiteX4" fmla="*/ 0 w 3572271"/>
              <a:gd name="connsiteY4" fmla="*/ 1644748 h 1644748"/>
              <a:gd name="connsiteX0" fmla="*/ 1730085 w 3609793"/>
              <a:gd name="connsiteY0" fmla="*/ 73053 h 1589259"/>
              <a:gd name="connsiteX1" fmla="*/ 3515879 w 3609793"/>
              <a:gd name="connsiteY1" fmla="*/ 103648 h 1589259"/>
              <a:gd name="connsiteX2" fmla="*/ 3036454 w 3609793"/>
              <a:gd name="connsiteY2" fmla="*/ 841469 h 1589259"/>
              <a:gd name="connsiteX3" fmla="*/ 542636 w 3609793"/>
              <a:gd name="connsiteY3" fmla="*/ 1016960 h 1589259"/>
              <a:gd name="connsiteX4" fmla="*/ 0 w 3609793"/>
              <a:gd name="connsiteY4" fmla="*/ 1589259 h 1589259"/>
              <a:gd name="connsiteX0" fmla="*/ 1730085 w 3609793"/>
              <a:gd name="connsiteY0" fmla="*/ 73053 h 1589259"/>
              <a:gd name="connsiteX1" fmla="*/ 3515879 w 3609793"/>
              <a:gd name="connsiteY1" fmla="*/ 103648 h 1589259"/>
              <a:gd name="connsiteX2" fmla="*/ 3036454 w 3609793"/>
              <a:gd name="connsiteY2" fmla="*/ 841469 h 1589259"/>
              <a:gd name="connsiteX3" fmla="*/ 542636 w 3609793"/>
              <a:gd name="connsiteY3" fmla="*/ 1016960 h 1589259"/>
              <a:gd name="connsiteX4" fmla="*/ 0 w 3609793"/>
              <a:gd name="connsiteY4" fmla="*/ 1589259 h 1589259"/>
              <a:gd name="connsiteX0" fmla="*/ 1730085 w 3609793"/>
              <a:gd name="connsiteY0" fmla="*/ 0 h 1516206"/>
              <a:gd name="connsiteX1" fmla="*/ 3515879 w 3609793"/>
              <a:gd name="connsiteY1" fmla="*/ 30595 h 1516206"/>
              <a:gd name="connsiteX2" fmla="*/ 3036454 w 3609793"/>
              <a:gd name="connsiteY2" fmla="*/ 768416 h 1516206"/>
              <a:gd name="connsiteX3" fmla="*/ 542636 w 3609793"/>
              <a:gd name="connsiteY3" fmla="*/ 943907 h 1516206"/>
              <a:gd name="connsiteX4" fmla="*/ 0 w 3609793"/>
              <a:gd name="connsiteY4" fmla="*/ 1516206 h 1516206"/>
              <a:gd name="connsiteX0" fmla="*/ 1730085 w 3559063"/>
              <a:gd name="connsiteY0" fmla="*/ 0 h 1516206"/>
              <a:gd name="connsiteX1" fmla="*/ 3515879 w 3559063"/>
              <a:gd name="connsiteY1" fmla="*/ 30595 h 1516206"/>
              <a:gd name="connsiteX2" fmla="*/ 3036454 w 3559063"/>
              <a:gd name="connsiteY2" fmla="*/ 768416 h 1516206"/>
              <a:gd name="connsiteX3" fmla="*/ 542636 w 3559063"/>
              <a:gd name="connsiteY3" fmla="*/ 943907 h 1516206"/>
              <a:gd name="connsiteX4" fmla="*/ 0 w 3559063"/>
              <a:gd name="connsiteY4" fmla="*/ 1516206 h 1516206"/>
              <a:gd name="connsiteX0" fmla="*/ 1730085 w 3559063"/>
              <a:gd name="connsiteY0" fmla="*/ 138493 h 1654699"/>
              <a:gd name="connsiteX1" fmla="*/ 3515879 w 3559063"/>
              <a:gd name="connsiteY1" fmla="*/ 169088 h 1654699"/>
              <a:gd name="connsiteX2" fmla="*/ 3036454 w 3559063"/>
              <a:gd name="connsiteY2" fmla="*/ 906909 h 1654699"/>
              <a:gd name="connsiteX3" fmla="*/ 542636 w 3559063"/>
              <a:gd name="connsiteY3" fmla="*/ 1082400 h 1654699"/>
              <a:gd name="connsiteX4" fmla="*/ 0 w 3559063"/>
              <a:gd name="connsiteY4" fmla="*/ 1654699 h 1654699"/>
              <a:gd name="connsiteX0" fmla="*/ 1730085 w 3690079"/>
              <a:gd name="connsiteY0" fmla="*/ 89385 h 1605591"/>
              <a:gd name="connsiteX1" fmla="*/ 3515879 w 3690079"/>
              <a:gd name="connsiteY1" fmla="*/ 119980 h 1605591"/>
              <a:gd name="connsiteX2" fmla="*/ 3036454 w 3690079"/>
              <a:gd name="connsiteY2" fmla="*/ 857801 h 1605591"/>
              <a:gd name="connsiteX3" fmla="*/ 542636 w 3690079"/>
              <a:gd name="connsiteY3" fmla="*/ 1033292 h 1605591"/>
              <a:gd name="connsiteX4" fmla="*/ 0 w 3690079"/>
              <a:gd name="connsiteY4" fmla="*/ 1605591 h 1605591"/>
              <a:gd name="connsiteX0" fmla="*/ 1730085 w 3727423"/>
              <a:gd name="connsiteY0" fmla="*/ 0 h 1516206"/>
              <a:gd name="connsiteX1" fmla="*/ 3562061 w 3727423"/>
              <a:gd name="connsiteY1" fmla="*/ 270740 h 1516206"/>
              <a:gd name="connsiteX2" fmla="*/ 3036454 w 3727423"/>
              <a:gd name="connsiteY2" fmla="*/ 768416 h 1516206"/>
              <a:gd name="connsiteX3" fmla="*/ 542636 w 3727423"/>
              <a:gd name="connsiteY3" fmla="*/ 943907 h 1516206"/>
              <a:gd name="connsiteX4" fmla="*/ 0 w 3727423"/>
              <a:gd name="connsiteY4" fmla="*/ 1516206 h 1516206"/>
              <a:gd name="connsiteX0" fmla="*/ 1730085 w 3579228"/>
              <a:gd name="connsiteY0" fmla="*/ 0 h 1516206"/>
              <a:gd name="connsiteX1" fmla="*/ 3562061 w 3579228"/>
              <a:gd name="connsiteY1" fmla="*/ 270740 h 1516206"/>
              <a:gd name="connsiteX2" fmla="*/ 2537691 w 3579228"/>
              <a:gd name="connsiteY2" fmla="*/ 971616 h 1516206"/>
              <a:gd name="connsiteX3" fmla="*/ 542636 w 3579228"/>
              <a:gd name="connsiteY3" fmla="*/ 943907 h 1516206"/>
              <a:gd name="connsiteX4" fmla="*/ 0 w 3579228"/>
              <a:gd name="connsiteY4" fmla="*/ 1516206 h 1516206"/>
              <a:gd name="connsiteX0" fmla="*/ 1730085 w 3596246"/>
              <a:gd name="connsiteY0" fmla="*/ 0 h 1516206"/>
              <a:gd name="connsiteX1" fmla="*/ 3562061 w 3596246"/>
              <a:gd name="connsiteY1" fmla="*/ 270740 h 1516206"/>
              <a:gd name="connsiteX2" fmla="*/ 542636 w 3596246"/>
              <a:gd name="connsiteY2" fmla="*/ 943907 h 1516206"/>
              <a:gd name="connsiteX3" fmla="*/ 0 w 3596246"/>
              <a:gd name="connsiteY3" fmla="*/ 1516206 h 1516206"/>
              <a:gd name="connsiteX0" fmla="*/ 1730085 w 3574277"/>
              <a:gd name="connsiteY0" fmla="*/ 71094 h 1587300"/>
              <a:gd name="connsiteX1" fmla="*/ 3562061 w 3574277"/>
              <a:gd name="connsiteY1" fmla="*/ 341834 h 1587300"/>
              <a:gd name="connsiteX2" fmla="*/ 542636 w 3574277"/>
              <a:gd name="connsiteY2" fmla="*/ 1015001 h 1587300"/>
              <a:gd name="connsiteX3" fmla="*/ 0 w 3574277"/>
              <a:gd name="connsiteY3" fmla="*/ 1587300 h 1587300"/>
              <a:gd name="connsiteX0" fmla="*/ 1730085 w 3601535"/>
              <a:gd name="connsiteY0" fmla="*/ 0 h 1516206"/>
              <a:gd name="connsiteX1" fmla="*/ 3589770 w 3601535"/>
              <a:gd name="connsiteY1" fmla="*/ 510886 h 1516206"/>
              <a:gd name="connsiteX2" fmla="*/ 542636 w 3601535"/>
              <a:gd name="connsiteY2" fmla="*/ 943907 h 1516206"/>
              <a:gd name="connsiteX3" fmla="*/ 0 w 3601535"/>
              <a:gd name="connsiteY3" fmla="*/ 1516206 h 1516206"/>
              <a:gd name="connsiteX0" fmla="*/ 1730085 w 3601535"/>
              <a:gd name="connsiteY0" fmla="*/ 0 h 1516206"/>
              <a:gd name="connsiteX1" fmla="*/ 3589770 w 3601535"/>
              <a:gd name="connsiteY1" fmla="*/ 510886 h 1516206"/>
              <a:gd name="connsiteX2" fmla="*/ 542636 w 3601535"/>
              <a:gd name="connsiteY2" fmla="*/ 943907 h 1516206"/>
              <a:gd name="connsiteX3" fmla="*/ 0 w 3601535"/>
              <a:gd name="connsiteY3" fmla="*/ 1516206 h 1516206"/>
              <a:gd name="connsiteX0" fmla="*/ 1730085 w 3638960"/>
              <a:gd name="connsiteY0" fmla="*/ 0 h 1516206"/>
              <a:gd name="connsiteX1" fmla="*/ 3589770 w 3638960"/>
              <a:gd name="connsiteY1" fmla="*/ 510886 h 1516206"/>
              <a:gd name="connsiteX2" fmla="*/ 200891 w 3638960"/>
              <a:gd name="connsiteY2" fmla="*/ 925432 h 1516206"/>
              <a:gd name="connsiteX3" fmla="*/ 542636 w 3638960"/>
              <a:gd name="connsiteY3" fmla="*/ 943907 h 1516206"/>
              <a:gd name="connsiteX4" fmla="*/ 0 w 3638960"/>
              <a:gd name="connsiteY4" fmla="*/ 1516206 h 1516206"/>
              <a:gd name="connsiteX0" fmla="*/ 1730085 w 3622958"/>
              <a:gd name="connsiteY0" fmla="*/ 0 h 1516206"/>
              <a:gd name="connsiteX1" fmla="*/ 3589770 w 3622958"/>
              <a:gd name="connsiteY1" fmla="*/ 510886 h 1516206"/>
              <a:gd name="connsiteX2" fmla="*/ 542636 w 3622958"/>
              <a:gd name="connsiteY2" fmla="*/ 943907 h 1516206"/>
              <a:gd name="connsiteX3" fmla="*/ 0 w 3622958"/>
              <a:gd name="connsiteY3" fmla="*/ 1516206 h 1516206"/>
              <a:gd name="connsiteX0" fmla="*/ 1730085 w 3649069"/>
              <a:gd name="connsiteY0" fmla="*/ 0 h 1516206"/>
              <a:gd name="connsiteX1" fmla="*/ 3589770 w 3649069"/>
              <a:gd name="connsiteY1" fmla="*/ 510886 h 1516206"/>
              <a:gd name="connsiteX2" fmla="*/ 0 w 3649069"/>
              <a:gd name="connsiteY2" fmla="*/ 1516206 h 1516206"/>
              <a:gd name="connsiteX0" fmla="*/ 1730085 w 3649069"/>
              <a:gd name="connsiteY0" fmla="*/ 0 h 1516206"/>
              <a:gd name="connsiteX1" fmla="*/ 3589770 w 3649069"/>
              <a:gd name="connsiteY1" fmla="*/ 510886 h 1516206"/>
              <a:gd name="connsiteX2" fmla="*/ 0 w 3649069"/>
              <a:gd name="connsiteY2" fmla="*/ 1516206 h 1516206"/>
              <a:gd name="connsiteX0" fmla="*/ 1730085 w 3601169"/>
              <a:gd name="connsiteY0" fmla="*/ 0 h 1516206"/>
              <a:gd name="connsiteX1" fmla="*/ 3589770 w 3601169"/>
              <a:gd name="connsiteY1" fmla="*/ 510886 h 1516206"/>
              <a:gd name="connsiteX2" fmla="*/ 0 w 3601169"/>
              <a:gd name="connsiteY2" fmla="*/ 1516206 h 1516206"/>
              <a:gd name="connsiteX0" fmla="*/ 1730085 w 3601169"/>
              <a:gd name="connsiteY0" fmla="*/ 0 h 1516206"/>
              <a:gd name="connsiteX1" fmla="*/ 3589770 w 3601169"/>
              <a:gd name="connsiteY1" fmla="*/ 510886 h 1516206"/>
              <a:gd name="connsiteX2" fmla="*/ 0 w 3601169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4543 w 3603245"/>
              <a:gd name="connsiteY0" fmla="*/ 0 h 1516206"/>
              <a:gd name="connsiteX1" fmla="*/ 3594228 w 3603245"/>
              <a:gd name="connsiteY1" fmla="*/ 510886 h 1516206"/>
              <a:gd name="connsiteX2" fmla="*/ 4458 w 3603245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323685 w 3617545"/>
              <a:gd name="connsiteY0" fmla="*/ 0 h 1525443"/>
              <a:gd name="connsiteX1" fmla="*/ 3589770 w 3617545"/>
              <a:gd name="connsiteY1" fmla="*/ 520123 h 1525443"/>
              <a:gd name="connsiteX2" fmla="*/ 0 w 3617545"/>
              <a:gd name="connsiteY2" fmla="*/ 1525443 h 1525443"/>
              <a:gd name="connsiteX0" fmla="*/ 1323685 w 2892011"/>
              <a:gd name="connsiteY0" fmla="*/ 0 h 1525443"/>
              <a:gd name="connsiteX1" fmla="*/ 2832388 w 2892011"/>
              <a:gd name="connsiteY1" fmla="*/ 520123 h 1525443"/>
              <a:gd name="connsiteX2" fmla="*/ 0 w 2892011"/>
              <a:gd name="connsiteY2" fmla="*/ 1525443 h 1525443"/>
              <a:gd name="connsiteX0" fmla="*/ 1323685 w 2832388"/>
              <a:gd name="connsiteY0" fmla="*/ 0 h 1525443"/>
              <a:gd name="connsiteX1" fmla="*/ 2832388 w 2832388"/>
              <a:gd name="connsiteY1" fmla="*/ 520123 h 1525443"/>
              <a:gd name="connsiteX2" fmla="*/ 0 w 2832388"/>
              <a:gd name="connsiteY2" fmla="*/ 1525443 h 1525443"/>
              <a:gd name="connsiteX0" fmla="*/ 1323685 w 2832488"/>
              <a:gd name="connsiteY0" fmla="*/ 0 h 1525443"/>
              <a:gd name="connsiteX1" fmla="*/ 2832388 w 2832488"/>
              <a:gd name="connsiteY1" fmla="*/ 520123 h 1525443"/>
              <a:gd name="connsiteX2" fmla="*/ 0 w 2832488"/>
              <a:gd name="connsiteY2" fmla="*/ 1525443 h 1525443"/>
              <a:gd name="connsiteX0" fmla="*/ 1323685 w 2832913"/>
              <a:gd name="connsiteY0" fmla="*/ 0 h 1525443"/>
              <a:gd name="connsiteX1" fmla="*/ 2832388 w 2832913"/>
              <a:gd name="connsiteY1" fmla="*/ 520123 h 1525443"/>
              <a:gd name="connsiteX2" fmla="*/ 0 w 2832913"/>
              <a:gd name="connsiteY2" fmla="*/ 1525443 h 1525443"/>
              <a:gd name="connsiteX0" fmla="*/ 1323685 w 2327676"/>
              <a:gd name="connsiteY0" fmla="*/ 0 h 1525443"/>
              <a:gd name="connsiteX1" fmla="*/ 2259734 w 2327676"/>
              <a:gd name="connsiteY1" fmla="*/ 594014 h 1525443"/>
              <a:gd name="connsiteX2" fmla="*/ 0 w 2327676"/>
              <a:gd name="connsiteY2" fmla="*/ 1525443 h 1525443"/>
              <a:gd name="connsiteX0" fmla="*/ 1323685 w 2261085"/>
              <a:gd name="connsiteY0" fmla="*/ 0 h 1525443"/>
              <a:gd name="connsiteX1" fmla="*/ 2259734 w 2261085"/>
              <a:gd name="connsiteY1" fmla="*/ 594014 h 1525443"/>
              <a:gd name="connsiteX2" fmla="*/ 0 w 2261085"/>
              <a:gd name="connsiteY2" fmla="*/ 1525443 h 1525443"/>
              <a:gd name="connsiteX0" fmla="*/ 1323685 w 2261085"/>
              <a:gd name="connsiteY0" fmla="*/ 0 h 1525443"/>
              <a:gd name="connsiteX1" fmla="*/ 2259734 w 2261085"/>
              <a:gd name="connsiteY1" fmla="*/ 520123 h 1525443"/>
              <a:gd name="connsiteX2" fmla="*/ 0 w 2261085"/>
              <a:gd name="connsiteY2" fmla="*/ 1525443 h 1525443"/>
              <a:gd name="connsiteX0" fmla="*/ 1323685 w 2259769"/>
              <a:gd name="connsiteY0" fmla="*/ 0 h 1525443"/>
              <a:gd name="connsiteX1" fmla="*/ 2259734 w 2259769"/>
              <a:gd name="connsiteY1" fmla="*/ 520123 h 1525443"/>
              <a:gd name="connsiteX2" fmla="*/ 0 w 2259769"/>
              <a:gd name="connsiteY2" fmla="*/ 1525443 h 1525443"/>
              <a:gd name="connsiteX0" fmla="*/ 1405541 w 2341624"/>
              <a:gd name="connsiteY0" fmla="*/ 0 h 1484358"/>
              <a:gd name="connsiteX1" fmla="*/ 2341590 w 2341624"/>
              <a:gd name="connsiteY1" fmla="*/ 520123 h 1484358"/>
              <a:gd name="connsiteX2" fmla="*/ 0 w 2341624"/>
              <a:gd name="connsiteY2" fmla="*/ 1484358 h 1484358"/>
              <a:gd name="connsiteX0" fmla="*/ 313605 w 2341624"/>
              <a:gd name="connsiteY0" fmla="*/ 5505 h 1230581"/>
              <a:gd name="connsiteX1" fmla="*/ 2341590 w 2341624"/>
              <a:gd name="connsiteY1" fmla="*/ 266346 h 1230581"/>
              <a:gd name="connsiteX2" fmla="*/ 0 w 2341624"/>
              <a:gd name="connsiteY2" fmla="*/ 1230581 h 1230581"/>
              <a:gd name="connsiteX0" fmla="*/ 313605 w 1631355"/>
              <a:gd name="connsiteY0" fmla="*/ 17836 h 1242912"/>
              <a:gd name="connsiteX1" fmla="*/ 1631306 w 1631355"/>
              <a:gd name="connsiteY1" fmla="*/ 237713 h 1242912"/>
              <a:gd name="connsiteX2" fmla="*/ 0 w 1631355"/>
              <a:gd name="connsiteY2" fmla="*/ 1242912 h 1242912"/>
              <a:gd name="connsiteX0" fmla="*/ 0 w 1317811"/>
              <a:gd name="connsiteY0" fmla="*/ 17836 h 1217396"/>
              <a:gd name="connsiteX1" fmla="*/ 1317701 w 1317811"/>
              <a:gd name="connsiteY1" fmla="*/ 237713 h 1217396"/>
              <a:gd name="connsiteX2" fmla="*/ 587763 w 1317811"/>
              <a:gd name="connsiteY2" fmla="*/ 1217396 h 1217396"/>
              <a:gd name="connsiteX0" fmla="*/ 0 w 1126936"/>
              <a:gd name="connsiteY0" fmla="*/ 17845 h 1217405"/>
              <a:gd name="connsiteX1" fmla="*/ 1126786 w 1126936"/>
              <a:gd name="connsiteY1" fmla="*/ 237699 h 1217405"/>
              <a:gd name="connsiteX2" fmla="*/ 587763 w 1126936"/>
              <a:gd name="connsiteY2" fmla="*/ 1217405 h 1217405"/>
              <a:gd name="connsiteX0" fmla="*/ 0 w 1126924"/>
              <a:gd name="connsiteY0" fmla="*/ 17845 h 1217405"/>
              <a:gd name="connsiteX1" fmla="*/ 1126786 w 1126924"/>
              <a:gd name="connsiteY1" fmla="*/ 237699 h 1217405"/>
              <a:gd name="connsiteX2" fmla="*/ 587763 w 1126924"/>
              <a:gd name="connsiteY2" fmla="*/ 1217405 h 1217405"/>
              <a:gd name="connsiteX0" fmla="*/ 0 w 1126919"/>
              <a:gd name="connsiteY0" fmla="*/ 17845 h 1217405"/>
              <a:gd name="connsiteX1" fmla="*/ 1126786 w 1126919"/>
              <a:gd name="connsiteY1" fmla="*/ 237699 h 1217405"/>
              <a:gd name="connsiteX2" fmla="*/ 587763 w 1126919"/>
              <a:gd name="connsiteY2" fmla="*/ 1217405 h 1217405"/>
              <a:gd name="connsiteX0" fmla="*/ 0 w 1126919"/>
              <a:gd name="connsiteY0" fmla="*/ 17845 h 1280345"/>
              <a:gd name="connsiteX1" fmla="*/ 1126786 w 1126919"/>
              <a:gd name="connsiteY1" fmla="*/ 237699 h 1280345"/>
              <a:gd name="connsiteX2" fmla="*/ 587547 w 1126919"/>
              <a:gd name="connsiteY2" fmla="*/ 1280345 h 128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6919" h="1280345">
                <a:moveTo>
                  <a:pt x="0" y="17845"/>
                </a:moveTo>
                <a:cubicBezTo>
                  <a:pt x="909301" y="21885"/>
                  <a:pt x="1121146" y="-98867"/>
                  <a:pt x="1126786" y="237699"/>
                </a:cubicBezTo>
                <a:cubicBezTo>
                  <a:pt x="1136663" y="661595"/>
                  <a:pt x="595710" y="174965"/>
                  <a:pt x="587547" y="1280345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7696200" y="2971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8229600" y="3505200"/>
            <a:ext cx="838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Flash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791201" y="1752601"/>
            <a:ext cx="3276600" cy="1219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Still need pointers: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size </a:t>
            </a:r>
            <a:r>
              <a:rPr lang="en-US" sz="2400" dirty="0">
                <a:solidFill>
                  <a:schemeClr val="accent2"/>
                </a:solidFill>
              </a:rPr>
              <a:t>≥ log </a:t>
            </a:r>
            <a:r>
              <a:rPr lang="en-US" sz="2400" dirty="0" smtClean="0">
                <a:solidFill>
                  <a:schemeClr val="accent2"/>
                </a:solidFill>
              </a:rPr>
              <a:t>N bits/entry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1391077" y="2382199"/>
            <a:ext cx="2065203" cy="1491819"/>
          </a:xfrm>
          <a:custGeom>
            <a:avLst/>
            <a:gdLst>
              <a:gd name="connsiteX0" fmla="*/ 704850 w 1088521"/>
              <a:gd name="connsiteY0" fmla="*/ 0 h 1775649"/>
              <a:gd name="connsiteX1" fmla="*/ 1057275 w 1088521"/>
              <a:gd name="connsiteY1" fmla="*/ 1638300 h 1775649"/>
              <a:gd name="connsiteX2" fmla="*/ 0 w 1088521"/>
              <a:gd name="connsiteY2" fmla="*/ 1571625 h 1775649"/>
              <a:gd name="connsiteX0" fmla="*/ 704850 w 6907304"/>
              <a:gd name="connsiteY0" fmla="*/ 0 h 2575068"/>
              <a:gd name="connsiteX1" fmla="*/ 6905625 w 6907304"/>
              <a:gd name="connsiteY1" fmla="*/ 2533650 h 2575068"/>
              <a:gd name="connsiteX2" fmla="*/ 0 w 6907304"/>
              <a:gd name="connsiteY2" fmla="*/ 1571625 h 2575068"/>
              <a:gd name="connsiteX0" fmla="*/ 704850 w 6907304"/>
              <a:gd name="connsiteY0" fmla="*/ 0 h 2575068"/>
              <a:gd name="connsiteX1" fmla="*/ 6905625 w 6907304"/>
              <a:gd name="connsiteY1" fmla="*/ 2533650 h 2575068"/>
              <a:gd name="connsiteX2" fmla="*/ 0 w 6907304"/>
              <a:gd name="connsiteY2" fmla="*/ 1571625 h 2575068"/>
              <a:gd name="connsiteX0" fmla="*/ 704850 w 6905918"/>
              <a:gd name="connsiteY0" fmla="*/ 0 h 2580538"/>
              <a:gd name="connsiteX1" fmla="*/ 6905625 w 6905918"/>
              <a:gd name="connsiteY1" fmla="*/ 2533650 h 2580538"/>
              <a:gd name="connsiteX2" fmla="*/ 0 w 6905918"/>
              <a:gd name="connsiteY2" fmla="*/ 1571625 h 2580538"/>
              <a:gd name="connsiteX0" fmla="*/ 704850 w 6905918"/>
              <a:gd name="connsiteY0" fmla="*/ 0 h 2580538"/>
              <a:gd name="connsiteX1" fmla="*/ 6905625 w 6905918"/>
              <a:gd name="connsiteY1" fmla="*/ 2533650 h 2580538"/>
              <a:gd name="connsiteX2" fmla="*/ 0 w 6905918"/>
              <a:gd name="connsiteY2" fmla="*/ 1571625 h 2580538"/>
              <a:gd name="connsiteX0" fmla="*/ 1933286 w 6925711"/>
              <a:gd name="connsiteY0" fmla="*/ 0 h 2372981"/>
              <a:gd name="connsiteX1" fmla="*/ 6905625 w 6925711"/>
              <a:gd name="connsiteY1" fmla="*/ 2339686 h 2372981"/>
              <a:gd name="connsiteX2" fmla="*/ 0 w 6925711"/>
              <a:gd name="connsiteY2" fmla="*/ 1377661 h 2372981"/>
              <a:gd name="connsiteX0" fmla="*/ 1933286 w 3783149"/>
              <a:gd name="connsiteY0" fmla="*/ 103755 h 1494933"/>
              <a:gd name="connsiteX1" fmla="*/ 3682134 w 3783149"/>
              <a:gd name="connsiteY1" fmla="*/ 32750 h 1494933"/>
              <a:gd name="connsiteX2" fmla="*/ 0 w 3783149"/>
              <a:gd name="connsiteY2" fmla="*/ 1481416 h 1494933"/>
              <a:gd name="connsiteX0" fmla="*/ 1933286 w 3783149"/>
              <a:gd name="connsiteY0" fmla="*/ 103755 h 1481416"/>
              <a:gd name="connsiteX1" fmla="*/ 3682134 w 3783149"/>
              <a:gd name="connsiteY1" fmla="*/ 32750 h 1481416"/>
              <a:gd name="connsiteX2" fmla="*/ 3091873 w 3783149"/>
              <a:gd name="connsiteY2" fmla="*/ 345698 h 1481416"/>
              <a:gd name="connsiteX3" fmla="*/ 0 w 3783149"/>
              <a:gd name="connsiteY3" fmla="*/ 1481416 h 1481416"/>
              <a:gd name="connsiteX0" fmla="*/ 1933286 w 3803935"/>
              <a:gd name="connsiteY0" fmla="*/ 81990 h 1459651"/>
              <a:gd name="connsiteX1" fmla="*/ 3682134 w 3803935"/>
              <a:gd name="connsiteY1" fmla="*/ 10985 h 1459651"/>
              <a:gd name="connsiteX2" fmla="*/ 3248891 w 3803935"/>
              <a:gd name="connsiteY2" fmla="*/ 822697 h 1459651"/>
              <a:gd name="connsiteX3" fmla="*/ 0 w 3803935"/>
              <a:gd name="connsiteY3" fmla="*/ 1459651 h 1459651"/>
              <a:gd name="connsiteX0" fmla="*/ 1933286 w 3774776"/>
              <a:gd name="connsiteY0" fmla="*/ 81990 h 1459651"/>
              <a:gd name="connsiteX1" fmla="*/ 3682134 w 3774776"/>
              <a:gd name="connsiteY1" fmla="*/ 10985 h 1459651"/>
              <a:gd name="connsiteX2" fmla="*/ 3248891 w 3774776"/>
              <a:gd name="connsiteY2" fmla="*/ 822697 h 1459651"/>
              <a:gd name="connsiteX3" fmla="*/ 847437 w 3774776"/>
              <a:gd name="connsiteY3" fmla="*/ 1275279 h 1459651"/>
              <a:gd name="connsiteX4" fmla="*/ 0 w 3774776"/>
              <a:gd name="connsiteY4" fmla="*/ 1459651 h 1459651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635000 w 3562339"/>
              <a:gd name="connsiteY3" fmla="*/ 1275279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635000 w 3562339"/>
              <a:gd name="connsiteY3" fmla="*/ 1275279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542636 w 3562339"/>
              <a:gd name="connsiteY3" fmla="*/ 998188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542636 w 3562339"/>
              <a:gd name="connsiteY3" fmla="*/ 998188 h 1570487"/>
              <a:gd name="connsiteX4" fmla="*/ 0 w 3562339"/>
              <a:gd name="connsiteY4" fmla="*/ 1570487 h 1570487"/>
              <a:gd name="connsiteX0" fmla="*/ 1720849 w 3562339"/>
              <a:gd name="connsiteY0" fmla="*/ 81990 h 1570487"/>
              <a:gd name="connsiteX1" fmla="*/ 3469697 w 3562339"/>
              <a:gd name="connsiteY1" fmla="*/ 10985 h 1570487"/>
              <a:gd name="connsiteX2" fmla="*/ 3036454 w 3562339"/>
              <a:gd name="connsiteY2" fmla="*/ 822697 h 1570487"/>
              <a:gd name="connsiteX3" fmla="*/ 542636 w 3562339"/>
              <a:gd name="connsiteY3" fmla="*/ 998188 h 1570487"/>
              <a:gd name="connsiteX4" fmla="*/ 0 w 3562339"/>
              <a:gd name="connsiteY4" fmla="*/ 1570487 h 1570487"/>
              <a:gd name="connsiteX0" fmla="*/ 1720849 w 3576319"/>
              <a:gd name="connsiteY0" fmla="*/ 71268 h 1559765"/>
              <a:gd name="connsiteX1" fmla="*/ 3469697 w 3576319"/>
              <a:gd name="connsiteY1" fmla="*/ 263 h 1559765"/>
              <a:gd name="connsiteX2" fmla="*/ 3036454 w 3576319"/>
              <a:gd name="connsiteY2" fmla="*/ 811975 h 1559765"/>
              <a:gd name="connsiteX3" fmla="*/ 542636 w 3576319"/>
              <a:gd name="connsiteY3" fmla="*/ 987466 h 1559765"/>
              <a:gd name="connsiteX4" fmla="*/ 0 w 3576319"/>
              <a:gd name="connsiteY4" fmla="*/ 1559765 h 1559765"/>
              <a:gd name="connsiteX0" fmla="*/ 1720849 w 3576319"/>
              <a:gd name="connsiteY0" fmla="*/ 71268 h 1559765"/>
              <a:gd name="connsiteX1" fmla="*/ 3469697 w 3576319"/>
              <a:gd name="connsiteY1" fmla="*/ 263 h 1559765"/>
              <a:gd name="connsiteX2" fmla="*/ 3036454 w 3576319"/>
              <a:gd name="connsiteY2" fmla="*/ 811975 h 1559765"/>
              <a:gd name="connsiteX3" fmla="*/ 542636 w 3576319"/>
              <a:gd name="connsiteY3" fmla="*/ 987466 h 1559765"/>
              <a:gd name="connsiteX4" fmla="*/ 0 w 3576319"/>
              <a:gd name="connsiteY4" fmla="*/ 1559765 h 1559765"/>
              <a:gd name="connsiteX0" fmla="*/ 1720849 w 3469697"/>
              <a:gd name="connsiteY0" fmla="*/ 71005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20849 w 3469697"/>
              <a:gd name="connsiteY0" fmla="*/ 71005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30085 w 3469697"/>
              <a:gd name="connsiteY0" fmla="*/ 43296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30085 w 3469697"/>
              <a:gd name="connsiteY0" fmla="*/ 43296 h 1559502"/>
              <a:gd name="connsiteX1" fmla="*/ 3469697 w 3469697"/>
              <a:gd name="connsiteY1" fmla="*/ 0 h 1559502"/>
              <a:gd name="connsiteX2" fmla="*/ 3036454 w 3469697"/>
              <a:gd name="connsiteY2" fmla="*/ 811712 h 1559502"/>
              <a:gd name="connsiteX3" fmla="*/ 542636 w 3469697"/>
              <a:gd name="connsiteY3" fmla="*/ 987203 h 1559502"/>
              <a:gd name="connsiteX4" fmla="*/ 0 w 3469697"/>
              <a:gd name="connsiteY4" fmla="*/ 1559502 h 1559502"/>
              <a:gd name="connsiteX0" fmla="*/ 1730085 w 3471734"/>
              <a:gd name="connsiteY0" fmla="*/ 263271 h 1779477"/>
              <a:gd name="connsiteX1" fmla="*/ 3469697 w 3471734"/>
              <a:gd name="connsiteY1" fmla="*/ 219975 h 1779477"/>
              <a:gd name="connsiteX2" fmla="*/ 3036454 w 3471734"/>
              <a:gd name="connsiteY2" fmla="*/ 1031687 h 1779477"/>
              <a:gd name="connsiteX3" fmla="*/ 542636 w 3471734"/>
              <a:gd name="connsiteY3" fmla="*/ 1207178 h 1779477"/>
              <a:gd name="connsiteX4" fmla="*/ 0 w 3471734"/>
              <a:gd name="connsiteY4" fmla="*/ 1779477 h 1779477"/>
              <a:gd name="connsiteX0" fmla="*/ 1730085 w 3572271"/>
              <a:gd name="connsiteY0" fmla="*/ 128542 h 1644748"/>
              <a:gd name="connsiteX1" fmla="*/ 3469697 w 3572271"/>
              <a:gd name="connsiteY1" fmla="*/ 85246 h 1644748"/>
              <a:gd name="connsiteX2" fmla="*/ 3036454 w 3572271"/>
              <a:gd name="connsiteY2" fmla="*/ 896958 h 1644748"/>
              <a:gd name="connsiteX3" fmla="*/ 542636 w 3572271"/>
              <a:gd name="connsiteY3" fmla="*/ 1072449 h 1644748"/>
              <a:gd name="connsiteX4" fmla="*/ 0 w 3572271"/>
              <a:gd name="connsiteY4" fmla="*/ 1644748 h 1644748"/>
              <a:gd name="connsiteX0" fmla="*/ 1730085 w 3609793"/>
              <a:gd name="connsiteY0" fmla="*/ 73053 h 1589259"/>
              <a:gd name="connsiteX1" fmla="*/ 3515879 w 3609793"/>
              <a:gd name="connsiteY1" fmla="*/ 103648 h 1589259"/>
              <a:gd name="connsiteX2" fmla="*/ 3036454 w 3609793"/>
              <a:gd name="connsiteY2" fmla="*/ 841469 h 1589259"/>
              <a:gd name="connsiteX3" fmla="*/ 542636 w 3609793"/>
              <a:gd name="connsiteY3" fmla="*/ 1016960 h 1589259"/>
              <a:gd name="connsiteX4" fmla="*/ 0 w 3609793"/>
              <a:gd name="connsiteY4" fmla="*/ 1589259 h 1589259"/>
              <a:gd name="connsiteX0" fmla="*/ 1730085 w 3609793"/>
              <a:gd name="connsiteY0" fmla="*/ 73053 h 1589259"/>
              <a:gd name="connsiteX1" fmla="*/ 3515879 w 3609793"/>
              <a:gd name="connsiteY1" fmla="*/ 103648 h 1589259"/>
              <a:gd name="connsiteX2" fmla="*/ 3036454 w 3609793"/>
              <a:gd name="connsiteY2" fmla="*/ 841469 h 1589259"/>
              <a:gd name="connsiteX3" fmla="*/ 542636 w 3609793"/>
              <a:gd name="connsiteY3" fmla="*/ 1016960 h 1589259"/>
              <a:gd name="connsiteX4" fmla="*/ 0 w 3609793"/>
              <a:gd name="connsiteY4" fmla="*/ 1589259 h 1589259"/>
              <a:gd name="connsiteX0" fmla="*/ 1730085 w 3609793"/>
              <a:gd name="connsiteY0" fmla="*/ 0 h 1516206"/>
              <a:gd name="connsiteX1" fmla="*/ 3515879 w 3609793"/>
              <a:gd name="connsiteY1" fmla="*/ 30595 h 1516206"/>
              <a:gd name="connsiteX2" fmla="*/ 3036454 w 3609793"/>
              <a:gd name="connsiteY2" fmla="*/ 768416 h 1516206"/>
              <a:gd name="connsiteX3" fmla="*/ 542636 w 3609793"/>
              <a:gd name="connsiteY3" fmla="*/ 943907 h 1516206"/>
              <a:gd name="connsiteX4" fmla="*/ 0 w 3609793"/>
              <a:gd name="connsiteY4" fmla="*/ 1516206 h 1516206"/>
              <a:gd name="connsiteX0" fmla="*/ 1730085 w 3559063"/>
              <a:gd name="connsiteY0" fmla="*/ 0 h 1516206"/>
              <a:gd name="connsiteX1" fmla="*/ 3515879 w 3559063"/>
              <a:gd name="connsiteY1" fmla="*/ 30595 h 1516206"/>
              <a:gd name="connsiteX2" fmla="*/ 3036454 w 3559063"/>
              <a:gd name="connsiteY2" fmla="*/ 768416 h 1516206"/>
              <a:gd name="connsiteX3" fmla="*/ 542636 w 3559063"/>
              <a:gd name="connsiteY3" fmla="*/ 943907 h 1516206"/>
              <a:gd name="connsiteX4" fmla="*/ 0 w 3559063"/>
              <a:gd name="connsiteY4" fmla="*/ 1516206 h 1516206"/>
              <a:gd name="connsiteX0" fmla="*/ 1730085 w 3559063"/>
              <a:gd name="connsiteY0" fmla="*/ 138493 h 1654699"/>
              <a:gd name="connsiteX1" fmla="*/ 3515879 w 3559063"/>
              <a:gd name="connsiteY1" fmla="*/ 169088 h 1654699"/>
              <a:gd name="connsiteX2" fmla="*/ 3036454 w 3559063"/>
              <a:gd name="connsiteY2" fmla="*/ 906909 h 1654699"/>
              <a:gd name="connsiteX3" fmla="*/ 542636 w 3559063"/>
              <a:gd name="connsiteY3" fmla="*/ 1082400 h 1654699"/>
              <a:gd name="connsiteX4" fmla="*/ 0 w 3559063"/>
              <a:gd name="connsiteY4" fmla="*/ 1654699 h 1654699"/>
              <a:gd name="connsiteX0" fmla="*/ 1730085 w 3690079"/>
              <a:gd name="connsiteY0" fmla="*/ 89385 h 1605591"/>
              <a:gd name="connsiteX1" fmla="*/ 3515879 w 3690079"/>
              <a:gd name="connsiteY1" fmla="*/ 119980 h 1605591"/>
              <a:gd name="connsiteX2" fmla="*/ 3036454 w 3690079"/>
              <a:gd name="connsiteY2" fmla="*/ 857801 h 1605591"/>
              <a:gd name="connsiteX3" fmla="*/ 542636 w 3690079"/>
              <a:gd name="connsiteY3" fmla="*/ 1033292 h 1605591"/>
              <a:gd name="connsiteX4" fmla="*/ 0 w 3690079"/>
              <a:gd name="connsiteY4" fmla="*/ 1605591 h 1605591"/>
              <a:gd name="connsiteX0" fmla="*/ 1730085 w 3727423"/>
              <a:gd name="connsiteY0" fmla="*/ 0 h 1516206"/>
              <a:gd name="connsiteX1" fmla="*/ 3562061 w 3727423"/>
              <a:gd name="connsiteY1" fmla="*/ 270740 h 1516206"/>
              <a:gd name="connsiteX2" fmla="*/ 3036454 w 3727423"/>
              <a:gd name="connsiteY2" fmla="*/ 768416 h 1516206"/>
              <a:gd name="connsiteX3" fmla="*/ 542636 w 3727423"/>
              <a:gd name="connsiteY3" fmla="*/ 943907 h 1516206"/>
              <a:gd name="connsiteX4" fmla="*/ 0 w 3727423"/>
              <a:gd name="connsiteY4" fmla="*/ 1516206 h 1516206"/>
              <a:gd name="connsiteX0" fmla="*/ 1730085 w 3579228"/>
              <a:gd name="connsiteY0" fmla="*/ 0 h 1516206"/>
              <a:gd name="connsiteX1" fmla="*/ 3562061 w 3579228"/>
              <a:gd name="connsiteY1" fmla="*/ 270740 h 1516206"/>
              <a:gd name="connsiteX2" fmla="*/ 2537691 w 3579228"/>
              <a:gd name="connsiteY2" fmla="*/ 971616 h 1516206"/>
              <a:gd name="connsiteX3" fmla="*/ 542636 w 3579228"/>
              <a:gd name="connsiteY3" fmla="*/ 943907 h 1516206"/>
              <a:gd name="connsiteX4" fmla="*/ 0 w 3579228"/>
              <a:gd name="connsiteY4" fmla="*/ 1516206 h 1516206"/>
              <a:gd name="connsiteX0" fmla="*/ 1730085 w 3596246"/>
              <a:gd name="connsiteY0" fmla="*/ 0 h 1516206"/>
              <a:gd name="connsiteX1" fmla="*/ 3562061 w 3596246"/>
              <a:gd name="connsiteY1" fmla="*/ 270740 h 1516206"/>
              <a:gd name="connsiteX2" fmla="*/ 542636 w 3596246"/>
              <a:gd name="connsiteY2" fmla="*/ 943907 h 1516206"/>
              <a:gd name="connsiteX3" fmla="*/ 0 w 3596246"/>
              <a:gd name="connsiteY3" fmla="*/ 1516206 h 1516206"/>
              <a:gd name="connsiteX0" fmla="*/ 1730085 w 3574277"/>
              <a:gd name="connsiteY0" fmla="*/ 71094 h 1587300"/>
              <a:gd name="connsiteX1" fmla="*/ 3562061 w 3574277"/>
              <a:gd name="connsiteY1" fmla="*/ 341834 h 1587300"/>
              <a:gd name="connsiteX2" fmla="*/ 542636 w 3574277"/>
              <a:gd name="connsiteY2" fmla="*/ 1015001 h 1587300"/>
              <a:gd name="connsiteX3" fmla="*/ 0 w 3574277"/>
              <a:gd name="connsiteY3" fmla="*/ 1587300 h 1587300"/>
              <a:gd name="connsiteX0" fmla="*/ 1730085 w 3601535"/>
              <a:gd name="connsiteY0" fmla="*/ 0 h 1516206"/>
              <a:gd name="connsiteX1" fmla="*/ 3589770 w 3601535"/>
              <a:gd name="connsiteY1" fmla="*/ 510886 h 1516206"/>
              <a:gd name="connsiteX2" fmla="*/ 542636 w 3601535"/>
              <a:gd name="connsiteY2" fmla="*/ 943907 h 1516206"/>
              <a:gd name="connsiteX3" fmla="*/ 0 w 3601535"/>
              <a:gd name="connsiteY3" fmla="*/ 1516206 h 1516206"/>
              <a:gd name="connsiteX0" fmla="*/ 1730085 w 3601535"/>
              <a:gd name="connsiteY0" fmla="*/ 0 h 1516206"/>
              <a:gd name="connsiteX1" fmla="*/ 3589770 w 3601535"/>
              <a:gd name="connsiteY1" fmla="*/ 510886 h 1516206"/>
              <a:gd name="connsiteX2" fmla="*/ 542636 w 3601535"/>
              <a:gd name="connsiteY2" fmla="*/ 943907 h 1516206"/>
              <a:gd name="connsiteX3" fmla="*/ 0 w 3601535"/>
              <a:gd name="connsiteY3" fmla="*/ 1516206 h 1516206"/>
              <a:gd name="connsiteX0" fmla="*/ 1730085 w 3638960"/>
              <a:gd name="connsiteY0" fmla="*/ 0 h 1516206"/>
              <a:gd name="connsiteX1" fmla="*/ 3589770 w 3638960"/>
              <a:gd name="connsiteY1" fmla="*/ 510886 h 1516206"/>
              <a:gd name="connsiteX2" fmla="*/ 200891 w 3638960"/>
              <a:gd name="connsiteY2" fmla="*/ 925432 h 1516206"/>
              <a:gd name="connsiteX3" fmla="*/ 542636 w 3638960"/>
              <a:gd name="connsiteY3" fmla="*/ 943907 h 1516206"/>
              <a:gd name="connsiteX4" fmla="*/ 0 w 3638960"/>
              <a:gd name="connsiteY4" fmla="*/ 1516206 h 1516206"/>
              <a:gd name="connsiteX0" fmla="*/ 1730085 w 3622958"/>
              <a:gd name="connsiteY0" fmla="*/ 0 h 1516206"/>
              <a:gd name="connsiteX1" fmla="*/ 3589770 w 3622958"/>
              <a:gd name="connsiteY1" fmla="*/ 510886 h 1516206"/>
              <a:gd name="connsiteX2" fmla="*/ 542636 w 3622958"/>
              <a:gd name="connsiteY2" fmla="*/ 943907 h 1516206"/>
              <a:gd name="connsiteX3" fmla="*/ 0 w 3622958"/>
              <a:gd name="connsiteY3" fmla="*/ 1516206 h 1516206"/>
              <a:gd name="connsiteX0" fmla="*/ 1730085 w 3649069"/>
              <a:gd name="connsiteY0" fmla="*/ 0 h 1516206"/>
              <a:gd name="connsiteX1" fmla="*/ 3589770 w 3649069"/>
              <a:gd name="connsiteY1" fmla="*/ 510886 h 1516206"/>
              <a:gd name="connsiteX2" fmla="*/ 0 w 3649069"/>
              <a:gd name="connsiteY2" fmla="*/ 1516206 h 1516206"/>
              <a:gd name="connsiteX0" fmla="*/ 1730085 w 3649069"/>
              <a:gd name="connsiteY0" fmla="*/ 0 h 1516206"/>
              <a:gd name="connsiteX1" fmla="*/ 3589770 w 3649069"/>
              <a:gd name="connsiteY1" fmla="*/ 510886 h 1516206"/>
              <a:gd name="connsiteX2" fmla="*/ 0 w 3649069"/>
              <a:gd name="connsiteY2" fmla="*/ 1516206 h 1516206"/>
              <a:gd name="connsiteX0" fmla="*/ 1730085 w 3601169"/>
              <a:gd name="connsiteY0" fmla="*/ 0 h 1516206"/>
              <a:gd name="connsiteX1" fmla="*/ 3589770 w 3601169"/>
              <a:gd name="connsiteY1" fmla="*/ 510886 h 1516206"/>
              <a:gd name="connsiteX2" fmla="*/ 0 w 3601169"/>
              <a:gd name="connsiteY2" fmla="*/ 1516206 h 1516206"/>
              <a:gd name="connsiteX0" fmla="*/ 1730085 w 3601169"/>
              <a:gd name="connsiteY0" fmla="*/ 0 h 1516206"/>
              <a:gd name="connsiteX1" fmla="*/ 3589770 w 3601169"/>
              <a:gd name="connsiteY1" fmla="*/ 510886 h 1516206"/>
              <a:gd name="connsiteX2" fmla="*/ 0 w 3601169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4543 w 3603245"/>
              <a:gd name="connsiteY0" fmla="*/ 0 h 1516206"/>
              <a:gd name="connsiteX1" fmla="*/ 3594228 w 3603245"/>
              <a:gd name="connsiteY1" fmla="*/ 510886 h 1516206"/>
              <a:gd name="connsiteX2" fmla="*/ 4458 w 3603245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730085 w 3598787"/>
              <a:gd name="connsiteY0" fmla="*/ 0 h 1516206"/>
              <a:gd name="connsiteX1" fmla="*/ 3589770 w 3598787"/>
              <a:gd name="connsiteY1" fmla="*/ 510886 h 1516206"/>
              <a:gd name="connsiteX2" fmla="*/ 0 w 3598787"/>
              <a:gd name="connsiteY2" fmla="*/ 1516206 h 1516206"/>
              <a:gd name="connsiteX0" fmla="*/ 1323685 w 3617545"/>
              <a:gd name="connsiteY0" fmla="*/ 0 h 1525443"/>
              <a:gd name="connsiteX1" fmla="*/ 3589770 w 3617545"/>
              <a:gd name="connsiteY1" fmla="*/ 520123 h 1525443"/>
              <a:gd name="connsiteX2" fmla="*/ 0 w 3617545"/>
              <a:gd name="connsiteY2" fmla="*/ 1525443 h 1525443"/>
              <a:gd name="connsiteX0" fmla="*/ 1323685 w 2892011"/>
              <a:gd name="connsiteY0" fmla="*/ 0 h 1525443"/>
              <a:gd name="connsiteX1" fmla="*/ 2832388 w 2892011"/>
              <a:gd name="connsiteY1" fmla="*/ 520123 h 1525443"/>
              <a:gd name="connsiteX2" fmla="*/ 0 w 2892011"/>
              <a:gd name="connsiteY2" fmla="*/ 1525443 h 1525443"/>
              <a:gd name="connsiteX0" fmla="*/ 1323685 w 2832388"/>
              <a:gd name="connsiteY0" fmla="*/ 0 h 1525443"/>
              <a:gd name="connsiteX1" fmla="*/ 2832388 w 2832388"/>
              <a:gd name="connsiteY1" fmla="*/ 520123 h 1525443"/>
              <a:gd name="connsiteX2" fmla="*/ 0 w 2832388"/>
              <a:gd name="connsiteY2" fmla="*/ 1525443 h 1525443"/>
              <a:gd name="connsiteX0" fmla="*/ 1323685 w 2832488"/>
              <a:gd name="connsiteY0" fmla="*/ 0 h 1525443"/>
              <a:gd name="connsiteX1" fmla="*/ 2832388 w 2832488"/>
              <a:gd name="connsiteY1" fmla="*/ 520123 h 1525443"/>
              <a:gd name="connsiteX2" fmla="*/ 0 w 2832488"/>
              <a:gd name="connsiteY2" fmla="*/ 1525443 h 1525443"/>
              <a:gd name="connsiteX0" fmla="*/ 1323685 w 2832913"/>
              <a:gd name="connsiteY0" fmla="*/ 0 h 1525443"/>
              <a:gd name="connsiteX1" fmla="*/ 2832388 w 2832913"/>
              <a:gd name="connsiteY1" fmla="*/ 520123 h 1525443"/>
              <a:gd name="connsiteX2" fmla="*/ 0 w 2832913"/>
              <a:gd name="connsiteY2" fmla="*/ 1525443 h 1525443"/>
              <a:gd name="connsiteX0" fmla="*/ 1323685 w 2327676"/>
              <a:gd name="connsiteY0" fmla="*/ 0 h 1525443"/>
              <a:gd name="connsiteX1" fmla="*/ 2259734 w 2327676"/>
              <a:gd name="connsiteY1" fmla="*/ 594014 h 1525443"/>
              <a:gd name="connsiteX2" fmla="*/ 0 w 2327676"/>
              <a:gd name="connsiteY2" fmla="*/ 1525443 h 1525443"/>
              <a:gd name="connsiteX0" fmla="*/ 1323685 w 2261085"/>
              <a:gd name="connsiteY0" fmla="*/ 0 h 1525443"/>
              <a:gd name="connsiteX1" fmla="*/ 2259734 w 2261085"/>
              <a:gd name="connsiteY1" fmla="*/ 594014 h 1525443"/>
              <a:gd name="connsiteX2" fmla="*/ 0 w 2261085"/>
              <a:gd name="connsiteY2" fmla="*/ 1525443 h 1525443"/>
              <a:gd name="connsiteX0" fmla="*/ 1323685 w 2261085"/>
              <a:gd name="connsiteY0" fmla="*/ 0 h 1525443"/>
              <a:gd name="connsiteX1" fmla="*/ 2259734 w 2261085"/>
              <a:gd name="connsiteY1" fmla="*/ 520123 h 1525443"/>
              <a:gd name="connsiteX2" fmla="*/ 0 w 2261085"/>
              <a:gd name="connsiteY2" fmla="*/ 1525443 h 1525443"/>
              <a:gd name="connsiteX0" fmla="*/ 1323685 w 2259769"/>
              <a:gd name="connsiteY0" fmla="*/ 0 h 1525443"/>
              <a:gd name="connsiteX1" fmla="*/ 2259734 w 2259769"/>
              <a:gd name="connsiteY1" fmla="*/ 520123 h 1525443"/>
              <a:gd name="connsiteX2" fmla="*/ 0 w 2259769"/>
              <a:gd name="connsiteY2" fmla="*/ 1525443 h 1525443"/>
              <a:gd name="connsiteX0" fmla="*/ 3083112 w 3346397"/>
              <a:gd name="connsiteY0" fmla="*/ 2770 h 1282576"/>
              <a:gd name="connsiteX1" fmla="*/ 2259734 w 3346397"/>
              <a:gd name="connsiteY1" fmla="*/ 277256 h 1282576"/>
              <a:gd name="connsiteX2" fmla="*/ 0 w 3346397"/>
              <a:gd name="connsiteY2" fmla="*/ 1282576 h 1282576"/>
              <a:gd name="connsiteX0" fmla="*/ 3083112 w 3297985"/>
              <a:gd name="connsiteY0" fmla="*/ 0 h 1279806"/>
              <a:gd name="connsiteX1" fmla="*/ 1726837 w 3297985"/>
              <a:gd name="connsiteY1" fmla="*/ 356338 h 1279806"/>
              <a:gd name="connsiteX2" fmla="*/ 0 w 3297985"/>
              <a:gd name="connsiteY2" fmla="*/ 1279806 h 1279806"/>
              <a:gd name="connsiteX0" fmla="*/ 3083112 w 3297985"/>
              <a:gd name="connsiteY0" fmla="*/ 0 h 1279806"/>
              <a:gd name="connsiteX1" fmla="*/ 1726837 w 3297985"/>
              <a:gd name="connsiteY1" fmla="*/ 356338 h 1279806"/>
              <a:gd name="connsiteX2" fmla="*/ 0 w 3297985"/>
              <a:gd name="connsiteY2" fmla="*/ 1279806 h 1279806"/>
              <a:gd name="connsiteX0" fmla="*/ 3083112 w 3339092"/>
              <a:gd name="connsiteY0" fmla="*/ 5561 h 1285367"/>
              <a:gd name="connsiteX1" fmla="*/ 1726837 w 3339092"/>
              <a:gd name="connsiteY1" fmla="*/ 361899 h 1285367"/>
              <a:gd name="connsiteX2" fmla="*/ 0 w 3339092"/>
              <a:gd name="connsiteY2" fmla="*/ 1285367 h 1285367"/>
              <a:gd name="connsiteX0" fmla="*/ 3083112 w 3083112"/>
              <a:gd name="connsiteY0" fmla="*/ 0 h 1279806"/>
              <a:gd name="connsiteX1" fmla="*/ 1726837 w 3083112"/>
              <a:gd name="connsiteY1" fmla="*/ 356338 h 1279806"/>
              <a:gd name="connsiteX2" fmla="*/ 0 w 3083112"/>
              <a:gd name="connsiteY2" fmla="*/ 1279806 h 1279806"/>
              <a:gd name="connsiteX0" fmla="*/ 2959195 w 2959195"/>
              <a:gd name="connsiteY0" fmla="*/ 0 h 1266159"/>
              <a:gd name="connsiteX1" fmla="*/ 1726837 w 2959195"/>
              <a:gd name="connsiteY1" fmla="*/ 342691 h 1266159"/>
              <a:gd name="connsiteX2" fmla="*/ 0 w 2959195"/>
              <a:gd name="connsiteY2" fmla="*/ 1266159 h 1266159"/>
              <a:gd name="connsiteX0" fmla="*/ 3027409 w 3027409"/>
              <a:gd name="connsiteY0" fmla="*/ 0 h 1252391"/>
              <a:gd name="connsiteX1" fmla="*/ 1795051 w 3027409"/>
              <a:gd name="connsiteY1" fmla="*/ 342691 h 1252391"/>
              <a:gd name="connsiteX2" fmla="*/ 0 w 3027409"/>
              <a:gd name="connsiteY2" fmla="*/ 1252391 h 1252391"/>
              <a:gd name="connsiteX0" fmla="*/ 2166803 w 2166803"/>
              <a:gd name="connsiteY0" fmla="*/ 0 h 1498026"/>
              <a:gd name="connsiteX1" fmla="*/ 1795051 w 2166803"/>
              <a:gd name="connsiteY1" fmla="*/ 588326 h 1498026"/>
              <a:gd name="connsiteX2" fmla="*/ 0 w 2166803"/>
              <a:gd name="connsiteY2" fmla="*/ 1498026 h 1498026"/>
              <a:gd name="connsiteX0" fmla="*/ 2166803 w 2166803"/>
              <a:gd name="connsiteY0" fmla="*/ 0 h 1498026"/>
              <a:gd name="connsiteX1" fmla="*/ 1221396 w 2166803"/>
              <a:gd name="connsiteY1" fmla="*/ 369926 h 1498026"/>
              <a:gd name="connsiteX2" fmla="*/ 0 w 2166803"/>
              <a:gd name="connsiteY2" fmla="*/ 1498026 h 1498026"/>
              <a:gd name="connsiteX0" fmla="*/ 2166803 w 2166803"/>
              <a:gd name="connsiteY0" fmla="*/ 0 h 1498026"/>
              <a:gd name="connsiteX1" fmla="*/ 1221396 w 2166803"/>
              <a:gd name="connsiteY1" fmla="*/ 369926 h 1498026"/>
              <a:gd name="connsiteX2" fmla="*/ 0 w 2166803"/>
              <a:gd name="connsiteY2" fmla="*/ 1498026 h 1498026"/>
              <a:gd name="connsiteX0" fmla="*/ 2166803 w 2166803"/>
              <a:gd name="connsiteY0" fmla="*/ 31231 h 1529257"/>
              <a:gd name="connsiteX1" fmla="*/ 1221396 w 2166803"/>
              <a:gd name="connsiteY1" fmla="*/ 401157 h 1529257"/>
              <a:gd name="connsiteX2" fmla="*/ 0 w 2166803"/>
              <a:gd name="connsiteY2" fmla="*/ 1529257 h 1529257"/>
              <a:gd name="connsiteX0" fmla="*/ 2166803 w 2166803"/>
              <a:gd name="connsiteY0" fmla="*/ 24724 h 1522750"/>
              <a:gd name="connsiteX1" fmla="*/ 1221396 w 2166803"/>
              <a:gd name="connsiteY1" fmla="*/ 394650 h 1522750"/>
              <a:gd name="connsiteX2" fmla="*/ 0 w 2166803"/>
              <a:gd name="connsiteY2" fmla="*/ 1522750 h 1522750"/>
              <a:gd name="connsiteX0" fmla="*/ 2166803 w 2166803"/>
              <a:gd name="connsiteY0" fmla="*/ 27494 h 1525520"/>
              <a:gd name="connsiteX1" fmla="*/ 1113037 w 2166803"/>
              <a:gd name="connsiteY1" fmla="*/ 391033 h 1525520"/>
              <a:gd name="connsiteX2" fmla="*/ 0 w 2166803"/>
              <a:gd name="connsiteY2" fmla="*/ 1525520 h 1525520"/>
              <a:gd name="connsiteX0" fmla="*/ 2166803 w 2166803"/>
              <a:gd name="connsiteY0" fmla="*/ 0 h 1498026"/>
              <a:gd name="connsiteX1" fmla="*/ 1113037 w 2166803"/>
              <a:gd name="connsiteY1" fmla="*/ 363539 h 1498026"/>
              <a:gd name="connsiteX2" fmla="*/ 0 w 2166803"/>
              <a:gd name="connsiteY2" fmla="*/ 1498026 h 1498026"/>
              <a:gd name="connsiteX0" fmla="*/ 2064444 w 2064444"/>
              <a:gd name="connsiteY0" fmla="*/ 0 h 1491677"/>
              <a:gd name="connsiteX1" fmla="*/ 1113037 w 2064444"/>
              <a:gd name="connsiteY1" fmla="*/ 357190 h 1491677"/>
              <a:gd name="connsiteX2" fmla="*/ 0 w 2064444"/>
              <a:gd name="connsiteY2" fmla="*/ 1491677 h 1491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4444" h="1491677">
                <a:moveTo>
                  <a:pt x="2064444" y="0"/>
                </a:moveTo>
                <a:cubicBezTo>
                  <a:pt x="1348790" y="44978"/>
                  <a:pt x="1457111" y="108577"/>
                  <a:pt x="1113037" y="357190"/>
                </a:cubicBezTo>
                <a:cubicBezTo>
                  <a:pt x="768963" y="605803"/>
                  <a:pt x="27432" y="183108"/>
                  <a:pt x="0" y="1491677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914400" y="3886200"/>
            <a:ext cx="54864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144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2192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5240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8288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1336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4384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7432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0480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3528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6576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9624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2672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572000" y="38862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876800" y="38862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181600" y="38862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486400" y="38862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791200" y="38862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96000" y="38862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391078" y="1628774"/>
            <a:ext cx="4857322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SILT Log Index</a:t>
            </a:r>
            <a:r>
              <a:rPr lang="en-US" sz="2400" dirty="0" smtClean="0">
                <a:solidFill>
                  <a:schemeClr val="tx1"/>
                </a:solidFill>
              </a:rPr>
              <a:t> (6.5+ B/entry)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80975" y="5067300"/>
            <a:ext cx="2257425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(Older)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800600" y="5067300"/>
            <a:ext cx="2257425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(Newer)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371600" y="1247775"/>
            <a:ext cx="4857322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Naive </a:t>
            </a:r>
            <a:r>
              <a:rPr lang="en-US" sz="2400" dirty="0" err="1" smtClean="0">
                <a:solidFill>
                  <a:schemeClr val="tx1"/>
                </a:solidFill>
              </a:rPr>
              <a:t>Hashtable</a:t>
            </a:r>
            <a:r>
              <a:rPr lang="en-US" sz="2400" dirty="0" smtClean="0">
                <a:solidFill>
                  <a:schemeClr val="tx1"/>
                </a:solidFill>
              </a:rPr>
              <a:t> (48+ B/entry)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213556" y="46566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7" grpId="0" animBg="1"/>
      <p:bldP spid="10" grpId="0" animBg="1"/>
      <p:bldP spid="11" grpId="0" animBg="1"/>
      <p:bldP spid="5" grpId="0" animBg="1"/>
      <p:bldP spid="7" grpId="0" animBg="1"/>
      <p:bldP spid="99" grpId="0" animBg="1"/>
      <p:bldP spid="50" grpId="0"/>
      <p:bldP spid="42" grpId="0" animBg="1"/>
      <p:bldP spid="55" grpId="0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traight Connector 59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914400" y="3886200"/>
            <a:ext cx="51816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219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SortedStore</a:t>
            </a:r>
            <a:r>
              <a:rPr lang="en-US" sz="4000" dirty="0" smtClean="0"/>
              <a:t>: Space-Optimized Layout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6248400"/>
            <a:ext cx="2646363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0.4 bytes/entry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64238" y="6248400"/>
            <a:ext cx="2646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H</a:t>
            </a:r>
            <a:r>
              <a:rPr lang="en-US" sz="2400" b="1" dirty="0" smtClean="0">
                <a:solidFill>
                  <a:schemeClr val="tx1"/>
                </a:solidFill>
              </a:rPr>
              <a:t>igh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84364" y="5181600"/>
            <a:ext cx="2992436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n-flash sorted array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867400"/>
            <a:ext cx="2646363" cy="3810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Memory overhead</a:t>
            </a:r>
          </a:p>
        </p:txBody>
      </p:sp>
      <p:sp>
        <p:nvSpPr>
          <p:cNvPr id="7" name="Rectangle 6"/>
          <p:cNvSpPr/>
          <p:nvPr/>
        </p:nvSpPr>
        <p:spPr>
          <a:xfrm>
            <a:off x="5964238" y="5867400"/>
            <a:ext cx="2646362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Write amplification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696200" y="2971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229600" y="3505200"/>
            <a:ext cx="838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Flash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144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2192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5240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8288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21336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2438400" y="38862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27432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3048000" y="38862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3528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6576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39624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267200" y="38862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45720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48768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1816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4864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7912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600200" y="2095500"/>
            <a:ext cx="3657600" cy="723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1600200" y="20955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2524125" y="20955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3429000" y="2095500"/>
            <a:ext cx="914400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4364038" y="2095500"/>
            <a:ext cx="893762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219200" y="1666875"/>
            <a:ext cx="4440238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SILT Sorted Index</a:t>
            </a:r>
            <a:r>
              <a:rPr lang="en-US" sz="2400" dirty="0" smtClean="0">
                <a:solidFill>
                  <a:schemeClr val="tx1"/>
                </a:solidFill>
              </a:rPr>
              <a:t> (0.4 B/entry)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066800" y="2828925"/>
            <a:ext cx="739775" cy="105727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9" idx="3"/>
          </p:cNvCxnSpPr>
          <p:nvPr/>
        </p:nvCxnSpPr>
        <p:spPr>
          <a:xfrm flipH="1">
            <a:off x="1974376" y="2819400"/>
            <a:ext cx="72706" cy="104291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2286000" y="2838450"/>
            <a:ext cx="101600" cy="104775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93" idx="0"/>
          </p:cNvCxnSpPr>
          <p:nvPr/>
        </p:nvCxnSpPr>
        <p:spPr>
          <a:xfrm>
            <a:off x="5054600" y="2838450"/>
            <a:ext cx="584200" cy="104775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2" idx="3"/>
            <a:endCxn id="92" idx="0"/>
          </p:cNvCxnSpPr>
          <p:nvPr/>
        </p:nvCxnSpPr>
        <p:spPr>
          <a:xfrm>
            <a:off x="4810919" y="2819400"/>
            <a:ext cx="523081" cy="1066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798764" y="2819400"/>
            <a:ext cx="96836" cy="1066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3648075" y="2838450"/>
            <a:ext cx="161925" cy="104775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4108450" y="2838450"/>
            <a:ext cx="311150" cy="102386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90" idx="0"/>
          </p:cNvCxnSpPr>
          <p:nvPr/>
        </p:nvCxnSpPr>
        <p:spPr>
          <a:xfrm>
            <a:off x="4568825" y="2835275"/>
            <a:ext cx="155575" cy="105092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5943600" y="4220854"/>
            <a:ext cx="3343701" cy="1189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Need to perform bulk-insert to amortize cost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02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5" grpId="0" animBg="1"/>
      <p:bldP spid="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7" grpId="0"/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>
            <a:off x="0" y="3962400"/>
            <a:ext cx="914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5410200" y="2057400"/>
            <a:ext cx="3276600" cy="4038601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39762" y="2057400"/>
            <a:ext cx="4237038" cy="4038600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914400" y="2667000"/>
            <a:ext cx="3657600" cy="723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Combining </a:t>
            </a:r>
            <a:r>
              <a:rPr lang="en-US" sz="4000" dirty="0" err="1" smtClean="0"/>
              <a:t>SortedStore</a:t>
            </a:r>
            <a:r>
              <a:rPr lang="en-US" sz="4000" dirty="0" smtClean="0"/>
              <a:t> and </a:t>
            </a:r>
            <a:r>
              <a:rPr lang="en-US" sz="4000" dirty="0" err="1" smtClean="0"/>
              <a:t>LogStore</a:t>
            </a:r>
            <a:endParaRPr lang="en-US" sz="4000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772400" y="5029200"/>
            <a:ext cx="7620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486400" y="5638800"/>
            <a:ext cx="2438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n-flash </a:t>
            </a:r>
            <a:r>
              <a:rPr lang="en-US" sz="2400" dirty="0">
                <a:solidFill>
                  <a:schemeClr val="tx1"/>
                </a:solidFill>
              </a:rPr>
              <a:t>log</a:t>
            </a:r>
          </a:p>
        </p:txBody>
      </p:sp>
      <p:sp>
        <p:nvSpPr>
          <p:cNvPr id="132" name="Isosceles Triangle 131"/>
          <p:cNvSpPr/>
          <p:nvPr/>
        </p:nvSpPr>
        <p:spPr>
          <a:xfrm>
            <a:off x="914400" y="26670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Isosceles Triangle 132"/>
          <p:cNvSpPr/>
          <p:nvPr/>
        </p:nvSpPr>
        <p:spPr>
          <a:xfrm>
            <a:off x="1838325" y="26670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Isosceles Triangle 133"/>
          <p:cNvSpPr/>
          <p:nvPr/>
        </p:nvSpPr>
        <p:spPr>
          <a:xfrm>
            <a:off x="2743200" y="2667000"/>
            <a:ext cx="914400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Isosceles Triangle 134"/>
          <p:cNvSpPr/>
          <p:nvPr/>
        </p:nvSpPr>
        <p:spPr>
          <a:xfrm>
            <a:off x="3678238" y="2667000"/>
            <a:ext cx="893762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1066800" y="2162175"/>
            <a:ext cx="335280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SILT Sorted Index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45" name="Left Arrow 44"/>
          <p:cNvSpPr/>
          <p:nvPr/>
        </p:nvSpPr>
        <p:spPr>
          <a:xfrm>
            <a:off x="4191000" y="3609974"/>
            <a:ext cx="1794669" cy="704851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Merge</a:t>
            </a:r>
            <a:endParaRPr lang="en-US" sz="2400" dirty="0"/>
          </a:p>
        </p:txBody>
      </p:sp>
      <p:sp>
        <p:nvSpPr>
          <p:cNvPr id="66" name="Rectangle 65"/>
          <p:cNvSpPr/>
          <p:nvPr/>
        </p:nvSpPr>
        <p:spPr>
          <a:xfrm>
            <a:off x="914400" y="4419600"/>
            <a:ext cx="36576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914400" y="44196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19200" y="44196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524000" y="44196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828800" y="44196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133600" y="44196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438400" y="44196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743200" y="44196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048000" y="44196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352800" y="44196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657600" y="44196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62400" y="44196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267200" y="44196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715000" y="4419600"/>
            <a:ext cx="18288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5715000" y="44196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019800" y="44196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324600" y="44196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629400" y="44196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6934200" y="44196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239000" y="44196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800600" y="2162175"/>
            <a:ext cx="4440238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SILT Log Index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219200" y="5638800"/>
            <a:ext cx="2992436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n-flash sorted array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53200" y="2590799"/>
            <a:ext cx="990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553200" y="2590799"/>
            <a:ext cx="22542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6553200" y="28193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7" idx="1"/>
          </p:cNvCxnSpPr>
          <p:nvPr/>
        </p:nvCxnSpPr>
        <p:spPr>
          <a:xfrm>
            <a:off x="6553200" y="30479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553200" y="32765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781800" y="2590799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553200" y="2590799"/>
            <a:ext cx="990600" cy="9144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524000" y="1524000"/>
            <a:ext cx="2438400" cy="428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&lt;</a:t>
            </a:r>
            <a:r>
              <a:rPr lang="en-US" sz="2400" dirty="0" err="1" smtClean="0">
                <a:solidFill>
                  <a:schemeClr val="tx1"/>
                </a:solidFill>
              </a:rPr>
              <a:t>SortedStore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791200" y="1524000"/>
            <a:ext cx="2438400" cy="428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&lt;</a:t>
            </a:r>
            <a:r>
              <a:rPr lang="en-US" sz="2400" dirty="0" err="1" smtClean="0">
                <a:solidFill>
                  <a:schemeClr val="tx1"/>
                </a:solidFill>
              </a:rPr>
              <a:t>LogStore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endParaRPr lang="en-US" sz="2400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7" grpId="0" animBg="1"/>
      <p:bldP spid="132" grpId="0" animBg="1"/>
      <p:bldP spid="133" grpId="0" animBg="1"/>
      <p:bldP spid="134" grpId="0" animBg="1"/>
      <p:bldP spid="135" grpId="0" animBg="1"/>
      <p:bldP spid="145" grpId="0"/>
      <p:bldP spid="4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54" grpId="0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Achieving both Low Memory Overhead and Low Write Amplification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3352800"/>
            <a:ext cx="4953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SortedStore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867400" y="3352800"/>
            <a:ext cx="23622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LogStore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2057400" y="1638300"/>
            <a:ext cx="16764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SortedStore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057400" y="2552700"/>
            <a:ext cx="16764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LogStore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3810000" y="1485900"/>
            <a:ext cx="4267200" cy="8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5"/>
                </a:solidFill>
              </a:rPr>
              <a:t>Low memory overhead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High write amplification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2400300"/>
            <a:ext cx="4343400" cy="8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5"/>
                </a:solidFill>
              </a:rPr>
              <a:t>High memory overhead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Low write amplification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867400" y="3200400"/>
            <a:ext cx="0" cy="990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81600" y="3962400"/>
            <a:ext cx="1371600" cy="0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66800" y="4267200"/>
            <a:ext cx="64008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Now we can achieve simultaneously:</a:t>
            </a:r>
            <a:endParaRPr lang="en-US" sz="2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Write amplification = 5.4 = 3 year flash life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Memory overhead  </a:t>
            </a:r>
            <a:r>
              <a:rPr lang="en-US" sz="2400" dirty="0">
                <a:solidFill>
                  <a:schemeClr val="tx1"/>
                </a:solidFill>
              </a:rPr>
              <a:t>= 1.3 B/entry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5562600"/>
            <a:ext cx="7162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With “</a:t>
            </a:r>
            <a:r>
              <a:rPr lang="en-US" sz="2400" dirty="0" err="1" smtClean="0">
                <a:solidFill>
                  <a:schemeClr val="tx1"/>
                </a:solidFill>
              </a:rPr>
              <a:t>HashStores</a:t>
            </a:r>
            <a:r>
              <a:rPr lang="en-US" sz="2400" dirty="0" smtClean="0">
                <a:solidFill>
                  <a:schemeClr val="tx1"/>
                </a:solidFill>
              </a:rPr>
              <a:t>”, </a:t>
            </a:r>
            <a:r>
              <a:rPr lang="en-US" sz="2400" dirty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emory overhead = 0.7 B/entry!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(see paper)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5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14688" y="6248400"/>
            <a:ext cx="2646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1.01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6248400"/>
            <a:ext cx="2646363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0.7 </a:t>
            </a:r>
            <a:r>
              <a:rPr lang="en-US" sz="2400" b="1" dirty="0" smtClean="0">
                <a:solidFill>
                  <a:schemeClr val="tx1"/>
                </a:solidFill>
              </a:rPr>
              <a:t>bytes/entry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64238" y="6248400"/>
            <a:ext cx="2646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5.4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867400"/>
            <a:ext cx="2646363" cy="3810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Memory overhead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4688" y="5867400"/>
            <a:ext cx="2646362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Read amplification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5964238" y="5867400"/>
            <a:ext cx="2646362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Write amplification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8191499" y="6085952"/>
            <a:ext cx="685801" cy="552450"/>
            <a:chOff x="8267700" y="6076950"/>
            <a:chExt cx="685801" cy="552450"/>
          </a:xfrm>
        </p:grpSpPr>
        <p:sp>
          <p:nvSpPr>
            <p:cNvPr id="102" name="Diagonal Stripe 101"/>
            <p:cNvSpPr/>
            <p:nvPr/>
          </p:nvSpPr>
          <p:spPr>
            <a:xfrm>
              <a:off x="8524282" y="6076950"/>
              <a:ext cx="429219" cy="552450"/>
            </a:xfrm>
            <a:prstGeom prst="diagStripe">
              <a:avLst>
                <a:gd name="adj" fmla="val 69905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Diagonal Stripe 102"/>
            <p:cNvSpPr/>
            <p:nvPr/>
          </p:nvSpPr>
          <p:spPr>
            <a:xfrm flipH="1">
              <a:off x="8267700" y="6276452"/>
              <a:ext cx="256581" cy="352948"/>
            </a:xfrm>
            <a:prstGeom prst="diagStripe">
              <a:avLst>
                <a:gd name="adj" fmla="val 53381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666999" y="6076950"/>
            <a:ext cx="685801" cy="552450"/>
            <a:chOff x="8267700" y="6076950"/>
            <a:chExt cx="685801" cy="552450"/>
          </a:xfrm>
        </p:grpSpPr>
        <p:sp>
          <p:nvSpPr>
            <p:cNvPr id="107" name="Diagonal Stripe 106"/>
            <p:cNvSpPr/>
            <p:nvPr/>
          </p:nvSpPr>
          <p:spPr>
            <a:xfrm>
              <a:off x="8524282" y="6076950"/>
              <a:ext cx="429219" cy="552450"/>
            </a:xfrm>
            <a:prstGeom prst="diagStripe">
              <a:avLst>
                <a:gd name="adj" fmla="val 69905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Diagonal Stripe 107"/>
            <p:cNvSpPr/>
            <p:nvPr/>
          </p:nvSpPr>
          <p:spPr>
            <a:xfrm flipH="1">
              <a:off x="8267700" y="6276452"/>
              <a:ext cx="256581" cy="352948"/>
            </a:xfrm>
            <a:prstGeom prst="diagStripe">
              <a:avLst>
                <a:gd name="adj" fmla="val 53381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333999" y="6076950"/>
            <a:ext cx="685801" cy="552450"/>
            <a:chOff x="8267700" y="6076950"/>
            <a:chExt cx="685801" cy="552450"/>
          </a:xfrm>
        </p:grpSpPr>
        <p:sp>
          <p:nvSpPr>
            <p:cNvPr id="110" name="Diagonal Stripe 109"/>
            <p:cNvSpPr/>
            <p:nvPr/>
          </p:nvSpPr>
          <p:spPr>
            <a:xfrm>
              <a:off x="8524282" y="6076950"/>
              <a:ext cx="429219" cy="552450"/>
            </a:xfrm>
            <a:prstGeom prst="diagStripe">
              <a:avLst>
                <a:gd name="adj" fmla="val 69905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1" name="Diagonal Stripe 110"/>
            <p:cNvSpPr/>
            <p:nvPr/>
          </p:nvSpPr>
          <p:spPr>
            <a:xfrm flipH="1">
              <a:off x="8267700" y="6276452"/>
              <a:ext cx="256581" cy="352948"/>
            </a:xfrm>
            <a:prstGeom prst="diagStripe">
              <a:avLst>
                <a:gd name="adj" fmla="val 53381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304800" y="152400"/>
            <a:ext cx="8534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</a:rPr>
              <a:t>SILT’s Design (Recap)</a:t>
            </a:r>
            <a:endParaRPr lang="en-US" sz="4400" u="sng" dirty="0">
              <a:solidFill>
                <a:schemeClr val="tx2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304800" y="1524003"/>
            <a:ext cx="3200399" cy="4038598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533400" y="2133600"/>
            <a:ext cx="2743200" cy="723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Isosceles Triangle 121"/>
          <p:cNvSpPr/>
          <p:nvPr/>
        </p:nvSpPr>
        <p:spPr>
          <a:xfrm>
            <a:off x="533400" y="21336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Isosceles Triangle 122"/>
          <p:cNvSpPr/>
          <p:nvPr/>
        </p:nvSpPr>
        <p:spPr>
          <a:xfrm>
            <a:off x="1457325" y="21336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4" name="Isosceles Triangle 123"/>
          <p:cNvSpPr/>
          <p:nvPr/>
        </p:nvSpPr>
        <p:spPr>
          <a:xfrm>
            <a:off x="2362200" y="2133600"/>
            <a:ext cx="914400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457200" y="5105400"/>
            <a:ext cx="2819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n-flash sorted array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33400" y="3886200"/>
            <a:ext cx="27432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5334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8382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11430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14478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17526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0574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2362200" y="3886200"/>
            <a:ext cx="304800" cy="1152525"/>
          </a:xfrm>
          <a:prstGeom prst="rect">
            <a:avLst/>
          </a:prstGeom>
          <a:solidFill>
            <a:schemeClr val="bg2">
              <a:lumMod val="2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2667000" y="3886200"/>
            <a:ext cx="304800" cy="1152525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2971800" y="3886200"/>
            <a:ext cx="304800" cy="1152525"/>
          </a:xfrm>
          <a:prstGeom prst="rect">
            <a:avLst/>
          </a:prstGeom>
          <a:solidFill>
            <a:schemeClr val="bg2">
              <a:lumMod val="1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228600" y="1628775"/>
            <a:ext cx="335280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SILT Sorted Index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267200" y="3886200"/>
            <a:ext cx="6096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2672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4572000" y="3886200"/>
            <a:ext cx="30480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410200" y="3886199"/>
            <a:ext cx="6096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5410200" y="3886199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5715000" y="3886199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6729710" y="1524001"/>
            <a:ext cx="2109490" cy="4038600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8025110" y="4495800"/>
            <a:ext cx="6858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6958310" y="5105400"/>
            <a:ext cx="1676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n-flash </a:t>
            </a:r>
            <a:r>
              <a:rPr lang="en-US" sz="2400" dirty="0">
                <a:solidFill>
                  <a:schemeClr val="tx1"/>
                </a:solidFill>
              </a:rPr>
              <a:t>log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7263110" y="3886200"/>
            <a:ext cx="609600" cy="115252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263110" y="38862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567910" y="3886200"/>
            <a:ext cx="304800" cy="115252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5562600" y="1628775"/>
            <a:ext cx="4440238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SILT Log Index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4476750" y="2057400"/>
            <a:ext cx="23812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0" name="Straight Connector 179"/>
          <p:cNvCxnSpPr/>
          <p:nvPr/>
        </p:nvCxnSpPr>
        <p:spPr>
          <a:xfrm>
            <a:off x="4476750" y="2286000"/>
            <a:ext cx="238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179" idx="1"/>
            <a:endCxn id="179" idx="3"/>
          </p:cNvCxnSpPr>
          <p:nvPr/>
        </p:nvCxnSpPr>
        <p:spPr>
          <a:xfrm>
            <a:off x="4476750" y="2514600"/>
            <a:ext cx="238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4476750" y="2743200"/>
            <a:ext cx="2476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5619750" y="2057400"/>
            <a:ext cx="23812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4" name="Straight Connector 183"/>
          <p:cNvCxnSpPr/>
          <p:nvPr/>
        </p:nvCxnSpPr>
        <p:spPr>
          <a:xfrm>
            <a:off x="5619750" y="2286000"/>
            <a:ext cx="238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83" idx="1"/>
            <a:endCxn id="183" idx="3"/>
          </p:cNvCxnSpPr>
          <p:nvPr/>
        </p:nvCxnSpPr>
        <p:spPr>
          <a:xfrm>
            <a:off x="5619750" y="2514600"/>
            <a:ext cx="238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5619750" y="2743200"/>
            <a:ext cx="2476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315200" y="2057399"/>
            <a:ext cx="990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7315200" y="2057399"/>
            <a:ext cx="22542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7315200" y="22859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1"/>
          </p:cNvCxnSpPr>
          <p:nvPr/>
        </p:nvCxnSpPr>
        <p:spPr>
          <a:xfrm>
            <a:off x="7315200" y="25145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315200" y="2743199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543800" y="2057399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7315200" y="2057399"/>
            <a:ext cx="990600" cy="9144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3674665" y="1524001"/>
            <a:ext cx="2819400" cy="4038599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3674666" y="5105400"/>
            <a:ext cx="2819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On-flash </a:t>
            </a:r>
            <a:r>
              <a:rPr lang="en-US" sz="2400" dirty="0" err="1">
                <a:solidFill>
                  <a:schemeClr val="tx1"/>
                </a:solidFill>
              </a:rPr>
              <a:t>hashtables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674666" y="1628775"/>
            <a:ext cx="281940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SILT Filter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158" name="Left Arrow 157"/>
          <p:cNvSpPr/>
          <p:nvPr/>
        </p:nvSpPr>
        <p:spPr>
          <a:xfrm>
            <a:off x="2667000" y="3076574"/>
            <a:ext cx="1794669" cy="704851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Merge</a:t>
            </a:r>
            <a:endParaRPr lang="en-US" sz="2400" dirty="0"/>
          </a:p>
        </p:txBody>
      </p:sp>
      <p:sp>
        <p:nvSpPr>
          <p:cNvPr id="172" name="Left Arrow 171"/>
          <p:cNvSpPr/>
          <p:nvPr/>
        </p:nvSpPr>
        <p:spPr>
          <a:xfrm>
            <a:off x="5715000" y="3076574"/>
            <a:ext cx="1794669" cy="704851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Conversion</a:t>
            </a: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685800" y="990600"/>
            <a:ext cx="2438400" cy="428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&lt;</a:t>
            </a:r>
            <a:r>
              <a:rPr lang="en-US" sz="2400" dirty="0" err="1" smtClean="0">
                <a:solidFill>
                  <a:schemeClr val="tx1"/>
                </a:solidFill>
              </a:rPr>
              <a:t>SortedStore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629400" y="990600"/>
            <a:ext cx="2438400" cy="428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&lt;</a:t>
            </a:r>
            <a:r>
              <a:rPr lang="en-US" sz="2400" dirty="0" err="1" smtClean="0">
                <a:solidFill>
                  <a:schemeClr val="tx1"/>
                </a:solidFill>
              </a:rPr>
              <a:t>LogStore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886200" y="990600"/>
            <a:ext cx="2438400" cy="428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&lt;</a:t>
            </a:r>
            <a:r>
              <a:rPr lang="en-US" sz="2400" dirty="0" err="1" smtClean="0">
                <a:solidFill>
                  <a:schemeClr val="tx1"/>
                </a:solidFill>
              </a:rPr>
              <a:t>HashStore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endParaRPr lang="en-US" sz="24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3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Review on New Index Data Structures in SILT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27562" y="3581400"/>
            <a:ext cx="4114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Partial-key </a:t>
            </a:r>
            <a:r>
              <a:rPr lang="en-US" sz="2400" b="1" dirty="0" smtClean="0">
                <a:solidFill>
                  <a:schemeClr val="tx1"/>
                </a:solidFill>
              </a:rPr>
              <a:t>cuckoo hashing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627562" y="4343400"/>
            <a:ext cx="4211638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For </a:t>
            </a:r>
            <a:r>
              <a:rPr lang="en-US" sz="2400" dirty="0" err="1" smtClean="0">
                <a:solidFill>
                  <a:schemeClr val="tx1"/>
                </a:solidFill>
              </a:rPr>
              <a:t>HashStore</a:t>
            </a:r>
            <a:r>
              <a:rPr lang="en-US" sz="2400" dirty="0" smtClean="0">
                <a:solidFill>
                  <a:schemeClr val="tx1"/>
                </a:solidFill>
              </a:rPr>
              <a:t> &amp; </a:t>
            </a:r>
            <a:r>
              <a:rPr lang="en-US" sz="2400" dirty="0" err="1" smtClean="0">
                <a:solidFill>
                  <a:schemeClr val="tx1"/>
                </a:solidFill>
              </a:rPr>
              <a:t>LogStore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Compact (2.2 &amp; 6.5 B/entry)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Very fast (&gt; 1.8 M </a:t>
            </a:r>
            <a:r>
              <a:rPr lang="en-US" sz="2400" dirty="0" smtClean="0">
                <a:solidFill>
                  <a:schemeClr val="tx1"/>
                </a:solidFill>
              </a:rPr>
              <a:t>lookups/sec)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398962" y="1933575"/>
            <a:ext cx="4440238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SILT Filter &amp; Log Index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09625" y="2438400"/>
            <a:ext cx="2743200" cy="723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809625" y="24384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>
            <a:off x="1733550" y="2438400"/>
            <a:ext cx="893763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2638425" y="2438400"/>
            <a:ext cx="914400" cy="7239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04800" y="3581400"/>
            <a:ext cx="39624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Entropy-coded tries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6200" y="4343400"/>
            <a:ext cx="4419600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For </a:t>
            </a:r>
            <a:r>
              <a:rPr lang="en-US" sz="2400" dirty="0" err="1" smtClean="0">
                <a:solidFill>
                  <a:schemeClr val="tx1"/>
                </a:solidFill>
              </a:rPr>
              <a:t>SortedStore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Highly compressed (0.4 B/entry)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33400" y="1933575"/>
            <a:ext cx="335280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SILT Sorted </a:t>
            </a:r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ndex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477000" y="2362200"/>
            <a:ext cx="990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477000" y="2362200"/>
            <a:ext cx="22542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6477000" y="25908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1"/>
          </p:cNvCxnSpPr>
          <p:nvPr/>
        </p:nvCxnSpPr>
        <p:spPr>
          <a:xfrm>
            <a:off x="6477000" y="28194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77000" y="30480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772150" y="2362200"/>
            <a:ext cx="238125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5772150" y="2590800"/>
            <a:ext cx="238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1"/>
            <a:endCxn id="40" idx="3"/>
          </p:cNvCxnSpPr>
          <p:nvPr/>
        </p:nvCxnSpPr>
        <p:spPr>
          <a:xfrm>
            <a:off x="5772150" y="2819400"/>
            <a:ext cx="238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772150" y="3048000"/>
            <a:ext cx="2476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05600" y="2362200"/>
            <a:ext cx="0" cy="91440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477000" y="2362200"/>
            <a:ext cx="990600" cy="9144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4038600" y="3073400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4495800" y="3581400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4953000" y="3581400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5410200" y="3073400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5867400" y="3073400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2667000" y="3073400"/>
            <a:ext cx="3048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3124200" y="3073400"/>
            <a:ext cx="3048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3581400" y="2565400"/>
            <a:ext cx="3048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Compression in Entropy-Coded Tries</a:t>
            </a:r>
          </a:p>
        </p:txBody>
      </p:sp>
      <p:sp>
        <p:nvSpPr>
          <p:cNvPr id="3" name="Oval 2"/>
          <p:cNvSpPr/>
          <p:nvPr/>
        </p:nvSpPr>
        <p:spPr>
          <a:xfrm>
            <a:off x="4038600" y="1549400"/>
            <a:ext cx="304800" cy="3048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295650" y="20574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53000" y="2057400"/>
            <a:ext cx="304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19413" y="25654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73550" y="2565400"/>
            <a:ext cx="304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565400"/>
            <a:ext cx="304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3073400"/>
            <a:ext cx="304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>
            <a:stCxn id="3" idx="3"/>
            <a:endCxn id="4" idx="7"/>
          </p:cNvCxnSpPr>
          <p:nvPr/>
        </p:nvCxnSpPr>
        <p:spPr>
          <a:xfrm flipH="1">
            <a:off x="3556000" y="1808163"/>
            <a:ext cx="527050" cy="29368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" name="Straight Connector 12"/>
          <p:cNvCxnSpPr>
            <a:stCxn id="4" idx="3"/>
            <a:endCxn id="6" idx="0"/>
          </p:cNvCxnSpPr>
          <p:nvPr/>
        </p:nvCxnSpPr>
        <p:spPr>
          <a:xfrm flipH="1">
            <a:off x="3071813" y="2317750"/>
            <a:ext cx="268287" cy="24765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Straight Connector 16"/>
          <p:cNvCxnSpPr>
            <a:stCxn id="3" idx="5"/>
            <a:endCxn id="5" idx="1"/>
          </p:cNvCxnSpPr>
          <p:nvPr/>
        </p:nvCxnSpPr>
        <p:spPr>
          <a:xfrm>
            <a:off x="4298950" y="1808163"/>
            <a:ext cx="698500" cy="29368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" name="Straight Connector 18"/>
          <p:cNvCxnSpPr>
            <a:stCxn id="5" idx="3"/>
            <a:endCxn id="7" idx="7"/>
          </p:cNvCxnSpPr>
          <p:nvPr/>
        </p:nvCxnSpPr>
        <p:spPr>
          <a:xfrm flipH="1">
            <a:off x="4532313" y="2317750"/>
            <a:ext cx="465137" cy="29210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1" name="Straight Connector 20"/>
          <p:cNvCxnSpPr>
            <a:stCxn id="5" idx="5"/>
            <a:endCxn id="8" idx="1"/>
          </p:cNvCxnSpPr>
          <p:nvPr/>
        </p:nvCxnSpPr>
        <p:spPr>
          <a:xfrm>
            <a:off x="5213350" y="2317750"/>
            <a:ext cx="469900" cy="29210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3" name="Straight Connector 22"/>
          <p:cNvCxnSpPr>
            <a:stCxn id="7" idx="3"/>
          </p:cNvCxnSpPr>
          <p:nvPr/>
        </p:nvCxnSpPr>
        <p:spPr>
          <a:xfrm flipH="1">
            <a:off x="4191000" y="2825750"/>
            <a:ext cx="127000" cy="24765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5" name="Straight Connector 24"/>
          <p:cNvCxnSpPr>
            <a:stCxn id="7" idx="5"/>
            <a:endCxn id="9" idx="1"/>
          </p:cNvCxnSpPr>
          <p:nvPr/>
        </p:nvCxnSpPr>
        <p:spPr>
          <a:xfrm>
            <a:off x="4532313" y="2825750"/>
            <a:ext cx="236537" cy="29210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4" name="Straight Connector 43"/>
          <p:cNvCxnSpPr>
            <a:stCxn id="4" idx="5"/>
          </p:cNvCxnSpPr>
          <p:nvPr/>
        </p:nvCxnSpPr>
        <p:spPr>
          <a:xfrm>
            <a:off x="3556000" y="2317750"/>
            <a:ext cx="177800" cy="24765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7" name="Straight Connector 46"/>
          <p:cNvCxnSpPr>
            <a:stCxn id="6" idx="3"/>
          </p:cNvCxnSpPr>
          <p:nvPr/>
        </p:nvCxnSpPr>
        <p:spPr>
          <a:xfrm flipH="1">
            <a:off x="2819400" y="2825563"/>
            <a:ext cx="144650" cy="24783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0" name="Straight Connector 49"/>
          <p:cNvCxnSpPr>
            <a:stCxn id="6" idx="5"/>
          </p:cNvCxnSpPr>
          <p:nvPr/>
        </p:nvCxnSpPr>
        <p:spPr>
          <a:xfrm>
            <a:off x="3179576" y="2825563"/>
            <a:ext cx="97024" cy="24783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3" name="Straight Connector 52"/>
          <p:cNvCxnSpPr>
            <a:stCxn id="9" idx="3"/>
          </p:cNvCxnSpPr>
          <p:nvPr/>
        </p:nvCxnSpPr>
        <p:spPr>
          <a:xfrm flipH="1">
            <a:off x="4648200" y="3333750"/>
            <a:ext cx="120650" cy="24765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6" name="Straight Connector 55"/>
          <p:cNvCxnSpPr>
            <a:stCxn id="9" idx="5"/>
          </p:cNvCxnSpPr>
          <p:nvPr/>
        </p:nvCxnSpPr>
        <p:spPr>
          <a:xfrm>
            <a:off x="4984750" y="3333750"/>
            <a:ext cx="120650" cy="24765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60" name="Straight Connector 59"/>
          <p:cNvCxnSpPr>
            <a:stCxn id="8" idx="3"/>
          </p:cNvCxnSpPr>
          <p:nvPr/>
        </p:nvCxnSpPr>
        <p:spPr>
          <a:xfrm flipH="1">
            <a:off x="5562600" y="2825750"/>
            <a:ext cx="120650" cy="24765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63" name="Straight Connector 62"/>
          <p:cNvCxnSpPr>
            <a:stCxn id="8" idx="5"/>
          </p:cNvCxnSpPr>
          <p:nvPr/>
        </p:nvCxnSpPr>
        <p:spPr>
          <a:xfrm>
            <a:off x="5899150" y="2825750"/>
            <a:ext cx="120650" cy="24765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609600" y="4114800"/>
            <a:ext cx="7924800" cy="215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Hashed keys (bits are random)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Symbol" charset="0"/>
              <a:buChar char=""/>
              <a:defRPr/>
            </a:pPr>
            <a:r>
              <a:rPr lang="en-US" sz="2800" dirty="0" smtClean="0"/>
              <a:t> # </a:t>
            </a:r>
            <a:r>
              <a:rPr lang="en-US" sz="2800" dirty="0"/>
              <a:t>red (or blue) </a:t>
            </a:r>
            <a:r>
              <a:rPr lang="en-US" sz="2800" dirty="0" smtClean="0"/>
              <a:t>leaves </a:t>
            </a:r>
            <a:r>
              <a:rPr lang="en-US" sz="2800" dirty="0"/>
              <a:t>~ Binomial(# all </a:t>
            </a:r>
            <a:r>
              <a:rPr lang="en-US" sz="2800" dirty="0" smtClean="0"/>
              <a:t>leaves, </a:t>
            </a:r>
            <a:r>
              <a:rPr lang="en-US" sz="2800" dirty="0"/>
              <a:t>0.5</a:t>
            </a:r>
            <a:r>
              <a:rPr lang="en-US" sz="2800" dirty="0" smtClean="0"/>
              <a:t>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Symbol" charset="0"/>
              <a:buChar char=""/>
              <a:defRPr/>
            </a:pPr>
            <a:r>
              <a:rPr lang="en-US" sz="2800" dirty="0" smtClean="0"/>
              <a:t> Entropy coding (Huffman </a:t>
            </a:r>
            <a:r>
              <a:rPr lang="en-US" sz="2800" dirty="0"/>
              <a:t>coding and </a:t>
            </a:r>
            <a:r>
              <a:rPr lang="en-US" sz="2800" dirty="0" smtClean="0"/>
              <a:t>more)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(More details of the new indexing schemes in paper)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536950" y="1676400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0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645025" y="1676400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1</a:t>
            </a:r>
          </a:p>
        </p:txBody>
      </p:sp>
      <p:sp>
        <p:nvSpPr>
          <p:cNvPr id="98" name="Rectangle 97"/>
          <p:cNvSpPr/>
          <p:nvPr/>
        </p:nvSpPr>
        <p:spPr>
          <a:xfrm>
            <a:off x="2868613" y="2235200"/>
            <a:ext cx="304800" cy="303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0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544763" y="2743200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943350" y="2743200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0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4451350" y="2195513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0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308600" y="2754313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0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392613" y="3251200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0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5461000" y="2195513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1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019800" y="2754313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094288" y="3251200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692650" y="2743200"/>
            <a:ext cx="304800" cy="303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1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278188" y="2743200"/>
            <a:ext cx="304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1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3689350" y="2235200"/>
            <a:ext cx="304800" cy="303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797050" y="2133600"/>
            <a:ext cx="6432550" cy="304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alpha val="0"/>
                </a:schemeClr>
              </a:gs>
              <a:gs pos="41000">
                <a:schemeClr val="accent3">
                  <a:lumMod val="75000"/>
                  <a:alpha val="50000"/>
                </a:schemeClr>
              </a:gs>
              <a:gs pos="14000">
                <a:schemeClr val="accent3">
                  <a:lumMod val="75000"/>
                  <a:alpha val="0"/>
                </a:schemeClr>
              </a:gs>
              <a:gs pos="100000">
                <a:schemeClr val="accent3">
                  <a:lumMod val="75000"/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828800" y="2133600"/>
            <a:ext cx="6400800" cy="3090863"/>
          </a:xfrm>
          <a:prstGeom prst="rect">
            <a:avLst/>
          </a:prstGeom>
          <a:gradFill flip="none" rotWithShape="1">
            <a:gsLst>
              <a:gs pos="7000">
                <a:schemeClr val="accent5">
                  <a:lumMod val="75000"/>
                  <a:alpha val="0"/>
                </a:schemeClr>
              </a:gs>
              <a:gs pos="0">
                <a:schemeClr val="accent5">
                  <a:lumMod val="75000"/>
                  <a:alpha val="0"/>
                </a:schemeClr>
              </a:gs>
              <a:gs pos="19000">
                <a:schemeClr val="accent5">
                  <a:lumMod val="75000"/>
                  <a:alpha val="50000"/>
                </a:schemeClr>
              </a:gs>
              <a:gs pos="100000">
                <a:schemeClr val="accent5">
                  <a:lumMod val="75000"/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493575"/>
              </p:ext>
            </p:extLst>
          </p:nvPr>
        </p:nvGraphicFramePr>
        <p:xfrm>
          <a:off x="1295400" y="2209800"/>
          <a:ext cx="7086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Landscape: Where We </a:t>
            </a:r>
            <a:r>
              <a:rPr lang="en-US" u="sng" dirty="0" smtClean="0"/>
              <a:t>Are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1600200"/>
            <a:ext cx="2646363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Read amplification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0400" y="5943600"/>
            <a:ext cx="2646363" cy="3810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Memory overhead</a:t>
            </a:r>
          </a:p>
        </p:txBody>
      </p:sp>
      <p:sp>
        <p:nvSpPr>
          <p:cNvPr id="21" name="Oval 20"/>
          <p:cNvSpPr/>
          <p:nvPr/>
        </p:nvSpPr>
        <p:spPr>
          <a:xfrm>
            <a:off x="1905000" y="2819400"/>
            <a:ext cx="228600" cy="2286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43600" y="5943600"/>
            <a:ext cx="1828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(bytes/entry)</a:t>
            </a:r>
          </a:p>
        </p:txBody>
      </p:sp>
      <p:sp>
        <p:nvSpPr>
          <p:cNvPr id="17" name="Oval 16"/>
          <p:cNvSpPr/>
          <p:nvPr/>
        </p:nvSpPr>
        <p:spPr>
          <a:xfrm>
            <a:off x="71755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3434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052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244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4" name="Straight Arrow Connector 33"/>
          <p:cNvCxnSpPr>
            <a:endCxn id="20" idx="0"/>
          </p:cNvCxnSpPr>
          <p:nvPr/>
        </p:nvCxnSpPr>
        <p:spPr>
          <a:xfrm flipH="1">
            <a:off x="3619500" y="4114800"/>
            <a:ext cx="1143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522788" y="3505200"/>
            <a:ext cx="658812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0" idx="7"/>
          </p:cNvCxnSpPr>
          <p:nvPr/>
        </p:nvCxnSpPr>
        <p:spPr>
          <a:xfrm flipH="1">
            <a:off x="4919663" y="4114800"/>
            <a:ext cx="1023937" cy="5667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00800" y="4191000"/>
            <a:ext cx="1428750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FAWN-DS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211638" y="3124200"/>
            <a:ext cx="1636712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HashCache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4838" y="3733800"/>
            <a:ext cx="1579562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BufferHash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0" y="3733800"/>
            <a:ext cx="1538288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FlashStore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30438" y="2576513"/>
            <a:ext cx="1808162" cy="381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SkimpyStash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962150" y="4591050"/>
            <a:ext cx="342900" cy="342900"/>
          </a:xfrm>
          <a:prstGeom prst="ellips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66700" y="4504530"/>
            <a:ext cx="990600" cy="515937"/>
          </a:xfrm>
          <a:prstGeom prst="rect">
            <a:avLst/>
          </a:prstGeom>
          <a:ln w="254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SILT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4" idx="3"/>
            <a:endCxn id="23" idx="2"/>
          </p:cNvCxnSpPr>
          <p:nvPr/>
        </p:nvCxnSpPr>
        <p:spPr>
          <a:xfrm>
            <a:off x="1257300" y="4762499"/>
            <a:ext cx="70485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554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73152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Various combinations of indexing schemes</a:t>
            </a:r>
            <a:endParaRPr lang="en-US" sz="2800" dirty="0">
              <a:solidFill>
                <a:schemeClr val="tx1"/>
              </a:solidFill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solidFill>
                  <a:schemeClr val="tx1"/>
                </a:solidFill>
              </a:rPr>
              <a:t>Background </a:t>
            </a:r>
            <a:r>
              <a:rPr lang="en-US" sz="2800" dirty="0" smtClean="0">
                <a:solidFill>
                  <a:schemeClr val="tx1"/>
                </a:solidFill>
              </a:rPr>
              <a:t>operations (merge/conversion)</a:t>
            </a:r>
            <a:endParaRPr lang="en-US" sz="2800" dirty="0">
              <a:solidFill>
                <a:schemeClr val="tx1"/>
              </a:solidFill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Query latency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16438"/>
              </p:ext>
            </p:extLst>
          </p:nvPr>
        </p:nvGraphicFramePr>
        <p:xfrm>
          <a:off x="609600" y="3444470"/>
          <a:ext cx="7924800" cy="26515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86000"/>
                <a:gridCol w="5638800"/>
              </a:tblGrid>
              <a:tr h="457103"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Experiment Setup</a:t>
                      </a:r>
                      <a:endParaRPr lang="en-US" sz="2400" dirty="0"/>
                    </a:p>
                  </a:txBody>
                  <a:tcPr marT="45697" marB="45697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571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CPU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 smtClean="0"/>
                        <a:t>2.80 GHz (4 cores)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81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Flash drive</a:t>
                      </a:r>
                      <a:endParaRPr lang="en-US" sz="24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 smtClean="0"/>
                        <a:t>SATA 256 GB</a:t>
                      </a:r>
                      <a:br>
                        <a:rPr lang="en-US" sz="2400" u="none" strike="noStrike" kern="1200" baseline="0" dirty="0" smtClean="0"/>
                      </a:br>
                      <a:r>
                        <a:rPr lang="en-US" sz="2400" u="none" strike="noStrike" kern="1200" baseline="0" dirty="0" smtClean="0"/>
                        <a:t>(48 K random 1024-byte reads/sec)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71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Workload size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r>
                        <a:rPr lang="en-US" sz="2400" baseline="0" dirty="0" smtClean="0"/>
                        <a:t>-byte key, 1000-byte value, ≥ 50 M keys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71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Query</a:t>
                      </a:r>
                      <a:r>
                        <a:rPr lang="en-US" sz="2400" baseline="0" dirty="0" smtClean="0"/>
                        <a:t> pattern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Uniformly distributed (worst</a:t>
                      </a:r>
                      <a:r>
                        <a:rPr lang="en-US" sz="2400" baseline="0" dirty="0" smtClean="0"/>
                        <a:t> for SILT)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LogStore</a:t>
            </a:r>
            <a:r>
              <a:rPr lang="en-US" dirty="0" smtClean="0"/>
              <a:t> Alone: Too Much Memory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447800"/>
            <a:ext cx="8077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Workload: 90% GET (50-100 M keys) + 10% PUT (50 M keys)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438400"/>
            <a:ext cx="7048006" cy="42148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Key-Value Store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11CD-7F37-40D6-A730-BC0042F259C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loud 3"/>
          <p:cNvSpPr/>
          <p:nvPr/>
        </p:nvSpPr>
        <p:spPr>
          <a:xfrm>
            <a:off x="381000" y="1600200"/>
            <a:ext cx="3124200" cy="21336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Clients</a:t>
            </a:r>
            <a:endParaRPr lang="en-US" sz="2800" dirty="0"/>
          </a:p>
        </p:txBody>
      </p:sp>
      <p:sp>
        <p:nvSpPr>
          <p:cNvPr id="5" name="Left-Right Arrow 4"/>
          <p:cNvSpPr/>
          <p:nvPr/>
        </p:nvSpPr>
        <p:spPr>
          <a:xfrm>
            <a:off x="3790950" y="2476500"/>
            <a:ext cx="990600" cy="533400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33700" y="3352800"/>
            <a:ext cx="27051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PUT(key, value)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value = GET(key)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DELETE(key)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090313" y="335280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2057400"/>
            <a:ext cx="2477069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Cluster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934200" y="335280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99328" y="3052549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99328" y="190045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934200" y="160020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090313" y="160020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52766" y="190045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84895" y="3112827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99429" y="251460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962900" y="2476500"/>
            <a:ext cx="647700" cy="457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47800" y="4648200"/>
            <a:ext cx="6553200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E-commerce </a:t>
            </a:r>
            <a:r>
              <a:rPr lang="en-US" sz="2400" dirty="0">
                <a:solidFill>
                  <a:schemeClr val="tx1"/>
                </a:solidFill>
              </a:rPr>
              <a:t>(Amazon)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Web server acceleration (</a:t>
            </a:r>
            <a:r>
              <a:rPr lang="en-US" sz="2400" dirty="0" err="1">
                <a:solidFill>
                  <a:schemeClr val="tx1"/>
                </a:solidFill>
              </a:rPr>
              <a:t>Memcached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Data </a:t>
            </a:r>
            <a:r>
              <a:rPr lang="en-US" sz="2400" dirty="0" err="1" smtClean="0">
                <a:solidFill>
                  <a:schemeClr val="tx1"/>
                </a:solidFill>
              </a:rPr>
              <a:t>deduplication</a:t>
            </a:r>
            <a:r>
              <a:rPr lang="en-US" sz="2400" dirty="0" smtClean="0">
                <a:solidFill>
                  <a:schemeClr val="tx1"/>
                </a:solidFill>
              </a:rPr>
              <a:t> indexes</a:t>
            </a:r>
            <a:endParaRPr lang="en-US" sz="2400" dirty="0">
              <a:solidFill>
                <a:schemeClr val="tx1"/>
              </a:solidFill>
            </a:endParaRP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Photo </a:t>
            </a:r>
            <a:r>
              <a:rPr lang="en-US" sz="2400" dirty="0">
                <a:solidFill>
                  <a:schemeClr val="tx1"/>
                </a:solidFill>
              </a:rPr>
              <a:t>storage (Facebook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/>
              <a:t>LogStore+SortedStore</a:t>
            </a:r>
            <a:r>
              <a:rPr lang="en-US" sz="3600" dirty="0" smtClean="0"/>
              <a:t>: Still Much Memory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1" y="2438400"/>
            <a:ext cx="7048004" cy="421483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33400" y="1447800"/>
            <a:ext cx="8077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Workload: 90% GET (50-100 M keys) + 10% PUT (50 M keys)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1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Full SILT: Very Memory Efficient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1" y="2438400"/>
            <a:ext cx="7048004" cy="421483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3400" y="1447800"/>
            <a:ext cx="8077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Workload: 90% GET (50-100 M keys) + 10% PUT (50 M keys)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45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438400"/>
            <a:ext cx="7048006" cy="4214834"/>
          </a:xfrm>
          <a:prstGeom prst="rect">
            <a:avLst/>
          </a:prstGeom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Small Impact from Background Operations</a:t>
            </a:r>
          </a:p>
        </p:txBody>
      </p:sp>
      <p:sp>
        <p:nvSpPr>
          <p:cNvPr id="4" name="Oval 3"/>
          <p:cNvSpPr/>
          <p:nvPr/>
        </p:nvSpPr>
        <p:spPr>
          <a:xfrm>
            <a:off x="6477000" y="5128573"/>
            <a:ext cx="609600" cy="528456"/>
          </a:xfrm>
          <a:prstGeom prst="ellipse">
            <a:avLst/>
          </a:prstGeom>
          <a:noFill/>
          <a:ln w="508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3" name="Rectangle 18"/>
          <p:cNvSpPr>
            <a:spLocks noChangeArrowheads="1"/>
          </p:cNvSpPr>
          <p:nvPr/>
        </p:nvSpPr>
        <p:spPr bwMode="auto">
          <a:xfrm>
            <a:off x="4114800" y="3581400"/>
            <a:ext cx="732893" cy="461665"/>
          </a:xfrm>
          <a:prstGeom prst="rect">
            <a:avLst/>
          </a:prstGeom>
          <a:noFill/>
          <a:ln w="50800">
            <a:solidFill>
              <a:schemeClr val="accent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33 K</a:t>
            </a: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62200" y="2747665"/>
            <a:ext cx="0" cy="1140767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2057400" y="2286000"/>
            <a:ext cx="732893" cy="461665"/>
          </a:xfrm>
          <a:prstGeom prst="rect">
            <a:avLst/>
          </a:prstGeom>
          <a:noFill/>
          <a:ln w="50800">
            <a:solidFill>
              <a:schemeClr val="accent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40 K</a:t>
            </a:r>
            <a:endParaRPr lang="en-US" sz="24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533400" y="1447800"/>
            <a:ext cx="8077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Workload: 90% GET (100~ M keys) + 10% PUT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99036" y="3276600"/>
            <a:ext cx="100692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9461" idx="2"/>
          </p:cNvCxnSpPr>
          <p:nvPr/>
        </p:nvCxnSpPr>
        <p:spPr>
          <a:xfrm flipH="1">
            <a:off x="6936829" y="3200400"/>
            <a:ext cx="493830" cy="1939159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6346868" y="2369403"/>
            <a:ext cx="2167581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x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Oops! </a:t>
            </a:r>
            <a:r>
              <a:rPr lang="en-US" sz="2400" dirty="0" err="1" smtClean="0"/>
              <a:t>bursty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TRIM by ext4 FS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463" grpId="0" animBg="1"/>
      <p:bldP spid="13" grpId="0" animBg="1"/>
      <p:bldP spid="1946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2441448"/>
            <a:ext cx="7048926" cy="4215384"/>
          </a:xfrm>
          <a:prstGeom prst="rect">
            <a:avLst/>
          </a:prstGeom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Low Query Latency</a:t>
            </a:r>
          </a:p>
        </p:txBody>
      </p:sp>
      <p:cxnSp>
        <p:nvCxnSpPr>
          <p:cNvPr id="6" name="Straight Arrow Connector 5"/>
          <p:cNvCxnSpPr>
            <a:stCxn id="20484" idx="2"/>
          </p:cNvCxnSpPr>
          <p:nvPr/>
        </p:nvCxnSpPr>
        <p:spPr>
          <a:xfrm flipH="1">
            <a:off x="6781800" y="2667000"/>
            <a:ext cx="135028" cy="9144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3248604" y="3124200"/>
            <a:ext cx="215232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# of I/O threads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689131" y="3609109"/>
            <a:ext cx="573465" cy="8131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19601" y="3609109"/>
            <a:ext cx="1665889" cy="67122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24763" y="3609109"/>
            <a:ext cx="404892" cy="7658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14400" y="1447800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Workload: 100% GET (100 M keys)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5375455" y="1466672"/>
            <a:ext cx="3082745" cy="1200328"/>
          </a:xfrm>
          <a:prstGeom prst="rect">
            <a:avLst/>
          </a:prstGeom>
          <a:noFill/>
          <a:ln w="50800">
            <a:solidFill>
              <a:schemeClr val="accent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400" dirty="0" smtClean="0"/>
              <a:t>Best </a:t>
            </a:r>
            <a:r>
              <a:rPr lang="en-US" sz="2400" dirty="0" err="1" smtClean="0"/>
              <a:t>tput</a:t>
            </a:r>
            <a:r>
              <a:rPr lang="en-US" sz="2400" dirty="0" smtClean="0"/>
              <a:t> @ 16 threads</a:t>
            </a:r>
          </a:p>
          <a:p>
            <a:pPr algn="r"/>
            <a:r>
              <a:rPr lang="en-US" sz="2400" dirty="0" smtClean="0"/>
              <a:t>Median </a:t>
            </a:r>
            <a:r>
              <a:rPr lang="en-US" sz="2400" dirty="0"/>
              <a:t>= </a:t>
            </a:r>
            <a:r>
              <a:rPr lang="en-US" sz="2400" b="1" dirty="0"/>
              <a:t>330</a:t>
            </a:r>
            <a:r>
              <a:rPr lang="en-US" sz="2400" dirty="0"/>
              <a:t> </a:t>
            </a:r>
            <a:r>
              <a:rPr lang="el-GR" sz="2400" dirty="0"/>
              <a:t>μ</a:t>
            </a:r>
            <a:r>
              <a:rPr lang="en-US" sz="2400" dirty="0" smtClean="0"/>
              <a:t>s</a:t>
            </a:r>
          </a:p>
          <a:p>
            <a:pPr algn="r"/>
            <a:r>
              <a:rPr lang="en-US" sz="2400" dirty="0" smtClean="0"/>
              <a:t>99.9 = </a:t>
            </a:r>
            <a:r>
              <a:rPr lang="en-US" sz="2400" b="1" dirty="0" smtClean="0"/>
              <a:t>1510</a:t>
            </a:r>
            <a:r>
              <a:rPr lang="en-US" sz="2400" dirty="0" smtClean="0"/>
              <a:t> </a:t>
            </a:r>
            <a:r>
              <a:rPr lang="el-GR" sz="2400" dirty="0" smtClean="0"/>
              <a:t>μ</a:t>
            </a:r>
            <a:r>
              <a:rPr lang="en-US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958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SILT provides </a:t>
            </a:r>
            <a:r>
              <a:rPr lang="en-US" u="sng" dirty="0" smtClean="0"/>
              <a:t>both</a:t>
            </a:r>
            <a:r>
              <a:rPr lang="en-US" dirty="0" smtClean="0"/>
              <a:t> </a:t>
            </a:r>
            <a:r>
              <a:rPr lang="en-US" b="1" dirty="0" smtClean="0"/>
              <a:t>memory-efficient</a:t>
            </a:r>
            <a:r>
              <a:rPr lang="en-US" dirty="0" smtClean="0"/>
              <a:t> and</a:t>
            </a:r>
            <a:br>
              <a:rPr lang="en-US" dirty="0" smtClean="0"/>
            </a:br>
            <a:r>
              <a:rPr lang="en-US" b="1" dirty="0" smtClean="0"/>
              <a:t>high-performance</a:t>
            </a:r>
            <a:r>
              <a:rPr lang="en-US" dirty="0" smtClean="0"/>
              <a:t> key-value store</a:t>
            </a:r>
          </a:p>
          <a:p>
            <a:pPr lvl="1"/>
            <a:r>
              <a:rPr lang="en-US" dirty="0" smtClean="0"/>
              <a:t>Multi-store approach</a:t>
            </a:r>
          </a:p>
          <a:p>
            <a:pPr lvl="1"/>
            <a:r>
              <a:rPr lang="en-US" dirty="0" smtClean="0"/>
              <a:t>Entropy-coded tries</a:t>
            </a:r>
          </a:p>
          <a:p>
            <a:pPr lvl="1"/>
            <a:r>
              <a:rPr lang="en-US" dirty="0" smtClean="0"/>
              <a:t>Partial-key cuckoo hashing</a:t>
            </a:r>
          </a:p>
          <a:p>
            <a:endParaRPr lang="en-US" dirty="0" smtClean="0"/>
          </a:p>
          <a:p>
            <a:r>
              <a:rPr lang="en-US" dirty="0" smtClean="0"/>
              <a:t>Full source code is available</a:t>
            </a:r>
            <a:endParaRPr lang="en-US" dirty="0"/>
          </a:p>
          <a:p>
            <a:pPr lvl="1"/>
            <a:r>
              <a:rPr lang="en-US" dirty="0"/>
              <a:t>https://</a:t>
            </a:r>
            <a:r>
              <a:rPr lang="en-US" dirty="0" smtClean="0"/>
              <a:t>github.com/silt/silt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411CD-7F37-40D6-A730-BC0042F259C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Thanks!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Many projects have examined </a:t>
            </a:r>
            <a:r>
              <a:rPr lang="en-US" b="1" dirty="0" smtClean="0"/>
              <a:t>flash memory-based key-value stores</a:t>
            </a:r>
            <a:endParaRPr lang="en-US" dirty="0" smtClean="0"/>
          </a:p>
          <a:p>
            <a:pPr lvl="1"/>
            <a:r>
              <a:rPr lang="en-US" dirty="0" smtClean="0"/>
              <a:t>Faster than disk, cheaper than DRAM</a:t>
            </a:r>
          </a:p>
          <a:p>
            <a:pPr lvl="1"/>
            <a:endParaRPr lang="en-US" b="1" dirty="0"/>
          </a:p>
          <a:p>
            <a:r>
              <a:rPr lang="en-US" dirty="0" smtClean="0"/>
              <a:t>This talk will introduce SILT,</a:t>
            </a:r>
            <a:br>
              <a:rPr lang="en-US" dirty="0" smtClean="0"/>
            </a:br>
            <a:r>
              <a:rPr lang="en-US" dirty="0" smtClean="0"/>
              <a:t>which uses </a:t>
            </a:r>
            <a:r>
              <a:rPr lang="en-US" b="1" dirty="0" smtClean="0"/>
              <a:t>drastically less memory </a:t>
            </a:r>
            <a:r>
              <a:rPr lang="en-US" dirty="0" smtClean="0"/>
              <a:t>than previous systems</a:t>
            </a:r>
            <a:br>
              <a:rPr lang="en-US" dirty="0" smtClean="0"/>
            </a:br>
            <a:r>
              <a:rPr lang="en-US" dirty="0" smtClean="0"/>
              <a:t>while retaining </a:t>
            </a:r>
            <a:r>
              <a:rPr lang="en-US" b="1" dirty="0" smtClean="0"/>
              <a:t>high performance</a:t>
            </a:r>
            <a:r>
              <a:rPr lang="en-US" dirty="0" smtClean="0"/>
              <a:t>.</a:t>
            </a:r>
          </a:p>
          <a:p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73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Must be Used Carefully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568335"/>
              </p:ext>
            </p:extLst>
          </p:nvPr>
        </p:nvGraphicFramePr>
        <p:xfrm>
          <a:off x="2285999" y="1996669"/>
          <a:ext cx="4572001" cy="457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743201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Random</a:t>
                      </a:r>
                      <a:r>
                        <a:rPr lang="en-US" sz="2400" baseline="0" dirty="0" smtClean="0"/>
                        <a:t> reads / sec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48,000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765582"/>
              </p:ext>
            </p:extLst>
          </p:nvPr>
        </p:nvGraphicFramePr>
        <p:xfrm>
          <a:off x="2285999" y="3348131"/>
          <a:ext cx="4572001" cy="457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743201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 / GB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1.83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3276600" y="2433731"/>
            <a:ext cx="3200400" cy="53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Fast, but not </a:t>
            </a:r>
            <a:r>
              <a:rPr lang="en-US" sz="2400" u="sng" dirty="0" smtClean="0">
                <a:solidFill>
                  <a:schemeClr val="tx1"/>
                </a:solidFill>
              </a:rPr>
              <a:t>THAT</a:t>
            </a:r>
            <a:r>
              <a:rPr lang="en-US" sz="2400" dirty="0" smtClean="0">
                <a:solidFill>
                  <a:schemeClr val="tx1"/>
                </a:solidFill>
              </a:rPr>
              <a:t> fast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52800" y="3834966"/>
            <a:ext cx="2438400" cy="503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Space is precious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819401" y="2667000"/>
            <a:ext cx="584199" cy="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19401" y="4033931"/>
            <a:ext cx="584199" cy="941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38200" y="4795931"/>
            <a:ext cx="7543800" cy="8428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Another long-standing problem：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      random writes</a:t>
            </a:r>
            <a:r>
              <a:rPr lang="en-US" sz="2400" dirty="0" smtClean="0">
                <a:solidFill>
                  <a:schemeClr val="tx1"/>
                </a:solidFill>
              </a:rPr>
              <a:t> are slow and bad for flash life (</a:t>
            </a:r>
            <a:r>
              <a:rPr lang="en-US" sz="2400" dirty="0" err="1" smtClean="0">
                <a:solidFill>
                  <a:schemeClr val="tx1"/>
                </a:solidFill>
              </a:rPr>
              <a:t>wearout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615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DRAM Must be Used Efficiently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62000" y="1295400"/>
            <a:ext cx="853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DRAM used for index (locate) items on </a:t>
            </a:r>
            <a:r>
              <a:rPr lang="en-US" sz="2400" dirty="0" smtClean="0">
                <a:solidFill>
                  <a:schemeClr val="tx1"/>
                </a:solidFill>
              </a:rPr>
              <a:t>flash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1 TB of data to store on flash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4 bytes of DRAM for key-value pair (previous state-of-the-art)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3048000"/>
            <a:ext cx="4953000" cy="243840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971800" y="6248400"/>
            <a:ext cx="3886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Key-value pair size (bytes)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-304800" y="3733800"/>
            <a:ext cx="22860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Index size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(GB)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39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009849"/>
              </p:ext>
            </p:extLst>
          </p:nvPr>
        </p:nvGraphicFramePr>
        <p:xfrm>
          <a:off x="1295400" y="2438400"/>
          <a:ext cx="7086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Rectangle 41"/>
          <p:cNvSpPr/>
          <p:nvPr/>
        </p:nvSpPr>
        <p:spPr>
          <a:xfrm>
            <a:off x="2971800" y="2362200"/>
            <a:ext cx="3352800" cy="838200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32 B: Data </a:t>
            </a:r>
            <a:r>
              <a:rPr lang="en-US" sz="2400" dirty="0" err="1" smtClean="0">
                <a:solidFill>
                  <a:schemeClr val="tx1"/>
                </a:solidFill>
              </a:rPr>
              <a:t>deduplication</a:t>
            </a:r>
            <a:endParaRPr lang="en-US" sz="24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   =&gt; 125 GB!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953000" y="3352800"/>
            <a:ext cx="1905000" cy="838200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168 B: Tweet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=&gt; 24 GB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52800" y="4572000"/>
            <a:ext cx="2438400" cy="762000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1 KB: Small image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=&gt; 4 GB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22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Three Metrics to Minimize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1676400"/>
            <a:ext cx="2646363" cy="3810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Memory overhead</a:t>
            </a:r>
          </a:p>
        </p:txBody>
      </p:sp>
      <p:sp>
        <p:nvSpPr>
          <p:cNvPr id="7" name="Rectangle 6"/>
          <p:cNvSpPr/>
          <p:nvPr/>
        </p:nvSpPr>
        <p:spPr>
          <a:xfrm>
            <a:off x="1371600" y="2895600"/>
            <a:ext cx="2646363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Read amplification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371600" y="4343400"/>
            <a:ext cx="2646363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Write amplification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371600" y="1905000"/>
            <a:ext cx="6172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Ideally </a:t>
            </a:r>
            <a:r>
              <a:rPr lang="en-US" sz="2400" dirty="0">
                <a:solidFill>
                  <a:schemeClr val="tx1"/>
                </a:solidFill>
              </a:rPr>
              <a:t>0 (no memory overhead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3276600"/>
            <a:ext cx="6172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Limits </a:t>
            </a:r>
            <a:r>
              <a:rPr lang="en-US" sz="2400" b="1" dirty="0" smtClean="0">
                <a:solidFill>
                  <a:schemeClr val="tx1"/>
                </a:solidFill>
              </a:rPr>
              <a:t>query throughput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Ideally 1 </a:t>
            </a:r>
            <a:r>
              <a:rPr lang="en-US" sz="2400" dirty="0" smtClean="0">
                <a:solidFill>
                  <a:schemeClr val="tx1"/>
                </a:solidFill>
              </a:rPr>
              <a:t>(no </a:t>
            </a:r>
            <a:r>
              <a:rPr lang="en-US" sz="2400" dirty="0">
                <a:solidFill>
                  <a:schemeClr val="tx1"/>
                </a:solidFill>
              </a:rPr>
              <a:t>wasted flash reads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4724400"/>
            <a:ext cx="73152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Limits </a:t>
            </a:r>
            <a:r>
              <a:rPr lang="en-US" sz="2400" b="1" dirty="0" smtClean="0">
                <a:solidFill>
                  <a:schemeClr val="tx1"/>
                </a:solidFill>
              </a:rPr>
              <a:t>insert throughput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Also reduces </a:t>
            </a:r>
            <a:r>
              <a:rPr lang="en-US" sz="2400" b="1" dirty="0" smtClean="0">
                <a:solidFill>
                  <a:schemeClr val="tx1"/>
                </a:solidFill>
              </a:rPr>
              <a:t>flash life expectancy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Must be small enough for flash to last a few years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38600" y="1676400"/>
            <a:ext cx="4343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= Index size per entry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38600" y="2895600"/>
            <a:ext cx="4343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= Flash reads per query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38600" y="4343400"/>
            <a:ext cx="4343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= Flash writes per entry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38400" y="2057400"/>
            <a:ext cx="4343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797050" y="2133600"/>
            <a:ext cx="6432550" cy="304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alpha val="0"/>
                </a:schemeClr>
              </a:gs>
              <a:gs pos="41000">
                <a:schemeClr val="accent3">
                  <a:lumMod val="75000"/>
                  <a:alpha val="50000"/>
                </a:schemeClr>
              </a:gs>
              <a:gs pos="14000">
                <a:schemeClr val="accent3">
                  <a:lumMod val="75000"/>
                  <a:alpha val="0"/>
                </a:schemeClr>
              </a:gs>
              <a:gs pos="100000">
                <a:schemeClr val="accent3">
                  <a:lumMod val="75000"/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828800" y="2133600"/>
            <a:ext cx="6400800" cy="3090863"/>
          </a:xfrm>
          <a:prstGeom prst="rect">
            <a:avLst/>
          </a:prstGeom>
          <a:gradFill flip="none" rotWithShape="1">
            <a:gsLst>
              <a:gs pos="7000">
                <a:schemeClr val="accent5">
                  <a:lumMod val="75000"/>
                  <a:alpha val="0"/>
                </a:schemeClr>
              </a:gs>
              <a:gs pos="0">
                <a:schemeClr val="accent5">
                  <a:lumMod val="75000"/>
                  <a:alpha val="0"/>
                </a:schemeClr>
              </a:gs>
              <a:gs pos="19000">
                <a:schemeClr val="accent5">
                  <a:lumMod val="75000"/>
                  <a:alpha val="50000"/>
                </a:schemeClr>
              </a:gs>
              <a:gs pos="100000">
                <a:schemeClr val="accent5">
                  <a:lumMod val="75000"/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758780"/>
              </p:ext>
            </p:extLst>
          </p:nvPr>
        </p:nvGraphicFramePr>
        <p:xfrm>
          <a:off x="1295400" y="2209800"/>
          <a:ext cx="7086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Landscape: Where We </a:t>
            </a:r>
            <a:r>
              <a:rPr lang="en-US" u="sng" dirty="0" smtClean="0"/>
              <a:t>Were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1600200"/>
            <a:ext cx="2646363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Read amplification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0400" y="5943600"/>
            <a:ext cx="2646363" cy="38100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b="1" dirty="0"/>
              <a:t>Memory overhead</a:t>
            </a:r>
          </a:p>
        </p:txBody>
      </p:sp>
      <p:sp>
        <p:nvSpPr>
          <p:cNvPr id="21" name="Oval 20"/>
          <p:cNvSpPr/>
          <p:nvPr/>
        </p:nvSpPr>
        <p:spPr>
          <a:xfrm>
            <a:off x="1905000" y="2819400"/>
            <a:ext cx="228600" cy="2286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43600" y="5943600"/>
            <a:ext cx="1828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(bytes/entry)</a:t>
            </a:r>
          </a:p>
        </p:txBody>
      </p:sp>
      <p:sp>
        <p:nvSpPr>
          <p:cNvPr id="17" name="Oval 16"/>
          <p:cNvSpPr/>
          <p:nvPr/>
        </p:nvSpPr>
        <p:spPr>
          <a:xfrm>
            <a:off x="71755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3434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052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24400" y="4648200"/>
            <a:ext cx="228600" cy="228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4" name="Straight Arrow Connector 33"/>
          <p:cNvCxnSpPr>
            <a:endCxn id="20" idx="0"/>
          </p:cNvCxnSpPr>
          <p:nvPr/>
        </p:nvCxnSpPr>
        <p:spPr>
          <a:xfrm flipH="1">
            <a:off x="3619500" y="4114800"/>
            <a:ext cx="1143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522788" y="3505200"/>
            <a:ext cx="658812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0" idx="7"/>
          </p:cNvCxnSpPr>
          <p:nvPr/>
        </p:nvCxnSpPr>
        <p:spPr>
          <a:xfrm flipH="1">
            <a:off x="4919663" y="4114800"/>
            <a:ext cx="1023937" cy="5667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00800" y="4191000"/>
            <a:ext cx="1428750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FAWN-DS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211638" y="3124200"/>
            <a:ext cx="1636712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HashCache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4838" y="3733800"/>
            <a:ext cx="1579562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BufferHash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0" y="3733800"/>
            <a:ext cx="1538288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FlashStore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30438" y="2576513"/>
            <a:ext cx="1808162" cy="381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SkimpyStash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895475" y="4419600"/>
            <a:ext cx="695325" cy="695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/>
              <a:t>?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9" grpId="0" animBg="1"/>
      <p:bldP spid="21" grpId="0" animBg="1"/>
      <p:bldP spid="17" grpId="0" animBg="1"/>
      <p:bldP spid="19" grpId="0" animBg="1"/>
      <p:bldP spid="20" grpId="0" animBg="1"/>
      <p:bldP spid="30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Seesaw Game?</a:t>
            </a:r>
          </a:p>
        </p:txBody>
      </p:sp>
      <p:pic>
        <p:nvPicPr>
          <p:cNvPr id="7171" name="Picture 4" descr="C:\Users\saemaro\Desktop\wc\johnny_automatic_animals_on_see_saw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8315"/>
            <a:ext cx="8297863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81000" y="5075215"/>
            <a:ext cx="2590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Memory efficiency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72200" y="5075215"/>
            <a:ext cx="2743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High performance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201" name="Freeform 5200"/>
          <p:cNvSpPr/>
          <p:nvPr/>
        </p:nvSpPr>
        <p:spPr>
          <a:xfrm>
            <a:off x="3378200" y="3124200"/>
            <a:ext cx="2482056" cy="1189809"/>
          </a:xfrm>
          <a:custGeom>
            <a:avLst/>
            <a:gdLst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71600 w 2600325"/>
              <a:gd name="connsiteY6" fmla="*/ 1073944 h 1185863"/>
              <a:gd name="connsiteX7" fmla="*/ 797719 w 2600325"/>
              <a:gd name="connsiteY7" fmla="*/ 1038225 h 1185863"/>
              <a:gd name="connsiteX8" fmla="*/ 676275 w 2600325"/>
              <a:gd name="connsiteY8" fmla="*/ 1045369 h 1185863"/>
              <a:gd name="connsiteX9" fmla="*/ 328613 w 2600325"/>
              <a:gd name="connsiteY9" fmla="*/ 1042988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71600 w 2600325"/>
              <a:gd name="connsiteY6" fmla="*/ 1073944 h 1185863"/>
              <a:gd name="connsiteX7" fmla="*/ 797719 w 2600325"/>
              <a:gd name="connsiteY7" fmla="*/ 1038225 h 1185863"/>
              <a:gd name="connsiteX8" fmla="*/ 676275 w 2600325"/>
              <a:gd name="connsiteY8" fmla="*/ 1045369 h 1185863"/>
              <a:gd name="connsiteX9" fmla="*/ 314325 w 2600325"/>
              <a:gd name="connsiteY9" fmla="*/ 1038225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71600 w 2600325"/>
              <a:gd name="connsiteY6" fmla="*/ 1073944 h 1185863"/>
              <a:gd name="connsiteX7" fmla="*/ 797719 w 2600325"/>
              <a:gd name="connsiteY7" fmla="*/ 1038225 h 1185863"/>
              <a:gd name="connsiteX8" fmla="*/ 676275 w 2600325"/>
              <a:gd name="connsiteY8" fmla="*/ 1045369 h 1185863"/>
              <a:gd name="connsiteX9" fmla="*/ 309563 w 2600325"/>
              <a:gd name="connsiteY9" fmla="*/ 1026319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71600 w 2600325"/>
              <a:gd name="connsiteY6" fmla="*/ 1073944 h 1185863"/>
              <a:gd name="connsiteX7" fmla="*/ 797719 w 2600325"/>
              <a:gd name="connsiteY7" fmla="*/ 1038225 h 1185863"/>
              <a:gd name="connsiteX8" fmla="*/ 676275 w 2600325"/>
              <a:gd name="connsiteY8" fmla="*/ 1045369 h 1185863"/>
              <a:gd name="connsiteX9" fmla="*/ 295275 w 2600325"/>
              <a:gd name="connsiteY9" fmla="*/ 1038225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71600 w 2600325"/>
              <a:gd name="connsiteY6" fmla="*/ 1073944 h 1185863"/>
              <a:gd name="connsiteX7" fmla="*/ 797719 w 2600325"/>
              <a:gd name="connsiteY7" fmla="*/ 1038225 h 1185863"/>
              <a:gd name="connsiteX8" fmla="*/ 588168 w 2600325"/>
              <a:gd name="connsiteY8" fmla="*/ 1050132 h 1185863"/>
              <a:gd name="connsiteX9" fmla="*/ 295275 w 2600325"/>
              <a:gd name="connsiteY9" fmla="*/ 1038225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71600 w 2600325"/>
              <a:gd name="connsiteY6" fmla="*/ 1073944 h 1185863"/>
              <a:gd name="connsiteX7" fmla="*/ 802482 w 2600325"/>
              <a:gd name="connsiteY7" fmla="*/ 1059657 h 1185863"/>
              <a:gd name="connsiteX8" fmla="*/ 588168 w 2600325"/>
              <a:gd name="connsiteY8" fmla="*/ 1050132 h 1185863"/>
              <a:gd name="connsiteX9" fmla="*/ 295275 w 2600325"/>
              <a:gd name="connsiteY9" fmla="*/ 1038225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71600 w 2600325"/>
              <a:gd name="connsiteY6" fmla="*/ 1073944 h 1185863"/>
              <a:gd name="connsiteX7" fmla="*/ 809626 w 2600325"/>
              <a:gd name="connsiteY7" fmla="*/ 1057275 h 1185863"/>
              <a:gd name="connsiteX8" fmla="*/ 588168 w 2600325"/>
              <a:gd name="connsiteY8" fmla="*/ 1050132 h 1185863"/>
              <a:gd name="connsiteX9" fmla="*/ 295275 w 2600325"/>
              <a:gd name="connsiteY9" fmla="*/ 1038225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107281 h 1185863"/>
              <a:gd name="connsiteX6" fmla="*/ 1352550 w 2600325"/>
              <a:gd name="connsiteY6" fmla="*/ 1073944 h 1185863"/>
              <a:gd name="connsiteX7" fmla="*/ 809626 w 2600325"/>
              <a:gd name="connsiteY7" fmla="*/ 1057275 h 1185863"/>
              <a:gd name="connsiteX8" fmla="*/ 588168 w 2600325"/>
              <a:gd name="connsiteY8" fmla="*/ 1050132 h 1185863"/>
              <a:gd name="connsiteX9" fmla="*/ 295275 w 2600325"/>
              <a:gd name="connsiteY9" fmla="*/ 1038225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683544 w 2600325"/>
              <a:gd name="connsiteY4" fmla="*/ 1123950 h 1185863"/>
              <a:gd name="connsiteX5" fmla="*/ 1466850 w 2600325"/>
              <a:gd name="connsiteY5" fmla="*/ 1090612 h 1185863"/>
              <a:gd name="connsiteX6" fmla="*/ 1352550 w 2600325"/>
              <a:gd name="connsiteY6" fmla="*/ 1073944 h 1185863"/>
              <a:gd name="connsiteX7" fmla="*/ 809626 w 2600325"/>
              <a:gd name="connsiteY7" fmla="*/ 1057275 h 1185863"/>
              <a:gd name="connsiteX8" fmla="*/ 588168 w 2600325"/>
              <a:gd name="connsiteY8" fmla="*/ 1050132 h 1185863"/>
              <a:gd name="connsiteX9" fmla="*/ 295275 w 2600325"/>
              <a:gd name="connsiteY9" fmla="*/ 1038225 h 1185863"/>
              <a:gd name="connsiteX10" fmla="*/ 0 w 2600325"/>
              <a:gd name="connsiteY10" fmla="*/ 309563 h 1185863"/>
              <a:gd name="connsiteX11" fmla="*/ 176213 w 2600325"/>
              <a:gd name="connsiteY11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697831 w 2600325"/>
              <a:gd name="connsiteY3" fmla="*/ 1109663 h 1185863"/>
              <a:gd name="connsiteX4" fmla="*/ 1466850 w 2600325"/>
              <a:gd name="connsiteY4" fmla="*/ 1090612 h 1185863"/>
              <a:gd name="connsiteX5" fmla="*/ 1352550 w 2600325"/>
              <a:gd name="connsiteY5" fmla="*/ 1073944 h 1185863"/>
              <a:gd name="connsiteX6" fmla="*/ 809626 w 2600325"/>
              <a:gd name="connsiteY6" fmla="*/ 1057275 h 1185863"/>
              <a:gd name="connsiteX7" fmla="*/ 588168 w 2600325"/>
              <a:gd name="connsiteY7" fmla="*/ 1050132 h 1185863"/>
              <a:gd name="connsiteX8" fmla="*/ 295275 w 2600325"/>
              <a:gd name="connsiteY8" fmla="*/ 1038225 h 1185863"/>
              <a:gd name="connsiteX9" fmla="*/ 0 w 2600325"/>
              <a:gd name="connsiteY9" fmla="*/ 309563 h 1185863"/>
              <a:gd name="connsiteX10" fmla="*/ 176213 w 2600325"/>
              <a:gd name="connsiteY10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716881 w 2600325"/>
              <a:gd name="connsiteY3" fmla="*/ 1119188 h 1185863"/>
              <a:gd name="connsiteX4" fmla="*/ 1466850 w 2600325"/>
              <a:gd name="connsiteY4" fmla="*/ 1090612 h 1185863"/>
              <a:gd name="connsiteX5" fmla="*/ 1352550 w 2600325"/>
              <a:gd name="connsiteY5" fmla="*/ 1073944 h 1185863"/>
              <a:gd name="connsiteX6" fmla="*/ 809626 w 2600325"/>
              <a:gd name="connsiteY6" fmla="*/ 1057275 h 1185863"/>
              <a:gd name="connsiteX7" fmla="*/ 588168 w 2600325"/>
              <a:gd name="connsiteY7" fmla="*/ 1050132 h 1185863"/>
              <a:gd name="connsiteX8" fmla="*/ 295275 w 2600325"/>
              <a:gd name="connsiteY8" fmla="*/ 1038225 h 1185863"/>
              <a:gd name="connsiteX9" fmla="*/ 0 w 2600325"/>
              <a:gd name="connsiteY9" fmla="*/ 309563 h 1185863"/>
              <a:gd name="connsiteX10" fmla="*/ 176213 w 2600325"/>
              <a:gd name="connsiteY10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714500 w 2600325"/>
              <a:gd name="connsiteY3" fmla="*/ 1112045 h 1185863"/>
              <a:gd name="connsiteX4" fmla="*/ 1466850 w 2600325"/>
              <a:gd name="connsiteY4" fmla="*/ 1090612 h 1185863"/>
              <a:gd name="connsiteX5" fmla="*/ 1352550 w 2600325"/>
              <a:gd name="connsiteY5" fmla="*/ 1073944 h 1185863"/>
              <a:gd name="connsiteX6" fmla="*/ 809626 w 2600325"/>
              <a:gd name="connsiteY6" fmla="*/ 1057275 h 1185863"/>
              <a:gd name="connsiteX7" fmla="*/ 588168 w 2600325"/>
              <a:gd name="connsiteY7" fmla="*/ 1050132 h 1185863"/>
              <a:gd name="connsiteX8" fmla="*/ 295275 w 2600325"/>
              <a:gd name="connsiteY8" fmla="*/ 1038225 h 1185863"/>
              <a:gd name="connsiteX9" fmla="*/ 0 w 2600325"/>
              <a:gd name="connsiteY9" fmla="*/ 309563 h 1185863"/>
              <a:gd name="connsiteX10" fmla="*/ 176213 w 2600325"/>
              <a:gd name="connsiteY10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714500 w 2600325"/>
              <a:gd name="connsiteY3" fmla="*/ 1112045 h 1185863"/>
              <a:gd name="connsiteX4" fmla="*/ 1466850 w 2600325"/>
              <a:gd name="connsiteY4" fmla="*/ 1090612 h 1185863"/>
              <a:gd name="connsiteX5" fmla="*/ 1338263 w 2600325"/>
              <a:gd name="connsiteY5" fmla="*/ 1085850 h 1185863"/>
              <a:gd name="connsiteX6" fmla="*/ 809626 w 2600325"/>
              <a:gd name="connsiteY6" fmla="*/ 1057275 h 1185863"/>
              <a:gd name="connsiteX7" fmla="*/ 588168 w 2600325"/>
              <a:gd name="connsiteY7" fmla="*/ 1050132 h 1185863"/>
              <a:gd name="connsiteX8" fmla="*/ 295275 w 2600325"/>
              <a:gd name="connsiteY8" fmla="*/ 1038225 h 1185863"/>
              <a:gd name="connsiteX9" fmla="*/ 0 w 2600325"/>
              <a:gd name="connsiteY9" fmla="*/ 309563 h 1185863"/>
              <a:gd name="connsiteX10" fmla="*/ 176213 w 2600325"/>
              <a:gd name="connsiteY10" fmla="*/ 0 h 1185863"/>
              <a:gd name="connsiteX0" fmla="*/ 176213 w 2600325"/>
              <a:gd name="connsiteY0" fmla="*/ 0 h 1185863"/>
              <a:gd name="connsiteX1" fmla="*/ 2600325 w 2600325"/>
              <a:gd name="connsiteY1" fmla="*/ 33338 h 1185863"/>
              <a:gd name="connsiteX2" fmla="*/ 2507456 w 2600325"/>
              <a:gd name="connsiteY2" fmla="*/ 1185863 h 1185863"/>
              <a:gd name="connsiteX3" fmla="*/ 1714500 w 2600325"/>
              <a:gd name="connsiteY3" fmla="*/ 1112045 h 1185863"/>
              <a:gd name="connsiteX4" fmla="*/ 1466850 w 2600325"/>
              <a:gd name="connsiteY4" fmla="*/ 1090612 h 1185863"/>
              <a:gd name="connsiteX5" fmla="*/ 1338263 w 2600325"/>
              <a:gd name="connsiteY5" fmla="*/ 1085850 h 1185863"/>
              <a:gd name="connsiteX6" fmla="*/ 828676 w 2600325"/>
              <a:gd name="connsiteY6" fmla="*/ 1052512 h 1185863"/>
              <a:gd name="connsiteX7" fmla="*/ 588168 w 2600325"/>
              <a:gd name="connsiteY7" fmla="*/ 1050132 h 1185863"/>
              <a:gd name="connsiteX8" fmla="*/ 295275 w 2600325"/>
              <a:gd name="connsiteY8" fmla="*/ 1038225 h 1185863"/>
              <a:gd name="connsiteX9" fmla="*/ 0 w 2600325"/>
              <a:gd name="connsiteY9" fmla="*/ 309563 h 1185863"/>
              <a:gd name="connsiteX10" fmla="*/ 176213 w 2600325"/>
              <a:gd name="connsiteY10" fmla="*/ 0 h 1185863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8168 w 2600325"/>
              <a:gd name="connsiteY7" fmla="*/ 1050132 h 1178719"/>
              <a:gd name="connsiteX8" fmla="*/ 295275 w 2600325"/>
              <a:gd name="connsiteY8" fmla="*/ 1038225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8168 w 2600325"/>
              <a:gd name="connsiteY7" fmla="*/ 1052513 h 1178719"/>
              <a:gd name="connsiteX8" fmla="*/ 295275 w 2600325"/>
              <a:gd name="connsiteY8" fmla="*/ 1038225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8168 w 2600325"/>
              <a:gd name="connsiteY7" fmla="*/ 1052513 h 1178719"/>
              <a:gd name="connsiteX8" fmla="*/ 283368 w 2600325"/>
              <a:gd name="connsiteY8" fmla="*/ 1042988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8168 w 2600325"/>
              <a:gd name="connsiteY7" fmla="*/ 1052513 h 1178719"/>
              <a:gd name="connsiteX8" fmla="*/ 278606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8168 w 2600325"/>
              <a:gd name="connsiteY7" fmla="*/ 1052513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3405 w 2600325"/>
              <a:gd name="connsiteY7" fmla="*/ 1059657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71499 w 2600325"/>
              <a:gd name="connsiteY7" fmla="*/ 1052513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2045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1024 w 2600325"/>
              <a:gd name="connsiteY7" fmla="*/ 1054895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9189 h 1178719"/>
              <a:gd name="connsiteX4" fmla="*/ 1466850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1024 w 2600325"/>
              <a:gd name="connsiteY7" fmla="*/ 1054895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9189 h 1178719"/>
              <a:gd name="connsiteX4" fmla="*/ 1443038 w 2600325"/>
              <a:gd name="connsiteY4" fmla="*/ 1090612 h 1178719"/>
              <a:gd name="connsiteX5" fmla="*/ 1338263 w 2600325"/>
              <a:gd name="connsiteY5" fmla="*/ 1085850 h 1178719"/>
              <a:gd name="connsiteX6" fmla="*/ 828676 w 2600325"/>
              <a:gd name="connsiteY6" fmla="*/ 1052512 h 1178719"/>
              <a:gd name="connsiteX7" fmla="*/ 581024 w 2600325"/>
              <a:gd name="connsiteY7" fmla="*/ 1054895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9189 h 1178719"/>
              <a:gd name="connsiteX4" fmla="*/ 1443038 w 2600325"/>
              <a:gd name="connsiteY4" fmla="*/ 1090612 h 1178719"/>
              <a:gd name="connsiteX5" fmla="*/ 1285876 w 2600325"/>
              <a:gd name="connsiteY5" fmla="*/ 1092994 h 1178719"/>
              <a:gd name="connsiteX6" fmla="*/ 828676 w 2600325"/>
              <a:gd name="connsiteY6" fmla="*/ 1052512 h 1178719"/>
              <a:gd name="connsiteX7" fmla="*/ 581024 w 2600325"/>
              <a:gd name="connsiteY7" fmla="*/ 1054895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9189 h 1178719"/>
              <a:gd name="connsiteX4" fmla="*/ 1443038 w 2600325"/>
              <a:gd name="connsiteY4" fmla="*/ 1090612 h 1178719"/>
              <a:gd name="connsiteX5" fmla="*/ 1285876 w 2600325"/>
              <a:gd name="connsiteY5" fmla="*/ 1083469 h 1178719"/>
              <a:gd name="connsiteX6" fmla="*/ 828676 w 2600325"/>
              <a:gd name="connsiteY6" fmla="*/ 1052512 h 1178719"/>
              <a:gd name="connsiteX7" fmla="*/ 581024 w 2600325"/>
              <a:gd name="connsiteY7" fmla="*/ 1054895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78719"/>
              <a:gd name="connsiteX1" fmla="*/ 2600325 w 2600325"/>
              <a:gd name="connsiteY1" fmla="*/ 33338 h 1178719"/>
              <a:gd name="connsiteX2" fmla="*/ 2507456 w 2600325"/>
              <a:gd name="connsiteY2" fmla="*/ 1178719 h 1178719"/>
              <a:gd name="connsiteX3" fmla="*/ 1714500 w 2600325"/>
              <a:gd name="connsiteY3" fmla="*/ 1119189 h 1178719"/>
              <a:gd name="connsiteX4" fmla="*/ 1445419 w 2600325"/>
              <a:gd name="connsiteY4" fmla="*/ 1095374 h 1178719"/>
              <a:gd name="connsiteX5" fmla="*/ 1285876 w 2600325"/>
              <a:gd name="connsiteY5" fmla="*/ 1083469 h 1178719"/>
              <a:gd name="connsiteX6" fmla="*/ 828676 w 2600325"/>
              <a:gd name="connsiteY6" fmla="*/ 1052512 h 1178719"/>
              <a:gd name="connsiteX7" fmla="*/ 581024 w 2600325"/>
              <a:gd name="connsiteY7" fmla="*/ 1054895 h 1178719"/>
              <a:gd name="connsiteX8" fmla="*/ 266700 w 2600325"/>
              <a:gd name="connsiteY8" fmla="*/ 1035844 h 1178719"/>
              <a:gd name="connsiteX9" fmla="*/ 0 w 2600325"/>
              <a:gd name="connsiteY9" fmla="*/ 309563 h 1178719"/>
              <a:gd name="connsiteX10" fmla="*/ 176213 w 2600325"/>
              <a:gd name="connsiteY10" fmla="*/ 0 h 1178719"/>
              <a:gd name="connsiteX0" fmla="*/ 176213 w 2600325"/>
              <a:gd name="connsiteY0" fmla="*/ 0 h 1162061"/>
              <a:gd name="connsiteX1" fmla="*/ 2600325 w 2600325"/>
              <a:gd name="connsiteY1" fmla="*/ 33338 h 1162061"/>
              <a:gd name="connsiteX2" fmla="*/ 2507456 w 2600325"/>
              <a:gd name="connsiteY2" fmla="*/ 1162061 h 1162061"/>
              <a:gd name="connsiteX3" fmla="*/ 1714500 w 2600325"/>
              <a:gd name="connsiteY3" fmla="*/ 1119189 h 1162061"/>
              <a:gd name="connsiteX4" fmla="*/ 1445419 w 2600325"/>
              <a:gd name="connsiteY4" fmla="*/ 1095374 h 1162061"/>
              <a:gd name="connsiteX5" fmla="*/ 1285876 w 2600325"/>
              <a:gd name="connsiteY5" fmla="*/ 1083469 h 1162061"/>
              <a:gd name="connsiteX6" fmla="*/ 828676 w 2600325"/>
              <a:gd name="connsiteY6" fmla="*/ 1052512 h 1162061"/>
              <a:gd name="connsiteX7" fmla="*/ 581024 w 2600325"/>
              <a:gd name="connsiteY7" fmla="*/ 1054895 h 1162061"/>
              <a:gd name="connsiteX8" fmla="*/ 266700 w 2600325"/>
              <a:gd name="connsiteY8" fmla="*/ 1035844 h 1162061"/>
              <a:gd name="connsiteX9" fmla="*/ 0 w 2600325"/>
              <a:gd name="connsiteY9" fmla="*/ 309563 h 1162061"/>
              <a:gd name="connsiteX10" fmla="*/ 176213 w 2600325"/>
              <a:gd name="connsiteY10" fmla="*/ 0 h 1162061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14500 w 2600325"/>
              <a:gd name="connsiteY3" fmla="*/ 1119189 h 1171580"/>
              <a:gd name="connsiteX4" fmla="*/ 1445419 w 2600325"/>
              <a:gd name="connsiteY4" fmla="*/ 1095374 h 1171580"/>
              <a:gd name="connsiteX5" fmla="*/ 1285876 w 2600325"/>
              <a:gd name="connsiteY5" fmla="*/ 1083469 h 1171580"/>
              <a:gd name="connsiteX6" fmla="*/ 828676 w 2600325"/>
              <a:gd name="connsiteY6" fmla="*/ 1052512 h 1171580"/>
              <a:gd name="connsiteX7" fmla="*/ 581024 w 2600325"/>
              <a:gd name="connsiteY7" fmla="*/ 1054895 h 1171580"/>
              <a:gd name="connsiteX8" fmla="*/ 266700 w 2600325"/>
              <a:gd name="connsiteY8" fmla="*/ 1035844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14500 w 2600325"/>
              <a:gd name="connsiteY3" fmla="*/ 1100152 h 1171580"/>
              <a:gd name="connsiteX4" fmla="*/ 1445419 w 2600325"/>
              <a:gd name="connsiteY4" fmla="*/ 1095374 h 1171580"/>
              <a:gd name="connsiteX5" fmla="*/ 1285876 w 2600325"/>
              <a:gd name="connsiteY5" fmla="*/ 1083469 h 1171580"/>
              <a:gd name="connsiteX6" fmla="*/ 828676 w 2600325"/>
              <a:gd name="connsiteY6" fmla="*/ 1052512 h 1171580"/>
              <a:gd name="connsiteX7" fmla="*/ 581024 w 2600325"/>
              <a:gd name="connsiteY7" fmla="*/ 1054895 h 1171580"/>
              <a:gd name="connsiteX8" fmla="*/ 266700 w 2600325"/>
              <a:gd name="connsiteY8" fmla="*/ 1035844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24025 w 2600325"/>
              <a:gd name="connsiteY3" fmla="*/ 1107291 h 1171580"/>
              <a:gd name="connsiteX4" fmla="*/ 1445419 w 2600325"/>
              <a:gd name="connsiteY4" fmla="*/ 1095374 h 1171580"/>
              <a:gd name="connsiteX5" fmla="*/ 1285876 w 2600325"/>
              <a:gd name="connsiteY5" fmla="*/ 1083469 h 1171580"/>
              <a:gd name="connsiteX6" fmla="*/ 828676 w 2600325"/>
              <a:gd name="connsiteY6" fmla="*/ 1052512 h 1171580"/>
              <a:gd name="connsiteX7" fmla="*/ 581024 w 2600325"/>
              <a:gd name="connsiteY7" fmla="*/ 1054895 h 1171580"/>
              <a:gd name="connsiteX8" fmla="*/ 266700 w 2600325"/>
              <a:gd name="connsiteY8" fmla="*/ 1035844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24025 w 2600325"/>
              <a:gd name="connsiteY3" fmla="*/ 1107291 h 1171580"/>
              <a:gd name="connsiteX4" fmla="*/ 1445419 w 2600325"/>
              <a:gd name="connsiteY4" fmla="*/ 1095374 h 1171580"/>
              <a:gd name="connsiteX5" fmla="*/ 1285876 w 2600325"/>
              <a:gd name="connsiteY5" fmla="*/ 1083469 h 1171580"/>
              <a:gd name="connsiteX6" fmla="*/ 828676 w 2600325"/>
              <a:gd name="connsiteY6" fmla="*/ 1052512 h 1171580"/>
              <a:gd name="connsiteX7" fmla="*/ 581024 w 2600325"/>
              <a:gd name="connsiteY7" fmla="*/ 105489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24025 w 2600325"/>
              <a:gd name="connsiteY3" fmla="*/ 1107291 h 1171580"/>
              <a:gd name="connsiteX4" fmla="*/ 1445419 w 2600325"/>
              <a:gd name="connsiteY4" fmla="*/ 1095374 h 1171580"/>
              <a:gd name="connsiteX5" fmla="*/ 1285876 w 2600325"/>
              <a:gd name="connsiteY5" fmla="*/ 1083469 h 1171580"/>
              <a:gd name="connsiteX6" fmla="*/ 828676 w 2600325"/>
              <a:gd name="connsiteY6" fmla="*/ 1052512 h 1171580"/>
              <a:gd name="connsiteX7" fmla="*/ 583405 w 2600325"/>
              <a:gd name="connsiteY7" fmla="*/ 1045376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24025 w 2600325"/>
              <a:gd name="connsiteY3" fmla="*/ 1107291 h 1171580"/>
              <a:gd name="connsiteX4" fmla="*/ 1445419 w 2600325"/>
              <a:gd name="connsiteY4" fmla="*/ 1095374 h 1171580"/>
              <a:gd name="connsiteX5" fmla="*/ 1285876 w 2600325"/>
              <a:gd name="connsiteY5" fmla="*/ 1083469 h 1171580"/>
              <a:gd name="connsiteX6" fmla="*/ 828676 w 2600325"/>
              <a:gd name="connsiteY6" fmla="*/ 1052512 h 1171580"/>
              <a:gd name="connsiteX7" fmla="*/ 573880 w 2600325"/>
              <a:gd name="connsiteY7" fmla="*/ 105013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24025 w 2600325"/>
              <a:gd name="connsiteY3" fmla="*/ 1107291 h 1171580"/>
              <a:gd name="connsiteX4" fmla="*/ 1445419 w 2600325"/>
              <a:gd name="connsiteY4" fmla="*/ 1095374 h 1171580"/>
              <a:gd name="connsiteX5" fmla="*/ 1273970 w 2600325"/>
              <a:gd name="connsiteY5" fmla="*/ 1076331 h 1171580"/>
              <a:gd name="connsiteX6" fmla="*/ 828676 w 2600325"/>
              <a:gd name="connsiteY6" fmla="*/ 1052512 h 1171580"/>
              <a:gd name="connsiteX7" fmla="*/ 573880 w 2600325"/>
              <a:gd name="connsiteY7" fmla="*/ 105013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24025 w 2600325"/>
              <a:gd name="connsiteY3" fmla="*/ 1107291 h 1171580"/>
              <a:gd name="connsiteX4" fmla="*/ 1459706 w 2600325"/>
              <a:gd name="connsiteY4" fmla="*/ 1085856 h 1171580"/>
              <a:gd name="connsiteX5" fmla="*/ 1273970 w 2600325"/>
              <a:gd name="connsiteY5" fmla="*/ 1076331 h 1171580"/>
              <a:gd name="connsiteX6" fmla="*/ 828676 w 2600325"/>
              <a:gd name="connsiteY6" fmla="*/ 1052512 h 1171580"/>
              <a:gd name="connsiteX7" fmla="*/ 573880 w 2600325"/>
              <a:gd name="connsiteY7" fmla="*/ 105013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52600 w 2600325"/>
              <a:gd name="connsiteY3" fmla="*/ 1114430 h 1171580"/>
              <a:gd name="connsiteX4" fmla="*/ 1459706 w 2600325"/>
              <a:gd name="connsiteY4" fmla="*/ 1085856 h 1171580"/>
              <a:gd name="connsiteX5" fmla="*/ 1273970 w 2600325"/>
              <a:gd name="connsiteY5" fmla="*/ 1076331 h 1171580"/>
              <a:gd name="connsiteX6" fmla="*/ 828676 w 2600325"/>
              <a:gd name="connsiteY6" fmla="*/ 1052512 h 1171580"/>
              <a:gd name="connsiteX7" fmla="*/ 573880 w 2600325"/>
              <a:gd name="connsiteY7" fmla="*/ 105013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54982 w 2600325"/>
              <a:gd name="connsiteY3" fmla="*/ 1107291 h 1171580"/>
              <a:gd name="connsiteX4" fmla="*/ 1459706 w 2600325"/>
              <a:gd name="connsiteY4" fmla="*/ 1085856 h 1171580"/>
              <a:gd name="connsiteX5" fmla="*/ 1273970 w 2600325"/>
              <a:gd name="connsiteY5" fmla="*/ 1076331 h 1171580"/>
              <a:gd name="connsiteX6" fmla="*/ 828676 w 2600325"/>
              <a:gd name="connsiteY6" fmla="*/ 1052512 h 1171580"/>
              <a:gd name="connsiteX7" fmla="*/ 573880 w 2600325"/>
              <a:gd name="connsiteY7" fmla="*/ 105013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47838 w 2600325"/>
              <a:gd name="connsiteY3" fmla="*/ 1109671 h 1171580"/>
              <a:gd name="connsiteX4" fmla="*/ 1459706 w 2600325"/>
              <a:gd name="connsiteY4" fmla="*/ 1085856 h 1171580"/>
              <a:gd name="connsiteX5" fmla="*/ 1273970 w 2600325"/>
              <a:gd name="connsiteY5" fmla="*/ 1076331 h 1171580"/>
              <a:gd name="connsiteX6" fmla="*/ 828676 w 2600325"/>
              <a:gd name="connsiteY6" fmla="*/ 1052512 h 1171580"/>
              <a:gd name="connsiteX7" fmla="*/ 573880 w 2600325"/>
              <a:gd name="connsiteY7" fmla="*/ 105013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176213 w 2600325"/>
              <a:gd name="connsiteY0" fmla="*/ 0 h 1171580"/>
              <a:gd name="connsiteX1" fmla="*/ 2600325 w 2600325"/>
              <a:gd name="connsiteY1" fmla="*/ 33338 h 1171580"/>
              <a:gd name="connsiteX2" fmla="*/ 2507456 w 2600325"/>
              <a:gd name="connsiteY2" fmla="*/ 1171580 h 1171580"/>
              <a:gd name="connsiteX3" fmla="*/ 1754982 w 2600325"/>
              <a:gd name="connsiteY3" fmla="*/ 1112051 h 1171580"/>
              <a:gd name="connsiteX4" fmla="*/ 1459706 w 2600325"/>
              <a:gd name="connsiteY4" fmla="*/ 1085856 h 1171580"/>
              <a:gd name="connsiteX5" fmla="*/ 1273970 w 2600325"/>
              <a:gd name="connsiteY5" fmla="*/ 1076331 h 1171580"/>
              <a:gd name="connsiteX6" fmla="*/ 828676 w 2600325"/>
              <a:gd name="connsiteY6" fmla="*/ 1052512 h 1171580"/>
              <a:gd name="connsiteX7" fmla="*/ 573880 w 2600325"/>
              <a:gd name="connsiteY7" fmla="*/ 1050135 h 1171580"/>
              <a:gd name="connsiteX8" fmla="*/ 269081 w 2600325"/>
              <a:gd name="connsiteY8" fmla="*/ 1028706 h 1171580"/>
              <a:gd name="connsiteX9" fmla="*/ 0 w 2600325"/>
              <a:gd name="connsiteY9" fmla="*/ 309563 h 1171580"/>
              <a:gd name="connsiteX10" fmla="*/ 176213 w 2600325"/>
              <a:gd name="connsiteY10" fmla="*/ 0 h 1171580"/>
              <a:gd name="connsiteX0" fmla="*/ 354013 w 2600325"/>
              <a:gd name="connsiteY0" fmla="*/ 556815 h 1138242"/>
              <a:gd name="connsiteX1" fmla="*/ 2600325 w 2600325"/>
              <a:gd name="connsiteY1" fmla="*/ 0 h 1138242"/>
              <a:gd name="connsiteX2" fmla="*/ 2507456 w 2600325"/>
              <a:gd name="connsiteY2" fmla="*/ 1138242 h 1138242"/>
              <a:gd name="connsiteX3" fmla="*/ 1754982 w 2600325"/>
              <a:gd name="connsiteY3" fmla="*/ 1078713 h 1138242"/>
              <a:gd name="connsiteX4" fmla="*/ 1459706 w 2600325"/>
              <a:gd name="connsiteY4" fmla="*/ 1052518 h 1138242"/>
              <a:gd name="connsiteX5" fmla="*/ 1273970 w 2600325"/>
              <a:gd name="connsiteY5" fmla="*/ 1042993 h 1138242"/>
              <a:gd name="connsiteX6" fmla="*/ 828676 w 2600325"/>
              <a:gd name="connsiteY6" fmla="*/ 1019174 h 1138242"/>
              <a:gd name="connsiteX7" fmla="*/ 573880 w 2600325"/>
              <a:gd name="connsiteY7" fmla="*/ 1016797 h 1138242"/>
              <a:gd name="connsiteX8" fmla="*/ 269081 w 2600325"/>
              <a:gd name="connsiteY8" fmla="*/ 995368 h 1138242"/>
              <a:gd name="connsiteX9" fmla="*/ 0 w 2600325"/>
              <a:gd name="connsiteY9" fmla="*/ 276225 h 1138242"/>
              <a:gd name="connsiteX10" fmla="*/ 354013 w 2600325"/>
              <a:gd name="connsiteY10" fmla="*/ 556815 h 1138242"/>
              <a:gd name="connsiteX0" fmla="*/ 322263 w 2600325"/>
              <a:gd name="connsiteY0" fmla="*/ 201454 h 1138242"/>
              <a:gd name="connsiteX1" fmla="*/ 2600325 w 2600325"/>
              <a:gd name="connsiteY1" fmla="*/ 0 h 1138242"/>
              <a:gd name="connsiteX2" fmla="*/ 2507456 w 2600325"/>
              <a:gd name="connsiteY2" fmla="*/ 1138242 h 1138242"/>
              <a:gd name="connsiteX3" fmla="*/ 1754982 w 2600325"/>
              <a:gd name="connsiteY3" fmla="*/ 1078713 h 1138242"/>
              <a:gd name="connsiteX4" fmla="*/ 1459706 w 2600325"/>
              <a:gd name="connsiteY4" fmla="*/ 1052518 h 1138242"/>
              <a:gd name="connsiteX5" fmla="*/ 1273970 w 2600325"/>
              <a:gd name="connsiteY5" fmla="*/ 1042993 h 1138242"/>
              <a:gd name="connsiteX6" fmla="*/ 828676 w 2600325"/>
              <a:gd name="connsiteY6" fmla="*/ 1019174 h 1138242"/>
              <a:gd name="connsiteX7" fmla="*/ 573880 w 2600325"/>
              <a:gd name="connsiteY7" fmla="*/ 1016797 h 1138242"/>
              <a:gd name="connsiteX8" fmla="*/ 269081 w 2600325"/>
              <a:gd name="connsiteY8" fmla="*/ 995368 h 1138242"/>
              <a:gd name="connsiteX9" fmla="*/ 0 w 2600325"/>
              <a:gd name="connsiteY9" fmla="*/ 276225 h 1138242"/>
              <a:gd name="connsiteX10" fmla="*/ 322263 w 2600325"/>
              <a:gd name="connsiteY10" fmla="*/ 201454 h 1138242"/>
              <a:gd name="connsiteX0" fmla="*/ 296863 w 2574925"/>
              <a:gd name="connsiteY0" fmla="*/ 201454 h 1138242"/>
              <a:gd name="connsiteX1" fmla="*/ 2574925 w 2574925"/>
              <a:gd name="connsiteY1" fmla="*/ 0 h 1138242"/>
              <a:gd name="connsiteX2" fmla="*/ 2482056 w 2574925"/>
              <a:gd name="connsiteY2" fmla="*/ 1138242 h 1138242"/>
              <a:gd name="connsiteX3" fmla="*/ 1729582 w 2574925"/>
              <a:gd name="connsiteY3" fmla="*/ 1078713 h 1138242"/>
              <a:gd name="connsiteX4" fmla="*/ 1434306 w 2574925"/>
              <a:gd name="connsiteY4" fmla="*/ 1052518 h 1138242"/>
              <a:gd name="connsiteX5" fmla="*/ 1248570 w 2574925"/>
              <a:gd name="connsiteY5" fmla="*/ 1042993 h 1138242"/>
              <a:gd name="connsiteX6" fmla="*/ 803276 w 2574925"/>
              <a:gd name="connsiteY6" fmla="*/ 1019174 h 1138242"/>
              <a:gd name="connsiteX7" fmla="*/ 548480 w 2574925"/>
              <a:gd name="connsiteY7" fmla="*/ 1016797 h 1138242"/>
              <a:gd name="connsiteX8" fmla="*/ 243681 w 2574925"/>
              <a:gd name="connsiteY8" fmla="*/ 995368 h 1138242"/>
              <a:gd name="connsiteX9" fmla="*/ 0 w 2574925"/>
              <a:gd name="connsiteY9" fmla="*/ 320645 h 1138242"/>
              <a:gd name="connsiteX10" fmla="*/ 296863 w 2574925"/>
              <a:gd name="connsiteY10" fmla="*/ 201454 h 1138242"/>
              <a:gd name="connsiteX0" fmla="*/ 296863 w 2482056"/>
              <a:gd name="connsiteY0" fmla="*/ 201454 h 1138242"/>
              <a:gd name="connsiteX1" fmla="*/ 2378075 w 2482056"/>
              <a:gd name="connsiteY1" fmla="*/ 0 h 1138242"/>
              <a:gd name="connsiteX2" fmla="*/ 2482056 w 2482056"/>
              <a:gd name="connsiteY2" fmla="*/ 1138242 h 1138242"/>
              <a:gd name="connsiteX3" fmla="*/ 1729582 w 2482056"/>
              <a:gd name="connsiteY3" fmla="*/ 1078713 h 1138242"/>
              <a:gd name="connsiteX4" fmla="*/ 1434306 w 2482056"/>
              <a:gd name="connsiteY4" fmla="*/ 1052518 h 1138242"/>
              <a:gd name="connsiteX5" fmla="*/ 1248570 w 2482056"/>
              <a:gd name="connsiteY5" fmla="*/ 1042993 h 1138242"/>
              <a:gd name="connsiteX6" fmla="*/ 803276 w 2482056"/>
              <a:gd name="connsiteY6" fmla="*/ 1019174 h 1138242"/>
              <a:gd name="connsiteX7" fmla="*/ 548480 w 2482056"/>
              <a:gd name="connsiteY7" fmla="*/ 1016797 h 1138242"/>
              <a:gd name="connsiteX8" fmla="*/ 243681 w 2482056"/>
              <a:gd name="connsiteY8" fmla="*/ 995368 h 1138242"/>
              <a:gd name="connsiteX9" fmla="*/ 0 w 2482056"/>
              <a:gd name="connsiteY9" fmla="*/ 320645 h 1138242"/>
              <a:gd name="connsiteX10" fmla="*/ 296863 w 2482056"/>
              <a:gd name="connsiteY10" fmla="*/ 201454 h 1138242"/>
              <a:gd name="connsiteX0" fmla="*/ 296863 w 2482056"/>
              <a:gd name="connsiteY0" fmla="*/ 61848 h 998636"/>
              <a:gd name="connsiteX1" fmla="*/ 2378075 w 2482056"/>
              <a:gd name="connsiteY1" fmla="*/ 0 h 998636"/>
              <a:gd name="connsiteX2" fmla="*/ 2482056 w 2482056"/>
              <a:gd name="connsiteY2" fmla="*/ 998636 h 998636"/>
              <a:gd name="connsiteX3" fmla="*/ 1729582 w 2482056"/>
              <a:gd name="connsiteY3" fmla="*/ 939107 h 998636"/>
              <a:gd name="connsiteX4" fmla="*/ 1434306 w 2482056"/>
              <a:gd name="connsiteY4" fmla="*/ 912912 h 998636"/>
              <a:gd name="connsiteX5" fmla="*/ 1248570 w 2482056"/>
              <a:gd name="connsiteY5" fmla="*/ 903387 h 998636"/>
              <a:gd name="connsiteX6" fmla="*/ 803276 w 2482056"/>
              <a:gd name="connsiteY6" fmla="*/ 879568 h 998636"/>
              <a:gd name="connsiteX7" fmla="*/ 548480 w 2482056"/>
              <a:gd name="connsiteY7" fmla="*/ 877191 h 998636"/>
              <a:gd name="connsiteX8" fmla="*/ 243681 w 2482056"/>
              <a:gd name="connsiteY8" fmla="*/ 855762 h 998636"/>
              <a:gd name="connsiteX9" fmla="*/ 0 w 2482056"/>
              <a:gd name="connsiteY9" fmla="*/ 181039 h 998636"/>
              <a:gd name="connsiteX10" fmla="*/ 296863 w 2482056"/>
              <a:gd name="connsiteY10" fmla="*/ 61848 h 998636"/>
              <a:gd name="connsiteX0" fmla="*/ 296863 w 2482056"/>
              <a:gd name="connsiteY0" fmla="*/ 233183 h 1169971"/>
              <a:gd name="connsiteX1" fmla="*/ 2333625 w 2482056"/>
              <a:gd name="connsiteY1" fmla="*/ 0 h 1169971"/>
              <a:gd name="connsiteX2" fmla="*/ 2482056 w 2482056"/>
              <a:gd name="connsiteY2" fmla="*/ 1169971 h 1169971"/>
              <a:gd name="connsiteX3" fmla="*/ 1729582 w 2482056"/>
              <a:gd name="connsiteY3" fmla="*/ 1110442 h 1169971"/>
              <a:gd name="connsiteX4" fmla="*/ 1434306 w 2482056"/>
              <a:gd name="connsiteY4" fmla="*/ 1084247 h 1169971"/>
              <a:gd name="connsiteX5" fmla="*/ 1248570 w 2482056"/>
              <a:gd name="connsiteY5" fmla="*/ 1074722 h 1169971"/>
              <a:gd name="connsiteX6" fmla="*/ 803276 w 2482056"/>
              <a:gd name="connsiteY6" fmla="*/ 1050903 h 1169971"/>
              <a:gd name="connsiteX7" fmla="*/ 548480 w 2482056"/>
              <a:gd name="connsiteY7" fmla="*/ 1048526 h 1169971"/>
              <a:gd name="connsiteX8" fmla="*/ 243681 w 2482056"/>
              <a:gd name="connsiteY8" fmla="*/ 1027097 h 1169971"/>
              <a:gd name="connsiteX9" fmla="*/ 0 w 2482056"/>
              <a:gd name="connsiteY9" fmla="*/ 352374 h 1169971"/>
              <a:gd name="connsiteX10" fmla="*/ 296863 w 2482056"/>
              <a:gd name="connsiteY10" fmla="*/ 233183 h 1169971"/>
              <a:gd name="connsiteX0" fmla="*/ 296863 w 2482056"/>
              <a:gd name="connsiteY0" fmla="*/ 252220 h 1189008"/>
              <a:gd name="connsiteX1" fmla="*/ 2441575 w 2482056"/>
              <a:gd name="connsiteY1" fmla="*/ 0 h 1189008"/>
              <a:gd name="connsiteX2" fmla="*/ 2482056 w 2482056"/>
              <a:gd name="connsiteY2" fmla="*/ 1189008 h 1189008"/>
              <a:gd name="connsiteX3" fmla="*/ 1729582 w 2482056"/>
              <a:gd name="connsiteY3" fmla="*/ 1129479 h 1189008"/>
              <a:gd name="connsiteX4" fmla="*/ 1434306 w 2482056"/>
              <a:gd name="connsiteY4" fmla="*/ 1103284 h 1189008"/>
              <a:gd name="connsiteX5" fmla="*/ 1248570 w 2482056"/>
              <a:gd name="connsiteY5" fmla="*/ 1093759 h 1189008"/>
              <a:gd name="connsiteX6" fmla="*/ 803276 w 2482056"/>
              <a:gd name="connsiteY6" fmla="*/ 1069940 h 1189008"/>
              <a:gd name="connsiteX7" fmla="*/ 548480 w 2482056"/>
              <a:gd name="connsiteY7" fmla="*/ 1067563 h 1189008"/>
              <a:gd name="connsiteX8" fmla="*/ 243681 w 2482056"/>
              <a:gd name="connsiteY8" fmla="*/ 1046134 h 1189008"/>
              <a:gd name="connsiteX9" fmla="*/ 0 w 2482056"/>
              <a:gd name="connsiteY9" fmla="*/ 371411 h 1189008"/>
              <a:gd name="connsiteX10" fmla="*/ 296863 w 2482056"/>
              <a:gd name="connsiteY10" fmla="*/ 252220 h 1189008"/>
              <a:gd name="connsiteX0" fmla="*/ 296863 w 2482056"/>
              <a:gd name="connsiteY0" fmla="*/ 252220 h 1189008"/>
              <a:gd name="connsiteX1" fmla="*/ 2441575 w 2482056"/>
              <a:gd name="connsiteY1" fmla="*/ 0 h 1189008"/>
              <a:gd name="connsiteX2" fmla="*/ 2482056 w 2482056"/>
              <a:gd name="connsiteY2" fmla="*/ 1189008 h 1189008"/>
              <a:gd name="connsiteX3" fmla="*/ 1729582 w 2482056"/>
              <a:gd name="connsiteY3" fmla="*/ 1129479 h 1189008"/>
              <a:gd name="connsiteX4" fmla="*/ 1439068 w 2482056"/>
              <a:gd name="connsiteY4" fmla="*/ 1112802 h 1189008"/>
              <a:gd name="connsiteX5" fmla="*/ 1248570 w 2482056"/>
              <a:gd name="connsiteY5" fmla="*/ 1093759 h 1189008"/>
              <a:gd name="connsiteX6" fmla="*/ 803276 w 2482056"/>
              <a:gd name="connsiteY6" fmla="*/ 1069940 h 1189008"/>
              <a:gd name="connsiteX7" fmla="*/ 548480 w 2482056"/>
              <a:gd name="connsiteY7" fmla="*/ 1067563 h 1189008"/>
              <a:gd name="connsiteX8" fmla="*/ 243681 w 2482056"/>
              <a:gd name="connsiteY8" fmla="*/ 1046134 h 1189008"/>
              <a:gd name="connsiteX9" fmla="*/ 0 w 2482056"/>
              <a:gd name="connsiteY9" fmla="*/ 371411 h 1189008"/>
              <a:gd name="connsiteX10" fmla="*/ 296863 w 2482056"/>
              <a:gd name="connsiteY10" fmla="*/ 252220 h 1189008"/>
              <a:gd name="connsiteX0" fmla="*/ 296863 w 2482056"/>
              <a:gd name="connsiteY0" fmla="*/ 252220 h 1189008"/>
              <a:gd name="connsiteX1" fmla="*/ 2441575 w 2482056"/>
              <a:gd name="connsiteY1" fmla="*/ 0 h 1189008"/>
              <a:gd name="connsiteX2" fmla="*/ 2482056 w 2482056"/>
              <a:gd name="connsiteY2" fmla="*/ 1189008 h 1189008"/>
              <a:gd name="connsiteX3" fmla="*/ 1729582 w 2482056"/>
              <a:gd name="connsiteY3" fmla="*/ 1129479 h 1189008"/>
              <a:gd name="connsiteX4" fmla="*/ 1439068 w 2482056"/>
              <a:gd name="connsiteY4" fmla="*/ 1112802 h 1189008"/>
              <a:gd name="connsiteX5" fmla="*/ 1248570 w 2482056"/>
              <a:gd name="connsiteY5" fmla="*/ 1093759 h 1189008"/>
              <a:gd name="connsiteX6" fmla="*/ 803276 w 2482056"/>
              <a:gd name="connsiteY6" fmla="*/ 1069940 h 1189008"/>
              <a:gd name="connsiteX7" fmla="*/ 548480 w 2482056"/>
              <a:gd name="connsiteY7" fmla="*/ 1067563 h 1189008"/>
              <a:gd name="connsiteX8" fmla="*/ 238919 w 2482056"/>
              <a:gd name="connsiteY8" fmla="*/ 1050894 h 1189008"/>
              <a:gd name="connsiteX9" fmla="*/ 0 w 2482056"/>
              <a:gd name="connsiteY9" fmla="*/ 371411 h 1189008"/>
              <a:gd name="connsiteX10" fmla="*/ 296863 w 2482056"/>
              <a:gd name="connsiteY10" fmla="*/ 252220 h 1189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2056" h="1189008">
                <a:moveTo>
                  <a:pt x="296863" y="252220"/>
                </a:moveTo>
                <a:lnTo>
                  <a:pt x="2441575" y="0"/>
                </a:lnTo>
                <a:lnTo>
                  <a:pt x="2482056" y="1189008"/>
                </a:lnTo>
                <a:lnTo>
                  <a:pt x="1729582" y="1129479"/>
                </a:lnTo>
                <a:lnTo>
                  <a:pt x="1439068" y="1112802"/>
                </a:lnTo>
                <a:lnTo>
                  <a:pt x="1248570" y="1093759"/>
                </a:lnTo>
                <a:lnTo>
                  <a:pt x="803276" y="1069940"/>
                </a:lnTo>
                <a:cubicBezTo>
                  <a:pt x="762795" y="1072321"/>
                  <a:pt x="642539" y="1070737"/>
                  <a:pt x="548480" y="1067563"/>
                </a:cubicBezTo>
                <a:cubicBezTo>
                  <a:pt x="454421" y="1064389"/>
                  <a:pt x="359569" y="1053275"/>
                  <a:pt x="238919" y="1050894"/>
                </a:cubicBezTo>
                <a:lnTo>
                  <a:pt x="0" y="371411"/>
                </a:lnTo>
                <a:lnTo>
                  <a:pt x="296863" y="2522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754019" y="1905000"/>
            <a:ext cx="1633970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FAWN-DS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754019" y="2667000"/>
            <a:ext cx="1636712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HashCache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54019" y="3048000"/>
            <a:ext cx="1636712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BufferHash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54019" y="2286000"/>
            <a:ext cx="1636712" cy="3810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FlashStore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3400" y="2743200"/>
            <a:ext cx="1808162" cy="381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err="1">
                <a:solidFill>
                  <a:schemeClr val="tx1"/>
                </a:solidFill>
              </a:rPr>
              <a:t>SkimpyStash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352800" y="2057400"/>
            <a:ext cx="22098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3200400" algn="r"/>
                <a:tab pos="331946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How can we improve?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3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5E69B-ED2A-4257-9248-417B8B26F0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19" name="Rounded Rectangle 118"/>
          <p:cNvSpPr/>
          <p:nvPr/>
        </p:nvSpPr>
        <p:spPr>
          <a:xfrm>
            <a:off x="284162" y="3048002"/>
            <a:ext cx="3200399" cy="3657598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512762" y="4038601"/>
            <a:ext cx="2743200" cy="723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512762" y="5257800"/>
            <a:ext cx="27432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5127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8175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11223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14271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17319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0367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23415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26463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2951162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207962" y="3152774"/>
            <a:ext cx="3352800" cy="73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SILT Sorted Index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(Memory efficient)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215211" y="5257800"/>
            <a:ext cx="6096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215211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4520011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105400" y="5257799"/>
            <a:ext cx="6096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5105400" y="5257799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5410200" y="5257799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6424910" y="3048000"/>
            <a:ext cx="2109490" cy="3657600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162800" y="5257800"/>
            <a:ext cx="6096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162800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467600" y="5257800"/>
            <a:ext cx="30480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5313362" y="3152773"/>
            <a:ext cx="4364038" cy="73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SILT Log Index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en-US" sz="2400" b="1" dirty="0">
                <a:solidFill>
                  <a:schemeClr val="tx1"/>
                </a:solidFill>
              </a:rPr>
              <a:t>W</a:t>
            </a:r>
            <a:r>
              <a:rPr lang="en-US" sz="2400" b="1" dirty="0" smtClean="0">
                <a:solidFill>
                  <a:schemeClr val="tx1"/>
                </a:solidFill>
              </a:rPr>
              <a:t>rite friendly)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3962400" y="3048000"/>
            <a:ext cx="1981200" cy="3657599"/>
          </a:xfrm>
          <a:prstGeom prst="round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eft Arrow 157"/>
          <p:cNvSpPr/>
          <p:nvPr/>
        </p:nvSpPr>
        <p:spPr>
          <a:xfrm>
            <a:off x="3332162" y="3105149"/>
            <a:ext cx="706438" cy="704851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72" name="Left Arrow 171"/>
          <p:cNvSpPr/>
          <p:nvPr/>
        </p:nvSpPr>
        <p:spPr>
          <a:xfrm>
            <a:off x="5791200" y="3105149"/>
            <a:ext cx="685800" cy="704851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7" name="Title 7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dirty="0" smtClean="0"/>
              <a:t>Solution Preview: (1) Three Stores with (2) New Index Data Structures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772400" y="47244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305800" y="51054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Flash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798762" y="3152774"/>
            <a:ext cx="4364038" cy="73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SILT Filter</a:t>
            </a:r>
          </a:p>
        </p:txBody>
      </p:sp>
      <p:sp>
        <p:nvSpPr>
          <p:cNvPr id="91" name="Rectangle 90"/>
          <p:cNvSpPr/>
          <p:nvPr/>
        </p:nvSpPr>
        <p:spPr>
          <a:xfrm>
            <a:off x="4364038" y="3962400"/>
            <a:ext cx="28416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4364038" y="3962400"/>
            <a:ext cx="284162" cy="9144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278438" y="3962400"/>
            <a:ext cx="28416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278438" y="3962400"/>
            <a:ext cx="284162" cy="9144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Left Arrow 94"/>
          <p:cNvSpPr/>
          <p:nvPr/>
        </p:nvSpPr>
        <p:spPr>
          <a:xfrm rot="16200000">
            <a:off x="7134227" y="2390775"/>
            <a:ext cx="609599" cy="704851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6" name="Rectangle 95"/>
          <p:cNvSpPr/>
          <p:nvPr/>
        </p:nvSpPr>
        <p:spPr>
          <a:xfrm>
            <a:off x="5257800" y="1857374"/>
            <a:ext cx="4364038" cy="73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Inserts only go to Log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798762" y="2390774"/>
            <a:ext cx="4364038" cy="73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Data are moved in background</a:t>
            </a:r>
          </a:p>
        </p:txBody>
      </p:sp>
      <p:cxnSp>
        <p:nvCxnSpPr>
          <p:cNvPr id="120" name="Straight Connector 119"/>
          <p:cNvCxnSpPr/>
          <p:nvPr/>
        </p:nvCxnSpPr>
        <p:spPr>
          <a:xfrm>
            <a:off x="0" y="5095874"/>
            <a:ext cx="914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162800" y="3962400"/>
            <a:ext cx="609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162800" y="3962400"/>
            <a:ext cx="609600" cy="9144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253066" y="2411673"/>
            <a:ext cx="6987822" cy="3506526"/>
            <a:chOff x="1253066" y="2411673"/>
            <a:chExt cx="6987822" cy="3506526"/>
          </a:xfrm>
        </p:grpSpPr>
        <p:sp>
          <p:nvSpPr>
            <p:cNvPr id="2" name="Freeform 1"/>
            <p:cNvSpPr/>
            <p:nvPr/>
          </p:nvSpPr>
          <p:spPr>
            <a:xfrm>
              <a:off x="7549444" y="2455333"/>
              <a:ext cx="691444" cy="1919111"/>
            </a:xfrm>
            <a:custGeom>
              <a:avLst/>
              <a:gdLst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1444" h="1919111">
                  <a:moveTo>
                    <a:pt x="691444" y="0"/>
                  </a:moveTo>
                  <a:cubicBezTo>
                    <a:pt x="348074" y="526815"/>
                    <a:pt x="131704" y="1039518"/>
                    <a:pt x="0" y="1919111"/>
                  </a:cubicBezTo>
                </a:path>
              </a:pathLst>
            </a:cu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253066" y="4351866"/>
              <a:ext cx="804332" cy="1566333"/>
            </a:xfrm>
            <a:custGeom>
              <a:avLst/>
              <a:gdLst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34999 w 634999"/>
                <a:gd name="connsiteY0" fmla="*/ 0 h 1763889"/>
                <a:gd name="connsiteX1" fmla="*/ 0 w 634999"/>
                <a:gd name="connsiteY1" fmla="*/ 1763889 h 1763889"/>
                <a:gd name="connsiteX0" fmla="*/ 677332 w 677332"/>
                <a:gd name="connsiteY0" fmla="*/ 0 h 1495777"/>
                <a:gd name="connsiteX1" fmla="*/ 0 w 677332"/>
                <a:gd name="connsiteY1" fmla="*/ 1495777 h 1495777"/>
                <a:gd name="connsiteX0" fmla="*/ 677332 w 677332"/>
                <a:gd name="connsiteY0" fmla="*/ 0 h 1495777"/>
                <a:gd name="connsiteX1" fmla="*/ 0 w 677332"/>
                <a:gd name="connsiteY1" fmla="*/ 1495777 h 1495777"/>
                <a:gd name="connsiteX0" fmla="*/ 804332 w 804332"/>
                <a:gd name="connsiteY0" fmla="*/ 0 h 1566333"/>
                <a:gd name="connsiteX1" fmla="*/ 0 w 804332"/>
                <a:gd name="connsiteY1" fmla="*/ 1566333 h 1566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4332" h="1566333">
                  <a:moveTo>
                    <a:pt x="804332" y="0"/>
                  </a:moveTo>
                  <a:cubicBezTo>
                    <a:pt x="418628" y="442148"/>
                    <a:pt x="131704" y="686740"/>
                    <a:pt x="0" y="1566333"/>
                  </a:cubicBezTo>
                </a:path>
              </a:pathLst>
            </a:cu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057400" y="2413669"/>
              <a:ext cx="2441220" cy="1977708"/>
            </a:xfrm>
            <a:custGeom>
              <a:avLst/>
              <a:gdLst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34999 w 634999"/>
                <a:gd name="connsiteY0" fmla="*/ 0 h 1763889"/>
                <a:gd name="connsiteX1" fmla="*/ 0 w 634999"/>
                <a:gd name="connsiteY1" fmla="*/ 1763889 h 1763889"/>
                <a:gd name="connsiteX0" fmla="*/ 677332 w 677332"/>
                <a:gd name="connsiteY0" fmla="*/ 0 h 1495777"/>
                <a:gd name="connsiteX1" fmla="*/ 0 w 677332"/>
                <a:gd name="connsiteY1" fmla="*/ 1495777 h 1495777"/>
                <a:gd name="connsiteX0" fmla="*/ 2455332 w 2455332"/>
                <a:gd name="connsiteY0" fmla="*/ 273257 h 397220"/>
                <a:gd name="connsiteX1" fmla="*/ 0 w 2455332"/>
                <a:gd name="connsiteY1" fmla="*/ 301478 h 397220"/>
                <a:gd name="connsiteX0" fmla="*/ 2455332 w 2455332"/>
                <a:gd name="connsiteY0" fmla="*/ 724606 h 752827"/>
                <a:gd name="connsiteX1" fmla="*/ 0 w 2455332"/>
                <a:gd name="connsiteY1" fmla="*/ 752827 h 752827"/>
                <a:gd name="connsiteX0" fmla="*/ 2455332 w 2455332"/>
                <a:gd name="connsiteY0" fmla="*/ 1417729 h 1445950"/>
                <a:gd name="connsiteX1" fmla="*/ 0 w 2455332"/>
                <a:gd name="connsiteY1" fmla="*/ 1445950 h 1445950"/>
                <a:gd name="connsiteX0" fmla="*/ 2455332 w 2455332"/>
                <a:gd name="connsiteY0" fmla="*/ 1906775 h 1934996"/>
                <a:gd name="connsiteX1" fmla="*/ 0 w 2455332"/>
                <a:gd name="connsiteY1" fmla="*/ 1934996 h 1934996"/>
                <a:gd name="connsiteX0" fmla="*/ 2441220 w 2441220"/>
                <a:gd name="connsiteY0" fmla="*/ 1864821 h 1977708"/>
                <a:gd name="connsiteX1" fmla="*/ 0 w 2441220"/>
                <a:gd name="connsiteY1" fmla="*/ 1977708 h 1977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41220" h="1977708">
                  <a:moveTo>
                    <a:pt x="2441220" y="1864821"/>
                  </a:moveTo>
                  <a:cubicBezTo>
                    <a:pt x="2083739" y="-656365"/>
                    <a:pt x="879593" y="-623441"/>
                    <a:pt x="0" y="1977708"/>
                  </a:cubicBezTo>
                </a:path>
              </a:pathLst>
            </a:cu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4495800" y="3079401"/>
              <a:ext cx="903110" cy="1293996"/>
            </a:xfrm>
            <a:custGeom>
              <a:avLst/>
              <a:gdLst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34999 w 634999"/>
                <a:gd name="connsiteY0" fmla="*/ 0 h 1763889"/>
                <a:gd name="connsiteX1" fmla="*/ 0 w 634999"/>
                <a:gd name="connsiteY1" fmla="*/ 1763889 h 1763889"/>
                <a:gd name="connsiteX0" fmla="*/ 677332 w 677332"/>
                <a:gd name="connsiteY0" fmla="*/ 0 h 1495777"/>
                <a:gd name="connsiteX1" fmla="*/ 0 w 677332"/>
                <a:gd name="connsiteY1" fmla="*/ 1495777 h 1495777"/>
                <a:gd name="connsiteX0" fmla="*/ 2455332 w 2455332"/>
                <a:gd name="connsiteY0" fmla="*/ 273257 h 397220"/>
                <a:gd name="connsiteX1" fmla="*/ 0 w 2455332"/>
                <a:gd name="connsiteY1" fmla="*/ 301478 h 397220"/>
                <a:gd name="connsiteX0" fmla="*/ 2455332 w 2455332"/>
                <a:gd name="connsiteY0" fmla="*/ 724606 h 752827"/>
                <a:gd name="connsiteX1" fmla="*/ 0 w 2455332"/>
                <a:gd name="connsiteY1" fmla="*/ 752827 h 752827"/>
                <a:gd name="connsiteX0" fmla="*/ 2455332 w 2455332"/>
                <a:gd name="connsiteY0" fmla="*/ 1417729 h 1445950"/>
                <a:gd name="connsiteX1" fmla="*/ 0 w 2455332"/>
                <a:gd name="connsiteY1" fmla="*/ 1445950 h 1445950"/>
                <a:gd name="connsiteX0" fmla="*/ 2455332 w 2455332"/>
                <a:gd name="connsiteY0" fmla="*/ 1906775 h 1934996"/>
                <a:gd name="connsiteX1" fmla="*/ 0 w 2455332"/>
                <a:gd name="connsiteY1" fmla="*/ 1934996 h 1934996"/>
                <a:gd name="connsiteX0" fmla="*/ 903110 w 903110"/>
                <a:gd name="connsiteY0" fmla="*/ 1942540 h 1942540"/>
                <a:gd name="connsiteX1" fmla="*/ 0 w 903110"/>
                <a:gd name="connsiteY1" fmla="*/ 1900205 h 1942540"/>
                <a:gd name="connsiteX0" fmla="*/ 903110 w 903110"/>
                <a:gd name="connsiteY0" fmla="*/ 1556213 h 1556213"/>
                <a:gd name="connsiteX1" fmla="*/ 0 w 903110"/>
                <a:gd name="connsiteY1" fmla="*/ 1513878 h 1556213"/>
                <a:gd name="connsiteX0" fmla="*/ 903110 w 903110"/>
                <a:gd name="connsiteY0" fmla="*/ 1252439 h 1252439"/>
                <a:gd name="connsiteX1" fmla="*/ 0 w 903110"/>
                <a:gd name="connsiteY1" fmla="*/ 1210104 h 1252439"/>
                <a:gd name="connsiteX0" fmla="*/ 903110 w 903110"/>
                <a:gd name="connsiteY0" fmla="*/ 1221008 h 1235118"/>
                <a:gd name="connsiteX1" fmla="*/ 0 w 903110"/>
                <a:gd name="connsiteY1" fmla="*/ 1235118 h 1235118"/>
                <a:gd name="connsiteX0" fmla="*/ 903110 w 903110"/>
                <a:gd name="connsiteY0" fmla="*/ 1152886 h 1293996"/>
                <a:gd name="connsiteX1" fmla="*/ 0 w 903110"/>
                <a:gd name="connsiteY1" fmla="*/ 1293996 h 1293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3110" h="1293996">
                  <a:moveTo>
                    <a:pt x="903110" y="1152886"/>
                  </a:moveTo>
                  <a:cubicBezTo>
                    <a:pt x="841962" y="-239411"/>
                    <a:pt x="188149" y="-573375"/>
                    <a:pt x="0" y="1293996"/>
                  </a:cubicBezTo>
                </a:path>
              </a:pathLst>
            </a:cu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5410200" y="2411673"/>
              <a:ext cx="2144888" cy="1931726"/>
            </a:xfrm>
            <a:custGeom>
              <a:avLst/>
              <a:gdLst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91444 w 691444"/>
                <a:gd name="connsiteY0" fmla="*/ 0 h 1919111"/>
                <a:gd name="connsiteX1" fmla="*/ 0 w 691444"/>
                <a:gd name="connsiteY1" fmla="*/ 1919111 h 1919111"/>
                <a:gd name="connsiteX0" fmla="*/ 634999 w 634999"/>
                <a:gd name="connsiteY0" fmla="*/ 0 h 1763889"/>
                <a:gd name="connsiteX1" fmla="*/ 0 w 634999"/>
                <a:gd name="connsiteY1" fmla="*/ 1763889 h 1763889"/>
                <a:gd name="connsiteX0" fmla="*/ 677332 w 677332"/>
                <a:gd name="connsiteY0" fmla="*/ 0 h 1495777"/>
                <a:gd name="connsiteX1" fmla="*/ 0 w 677332"/>
                <a:gd name="connsiteY1" fmla="*/ 1495777 h 1495777"/>
                <a:gd name="connsiteX0" fmla="*/ 2455332 w 2455332"/>
                <a:gd name="connsiteY0" fmla="*/ 273257 h 397220"/>
                <a:gd name="connsiteX1" fmla="*/ 0 w 2455332"/>
                <a:gd name="connsiteY1" fmla="*/ 301478 h 397220"/>
                <a:gd name="connsiteX0" fmla="*/ 2455332 w 2455332"/>
                <a:gd name="connsiteY0" fmla="*/ 724606 h 752827"/>
                <a:gd name="connsiteX1" fmla="*/ 0 w 2455332"/>
                <a:gd name="connsiteY1" fmla="*/ 752827 h 752827"/>
                <a:gd name="connsiteX0" fmla="*/ 2455332 w 2455332"/>
                <a:gd name="connsiteY0" fmla="*/ 1417729 h 1445950"/>
                <a:gd name="connsiteX1" fmla="*/ 0 w 2455332"/>
                <a:gd name="connsiteY1" fmla="*/ 1445950 h 1445950"/>
                <a:gd name="connsiteX0" fmla="*/ 2455332 w 2455332"/>
                <a:gd name="connsiteY0" fmla="*/ 1906775 h 1934996"/>
                <a:gd name="connsiteX1" fmla="*/ 0 w 2455332"/>
                <a:gd name="connsiteY1" fmla="*/ 1934996 h 1934996"/>
                <a:gd name="connsiteX0" fmla="*/ 903110 w 903110"/>
                <a:gd name="connsiteY0" fmla="*/ 1942540 h 1942540"/>
                <a:gd name="connsiteX1" fmla="*/ 0 w 903110"/>
                <a:gd name="connsiteY1" fmla="*/ 1900205 h 1942540"/>
                <a:gd name="connsiteX0" fmla="*/ 903110 w 903110"/>
                <a:gd name="connsiteY0" fmla="*/ 1556213 h 1556213"/>
                <a:gd name="connsiteX1" fmla="*/ 0 w 903110"/>
                <a:gd name="connsiteY1" fmla="*/ 1513878 h 1556213"/>
                <a:gd name="connsiteX0" fmla="*/ 903110 w 903110"/>
                <a:gd name="connsiteY0" fmla="*/ 1252439 h 1252439"/>
                <a:gd name="connsiteX1" fmla="*/ 0 w 903110"/>
                <a:gd name="connsiteY1" fmla="*/ 1210104 h 1252439"/>
                <a:gd name="connsiteX0" fmla="*/ 903110 w 903110"/>
                <a:gd name="connsiteY0" fmla="*/ 1221008 h 1235118"/>
                <a:gd name="connsiteX1" fmla="*/ 0 w 903110"/>
                <a:gd name="connsiteY1" fmla="*/ 1235118 h 1235118"/>
                <a:gd name="connsiteX0" fmla="*/ 2144888 w 2144888"/>
                <a:gd name="connsiteY0" fmla="*/ 1221008 h 1235118"/>
                <a:gd name="connsiteX1" fmla="*/ 0 w 2144888"/>
                <a:gd name="connsiteY1" fmla="*/ 1235118 h 1235118"/>
                <a:gd name="connsiteX0" fmla="*/ 2144888 w 2144888"/>
                <a:gd name="connsiteY0" fmla="*/ 1751259 h 1765369"/>
                <a:gd name="connsiteX1" fmla="*/ 0 w 2144888"/>
                <a:gd name="connsiteY1" fmla="*/ 1765369 h 1765369"/>
                <a:gd name="connsiteX0" fmla="*/ 2144888 w 2144888"/>
                <a:gd name="connsiteY0" fmla="*/ 1917616 h 1931726"/>
                <a:gd name="connsiteX1" fmla="*/ 0 w 2144888"/>
                <a:gd name="connsiteY1" fmla="*/ 1931726 h 1931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44888" h="1931726">
                  <a:moveTo>
                    <a:pt x="2144888" y="1917616"/>
                  </a:moveTo>
                  <a:cubicBezTo>
                    <a:pt x="1589851" y="-857570"/>
                    <a:pt x="597371" y="-415423"/>
                    <a:pt x="0" y="1931726"/>
                  </a:cubicBezTo>
                </a:path>
              </a:pathLst>
            </a:cu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1143000" y="1552574"/>
            <a:ext cx="7086600" cy="73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Queries look up stores in sequence (from new to old)</a:t>
            </a:r>
          </a:p>
        </p:txBody>
      </p:sp>
    </p:spTree>
    <p:extLst>
      <p:ext uri="{BB962C8B-B14F-4D97-AF65-F5344CB8AC3E}">
        <p14:creationId xmlns:p14="http://schemas.microsoft.com/office/powerpoint/2010/main" val="143244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 animBg="1"/>
      <p:bldP spid="158" grpId="1" animBg="1"/>
      <p:bldP spid="172" grpId="0" animBg="1"/>
      <p:bldP spid="172" grpId="1" animBg="1"/>
      <p:bldP spid="95" grpId="0" animBg="1"/>
      <p:bldP spid="95" grpId="1" animBg="1"/>
      <p:bldP spid="96" grpId="0"/>
      <p:bldP spid="96" grpId="1"/>
      <p:bldP spid="97" grpId="0"/>
      <p:bldP spid="97" grpId="1"/>
      <p:bldP spid="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1004</Words>
  <Application>Microsoft Macintosh PowerPoint</Application>
  <PresentationFormat>On-screen Show (4:3)</PresentationFormat>
  <Paragraphs>274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SILT: A Memory-Efficient, High-Performance Key-Value Store</vt:lpstr>
      <vt:lpstr>Key-Value Store</vt:lpstr>
      <vt:lpstr>PowerPoint Presentation</vt:lpstr>
      <vt:lpstr>Flash Must be Used Carefully</vt:lpstr>
      <vt:lpstr>DRAM Must be Used Efficiently</vt:lpstr>
      <vt:lpstr>Three Metrics to Minimize</vt:lpstr>
      <vt:lpstr>Landscape: Where We Were</vt:lpstr>
      <vt:lpstr>Seesaw Game?</vt:lpstr>
      <vt:lpstr>PowerPoint Presentation</vt:lpstr>
      <vt:lpstr>LogStore: No Control over Data Layout</vt:lpstr>
      <vt:lpstr>SortedStore: Space-Optimized Layout</vt:lpstr>
      <vt:lpstr>Combining SortedStore and LogStore</vt:lpstr>
      <vt:lpstr>Achieving both Low Memory Overhead and Low Write Amplification</vt:lpstr>
      <vt:lpstr>PowerPoint Presentation</vt:lpstr>
      <vt:lpstr>Review on New Index Data Structures in SILT</vt:lpstr>
      <vt:lpstr>Compression in Entropy-Coded Tries</vt:lpstr>
      <vt:lpstr>Landscape: Where We Are</vt:lpstr>
      <vt:lpstr>Evaluation</vt:lpstr>
      <vt:lpstr>LogStore Alone: Too Much Memory</vt:lpstr>
      <vt:lpstr>LogStore+SortedStore: Still Much Memory</vt:lpstr>
      <vt:lpstr>Full SILT: Very Memory Efficient</vt:lpstr>
      <vt:lpstr>Small Impact from Background Operations</vt:lpstr>
      <vt:lpstr>Low Query Latency</vt:lpstr>
      <vt:lpstr>Conclusion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2011-09-07T01:28:05Z</dcterms:created>
  <dcterms:modified xsi:type="dcterms:W3CDTF">2011-10-24T11:08:03Z</dcterms:modified>
</cp:coreProperties>
</file>