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notesSlides/notesSlide24.xml" ContentType="application/vnd.openxmlformats-officedocument.presentationml.notesSlide+xml"/>
  <Default Extension="pdf" ContentType="application/pdf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924" r:id="rId1"/>
    <p:sldMasterId id="2147483942" r:id="rId2"/>
  </p:sldMasterIdLst>
  <p:notesMasterIdLst>
    <p:notesMasterId r:id="rId30"/>
  </p:notesMasterIdLst>
  <p:sldIdLst>
    <p:sldId id="341" r:id="rId3"/>
    <p:sldId id="388" r:id="rId4"/>
    <p:sldId id="424" r:id="rId5"/>
    <p:sldId id="418" r:id="rId6"/>
    <p:sldId id="415" r:id="rId7"/>
    <p:sldId id="351" r:id="rId8"/>
    <p:sldId id="426" r:id="rId9"/>
    <p:sldId id="425" r:id="rId10"/>
    <p:sldId id="355" r:id="rId11"/>
    <p:sldId id="432" r:id="rId12"/>
    <p:sldId id="367" r:id="rId13"/>
    <p:sldId id="357" r:id="rId14"/>
    <p:sldId id="368" r:id="rId15"/>
    <p:sldId id="430" r:id="rId16"/>
    <p:sldId id="385" r:id="rId17"/>
    <p:sldId id="406" r:id="rId18"/>
    <p:sldId id="392" r:id="rId19"/>
    <p:sldId id="354" r:id="rId20"/>
    <p:sldId id="416" r:id="rId21"/>
    <p:sldId id="427" r:id="rId22"/>
    <p:sldId id="401" r:id="rId23"/>
    <p:sldId id="419" r:id="rId24"/>
    <p:sldId id="428" r:id="rId25"/>
    <p:sldId id="365" r:id="rId26"/>
    <p:sldId id="431" r:id="rId27"/>
    <p:sldId id="347" r:id="rId28"/>
    <p:sldId id="371" r:id="rId29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A2408"/>
    <a:srgbClr val="FF7064"/>
    <a:srgbClr val="525252"/>
    <a:srgbClr val="084E50"/>
    <a:srgbClr val="2012D8"/>
    <a:srgbClr val="CC0000"/>
    <a:srgbClr val="AF2B1D"/>
    <a:srgbClr val="2994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9461" autoAdjust="0"/>
    <p:restoredTop sz="86167" autoAdjust="0"/>
  </p:normalViewPr>
  <p:slideViewPr>
    <p:cSldViewPr>
      <p:cViewPr>
        <p:scale>
          <a:sx n="100" d="100"/>
          <a:sy n="100" d="100"/>
        </p:scale>
        <p:origin x="-140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tags" Target="tags/tag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7D559D-322F-4381-9682-9FBD42E2EEC0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D13511-CCD9-4AE6-BA3A-E4FC1D299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16B3FE-DD42-4FD5-A72B-ADBD99AEF40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D13511-CCD9-4AE6-BA3A-E4FC1D299C2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8CA1-EB7F-4F15-933B-03089F45BAF9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C3B41-5A0B-480A-92F6-D0E8146FE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B976B-D0B8-4A8B-B5EF-8D30609F34AB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9A6DE-F60D-4304-B684-39C3B6226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7DED-625F-4120-8C6F-DF4B96D024EA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045D-D9D1-49DB-9C1A-0481279AB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28C2E-A6F0-4C5C-9654-3B285C0E0688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B31DD-70D5-428F-B5A7-D77EB745CA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3C8CA1-EB7F-4F15-933B-03089F45BAF9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C3B41-5A0B-480A-92F6-D0E8146FE9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2DA79-DE04-4905-B948-335257D148B5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33803-BCBD-4EF6-9A6A-491AD3213B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C9981A-FA85-48AF-8F12-97C6953C072F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5C391-DBC5-4F6A-9186-2E06435E1F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F98A1-DF86-4F57-BEEC-9C899D857E83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36DBD-9FD0-4F86-B977-5EC0CE903E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7AAE63-2905-46D2-BF30-B3FFA2F68178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D0174-1E40-4384-A212-24551CBB14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AAA6A8-B223-4F50-9AED-B9D6DEDD469D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15816-52F7-405E-80DE-3F6962F222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1D8462-3634-4201-9A08-E18CFDC4DAAE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9D500-E290-4093-B4CD-4F1BC38F84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2DA79-DE04-4905-B948-335257D148B5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33803-BCBD-4EF6-9A6A-491AD3213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9DCAD-C043-42AF-8256-9F238285C734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43412-8C13-429F-B49A-651F88D77B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7393B4-0440-4B1F-996E-7FF57234209B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46C3C-36D7-4D5F-88A4-CBD571208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2B976B-D0B8-4A8B-B5EF-8D30609F34AB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9A6DE-F60D-4304-B684-39C3B62260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7DED-625F-4120-8C6F-DF4B96D024EA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045D-D9D1-49DB-9C1A-0481279AB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9981A-FA85-48AF-8F12-97C6953C072F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C391-DBC5-4F6A-9186-2E06435E1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98A1-DF86-4F57-BEEC-9C899D857E83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6DBD-9FD0-4F86-B977-5EC0CE903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AAE63-2905-46D2-BF30-B3FFA2F68178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0174-1E40-4384-A212-24551CBB1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AA6A8-B223-4F50-9AED-B9D6DEDD469D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15816-52F7-405E-80DE-3F6962F22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D8462-3634-4201-9A08-E18CFDC4DAAE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9D500-E290-4093-B4CD-4F1BC38F8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419DCAD-C043-42AF-8256-9F238285C734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C43412-8C13-429F-B49A-651F88D77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393B4-0440-4B1F-996E-7FF57234209B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6C3C-36D7-4D5F-88A4-CBD57120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328C2E-A6F0-4C5C-9654-3B285C0E0688}" type="datetimeFigureOut">
              <a:rPr lang="en-US"/>
              <a:pPr>
                <a:defRPr/>
              </a:pPr>
              <a:t>10/23/11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FB31DD-70D5-428F-B5A7-D77EB745C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34" r:id="rId6"/>
    <p:sldLayoutId id="2147483940" r:id="rId7"/>
    <p:sldLayoutId id="2147483941" r:id="rId8"/>
    <p:sldLayoutId id="2147483933" r:id="rId9"/>
    <p:sldLayoutId id="2147483932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328C2E-A6F0-4C5C-9654-3B285C0E0688}" type="datetimeFigureOut">
              <a:rPr lang="en-US" smtClean="0"/>
              <a:pPr>
                <a:defRPr/>
              </a:pPr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FB31DD-70D5-428F-B5A7-D77EB745CA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1.jpeg"/><Relationship Id="rId5" Type="http://schemas.openxmlformats.org/officeDocument/2006/relationships/image" Target="../media/image3.png"/><Relationship Id="rId6" Type="http://schemas.openxmlformats.org/officeDocument/2006/relationships/image" Target="../media/image7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df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df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16"/>
          <p:cNvSpPr/>
          <p:nvPr/>
        </p:nvSpPr>
        <p:spPr>
          <a:xfrm>
            <a:off x="3505200" y="4038600"/>
            <a:ext cx="3048000" cy="18288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7" name="Picture 29" descr="dev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114800"/>
            <a:ext cx="765313" cy="7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85800" y="1103293"/>
            <a:ext cx="800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000" dirty="0" err="1">
                <a:solidFill>
                  <a:srgbClr val="AF2B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CryptDB</a:t>
            </a:r>
            <a:r>
              <a:rPr lang="en-US" sz="3000" dirty="0">
                <a:solidFill>
                  <a:srgbClr val="AF2B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3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Protecting Confidentiality with Encrypted Query Processing</a:t>
            </a:r>
            <a:endParaRPr lang="en-US" sz="3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6" name="Text Box 38"/>
          <p:cNvSpPr txBox="1">
            <a:spLocks noChangeArrowheads="1"/>
          </p:cNvSpPr>
          <p:nvPr/>
        </p:nvSpPr>
        <p:spPr bwMode="auto">
          <a:xfrm>
            <a:off x="76200" y="2514600"/>
            <a:ext cx="9372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000090"/>
                </a:solidFill>
              </a:rPr>
              <a:t>Raluca Ada Popa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smtClean="0">
                <a:solidFill>
                  <a:srgbClr val="000000"/>
                </a:solidFill>
              </a:rPr>
              <a:t>Catherine M. S. Redfield, </a:t>
            </a:r>
          </a:p>
          <a:p>
            <a:pPr algn="ctr"/>
            <a:r>
              <a:rPr lang="en-US" sz="2200" dirty="0" err="1" smtClean="0">
                <a:solidFill>
                  <a:srgbClr val="000000"/>
                </a:solidFill>
              </a:rPr>
              <a:t>Nickolai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Zeldovich</a:t>
            </a:r>
            <a:r>
              <a:rPr lang="en-US" sz="2200" dirty="0" smtClean="0">
                <a:solidFill>
                  <a:srgbClr val="000000"/>
                </a:solidFill>
              </a:rPr>
              <a:t>, and </a:t>
            </a:r>
            <a:r>
              <a:rPr lang="en-US" sz="2200" dirty="0" err="1" smtClean="0">
                <a:solidFill>
                  <a:srgbClr val="000000"/>
                </a:solidFill>
              </a:rPr>
              <a:t>Hari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</a:rPr>
              <a:t>Balakrishnan</a:t>
            </a:r>
            <a:endParaRPr lang="en-US" sz="2200" dirty="0" smtClean="0">
              <a:solidFill>
                <a:srgbClr val="000000"/>
              </a:solidFill>
            </a:endParaRPr>
          </a:p>
          <a:p>
            <a:pPr algn="ctr"/>
            <a:r>
              <a:rPr lang="en-US" sz="2200" dirty="0" smtClean="0">
                <a:solidFill>
                  <a:schemeClr val="tx2"/>
                </a:solidFill>
              </a:rPr>
              <a:t>MIT CSAIL</a:t>
            </a:r>
          </a:p>
        </p:txBody>
      </p:sp>
      <p:pic>
        <p:nvPicPr>
          <p:cNvPr id="13" name="Picture 12" descr="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495800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7" descr="loc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5181600"/>
            <a:ext cx="718930" cy="718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6987" y="4495800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40187" y="4495800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-1130300" y="1968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6" name="Rectangle 32"/>
          <p:cNvSpPr>
            <a:spLocks/>
          </p:cNvSpPr>
          <p:nvPr/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4100" b="1" dirty="0" smtClean="0">
                <a:solidFill>
                  <a:schemeClr val="accent2"/>
                </a:solidFill>
                <a:latin typeface="Lucida Sans Unicode" pitchFamily="34" charset="0"/>
              </a:rPr>
              <a:t>How to encrypt each data item?</a:t>
            </a:r>
            <a:endParaRPr lang="en-US" sz="4100" b="1" dirty="0">
              <a:solidFill>
                <a:schemeClr val="accent2"/>
              </a:solidFill>
              <a:latin typeface="Lucida Sans Unicode" pitchFamily="34" charset="0"/>
            </a:endParaRPr>
          </a:p>
        </p:txBody>
      </p:sp>
      <p:sp>
        <p:nvSpPr>
          <p:cNvPr id="56" name="Rectangle 3"/>
          <p:cNvSpPr txBox="1">
            <a:spLocks/>
          </p:cNvSpPr>
          <p:nvPr/>
        </p:nvSpPr>
        <p:spPr>
          <a:xfrm>
            <a:off x="381000" y="1447800"/>
            <a:ext cx="8763000" cy="163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+mn-lt"/>
              </a:rPr>
              <a:t> </a:t>
            </a:r>
            <a:r>
              <a:rPr lang="en-US" sz="2600" dirty="0" smtClean="0">
                <a:latin typeface="Arial"/>
                <a:cs typeface="Arial"/>
              </a:rPr>
              <a:t>Encryption schemes needed depend on queries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Arial"/>
                <a:cs typeface="Arial"/>
              </a:rPr>
              <a:t> May not know queries ahead of time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86600" y="5481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Leaks order!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990600" y="3271341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rank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713232" y="3652341"/>
            <a:ext cx="1097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-113506" y="4223047"/>
            <a:ext cx="17526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ight Arrow 52"/>
          <p:cNvSpPr/>
          <p:nvPr/>
        </p:nvSpPr>
        <p:spPr>
          <a:xfrm>
            <a:off x="2133600" y="4185741"/>
            <a:ext cx="11430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2286000" y="3740209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ALL?</a:t>
            </a:r>
            <a:endParaRPr lang="en-US" sz="2200" dirty="0"/>
          </a:p>
        </p:txBody>
      </p:sp>
      <p:sp>
        <p:nvSpPr>
          <p:cNvPr id="73" name="Text Box 34"/>
          <p:cNvSpPr txBox="1">
            <a:spLocks noChangeArrowheads="1"/>
          </p:cNvSpPr>
          <p:nvPr/>
        </p:nvSpPr>
        <p:spPr bwMode="auto">
          <a:xfrm>
            <a:off x="3352800" y="3042741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col1-RND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3505200" y="3689072"/>
            <a:ext cx="4937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3256866" y="4089806"/>
            <a:ext cx="202066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875506" y="4223841"/>
            <a:ext cx="17526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4114800" y="3042741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col1-HOM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4019660" y="4089806"/>
            <a:ext cx="2019875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 Box 34"/>
          <p:cNvSpPr txBox="1">
            <a:spLocks noChangeArrowheads="1"/>
          </p:cNvSpPr>
          <p:nvPr/>
        </p:nvSpPr>
        <p:spPr bwMode="auto">
          <a:xfrm>
            <a:off x="5029200" y="3042741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col1-SEARCH</a:t>
            </a:r>
            <a:endParaRPr lang="en-US" dirty="0"/>
          </a:p>
        </p:txBody>
      </p:sp>
      <p:sp>
        <p:nvSpPr>
          <p:cNvPr id="81" name="Text Box 34"/>
          <p:cNvSpPr txBox="1">
            <a:spLocks noChangeArrowheads="1"/>
          </p:cNvSpPr>
          <p:nvPr/>
        </p:nvSpPr>
        <p:spPr bwMode="auto">
          <a:xfrm>
            <a:off x="6096000" y="3042741"/>
            <a:ext cx="91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col1-DET</a:t>
            </a:r>
            <a:endParaRPr lang="en-US" dirty="0"/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5162660" y="4089806"/>
            <a:ext cx="2019875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858000" y="3042741"/>
            <a:ext cx="91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col1-JOIN</a:t>
            </a:r>
            <a:endParaRPr lang="en-US" dirty="0"/>
          </a:p>
        </p:txBody>
      </p:sp>
      <p:sp>
        <p:nvSpPr>
          <p:cNvPr id="84" name="Text Box 34"/>
          <p:cNvSpPr txBox="1">
            <a:spLocks noChangeArrowheads="1"/>
          </p:cNvSpPr>
          <p:nvPr/>
        </p:nvSpPr>
        <p:spPr bwMode="auto">
          <a:xfrm>
            <a:off x="7620000" y="3042741"/>
            <a:ext cx="91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col1-OPE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5923866" y="4089806"/>
            <a:ext cx="202066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6685866" y="4089806"/>
            <a:ext cx="202066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38200" y="381640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‘CEO’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762000" y="419740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‘worker’</a:t>
            </a:r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3581400" y="38809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3581400" y="44143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4370832" y="38809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4370832" y="44143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5334000" y="38809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5334000" y="44143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6291072" y="38809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6291072" y="44143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7031736" y="38809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7031736" y="44143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7848600" y="38809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7848600" y="4414341"/>
            <a:ext cx="5334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620000" y="2814935"/>
            <a:ext cx="990600" cy="266700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3" grpId="0" animBg="1"/>
      <p:bldP spid="67" grpId="0"/>
      <p:bldP spid="73" grpId="0"/>
      <p:bldP spid="78" grpId="0"/>
      <p:bldP spid="80" grpId="0"/>
      <p:bldP spid="81" grpId="0"/>
      <p:bldP spid="83" grpId="0"/>
      <p:bldP spid="84" grpId="0"/>
      <p:bldP spid="87" grpId="0"/>
      <p:bldP spid="88" grpId="0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8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895600"/>
            <a:ext cx="1828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8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762000"/>
            <a:ext cx="1828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8" name="AutoShape 28"/>
          <p:cNvSpPr>
            <a:spLocks noChangeArrowheads="1"/>
          </p:cNvSpPr>
          <p:nvPr/>
        </p:nvSpPr>
        <p:spPr bwMode="auto">
          <a:xfrm>
            <a:off x="7162800" y="3581400"/>
            <a:ext cx="1252537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AutoShape 29"/>
          <p:cNvSpPr>
            <a:spLocks noChangeArrowheads="1"/>
          </p:cNvSpPr>
          <p:nvPr/>
        </p:nvSpPr>
        <p:spPr bwMode="auto">
          <a:xfrm>
            <a:off x="7315200" y="3886200"/>
            <a:ext cx="1023937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Text Box 30"/>
          <p:cNvSpPr txBox="1">
            <a:spLocks noChangeArrowheads="1"/>
          </p:cNvSpPr>
          <p:nvPr/>
        </p:nvSpPr>
        <p:spPr bwMode="auto">
          <a:xfrm>
            <a:off x="7358063" y="38862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 value</a:t>
            </a:r>
          </a:p>
        </p:txBody>
      </p:sp>
      <p:sp>
        <p:nvSpPr>
          <p:cNvPr id="45081" name="Text Box 31"/>
          <p:cNvSpPr txBox="1">
            <a:spLocks noChangeArrowheads="1"/>
          </p:cNvSpPr>
          <p:nvPr/>
        </p:nvSpPr>
        <p:spPr bwMode="auto">
          <a:xfrm>
            <a:off x="7434263" y="358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HOM</a:t>
            </a:r>
          </a:p>
        </p:txBody>
      </p:sp>
      <p:sp>
        <p:nvSpPr>
          <p:cNvPr id="45085" name="Text Box 37"/>
          <p:cNvSpPr txBox="1">
            <a:spLocks noChangeArrowheads="1"/>
          </p:cNvSpPr>
          <p:nvPr/>
        </p:nvSpPr>
        <p:spPr bwMode="auto">
          <a:xfrm>
            <a:off x="7129463" y="4572000"/>
            <a:ext cx="152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Onion</a:t>
            </a:r>
            <a:r>
              <a:rPr lang="en-US" dirty="0" smtClean="0"/>
              <a:t> Add</a:t>
            </a:r>
            <a:endParaRPr lang="en-US" dirty="0"/>
          </a:p>
        </p:txBody>
      </p:sp>
      <p:sp>
        <p:nvSpPr>
          <p:cNvPr id="45086" name="Rectangle 32"/>
          <p:cNvSpPr>
            <a:spLocks/>
          </p:cNvSpPr>
          <p:nvPr/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4100" b="1" dirty="0" smtClean="0">
                <a:solidFill>
                  <a:srgbClr val="525252"/>
                </a:solidFill>
                <a:latin typeface="Lucida Sans Unicode" pitchFamily="34" charset="0"/>
              </a:rPr>
              <a:t>Onions of encryptions</a:t>
            </a:r>
            <a:endParaRPr lang="en-US" sz="4100" b="1" dirty="0">
              <a:solidFill>
                <a:srgbClr val="525252"/>
              </a:solidFill>
              <a:latin typeface="Lucida Sans Unicode" pitchFamily="34" charset="0"/>
            </a:endParaRPr>
          </a:p>
        </p:txBody>
      </p:sp>
      <p:pic>
        <p:nvPicPr>
          <p:cNvPr id="34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7487" y="1295400"/>
            <a:ext cx="27797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AutoShape 17"/>
          <p:cNvSpPr>
            <a:spLocks noChangeArrowheads="1"/>
          </p:cNvSpPr>
          <p:nvPr/>
        </p:nvSpPr>
        <p:spPr bwMode="auto">
          <a:xfrm>
            <a:off x="1905000" y="2209800"/>
            <a:ext cx="1941513" cy="152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18"/>
          <p:cNvSpPr>
            <a:spLocks noChangeArrowheads="1"/>
          </p:cNvSpPr>
          <p:nvPr/>
        </p:nvSpPr>
        <p:spPr bwMode="auto">
          <a:xfrm>
            <a:off x="2057400" y="2514600"/>
            <a:ext cx="1636713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>
            <a:off x="2209800" y="2819400"/>
            <a:ext cx="1331913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2362200" y="3124200"/>
            <a:ext cx="1027113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2398713" y="31242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  value</a:t>
            </a:r>
            <a:endParaRPr lang="en-US" sz="1600" dirty="0"/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2286000" y="2819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   JOIN</a:t>
            </a:r>
            <a:endParaRPr lang="en-US" dirty="0"/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2514600" y="2514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DET</a:t>
            </a:r>
            <a:endParaRPr lang="en-US" dirty="0"/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2514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RND</a:t>
            </a:r>
          </a:p>
        </p:txBody>
      </p:sp>
      <p:sp>
        <p:nvSpPr>
          <p:cNvPr id="45083" name="Text Box 35"/>
          <p:cNvSpPr txBox="1">
            <a:spLocks noChangeArrowheads="1"/>
          </p:cNvSpPr>
          <p:nvPr/>
        </p:nvSpPr>
        <p:spPr bwMode="auto">
          <a:xfrm>
            <a:off x="2093913" y="4205288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Onion</a:t>
            </a:r>
            <a:r>
              <a:rPr lang="en-US" dirty="0" smtClean="0"/>
              <a:t> Equality</a:t>
            </a:r>
            <a:endParaRPr lang="en-US" dirty="0"/>
          </a:p>
        </p:txBody>
      </p:sp>
      <p:sp>
        <p:nvSpPr>
          <p:cNvPr id="54" name="Text Box 37"/>
          <p:cNvSpPr txBox="1">
            <a:spLocks noChangeArrowheads="1"/>
          </p:cNvSpPr>
          <p:nvPr/>
        </p:nvSpPr>
        <p:spPr bwMode="auto">
          <a:xfrm>
            <a:off x="6977063" y="2438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Onion</a:t>
            </a:r>
            <a:r>
              <a:rPr lang="en-US" dirty="0" smtClean="0"/>
              <a:t> Search</a:t>
            </a:r>
            <a:endParaRPr lang="en-US" dirty="0"/>
          </a:p>
        </p:txBody>
      </p:sp>
      <p:sp>
        <p:nvSpPr>
          <p:cNvPr id="56" name="Rectangle 3"/>
          <p:cNvSpPr txBox="1">
            <a:spLocks/>
          </p:cNvSpPr>
          <p:nvPr/>
        </p:nvSpPr>
        <p:spPr>
          <a:xfrm>
            <a:off x="381000" y="5105400"/>
            <a:ext cx="8763000" cy="163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+mn-lt"/>
              </a:rPr>
              <a:t> Same key for all items in a column for same onion layer</a:t>
            </a:r>
          </a:p>
        </p:txBody>
      </p:sp>
      <p:sp>
        <p:nvSpPr>
          <p:cNvPr id="57" name="Rectangle 3"/>
          <p:cNvSpPr txBox="1">
            <a:spLocks/>
          </p:cNvSpPr>
          <p:nvPr/>
        </p:nvSpPr>
        <p:spPr>
          <a:xfrm>
            <a:off x="381000" y="5562600"/>
            <a:ext cx="899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+mn-lt"/>
              </a:rPr>
              <a:t> Start out the database with the most secure encryption scheme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en-US" sz="2800" dirty="0" smtClean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20000" y="2754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OR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2400" y="2514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value</a:t>
            </a:r>
            <a:endParaRPr lang="en-US" dirty="0"/>
          </a:p>
        </p:txBody>
      </p:sp>
      <p:sp>
        <p:nvSpPr>
          <p:cNvPr id="45" name="Right Arrow 44"/>
          <p:cNvSpPr/>
          <p:nvPr/>
        </p:nvSpPr>
        <p:spPr>
          <a:xfrm>
            <a:off x="914400" y="2667000"/>
            <a:ext cx="5334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eft Bracket 46"/>
          <p:cNvSpPr/>
          <p:nvPr/>
        </p:nvSpPr>
        <p:spPr>
          <a:xfrm>
            <a:off x="1600200" y="1066800"/>
            <a:ext cx="228600" cy="3581400"/>
          </a:xfrm>
          <a:prstGeom prst="leftBracket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ket 47"/>
          <p:cNvSpPr/>
          <p:nvPr/>
        </p:nvSpPr>
        <p:spPr>
          <a:xfrm flipH="1">
            <a:off x="8534400" y="1066800"/>
            <a:ext cx="228600" cy="3810000"/>
          </a:xfrm>
          <a:prstGeom prst="leftBracket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54487" y="1295400"/>
            <a:ext cx="27797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AutoShape 17"/>
          <p:cNvSpPr>
            <a:spLocks noChangeArrowheads="1"/>
          </p:cNvSpPr>
          <p:nvPr/>
        </p:nvSpPr>
        <p:spPr bwMode="auto">
          <a:xfrm>
            <a:off x="4572000" y="2209800"/>
            <a:ext cx="1941513" cy="152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AutoShape 18"/>
          <p:cNvSpPr>
            <a:spLocks noChangeArrowheads="1"/>
          </p:cNvSpPr>
          <p:nvPr/>
        </p:nvSpPr>
        <p:spPr bwMode="auto">
          <a:xfrm>
            <a:off x="4724400" y="2514600"/>
            <a:ext cx="1636713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AutoShape 19"/>
          <p:cNvSpPr>
            <a:spLocks noChangeArrowheads="1"/>
          </p:cNvSpPr>
          <p:nvPr/>
        </p:nvSpPr>
        <p:spPr bwMode="auto">
          <a:xfrm>
            <a:off x="4876800" y="2819400"/>
            <a:ext cx="1331913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AutoShape 20"/>
          <p:cNvSpPr>
            <a:spLocks noChangeArrowheads="1"/>
          </p:cNvSpPr>
          <p:nvPr/>
        </p:nvSpPr>
        <p:spPr bwMode="auto">
          <a:xfrm>
            <a:off x="5029200" y="3124200"/>
            <a:ext cx="1027113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 Box 21"/>
          <p:cNvSpPr txBox="1">
            <a:spLocks noChangeArrowheads="1"/>
          </p:cNvSpPr>
          <p:nvPr/>
        </p:nvSpPr>
        <p:spPr bwMode="auto">
          <a:xfrm>
            <a:off x="5065713" y="31242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  value</a:t>
            </a:r>
            <a:endParaRPr lang="en-US" sz="1600" dirty="0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4724400" y="28194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   OPE-JOIN</a:t>
            </a:r>
            <a:endParaRPr lang="en-US" dirty="0"/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5181600" y="2514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OPE</a:t>
            </a:r>
            <a:endParaRPr lang="en-US" dirty="0"/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518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RND</a:t>
            </a:r>
          </a:p>
        </p:txBody>
      </p:sp>
      <p:sp>
        <p:nvSpPr>
          <p:cNvPr id="66" name="Text Box 35"/>
          <p:cNvSpPr txBox="1">
            <a:spLocks noChangeArrowheads="1"/>
          </p:cNvSpPr>
          <p:nvPr/>
        </p:nvSpPr>
        <p:spPr bwMode="auto">
          <a:xfrm>
            <a:off x="4760913" y="4205288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Onion</a:t>
            </a:r>
            <a:r>
              <a:rPr lang="en-US" dirty="0" smtClean="0"/>
              <a:t> Order</a:t>
            </a:r>
            <a:endParaRPr lang="en-US" dirty="0"/>
          </a:p>
        </p:txBody>
      </p:sp>
      <p:sp>
        <p:nvSpPr>
          <p:cNvPr id="69" name="AutoShape 28"/>
          <p:cNvSpPr>
            <a:spLocks noChangeArrowheads="1"/>
          </p:cNvSpPr>
          <p:nvPr/>
        </p:nvSpPr>
        <p:spPr bwMode="auto">
          <a:xfrm>
            <a:off x="7162800" y="1447800"/>
            <a:ext cx="1252537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AutoShape 29"/>
          <p:cNvSpPr>
            <a:spLocks noChangeArrowheads="1"/>
          </p:cNvSpPr>
          <p:nvPr/>
        </p:nvSpPr>
        <p:spPr bwMode="auto">
          <a:xfrm>
            <a:off x="7272337" y="1752600"/>
            <a:ext cx="1023937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7239000" y="17526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text </a:t>
            </a:r>
            <a:r>
              <a:rPr lang="en-US" sz="1600" dirty="0"/>
              <a:t>value</a:t>
            </a: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7239000" y="1447800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xfrm>
            <a:off x="466725" y="295275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4000" dirty="0" smtClean="0">
                <a:solidFill>
                  <a:srgbClr val="525252"/>
                </a:solidFill>
                <a:effectLst/>
              </a:rPr>
              <a:t>Adjust </a:t>
            </a:r>
            <a:r>
              <a:rPr lang="en-US" sz="4000" dirty="0" smtClean="0">
                <a:solidFill>
                  <a:srgbClr val="525252"/>
                </a:solidFill>
              </a:rPr>
              <a:t>e</a:t>
            </a:r>
            <a:r>
              <a:rPr lang="en-US" sz="4000" dirty="0" smtClean="0">
                <a:solidFill>
                  <a:srgbClr val="525252"/>
                </a:solidFill>
                <a:effectLst/>
              </a:rPr>
              <a:t>ncryption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6096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Strip off layers of the onions </a:t>
            </a:r>
          </a:p>
          <a:p>
            <a:pPr marL="742950" lvl="1" indent="-28575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defRPr/>
            </a:pPr>
            <a:r>
              <a:rPr lang="en-US" sz="2800" dirty="0" smtClean="0">
                <a:latin typeface="Arial"/>
                <a:cs typeface="Arial"/>
              </a:rPr>
              <a:t>P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roxy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gives keys to server using a SQL UDF (</a:t>
            </a:r>
            <a:r>
              <a:rPr lang="en-US" sz="2800" noProof="0" dirty="0" smtClean="0">
                <a:latin typeface="Arial"/>
                <a:cs typeface="Arial"/>
              </a:rPr>
              <a:t>“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user-defined function”)</a:t>
            </a:r>
          </a:p>
          <a:p>
            <a:pPr marL="742950" lvl="1" indent="-28575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defRPr/>
            </a:pPr>
            <a:r>
              <a:rPr lang="en-US" sz="2800" dirty="0" smtClean="0">
                <a:latin typeface="Arial"/>
                <a:cs typeface="Arial"/>
              </a:rPr>
              <a:t>Proxy remembers onion layer for columns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indent="-28575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defRPr/>
            </a:pPr>
            <a:r>
              <a:rPr lang="en-US" sz="2800" dirty="0" smtClean="0">
                <a:latin typeface="Arial"/>
                <a:cs typeface="Arial"/>
              </a:rPr>
              <a:t>Do not put back onion layer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-2819400" y="762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Example:</a:t>
            </a:r>
          </a:p>
        </p:txBody>
      </p:sp>
      <p:sp>
        <p:nvSpPr>
          <p:cNvPr id="48130" name="Rectangle 3"/>
          <p:cNvSpPr>
            <a:spLocks noGrp="1"/>
          </p:cNvSpPr>
          <p:nvPr>
            <p:ph idx="1"/>
          </p:nvPr>
        </p:nvSpPr>
        <p:spPr>
          <a:xfrm>
            <a:off x="1752600" y="5214938"/>
            <a:ext cx="8610600" cy="652462"/>
          </a:xfrm>
        </p:spPr>
        <p:txBody>
          <a:bodyPr>
            <a:noAutofit/>
          </a:bodyPr>
          <a:lstStyle/>
          <a:p>
            <a:pPr>
              <a:buFont typeface="Wingdings 3" pitchFamily="18" charset="2"/>
              <a:buNone/>
            </a:pPr>
            <a:r>
              <a:rPr lang="en-US" sz="2600" dirty="0" smtClean="0"/>
              <a:t>SELECT * FROM </a:t>
            </a:r>
            <a:r>
              <a:rPr lang="en-US" sz="2600" dirty="0" err="1" smtClean="0"/>
              <a:t>emp</a:t>
            </a:r>
            <a:r>
              <a:rPr lang="en-US" sz="2600" dirty="0" smtClean="0"/>
              <a:t> WHERE </a:t>
            </a:r>
            <a:r>
              <a:rPr lang="en-US" sz="2600" dirty="0" smtClean="0">
                <a:latin typeface="Calibri"/>
                <a:cs typeface="Calibri"/>
              </a:rPr>
              <a:t>rank = </a:t>
            </a:r>
            <a:r>
              <a:rPr lang="en-US" sz="2600" dirty="0" smtClean="0">
                <a:latin typeface="Calibri"/>
                <a:ea typeface="Arial Unicode MS" pitchFamily="34" charset="-128"/>
                <a:cs typeface="Calibri"/>
              </a:rPr>
              <a:t>‘CEO’;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164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emp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810000" y="976548"/>
            <a:ext cx="2438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000896" y="1180702"/>
            <a:ext cx="1143002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833262" y="1174868"/>
            <a:ext cx="1154670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86200" y="59713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0" y="597136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86400" y="597136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733800" y="106600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‘CEO’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5814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‘worker’</a:t>
            </a:r>
            <a:endParaRPr lang="en-US" dirty="0"/>
          </a:p>
        </p:txBody>
      </p:sp>
      <p:sp>
        <p:nvSpPr>
          <p:cNvPr id="65" name="AutoShape 9"/>
          <p:cNvSpPr>
            <a:spLocks noChangeArrowheads="1"/>
          </p:cNvSpPr>
          <p:nvPr/>
        </p:nvSpPr>
        <p:spPr bwMode="auto">
          <a:xfrm>
            <a:off x="609600" y="2819400"/>
            <a:ext cx="2057400" cy="152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AutoShape 10"/>
          <p:cNvSpPr>
            <a:spLocks noChangeArrowheads="1"/>
          </p:cNvSpPr>
          <p:nvPr/>
        </p:nvSpPr>
        <p:spPr bwMode="auto">
          <a:xfrm>
            <a:off x="762000" y="3124200"/>
            <a:ext cx="1752600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AutoShape 11"/>
          <p:cNvSpPr>
            <a:spLocks noChangeArrowheads="1"/>
          </p:cNvSpPr>
          <p:nvPr/>
        </p:nvSpPr>
        <p:spPr bwMode="auto">
          <a:xfrm>
            <a:off x="914400" y="3429000"/>
            <a:ext cx="14478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AutoShape 12"/>
          <p:cNvSpPr>
            <a:spLocks noChangeArrowheads="1"/>
          </p:cNvSpPr>
          <p:nvPr/>
        </p:nvSpPr>
        <p:spPr bwMode="auto">
          <a:xfrm>
            <a:off x="1066800" y="3733800"/>
            <a:ext cx="11430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 Box 13"/>
          <p:cNvSpPr txBox="1">
            <a:spLocks noChangeArrowheads="1"/>
          </p:cNvSpPr>
          <p:nvPr/>
        </p:nvSpPr>
        <p:spPr bwMode="auto">
          <a:xfrm>
            <a:off x="1143000" y="37338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  ‘CEO’</a:t>
            </a:r>
            <a:endParaRPr lang="en-US" sz="1600" dirty="0"/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1295400" y="3368040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JOIN</a:t>
            </a:r>
          </a:p>
        </p:txBody>
      </p:sp>
      <p:sp>
        <p:nvSpPr>
          <p:cNvPr id="81" name="Text Box 16"/>
          <p:cNvSpPr txBox="1">
            <a:spLocks noChangeArrowheads="1"/>
          </p:cNvSpPr>
          <p:nvPr/>
        </p:nvSpPr>
        <p:spPr bwMode="auto">
          <a:xfrm>
            <a:off x="1295400" y="3062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DET</a:t>
            </a:r>
          </a:p>
        </p:txBody>
      </p:sp>
      <p:sp>
        <p:nvSpPr>
          <p:cNvPr id="88" name="Text Box 17"/>
          <p:cNvSpPr txBox="1">
            <a:spLocks noChangeArrowheads="1"/>
          </p:cNvSpPr>
          <p:nvPr/>
        </p:nvSpPr>
        <p:spPr bwMode="auto">
          <a:xfrm>
            <a:off x="1295400" y="27574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RND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8200" y="435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Onion Equality</a:t>
            </a:r>
            <a:endParaRPr lang="en-US" dirty="0"/>
          </a:p>
        </p:txBody>
      </p:sp>
      <p:cxnSp>
        <p:nvCxnSpPr>
          <p:cNvPr id="96" name="Straight Connector 95"/>
          <p:cNvCxnSpPr/>
          <p:nvPr/>
        </p:nvCxnSpPr>
        <p:spPr>
          <a:xfrm>
            <a:off x="3048000" y="3477635"/>
            <a:ext cx="502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971800" y="283289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col1-OnionEq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038600" y="283289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col1-OnionOrder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5410200" y="2832892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col1-OnionSearch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934200" y="283289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col2-OnionEq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3448160" y="3613257"/>
            <a:ext cx="1486477" cy="79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572000" y="21452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1: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8153400" y="2756692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…</a:t>
            </a:r>
            <a:endParaRPr lang="en-US" sz="2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8153400" y="3137692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…</a:t>
            </a:r>
            <a:endParaRPr lang="en-US" sz="2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8153400" y="3635849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…</a:t>
            </a:r>
            <a:endParaRPr lang="en-US" sz="2600" dirty="0"/>
          </a:p>
        </p:txBody>
      </p:sp>
      <p:cxnSp>
        <p:nvCxnSpPr>
          <p:cNvPr id="106" name="Straight Connector 105"/>
          <p:cNvCxnSpPr/>
          <p:nvPr/>
        </p:nvCxnSpPr>
        <p:spPr>
          <a:xfrm rot="5400000">
            <a:off x="4743161" y="3613655"/>
            <a:ext cx="1486478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6286897" y="3632596"/>
            <a:ext cx="1447802" cy="7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572000" y="3518692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4572000" y="3975096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5852160" y="35186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7391400" y="3518692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5852160" y="397509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391400" y="3975096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pic>
        <p:nvPicPr>
          <p:cNvPr id="114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518692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972486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0687" y="3518692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0687" y="3972486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518692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972486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50087" y="3518692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50087" y="3972486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" name="Right Brace 121"/>
          <p:cNvSpPr/>
          <p:nvPr/>
        </p:nvSpPr>
        <p:spPr>
          <a:xfrm>
            <a:off x="2667000" y="2833688"/>
            <a:ext cx="457200" cy="1524000"/>
          </a:xfrm>
          <a:prstGeom prst="rightBrace">
            <a:avLst>
              <a:gd name="adj1" fmla="val 8333"/>
              <a:gd name="adj2" fmla="val 54167"/>
            </a:avLst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3429000" y="3505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429000" y="3962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28" name="Rounded Rectangle 127"/>
          <p:cNvSpPr/>
          <p:nvPr/>
        </p:nvSpPr>
        <p:spPr>
          <a:xfrm>
            <a:off x="3048000" y="2743200"/>
            <a:ext cx="1066800" cy="182880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2743200" y="2057400"/>
            <a:ext cx="1219200" cy="609600"/>
          </a:xfrm>
          <a:prstGeom prst="line">
            <a:avLst/>
          </a:prstGeom>
          <a:ln w="2540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1752600"/>
            <a:ext cx="2362200" cy="1066800"/>
          </a:xfrm>
          <a:prstGeom prst="line">
            <a:avLst/>
          </a:prstGeom>
          <a:ln w="25400" cap="flat" cmpd="sng" algn="ctr">
            <a:solidFill>
              <a:srgbClr val="46464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86400" y="1828800"/>
            <a:ext cx="3429000" cy="1066800"/>
          </a:xfrm>
          <a:prstGeom prst="line">
            <a:avLst/>
          </a:prstGeom>
          <a:ln w="25400" cap="flat" cmpd="sng" algn="ctr">
            <a:solidFill>
              <a:srgbClr val="46464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/>
      <p:bldP spid="65" grpId="0" animBg="1"/>
      <p:bldP spid="66" grpId="0" animBg="1"/>
      <p:bldP spid="67" grpId="0" animBg="1"/>
      <p:bldP spid="68" grpId="0" animBg="1"/>
      <p:bldP spid="69" grpId="0"/>
      <p:bldP spid="70" grpId="0"/>
      <p:bldP spid="81" grpId="0"/>
      <p:bldP spid="88" grpId="0"/>
      <p:bldP spid="90" grpId="0"/>
      <p:bldP spid="97" grpId="0"/>
      <p:bldP spid="98" grpId="0"/>
      <p:bldP spid="99" grpId="0"/>
      <p:bldP spid="100" grpId="0"/>
      <p:bldP spid="102" grpId="0"/>
      <p:bldP spid="103" grpId="0"/>
      <p:bldP spid="104" grpId="0"/>
      <p:bldP spid="105" grpId="0"/>
      <p:bldP spid="108" grpId="0"/>
      <p:bldP spid="109" grpId="0"/>
      <p:bldP spid="110" grpId="0"/>
      <p:bldP spid="111" grpId="0"/>
      <p:bldP spid="112" grpId="0"/>
      <p:bldP spid="113" grpId="0"/>
      <p:bldP spid="122" grpId="0" animBg="1"/>
      <p:bldP spid="126" grpId="0"/>
      <p:bldP spid="127" grpId="0"/>
      <p:bldP spid="1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381000" y="762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Example (cont’d)</a:t>
            </a:r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4343400" y="4310062"/>
            <a:ext cx="381000" cy="609600"/>
          </a:xfrm>
          <a:prstGeom prst="downArrow">
            <a:avLst>
              <a:gd name="adj1" fmla="val 42500"/>
              <a:gd name="adj2" fmla="val 63333"/>
            </a:avLst>
          </a:prstGeom>
          <a:solidFill>
            <a:schemeClr val="accent2"/>
          </a:solidFill>
          <a:ln w="9525">
            <a:solidFill>
              <a:srgbClr val="DA1F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152400" y="4919662"/>
            <a:ext cx="10972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400" dirty="0">
                <a:latin typeface="Calibri (body)"/>
                <a:cs typeface="Calibri (body)"/>
              </a:rPr>
              <a:t>UPDATE</a:t>
            </a:r>
            <a:r>
              <a:rPr lang="en-US" sz="2400" dirty="0" smtClean="0">
                <a:latin typeface="Calibri (body)"/>
                <a:cs typeface="Calibri (body)"/>
              </a:rPr>
              <a:t> table1 </a:t>
            </a:r>
            <a:r>
              <a:rPr lang="en-US" sz="2400" dirty="0">
                <a:latin typeface="Calibri (body)"/>
                <a:cs typeface="Calibri (body)"/>
              </a:rPr>
              <a:t>SET</a:t>
            </a:r>
            <a:r>
              <a:rPr lang="en-US" sz="2400" dirty="0" smtClean="0">
                <a:latin typeface="Calibri (body)"/>
                <a:cs typeface="Calibri (body)"/>
              </a:rPr>
              <a:t> col1-OnionEq </a:t>
            </a:r>
            <a:r>
              <a:rPr lang="en-US" sz="2400" dirty="0">
                <a:latin typeface="Calibri (body)"/>
                <a:cs typeface="Calibri (body)"/>
              </a:rPr>
              <a:t>=</a:t>
            </a:r>
            <a:r>
              <a:rPr lang="en-US" sz="2400" dirty="0" smtClean="0">
                <a:latin typeface="Calibri (body)"/>
                <a:cs typeface="Calibri (body)"/>
              </a:rPr>
              <a:t>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400" dirty="0" smtClean="0">
                <a:solidFill>
                  <a:srgbClr val="000090"/>
                </a:solidFill>
                <a:latin typeface="Calibri (body)"/>
                <a:cs typeface="Calibri (body)"/>
              </a:rPr>
              <a:t>			              </a:t>
            </a:r>
            <a:r>
              <a:rPr lang="en-US" sz="2400" dirty="0" err="1" smtClean="0">
                <a:solidFill>
                  <a:srgbClr val="DA1F28"/>
                </a:solidFill>
                <a:latin typeface="Calibri (body)"/>
                <a:cs typeface="Calibri (body)"/>
              </a:rPr>
              <a:t>Decrypt_RND</a:t>
            </a:r>
            <a:r>
              <a:rPr lang="en-US" sz="2400" dirty="0" err="1" smtClean="0">
                <a:latin typeface="Calibri (body)"/>
                <a:cs typeface="Calibri (body)"/>
              </a:rPr>
              <a:t>(key</a:t>
            </a:r>
            <a:r>
              <a:rPr lang="en-US" sz="2400" dirty="0" smtClean="0">
                <a:latin typeface="Calibri (body)"/>
                <a:cs typeface="Calibri (body)"/>
              </a:rPr>
              <a:t>, col1-OnionEq);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2400" dirty="0" smtClean="0">
              <a:latin typeface="Lucida Sans Unicode" pitchFamily="34" charset="0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2400" dirty="0"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7" name="AutoShape 9"/>
          <p:cNvSpPr>
            <a:spLocks noChangeArrowheads="1"/>
          </p:cNvSpPr>
          <p:nvPr/>
        </p:nvSpPr>
        <p:spPr bwMode="auto">
          <a:xfrm>
            <a:off x="838200" y="1662112"/>
            <a:ext cx="2057400" cy="152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AutoShape 10"/>
          <p:cNvSpPr>
            <a:spLocks noChangeArrowheads="1"/>
          </p:cNvSpPr>
          <p:nvPr/>
        </p:nvSpPr>
        <p:spPr bwMode="auto">
          <a:xfrm>
            <a:off x="990600" y="1966912"/>
            <a:ext cx="1752600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AutoShape 11"/>
          <p:cNvSpPr>
            <a:spLocks noChangeArrowheads="1"/>
          </p:cNvSpPr>
          <p:nvPr/>
        </p:nvSpPr>
        <p:spPr bwMode="auto">
          <a:xfrm>
            <a:off x="1143000" y="2271712"/>
            <a:ext cx="14478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AutoShape 12"/>
          <p:cNvSpPr>
            <a:spLocks noChangeArrowheads="1"/>
          </p:cNvSpPr>
          <p:nvPr/>
        </p:nvSpPr>
        <p:spPr bwMode="auto">
          <a:xfrm>
            <a:off x="1295400" y="2576512"/>
            <a:ext cx="11430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371600" y="2576512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  ‘CEO’</a:t>
            </a:r>
            <a:endParaRPr lang="en-US" sz="1600" dirty="0"/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524000" y="2210752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JOIN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524000" y="1905000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DET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1524000" y="1600200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C0000"/>
                </a:solidFill>
              </a:rPr>
              <a:t>RND</a:t>
            </a:r>
          </a:p>
        </p:txBody>
      </p:sp>
      <p:sp>
        <p:nvSpPr>
          <p:cNvPr id="58387" name="Rectangle 19"/>
          <p:cNvSpPr>
            <a:spLocks/>
          </p:cNvSpPr>
          <p:nvPr/>
        </p:nvSpPr>
        <p:spPr bwMode="auto">
          <a:xfrm>
            <a:off x="152400" y="5834062"/>
            <a:ext cx="8839200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400" dirty="0">
                <a:latin typeface="Calibri (body)"/>
                <a:cs typeface="Calibri (body)"/>
              </a:rPr>
              <a:t>SELECT * FROM</a:t>
            </a:r>
            <a:r>
              <a:rPr lang="en-US" sz="2400" dirty="0" smtClean="0">
                <a:latin typeface="Calibri (body)"/>
                <a:cs typeface="Calibri (body)"/>
              </a:rPr>
              <a:t> table1 WHERE col1-OnionEq = x</a:t>
            </a:r>
            <a:r>
              <a:rPr lang="en-US" sz="2400" dirty="0" smtClean="0">
                <a:latin typeface="Calibri (body)"/>
                <a:ea typeface="Arial Unicode MS" pitchFamily="34" charset="-128"/>
                <a:cs typeface="Calibri (body)"/>
              </a:rPr>
              <a:t>da5c0407;</a:t>
            </a:r>
            <a:endParaRPr lang="en-US" sz="2400" dirty="0">
              <a:latin typeface="Calibri (body)"/>
              <a:ea typeface="Arial Unicode MS" pitchFamily="34" charset="-128"/>
              <a:cs typeface="Calibri (body)"/>
            </a:endParaRP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 flipH="1">
            <a:off x="1524000" y="19090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C0000"/>
                </a:solidFill>
              </a:rPr>
              <a:t>DET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66800" y="319778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Onion Equality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712464" y="2362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A1F28"/>
                </a:solidFill>
              </a:rPr>
              <a:t>RND</a:t>
            </a:r>
            <a:endParaRPr lang="en-US" b="1" dirty="0">
              <a:solidFill>
                <a:srgbClr val="DA1F28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712464" y="2818604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A1F28"/>
                </a:solidFill>
              </a:rPr>
              <a:t>RND</a:t>
            </a:r>
            <a:endParaRPr lang="en-US" b="1" dirty="0">
              <a:solidFill>
                <a:srgbClr val="DA1F28"/>
              </a:solidFill>
            </a:endParaRPr>
          </a:p>
        </p:txBody>
      </p:sp>
      <p:sp>
        <p:nvSpPr>
          <p:cNvPr id="69" name="Rectangle 3"/>
          <p:cNvSpPr>
            <a:spLocks noGrp="1"/>
          </p:cNvSpPr>
          <p:nvPr>
            <p:ph idx="1"/>
          </p:nvPr>
        </p:nvSpPr>
        <p:spPr>
          <a:xfrm>
            <a:off x="1219200" y="3733800"/>
            <a:ext cx="8610600" cy="652462"/>
          </a:xfrm>
        </p:spPr>
        <p:txBody>
          <a:bodyPr>
            <a:noAutofit/>
          </a:bodyPr>
          <a:lstStyle/>
          <a:p>
            <a:pPr>
              <a:buFont typeface="Wingdings 3" pitchFamily="18" charset="2"/>
              <a:buNone/>
            </a:pPr>
            <a:r>
              <a:rPr lang="en-US" sz="2600" dirty="0" smtClean="0"/>
              <a:t>SELECT * FROM </a:t>
            </a:r>
            <a:r>
              <a:rPr lang="en-US" sz="2600" dirty="0" err="1" smtClean="0"/>
              <a:t>emp</a:t>
            </a:r>
            <a:r>
              <a:rPr lang="en-US" sz="2600" dirty="0" smtClean="0"/>
              <a:t> WHERE </a:t>
            </a:r>
            <a:r>
              <a:rPr lang="en-US" sz="2600" dirty="0" smtClean="0">
                <a:latin typeface="Calibri"/>
                <a:cs typeface="Calibri"/>
              </a:rPr>
              <a:t>rank = </a:t>
            </a:r>
            <a:r>
              <a:rPr lang="en-US" sz="2600" dirty="0" smtClean="0">
                <a:latin typeface="Calibri"/>
                <a:ea typeface="Arial Unicode MS" pitchFamily="34" charset="-128"/>
                <a:cs typeface="Calibri"/>
              </a:rPr>
              <a:t>‘CEO’;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712464" y="2362996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A1F28"/>
                </a:solidFill>
              </a:rPr>
              <a:t>DET</a:t>
            </a:r>
            <a:endParaRPr lang="en-US" b="1" dirty="0">
              <a:solidFill>
                <a:srgbClr val="DA1F28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712464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A1F28"/>
                </a:solidFill>
              </a:rPr>
              <a:t>DET</a:t>
            </a:r>
            <a:endParaRPr lang="en-US" b="1" dirty="0">
              <a:solidFill>
                <a:srgbClr val="DA1F28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3276600" y="2320347"/>
            <a:ext cx="502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200400" y="1675604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col1-OnionEq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4267200" y="167560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col1-OnionOrder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5562600" y="167560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col1-OnionSearch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7162800" y="1675604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col2-OnionEq</a:t>
            </a:r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3676760" y="2455969"/>
            <a:ext cx="1486477" cy="79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334000" y="12308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8382000" y="1599404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…</a:t>
            </a:r>
            <a:endParaRPr lang="en-US" sz="2600" dirty="0"/>
          </a:p>
        </p:txBody>
      </p:sp>
      <p:sp>
        <p:nvSpPr>
          <p:cNvPr id="97" name="TextBox 96"/>
          <p:cNvSpPr txBox="1"/>
          <p:nvPr/>
        </p:nvSpPr>
        <p:spPr>
          <a:xfrm>
            <a:off x="8382000" y="1980404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…</a:t>
            </a:r>
            <a:endParaRPr lang="en-US" sz="2600" dirty="0"/>
          </a:p>
        </p:txBody>
      </p:sp>
      <p:sp>
        <p:nvSpPr>
          <p:cNvPr id="98" name="TextBox 97"/>
          <p:cNvSpPr txBox="1"/>
          <p:nvPr/>
        </p:nvSpPr>
        <p:spPr>
          <a:xfrm>
            <a:off x="8382000" y="2478561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…</a:t>
            </a:r>
            <a:endParaRPr lang="en-US" sz="2600" dirty="0"/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4971761" y="2456367"/>
            <a:ext cx="1486478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6515497" y="2475308"/>
            <a:ext cx="1447802" cy="79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800600" y="2361404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4800600" y="2817808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080760" y="236140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7620000" y="2361404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6080760" y="281780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620000" y="2817808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RND</a:t>
            </a:r>
            <a:endParaRPr lang="en-US" dirty="0"/>
          </a:p>
        </p:txBody>
      </p:sp>
      <p:pic>
        <p:nvPicPr>
          <p:cNvPr id="109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361404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815198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9287" y="2361404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9287" y="2815198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361404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815198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687" y="2361404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5" descr="on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687" y="2815198"/>
            <a:ext cx="341313" cy="38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" name="Right Brace 139"/>
          <p:cNvSpPr/>
          <p:nvPr/>
        </p:nvSpPr>
        <p:spPr>
          <a:xfrm>
            <a:off x="2895600" y="1676400"/>
            <a:ext cx="457200" cy="1524000"/>
          </a:xfrm>
          <a:prstGeom prst="rightBrace">
            <a:avLst>
              <a:gd name="adj1" fmla="val 8333"/>
              <a:gd name="adj2" fmla="val 54167"/>
            </a:avLst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1" name="Right Brace 140"/>
          <p:cNvSpPr/>
          <p:nvPr/>
        </p:nvSpPr>
        <p:spPr>
          <a:xfrm>
            <a:off x="2895600" y="1981200"/>
            <a:ext cx="457200" cy="1143000"/>
          </a:xfrm>
          <a:prstGeom prst="rightBrace">
            <a:avLst>
              <a:gd name="adj1" fmla="val 8333"/>
              <a:gd name="adj2" fmla="val 44167"/>
            </a:avLst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83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0" dur="1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4" grpId="0"/>
      <p:bldP spid="58377" grpId="0" animBg="1"/>
      <p:bldP spid="58378" grpId="0" animBg="1"/>
      <p:bldP spid="58379" grpId="0" animBg="1"/>
      <p:bldP spid="58380" grpId="0" animBg="1"/>
      <p:bldP spid="58381" grpId="0"/>
      <p:bldP spid="58382" grpId="0"/>
      <p:bldP spid="58384" grpId="0" build="allAtOnce"/>
      <p:bldP spid="58385" grpId="0"/>
      <p:bldP spid="58385" grpId="1"/>
      <p:bldP spid="58385" grpId="2"/>
      <p:bldP spid="58387" grpId="0"/>
      <p:bldP spid="71" grpId="0"/>
      <p:bldP spid="72" grpId="0"/>
      <p:bldP spid="70" grpId="0"/>
      <p:bldP spid="81" grpId="0"/>
      <p:bldP spid="140" grpId="0" animBg="1"/>
      <p:bldP spid="1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09600" y="3524072"/>
            <a:ext cx="8534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aggregation on a column                 HOM           nothing</a:t>
            </a:r>
          </a:p>
          <a:p>
            <a:pPr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Confidentiality level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600" y="34245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equality predicate on a column        DET            </a:t>
            </a:r>
            <a:r>
              <a:rPr lang="en-US" sz="2400" dirty="0" smtClean="0">
                <a:solidFill>
                  <a:schemeClr val="accent5"/>
                </a:solidFill>
              </a:rPr>
              <a:t>repeats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38400" y="5710535"/>
            <a:ext cx="434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2"/>
              </a:buClr>
              <a:buFont typeface="Arial"/>
              <a:buChar char="•"/>
            </a:pPr>
            <a:r>
              <a:rPr lang="en-US" sz="2600" dirty="0" smtClean="0">
                <a:solidFill>
                  <a:schemeClr val="accent2"/>
                </a:solidFill>
              </a:rPr>
              <a:t>Never reveals plaintext</a:t>
            </a:r>
            <a:endParaRPr lang="en-US" sz="2600" dirty="0"/>
          </a:p>
        </p:txBody>
      </p:sp>
      <p:sp>
        <p:nvSpPr>
          <p:cNvPr id="41" name="Right Arrow 40"/>
          <p:cNvSpPr/>
          <p:nvPr/>
        </p:nvSpPr>
        <p:spPr>
          <a:xfrm>
            <a:off x="5181600" y="35814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2362200" y="5804594"/>
            <a:ext cx="457200" cy="304800"/>
          </a:xfrm>
          <a:prstGeom prst="rightArrow">
            <a:avLst/>
          </a:prstGeom>
          <a:solidFill>
            <a:schemeClr val="accent2"/>
          </a:solidFill>
          <a:ln>
            <a:solidFill>
              <a:srgbClr val="DA1F2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533400" y="1142762"/>
            <a:ext cx="8915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 </a:t>
            </a:r>
          </a:p>
          <a:p>
            <a:pPr>
              <a:spcBef>
                <a:spcPct val="500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0090"/>
                </a:solidFill>
              </a:rPr>
              <a:t>Queries      encryption scheme exposed</a:t>
            </a:r>
            <a:endParaRPr lang="en-US" sz="2600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81000" y="4419600"/>
            <a:ext cx="8153400" cy="457200"/>
          </a:xfrm>
          <a:prstGeom prst="roundRect">
            <a:avLst/>
          </a:prstGeom>
          <a:noFill/>
          <a:ln w="254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505200" y="485769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DA1F28"/>
                </a:solidFill>
              </a:rPr>
              <a:t>common in practice</a:t>
            </a:r>
            <a:endParaRPr lang="en-US" sz="2000" i="1" dirty="0">
              <a:solidFill>
                <a:srgbClr val="DA1F28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1905000" y="1828562"/>
            <a:ext cx="381000" cy="228600"/>
          </a:xfrm>
          <a:prstGeom prst="rightArrow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" y="403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no filter on a column                        RND           nothing</a:t>
            </a:r>
            <a:endParaRPr lang="en-US" sz="2400" dirty="0"/>
          </a:p>
        </p:txBody>
      </p:sp>
      <p:sp>
        <p:nvSpPr>
          <p:cNvPr id="36" name="Right Arrow 35"/>
          <p:cNvSpPr/>
          <p:nvPr/>
        </p:nvSpPr>
        <p:spPr>
          <a:xfrm>
            <a:off x="6629400" y="35814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5181600" y="40386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6629400" y="40386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ight Arrow 39"/>
          <p:cNvSpPr/>
          <p:nvPr/>
        </p:nvSpPr>
        <p:spPr>
          <a:xfrm>
            <a:off x="5181600" y="44958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6629400" y="45720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6553200" y="1828562"/>
            <a:ext cx="381000" cy="228600"/>
          </a:xfrm>
          <a:prstGeom prst="rightArrow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9400" y="1447562"/>
            <a:ext cx="2209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000090"/>
                </a:solidFill>
              </a:rPr>
              <a:t>amount of leakage</a:t>
            </a:r>
            <a:endParaRPr lang="en-US" sz="2600" dirty="0">
              <a:solidFill>
                <a:srgbClr val="000090"/>
              </a:solidFill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533400" y="1219200"/>
            <a:ext cx="89154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 </a:t>
            </a:r>
          </a:p>
          <a:p>
            <a:pPr>
              <a:spcBef>
                <a:spcPct val="50000"/>
              </a:spcBef>
              <a:buClr>
                <a:schemeClr val="accent1"/>
              </a:buClr>
            </a:pPr>
            <a:endParaRPr lang="en-US" sz="2600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smtClean="0">
                <a:solidFill>
                  <a:schemeClr val="accent2"/>
                </a:solidFill>
              </a:rPr>
              <a:t>Encryption schemes exposed for each column are the most secure enabling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1" grpId="0"/>
      <p:bldP spid="32" grpId="0"/>
      <p:bldP spid="41" grpId="0" animBg="1"/>
      <p:bldP spid="47" grpId="0" animBg="1"/>
      <p:bldP spid="23" grpId="0" animBg="1"/>
      <p:bldP spid="24" grpId="0"/>
      <p:bldP spid="35" grpId="0"/>
      <p:bldP spid="36" grpId="0" animBg="1"/>
      <p:bldP spid="37" grpId="0" animBg="1"/>
      <p:bldP spid="39" grpId="0" animBg="1"/>
      <p:bldP spid="40" grpId="0" animBg="1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25252"/>
                </a:solidFill>
              </a:rPr>
              <a:t>Application protection</a:t>
            </a:r>
            <a:endParaRPr lang="en-US" dirty="0">
              <a:solidFill>
                <a:srgbClr val="525252"/>
              </a:solidFill>
            </a:endParaRPr>
          </a:p>
        </p:txBody>
      </p:sp>
      <p:pic>
        <p:nvPicPr>
          <p:cNvPr id="4" name="Picture 29" descr="dev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997687" y="1828800"/>
            <a:ext cx="384313" cy="3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blueke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899390">
            <a:off x="628349" y="2582197"/>
            <a:ext cx="403798" cy="478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0" y="22098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DB Server</a:t>
            </a:r>
            <a:endParaRPr lang="en-US" sz="2000" dirty="0"/>
          </a:p>
        </p:txBody>
      </p:sp>
      <p:pic>
        <p:nvPicPr>
          <p:cNvPr id="7" name="Picture 6" descr="d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2667000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d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2667000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d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21587" y="2667000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4800600" y="2743200"/>
            <a:ext cx="1905000" cy="158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705600" y="2209800"/>
            <a:ext cx="1600200" cy="11430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ev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473687" y="1368287"/>
            <a:ext cx="384313" cy="3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486400" y="2362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344194" y="2667000"/>
            <a:ext cx="1523206" cy="794"/>
          </a:xfrm>
          <a:prstGeom prst="line">
            <a:avLst/>
          </a:prstGeom>
          <a:ln w="254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581400" y="2286000"/>
            <a:ext cx="1219200" cy="838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33800" y="22860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Proxy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76600" y="2743200"/>
            <a:ext cx="304800" cy="158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Key-icon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025484">
            <a:off x="3745607" y="2526407"/>
            <a:ext cx="794667" cy="794667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1752600" y="2362200"/>
            <a:ext cx="1524000" cy="685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828800" y="236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Application</a:t>
            </a:r>
            <a:endParaRPr lang="en-US" sz="2000" dirty="0"/>
          </a:p>
        </p:txBody>
      </p:sp>
      <p:sp>
        <p:nvSpPr>
          <p:cNvPr id="21" name="Rounded Rectangle 20"/>
          <p:cNvSpPr/>
          <p:nvPr/>
        </p:nvSpPr>
        <p:spPr>
          <a:xfrm>
            <a:off x="381000" y="1752600"/>
            <a:ext cx="9144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0860" y="1676400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1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81000" y="2438400"/>
            <a:ext cx="9144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1000" y="2362200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2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81000" y="3124200"/>
            <a:ext cx="914400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81000" y="3048000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3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295400" y="1937266"/>
            <a:ext cx="457200" cy="805934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9" idx="1"/>
          </p:cNvCxnSpPr>
          <p:nvPr/>
        </p:nvCxnSpPr>
        <p:spPr>
          <a:xfrm flipV="1">
            <a:off x="1295400" y="2705100"/>
            <a:ext cx="457200" cy="381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9" idx="1"/>
          </p:cNvCxnSpPr>
          <p:nvPr/>
        </p:nvCxnSpPr>
        <p:spPr>
          <a:xfrm rot="5400000" flipH="1" flipV="1">
            <a:off x="1162050" y="2838450"/>
            <a:ext cx="723900" cy="4572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greenkey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3628175">
            <a:off x="609600" y="1901952"/>
            <a:ext cx="457200" cy="449555"/>
          </a:xfrm>
          <a:prstGeom prst="rect">
            <a:avLst/>
          </a:prstGeom>
        </p:spPr>
      </p:pic>
      <p:pic>
        <p:nvPicPr>
          <p:cNvPr id="31" name="Picture 30" descr="purplekey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3547893">
            <a:off x="566844" y="3273552"/>
            <a:ext cx="479784" cy="471762"/>
          </a:xfrm>
          <a:prstGeom prst="rect">
            <a:avLst/>
          </a:prstGeom>
        </p:spPr>
      </p:pic>
      <p:sp>
        <p:nvSpPr>
          <p:cNvPr id="33" name="Rounded Rectangle 32"/>
          <p:cNvSpPr/>
          <p:nvPr/>
        </p:nvSpPr>
        <p:spPr>
          <a:xfrm>
            <a:off x="1600200" y="1828800"/>
            <a:ext cx="6858000" cy="16002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743200" y="135249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Arbitrary attacks on any servers </a:t>
            </a:r>
            <a:endParaRPr lang="en-US" sz="2000" dirty="0">
              <a:solidFill>
                <a:srgbClr val="DA1F28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DA1F28"/>
                </a:solidFill>
              </a:rPr>
              <a:t>Passive attacks</a:t>
            </a:r>
            <a:endParaRPr lang="en-US" sz="2000" dirty="0">
              <a:solidFill>
                <a:srgbClr val="DA1F28"/>
              </a:solidFill>
            </a:endParaRP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381000" y="4084637"/>
            <a:ext cx="8610600" cy="4525963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2800" dirty="0" smtClean="0"/>
              <a:t>User password gives access to data allowed to user by access control policy</a:t>
            </a:r>
          </a:p>
          <a:p>
            <a:pPr>
              <a:buClr>
                <a:schemeClr val="accent1"/>
              </a:buClr>
              <a:buSzPct val="70000"/>
              <a:buNone/>
            </a:pPr>
            <a:endParaRPr lang="en-US" sz="2800" dirty="0" smtClean="0"/>
          </a:p>
          <a:p>
            <a:pPr>
              <a:buClr>
                <a:schemeClr val="accent1"/>
              </a:buClr>
              <a:buSzPct val="70000"/>
              <a:buFont typeface="Wingdings" charset="2"/>
              <a:buChar char="Ø"/>
            </a:pPr>
            <a:endParaRPr lang="en-US" sz="2800" dirty="0" smtClean="0"/>
          </a:p>
        </p:txBody>
      </p:sp>
      <p:pic>
        <p:nvPicPr>
          <p:cNvPr id="40" name="Picture 39" descr="greenkey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3708022">
            <a:off x="2270289" y="2655031"/>
            <a:ext cx="457200" cy="449555"/>
          </a:xfrm>
          <a:prstGeom prst="rect">
            <a:avLst/>
          </a:prstGeom>
        </p:spPr>
      </p:pic>
      <p:pic>
        <p:nvPicPr>
          <p:cNvPr id="41" name="Picture 40" descr="greenkey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3605347">
            <a:off x="3946689" y="2686614"/>
            <a:ext cx="457200" cy="449555"/>
          </a:xfrm>
          <a:prstGeom prst="rect">
            <a:avLst/>
          </a:prstGeom>
        </p:spPr>
      </p:pic>
      <p:sp>
        <p:nvSpPr>
          <p:cNvPr id="44" name="Content Placeholder 2"/>
          <p:cNvSpPr txBox="1">
            <a:spLocks/>
          </p:cNvSpPr>
          <p:nvPr/>
        </p:nvSpPr>
        <p:spPr>
          <a:xfrm>
            <a:off x="381000" y="4999037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Protects data of logged out users during attack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7" grpId="0" build="p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525252"/>
                </a:solidFill>
              </a:rPr>
              <a:t>Challenge: </a:t>
            </a:r>
            <a:r>
              <a:rPr lang="en-US" dirty="0" smtClean="0">
                <a:solidFill>
                  <a:schemeClr val="tx2"/>
                </a:solidFill>
              </a:rPr>
              <a:t>data sharing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4953000"/>
            <a:ext cx="8229600" cy="2133600"/>
          </a:xfrm>
        </p:spPr>
        <p:txBody>
          <a:bodyPr/>
          <a:lstStyle/>
          <a:p>
            <a:pPr marL="514350" indent="-514350">
              <a:buClr>
                <a:schemeClr val="accent1"/>
              </a:buClr>
              <a:buSzPct val="70000"/>
              <a:buNone/>
            </a:pPr>
            <a:endParaRPr lang="en-US" sz="2800" dirty="0" smtClean="0"/>
          </a:p>
          <a:p>
            <a:pPr marL="514350" indent="-514350">
              <a:buClr>
                <a:schemeClr val="accent1"/>
              </a:buClr>
              <a:buSzPct val="70000"/>
              <a:buFont typeface="+mj-lt"/>
              <a:buAutoNum type="arabicPeriod" startAt="3"/>
            </a:pPr>
            <a:r>
              <a:rPr lang="en-US" sz="2800" dirty="0" smtClean="0"/>
              <a:t>Process queries on encrypted data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81000" y="2325469"/>
            <a:ext cx="42976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57800" y="2325469"/>
            <a:ext cx="3276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5694" y="2362775"/>
            <a:ext cx="685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" y="195613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msg_id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447800" y="194446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sender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4200" y="195613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receiver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0" y="194446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msg_id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77000" y="194446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message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38800" y="233713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232546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“secret message”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62000" y="233713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447800" y="232546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124200" y="232546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2780506" y="2362775"/>
            <a:ext cx="685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133306" y="2362775"/>
            <a:ext cx="685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71600" y="1371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SPEAKS_FOR </a:t>
            </a:r>
            <a:r>
              <a:rPr lang="en-US" dirty="0" err="1" smtClean="0">
                <a:solidFill>
                  <a:srgbClr val="000090"/>
                </a:solidFill>
              </a:rPr>
              <a:t>msg_id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1371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SPEAKS_FOR </a:t>
            </a:r>
            <a:r>
              <a:rPr lang="en-US" dirty="0" err="1" smtClean="0">
                <a:solidFill>
                  <a:srgbClr val="000090"/>
                </a:solidFill>
              </a:rPr>
              <a:t>msg_id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77000" y="1611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ENC_FOR </a:t>
            </a:r>
            <a:r>
              <a:rPr lang="en-US" dirty="0" err="1" smtClean="0">
                <a:solidFill>
                  <a:srgbClr val="000090"/>
                </a:solidFill>
              </a:rPr>
              <a:t>msg_id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304800" y="3886200"/>
            <a:ext cx="8839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 startAt="2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Capture read access policy of application at SQL </a:t>
            </a:r>
            <a:r>
              <a:rPr lang="en-US" sz="2800" dirty="0" smtClean="0">
                <a:latin typeface="+mn-lt"/>
                <a:cs typeface="+mn-cs"/>
              </a:rPr>
              <a:t>level?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990600" y="5033665"/>
            <a:ext cx="609600" cy="304800"/>
          </a:xfrm>
          <a:prstGeom prst="rightArrow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CC0000"/>
                </a:solidFill>
              </a:ln>
              <a:solidFill>
                <a:srgbClr val="00009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76400" y="4953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Annotations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48" name="Right Arrow 47"/>
          <p:cNvSpPr/>
          <p:nvPr/>
        </p:nvSpPr>
        <p:spPr>
          <a:xfrm>
            <a:off x="990600" y="4114800"/>
            <a:ext cx="609600" cy="3048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CC0000"/>
                </a:solidFill>
              </a:ln>
              <a:solidFill>
                <a:srgbClr val="DA1F28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76400" y="40386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Key chains from user passwords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50" name="Left Bracket 49"/>
          <p:cNvSpPr/>
          <p:nvPr/>
        </p:nvSpPr>
        <p:spPr>
          <a:xfrm>
            <a:off x="6553200" y="2286000"/>
            <a:ext cx="152400" cy="457200"/>
          </a:xfrm>
          <a:prstGeom prst="leftBracket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ight Bracket 50"/>
          <p:cNvSpPr/>
          <p:nvPr/>
        </p:nvSpPr>
        <p:spPr>
          <a:xfrm>
            <a:off x="8305800" y="2286000"/>
            <a:ext cx="152400" cy="457200"/>
          </a:xfrm>
          <a:prstGeom prst="rightBracket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8458200" y="2590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1F28"/>
                </a:solidFill>
              </a:rPr>
              <a:t>Km5</a:t>
            </a:r>
            <a:endParaRPr lang="en-US" dirty="0">
              <a:solidFill>
                <a:srgbClr val="DA1F28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00200" y="2743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1F28"/>
                </a:solidFill>
              </a:rPr>
              <a:t>Km5</a:t>
            </a:r>
            <a:endParaRPr lang="en-US" dirty="0">
              <a:solidFill>
                <a:srgbClr val="DA1F28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05200" y="2743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1F28"/>
                </a:solidFill>
              </a:rPr>
              <a:t>Km5</a:t>
            </a:r>
            <a:endParaRPr lang="en-US" dirty="0">
              <a:solidFill>
                <a:srgbClr val="DA1F28"/>
              </a:solidFill>
            </a:endParaRPr>
          </a:p>
        </p:txBody>
      </p:sp>
      <p:sp>
        <p:nvSpPr>
          <p:cNvPr id="56" name="Left Bracket 55"/>
          <p:cNvSpPr/>
          <p:nvPr/>
        </p:nvSpPr>
        <p:spPr>
          <a:xfrm>
            <a:off x="3505200" y="2667000"/>
            <a:ext cx="152400" cy="457200"/>
          </a:xfrm>
          <a:prstGeom prst="leftBracket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Left Bracket 56"/>
          <p:cNvSpPr/>
          <p:nvPr/>
        </p:nvSpPr>
        <p:spPr>
          <a:xfrm>
            <a:off x="1600200" y="2667000"/>
            <a:ext cx="152400" cy="457200"/>
          </a:xfrm>
          <a:prstGeom prst="leftBracket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ight Bracket 57"/>
          <p:cNvSpPr/>
          <p:nvPr/>
        </p:nvSpPr>
        <p:spPr>
          <a:xfrm>
            <a:off x="2133600" y="2667000"/>
            <a:ext cx="152400" cy="457200"/>
          </a:xfrm>
          <a:prstGeom prst="rightBracket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Bracket 58"/>
          <p:cNvSpPr/>
          <p:nvPr/>
        </p:nvSpPr>
        <p:spPr>
          <a:xfrm>
            <a:off x="4038600" y="2667000"/>
            <a:ext cx="152400" cy="457200"/>
          </a:xfrm>
          <a:prstGeom prst="rightBracket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304800" y="2971800"/>
            <a:ext cx="8839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enforce access control cryptographically?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09800" y="2971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1F28"/>
                </a:solidFill>
              </a:rPr>
              <a:t>Alice-pass</a:t>
            </a:r>
            <a:endParaRPr lang="en-US" dirty="0">
              <a:solidFill>
                <a:srgbClr val="DA1F28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191000" y="2971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1F28"/>
                </a:solidFill>
              </a:rPr>
              <a:t>Bob-pass</a:t>
            </a:r>
            <a:endParaRPr lang="en-US" dirty="0">
              <a:solidFill>
                <a:srgbClr val="DA1F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8" grpId="0"/>
      <p:bldP spid="39" grpId="0"/>
      <p:bldP spid="42" grpId="0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 animBg="1"/>
      <p:bldP spid="52" grpId="0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5" grpId="0"/>
      <p:bldP spid="66" grpId="0"/>
      <p:bldP spid="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Implementation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2438400" y="2234982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CC0000"/>
                </a:solidFill>
              </a:rPr>
              <a:t>CryptDB</a:t>
            </a:r>
            <a:r>
              <a:rPr lang="en-US" dirty="0" smtClean="0">
                <a:solidFill>
                  <a:srgbClr val="CC0000"/>
                </a:solidFill>
              </a:rPr>
              <a:t> Proxy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3802" name="Text Box 15"/>
          <p:cNvSpPr txBox="1">
            <a:spLocks noChangeArrowheads="1"/>
          </p:cNvSpPr>
          <p:nvPr/>
        </p:nvSpPr>
        <p:spPr bwMode="auto">
          <a:xfrm>
            <a:off x="5562600" y="1981200"/>
            <a:ext cx="1600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Unmodified </a:t>
            </a:r>
            <a:r>
              <a:rPr lang="en-US" sz="1600" dirty="0" smtClean="0"/>
              <a:t>DBMS</a:t>
            </a:r>
            <a:endParaRPr lang="en-US" sz="1600" dirty="0"/>
          </a:p>
        </p:txBody>
      </p:sp>
      <p:pic>
        <p:nvPicPr>
          <p:cNvPr id="33803" name="Picture 11" descr="d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590800"/>
            <a:ext cx="3201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7" name="Rectangle 14"/>
          <p:cNvSpPr>
            <a:spLocks noChangeArrowheads="1"/>
          </p:cNvSpPr>
          <p:nvPr/>
        </p:nvSpPr>
        <p:spPr bwMode="auto">
          <a:xfrm>
            <a:off x="5562600" y="1981200"/>
            <a:ext cx="1600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Text Box 23"/>
          <p:cNvSpPr txBox="1">
            <a:spLocks noChangeArrowheads="1"/>
          </p:cNvSpPr>
          <p:nvPr/>
        </p:nvSpPr>
        <p:spPr bwMode="auto">
          <a:xfrm>
            <a:off x="7467600" y="2032337"/>
            <a:ext cx="1447800" cy="1046440"/>
          </a:xfrm>
          <a:prstGeom prst="rect">
            <a:avLst/>
          </a:prstGeom>
          <a:noFill/>
          <a:ln w="9525">
            <a:solidFill>
              <a:srgbClr val="AF2B1D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solidFill>
                  <a:srgbClr val="CC0000"/>
                </a:solidFill>
              </a:rPr>
              <a:t>CryptDB</a:t>
            </a:r>
            <a:r>
              <a:rPr lang="en-US" sz="1600" dirty="0" smtClean="0">
                <a:solidFill>
                  <a:srgbClr val="CC0000"/>
                </a:solidFill>
              </a:rPr>
              <a:t> </a:t>
            </a:r>
          </a:p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SQL </a:t>
            </a:r>
            <a:r>
              <a:rPr lang="en-US" sz="1600" dirty="0" err="1" smtClean="0">
                <a:solidFill>
                  <a:srgbClr val="CC0000"/>
                </a:solidFill>
              </a:rPr>
              <a:t>UDFs</a:t>
            </a:r>
            <a:endParaRPr lang="en-US" sz="1600" dirty="0" smtClean="0">
              <a:solidFill>
                <a:srgbClr val="CC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 </a:t>
            </a:r>
            <a:r>
              <a:rPr lang="en-US" sz="1600" dirty="0">
                <a:solidFill>
                  <a:srgbClr val="CC0000"/>
                </a:solidFill>
              </a:rPr>
              <a:t>(</a:t>
            </a:r>
            <a:r>
              <a:rPr lang="en-US" sz="1400" dirty="0">
                <a:solidFill>
                  <a:srgbClr val="CC0000"/>
                </a:solidFill>
              </a:rPr>
              <a:t>user-defined functions)</a:t>
            </a:r>
          </a:p>
        </p:txBody>
      </p:sp>
      <p:sp>
        <p:nvSpPr>
          <p:cNvPr id="33811" name="Text Box 24"/>
          <p:cNvSpPr txBox="1">
            <a:spLocks noChangeArrowheads="1"/>
          </p:cNvSpPr>
          <p:nvPr/>
        </p:nvSpPr>
        <p:spPr bwMode="auto">
          <a:xfrm>
            <a:off x="5181600" y="1524000"/>
            <a:ext cx="251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3815" name="Line 28"/>
          <p:cNvSpPr>
            <a:spLocks noChangeShapeType="1"/>
          </p:cNvSpPr>
          <p:nvPr/>
        </p:nvSpPr>
        <p:spPr bwMode="auto">
          <a:xfrm>
            <a:off x="7162800" y="2590800"/>
            <a:ext cx="304800" cy="0"/>
          </a:xfrm>
          <a:prstGeom prst="line">
            <a:avLst/>
          </a:prstGeom>
          <a:noFill/>
          <a:ln w="19050">
            <a:solidFill>
              <a:srgbClr val="AF2B1D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1600200" y="2408237"/>
            <a:ext cx="914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1752600" y="2057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</a:rPr>
              <a:t>q</a:t>
            </a:r>
            <a:r>
              <a:rPr lang="en-US" sz="1600" dirty="0" smtClean="0">
                <a:solidFill>
                  <a:srgbClr val="000000"/>
                </a:solidFill>
              </a:rPr>
              <a:t>uery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6906" name="Line 42"/>
          <p:cNvSpPr>
            <a:spLocks noChangeShapeType="1"/>
          </p:cNvSpPr>
          <p:nvPr/>
        </p:nvSpPr>
        <p:spPr bwMode="auto">
          <a:xfrm>
            <a:off x="1600200" y="2713037"/>
            <a:ext cx="914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07" name="Text Box 43"/>
          <p:cNvSpPr txBox="1">
            <a:spLocks noChangeArrowheads="1"/>
          </p:cNvSpPr>
          <p:nvPr/>
        </p:nvSpPr>
        <p:spPr bwMode="auto">
          <a:xfrm>
            <a:off x="1676400" y="2424113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</a:rPr>
              <a:t>r</a:t>
            </a:r>
            <a:r>
              <a:rPr lang="en-US" sz="1600" dirty="0" smtClean="0">
                <a:solidFill>
                  <a:srgbClr val="000000"/>
                </a:solidFill>
              </a:rPr>
              <a:t>esults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3733800" y="2011363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CC0000"/>
                </a:solidFill>
              </a:rPr>
              <a:t>transformed query</a:t>
            </a:r>
            <a:endParaRPr lang="en-US" sz="1600" dirty="0">
              <a:solidFill>
                <a:srgbClr val="CC0000"/>
              </a:solidFill>
            </a:endParaRP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3733800" y="2468563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CC0000"/>
                </a:solidFill>
              </a:rPr>
              <a:t>e</a:t>
            </a:r>
            <a:r>
              <a:rPr lang="en-US" sz="1600" dirty="0" smtClean="0">
                <a:solidFill>
                  <a:srgbClr val="CC0000"/>
                </a:solidFill>
              </a:rPr>
              <a:t>ncrypted results</a:t>
            </a:r>
            <a:endParaRPr lang="en-US" sz="1600" dirty="0">
              <a:solidFill>
                <a:srgbClr val="CC0000"/>
              </a:solidFill>
            </a:endParaRPr>
          </a:p>
        </p:txBody>
      </p:sp>
      <p:sp>
        <p:nvSpPr>
          <p:cNvPr id="33831" name="Line 39"/>
          <p:cNvSpPr>
            <a:spLocks noChangeShapeType="1"/>
          </p:cNvSpPr>
          <p:nvPr/>
        </p:nvSpPr>
        <p:spPr bwMode="auto">
          <a:xfrm>
            <a:off x="2133600" y="1692593"/>
            <a:ext cx="0" cy="16459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990600" y="1143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1371600" y="1295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SQL Interface</a:t>
            </a:r>
          </a:p>
        </p:txBody>
      </p:sp>
      <p:sp>
        <p:nvSpPr>
          <p:cNvPr id="41" name="Rectangle 3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1935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/>
              <a:t>No change to the DBMS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>
                <a:solidFill>
                  <a:srgbClr val="000090"/>
                </a:solidFill>
              </a:rPr>
              <a:t>Portable:</a:t>
            </a:r>
            <a:r>
              <a:rPr lang="en-US" sz="3000" dirty="0" smtClean="0"/>
              <a:t> from </a:t>
            </a:r>
            <a:r>
              <a:rPr lang="en-US" sz="3000" dirty="0" err="1" smtClean="0"/>
              <a:t>Postgres</a:t>
            </a:r>
            <a:r>
              <a:rPr lang="en-US" sz="3000" dirty="0" smtClean="0"/>
              <a:t> to </a:t>
            </a:r>
            <a:r>
              <a:rPr lang="en-US" sz="3000" dirty="0" err="1" smtClean="0"/>
              <a:t>MySQL</a:t>
            </a:r>
            <a:r>
              <a:rPr lang="en-US" sz="3000" dirty="0" smtClean="0"/>
              <a:t> with 86 lines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733800" y="2347913"/>
            <a:ext cx="1828800" cy="1588"/>
          </a:xfrm>
          <a:prstGeom prst="straightConnector1">
            <a:avLst/>
          </a:prstGeom>
          <a:ln>
            <a:solidFill>
              <a:srgbClr val="AF2B1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3733800" y="2805113"/>
            <a:ext cx="1828800" cy="1588"/>
          </a:xfrm>
          <a:prstGeom prst="straightConnector1">
            <a:avLst/>
          </a:prstGeom>
          <a:ln>
            <a:solidFill>
              <a:srgbClr val="AF2B1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11" descr="d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590800"/>
            <a:ext cx="3201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 descr="d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801" y="2590800"/>
            <a:ext cx="3201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ounded Rectangle 31"/>
          <p:cNvSpPr/>
          <p:nvPr/>
        </p:nvSpPr>
        <p:spPr>
          <a:xfrm>
            <a:off x="228600" y="2286000"/>
            <a:ext cx="1371600" cy="457200"/>
          </a:xfrm>
          <a:prstGeom prst="roundRect">
            <a:avLst/>
          </a:prstGeom>
          <a:noFill/>
          <a:ln>
            <a:solidFill>
              <a:srgbClr val="52525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" y="2286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2514600" y="2119313"/>
            <a:ext cx="1219200" cy="838200"/>
          </a:xfrm>
          <a:prstGeom prst="roundRect">
            <a:avLst/>
          </a:prstGeom>
          <a:noFill/>
          <a:ln>
            <a:solidFill>
              <a:srgbClr val="AF2B1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"/>
          <p:cNvSpPr txBox="1">
            <a:spLocks/>
          </p:cNvSpPr>
          <p:nvPr/>
        </p:nvSpPr>
        <p:spPr>
          <a:xfrm>
            <a:off x="457200" y="4541837"/>
            <a:ext cx="8229600" cy="193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One-key: no change to applications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Multi-user keys: annotations and login/logout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810" grpId="0" animBg="1"/>
      <p:bldP spid="33815" grpId="0" animBg="1"/>
      <p:bldP spid="36893" grpId="0" animBg="1"/>
      <p:bldP spid="36894" grpId="0"/>
      <p:bldP spid="36906" grpId="0" animBg="1"/>
      <p:bldP spid="36907" grpId="0"/>
      <p:bldP spid="33831" grpId="0" animBg="1"/>
      <p:bldP spid="33832" grpId="0"/>
      <p:bldP spid="33833" grpId="0"/>
      <p:bldP spid="32" grpId="0" animBg="1"/>
      <p:bldP spid="33" grpId="0"/>
      <p:bldP spid="34" grpId="0" animBg="1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Evaluation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1265237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SzPct val="70000"/>
              <a:buNone/>
            </a:pPr>
            <a:endParaRPr lang="en-US" dirty="0" smtClean="0"/>
          </a:p>
          <a:p>
            <a:pPr marL="514350" indent="-514350">
              <a:buClr>
                <a:schemeClr val="accent1"/>
              </a:buClr>
              <a:buSzPct val="70000"/>
              <a:buFont typeface="+mj-lt"/>
              <a:buAutoNum type="arabicPeriod"/>
            </a:pPr>
            <a:r>
              <a:rPr lang="en-US" sz="2800" dirty="0" smtClean="0"/>
              <a:t>Does it support real queries/applications? </a:t>
            </a:r>
          </a:p>
          <a:p>
            <a:pPr marL="514350" indent="-514350">
              <a:buClr>
                <a:schemeClr val="accent1"/>
              </a:buClr>
              <a:buSzPct val="70000"/>
              <a:buFont typeface="+mj-lt"/>
              <a:buAutoNum type="arabicPeriod"/>
            </a:pPr>
            <a:r>
              <a:rPr lang="en-US" sz="2800" dirty="0" smtClean="0"/>
              <a:t>What is the resulting confidentiality?</a:t>
            </a:r>
          </a:p>
          <a:p>
            <a:pPr marL="514350" indent="-514350">
              <a:buClr>
                <a:schemeClr val="accent1"/>
              </a:buClr>
              <a:buSzPct val="70000"/>
              <a:buFont typeface="+mj-lt"/>
              <a:buAutoNum type="arabicPeriod"/>
            </a:pPr>
            <a:r>
              <a:rPr lang="en-US" sz="2800" dirty="0" smtClean="0"/>
              <a:t>What is the performance overhead?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 flipH="1">
            <a:off x="8077200" y="4114800"/>
            <a:ext cx="762000" cy="914400"/>
            <a:chOff x="6324600" y="4800600"/>
            <a:chExt cx="762000" cy="914400"/>
          </a:xfrm>
        </p:grpSpPr>
        <p:sp>
          <p:nvSpPr>
            <p:cNvPr id="78" name="AutoShape 4"/>
            <p:cNvSpPr>
              <a:spLocks noChangeArrowheads="1"/>
            </p:cNvSpPr>
            <p:nvPr/>
          </p:nvSpPr>
          <p:spPr bwMode="auto">
            <a:xfrm flipH="1">
              <a:off x="6852138" y="4800600"/>
              <a:ext cx="117231" cy="243840"/>
            </a:xfrm>
            <a:prstGeom prst="moo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79" name="AutoShape 5"/>
            <p:cNvSpPr>
              <a:spLocks noChangeArrowheads="1"/>
            </p:cNvSpPr>
            <p:nvPr/>
          </p:nvSpPr>
          <p:spPr bwMode="auto">
            <a:xfrm>
              <a:off x="6500446" y="4800600"/>
              <a:ext cx="117231" cy="243840"/>
            </a:xfrm>
            <a:prstGeom prst="moo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pic>
          <p:nvPicPr>
            <p:cNvPr id="80" name="Picture 16" descr="admi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24600" y="4922520"/>
              <a:ext cx="762000" cy="792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" name="Oval 18"/>
            <p:cNvSpPr>
              <a:spLocks noChangeArrowheads="1"/>
            </p:cNvSpPr>
            <p:nvPr/>
          </p:nvSpPr>
          <p:spPr bwMode="auto">
            <a:xfrm>
              <a:off x="6516322" y="5166358"/>
              <a:ext cx="175846" cy="12192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2" name="Oval 19"/>
            <p:cNvSpPr>
              <a:spLocks noChangeArrowheads="1"/>
            </p:cNvSpPr>
            <p:nvPr/>
          </p:nvSpPr>
          <p:spPr bwMode="auto">
            <a:xfrm>
              <a:off x="6750785" y="5166361"/>
              <a:ext cx="175846" cy="12192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3" name="Oval 20"/>
            <p:cNvSpPr>
              <a:spLocks noChangeArrowheads="1"/>
            </p:cNvSpPr>
            <p:nvPr/>
          </p:nvSpPr>
          <p:spPr bwMode="auto">
            <a:xfrm>
              <a:off x="6588369" y="5170170"/>
              <a:ext cx="117231" cy="8763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4" name="Oval 21"/>
            <p:cNvSpPr>
              <a:spLocks noChangeArrowheads="1"/>
            </p:cNvSpPr>
            <p:nvPr/>
          </p:nvSpPr>
          <p:spPr bwMode="auto">
            <a:xfrm>
              <a:off x="6816969" y="5172456"/>
              <a:ext cx="117231" cy="8763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</p:grpSp>
      <p:sp>
        <p:nvSpPr>
          <p:cNvPr id="70" name="Rounded Rectangle 69"/>
          <p:cNvSpPr/>
          <p:nvPr/>
        </p:nvSpPr>
        <p:spPr>
          <a:xfrm>
            <a:off x="2362200" y="3911263"/>
            <a:ext cx="16002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2438400" y="4216063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Application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5943600" y="3911263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DB Server</a:t>
            </a:r>
            <a:endParaRPr lang="en-US" sz="2000" dirty="0"/>
          </a:p>
        </p:txBody>
      </p:sp>
      <p:pic>
        <p:nvPicPr>
          <p:cNvPr id="73" name="Picture 72" descr="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4368463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73" descr="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368463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74" descr="d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7187" y="4368463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6" name="Straight Arrow Connector 75"/>
          <p:cNvCxnSpPr/>
          <p:nvPr/>
        </p:nvCxnSpPr>
        <p:spPr>
          <a:xfrm>
            <a:off x="3962400" y="4427356"/>
            <a:ext cx="1828800" cy="0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5791200" y="3911263"/>
            <a:ext cx="16002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800600" y="4050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90" name="Rounded Rectangle 89"/>
          <p:cNvSpPr/>
          <p:nvPr/>
        </p:nvSpPr>
        <p:spPr>
          <a:xfrm>
            <a:off x="762000" y="3581400"/>
            <a:ext cx="9144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811860" y="3593068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1</a:t>
            </a:r>
            <a:endParaRPr lang="en-US" dirty="0"/>
          </a:p>
        </p:txBody>
      </p:sp>
      <p:sp>
        <p:nvSpPr>
          <p:cNvPr id="92" name="Rounded Rectangle 91"/>
          <p:cNvSpPr/>
          <p:nvPr/>
        </p:nvSpPr>
        <p:spPr>
          <a:xfrm>
            <a:off x="762000" y="4267200"/>
            <a:ext cx="9144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762000" y="4278868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2</a:t>
            </a:r>
            <a:endParaRPr lang="en-US" dirty="0"/>
          </a:p>
        </p:txBody>
      </p:sp>
      <p:sp>
        <p:nvSpPr>
          <p:cNvPr id="94" name="Rounded Rectangle 93"/>
          <p:cNvSpPr/>
          <p:nvPr/>
        </p:nvSpPr>
        <p:spPr>
          <a:xfrm>
            <a:off x="762000" y="4953000"/>
            <a:ext cx="9144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762000" y="4964668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3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91" idx="3"/>
          </p:cNvCxnSpPr>
          <p:nvPr/>
        </p:nvCxnSpPr>
        <p:spPr>
          <a:xfrm>
            <a:off x="1676400" y="3777734"/>
            <a:ext cx="685800" cy="668299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4" idx="3"/>
          </p:cNvCxnSpPr>
          <p:nvPr/>
        </p:nvCxnSpPr>
        <p:spPr>
          <a:xfrm flipV="1">
            <a:off x="1676400" y="4419600"/>
            <a:ext cx="685800" cy="762000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1676400" y="4419600"/>
            <a:ext cx="685800" cy="1588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tangle 3"/>
          <p:cNvSpPr txBox="1">
            <a:spLocks/>
          </p:cNvSpPr>
          <p:nvPr/>
        </p:nvSpPr>
        <p:spPr bwMode="auto">
          <a:xfrm>
            <a:off x="457200" y="762000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defRPr/>
            </a:pPr>
            <a:endParaRPr lang="en-US" sz="2500" i="1" dirty="0" smtClean="0">
              <a:solidFill>
                <a:schemeClr val="accent4"/>
              </a:solidFill>
              <a:latin typeface="Arial"/>
              <a:cs typeface="Arial"/>
            </a:endParaRPr>
          </a:p>
          <a:p>
            <a:pPr marL="365760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2600" dirty="0" smtClean="0">
                <a:solidFill>
                  <a:schemeClr val="accent2"/>
                </a:solidFill>
                <a:latin typeface="Arial"/>
                <a:cs typeface="Arial"/>
              </a:rPr>
              <a:t>Confidential data leaks from databases</a:t>
            </a:r>
          </a:p>
          <a:p>
            <a:pPr marL="822960" lvl="1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2400" dirty="0" smtClean="0">
                <a:latin typeface="Arial"/>
                <a:cs typeface="Arial"/>
              </a:rPr>
              <a:t>E.g., Sony </a:t>
            </a:r>
            <a:r>
              <a:rPr lang="en-US" sz="2400" dirty="0" err="1" smtClean="0">
                <a:latin typeface="Arial"/>
                <a:cs typeface="Arial"/>
              </a:rPr>
              <a:t>Playstation</a:t>
            </a:r>
            <a:r>
              <a:rPr lang="en-US" sz="2400" dirty="0" smtClean="0">
                <a:latin typeface="Arial"/>
                <a:cs typeface="Arial"/>
              </a:rPr>
              <a:t> Network, impacted 77 million personal information profiles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525252"/>
                </a:solidFill>
              </a:rPr>
              <a:t>Problem</a:t>
            </a:r>
            <a:endParaRPr lang="en-US" sz="4000" dirty="0">
              <a:solidFill>
                <a:srgbClr val="CC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05600" y="4699337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pPr algn="r">
              <a:buSzPct val="70000"/>
            </a:pPr>
            <a:r>
              <a:rPr lang="en-US" sz="2000" dirty="0" smtClean="0"/>
              <a:t>System administrator</a:t>
            </a:r>
            <a:endParaRPr lang="en-US" sz="2000" dirty="0"/>
          </a:p>
        </p:txBody>
      </p:sp>
      <p:sp>
        <p:nvSpPr>
          <p:cNvPr id="54" name="Rounded Rectangle 53"/>
          <p:cNvSpPr/>
          <p:nvPr/>
        </p:nvSpPr>
        <p:spPr>
          <a:xfrm>
            <a:off x="5562600" y="3809999"/>
            <a:ext cx="2057400" cy="1371601"/>
          </a:xfrm>
          <a:prstGeom prst="round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5410200" y="3102114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70000"/>
            </a:pPr>
            <a:r>
              <a:rPr lang="en-US" sz="2000" dirty="0" smtClean="0">
                <a:solidFill>
                  <a:schemeClr val="accent2"/>
                </a:solidFill>
              </a:rPr>
              <a:t>Threat 1: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DA1F28"/>
                </a:solidFill>
              </a:rPr>
              <a:t>passive DB server attacks</a:t>
            </a:r>
            <a:endParaRPr lang="en-US" sz="2000" dirty="0">
              <a:solidFill>
                <a:srgbClr val="DA1F28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057400" y="3124200"/>
            <a:ext cx="5791200" cy="2209800"/>
          </a:xfrm>
          <a:prstGeom prst="round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743200" y="2667000"/>
            <a:ext cx="4815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70000"/>
            </a:pPr>
            <a:r>
              <a:rPr lang="en-US" sz="2000" dirty="0" smtClean="0">
                <a:solidFill>
                  <a:schemeClr val="accent2"/>
                </a:solidFill>
              </a:rPr>
              <a:t>Threat 2: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DA1F28"/>
                </a:solidFill>
              </a:rPr>
              <a:t>any attacks on all servers</a:t>
            </a:r>
            <a:endParaRPr lang="en-US" sz="2000" dirty="0">
              <a:solidFill>
                <a:srgbClr val="DA1F28"/>
              </a:solidFill>
            </a:endParaRPr>
          </a:p>
        </p:txBody>
      </p:sp>
      <p:pic>
        <p:nvPicPr>
          <p:cNvPr id="58" name="Picture 14" descr="hack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5410200"/>
            <a:ext cx="111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/>
          <p:nvPr/>
        </p:nvSpPr>
        <p:spPr>
          <a:xfrm>
            <a:off x="3352800" y="5257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70000"/>
            </a:pPr>
            <a:endParaRPr lang="en-US" sz="2000" dirty="0" smtClean="0"/>
          </a:p>
          <a:p>
            <a:pPr>
              <a:buSzPct val="70000"/>
            </a:pPr>
            <a:r>
              <a:rPr lang="en-US" sz="2000" dirty="0" smtClean="0"/>
              <a:t>Hackers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4" grpId="0" animBg="1"/>
      <p:bldP spid="55" grpId="0"/>
      <p:bldP spid="56" grpId="0" animBg="1"/>
      <p:bldP spid="57" grpId="0"/>
      <p:bldP spid="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64646"/>
                </a:solidFill>
              </a:rPr>
              <a:t>Queries not supported</a:t>
            </a:r>
            <a:endParaRPr lang="en-US" dirty="0">
              <a:solidFill>
                <a:srgbClr val="464646"/>
              </a:solidFill>
            </a:endParaRPr>
          </a:p>
        </p:txBody>
      </p:sp>
      <p:sp>
        <p:nvSpPr>
          <p:cNvPr id="9" name="Rectangle 3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SzPct val="70000"/>
              <a:buNone/>
            </a:pPr>
            <a:endParaRPr lang="en-US" sz="2800" dirty="0" smtClean="0">
              <a:cs typeface="Calibri (Body)"/>
            </a:endParaRPr>
          </a:p>
          <a:p>
            <a:pPr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>
                <a:cs typeface="Calibri (Body)"/>
              </a:rPr>
              <a:t>More complex operators, e.g., trigonometry</a:t>
            </a:r>
          </a:p>
          <a:p>
            <a:pPr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>
                <a:cs typeface="Calibri (Body)"/>
              </a:rPr>
              <a:t> Operations that require combining incompatible encryption schemes</a:t>
            </a:r>
          </a:p>
          <a:p>
            <a:pPr lvl="1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dirty="0" smtClean="0">
                <a:cs typeface="Calibri (Body)"/>
              </a:rPr>
              <a:t>e.g., T1.a + T1.b &gt; T2.c</a:t>
            </a:r>
          </a:p>
          <a:p>
            <a:pPr>
              <a:buClr>
                <a:schemeClr val="accent1"/>
              </a:buClr>
              <a:buSzPct val="70000"/>
              <a:buNone/>
            </a:pPr>
            <a:endParaRPr lang="en-US" sz="3000" dirty="0" smtClean="0">
              <a:cs typeface="Calibri (Body)"/>
            </a:endParaRPr>
          </a:p>
        </p:txBody>
      </p:sp>
      <p:sp>
        <p:nvSpPr>
          <p:cNvPr id="10" name="Rectangle 3"/>
          <p:cNvSpPr txBox="1">
            <a:spLocks/>
          </p:cNvSpPr>
          <p:nvPr/>
        </p:nvSpPr>
        <p:spPr>
          <a:xfrm>
            <a:off x="1219200" y="3703637"/>
            <a:ext cx="7467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 (Body)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    </a:t>
            </a:r>
            <a:r>
              <a:rPr lang="en-US" sz="3000" dirty="0" smtClean="0">
                <a:solidFill>
                  <a:srgbClr val="000090"/>
                </a:solidFill>
                <a:latin typeface="+mn-lt"/>
                <a:cs typeface="Calibri (Body)"/>
              </a:rPr>
              <a:t>Extensions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: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split queries, </a:t>
            </a: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precompute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 columns, or add new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 (Body)"/>
              </a:rPr>
              <a:t>encryption schemes</a:t>
            </a:r>
          </a:p>
        </p:txBody>
      </p:sp>
      <p:sp>
        <p:nvSpPr>
          <p:cNvPr id="11" name="Right Arrow 10"/>
          <p:cNvSpPr/>
          <p:nvPr/>
        </p:nvSpPr>
        <p:spPr>
          <a:xfrm flipV="1">
            <a:off x="838200" y="4267200"/>
            <a:ext cx="6858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64646"/>
                </a:solidFill>
              </a:rPr>
              <a:t>Real queries/applications</a:t>
            </a:r>
            <a:endParaRPr lang="en-US" dirty="0">
              <a:solidFill>
                <a:srgbClr val="464646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143001" y="2251602"/>
          <a:ext cx="3962400" cy="2682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71599"/>
                <a:gridCol w="1123245"/>
                <a:gridCol w="1467556"/>
              </a:tblGrid>
              <a:tr h="4724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Application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Total columns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Encrypted columns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phpBB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563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HotCRP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204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grad-apply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706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TPC-C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sql.mit.edu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128,840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128,840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477000" y="2251602"/>
          <a:ext cx="2362200" cy="2673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62200"/>
              </a:tblGrid>
              <a:tr h="65089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90"/>
                          </a:solidFill>
                        </a:rPr>
                        <a:t>Annotations +</a:t>
                      </a:r>
                      <a:r>
                        <a:rPr lang="en-US" sz="2000" b="0" baseline="0" dirty="0" smtClean="0">
                          <a:solidFill>
                            <a:srgbClr val="000090"/>
                          </a:solidFill>
                        </a:rPr>
                        <a:t> lines of code </a:t>
                      </a:r>
                      <a:r>
                        <a:rPr lang="en-US" sz="2000" b="0" dirty="0" smtClean="0">
                          <a:solidFill>
                            <a:srgbClr val="000090"/>
                          </a:solidFill>
                        </a:rPr>
                        <a:t>changed</a:t>
                      </a:r>
                      <a:endParaRPr lang="en-US" sz="2000" b="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38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31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113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219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5720" y="4142232"/>
            <a:ext cx="1097280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-228600" y="31242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Multi-user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keys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950" y="4232802"/>
            <a:ext cx="1045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One-key</a:t>
            </a:r>
            <a:endParaRPr lang="en-US" sz="2000" dirty="0">
              <a:latin typeface="Calibri"/>
              <a:cs typeface="Calibri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105400" y="2250444"/>
          <a:ext cx="1371600" cy="2673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71600"/>
              </a:tblGrid>
              <a:tr h="65089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DA1F28"/>
                          </a:solidFill>
                        </a:rPr>
                        <a:t># cols not</a:t>
                      </a:r>
                      <a:r>
                        <a:rPr lang="en-US" sz="2000" b="0" baseline="0" dirty="0" smtClean="0">
                          <a:solidFill>
                            <a:srgbClr val="DA1F28"/>
                          </a:solidFill>
                        </a:rPr>
                        <a:t> supported</a:t>
                      </a:r>
                      <a:endParaRPr lang="en-US" sz="2000" b="0" dirty="0">
                        <a:solidFill>
                          <a:srgbClr val="DA1F28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DA1F28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DA1F28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DA1F28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DA1F28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DA1F28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DA1F28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DA1F28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DA1F28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DA1F28"/>
                          </a:solidFill>
                        </a:rPr>
                        <a:t>1,094</a:t>
                      </a:r>
                      <a:endParaRPr lang="en-US" sz="2000" dirty="0">
                        <a:solidFill>
                          <a:srgbClr val="DA1F28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724400" y="5562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Calibri"/>
                <a:cs typeface="Calibri"/>
              </a:rPr>
              <a:t>SELECT 1/log(series_no+1.2) … </a:t>
            </a:r>
            <a:endParaRPr lang="en-US" sz="24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38800" y="4495800"/>
            <a:ext cx="914400" cy="1066800"/>
          </a:xfrm>
          <a:prstGeom prst="ellipse">
            <a:avLst/>
          </a:prstGeom>
          <a:noFill/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24400" y="60153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Calibri"/>
                <a:cs typeface="Calibri"/>
              </a:rPr>
              <a:t>… WHERE </a:t>
            </a:r>
            <a:r>
              <a:rPr lang="en-US" sz="2400" dirty="0" err="1" smtClean="0">
                <a:solidFill>
                  <a:schemeClr val="accent2"/>
                </a:solidFill>
                <a:latin typeface="Calibri"/>
                <a:cs typeface="Calibri"/>
              </a:rPr>
              <a:t>sin(latitude</a:t>
            </a:r>
            <a:r>
              <a:rPr lang="en-US" sz="2400" dirty="0" smtClean="0">
                <a:solidFill>
                  <a:schemeClr val="accent2"/>
                </a:solidFill>
                <a:latin typeface="Calibri"/>
                <a:cs typeface="Calibri"/>
              </a:rPr>
              <a:t> + PI()) … </a:t>
            </a:r>
            <a:endParaRPr lang="en-US" sz="24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/>
      <p:bldP spid="1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64646"/>
                </a:solidFill>
              </a:rPr>
              <a:t>Resulting confidentiality</a:t>
            </a:r>
            <a:endParaRPr lang="en-US" dirty="0">
              <a:solidFill>
                <a:srgbClr val="464646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60509" y="2058558"/>
          <a:ext cx="4114799" cy="2682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06491"/>
                <a:gridCol w="1295400"/>
                <a:gridCol w="1412908"/>
              </a:tblGrid>
              <a:tr h="4724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Application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Total columns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Encrypted columns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phpBB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563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HotCRP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204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grad-apply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706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TPC-C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6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sql.mit.edu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128,840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128,840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163228" y="3950208"/>
            <a:ext cx="1097280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0" y="404868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"/>
                <a:cs typeface=""/>
              </a:rPr>
              <a:t>One-key</a:t>
            </a:r>
            <a:endParaRPr lang="en-US" sz="2000" dirty="0">
              <a:latin typeface=""/>
              <a:cs typeface="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375308" y="2057400"/>
          <a:ext cx="1143000" cy="2673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143000"/>
              </a:tblGrid>
              <a:tr h="65089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90"/>
                          </a:solidFill>
                        </a:rPr>
                        <a:t>Min level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rgbClr val="000090"/>
                          </a:solidFill>
                        </a:rPr>
                        <a:t>is RND</a:t>
                      </a:r>
                      <a:endParaRPr lang="en-US" sz="2000" b="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21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18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80,053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518308" y="2058558"/>
          <a:ext cx="1143000" cy="2673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143000"/>
              </a:tblGrid>
              <a:tr h="65089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90"/>
                          </a:solidFill>
                        </a:rPr>
                        <a:t>Min</a:t>
                      </a:r>
                      <a:r>
                        <a:rPr lang="en-US" sz="2000" b="0" baseline="0" dirty="0" smtClean="0">
                          <a:solidFill>
                            <a:srgbClr val="000090"/>
                          </a:solidFill>
                        </a:rPr>
                        <a:t> level is DET</a:t>
                      </a:r>
                      <a:endParaRPr lang="en-US" sz="2000" b="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19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34,212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61308" y="2057400"/>
          <a:ext cx="1143000" cy="2673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143000"/>
              </a:tblGrid>
              <a:tr h="65089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90"/>
                          </a:solidFill>
                        </a:rPr>
                        <a:t>Min level is OPE</a:t>
                      </a:r>
                      <a:endParaRPr lang="en-US" sz="2000" b="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4215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90"/>
                          </a:solidFill>
                        </a:rPr>
                        <a:t>13,131</a:t>
                      </a:r>
                      <a:endParaRPr lang="en-US" sz="2000" dirty="0">
                        <a:solidFill>
                          <a:srgbClr val="000090"/>
                        </a:solidFill>
                      </a:endParaRPr>
                    </a:p>
                  </a:txBody>
                  <a:tcPr marL="90061" marR="90061" marT="45030" marB="4503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5486400" y="2752129"/>
            <a:ext cx="1295400" cy="2200871"/>
          </a:xfrm>
          <a:prstGeom prst="ellips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"/>
              <a:cs typeface="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925312" y="5163235"/>
            <a:ext cx="421261" cy="792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91000" y="53456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C0000"/>
                </a:solidFill>
              </a:rPr>
              <a:t>Most columns at RND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772400" y="2743200"/>
            <a:ext cx="1219200" cy="1676400"/>
          </a:xfrm>
          <a:prstGeom prst="ellips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"/>
              <a:cs typeface=""/>
            </a:endParaRPr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 rot="5400000">
            <a:off x="7294797" y="4830248"/>
            <a:ext cx="1312303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10400" y="540127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C0000"/>
                </a:solidFill>
              </a:rPr>
              <a:t>Most columns at OPE analyzed were less sensitive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52400" y="28956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Multi-user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keys</a:t>
            </a:r>
            <a:endParaRPr lang="en-US" sz="2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6" grpId="0" animBg="1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Performance</a:t>
            </a:r>
          </a:p>
        </p:txBody>
      </p:sp>
      <p:sp>
        <p:nvSpPr>
          <p:cNvPr id="12" name="Rectangle 3"/>
          <p:cNvSpPr txBox="1">
            <a:spLocks/>
          </p:cNvSpPr>
          <p:nvPr/>
        </p:nvSpPr>
        <p:spPr>
          <a:xfrm>
            <a:off x="457200" y="510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 Box 40"/>
          <p:cNvSpPr txBox="1">
            <a:spLocks noChangeArrowheads="1"/>
          </p:cNvSpPr>
          <p:nvPr/>
        </p:nvSpPr>
        <p:spPr bwMode="auto">
          <a:xfrm>
            <a:off x="2667000" y="1523206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809603" y="3657203"/>
            <a:ext cx="4420394" cy="1588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876800" y="989806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0090"/>
                </a:solidFill>
              </a:rPr>
              <a:t>DB server throughput</a:t>
            </a:r>
            <a:endParaRPr lang="en-US" sz="2000" i="1" dirty="0">
              <a:solidFill>
                <a:srgbClr val="00009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2895600" y="3276600"/>
            <a:ext cx="5867400" cy="6053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62400" y="3835182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CC0000"/>
                </a:solidFill>
              </a:rPr>
              <a:t>CryptDB</a:t>
            </a:r>
            <a:r>
              <a:rPr lang="en-US" dirty="0" smtClean="0">
                <a:solidFill>
                  <a:srgbClr val="CC0000"/>
                </a:solidFill>
              </a:rPr>
              <a:t> Proxy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239000" y="4289048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DA1F28"/>
                </a:solidFill>
              </a:rPr>
              <a:t>Encrypted database</a:t>
            </a:r>
          </a:p>
          <a:p>
            <a:pPr algn="ctr"/>
            <a:endParaRPr lang="en-US" sz="1600" dirty="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7239000" y="4038600"/>
            <a:ext cx="1600200" cy="1219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>
            <a:off x="2971800" y="4175760"/>
            <a:ext cx="1066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arrow" w="med" len="med"/>
            <a:tailEnd type="arrow"/>
          </a:ln>
        </p:spPr>
        <p:txBody>
          <a:bodyPr/>
          <a:lstStyle/>
          <a:p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257800" y="4191000"/>
            <a:ext cx="1981200" cy="1588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1447800" y="3810000"/>
            <a:ext cx="1524000" cy="609600"/>
          </a:xfrm>
          <a:prstGeom prst="roundRect">
            <a:avLst/>
          </a:prstGeom>
          <a:noFill/>
          <a:ln>
            <a:solidFill>
              <a:srgbClr val="52525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447800" y="3886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1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4038600" y="3719513"/>
            <a:ext cx="1219200" cy="838200"/>
          </a:xfrm>
          <a:prstGeom prst="roundRect">
            <a:avLst/>
          </a:prstGeom>
          <a:noFill/>
          <a:ln>
            <a:solidFill>
              <a:srgbClr val="DA1F2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152400" y="32721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2"/>
                </a:solidFill>
              </a:rPr>
              <a:t>CryptDB</a:t>
            </a:r>
            <a:r>
              <a:rPr lang="en-US" sz="2400" dirty="0" smtClean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7239000" y="2002254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Plain database</a:t>
            </a:r>
          </a:p>
          <a:p>
            <a:pPr algn="ctr"/>
            <a:endParaRPr lang="en-US" sz="1600" dirty="0"/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7239000" y="1751806"/>
            <a:ext cx="1600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>
            <a:off x="2971800" y="1980406"/>
            <a:ext cx="4267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1447800" y="1675606"/>
            <a:ext cx="1524000" cy="609600"/>
          </a:xfrm>
          <a:prstGeom prst="roundRect">
            <a:avLst/>
          </a:prstGeom>
          <a:noFill/>
          <a:ln>
            <a:solidFill>
              <a:srgbClr val="52525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447800" y="175180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1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52400" y="106600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MySQL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3962400" y="4840069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CC0000"/>
                </a:solidFill>
              </a:rPr>
              <a:t>CryptDB</a:t>
            </a:r>
            <a:r>
              <a:rPr lang="en-US" dirty="0" smtClean="0">
                <a:solidFill>
                  <a:srgbClr val="CC0000"/>
                </a:solidFill>
              </a:rPr>
              <a:t> Proxy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2971800" y="5029200"/>
            <a:ext cx="1066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257800" y="5103812"/>
            <a:ext cx="1981200" cy="1588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1447800" y="4814887"/>
            <a:ext cx="1524000" cy="609600"/>
          </a:xfrm>
          <a:prstGeom prst="roundRect">
            <a:avLst/>
          </a:prstGeom>
          <a:noFill/>
          <a:ln>
            <a:solidFill>
              <a:srgbClr val="52525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447800" y="4891087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2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4038600" y="4724400"/>
            <a:ext cx="1219200" cy="838200"/>
          </a:xfrm>
          <a:prstGeom prst="roundRect">
            <a:avLst/>
          </a:prstGeom>
          <a:noFill/>
          <a:ln>
            <a:solidFill>
              <a:srgbClr val="AF2B1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Line 29"/>
          <p:cNvSpPr>
            <a:spLocks noChangeShapeType="1"/>
          </p:cNvSpPr>
          <p:nvPr/>
        </p:nvSpPr>
        <p:spPr bwMode="auto">
          <a:xfrm>
            <a:off x="2971800" y="2742406"/>
            <a:ext cx="4267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1447800" y="2437606"/>
            <a:ext cx="1524000" cy="609600"/>
          </a:xfrm>
          <a:prstGeom prst="roundRect">
            <a:avLst/>
          </a:prstGeom>
          <a:noFill/>
          <a:ln>
            <a:solidFill>
              <a:srgbClr val="52525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447800" y="251380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2</a:t>
            </a: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2895600" y="3575347"/>
            <a:ext cx="5867400" cy="6053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8598805" y="3425952"/>
            <a:ext cx="329184" cy="794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19600" y="289560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0090"/>
                </a:solidFill>
              </a:rPr>
              <a:t>Latency</a:t>
            </a:r>
            <a:endParaRPr lang="en-US" sz="2000" i="1" dirty="0">
              <a:solidFill>
                <a:srgbClr val="000090"/>
              </a:solidFill>
            </a:endParaRPr>
          </a:p>
        </p:txBody>
      </p:sp>
      <p:sp>
        <p:nvSpPr>
          <p:cNvPr id="58" name="Rectangle 3"/>
          <p:cNvSpPr txBox="1">
            <a:spLocks/>
          </p:cNvSpPr>
          <p:nvPr/>
        </p:nvSpPr>
        <p:spPr>
          <a:xfrm>
            <a:off x="381000" y="5913437"/>
            <a:ext cx="8839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Hardware: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600" noProof="0" dirty="0" smtClean="0">
                <a:latin typeface="+mn-lt"/>
                <a:cs typeface="+mn-cs"/>
              </a:rPr>
              <a:t>2.4 GHz Intel Xeon E5620 – 8 cores, 12 GB RAM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7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pu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46652" y="2514600"/>
            <a:ext cx="6082748" cy="3633850"/>
          </a:xfrm>
          <a:prstGeom prst="rect">
            <a:avLst/>
          </a:prstGeom>
        </p:spPr>
      </p:pic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TPC-C performance</a:t>
            </a:r>
          </a:p>
        </p:txBody>
      </p:sp>
      <p:sp>
        <p:nvSpPr>
          <p:cNvPr id="55298" name="Text Box 5"/>
          <p:cNvSpPr txBox="1">
            <a:spLocks noChangeArrowheads="1"/>
          </p:cNvSpPr>
          <p:nvPr/>
        </p:nvSpPr>
        <p:spPr bwMode="auto">
          <a:xfrm>
            <a:off x="6781800" y="3581400"/>
            <a:ext cx="1752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/>
              <a:t>Throughput loss </a:t>
            </a:r>
            <a:r>
              <a:rPr lang="en-US" sz="2200" dirty="0" smtClean="0"/>
              <a:t>26%</a:t>
            </a:r>
            <a:endParaRPr lang="en-US" sz="2200" dirty="0"/>
          </a:p>
        </p:txBody>
      </p:sp>
      <p:sp>
        <p:nvSpPr>
          <p:cNvPr id="12" name="Rectangle 3"/>
          <p:cNvSpPr txBox="1">
            <a:spLocks/>
          </p:cNvSpPr>
          <p:nvPr/>
        </p:nvSpPr>
        <p:spPr>
          <a:xfrm>
            <a:off x="457200" y="510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914400" y="1417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Latency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(ms/query):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0.10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MySQL</a:t>
            </a:r>
            <a:r>
              <a:rPr lang="en-US" sz="2800" dirty="0" smtClean="0">
                <a:latin typeface="+mn-lt"/>
                <a:cs typeface="+mn-cs"/>
              </a:rPr>
              <a:t> vs.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0.72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CryptDB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xfrm>
            <a:off x="457200" y="-762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TPC-C </a:t>
            </a:r>
            <a:r>
              <a:rPr lang="en-US" dirty="0" err="1" smtClean="0">
                <a:solidFill>
                  <a:srgbClr val="525252"/>
                </a:solidFill>
              </a:rPr>
              <a:t>m</a:t>
            </a:r>
            <a:r>
              <a:rPr lang="en-US" dirty="0" err="1" smtClean="0">
                <a:solidFill>
                  <a:srgbClr val="525252"/>
                </a:solidFill>
                <a:effectLst/>
              </a:rPr>
              <a:t>icrobenchmarks</a:t>
            </a:r>
            <a:endParaRPr lang="en-US" dirty="0" smtClean="0">
              <a:solidFill>
                <a:srgbClr val="525252"/>
              </a:solidFill>
              <a:effectLst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2362200" y="6019800"/>
            <a:ext cx="609600" cy="381000"/>
          </a:xfrm>
          <a:prstGeom prst="rightArrow">
            <a:avLst>
              <a:gd name="adj1" fmla="val 50000"/>
              <a:gd name="adj2" fmla="val 8833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971800" y="5964704"/>
            <a:ext cx="7239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AF2B1D"/>
                </a:solidFill>
              </a:rPr>
              <a:t>Encrypted DBMS is practical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200" dirty="0"/>
          </a:p>
        </p:txBody>
      </p:sp>
      <p:pic>
        <p:nvPicPr>
          <p:cNvPr id="10" name="Picture 9" descr="microbars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45778" y="875982"/>
            <a:ext cx="6078822" cy="4381818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>
          <a:xfrm>
            <a:off x="1676400" y="990600"/>
            <a:ext cx="2996184" cy="4114800"/>
          </a:xfrm>
          <a:prstGeom prst="wedgeRoundRectCallout">
            <a:avLst>
              <a:gd name="adj1" fmla="val 5447"/>
              <a:gd name="adj2" fmla="val 57615"/>
              <a:gd name="adj3" fmla="val 16667"/>
            </a:avLst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5334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No cryptography at the DB server in the steady state!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4724400" y="1828800"/>
            <a:ext cx="1219200" cy="3352800"/>
          </a:xfrm>
          <a:prstGeom prst="wedgeRoundRectCallout">
            <a:avLst>
              <a:gd name="adj1" fmla="val 71485"/>
              <a:gd name="adj2" fmla="val -23905"/>
              <a:gd name="adj3" fmla="val 16667"/>
            </a:avLst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48400" y="2286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0090"/>
                </a:solidFill>
              </a:rPr>
              <a:t>Homomorphic</a:t>
            </a:r>
            <a:r>
              <a:rPr lang="en-US" sz="2400" dirty="0" smtClean="0">
                <a:solidFill>
                  <a:srgbClr val="000090"/>
                </a:solidFill>
              </a:rPr>
              <a:t> addition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940713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3" grpId="0" animBg="1"/>
      <p:bldP spid="17" grpId="0"/>
      <p:bldP spid="18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00600"/>
          </a:xfrm>
        </p:spPr>
        <p:txBody>
          <a:bodyPr>
            <a:normAutofit/>
          </a:bodyPr>
          <a:lstStyle/>
          <a:p>
            <a:pPr marL="623888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>
                <a:solidFill>
                  <a:schemeClr val="tx2"/>
                </a:solidFill>
              </a:rPr>
              <a:t>Cryptography proposals</a:t>
            </a:r>
          </a:p>
          <a:p>
            <a:pPr marL="1023938" lvl="1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2600" dirty="0" smtClean="0"/>
              <a:t>Fully </a:t>
            </a:r>
            <a:r>
              <a:rPr lang="en-US" sz="2600" dirty="0" err="1" smtClean="0"/>
              <a:t>homomorphic</a:t>
            </a:r>
            <a:r>
              <a:rPr lang="en-US" sz="2600" dirty="0" smtClean="0"/>
              <a:t> encryption </a:t>
            </a:r>
            <a:r>
              <a:rPr lang="en-US" sz="2400" dirty="0" smtClean="0"/>
              <a:t>(starting with [Gentry’10])</a:t>
            </a:r>
          </a:p>
          <a:p>
            <a:pPr marL="1023938" lvl="1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2600" dirty="0" smtClean="0"/>
              <a:t>Search on encrypted data (e.g.</a:t>
            </a:r>
            <a:r>
              <a:rPr lang="en-US" sz="2400" dirty="0" smtClean="0"/>
              <a:t>, [Song et al.,’00])</a:t>
            </a:r>
          </a:p>
          <a:p>
            <a:pPr marL="623888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>
                <a:solidFill>
                  <a:srgbClr val="464646"/>
                </a:solidFill>
              </a:rPr>
              <a:t>Systems proposals</a:t>
            </a:r>
            <a:r>
              <a:rPr lang="en-US" sz="3000" dirty="0" smtClean="0">
                <a:solidFill>
                  <a:srgbClr val="2012D8"/>
                </a:solidFill>
              </a:rPr>
              <a:t> </a:t>
            </a:r>
            <a:r>
              <a:rPr lang="en-US" sz="3000" dirty="0" smtClean="0">
                <a:solidFill>
                  <a:schemeClr val="tx2"/>
                </a:solidFill>
              </a:rPr>
              <a:t>(e.g., </a:t>
            </a:r>
            <a:r>
              <a:rPr lang="en-US" sz="2600" dirty="0" smtClean="0">
                <a:solidFill>
                  <a:schemeClr val="tx2"/>
                </a:solidFill>
              </a:rPr>
              <a:t>[</a:t>
            </a:r>
            <a:r>
              <a:rPr lang="en-US" sz="2600" dirty="0" err="1" smtClean="0">
                <a:solidFill>
                  <a:schemeClr val="tx2"/>
                </a:solidFill>
              </a:rPr>
              <a:t>Hacigumus</a:t>
            </a:r>
            <a:r>
              <a:rPr lang="en-US" sz="2600" dirty="0" smtClean="0">
                <a:solidFill>
                  <a:schemeClr val="tx2"/>
                </a:solidFill>
              </a:rPr>
              <a:t> et al.,’02]</a:t>
            </a:r>
            <a:r>
              <a:rPr lang="en-US" sz="3000" dirty="0" smtClean="0">
                <a:solidFill>
                  <a:schemeClr val="tx2"/>
                </a:solidFill>
              </a:rPr>
              <a:t>)</a:t>
            </a:r>
          </a:p>
          <a:p>
            <a:pPr marL="1023938" lvl="2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2600" dirty="0" smtClean="0"/>
              <a:t>Lower degree of security, rewrite the DBMS, client-side processing</a:t>
            </a:r>
            <a:endParaRPr lang="en-US" sz="2600" dirty="0" smtClean="0">
              <a:solidFill>
                <a:schemeClr val="tx2"/>
              </a:solidFill>
            </a:endParaRPr>
          </a:p>
          <a:p>
            <a:pPr marL="623888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endParaRPr lang="en-US" sz="3000" dirty="0" smtClean="0">
              <a:solidFill>
                <a:schemeClr val="tx2"/>
              </a:solidFill>
            </a:endParaRPr>
          </a:p>
          <a:p>
            <a:pPr marL="623888" indent="-514350">
              <a:buClr>
                <a:schemeClr val="accent1"/>
              </a:buClr>
              <a:buSzPct val="70000"/>
              <a:buFont typeface="Wingdings" charset="2"/>
              <a:buChar char="Ø"/>
            </a:pPr>
            <a:r>
              <a:rPr lang="en-US" sz="3000" dirty="0" smtClean="0">
                <a:solidFill>
                  <a:schemeClr val="tx2"/>
                </a:solidFill>
              </a:rPr>
              <a:t>Query integrity (e.g., </a:t>
            </a:r>
            <a:r>
              <a:rPr lang="en-US" sz="2600" dirty="0" smtClean="0">
                <a:solidFill>
                  <a:schemeClr val="tx2"/>
                </a:solidFill>
              </a:rPr>
              <a:t>[Nguyen et al.,’07], [Sion’05]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marL="430213" indent="-438150">
              <a:buClr>
                <a:schemeClr val="accent1"/>
              </a:buClr>
              <a:buNone/>
            </a:pPr>
            <a:endParaRPr lang="en-US" dirty="0" smtClean="0"/>
          </a:p>
          <a:p>
            <a:pPr marL="830263" lvl="1" indent="-438150">
              <a:buClr>
                <a:schemeClr val="accent1"/>
              </a:buClr>
            </a:pPr>
            <a:endParaRPr lang="en-US" sz="2400" dirty="0" smtClean="0"/>
          </a:p>
          <a:p>
            <a:pPr marL="830263" lvl="1" indent="-438150">
              <a:buClr>
                <a:schemeClr val="accent1"/>
              </a:buClr>
              <a:buNone/>
            </a:pPr>
            <a:endParaRPr lang="en-US" sz="2400" dirty="0" smtClean="0"/>
          </a:p>
        </p:txBody>
      </p:sp>
      <p:sp>
        <p:nvSpPr>
          <p:cNvPr id="5" name="Rectangle 15"/>
          <p:cNvSpPr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100" dirty="0" smtClean="0">
                <a:solidFill>
                  <a:srgbClr val="525252"/>
                </a:solidFill>
                <a:latin typeface="Lucida Sans Unicode" pitchFamily="34" charset="0"/>
              </a:rPr>
              <a:t>Related work</a:t>
            </a:r>
            <a:endParaRPr lang="en-US" sz="4100" dirty="0">
              <a:solidFill>
                <a:srgbClr val="525252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Conclusions</a:t>
            </a:r>
          </a:p>
        </p:txBody>
      </p:sp>
      <p:sp>
        <p:nvSpPr>
          <p:cNvPr id="60418" name="Rectangle 3"/>
          <p:cNvSpPr>
            <a:spLocks noGrp="1"/>
          </p:cNvSpPr>
          <p:nvPr>
            <p:ph idx="1"/>
          </p:nvPr>
        </p:nvSpPr>
        <p:spPr>
          <a:xfrm>
            <a:off x="533400" y="1798637"/>
            <a:ext cx="8382000" cy="45259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1"/>
              </a:buClr>
              <a:buSzPct val="70000"/>
              <a:buFont typeface="+mj-lt"/>
              <a:buAutoNum type="arabicPeriod"/>
            </a:pPr>
            <a:r>
              <a:rPr lang="en-US" sz="2800" dirty="0" smtClean="0"/>
              <a:t>The first practical DBMS for running most standard queries on encrypted data</a:t>
            </a: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3505200" y="5769114"/>
            <a:ext cx="297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Thanks</a:t>
            </a:r>
            <a:r>
              <a:rPr lang="en-US" sz="4000" dirty="0" smtClean="0"/>
              <a:t>!</a:t>
            </a:r>
            <a:endParaRPr lang="en-US" sz="4000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533400" y="2667000"/>
            <a:ext cx="838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 startAt="2"/>
              <a:tabLst/>
              <a:defRPr/>
            </a:pPr>
            <a:r>
              <a:rPr lang="en-US" sz="2800" dirty="0" smtClean="0">
                <a:latin typeface="+mn-lt"/>
                <a:cs typeface="+mn-cs"/>
              </a:rPr>
              <a:t>Protects data of users logged out during attack even when all servers are compromised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 startAt="2"/>
              <a:tabLst/>
              <a:defRPr/>
            </a:pPr>
            <a:r>
              <a:rPr lang="en-US" sz="2800" dirty="0" smtClean="0">
                <a:latin typeface="+mn-lt"/>
                <a:cs typeface="+mn-cs"/>
              </a:rPr>
              <a:t>Modest overhead and no changes to DBMS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336357"/>
            <a:ext cx="1828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chemeClr val="accent2"/>
                </a:solidFill>
              </a:rPr>
              <a:t>CryptDB</a:t>
            </a:r>
            <a:r>
              <a:rPr lang="en-US" sz="2600" dirty="0" smtClean="0">
                <a:solidFill>
                  <a:schemeClr val="accent2"/>
                </a:solidFill>
              </a:rPr>
              <a:t>:</a:t>
            </a:r>
            <a:endParaRPr lang="en-US" sz="26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442978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  <a:latin typeface="Calibri(body)"/>
                <a:cs typeface="Calibri(body)"/>
              </a:rPr>
              <a:t>Website: http://</a:t>
            </a:r>
            <a:r>
              <a:rPr lang="en-US" sz="2800" dirty="0" err="1" smtClean="0">
                <a:solidFill>
                  <a:srgbClr val="000090"/>
                </a:solidFill>
                <a:latin typeface="Calibri(body)"/>
                <a:cs typeface="Calibri(body)"/>
              </a:rPr>
              <a:t>css.csail.mit.edu/cryptdb</a:t>
            </a:r>
            <a:r>
              <a:rPr lang="en-US" sz="2800" dirty="0" smtClean="0">
                <a:solidFill>
                  <a:srgbClr val="000090"/>
                </a:solidFill>
                <a:latin typeface="Calibri(body)"/>
                <a:cs typeface="Calibri(body)"/>
              </a:rPr>
              <a:t>/</a:t>
            </a:r>
            <a:endParaRPr lang="en-US" sz="2800" dirty="0">
              <a:solidFill>
                <a:srgbClr val="000090"/>
              </a:solidFill>
              <a:latin typeface="Calibri(body)"/>
              <a:cs typeface="Calibri(body)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503938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0090"/>
                </a:solidFill>
                <a:latin typeface="Calibri(body)"/>
                <a:cs typeface="Calibri(body)"/>
              </a:rPr>
              <a:t>Demo at poster session!</a:t>
            </a:r>
            <a:endParaRPr lang="en-US" sz="2800" i="1" dirty="0">
              <a:solidFill>
                <a:srgbClr val="000090"/>
              </a:solidFill>
              <a:latin typeface="Calibri(body)"/>
              <a:cs typeface="Calibri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525252"/>
                </a:solidFill>
              </a:rPr>
              <a:t>CryptDB</a:t>
            </a:r>
            <a:r>
              <a:rPr lang="en-US" dirty="0" smtClean="0">
                <a:solidFill>
                  <a:srgbClr val="525252"/>
                </a:solidFill>
              </a:rPr>
              <a:t> in a nutshell</a:t>
            </a:r>
            <a:endParaRPr lang="en-US" dirty="0">
              <a:solidFill>
                <a:srgbClr val="525252"/>
              </a:solidFill>
            </a:endParaRPr>
          </a:p>
        </p:txBody>
      </p:sp>
      <p:sp>
        <p:nvSpPr>
          <p:cNvPr id="30" name="Rectangle 3"/>
          <p:cNvSpPr txBox="1">
            <a:spLocks/>
          </p:cNvSpPr>
          <p:nvPr/>
        </p:nvSpPr>
        <p:spPr bwMode="auto">
          <a:xfrm>
            <a:off x="609600" y="1447800"/>
            <a:ext cx="82296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lang="en-US" sz="2500" dirty="0" smtClean="0">
                <a:latin typeface="Arial"/>
                <a:cs typeface="Arial"/>
              </a:rPr>
              <a:t>Goal: </a:t>
            </a:r>
            <a:r>
              <a:rPr lang="en-US" sz="2500" dirty="0" smtClean="0">
                <a:solidFill>
                  <a:srgbClr val="000090"/>
                </a:solidFill>
                <a:latin typeface="Arial"/>
                <a:cs typeface="Arial"/>
              </a:rPr>
              <a:t>protect confidentiality of data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5" name="Rectangle 3"/>
          <p:cNvSpPr txBox="1">
            <a:spLocks/>
          </p:cNvSpPr>
          <p:nvPr/>
        </p:nvSpPr>
        <p:spPr bwMode="auto">
          <a:xfrm>
            <a:off x="609600" y="5181601"/>
            <a:ext cx="82296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2" name="Rectangle 3"/>
          <p:cNvSpPr txBox="1">
            <a:spLocks/>
          </p:cNvSpPr>
          <p:nvPr/>
        </p:nvSpPr>
        <p:spPr bwMode="auto">
          <a:xfrm>
            <a:off x="457200" y="5029200"/>
            <a:ext cx="82296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67372" marR="0" lvl="0" indent="-4572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lang="en-US" sz="2500" dirty="0" smtClean="0">
                <a:latin typeface="Arial"/>
                <a:cs typeface="Arial"/>
              </a:rPr>
              <a:t>Process SQL queries on encrypted data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6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3" name="Rectangle 3"/>
          <p:cNvSpPr txBox="1">
            <a:spLocks/>
          </p:cNvSpPr>
          <p:nvPr/>
        </p:nvSpPr>
        <p:spPr bwMode="auto">
          <a:xfrm>
            <a:off x="457200" y="5486400"/>
            <a:ext cx="85344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67372" marR="0" lvl="0" indent="-4572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+mj-lt"/>
              <a:buAutoNum type="arabicPeriod" startAt="2"/>
              <a:tabLst/>
              <a:defRPr/>
            </a:pPr>
            <a:r>
              <a:rPr lang="en-US" sz="2500" dirty="0" smtClean="0">
                <a:solidFill>
                  <a:srgbClr val="000000"/>
                </a:solidFill>
                <a:latin typeface="Arial"/>
                <a:cs typeface="Arial"/>
              </a:rPr>
              <a:t>Use fine-grained keys; chain these keys to user passwords based on access control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133600" y="3253264"/>
            <a:ext cx="16002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209800" y="3558064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Application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6705600" y="3253264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DB Server</a:t>
            </a:r>
            <a:endParaRPr lang="en-US" sz="2000" dirty="0"/>
          </a:p>
        </p:txBody>
      </p:sp>
      <p:pic>
        <p:nvPicPr>
          <p:cNvPr id="41" name="Picture 40" descr="d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3710464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41" descr="d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710464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42" descr="d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9187" y="3710464"/>
            <a:ext cx="408013" cy="5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" name="Straight Arrow Connector 43"/>
          <p:cNvCxnSpPr>
            <a:stCxn id="38" idx="3"/>
          </p:cNvCxnSpPr>
          <p:nvPr/>
        </p:nvCxnSpPr>
        <p:spPr>
          <a:xfrm flipV="1">
            <a:off x="3733800" y="3799920"/>
            <a:ext cx="28956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6553200" y="3253264"/>
            <a:ext cx="1600200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724400" y="339226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096000" y="2477869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Threat 1: passive DB server attacks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324600" y="3124200"/>
            <a:ext cx="1981200" cy="14478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1981200" y="2438400"/>
            <a:ext cx="6629400" cy="2289572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819400" y="206906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Threat 2: any attacks on all servers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14800" y="3798332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on encrypted data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33400" y="2960132"/>
            <a:ext cx="9144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83260" y="2971800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1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533400" y="3645932"/>
            <a:ext cx="9144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33400" y="3657600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2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533400" y="4331732"/>
            <a:ext cx="9144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33400" y="4343400"/>
            <a:ext cx="86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3</a:t>
            </a:r>
            <a:endParaRPr lang="en-US" dirty="0"/>
          </a:p>
        </p:txBody>
      </p:sp>
      <p:cxnSp>
        <p:nvCxnSpPr>
          <p:cNvPr id="68" name="Straight Arrow Connector 67"/>
          <p:cNvCxnSpPr>
            <a:stCxn id="56" idx="3"/>
          </p:cNvCxnSpPr>
          <p:nvPr/>
        </p:nvCxnSpPr>
        <p:spPr>
          <a:xfrm>
            <a:off x="1447800" y="3156466"/>
            <a:ext cx="685800" cy="668299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1" idx="3"/>
          </p:cNvCxnSpPr>
          <p:nvPr/>
        </p:nvCxnSpPr>
        <p:spPr>
          <a:xfrm flipV="1">
            <a:off x="1447800" y="3798332"/>
            <a:ext cx="685800" cy="762000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447800" y="3798332"/>
            <a:ext cx="685800" cy="1588"/>
          </a:xfrm>
          <a:prstGeom prst="straightConnector1">
            <a:avLst/>
          </a:prstGeom>
          <a:ln w="254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51" grpId="0" animBg="1"/>
      <p:bldP spid="52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3"/>
          <p:cNvSpPr txBox="1">
            <a:spLocks/>
          </p:cNvSpPr>
          <p:nvPr/>
        </p:nvSpPr>
        <p:spPr bwMode="auto">
          <a:xfrm>
            <a:off x="381000" y="990600"/>
            <a:ext cx="8229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defRPr/>
            </a:pPr>
            <a:endParaRPr lang="en-US" sz="2500" i="1" dirty="0" smtClean="0">
              <a:solidFill>
                <a:schemeClr val="accent4"/>
              </a:solidFill>
              <a:latin typeface="Arial"/>
              <a:cs typeface="Arial"/>
            </a:endParaRPr>
          </a:p>
          <a:p>
            <a:pPr marL="567372" indent="-457200" eaLnBrk="0" hangingPunct="0">
              <a:spcBef>
                <a:spcPts val="500"/>
              </a:spcBef>
              <a:buClr>
                <a:schemeClr val="accent1"/>
              </a:buClr>
              <a:buSzPct val="75000"/>
              <a:buFont typeface="+mj-lt"/>
              <a:buAutoNum type="arabicPeriod"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First practical DBMS to process most SQL queries on encrypted data</a:t>
            </a:r>
          </a:p>
          <a:p>
            <a:pPr marL="1481772" lvl="2" indent="-457200" eaLnBrk="0" hangingPunct="0">
              <a:spcBef>
                <a:spcPts val="500"/>
              </a:spcBef>
              <a:buClr>
                <a:schemeClr val="accent1"/>
              </a:buClr>
              <a:buSzPct val="75000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Hide DB from sys. </a:t>
            </a:r>
            <a:r>
              <a:rPr lang="en-US" sz="2400" dirty="0" err="1" smtClean="0">
                <a:solidFill>
                  <a:srgbClr val="000090"/>
                </a:solidFill>
                <a:latin typeface="Arial"/>
                <a:cs typeface="Arial"/>
              </a:rPr>
              <a:t>admins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., outsource DB</a:t>
            </a:r>
          </a:p>
        </p:txBody>
      </p:sp>
      <p:sp>
        <p:nvSpPr>
          <p:cNvPr id="37" name="Rectangle 3"/>
          <p:cNvSpPr txBox="1">
            <a:spLocks/>
          </p:cNvSpPr>
          <p:nvPr/>
        </p:nvSpPr>
        <p:spPr bwMode="auto">
          <a:xfrm>
            <a:off x="457200" y="2438400"/>
            <a:ext cx="8458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defRPr/>
            </a:pPr>
            <a:endParaRPr lang="en-US" sz="2500" i="1" dirty="0" smtClean="0">
              <a:solidFill>
                <a:schemeClr val="accent4"/>
              </a:solidFill>
              <a:latin typeface="Arial"/>
              <a:cs typeface="Arial"/>
            </a:endParaRPr>
          </a:p>
          <a:p>
            <a:pPr marL="567372" indent="-457200" eaLnBrk="0" hangingPunct="0">
              <a:spcBef>
                <a:spcPts val="500"/>
              </a:spcBef>
              <a:buClr>
                <a:schemeClr val="accent1"/>
              </a:buClr>
              <a:buSzPct val="75000"/>
              <a:buFont typeface="+mj-lt"/>
              <a:buAutoNum type="arabicPeriod" startAt="2"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Protects data of users logged out during attack, even when all servers are compromised </a:t>
            </a: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80160" lvl="2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2400" dirty="0" smtClean="0">
                <a:solidFill>
                  <a:srgbClr val="000090"/>
                </a:solidFill>
                <a:latin typeface="Arial"/>
                <a:cs typeface="Arial"/>
              </a:rPr>
              <a:t>Limit leakage from compromised applications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8" name="Rectangle 3"/>
          <p:cNvSpPr txBox="1">
            <a:spLocks/>
          </p:cNvSpPr>
          <p:nvPr/>
        </p:nvSpPr>
        <p:spPr bwMode="auto">
          <a:xfrm>
            <a:off x="457200" y="3886200"/>
            <a:ext cx="8153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67372" indent="-457200" eaLnBrk="0" hangingPunct="0">
              <a:spcBef>
                <a:spcPts val="500"/>
              </a:spcBef>
              <a:buClr>
                <a:schemeClr val="accent1"/>
              </a:buClr>
              <a:buSzPct val="75000"/>
              <a:defRPr/>
            </a:pPr>
            <a:endParaRPr lang="en-US" sz="2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67372" indent="-457200" eaLnBrk="0" hangingPunct="0">
              <a:spcBef>
                <a:spcPts val="500"/>
              </a:spcBef>
              <a:buClr>
                <a:schemeClr val="accent1"/>
              </a:buClr>
              <a:buSzPct val="75000"/>
              <a:buFont typeface="+mj-lt"/>
              <a:buAutoNum type="arabicPeriod" startAt="3"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Modest overhead: 26% throughput loss for TPC-C 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525252"/>
                </a:solidFill>
              </a:rPr>
              <a:t>Contributions</a:t>
            </a:r>
            <a:endParaRPr lang="en-US" dirty="0">
              <a:solidFill>
                <a:srgbClr val="525252"/>
              </a:solidFill>
            </a:endParaRPr>
          </a:p>
        </p:txBody>
      </p:sp>
      <p:sp>
        <p:nvSpPr>
          <p:cNvPr id="46" name="Rectangle 3"/>
          <p:cNvSpPr txBox="1">
            <a:spLocks/>
          </p:cNvSpPr>
          <p:nvPr/>
        </p:nvSpPr>
        <p:spPr bwMode="auto">
          <a:xfrm>
            <a:off x="457200" y="4876800"/>
            <a:ext cx="8001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67372" indent="-457200" eaLnBrk="0" hangingPunct="0">
              <a:spcBef>
                <a:spcPts val="500"/>
              </a:spcBef>
              <a:buClr>
                <a:schemeClr val="accent1"/>
              </a:buClr>
              <a:buSzPct val="75000"/>
              <a:buFont typeface="+mj-lt"/>
              <a:buAutoNum type="arabicPeriod" startAt="4"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No changes to DBMS (e.g., </a:t>
            </a:r>
            <a:r>
              <a:rPr lang="en-US" sz="2600" dirty="0" err="1" smtClean="0">
                <a:solidFill>
                  <a:srgbClr val="000000"/>
                </a:solidFill>
                <a:latin typeface="Arial"/>
                <a:cs typeface="Arial"/>
              </a:rPr>
              <a:t>Postgres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latin typeface="Arial"/>
                <a:cs typeface="Arial"/>
              </a:rPr>
              <a:t>MySQL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2600" dirty="0" smtClean="0"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5" name="Right Arrow 74"/>
          <p:cNvSpPr/>
          <p:nvPr/>
        </p:nvSpPr>
        <p:spPr>
          <a:xfrm>
            <a:off x="1066800" y="2362200"/>
            <a:ext cx="5334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Arrow 75"/>
          <p:cNvSpPr/>
          <p:nvPr/>
        </p:nvSpPr>
        <p:spPr>
          <a:xfrm>
            <a:off x="1143000" y="3810000"/>
            <a:ext cx="5334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/>
      <p:bldP spid="38" grpId="1"/>
      <p:bldP spid="46" grpId="0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Threat 1: Passive attacks to DB Server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22098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DB Server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6858000" y="2209800"/>
            <a:ext cx="1600200" cy="11430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dev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464287" y="1619310"/>
            <a:ext cx="384313" cy="3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4876800" y="23738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transformed query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306094" y="2628900"/>
            <a:ext cx="1294606" cy="794"/>
          </a:xfrm>
          <a:prstGeom prst="line">
            <a:avLst/>
          </a:prstGeom>
          <a:ln w="254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3581400" y="2286000"/>
            <a:ext cx="1219200" cy="838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810000" y="226689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Proxy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1676400" y="2362200"/>
            <a:ext cx="1905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plain query </a:t>
            </a:r>
          </a:p>
        </p:txBody>
      </p:sp>
      <p:pic>
        <p:nvPicPr>
          <p:cNvPr id="46" name="Picture 45" descr="Key-ic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03447">
            <a:off x="3777541" y="2530650"/>
            <a:ext cx="864925" cy="864925"/>
          </a:xfrm>
          <a:prstGeom prst="rect">
            <a:avLst/>
          </a:prstGeom>
        </p:spPr>
      </p:pic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2514600" y="2861608"/>
            <a:ext cx="3657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ct val="70000"/>
            </a:pPr>
            <a:endParaRPr lang="en-US" sz="2000" dirty="0" smtClean="0"/>
          </a:p>
          <a:p>
            <a:pPr>
              <a:buSzPct val="70000"/>
              <a:buFont typeface="Wingdings" charset="2"/>
              <a:buChar char="Ø"/>
            </a:pPr>
            <a:r>
              <a:rPr lang="en-US" sz="2000" dirty="0" smtClean="0"/>
              <a:t> Stores schema, master key</a:t>
            </a:r>
          </a:p>
          <a:p>
            <a:pPr>
              <a:buSzPct val="70000"/>
              <a:buFont typeface="Wingdings" charset="2"/>
              <a:buChar char="Ø"/>
            </a:pPr>
            <a:r>
              <a:rPr lang="en-US" sz="2000" dirty="0" smtClean="0"/>
              <a:t> No data storage</a:t>
            </a:r>
          </a:p>
          <a:p>
            <a:pPr>
              <a:buSzPct val="70000"/>
              <a:buFont typeface="Wingdings" charset="2"/>
              <a:buChar char="Ø"/>
            </a:pPr>
            <a:r>
              <a:rPr lang="en-US" sz="2000" dirty="0" smtClean="0"/>
              <a:t> No query execution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867400" y="16002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DA1F28"/>
                </a:solidFill>
              </a:rPr>
              <a:t>Under attack</a:t>
            </a:r>
            <a:endParaRPr lang="en-US" sz="2000" dirty="0">
              <a:solidFill>
                <a:srgbClr val="DA1F28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04800" y="2590800"/>
            <a:ext cx="1371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04800" y="2590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676400" y="2743200"/>
            <a:ext cx="1905000" cy="0"/>
          </a:xfrm>
          <a:prstGeom prst="straightConnector1">
            <a:avLst/>
          </a:prstGeom>
          <a:ln>
            <a:solidFill>
              <a:srgbClr val="00009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670305" y="2895600"/>
            <a:ext cx="1911095" cy="1588"/>
          </a:xfrm>
          <a:prstGeom prst="straightConnector1">
            <a:avLst/>
          </a:prstGeom>
          <a:ln>
            <a:solidFill>
              <a:srgbClr val="00009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24000" y="2819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decrypted results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953000" y="28310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1F28"/>
                </a:solidFill>
              </a:rPr>
              <a:t>encrypted results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4800600" y="2743200"/>
            <a:ext cx="2011680" cy="0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800600" y="2895600"/>
            <a:ext cx="2011680" cy="0"/>
          </a:xfrm>
          <a:prstGeom prst="straightConnector1">
            <a:avLst/>
          </a:prstGeom>
          <a:ln>
            <a:solidFill>
              <a:srgbClr val="DA1F28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209800" y="1600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Trusted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6096000" y="3099137"/>
            <a:ext cx="3200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ct val="70000"/>
            </a:pPr>
            <a:endParaRPr lang="en-US" sz="2000" dirty="0" smtClean="0"/>
          </a:p>
          <a:p>
            <a:pPr>
              <a:buSzPct val="70000"/>
              <a:buFont typeface="Wingdings" charset="2"/>
              <a:buChar char="Ø"/>
            </a:pPr>
            <a:r>
              <a:rPr lang="en-US" sz="2000" dirty="0" smtClean="0"/>
              <a:t> Process queries completely at the DBMS, on encrypted database</a:t>
            </a:r>
            <a:endParaRPr lang="en-US" sz="2000" dirty="0"/>
          </a:p>
        </p:txBody>
      </p:sp>
      <p:sp>
        <p:nvSpPr>
          <p:cNvPr id="52" name="Rectangle 3"/>
          <p:cNvSpPr txBox="1">
            <a:spLocks/>
          </p:cNvSpPr>
          <p:nvPr/>
        </p:nvSpPr>
        <p:spPr bwMode="auto">
          <a:xfrm>
            <a:off x="762000" y="4191000"/>
            <a:ext cx="8458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defRPr/>
            </a:pPr>
            <a:endParaRPr lang="en-US" sz="2500" i="1" dirty="0" smtClean="0">
              <a:solidFill>
                <a:schemeClr val="accent4"/>
              </a:solidFill>
              <a:latin typeface="Arial"/>
              <a:cs typeface="Arial"/>
            </a:endParaRPr>
          </a:p>
          <a:p>
            <a:pPr marL="365760" indent="-255588" eaLnBrk="0" hangingPunct="0">
              <a:spcBef>
                <a:spcPts val="5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2800" dirty="0" smtClean="0">
                <a:latin typeface="Arial"/>
                <a:cs typeface="Arial"/>
              </a:rPr>
              <a:t>Process SQL queries on encrypted data</a:t>
            </a: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65760" marR="0" lvl="0" indent="-255588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lang="en-US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676400" y="2819400"/>
            <a:ext cx="5181600" cy="381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858000" y="27548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Encrypted DB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 animBg="1"/>
      <p:bldP spid="42" grpId="0"/>
      <p:bldP spid="45" grpId="0"/>
      <p:bldP spid="47" grpId="0"/>
      <p:bldP spid="34" grpId="0"/>
      <p:bldP spid="44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34"/>
          <p:cNvSpPr txBox="1">
            <a:spLocks noChangeArrowheads="1"/>
          </p:cNvSpPr>
          <p:nvPr/>
        </p:nvSpPr>
        <p:spPr bwMode="auto">
          <a:xfrm>
            <a:off x="4495800" y="2362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col1/rank</a:t>
            </a:r>
            <a:endParaRPr lang="en-US" dirty="0"/>
          </a:p>
        </p:txBody>
      </p:sp>
      <p:sp>
        <p:nvSpPr>
          <p:cNvPr id="26630" name="Text Box 35"/>
          <p:cNvSpPr txBox="1">
            <a:spLocks noChangeArrowheads="1"/>
          </p:cNvSpPr>
          <p:nvPr/>
        </p:nvSpPr>
        <p:spPr bwMode="auto">
          <a:xfrm>
            <a:off x="5562600" y="2362200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col2/name</a:t>
            </a:r>
            <a:endParaRPr lang="en-US" dirty="0"/>
          </a:p>
        </p:txBody>
      </p:sp>
      <p:sp>
        <p:nvSpPr>
          <p:cNvPr id="26636" name="Text Box 82"/>
          <p:cNvSpPr txBox="1">
            <a:spLocks noChangeArrowheads="1"/>
          </p:cNvSpPr>
          <p:nvPr/>
        </p:nvSpPr>
        <p:spPr bwMode="auto">
          <a:xfrm>
            <a:off x="5410200" y="19050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table1/emp</a:t>
            </a:r>
            <a:endParaRPr lang="en-US" dirty="0"/>
          </a:p>
        </p:txBody>
      </p:sp>
      <p:sp>
        <p:nvSpPr>
          <p:cNvPr id="31828" name="Text Box 84"/>
          <p:cNvSpPr txBox="1">
            <a:spLocks noChangeArrowheads="1"/>
          </p:cNvSpPr>
          <p:nvPr/>
        </p:nvSpPr>
        <p:spPr bwMode="auto">
          <a:xfrm>
            <a:off x="76200" y="133985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/>
                <a:ea typeface="Arial Unicode MS" pitchFamily="34" charset="-128"/>
                <a:cs typeface="Arial"/>
              </a:rPr>
              <a:t>SELECT * FROM </a:t>
            </a:r>
            <a:r>
              <a:rPr lang="en-US" dirty="0" err="1" smtClean="0">
                <a:latin typeface="Arial"/>
                <a:ea typeface="Arial Unicode MS" pitchFamily="34" charset="-128"/>
                <a:cs typeface="Arial"/>
              </a:rPr>
              <a:t>emp</a:t>
            </a:r>
            <a:r>
              <a:rPr lang="en-US" dirty="0" smtClean="0">
                <a:latin typeface="Arial"/>
                <a:ea typeface="Arial Unicode MS" pitchFamily="34" charset="-128"/>
                <a:cs typeface="Arial"/>
              </a:rPr>
              <a:t> WHERE salary =  100</a:t>
            </a:r>
            <a:endParaRPr lang="en-US" dirty="0">
              <a:latin typeface="Arial"/>
              <a:ea typeface="Arial Unicode MS" pitchFamily="34" charset="-128"/>
              <a:cs typeface="Arial"/>
            </a:endParaRPr>
          </a:p>
        </p:txBody>
      </p:sp>
      <p:pic>
        <p:nvPicPr>
          <p:cNvPr id="31882" name="Picture 138" descr="ti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200400"/>
            <a:ext cx="6858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1883" name="Picture 139" descr="ti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4267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Rounded Rectangle 114"/>
          <p:cNvSpPr/>
          <p:nvPr/>
        </p:nvSpPr>
        <p:spPr>
          <a:xfrm>
            <a:off x="4495800" y="28956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4495800" y="2743200"/>
            <a:ext cx="3352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>
            <a:off x="4344194" y="3656806"/>
            <a:ext cx="24384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5561806" y="3656806"/>
            <a:ext cx="24384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5715000" y="28956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6858000" y="28956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4495800" y="34290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5715000" y="34290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6858000" y="34290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4495800" y="39624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5715000" y="39624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6858000" y="39624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ounded Rectangle 133"/>
          <p:cNvSpPr/>
          <p:nvPr/>
        </p:nvSpPr>
        <p:spPr>
          <a:xfrm>
            <a:off x="4495800" y="44958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ounded Rectangle 135"/>
          <p:cNvSpPr/>
          <p:nvPr/>
        </p:nvSpPr>
        <p:spPr>
          <a:xfrm>
            <a:off x="5715000" y="44958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136"/>
          <p:cNvSpPr/>
          <p:nvPr/>
        </p:nvSpPr>
        <p:spPr>
          <a:xfrm>
            <a:off x="6858000" y="44958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77" name="Rectangle 133"/>
          <p:cNvSpPr>
            <a:spLocks noChangeArrowheads="1"/>
          </p:cNvSpPr>
          <p:nvPr/>
        </p:nvSpPr>
        <p:spPr bwMode="auto">
          <a:xfrm>
            <a:off x="6934200" y="28956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78" name="Text Box 134"/>
          <p:cNvSpPr txBox="1">
            <a:spLocks noChangeArrowheads="1"/>
          </p:cNvSpPr>
          <p:nvPr/>
        </p:nvSpPr>
        <p:spPr bwMode="auto">
          <a:xfrm>
            <a:off x="6934200" y="2819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x934bc1</a:t>
            </a:r>
          </a:p>
        </p:txBody>
      </p:sp>
      <p:sp>
        <p:nvSpPr>
          <p:cNvPr id="31862" name="Rectangle 118"/>
          <p:cNvSpPr>
            <a:spLocks noChangeArrowheads="1"/>
          </p:cNvSpPr>
          <p:nvPr/>
        </p:nvSpPr>
        <p:spPr bwMode="auto">
          <a:xfrm>
            <a:off x="6934200" y="34290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63" name="Text Box 119"/>
          <p:cNvSpPr txBox="1">
            <a:spLocks noChangeArrowheads="1"/>
          </p:cNvSpPr>
          <p:nvPr/>
        </p:nvSpPr>
        <p:spPr bwMode="auto">
          <a:xfrm>
            <a:off x="6934200" y="3352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x5a8c34</a:t>
            </a:r>
          </a:p>
        </p:txBody>
      </p:sp>
      <p:sp>
        <p:nvSpPr>
          <p:cNvPr id="31867" name="Rectangle 123"/>
          <p:cNvSpPr>
            <a:spLocks noChangeArrowheads="1"/>
          </p:cNvSpPr>
          <p:nvPr/>
        </p:nvSpPr>
        <p:spPr bwMode="auto">
          <a:xfrm>
            <a:off x="6934200" y="44958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68" name="Text Box 124"/>
          <p:cNvSpPr txBox="1">
            <a:spLocks noChangeArrowheads="1"/>
          </p:cNvSpPr>
          <p:nvPr/>
        </p:nvSpPr>
        <p:spPr bwMode="auto">
          <a:xfrm>
            <a:off x="6934200" y="44338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x5a8c34</a:t>
            </a:r>
          </a:p>
        </p:txBody>
      </p:sp>
      <p:sp>
        <p:nvSpPr>
          <p:cNvPr id="31872" name="Rectangle 128"/>
          <p:cNvSpPr>
            <a:spLocks noChangeArrowheads="1"/>
          </p:cNvSpPr>
          <p:nvPr/>
        </p:nvSpPr>
        <p:spPr bwMode="auto">
          <a:xfrm>
            <a:off x="6934200" y="39624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73" name="Text Box 129"/>
          <p:cNvSpPr txBox="1">
            <a:spLocks noChangeArrowheads="1"/>
          </p:cNvSpPr>
          <p:nvPr/>
        </p:nvSpPr>
        <p:spPr bwMode="auto">
          <a:xfrm>
            <a:off x="6934200" y="3886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x84a21c</a:t>
            </a:r>
          </a:p>
        </p:txBody>
      </p:sp>
      <p:sp>
        <p:nvSpPr>
          <p:cNvPr id="211" name="Text Box 84"/>
          <p:cNvSpPr txBox="1">
            <a:spLocks noChangeArrowheads="1"/>
          </p:cNvSpPr>
          <p:nvPr/>
        </p:nvSpPr>
        <p:spPr bwMode="auto">
          <a:xfrm>
            <a:off x="1524000" y="22860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/>
                <a:ea typeface="Arial Unicode MS" pitchFamily="34" charset="-128"/>
                <a:cs typeface="Arial"/>
              </a:rPr>
              <a:t>SELECT * FROM table1 WHERE col3 = x5a8c34</a:t>
            </a:r>
            <a:endParaRPr lang="en-US" dirty="0">
              <a:latin typeface="Arial"/>
              <a:ea typeface="Arial Unicode MS" pitchFamily="34" charset="-128"/>
              <a:cs typeface="Arial"/>
            </a:endParaRPr>
          </a:p>
        </p:txBody>
      </p:sp>
      <p:sp>
        <p:nvSpPr>
          <p:cNvPr id="213" name="Rounded Rectangle 212"/>
          <p:cNvSpPr/>
          <p:nvPr/>
        </p:nvSpPr>
        <p:spPr>
          <a:xfrm>
            <a:off x="381000" y="2667000"/>
            <a:ext cx="1066800" cy="53340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533400" y="27548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cxnSp>
        <p:nvCxnSpPr>
          <p:cNvPr id="216" name="Straight Arrow Connector 215"/>
          <p:cNvCxnSpPr/>
          <p:nvPr/>
        </p:nvCxnSpPr>
        <p:spPr>
          <a:xfrm rot="5400000">
            <a:off x="724694" y="2323306"/>
            <a:ext cx="5334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381000" y="3962400"/>
            <a:ext cx="3733800" cy="990600"/>
            <a:chOff x="381000" y="3962400"/>
            <a:chExt cx="3733800" cy="990600"/>
          </a:xfrm>
        </p:grpSpPr>
        <p:sp>
          <p:nvSpPr>
            <p:cNvPr id="158" name="Rounded Rectangle 157"/>
            <p:cNvSpPr/>
            <p:nvPr/>
          </p:nvSpPr>
          <p:spPr>
            <a:xfrm>
              <a:off x="2819400" y="40386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 Box 193"/>
            <p:cNvSpPr txBox="1">
              <a:spLocks noChangeArrowheads="1"/>
            </p:cNvSpPr>
            <p:nvPr/>
          </p:nvSpPr>
          <p:spPr bwMode="auto">
            <a:xfrm>
              <a:off x="3158067" y="3962400"/>
              <a:ext cx="42333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/>
                  </a:solidFill>
                </a:rPr>
                <a:t>?</a:t>
              </a: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2819400" y="45720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84" name="Line 140"/>
            <p:cNvSpPr>
              <a:spLocks noChangeShapeType="1"/>
            </p:cNvSpPr>
            <p:nvPr/>
          </p:nvSpPr>
          <p:spPr bwMode="auto">
            <a:xfrm>
              <a:off x="381000" y="4495800"/>
              <a:ext cx="3733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44" name="Rectangle 200"/>
            <p:cNvSpPr>
              <a:spLocks noChangeArrowheads="1"/>
            </p:cNvSpPr>
            <p:nvPr/>
          </p:nvSpPr>
          <p:spPr bwMode="auto">
            <a:xfrm>
              <a:off x="2895600" y="4038600"/>
              <a:ext cx="8382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5" name="Text Box 221"/>
            <p:cNvSpPr txBox="1">
              <a:spLocks noChangeArrowheads="1"/>
            </p:cNvSpPr>
            <p:nvPr/>
          </p:nvSpPr>
          <p:spPr bwMode="auto">
            <a:xfrm>
              <a:off x="2895600" y="3962400"/>
              <a:ext cx="914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aramond" pitchFamily="18" charset="0"/>
                </a:rPr>
                <a:t>x5a8c34</a:t>
              </a:r>
            </a:p>
          </p:txBody>
        </p:sp>
        <p:sp>
          <p:nvSpPr>
            <p:cNvPr id="31964" name="Rectangle 220"/>
            <p:cNvSpPr>
              <a:spLocks noChangeArrowheads="1"/>
            </p:cNvSpPr>
            <p:nvPr/>
          </p:nvSpPr>
          <p:spPr bwMode="auto">
            <a:xfrm>
              <a:off x="2895600" y="4572000"/>
              <a:ext cx="8382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533400" y="40386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1676400" y="40386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533400" y="45720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676400" y="45720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 Box 193"/>
            <p:cNvSpPr txBox="1">
              <a:spLocks noChangeArrowheads="1"/>
            </p:cNvSpPr>
            <p:nvPr/>
          </p:nvSpPr>
          <p:spPr bwMode="auto">
            <a:xfrm>
              <a:off x="838200" y="4495800"/>
              <a:ext cx="42333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31945" name="Text Box 201"/>
            <p:cNvSpPr txBox="1">
              <a:spLocks noChangeArrowheads="1"/>
            </p:cNvSpPr>
            <p:nvPr/>
          </p:nvSpPr>
          <p:spPr bwMode="auto">
            <a:xfrm>
              <a:off x="2895600" y="4495800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aramond" pitchFamily="18" charset="0"/>
                </a:rPr>
                <a:t>x5a8c34</a:t>
              </a:r>
            </a:p>
          </p:txBody>
        </p:sp>
        <p:sp>
          <p:nvSpPr>
            <p:cNvPr id="177" name="Text Box 193"/>
            <p:cNvSpPr txBox="1">
              <a:spLocks noChangeArrowheads="1"/>
            </p:cNvSpPr>
            <p:nvPr/>
          </p:nvSpPr>
          <p:spPr bwMode="auto">
            <a:xfrm>
              <a:off x="3158067" y="3962400"/>
              <a:ext cx="42333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/>
                  </a:solidFill>
                </a:rPr>
                <a:t>?</a:t>
              </a:r>
            </a:p>
          </p:txBody>
        </p:sp>
        <p:sp>
          <p:nvSpPr>
            <p:cNvPr id="180" name="Rectangle 200"/>
            <p:cNvSpPr>
              <a:spLocks noChangeArrowheads="1"/>
            </p:cNvSpPr>
            <p:nvPr/>
          </p:nvSpPr>
          <p:spPr bwMode="auto">
            <a:xfrm>
              <a:off x="2895600" y="4038600"/>
              <a:ext cx="8382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Text Box 221"/>
            <p:cNvSpPr txBox="1">
              <a:spLocks noChangeArrowheads="1"/>
            </p:cNvSpPr>
            <p:nvPr/>
          </p:nvSpPr>
          <p:spPr bwMode="auto">
            <a:xfrm>
              <a:off x="2889504" y="3968496"/>
              <a:ext cx="914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aramond" pitchFamily="18" charset="0"/>
                </a:rPr>
                <a:t>x5a8c34</a:t>
              </a:r>
            </a:p>
          </p:txBody>
        </p:sp>
        <p:sp>
          <p:nvSpPr>
            <p:cNvPr id="182" name="Rectangle 220"/>
            <p:cNvSpPr>
              <a:spLocks noChangeArrowheads="1"/>
            </p:cNvSpPr>
            <p:nvPr/>
          </p:nvSpPr>
          <p:spPr bwMode="auto">
            <a:xfrm>
              <a:off x="2895600" y="4572000"/>
              <a:ext cx="8382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Text Box 193"/>
            <p:cNvSpPr txBox="1">
              <a:spLocks noChangeArrowheads="1"/>
            </p:cNvSpPr>
            <p:nvPr/>
          </p:nvSpPr>
          <p:spPr bwMode="auto">
            <a:xfrm>
              <a:off x="2015067" y="3962400"/>
              <a:ext cx="42333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189" name="Text Box 193"/>
            <p:cNvSpPr txBox="1">
              <a:spLocks noChangeArrowheads="1"/>
            </p:cNvSpPr>
            <p:nvPr/>
          </p:nvSpPr>
          <p:spPr bwMode="auto">
            <a:xfrm>
              <a:off x="838200" y="4495800"/>
              <a:ext cx="42333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190" name="Text Box 193"/>
            <p:cNvSpPr txBox="1">
              <a:spLocks noChangeArrowheads="1"/>
            </p:cNvSpPr>
            <p:nvPr/>
          </p:nvSpPr>
          <p:spPr bwMode="auto">
            <a:xfrm>
              <a:off x="2015067" y="4495800"/>
              <a:ext cx="42333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191" name="Text Box 201"/>
            <p:cNvSpPr txBox="1">
              <a:spLocks noChangeArrowheads="1"/>
            </p:cNvSpPr>
            <p:nvPr/>
          </p:nvSpPr>
          <p:spPr bwMode="auto">
            <a:xfrm>
              <a:off x="2889504" y="4507992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Garamond" pitchFamily="18" charset="0"/>
                </a:rPr>
                <a:t>x5a8c34</a:t>
              </a:r>
            </a:p>
          </p:txBody>
        </p:sp>
      </p:grpSp>
      <p:sp>
        <p:nvSpPr>
          <p:cNvPr id="201" name="Text Box 193"/>
          <p:cNvSpPr txBox="1">
            <a:spLocks noChangeArrowheads="1"/>
          </p:cNvSpPr>
          <p:nvPr/>
        </p:nvSpPr>
        <p:spPr bwMode="auto">
          <a:xfrm>
            <a:off x="838200" y="5029200"/>
            <a:ext cx="423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02" name="Text Box 193"/>
          <p:cNvSpPr txBox="1">
            <a:spLocks noChangeArrowheads="1"/>
          </p:cNvSpPr>
          <p:nvPr/>
        </p:nvSpPr>
        <p:spPr bwMode="auto">
          <a:xfrm>
            <a:off x="2015067" y="5029200"/>
            <a:ext cx="423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830568" y="2889504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x4be219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6830568" y="3429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x95c623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6830568" y="395935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x2ea887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6830568" y="4495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x17cea7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18" name="Straight Arrow Connector 217"/>
          <p:cNvCxnSpPr/>
          <p:nvPr/>
        </p:nvCxnSpPr>
        <p:spPr>
          <a:xfrm>
            <a:off x="1447800" y="2971800"/>
            <a:ext cx="29718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1" name="Text Box 36"/>
          <p:cNvSpPr txBox="1">
            <a:spLocks noChangeArrowheads="1"/>
          </p:cNvSpPr>
          <p:nvPr/>
        </p:nvSpPr>
        <p:spPr bwMode="auto">
          <a:xfrm>
            <a:off x="6781800" y="23622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col3/salary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381000" y="533400"/>
            <a:ext cx="1371600" cy="45720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57200" y="5450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100" name="Straight Arrow Connector 99"/>
          <p:cNvCxnSpPr/>
          <p:nvPr/>
        </p:nvCxnSpPr>
        <p:spPr>
          <a:xfrm rot="5400000">
            <a:off x="838994" y="1218406"/>
            <a:ext cx="3048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8534400" y="2895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8458200" y="341071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8458200" y="39740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800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8458200" y="45074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10" name="Left Brace 109"/>
          <p:cNvSpPr/>
          <p:nvPr/>
        </p:nvSpPr>
        <p:spPr>
          <a:xfrm>
            <a:off x="8305800" y="2819400"/>
            <a:ext cx="304800" cy="2057400"/>
          </a:xfrm>
          <a:prstGeom prst="leftBrace">
            <a:avLst/>
          </a:prstGeom>
          <a:ln>
            <a:solidFill>
              <a:srgbClr val="464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6172200" y="609600"/>
            <a:ext cx="259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/>
                </a:solidFill>
              </a:rPr>
              <a:t>Randomized encryption</a:t>
            </a:r>
            <a:endParaRPr lang="en-US" sz="2600" dirty="0">
              <a:solidFill>
                <a:schemeClr val="accent2"/>
              </a:solidFill>
            </a:endParaRPr>
          </a:p>
        </p:txBody>
      </p:sp>
      <p:cxnSp>
        <p:nvCxnSpPr>
          <p:cNvPr id="118" name="Straight Arrow Connector 117"/>
          <p:cNvCxnSpPr/>
          <p:nvPr/>
        </p:nvCxnSpPr>
        <p:spPr>
          <a:xfrm rot="5400000">
            <a:off x="7009606" y="1905000"/>
            <a:ext cx="762000" cy="1588"/>
          </a:xfrm>
          <a:prstGeom prst="straightConnector1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6172200" y="609600"/>
            <a:ext cx="259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/>
                </a:solidFill>
              </a:rPr>
              <a:t>Deterministic encryption</a:t>
            </a:r>
            <a:endParaRPr lang="en-US" sz="2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28" grpId="0"/>
      <p:bldP spid="31828" grpId="1"/>
      <p:bldP spid="31877" grpId="0" animBg="1"/>
      <p:bldP spid="31878" grpId="0"/>
      <p:bldP spid="31862" grpId="0" animBg="1"/>
      <p:bldP spid="31863" grpId="0"/>
      <p:bldP spid="31867" grpId="0" animBg="1"/>
      <p:bldP spid="31868" grpId="0"/>
      <p:bldP spid="31872" grpId="0" animBg="1"/>
      <p:bldP spid="31873" grpId="0"/>
      <p:bldP spid="211" grpId="0"/>
      <p:bldP spid="213" grpId="0" animBg="1"/>
      <p:bldP spid="214" grpId="0"/>
      <p:bldP spid="227" grpId="1"/>
      <p:bldP spid="228" grpId="1"/>
      <p:bldP spid="229" grpId="1"/>
      <p:bldP spid="230" grpId="1"/>
      <p:bldP spid="98" grpId="0" animBg="1"/>
      <p:bldP spid="99" grpId="0"/>
      <p:bldP spid="114" grpId="0"/>
      <p:bldP spid="13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34"/>
          <p:cNvSpPr txBox="1">
            <a:spLocks noChangeArrowheads="1"/>
          </p:cNvSpPr>
          <p:nvPr/>
        </p:nvSpPr>
        <p:spPr bwMode="auto">
          <a:xfrm>
            <a:off x="4495800" y="2362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col1/rank</a:t>
            </a:r>
            <a:endParaRPr lang="en-US" dirty="0"/>
          </a:p>
        </p:txBody>
      </p:sp>
      <p:sp>
        <p:nvSpPr>
          <p:cNvPr id="26630" name="Text Box 35"/>
          <p:cNvSpPr txBox="1">
            <a:spLocks noChangeArrowheads="1"/>
          </p:cNvSpPr>
          <p:nvPr/>
        </p:nvSpPr>
        <p:spPr bwMode="auto">
          <a:xfrm>
            <a:off x="5562600" y="2362200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col2/name</a:t>
            </a:r>
            <a:endParaRPr lang="en-US" dirty="0"/>
          </a:p>
        </p:txBody>
      </p:sp>
      <p:sp>
        <p:nvSpPr>
          <p:cNvPr id="26636" name="Text Box 82"/>
          <p:cNvSpPr txBox="1">
            <a:spLocks noChangeArrowheads="1"/>
          </p:cNvSpPr>
          <p:nvPr/>
        </p:nvSpPr>
        <p:spPr bwMode="auto">
          <a:xfrm>
            <a:off x="5410200" y="19050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table1 (</a:t>
            </a:r>
            <a:r>
              <a:rPr lang="en-US" dirty="0" err="1" smtClean="0"/>
              <a:t>emp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1882" name="Picture 138" descr="ti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200400"/>
            <a:ext cx="6858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1883" name="Picture 139" descr="ti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4267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Rounded Rectangle 114"/>
          <p:cNvSpPr/>
          <p:nvPr/>
        </p:nvSpPr>
        <p:spPr>
          <a:xfrm>
            <a:off x="4495800" y="28956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4495800" y="2743200"/>
            <a:ext cx="3352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>
            <a:off x="4344194" y="3656806"/>
            <a:ext cx="24384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5561806" y="3656806"/>
            <a:ext cx="24384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5715000" y="28956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6858000" y="28956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4495800" y="34290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5715000" y="34290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6858000" y="34290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4495800" y="39624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5715000" y="39624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6858000" y="39624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ounded Rectangle 133"/>
          <p:cNvSpPr/>
          <p:nvPr/>
        </p:nvSpPr>
        <p:spPr>
          <a:xfrm>
            <a:off x="4495800" y="44958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ounded Rectangle 135"/>
          <p:cNvSpPr/>
          <p:nvPr/>
        </p:nvSpPr>
        <p:spPr>
          <a:xfrm>
            <a:off x="5715000" y="44958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136"/>
          <p:cNvSpPr/>
          <p:nvPr/>
        </p:nvSpPr>
        <p:spPr>
          <a:xfrm>
            <a:off x="6858000" y="4495800"/>
            <a:ext cx="9906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77" name="Rectangle 133"/>
          <p:cNvSpPr>
            <a:spLocks noChangeArrowheads="1"/>
          </p:cNvSpPr>
          <p:nvPr/>
        </p:nvSpPr>
        <p:spPr bwMode="auto">
          <a:xfrm>
            <a:off x="6934200" y="28956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78" name="Text Box 134"/>
          <p:cNvSpPr txBox="1">
            <a:spLocks noChangeArrowheads="1"/>
          </p:cNvSpPr>
          <p:nvPr/>
        </p:nvSpPr>
        <p:spPr bwMode="auto">
          <a:xfrm>
            <a:off x="6934200" y="2819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x934bc1</a:t>
            </a:r>
          </a:p>
        </p:txBody>
      </p:sp>
      <p:sp>
        <p:nvSpPr>
          <p:cNvPr id="31862" name="Rectangle 118"/>
          <p:cNvSpPr>
            <a:spLocks noChangeArrowheads="1"/>
          </p:cNvSpPr>
          <p:nvPr/>
        </p:nvSpPr>
        <p:spPr bwMode="auto">
          <a:xfrm>
            <a:off x="6934200" y="34290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63" name="Text Box 119"/>
          <p:cNvSpPr txBox="1">
            <a:spLocks noChangeArrowheads="1"/>
          </p:cNvSpPr>
          <p:nvPr/>
        </p:nvSpPr>
        <p:spPr bwMode="auto">
          <a:xfrm>
            <a:off x="6934200" y="3352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x5a8c34</a:t>
            </a:r>
          </a:p>
        </p:txBody>
      </p:sp>
      <p:sp>
        <p:nvSpPr>
          <p:cNvPr id="31867" name="Rectangle 123"/>
          <p:cNvSpPr>
            <a:spLocks noChangeArrowheads="1"/>
          </p:cNvSpPr>
          <p:nvPr/>
        </p:nvSpPr>
        <p:spPr bwMode="auto">
          <a:xfrm>
            <a:off x="6934200" y="44958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68" name="Text Box 124"/>
          <p:cNvSpPr txBox="1">
            <a:spLocks noChangeArrowheads="1"/>
          </p:cNvSpPr>
          <p:nvPr/>
        </p:nvSpPr>
        <p:spPr bwMode="auto">
          <a:xfrm>
            <a:off x="6934200" y="44338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x5a8c34</a:t>
            </a:r>
          </a:p>
        </p:txBody>
      </p:sp>
      <p:sp>
        <p:nvSpPr>
          <p:cNvPr id="31872" name="Rectangle 128"/>
          <p:cNvSpPr>
            <a:spLocks noChangeArrowheads="1"/>
          </p:cNvSpPr>
          <p:nvPr/>
        </p:nvSpPr>
        <p:spPr bwMode="auto">
          <a:xfrm>
            <a:off x="6934200" y="39624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73" name="Text Box 129"/>
          <p:cNvSpPr txBox="1">
            <a:spLocks noChangeArrowheads="1"/>
          </p:cNvSpPr>
          <p:nvPr/>
        </p:nvSpPr>
        <p:spPr bwMode="auto">
          <a:xfrm>
            <a:off x="6934200" y="3886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aramond" pitchFamily="18" charset="0"/>
              </a:rPr>
              <a:t>x84a21c</a:t>
            </a:r>
          </a:p>
        </p:txBody>
      </p:sp>
      <p:grpSp>
        <p:nvGrpSpPr>
          <p:cNvPr id="2" name="Group 138"/>
          <p:cNvGrpSpPr/>
          <p:nvPr/>
        </p:nvGrpSpPr>
        <p:grpSpPr>
          <a:xfrm>
            <a:off x="6903720" y="2825496"/>
            <a:ext cx="1066800" cy="1975104"/>
            <a:chOff x="8961120" y="2825496"/>
            <a:chExt cx="1066800" cy="1975104"/>
          </a:xfrm>
        </p:grpSpPr>
        <p:grpSp>
          <p:nvGrpSpPr>
            <p:cNvPr id="3" name="Group 126"/>
            <p:cNvGrpSpPr/>
            <p:nvPr/>
          </p:nvGrpSpPr>
          <p:grpSpPr>
            <a:xfrm>
              <a:off x="8961120" y="4425696"/>
              <a:ext cx="914400" cy="374904"/>
              <a:chOff x="6675120" y="5416296"/>
              <a:chExt cx="914400" cy="374904"/>
            </a:xfrm>
          </p:grpSpPr>
          <p:sp>
            <p:nvSpPr>
              <p:cNvPr id="165" name="Rectangle 123"/>
              <p:cNvSpPr>
                <a:spLocks noChangeArrowheads="1"/>
              </p:cNvSpPr>
              <p:nvPr/>
            </p:nvSpPr>
            <p:spPr bwMode="auto">
              <a:xfrm>
                <a:off x="6705600" y="5486400"/>
                <a:ext cx="838200" cy="304800"/>
              </a:xfrm>
              <a:prstGeom prst="rect">
                <a:avLst/>
              </a:prstGeom>
              <a:solidFill>
                <a:srgbClr val="A8BFD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Text Box 124"/>
              <p:cNvSpPr txBox="1">
                <a:spLocks noChangeArrowheads="1"/>
              </p:cNvSpPr>
              <p:nvPr/>
            </p:nvSpPr>
            <p:spPr bwMode="auto">
              <a:xfrm>
                <a:off x="6675120" y="5416296"/>
                <a:ext cx="914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smtClean="0">
                    <a:latin typeface="Garamond" pitchFamily="18" charset="0"/>
                  </a:rPr>
                  <a:t>x638e54</a:t>
                </a:r>
                <a:endParaRPr lang="en-US" dirty="0">
                  <a:latin typeface="Garamond" pitchFamily="18" charset="0"/>
                </a:endParaRPr>
              </a:p>
            </p:txBody>
          </p:sp>
        </p:grpSp>
        <p:grpSp>
          <p:nvGrpSpPr>
            <p:cNvPr id="4" name="Group 123"/>
            <p:cNvGrpSpPr/>
            <p:nvPr/>
          </p:nvGrpSpPr>
          <p:grpSpPr>
            <a:xfrm>
              <a:off x="8961120" y="3364992"/>
              <a:ext cx="914400" cy="369332"/>
              <a:chOff x="6751320" y="5346192"/>
              <a:chExt cx="914400" cy="369332"/>
            </a:xfrm>
          </p:grpSpPr>
          <p:sp>
            <p:nvSpPr>
              <p:cNvPr id="168" name="Rectangle 123"/>
              <p:cNvSpPr>
                <a:spLocks noChangeArrowheads="1"/>
              </p:cNvSpPr>
              <p:nvPr/>
            </p:nvSpPr>
            <p:spPr bwMode="auto">
              <a:xfrm>
                <a:off x="6781800" y="5410200"/>
                <a:ext cx="838200" cy="3048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Text Box 124"/>
              <p:cNvSpPr txBox="1">
                <a:spLocks noChangeArrowheads="1"/>
              </p:cNvSpPr>
              <p:nvPr/>
            </p:nvSpPr>
            <p:spPr bwMode="auto">
              <a:xfrm>
                <a:off x="6751320" y="5346192"/>
                <a:ext cx="914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smtClean="0">
                    <a:latin typeface="Garamond" pitchFamily="18" charset="0"/>
                  </a:rPr>
                  <a:t>x638e54</a:t>
                </a:r>
                <a:endParaRPr lang="en-US" dirty="0">
                  <a:latin typeface="Garamond" pitchFamily="18" charset="0"/>
                </a:endParaRPr>
              </a:p>
            </p:txBody>
          </p:sp>
        </p:grpSp>
        <p:grpSp>
          <p:nvGrpSpPr>
            <p:cNvPr id="5" name="Group 134"/>
            <p:cNvGrpSpPr/>
            <p:nvPr/>
          </p:nvGrpSpPr>
          <p:grpSpPr>
            <a:xfrm>
              <a:off x="8961120" y="3895344"/>
              <a:ext cx="1066800" cy="369332"/>
              <a:chOff x="8046720" y="6488668"/>
              <a:chExt cx="1066800" cy="369332"/>
            </a:xfrm>
          </p:grpSpPr>
          <p:sp>
            <p:nvSpPr>
              <p:cNvPr id="172" name="Rectangle 123"/>
              <p:cNvSpPr>
                <a:spLocks noChangeArrowheads="1"/>
              </p:cNvSpPr>
              <p:nvPr/>
            </p:nvSpPr>
            <p:spPr bwMode="auto">
              <a:xfrm>
                <a:off x="8077200" y="6553200"/>
                <a:ext cx="838200" cy="304800"/>
              </a:xfrm>
              <a:prstGeom prst="rect">
                <a:avLst/>
              </a:prstGeom>
              <a:solidFill>
                <a:srgbClr val="A8BFD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Text Box 124"/>
              <p:cNvSpPr txBox="1">
                <a:spLocks noChangeArrowheads="1"/>
              </p:cNvSpPr>
              <p:nvPr/>
            </p:nvSpPr>
            <p:spPr bwMode="auto">
              <a:xfrm>
                <a:off x="8046720" y="6488668"/>
                <a:ext cx="10668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smtClean="0">
                    <a:latin typeface="Garamond" pitchFamily="18" charset="0"/>
                  </a:rPr>
                  <a:t>x922eb4</a:t>
                </a:r>
                <a:endParaRPr lang="en-US" dirty="0">
                  <a:latin typeface="Garamond" pitchFamily="18" charset="0"/>
                </a:endParaRPr>
              </a:p>
            </p:txBody>
          </p:sp>
        </p:grpSp>
        <p:grpSp>
          <p:nvGrpSpPr>
            <p:cNvPr id="6" name="Group 130"/>
            <p:cNvGrpSpPr/>
            <p:nvPr/>
          </p:nvGrpSpPr>
          <p:grpSpPr>
            <a:xfrm>
              <a:off x="8979408" y="2825496"/>
              <a:ext cx="914400" cy="374904"/>
              <a:chOff x="8217408" y="5568696"/>
              <a:chExt cx="914400" cy="374904"/>
            </a:xfrm>
          </p:grpSpPr>
          <p:sp>
            <p:nvSpPr>
              <p:cNvPr id="170" name="Rectangle 123"/>
              <p:cNvSpPr>
                <a:spLocks noChangeArrowheads="1"/>
              </p:cNvSpPr>
              <p:nvPr/>
            </p:nvSpPr>
            <p:spPr bwMode="auto">
              <a:xfrm>
                <a:off x="8229600" y="5638800"/>
                <a:ext cx="838200" cy="3048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solidFill>
                    <a:srgbClr val="DEF5FA"/>
                  </a:solidFill>
                </a:endParaRPr>
              </a:p>
            </p:txBody>
          </p:sp>
          <p:sp>
            <p:nvSpPr>
              <p:cNvPr id="174" name="Text Box 124"/>
              <p:cNvSpPr txBox="1">
                <a:spLocks noChangeArrowheads="1"/>
              </p:cNvSpPr>
              <p:nvPr/>
            </p:nvSpPr>
            <p:spPr bwMode="auto">
              <a:xfrm>
                <a:off x="8217408" y="5568696"/>
                <a:ext cx="914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smtClean="0">
                    <a:latin typeface="Garamond" pitchFamily="18" charset="0"/>
                  </a:rPr>
                  <a:t>x1eab81</a:t>
                </a:r>
                <a:endParaRPr lang="en-US" dirty="0">
                  <a:latin typeface="Garamond" pitchFamily="18" charset="0"/>
                </a:endParaRPr>
              </a:p>
            </p:txBody>
          </p:sp>
        </p:grpSp>
      </p:grpSp>
      <p:pic>
        <p:nvPicPr>
          <p:cNvPr id="175" name="Picture 139" descr="ti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733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" name="Text Box 84"/>
          <p:cNvSpPr txBox="1">
            <a:spLocks noChangeArrowheads="1"/>
          </p:cNvSpPr>
          <p:nvPr/>
        </p:nvSpPr>
        <p:spPr bwMode="auto">
          <a:xfrm>
            <a:off x="1600200" y="2286000"/>
            <a:ext cx="3124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SELECT * FROM table1 WHERE col3 </a:t>
            </a:r>
            <a:r>
              <a:rPr lang="en-US" sz="2200" b="1" dirty="0" smtClean="0">
                <a:solidFill>
                  <a:srgbClr val="000090"/>
                </a:solidFill>
              </a:rPr>
              <a:t>≥</a:t>
            </a:r>
            <a:r>
              <a:rPr lang="en-US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 x638e54</a:t>
            </a:r>
            <a:endParaRPr lang="en-US" dirty="0">
              <a:solidFill>
                <a:srgbClr val="000090"/>
              </a:solidFill>
              <a:latin typeface="Arial"/>
              <a:ea typeface="Arial Unicode MS" pitchFamily="34" charset="-128"/>
              <a:cs typeface="Arial"/>
            </a:endParaRPr>
          </a:p>
        </p:txBody>
      </p:sp>
      <p:sp>
        <p:nvSpPr>
          <p:cNvPr id="213" name="Rounded Rectangle 212"/>
          <p:cNvSpPr/>
          <p:nvPr/>
        </p:nvSpPr>
        <p:spPr>
          <a:xfrm>
            <a:off x="381000" y="2667000"/>
            <a:ext cx="1066800" cy="53340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533400" y="27548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cxnSp>
        <p:nvCxnSpPr>
          <p:cNvPr id="216" name="Straight Arrow Connector 215"/>
          <p:cNvCxnSpPr/>
          <p:nvPr/>
        </p:nvCxnSpPr>
        <p:spPr>
          <a:xfrm rot="5400000">
            <a:off x="724694" y="2323306"/>
            <a:ext cx="5334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ext Box 193"/>
          <p:cNvSpPr txBox="1">
            <a:spLocks noChangeArrowheads="1"/>
          </p:cNvSpPr>
          <p:nvPr/>
        </p:nvSpPr>
        <p:spPr bwMode="auto">
          <a:xfrm>
            <a:off x="838200" y="5029200"/>
            <a:ext cx="423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02" name="Text Box 193"/>
          <p:cNvSpPr txBox="1">
            <a:spLocks noChangeArrowheads="1"/>
          </p:cNvSpPr>
          <p:nvPr/>
        </p:nvSpPr>
        <p:spPr bwMode="auto">
          <a:xfrm>
            <a:off x="2015067" y="5029200"/>
            <a:ext cx="423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>
              <a:solidFill>
                <a:schemeClr val="accent2"/>
              </a:solidFill>
            </a:endParaRPr>
          </a:p>
        </p:txBody>
      </p:sp>
      <p:grpSp>
        <p:nvGrpSpPr>
          <p:cNvPr id="8" name="Group 102"/>
          <p:cNvGrpSpPr/>
          <p:nvPr/>
        </p:nvGrpSpPr>
        <p:grpSpPr>
          <a:xfrm>
            <a:off x="381000" y="4507992"/>
            <a:ext cx="3733800" cy="1511808"/>
            <a:chOff x="-3810000" y="3974592"/>
            <a:chExt cx="3733800" cy="1511808"/>
          </a:xfrm>
        </p:grpSpPr>
        <p:sp>
          <p:nvSpPr>
            <p:cNvPr id="176" name="Rounded Rectangle 175"/>
            <p:cNvSpPr/>
            <p:nvPr/>
          </p:nvSpPr>
          <p:spPr>
            <a:xfrm>
              <a:off x="-1371600" y="40386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-1371600" y="45720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Line 140"/>
            <p:cNvSpPr>
              <a:spLocks noChangeShapeType="1"/>
            </p:cNvSpPr>
            <p:nvPr/>
          </p:nvSpPr>
          <p:spPr bwMode="auto">
            <a:xfrm>
              <a:off x="-3810000" y="4495800"/>
              <a:ext cx="3733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-3657600" y="40386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-2514600" y="40386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-2514600" y="45720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-1371600" y="51054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-3657600" y="51054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-2514600" y="51054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123"/>
            <p:cNvSpPr>
              <a:spLocks noChangeArrowheads="1"/>
            </p:cNvSpPr>
            <p:nvPr/>
          </p:nvSpPr>
          <p:spPr bwMode="auto">
            <a:xfrm>
              <a:off x="-1295400" y="4038600"/>
              <a:ext cx="838200" cy="304800"/>
            </a:xfrm>
            <a:prstGeom prst="rect">
              <a:avLst/>
            </a:prstGeom>
            <a:solidFill>
              <a:srgbClr val="A8BFD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Text Box 124"/>
            <p:cNvSpPr txBox="1">
              <a:spLocks noChangeArrowheads="1"/>
            </p:cNvSpPr>
            <p:nvPr/>
          </p:nvSpPr>
          <p:spPr bwMode="auto">
            <a:xfrm>
              <a:off x="-1319784" y="3974592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aramond" pitchFamily="18" charset="0"/>
                </a:rPr>
                <a:t>x638e54</a:t>
              </a:r>
              <a:endParaRPr lang="en-US" dirty="0">
                <a:latin typeface="Garamond" pitchFamily="18" charset="0"/>
              </a:endParaRPr>
            </a:p>
          </p:txBody>
        </p:sp>
        <p:sp>
          <p:nvSpPr>
            <p:cNvPr id="206" name="Rectangle 123"/>
            <p:cNvSpPr>
              <a:spLocks noChangeArrowheads="1"/>
            </p:cNvSpPr>
            <p:nvPr/>
          </p:nvSpPr>
          <p:spPr bwMode="auto">
            <a:xfrm>
              <a:off x="-1295400" y="4572000"/>
              <a:ext cx="838200" cy="304800"/>
            </a:xfrm>
            <a:prstGeom prst="rect">
              <a:avLst/>
            </a:prstGeom>
            <a:solidFill>
              <a:srgbClr val="A8BFD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Text Box 124"/>
            <p:cNvSpPr txBox="1">
              <a:spLocks noChangeArrowheads="1"/>
            </p:cNvSpPr>
            <p:nvPr/>
          </p:nvSpPr>
          <p:spPr bwMode="auto">
            <a:xfrm>
              <a:off x="-1319784" y="4514088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aramond" pitchFamily="18" charset="0"/>
                </a:rPr>
                <a:t>x922eb4</a:t>
              </a:r>
              <a:endParaRPr lang="en-US" dirty="0">
                <a:latin typeface="Garamond" pitchFamily="18" charset="0"/>
              </a:endParaRPr>
            </a:p>
          </p:txBody>
        </p:sp>
        <p:sp>
          <p:nvSpPr>
            <p:cNvPr id="208" name="Rectangle 123"/>
            <p:cNvSpPr>
              <a:spLocks noChangeArrowheads="1"/>
            </p:cNvSpPr>
            <p:nvPr/>
          </p:nvSpPr>
          <p:spPr bwMode="auto">
            <a:xfrm>
              <a:off x="-1295400" y="5105400"/>
              <a:ext cx="838200" cy="304800"/>
            </a:xfrm>
            <a:prstGeom prst="rect">
              <a:avLst/>
            </a:prstGeom>
            <a:solidFill>
              <a:srgbClr val="A8BFD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Text Box 124"/>
            <p:cNvSpPr txBox="1">
              <a:spLocks noChangeArrowheads="1"/>
            </p:cNvSpPr>
            <p:nvPr/>
          </p:nvSpPr>
          <p:spPr bwMode="auto">
            <a:xfrm>
              <a:off x="-1319784" y="5035296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aramond" pitchFamily="18" charset="0"/>
                </a:rPr>
                <a:t>x638e54</a:t>
              </a:r>
              <a:endParaRPr lang="en-US" dirty="0">
                <a:latin typeface="Garamond" pitchFamily="18" charset="0"/>
              </a:endParaRPr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-3657600" y="4572000"/>
              <a:ext cx="990600" cy="3810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8" name="Straight Arrow Connector 217"/>
          <p:cNvCxnSpPr/>
          <p:nvPr/>
        </p:nvCxnSpPr>
        <p:spPr>
          <a:xfrm>
            <a:off x="1447800" y="2971800"/>
            <a:ext cx="29718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1" name="Text Box 36"/>
          <p:cNvSpPr txBox="1">
            <a:spLocks noChangeArrowheads="1"/>
          </p:cNvSpPr>
          <p:nvPr/>
        </p:nvSpPr>
        <p:spPr bwMode="auto">
          <a:xfrm>
            <a:off x="6781800" y="23622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col3/salary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381000" y="533400"/>
            <a:ext cx="1371600" cy="457200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57200" y="5450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100" name="Straight Arrow Connector 99"/>
          <p:cNvCxnSpPr/>
          <p:nvPr/>
        </p:nvCxnSpPr>
        <p:spPr>
          <a:xfrm rot="5400000">
            <a:off x="838994" y="1218406"/>
            <a:ext cx="3048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8534400" y="2895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8458200" y="341071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8458200" y="39740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800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8458200" y="45074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10" name="Left Brace 109"/>
          <p:cNvSpPr/>
          <p:nvPr/>
        </p:nvSpPr>
        <p:spPr>
          <a:xfrm>
            <a:off x="8305800" y="2819400"/>
            <a:ext cx="304800" cy="2057400"/>
          </a:xfrm>
          <a:prstGeom prst="leftBrace">
            <a:avLst/>
          </a:prstGeom>
          <a:ln>
            <a:solidFill>
              <a:srgbClr val="464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/>
          <p:nvPr/>
        </p:nvCxnSpPr>
        <p:spPr>
          <a:xfrm rot="5400000">
            <a:off x="7009606" y="1905000"/>
            <a:ext cx="762000" cy="1588"/>
          </a:xfrm>
          <a:prstGeom prst="straightConnector1">
            <a:avLst/>
          </a:prstGeom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6096000" y="555248"/>
            <a:ext cx="259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/>
                </a:solidFill>
              </a:rPr>
              <a:t>Deterministic encryption</a:t>
            </a:r>
            <a:endParaRPr lang="en-US" sz="2600" dirty="0">
              <a:solidFill>
                <a:schemeClr val="accent2"/>
              </a:solidFill>
            </a:endParaRPr>
          </a:p>
        </p:txBody>
      </p:sp>
      <p:sp>
        <p:nvSpPr>
          <p:cNvPr id="140" name="Text Box 84"/>
          <p:cNvSpPr txBox="1">
            <a:spLocks noChangeArrowheads="1"/>
          </p:cNvSpPr>
          <p:nvPr/>
        </p:nvSpPr>
        <p:spPr bwMode="auto">
          <a:xfrm>
            <a:off x="76200" y="1349514"/>
            <a:ext cx="3124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SELECT * FROM </a:t>
            </a:r>
            <a:r>
              <a:rPr lang="en-US" dirty="0" err="1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emp</a:t>
            </a:r>
            <a:r>
              <a:rPr lang="en-US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 WHERE salary</a:t>
            </a:r>
            <a:r>
              <a:rPr lang="en-US" sz="2200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  </a:t>
            </a:r>
            <a:r>
              <a:rPr lang="en-US" sz="2200" b="1" dirty="0" smtClean="0">
                <a:solidFill>
                  <a:srgbClr val="000090"/>
                </a:solidFill>
              </a:rPr>
              <a:t>≥</a:t>
            </a:r>
            <a:r>
              <a:rPr lang="en-US" sz="2200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  </a:t>
            </a:r>
            <a:r>
              <a:rPr lang="en-US" dirty="0" smtClean="0">
                <a:solidFill>
                  <a:srgbClr val="000090"/>
                </a:solidFill>
                <a:latin typeface="Arial"/>
                <a:ea typeface="Arial Unicode MS" pitchFamily="34" charset="-128"/>
                <a:cs typeface="Arial"/>
              </a:rPr>
              <a:t>100</a:t>
            </a:r>
            <a:endParaRPr lang="en-US" dirty="0">
              <a:solidFill>
                <a:srgbClr val="000090"/>
              </a:solidFill>
              <a:latin typeface="Arial"/>
              <a:ea typeface="Arial Unicode MS" pitchFamily="34" charset="-128"/>
              <a:cs typeface="Arial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096000" y="555248"/>
            <a:ext cx="259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2"/>
                </a:solidFill>
              </a:rPr>
              <a:t>OPE (order)</a:t>
            </a:r>
          </a:p>
          <a:p>
            <a:pPr algn="ctr"/>
            <a:r>
              <a:rPr lang="en-US" sz="2600" dirty="0" smtClean="0">
                <a:solidFill>
                  <a:schemeClr val="accent2"/>
                </a:solidFill>
              </a:rPr>
              <a:t>encryption</a:t>
            </a:r>
            <a:endParaRPr lang="en-US" sz="2600" dirty="0">
              <a:solidFill>
                <a:schemeClr val="accent2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1752600" y="1676400"/>
            <a:ext cx="304800" cy="533400"/>
          </a:xfrm>
          <a:prstGeom prst="ellipse">
            <a:avLst/>
          </a:prstGeom>
          <a:noFill/>
          <a:ln w="38100" cap="flat" cmpd="sng" algn="ctr">
            <a:solidFill>
              <a:srgbClr val="DA1F2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/>
      <p:bldP spid="138" grpId="0"/>
      <p:bldP spid="1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525963"/>
          </a:xfrm>
        </p:spPr>
        <p:txBody>
          <a:bodyPr>
            <a:normAutofit/>
          </a:bodyPr>
          <a:lstStyle/>
          <a:p>
            <a:pPr marL="623888" indent="-514350">
              <a:buFont typeface="Wingdings 3" pitchFamily="18" charset="2"/>
              <a:buAutoNum type="arabicPeriod"/>
            </a:pPr>
            <a:r>
              <a:rPr lang="en-US" sz="3000" dirty="0" smtClean="0">
                <a:solidFill>
                  <a:srgbClr val="000090"/>
                </a:solidFill>
                <a:latin typeface="Arial"/>
                <a:cs typeface="Arial"/>
              </a:rPr>
              <a:t>Use SQL-aware set of encryption schemes </a:t>
            </a:r>
          </a:p>
          <a:p>
            <a:pPr marL="830263" lvl="1" indent="-438150"/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30263" lvl="1" indent="-438150">
              <a:buNone/>
            </a:pPr>
            <a:endParaRPr lang="en-US" dirty="0" smtClean="0"/>
          </a:p>
          <a:p>
            <a:pPr marL="623888" indent="-514350">
              <a:buFont typeface="Wingdings 3" pitchFamily="18" charset="2"/>
              <a:buAutoNum type="arabicPeriod"/>
            </a:pPr>
            <a:endParaRPr lang="en-US" dirty="0" smtClean="0">
              <a:solidFill>
                <a:srgbClr val="000090"/>
              </a:solidFill>
            </a:endParaRPr>
          </a:p>
          <a:p>
            <a:pPr marL="830263" lvl="1" indent="-438150">
              <a:buNone/>
            </a:pPr>
            <a:endParaRPr lang="en-US" dirty="0" smtClean="0"/>
          </a:p>
        </p:txBody>
      </p:sp>
      <p:sp>
        <p:nvSpPr>
          <p:cNvPr id="4" name="Rectangle 15"/>
          <p:cNvSpPr>
            <a:spLocks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100" dirty="0" smtClean="0">
                <a:solidFill>
                  <a:srgbClr val="525252"/>
                </a:solidFill>
                <a:latin typeface="Lucida Sans Unicode" pitchFamily="34" charset="0"/>
              </a:rPr>
              <a:t>Two techniques</a:t>
            </a:r>
            <a:endParaRPr lang="en-US" sz="4100" dirty="0">
              <a:solidFill>
                <a:srgbClr val="525252"/>
              </a:solidFill>
              <a:latin typeface="Lucida Sans Unicode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507" y="2438400"/>
            <a:ext cx="917501" cy="914400"/>
          </a:xfrm>
          <a:prstGeom prst="rect">
            <a:avLst/>
          </a:prstGeom>
        </p:spPr>
      </p:pic>
      <p:sp>
        <p:nvSpPr>
          <p:cNvPr id="7" name="Rectangle 4"/>
          <p:cNvSpPr txBox="1">
            <a:spLocks/>
          </p:cNvSpPr>
          <p:nvPr/>
        </p:nvSpPr>
        <p:spPr>
          <a:xfrm>
            <a:off x="1219200" y="22558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Most SQL uses a limited set of operations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685800" y="2103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pitchFamily="18" charset="2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Adjust encryption of database based on queries</a:t>
            </a:r>
          </a:p>
          <a:p>
            <a:pPr marL="830263" marR="0" lvl="1" indent="-4381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752600" y="3862876"/>
            <a:ext cx="5029200" cy="475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52600" y="2923032"/>
            <a:ext cx="5029200" cy="475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228600" y="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525252"/>
                </a:solidFill>
                <a:effectLst/>
              </a:rPr>
              <a:t>Encryption schemes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6858000" y="3505200"/>
            <a:ext cx="2438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e.g., =</a:t>
            </a:r>
            <a:r>
              <a:rPr lang="en-US" sz="2000" dirty="0"/>
              <a:t>, !=,</a:t>
            </a:r>
            <a:r>
              <a:rPr lang="en-US" sz="2000" dirty="0" smtClean="0"/>
              <a:t> IN, COUNT, GROUP </a:t>
            </a:r>
            <a:r>
              <a:rPr lang="en-US" sz="2000" dirty="0"/>
              <a:t>BY</a:t>
            </a:r>
            <a:r>
              <a:rPr lang="en-US" sz="2000" dirty="0" smtClean="0"/>
              <a:t>, DISTINCT 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1752600" y="1143000"/>
            <a:ext cx="5029200" cy="533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800" y="12192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Scheme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2857500" y="1409700"/>
            <a:ext cx="5334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991894" y="1408906"/>
            <a:ext cx="5334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752600" y="1828007"/>
            <a:ext cx="5029200" cy="475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05000" y="1828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  RND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2886854" y="2066146"/>
            <a:ext cx="475487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020851" y="2064955"/>
            <a:ext cx="475487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752600" y="2365871"/>
            <a:ext cx="5029200" cy="475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28800" y="241929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   HOM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886854" y="2604011"/>
            <a:ext cx="475487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020851" y="2602820"/>
            <a:ext cx="475487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828800" y="3855207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   DET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2886854" y="4105259"/>
            <a:ext cx="475487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752600" y="4418807"/>
            <a:ext cx="5029200" cy="4754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52600" y="2971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 SEARCH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2886457" y="4656550"/>
            <a:ext cx="475487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020851" y="4655756"/>
            <a:ext cx="475487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828800" y="443484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  JOIN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2886854" y="3172968"/>
            <a:ext cx="475487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5020059" y="3154680"/>
            <a:ext cx="475487" cy="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752600" y="5337449"/>
            <a:ext cx="5029200" cy="475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57400" y="539496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/>
                <a:cs typeface="Arial"/>
              </a:rPr>
              <a:t>OPE</a:t>
            </a:r>
            <a:endParaRPr lang="en-US" sz="2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6400" y="1197114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Function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38800" y="1828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none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34000" y="23622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+, *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86400" y="38670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equality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15000" y="44196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join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20640" y="295269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word search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86400" y="53340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order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2886854" y="5575589"/>
            <a:ext cx="475487" cy="7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120009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Construction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29000" y="188589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AES in CBC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29000" y="3874317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AES in CMC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733800" y="2362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/>
                <a:cs typeface="Arial"/>
              </a:rPr>
              <a:t>Paillier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00400" y="4489704"/>
            <a:ext cx="2438400" cy="35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rgbClr val="DA1F28"/>
                </a:solidFill>
                <a:latin typeface="Arial"/>
                <a:cs typeface="Arial"/>
              </a:rPr>
              <a:t>our new scheme </a:t>
            </a:r>
            <a:endParaRPr lang="en-US" sz="2000" dirty="0">
              <a:solidFill>
                <a:srgbClr val="DA1F28"/>
              </a:solidFill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52800" y="29718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Song et al.,‘00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026664" y="5358384"/>
            <a:ext cx="230733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err="1" smtClean="0">
                <a:latin typeface="Arial"/>
                <a:cs typeface="Arial"/>
              </a:rPr>
              <a:t>Boldyreva</a:t>
            </a:r>
            <a:r>
              <a:rPr lang="en-US" sz="1900" dirty="0" smtClean="0">
                <a:latin typeface="Arial"/>
                <a:cs typeface="Arial"/>
              </a:rPr>
              <a:t> et al.’09</a:t>
            </a:r>
            <a:endParaRPr lang="en-US" sz="1900" dirty="0">
              <a:latin typeface="Arial"/>
              <a:cs typeface="Arial"/>
            </a:endParaRPr>
          </a:p>
        </p:txBody>
      </p:sp>
      <p:sp>
        <p:nvSpPr>
          <p:cNvPr id="73" name="AutoShape 24"/>
          <p:cNvSpPr>
            <a:spLocks noChangeArrowheads="1"/>
          </p:cNvSpPr>
          <p:nvPr/>
        </p:nvSpPr>
        <p:spPr bwMode="auto">
          <a:xfrm>
            <a:off x="6629400" y="5934456"/>
            <a:ext cx="2133600" cy="432971"/>
          </a:xfrm>
          <a:prstGeom prst="wedgeRectCallout">
            <a:avLst>
              <a:gd name="adj1" fmla="val -73563"/>
              <a:gd name="adj2" fmla="val -75386"/>
            </a:avLst>
          </a:prstGeom>
          <a:solidFill>
            <a:srgbClr val="A6DDEA"/>
          </a:solidFill>
          <a:ln w="190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6629400" y="5943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implementation</a:t>
            </a:r>
            <a:endParaRPr lang="en-US" dirty="0"/>
          </a:p>
        </p:txBody>
      </p:sp>
      <p:cxnSp>
        <p:nvCxnSpPr>
          <p:cNvPr id="97" name="Straight Connector 96"/>
          <p:cNvCxnSpPr/>
          <p:nvPr/>
        </p:nvCxnSpPr>
        <p:spPr>
          <a:xfrm rot="16200000" flipH="1">
            <a:off x="5020851" y="4092978"/>
            <a:ext cx="475487" cy="158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 flipH="1">
            <a:off x="5019262" y="5570950"/>
            <a:ext cx="475487" cy="158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Left Brace 129"/>
          <p:cNvSpPr/>
          <p:nvPr/>
        </p:nvSpPr>
        <p:spPr>
          <a:xfrm>
            <a:off x="6781800" y="3581400"/>
            <a:ext cx="228600" cy="990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2" name="Left Brace 131"/>
          <p:cNvSpPr/>
          <p:nvPr/>
        </p:nvSpPr>
        <p:spPr>
          <a:xfrm>
            <a:off x="6781800" y="4953000"/>
            <a:ext cx="228600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Text Box 27"/>
          <p:cNvSpPr txBox="1">
            <a:spLocks noChangeArrowheads="1"/>
          </p:cNvSpPr>
          <p:nvPr/>
        </p:nvSpPr>
        <p:spPr bwMode="auto">
          <a:xfrm>
            <a:off x="6858000" y="4851737"/>
            <a:ext cx="2590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e.g., &gt;</a:t>
            </a:r>
            <a:r>
              <a:rPr lang="en-US" sz="2000" dirty="0"/>
              <a:t>, &lt;, ORDER BY, SORT, MAX, </a:t>
            </a:r>
            <a:r>
              <a:rPr lang="en-US" sz="2000" dirty="0" smtClean="0"/>
              <a:t>MIN</a:t>
            </a:r>
            <a:endParaRPr lang="en-US" sz="2000" dirty="0"/>
          </a:p>
        </p:txBody>
      </p:sp>
      <p:sp>
        <p:nvSpPr>
          <p:cNvPr id="134" name="Text Box 25"/>
          <p:cNvSpPr txBox="1">
            <a:spLocks noChangeArrowheads="1"/>
          </p:cNvSpPr>
          <p:nvPr/>
        </p:nvSpPr>
        <p:spPr bwMode="auto">
          <a:xfrm>
            <a:off x="6858000" y="2952690"/>
            <a:ext cx="274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restricted ILIKE</a:t>
            </a:r>
            <a:endParaRPr lang="en-US" sz="2000" dirty="0"/>
          </a:p>
        </p:txBody>
      </p:sp>
      <p:sp>
        <p:nvSpPr>
          <p:cNvPr id="135" name="Left Brace 134"/>
          <p:cNvSpPr/>
          <p:nvPr/>
        </p:nvSpPr>
        <p:spPr>
          <a:xfrm>
            <a:off x="6781800" y="2895600"/>
            <a:ext cx="152400" cy="533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AutoShape 12"/>
          <p:cNvSpPr>
            <a:spLocks noChangeArrowheads="1"/>
          </p:cNvSpPr>
          <p:nvPr/>
        </p:nvSpPr>
        <p:spPr bwMode="auto">
          <a:xfrm>
            <a:off x="1066800" y="1828800"/>
            <a:ext cx="381000" cy="4038600"/>
          </a:xfrm>
          <a:prstGeom prst="upArrow">
            <a:avLst>
              <a:gd name="adj1" fmla="val 30000"/>
              <a:gd name="adj2" fmla="val 199312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0" name="Text Box 28"/>
          <p:cNvSpPr txBox="1">
            <a:spLocks noChangeArrowheads="1"/>
          </p:cNvSpPr>
          <p:nvPr/>
        </p:nvSpPr>
        <p:spPr bwMode="auto">
          <a:xfrm>
            <a:off x="609600" y="1371600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AF2B1D"/>
                </a:solidFill>
              </a:rPr>
              <a:t>Highest</a:t>
            </a:r>
          </a:p>
        </p:txBody>
      </p:sp>
      <p:sp>
        <p:nvSpPr>
          <p:cNvPr id="71" name="Text Box 14"/>
          <p:cNvSpPr txBox="1">
            <a:spLocks noChangeArrowheads="1"/>
          </p:cNvSpPr>
          <p:nvPr/>
        </p:nvSpPr>
        <p:spPr bwMode="auto">
          <a:xfrm>
            <a:off x="76200" y="3591603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62" name="Right Arrow 61"/>
          <p:cNvSpPr/>
          <p:nvPr/>
        </p:nvSpPr>
        <p:spPr>
          <a:xfrm>
            <a:off x="6858000" y="4572000"/>
            <a:ext cx="381000" cy="2286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239000" y="4462272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see paper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6858000" y="2419290"/>
            <a:ext cx="274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e.g., sum</a:t>
            </a:r>
            <a:endParaRPr lang="en-US" sz="2000" dirty="0"/>
          </a:p>
        </p:txBody>
      </p:sp>
      <p:sp>
        <p:nvSpPr>
          <p:cNvPr id="67" name="Left Brace 66"/>
          <p:cNvSpPr/>
          <p:nvPr/>
        </p:nvSpPr>
        <p:spPr>
          <a:xfrm>
            <a:off x="6781800" y="2362200"/>
            <a:ext cx="152400" cy="533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3" grpId="0" animBg="1"/>
      <p:bldP spid="37913" grpId="0"/>
      <p:bldP spid="35" grpId="0" animBg="1"/>
      <p:bldP spid="36" grpId="0"/>
      <p:bldP spid="42" grpId="0"/>
      <p:bldP spid="47" grpId="0" animBg="1"/>
      <p:bldP spid="48" grpId="0"/>
      <p:bldP spid="54" grpId="0"/>
      <p:bldP spid="59" grpId="0" animBg="1"/>
      <p:bldP spid="60" grpId="0"/>
      <p:bldP spid="37" grpId="0"/>
      <p:bldP spid="43" grpId="0"/>
      <p:bldP spid="49" grpId="0"/>
      <p:bldP spid="55" grpId="0"/>
      <p:bldP spid="61" grpId="0"/>
      <p:bldP spid="38" grpId="0"/>
      <p:bldP spid="44" grpId="0"/>
      <p:bldP spid="50" grpId="0"/>
      <p:bldP spid="56" grpId="0"/>
      <p:bldP spid="65" grpId="0"/>
      <p:bldP spid="73" grpId="0" animBg="1"/>
      <p:bldP spid="74" grpId="0"/>
      <p:bldP spid="130" grpId="0" animBg="1"/>
      <p:bldP spid="132" grpId="0" animBg="1"/>
      <p:bldP spid="133" grpId="0"/>
      <p:bldP spid="134" grpId="0"/>
      <p:bldP spid="135" grpId="0" animBg="1"/>
      <p:bldP spid="62" grpId="0" animBg="1"/>
      <p:bldP spid="64" grpId="0"/>
      <p:bldP spid="66" grpId="0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FIRSTRALUCA@YFUVQLSFUVWXY5MJ" val="312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40860</TotalTime>
  <Words>1433</Words>
  <Application>Microsoft Macintosh PowerPoint</Application>
  <PresentationFormat>On-screen Show (4:3)</PresentationFormat>
  <Paragraphs>487</Paragraphs>
  <Slides>27</Slides>
  <Notes>27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Concourse</vt:lpstr>
      <vt:lpstr>Office Theme</vt:lpstr>
      <vt:lpstr>Slide 1</vt:lpstr>
      <vt:lpstr>Problem</vt:lpstr>
      <vt:lpstr>CryptDB in a nutshell</vt:lpstr>
      <vt:lpstr>Contributions</vt:lpstr>
      <vt:lpstr>Threat 1: Passive attacks to DB Server</vt:lpstr>
      <vt:lpstr>Slide 6</vt:lpstr>
      <vt:lpstr>Slide 7</vt:lpstr>
      <vt:lpstr>Slide 8</vt:lpstr>
      <vt:lpstr>Encryption schemes</vt:lpstr>
      <vt:lpstr>Slide 10</vt:lpstr>
      <vt:lpstr>Slide 11</vt:lpstr>
      <vt:lpstr>Adjust encryption</vt:lpstr>
      <vt:lpstr>Example:</vt:lpstr>
      <vt:lpstr>Example (cont’d)</vt:lpstr>
      <vt:lpstr>Confidentiality level</vt:lpstr>
      <vt:lpstr>Application protection</vt:lpstr>
      <vt:lpstr>Challenge: data sharing</vt:lpstr>
      <vt:lpstr>Implementation</vt:lpstr>
      <vt:lpstr>Evaluation</vt:lpstr>
      <vt:lpstr>Queries not supported</vt:lpstr>
      <vt:lpstr>Real queries/applications</vt:lpstr>
      <vt:lpstr>Resulting confidentiality</vt:lpstr>
      <vt:lpstr>Performance</vt:lpstr>
      <vt:lpstr>TPC-C performance</vt:lpstr>
      <vt:lpstr>TPC-C microbenchmarks</vt:lpstr>
      <vt:lpstr>Slide 26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Secure,  Searchable and Efficient Cloud Storage</dc:title>
  <dc:creator>Raluca Ada Popa</dc:creator>
  <cp:lastModifiedBy>Raluca Ada Popa</cp:lastModifiedBy>
  <cp:revision>2819</cp:revision>
  <dcterms:created xsi:type="dcterms:W3CDTF">2011-10-23T21:40:40Z</dcterms:created>
  <dcterms:modified xsi:type="dcterms:W3CDTF">2011-10-24T11:52:02Z</dcterms:modified>
</cp:coreProperties>
</file>