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332" r:id="rId3"/>
    <p:sldId id="258" r:id="rId4"/>
    <p:sldId id="334" r:id="rId5"/>
    <p:sldId id="390" r:id="rId6"/>
    <p:sldId id="392" r:id="rId7"/>
    <p:sldId id="422" r:id="rId8"/>
    <p:sldId id="427" r:id="rId9"/>
    <p:sldId id="423" r:id="rId10"/>
    <p:sldId id="362" r:id="rId11"/>
    <p:sldId id="341" r:id="rId12"/>
    <p:sldId id="263" r:id="rId13"/>
    <p:sldId id="365" r:id="rId14"/>
    <p:sldId id="354" r:id="rId15"/>
    <p:sldId id="420" r:id="rId16"/>
    <p:sldId id="394" r:id="rId17"/>
    <p:sldId id="395" r:id="rId18"/>
    <p:sldId id="366" r:id="rId19"/>
    <p:sldId id="400" r:id="rId20"/>
    <p:sldId id="403" r:id="rId21"/>
    <p:sldId id="404" r:id="rId22"/>
    <p:sldId id="405" r:id="rId23"/>
    <p:sldId id="406" r:id="rId24"/>
    <p:sldId id="421" r:id="rId25"/>
    <p:sldId id="443" r:id="rId26"/>
    <p:sldId id="444" r:id="rId27"/>
    <p:sldId id="445" r:id="rId28"/>
    <p:sldId id="276" r:id="rId29"/>
    <p:sldId id="363" r:id="rId30"/>
    <p:sldId id="433" r:id="rId31"/>
    <p:sldId id="447" r:id="rId32"/>
    <p:sldId id="359" r:id="rId33"/>
    <p:sldId id="283" r:id="rId34"/>
    <p:sldId id="417" r:id="rId35"/>
    <p:sldId id="284" r:id="rId36"/>
    <p:sldId id="285" r:id="rId37"/>
    <p:sldId id="360" r:id="rId38"/>
    <p:sldId id="286" r:id="rId39"/>
    <p:sldId id="288" r:id="rId40"/>
    <p:sldId id="289" r:id="rId41"/>
    <p:sldId id="372" r:id="rId42"/>
    <p:sldId id="290" r:id="rId43"/>
    <p:sldId id="291" r:id="rId44"/>
    <p:sldId id="292" r:id="rId45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D000"/>
    <a:srgbClr val="FFCC66"/>
    <a:srgbClr val="FF3399"/>
    <a:srgbClr val="FFFFFF"/>
    <a:srgbClr val="FF0909"/>
    <a:srgbClr val="B2B2B2"/>
    <a:srgbClr val="99FF66"/>
    <a:srgbClr val="99FF33"/>
    <a:srgbClr val="0064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1" autoAdjust="0"/>
    <p:restoredTop sz="83333" autoAdjust="0"/>
  </p:normalViewPr>
  <p:slideViewPr>
    <p:cSldViewPr>
      <p:cViewPr varScale="1">
        <p:scale>
          <a:sx n="51" d="100"/>
          <a:sy n="51" d="100"/>
        </p:scale>
        <p:origin x="-87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13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0"/>
    </p:cViewPr>
  </p:sorterViewPr>
  <p:notesViewPr>
    <p:cSldViewPr>
      <p:cViewPr varScale="1">
        <p:scale>
          <a:sx n="74" d="100"/>
          <a:sy n="74" d="100"/>
        </p:scale>
        <p:origin x="-318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8071811023622064E-2"/>
          <c:y val="0.13406467187973603"/>
          <c:w val="0.38997700787401973"/>
          <c:h val="0.8290849362472595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2"/>
            <c:spPr>
              <a:solidFill>
                <a:srgbClr val="00B8FF"/>
              </a:solidFill>
            </c:spPr>
          </c:dPt>
          <c:cat>
            <c:strRef>
              <c:f>Sheet1!$A$2:$A$6</c:f>
              <c:strCache>
                <c:ptCount val="5"/>
                <c:pt idx="0">
                  <c:v>Capability action</c:v>
                </c:pt>
                <c:pt idx="1">
                  <c:v>Mem-write check</c:v>
                </c:pt>
                <c:pt idx="2">
                  <c:v>Function Entry</c:v>
                </c:pt>
                <c:pt idx="3">
                  <c:v>Function Exit</c:v>
                </c:pt>
                <c:pt idx="4">
                  <c:v>Indirect call check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1674</c:v>
                </c:pt>
                <c:pt idx="1">
                  <c:v>1469</c:v>
                </c:pt>
                <c:pt idx="2">
                  <c:v>114</c:v>
                </c:pt>
                <c:pt idx="3">
                  <c:v>99</c:v>
                </c:pt>
                <c:pt idx="4">
                  <c:v>589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608104986876639"/>
          <c:y val="0.32639017616666016"/>
          <c:w val="0.25294603674540683"/>
          <c:h val="0.49556960903637881"/>
        </c:manualLayout>
      </c:layout>
      <c:txPr>
        <a:bodyPr/>
        <a:lstStyle/>
        <a:p>
          <a:pPr>
            <a:defRPr sz="2200" baseline="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4050" name="Rectangle 1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4775" y="763588"/>
            <a:ext cx="4995863" cy="3744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66" name="Rectangle 18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191250" cy="449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CN" altLang="zh-CN" noProof="0" smtClean="0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0" y="0"/>
            <a:ext cx="3351213" cy="48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398963" y="0"/>
            <a:ext cx="3351212" cy="48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0" y="9555163"/>
            <a:ext cx="3351213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4645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宋体" charset="-122"/>
              </a:defRPr>
            </a:lvl1pPr>
          </a:lstStyle>
          <a:p>
            <a:pPr>
              <a:defRPr/>
            </a:pPr>
            <a:fld id="{B03C6E2F-C0F2-44F2-830C-92AC95187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F635FD2-D626-4315-AB8F-FBF12A6E57E5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55E2296-2DEF-4997-B578-340464AC8E2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D5AE096-5790-4E91-AF19-2B66AAF0DDF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9D8725F-9549-4D0F-ADF8-1ABC6ADA5866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506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F64871-4CBE-4C6B-8FFA-C68C882B4E34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422711-851B-4857-BABC-E877074272B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E3B4E6-A603-4B10-B5FA-B7EC32A358D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A3637EB-CDA1-4F73-B93C-C6B03F1F4E6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F64871-4CBE-4C6B-8FFA-C68C882B4E34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422711-851B-4857-BABC-E877074272B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E3B4E6-A603-4B10-B5FA-B7EC32A358D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A3637EB-CDA1-4F73-B93C-C6B03F1F4E6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F0DC9B-ED06-45A8-99C5-5F737F8708E9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4B6D704-43FD-4167-96C0-92E21525D405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E2F145A-FCA6-47AE-B452-4BE7F393CD0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DBCAE42-26AA-4462-A0B9-BB49D25C963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aseline="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F0DC9B-ED06-45A8-99C5-5F737F8708E9}" type="slidenum">
              <a:rPr lang="en-US" altLang="zh-CN" smtClean="0"/>
              <a:pPr/>
              <a:t>13</a:t>
            </a:fld>
            <a:endParaRPr lang="en-US" altLang="zh-CN" smtClean="0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4B6D704-43FD-4167-96C0-92E21525D405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E2F145A-FCA6-47AE-B452-4BE7F393CD0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DBCAE42-26AA-4462-A0B9-BB49D25C963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aseline="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634BFD1-8428-4F24-BF1A-85E100A76C24}" type="slidenum">
              <a:rPr lang="en-US" altLang="zh-CN" smtClean="0"/>
              <a:pPr/>
              <a:t>14</a:t>
            </a:fld>
            <a:endParaRPr lang="en-US" altLang="zh-CN" smtClean="0"/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71112C9-871A-42B5-86E3-3F9B1F297FF1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168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1D9EE8D-C164-4071-8AE6-CECAE05EC66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168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0E4322C-5979-49FB-A596-B696BE99DB90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168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68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F0DC9B-ED06-45A8-99C5-5F737F8708E9}" type="slidenum">
              <a:rPr lang="en-US" altLang="zh-CN" smtClean="0"/>
              <a:pPr/>
              <a:t>15</a:t>
            </a:fld>
            <a:endParaRPr lang="en-US" altLang="zh-CN" smtClean="0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4B6D704-43FD-4167-96C0-92E21525D405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E2F145A-FCA6-47AE-B452-4BE7F393CD0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DBCAE42-26AA-4462-A0B9-BB49D25C963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aseline="0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F0DC9B-ED06-45A8-99C5-5F737F8708E9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4B6D704-43FD-4167-96C0-92E21525D405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E2F145A-FCA6-47AE-B452-4BE7F393CD0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DBCAE42-26AA-4462-A0B9-BB49D25C963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aseline="0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AEDE976-E98D-4A64-9947-ADD9FE9335B1}" type="slidenum">
              <a:rPr lang="en-US" altLang="zh-CN" smtClean="0"/>
              <a:pPr/>
              <a:t>17</a:t>
            </a:fld>
            <a:endParaRPr lang="en-US" altLang="zh-CN" smtClean="0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B7E7371-3FA0-4134-BD8B-370FA5F82430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018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3DED2EB-E2FB-4AEB-A9A5-745FC781D65C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0181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B3E9FB3-D855-4A25-99AA-A91F2CC2141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018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aseline="0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EAE6B45-ADA0-4314-AF9A-417448709FE8}" type="slidenum">
              <a:rPr lang="en-US" altLang="zh-CN" smtClean="0"/>
              <a:pPr/>
              <a:t>18</a:t>
            </a:fld>
            <a:endParaRPr lang="en-US" altLang="zh-CN" smtClean="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35AD2AE-F37E-493B-817E-38BEC0B31416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81F3317-2F92-4F77-9195-A95883B3D9C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8755A2-9064-4F8E-9C57-9CD9E5578221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6363" y="763588"/>
            <a:ext cx="4992687" cy="37449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03C6E2F-C0F2-44F2-830C-92AC9518755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1153D7A-14BC-413F-9CC1-15CE9C7BBDB1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26C8496-AA8F-405A-9CFB-F1185D18CB7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5F011C7-B280-4FBD-B5B2-C5CD92A78A67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0DE762F-B8C0-4EDC-A63A-3A1472E92D3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711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71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A10E595-141F-48D8-9375-65B1028E1D49}" type="slidenum">
              <a:rPr lang="en-US" altLang="zh-CN" smtClean="0"/>
              <a:pPr/>
              <a:t>20</a:t>
            </a:fld>
            <a:endParaRPr lang="en-US" altLang="zh-CN" smtClean="0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13059E1-4764-4A3B-B4A7-972B88B4245A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2DB5BE6-08EA-4D2F-8061-66E3337A25A8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1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C295672-168F-4540-8F14-8F73EEC79AFC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554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baseline="0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6363" y="763588"/>
            <a:ext cx="4992687" cy="37449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03C6E2F-C0F2-44F2-830C-92AC9518755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A10E595-141F-48D8-9375-65B1028E1D49}" type="slidenum">
              <a:rPr lang="en-US" altLang="zh-CN" smtClean="0"/>
              <a:pPr/>
              <a:t>22</a:t>
            </a:fld>
            <a:endParaRPr lang="en-US" altLang="zh-CN" smtClean="0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13059E1-4764-4A3B-B4A7-972B88B4245A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2DB5BE6-08EA-4D2F-8061-66E3337A25A8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1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C295672-168F-4540-8F14-8F73EEC79AFC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554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baseline="0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A10E595-141F-48D8-9375-65B1028E1D49}" type="slidenum">
              <a:rPr lang="en-US" altLang="zh-CN" smtClean="0"/>
              <a:pPr/>
              <a:t>23</a:t>
            </a:fld>
            <a:endParaRPr lang="en-US" altLang="zh-CN" smtClean="0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13059E1-4764-4A3B-B4A7-972B88B4245A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2DB5BE6-08EA-4D2F-8061-66E3337A25A8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1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C295672-168F-4540-8F14-8F73EEC79AFC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554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baseline="0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EAE6B45-ADA0-4314-AF9A-417448709FE8}" type="slidenum">
              <a:rPr lang="en-US" altLang="zh-CN" smtClean="0"/>
              <a:pPr/>
              <a:t>24</a:t>
            </a:fld>
            <a:endParaRPr lang="en-US" altLang="zh-CN" smtClean="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35AD2AE-F37E-493B-817E-38BEC0B31416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81F3317-2F92-4F77-9195-A95883B3D9C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8755A2-9064-4F8E-9C57-9CD9E5578221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6363" y="763588"/>
            <a:ext cx="4992687" cy="374491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03C6E2F-C0F2-44F2-830C-92AC9518755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EAE6B45-ADA0-4314-AF9A-417448709FE8}" type="slidenum">
              <a:rPr lang="en-US" altLang="zh-CN" smtClean="0"/>
              <a:pPr/>
              <a:t>26</a:t>
            </a:fld>
            <a:endParaRPr lang="en-US" altLang="zh-CN" smtClean="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35AD2AE-F37E-493B-817E-38BEC0B31416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81F3317-2F92-4F77-9195-A95883B3D9C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8755A2-9064-4F8E-9C57-9CD9E5578221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EAE6B45-ADA0-4314-AF9A-417448709FE8}" type="slidenum">
              <a:rPr lang="en-US" altLang="zh-CN" smtClean="0"/>
              <a:pPr/>
              <a:t>27</a:t>
            </a:fld>
            <a:endParaRPr lang="en-US" altLang="zh-CN" smtClean="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35AD2AE-F37E-493B-817E-38BEC0B31416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81F3317-2F92-4F77-9195-A95883B3D9C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8755A2-9064-4F8E-9C57-9CD9E5578221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945EEE-59E2-4FD4-98CA-21506562D324}" type="slidenum">
              <a:rPr lang="en-US" altLang="zh-CN" smtClean="0"/>
              <a:pPr/>
              <a:t>28</a:t>
            </a:fld>
            <a:endParaRPr lang="en-US" altLang="zh-CN" smtClean="0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1258860-C5A6-49A7-A12B-70E8583BF1E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963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C876B2F-EAEF-4441-B3ED-BAB198B8AC5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963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0625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963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196013" cy="4503737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BA3E39-EB38-4EBC-A052-2B7D21233E86}" type="slidenum">
              <a:rPr lang="en-US" altLang="zh-CN" smtClean="0"/>
              <a:pPr/>
              <a:t>29</a:t>
            </a:fld>
            <a:endParaRPr lang="en-US" altLang="zh-CN" smtClean="0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9651640-C357-4584-90E3-F3C3DE6FDC5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29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2ED205F-C0BC-4CDE-AA4A-356AC7720C4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29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2448667-6028-4A70-83F5-DF31AFE990D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29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759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1153D7A-14BC-413F-9CC1-15CE9C7BBDB1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26C8496-AA8F-405A-9CFB-F1185D18CB7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5F011C7-B280-4FBD-B5B2-C5CD92A78A67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0DE762F-B8C0-4EDC-A63A-3A1472E92D3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711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71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EAE6B45-ADA0-4314-AF9A-417448709FE8}" type="slidenum">
              <a:rPr lang="en-US" altLang="zh-CN" smtClean="0"/>
              <a:pPr/>
              <a:t>30</a:t>
            </a:fld>
            <a:endParaRPr lang="en-US" altLang="zh-CN" smtClean="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35AD2AE-F37E-493B-817E-38BEC0B31416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81F3317-2F92-4F77-9195-A95883B3D9C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8755A2-9064-4F8E-9C57-9CD9E5578221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5388" cy="375443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00775" cy="4508500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945EEE-59E2-4FD4-98CA-21506562D324}" type="slidenum">
              <a:rPr lang="en-US" altLang="zh-CN" smtClean="0"/>
              <a:pPr/>
              <a:t>31</a:t>
            </a:fld>
            <a:endParaRPr lang="en-US" altLang="zh-CN" smtClean="0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1258860-C5A6-49A7-A12B-70E8583BF1E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963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C876B2F-EAEF-4441-B3ED-BAB198B8AC5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963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0625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963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196013" cy="4503737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945EEE-59E2-4FD4-98CA-21506562D324}" type="slidenum">
              <a:rPr lang="en-US" altLang="zh-CN" smtClean="0"/>
              <a:pPr/>
              <a:t>32</a:t>
            </a:fld>
            <a:endParaRPr lang="en-US" altLang="zh-CN" smtClean="0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1258860-C5A6-49A7-A12B-70E8583BF1E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963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C876B2F-EAEF-4441-B3ED-BAB198B8AC5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963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763588"/>
            <a:ext cx="5000625" cy="37496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963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196013" cy="4503737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F041FDB-0E60-43F9-9D24-75A622FA7877}" type="slidenum">
              <a:rPr lang="en-US" altLang="zh-CN" smtClean="0"/>
              <a:pPr/>
              <a:t>33</a:t>
            </a:fld>
            <a:endParaRPr lang="en-US" altLang="zh-CN" smtClean="0"/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35881D4-90F5-477D-BD86-BE5A20E2CDD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578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845CEF-9CD1-48FB-91F5-DF8C71D64AF8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5781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075DA5D-5A8D-47B9-9531-8C98A9F1EF75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578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57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F041FDB-0E60-43F9-9D24-75A622FA7877}" type="slidenum">
              <a:rPr lang="en-US" altLang="zh-CN" smtClean="0"/>
              <a:pPr/>
              <a:t>34</a:t>
            </a:fld>
            <a:endParaRPr lang="en-US" altLang="zh-CN" smtClean="0"/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35881D4-90F5-477D-BD86-BE5A20E2CDD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578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845CEF-9CD1-48FB-91F5-DF8C71D64AF8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5781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075DA5D-5A8D-47B9-9531-8C98A9F1EF75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578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57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F81CCCD-1857-4ED7-AF9E-77AFB4760A15}" type="slidenum">
              <a:rPr lang="en-US" altLang="zh-CN" smtClean="0"/>
              <a:pPr/>
              <a:t>35</a:t>
            </a:fld>
            <a:endParaRPr lang="en-US" altLang="zh-CN" smtClean="0"/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39C423A-8DAF-4522-B0BF-F4E582F832A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35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680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D0F65EF-275C-4A93-A35D-DBAB9449EB2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35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7DE1114-C625-4E66-ABF3-E729386E2E0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35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68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68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4F22AE9-0DF8-4A74-8954-419BA971465D}" type="slidenum">
              <a:rPr lang="en-US" altLang="zh-CN" smtClean="0"/>
              <a:pPr/>
              <a:t>36</a:t>
            </a:fld>
            <a:endParaRPr lang="en-US" altLang="zh-CN" smtClean="0"/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2548459-8F2C-48E4-8C58-BE65ECA36B0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782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A8A5461-A98F-4F81-84A2-BF24FCCBBD4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7829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F8523E0-77F6-4AFF-9BD8-0BFEE16DA2DA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783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78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baseline="0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F81CCCD-1857-4ED7-AF9E-77AFB4760A15}" type="slidenum">
              <a:rPr lang="en-US" altLang="zh-CN" smtClean="0"/>
              <a:pPr/>
              <a:t>37</a:t>
            </a:fld>
            <a:endParaRPr lang="en-US" altLang="zh-CN" smtClean="0"/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39C423A-8DAF-4522-B0BF-F4E582F832A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680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D0F65EF-275C-4A93-A35D-DBAB9449EB2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7DE1114-C625-4E66-ABF3-E729386E2E0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68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68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8400F06-CB12-41F6-BF15-2F37362AD112}" type="slidenum">
              <a:rPr lang="en-US" altLang="zh-CN" smtClean="0"/>
              <a:pPr/>
              <a:t>38</a:t>
            </a:fld>
            <a:endParaRPr lang="en-US" altLang="zh-CN" smtClean="0"/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EF14EBD-2D21-471E-8DAB-20A231A8A9AA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885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51B7C39-72E1-4B6C-8C03-8081F85B1B10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BA9E3F3-82FA-44C0-806F-D8A8030A5A10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885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885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20A4F5B-ABAA-4BAE-8EA0-99FBD9CFAEA4}" type="slidenum">
              <a:rPr lang="en-US" altLang="zh-CN" smtClean="0"/>
              <a:pPr/>
              <a:t>39</a:t>
            </a:fld>
            <a:endParaRPr lang="en-US" altLang="zh-CN" smtClean="0"/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BB2FF7A-739E-4D74-A1F1-BF1B3741316A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39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192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11F801B-CDA5-4479-8B6C-05D1ADF5E459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39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8C327DD-A075-40B1-A1A6-B0044E63684F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39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192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2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F64871-4CBE-4C6B-8FFA-C68C882B4E34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422711-851B-4857-BABC-E877074272B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E3B4E6-A603-4B10-B5FA-B7EC32A358D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A3637EB-CDA1-4F73-B93C-C6B03F1F4E6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B5187EE-FCEC-4152-AC04-59DFF8C6AE15}" type="slidenum">
              <a:rPr lang="en-US" altLang="zh-CN" smtClean="0"/>
              <a:pPr/>
              <a:t>40</a:t>
            </a:fld>
            <a:endParaRPr lang="en-US" altLang="zh-CN" smtClean="0"/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F9898A6-FFEB-4D4C-BF6D-D3FDE85AE99D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294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76FC26C-6751-47BA-A57F-FC3F4476EBB7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2949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F2C18B2-2AC9-4E99-9562-666659FFE8DC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40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295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29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BF822DB-02E7-431B-B1CE-56DED6EEE09E}" type="slidenum">
              <a:rPr lang="en-US" altLang="zh-CN" smtClean="0"/>
              <a:pPr/>
              <a:t>41</a:t>
            </a:fld>
            <a:endParaRPr lang="en-US" altLang="zh-CN" smtClean="0"/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EDDF712-5447-48CB-8F19-B74C875816A5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397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FE26FF3-D5D6-40BC-BC07-DEE9576B52C6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397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A20A837-1BB2-4BB8-AF37-135CA5440FBB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41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397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39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BF822DB-02E7-431B-B1CE-56DED6EEE09E}" type="slidenum">
              <a:rPr lang="en-US" altLang="zh-CN" smtClean="0"/>
              <a:pPr/>
              <a:t>42</a:t>
            </a:fld>
            <a:endParaRPr lang="en-US" altLang="zh-CN" smtClean="0"/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EDDF712-5447-48CB-8F19-B74C875816A5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397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FE26FF3-D5D6-40BC-BC07-DEE9576B52C6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397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A20A837-1BB2-4BB8-AF37-135CA5440FBB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42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397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39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5FC1667-32C9-44C1-B519-BB152EFCFFB9}" type="slidenum">
              <a:rPr lang="en-US" altLang="zh-CN" smtClean="0"/>
              <a:pPr/>
              <a:t>43</a:t>
            </a:fld>
            <a:endParaRPr lang="en-US" altLang="zh-CN" smtClean="0"/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198CDE7-CD8B-465A-88CB-8E9B0C6942A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499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9024F09-5CBC-453F-8B13-4F6458179D75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4997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D691A69-935B-4681-BD23-ADD834F8ED83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43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499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49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22E0A8-530D-4B4D-B0FE-A5582F269928}" type="slidenum">
              <a:rPr lang="en-US" altLang="zh-CN" smtClean="0"/>
              <a:pPr/>
              <a:t>44</a:t>
            </a:fld>
            <a:endParaRPr lang="en-US" altLang="zh-CN" smtClean="0"/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4937051-668D-4688-A98B-6038AA510E51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602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565085D-EF31-4D6E-81D6-067DC4031A9C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6021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BED89D-6BC5-40CB-A301-4DDE8DC6BF73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44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8602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19675" cy="37655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60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1888" cy="451961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F64871-4CBE-4C6B-8FFA-C68C882B4E34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422711-851B-4857-BABC-E877074272B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E3B4E6-A603-4B10-B5FA-B7EC32A358D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A3637EB-CDA1-4F73-B93C-C6B03F1F4E6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F64871-4CBE-4C6B-8FFA-C68C882B4E34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422711-851B-4857-BABC-E877074272B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E3B4E6-A603-4B10-B5FA-B7EC32A358D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A3637EB-CDA1-4F73-B93C-C6B03F1F4E6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altLang="zh-CN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F64871-4CBE-4C6B-8FFA-C68C882B4E34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422711-851B-4857-BABC-E877074272B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E3B4E6-A603-4B10-B5FA-B7EC32A358D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A3637EB-CDA1-4F73-B93C-C6B03F1F4E6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altLang="zh-CN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F64871-4CBE-4C6B-8FFA-C68C882B4E34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422711-851B-4857-BABC-E877074272B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E3B4E6-A603-4B10-B5FA-B7EC32A358D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A3637EB-CDA1-4F73-B93C-C6B03F1F4E6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altLang="zh-CN" baseline="0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F64871-4CBE-4C6B-8FFA-C68C882B4E34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422711-851B-4857-BABC-E877074272B4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49625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E3B4E6-A603-4B10-B5FA-B7EC32A358D2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51212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A3637EB-CDA1-4F73-B93C-C6B03F1F4E6E}" type="slidenum">
              <a:rPr lang="en-US" altLang="zh-CN" sz="14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altLang="zh-CN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6650" cy="4525962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zh-CN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E3749-B4CF-460C-8D45-17376D38B2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F606-128B-48C8-BE57-311E53FC2F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07263" y="133350"/>
            <a:ext cx="2266950" cy="66167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3238" y="133350"/>
            <a:ext cx="6651625" cy="66167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390DC-4178-4396-B39A-6B490A702F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655A8-DEFE-4442-9303-FFAA647EAB8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F9364-CC4D-4A6C-B0FD-AC845C68D44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3238" y="1763713"/>
            <a:ext cx="4459287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14925" y="1763713"/>
            <a:ext cx="4459288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F4008-DFCC-4133-B8C6-173A042C8EA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408F1-6756-47B5-8B5A-95BD6767BFE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7D58C-69C5-4A60-A60B-6AC3C6C77FC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94D9-7B46-4DBF-8791-3F3C8DC8B5B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DBFF3-A218-4845-9AFB-9DE7B25A56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4110-EE1B-4180-BFAE-F2160D01D9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133350"/>
            <a:ext cx="9070975" cy="159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00800" tIns="50400" rIns="100800" bIns="504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3713"/>
            <a:ext cx="9070975" cy="4986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00800" tIns="50400" rIns="100800" bIns="50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outline text format</a:t>
            </a:r>
          </a:p>
          <a:p>
            <a:pPr lvl="1"/>
            <a:r>
              <a:rPr lang="en-GB" altLang="zh-CN" smtClean="0"/>
              <a:t>Second Outline Level</a:t>
            </a:r>
          </a:p>
          <a:p>
            <a:pPr lvl="2"/>
            <a:r>
              <a:rPr lang="en-GB" altLang="zh-CN" smtClean="0"/>
              <a:t>Third Outline Level</a:t>
            </a:r>
          </a:p>
          <a:p>
            <a:pPr lvl="3"/>
            <a:r>
              <a:rPr lang="en-GB" altLang="zh-CN" smtClean="0"/>
              <a:t>Fourth Outline Level</a:t>
            </a:r>
          </a:p>
          <a:p>
            <a:pPr lvl="4"/>
            <a:r>
              <a:rPr lang="en-GB" altLang="zh-CN" smtClean="0"/>
              <a:t>Fifth Outline Level</a:t>
            </a:r>
          </a:p>
          <a:p>
            <a:pPr lvl="4"/>
            <a:r>
              <a:rPr lang="en-GB" altLang="zh-CN" smtClean="0"/>
              <a:t>Sixth Outline Level</a:t>
            </a:r>
          </a:p>
          <a:p>
            <a:pPr lvl="4"/>
            <a:r>
              <a:rPr lang="en-GB" altLang="zh-CN" smtClean="0"/>
              <a:t>Seventh Outline Level</a:t>
            </a:r>
          </a:p>
          <a:p>
            <a:pPr lvl="4"/>
            <a:r>
              <a:rPr lang="en-GB" altLang="zh-CN" smtClean="0"/>
              <a:t>Eighth Outline Level</a:t>
            </a:r>
          </a:p>
          <a:p>
            <a:pPr lvl="4"/>
            <a:r>
              <a:rPr lang="en-GB" altLang="zh-CN" smtClean="0"/>
              <a:t>Ninth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03238" y="7007225"/>
            <a:ext cx="2351087" cy="400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4713" y="7007225"/>
            <a:ext cx="23495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800" tIns="50400" rIns="100800" bIns="504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>
                <a:solidFill>
                  <a:srgbClr val="FFFFFF"/>
                </a:solidFill>
                <a:ea typeface="宋体" charset="-122"/>
              </a:defRPr>
            </a:lvl1pPr>
          </a:lstStyle>
          <a:p>
            <a:pPr>
              <a:defRPr/>
            </a:pPr>
            <a:fld id="{6EC9EF23-5A56-47BF-B220-0619B8D7C4E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000000"/>
          </a:solidFill>
          <a:latin typeface="Calibri" pitchFamily="32" charset="0"/>
          <a:ea typeface="AR PL UMing HK" charset="0"/>
          <a:cs typeface="AR PL UMing HK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000000"/>
          </a:solidFill>
          <a:latin typeface="Calibri" pitchFamily="32" charset="0"/>
          <a:ea typeface="AR PL UMing HK" charset="0"/>
          <a:cs typeface="AR PL UMing HK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000000"/>
          </a:solidFill>
          <a:latin typeface="Calibri" pitchFamily="32" charset="0"/>
          <a:ea typeface="AR PL UMing HK" charset="0"/>
          <a:cs typeface="AR PL UMing HK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000000"/>
          </a:solidFill>
          <a:latin typeface="Calibri" pitchFamily="32" charset="0"/>
          <a:ea typeface="AR PL UMing HK" charset="0"/>
          <a:cs typeface="AR PL UMing HK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000000"/>
          </a:solidFill>
          <a:latin typeface="Calibri" pitchFamily="32" charset="0"/>
          <a:ea typeface="AR PL UMing HK" charset="0"/>
          <a:cs typeface="AR PL UMing HK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000000"/>
          </a:solidFill>
          <a:latin typeface="Calibri" pitchFamily="32" charset="0"/>
          <a:ea typeface="AR PL UMing HK" charset="0"/>
          <a:cs typeface="AR PL UMing HK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000000"/>
          </a:solidFill>
          <a:latin typeface="Calibri" pitchFamily="32" charset="0"/>
          <a:ea typeface="AR PL UMing HK" charset="0"/>
          <a:cs typeface="AR PL UMing HK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000000"/>
          </a:solidFill>
          <a:latin typeface="Calibri" pitchFamily="32" charset="0"/>
          <a:ea typeface="AR PL UMing HK" charset="0"/>
          <a:cs typeface="AR PL UMing HK" charset="0"/>
        </a:defRPr>
      </a:lvl9pPr>
    </p:titleStyle>
    <p:bodyStyle>
      <a:lvl1pPr marL="342900" indent="-342900" algn="l" defTabSz="457200" rtl="0" eaLnBrk="0" fontAlgn="base" hangingPunct="0">
        <a:spcBef>
          <a:spcPts val="8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5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b="1" dirty="0" smtClean="0">
                <a:solidFill>
                  <a:srgbClr val="000000"/>
                </a:solidFill>
                <a:ea typeface="宋体" charset="-122"/>
              </a:rPr>
              <a:t>Software </a:t>
            </a:r>
            <a:r>
              <a:rPr lang="en-US" sz="3600" b="1" dirty="0">
                <a:solidFill>
                  <a:srgbClr val="000000"/>
                </a:solidFill>
                <a:ea typeface="宋体" charset="-122"/>
              </a:rPr>
              <a:t>fault isolation with API integrity and multi-principal </a:t>
            </a:r>
            <a:r>
              <a:rPr lang="en-US" sz="3600" b="1" dirty="0" smtClean="0">
                <a:solidFill>
                  <a:srgbClr val="000000"/>
                </a:solidFill>
                <a:ea typeface="宋体" charset="-122"/>
              </a:rPr>
              <a:t>modules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ea typeface="宋体" charset="-122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200" dirty="0" err="1">
                <a:solidFill>
                  <a:srgbClr val="000000"/>
                </a:solidFill>
                <a:ea typeface="宋体" charset="-122"/>
              </a:rPr>
              <a:t>Yandong</a:t>
            </a:r>
            <a:r>
              <a:rPr lang="en-US" sz="2200" dirty="0">
                <a:solidFill>
                  <a:srgbClr val="000000"/>
                </a:solidFill>
                <a:ea typeface="宋体" charset="-122"/>
              </a:rPr>
              <a:t> Mao, </a:t>
            </a:r>
            <a:r>
              <a:rPr lang="en-US" sz="2200" dirty="0" err="1">
                <a:solidFill>
                  <a:srgbClr val="000000"/>
                </a:solidFill>
                <a:ea typeface="宋体" charset="-122"/>
              </a:rPr>
              <a:t>Haogang</a:t>
            </a:r>
            <a:r>
              <a:rPr lang="en-US" sz="2200" dirty="0">
                <a:solidFill>
                  <a:srgbClr val="000000"/>
                </a:solidFill>
                <a:ea typeface="宋体" charset="-122"/>
              </a:rPr>
              <a:t> Chen (</a:t>
            </a:r>
            <a:r>
              <a:rPr lang="en-US" sz="22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MIT CSAIL</a:t>
            </a:r>
            <a:r>
              <a:rPr lang="en-US" sz="2200" dirty="0">
                <a:solidFill>
                  <a:srgbClr val="000000"/>
                </a:solidFill>
                <a:ea typeface="宋体" charset="-122"/>
              </a:rPr>
              <a:t>), 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ea typeface="宋体" charset="-122"/>
              </a:rPr>
              <a:t>Dong Zhou (</a:t>
            </a:r>
            <a:r>
              <a:rPr lang="en-US" sz="2200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Tsinghua</a:t>
            </a:r>
            <a:r>
              <a:rPr lang="en-US" sz="2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 </a:t>
            </a:r>
            <a:r>
              <a:rPr lang="en-US" sz="22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University IIIS</a:t>
            </a:r>
            <a:r>
              <a:rPr lang="en-US" sz="2200" dirty="0">
                <a:solidFill>
                  <a:srgbClr val="000000"/>
                </a:solidFill>
                <a:ea typeface="宋体" charset="-122"/>
              </a:rPr>
              <a:t>), </a:t>
            </a:r>
            <a:endParaRPr lang="en-US" sz="2200" dirty="0" smtClean="0">
              <a:solidFill>
                <a:srgbClr val="000000"/>
              </a:solidFill>
              <a:ea typeface="宋体" charset="-122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200" dirty="0" smtClean="0">
                <a:solidFill>
                  <a:srgbClr val="000000"/>
                </a:solidFill>
                <a:ea typeface="宋体" charset="-122"/>
              </a:rPr>
              <a:t>Xi Wang, </a:t>
            </a:r>
            <a:r>
              <a:rPr lang="en-US" sz="2200" dirty="0" err="1" smtClean="0">
                <a:solidFill>
                  <a:srgbClr val="000000"/>
                </a:solidFill>
                <a:ea typeface="宋体" charset="-122"/>
              </a:rPr>
              <a:t>Nickolai</a:t>
            </a:r>
            <a:r>
              <a:rPr lang="en-US" sz="2200" dirty="0" smtClean="0">
                <a:solidFill>
                  <a:srgbClr val="000000"/>
                </a:solidFill>
                <a:ea typeface="宋体" charset="-122"/>
              </a:rPr>
              <a:t> </a:t>
            </a:r>
            <a:r>
              <a:rPr lang="en-US" sz="2200" dirty="0" err="1">
                <a:solidFill>
                  <a:srgbClr val="000000"/>
                </a:solidFill>
                <a:ea typeface="宋体" charset="-122"/>
              </a:rPr>
              <a:t>Zeldovich</a:t>
            </a:r>
            <a:r>
              <a:rPr lang="en-US" sz="2200" dirty="0">
                <a:solidFill>
                  <a:srgbClr val="000000"/>
                </a:solidFill>
                <a:ea typeface="宋体" charset="-122"/>
              </a:rPr>
              <a:t>, </a:t>
            </a:r>
            <a:r>
              <a:rPr lang="en-US" sz="2200" dirty="0" err="1">
                <a:solidFill>
                  <a:srgbClr val="000000"/>
                </a:solidFill>
                <a:ea typeface="宋体" charset="-122"/>
              </a:rPr>
              <a:t>Frans</a:t>
            </a:r>
            <a:r>
              <a:rPr lang="en-US" sz="2200" dirty="0">
                <a:solidFill>
                  <a:srgbClr val="000000"/>
                </a:solidFill>
                <a:ea typeface="宋体" charset="-122"/>
              </a:rPr>
              <a:t> </a:t>
            </a:r>
            <a:r>
              <a:rPr lang="en-US" sz="2200" dirty="0" err="1">
                <a:solidFill>
                  <a:srgbClr val="000000"/>
                </a:solidFill>
                <a:ea typeface="宋体" charset="-122"/>
              </a:rPr>
              <a:t>Kaashoek</a:t>
            </a:r>
            <a:r>
              <a:rPr lang="en-US" sz="2200" dirty="0">
                <a:solidFill>
                  <a:srgbClr val="000000"/>
                </a:solidFill>
                <a:ea typeface="宋体" charset="-122"/>
              </a:rPr>
              <a:t> (</a:t>
            </a:r>
            <a:r>
              <a:rPr lang="en-US" sz="22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MIT CSAIL</a:t>
            </a:r>
            <a:r>
              <a:rPr lang="en-US" sz="2200" dirty="0">
                <a:solidFill>
                  <a:srgbClr val="000000"/>
                </a:solidFill>
                <a:ea typeface="宋体" charset="-122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State of the art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for protecting APIs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b="1" dirty="0" smtClean="0">
                <a:solidFill>
                  <a:srgbClr val="000000"/>
                </a:solidFill>
                <a:ea typeface="宋体" charset="-122"/>
              </a:rPr>
              <a:t>SFI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[SOSP93]: memory safety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b="1" dirty="0" smtClean="0">
                <a:solidFill>
                  <a:srgbClr val="000000"/>
                </a:solidFill>
                <a:ea typeface="宋体" charset="-122"/>
              </a:rPr>
              <a:t>XFI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[OSDI06]: no argument checks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b="1" dirty="0" smtClean="0">
                <a:solidFill>
                  <a:srgbClr val="000000"/>
                </a:solidFill>
                <a:ea typeface="宋体" charset="-122"/>
              </a:rPr>
              <a:t>BGI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[SOSP09]: manually wrap functions, make kernel defensive when kernel code invokes callbacks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Error-prone and time-consuming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Works if kernel code is well-structured (not Linux)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 smtClean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000" b="1" dirty="0" smtClean="0">
                <a:solidFill>
                  <a:srgbClr val="000000"/>
                </a:solidFill>
                <a:ea typeface="宋体" charset="-122"/>
              </a:rPr>
              <a:t>Our approach: annotation language</a:t>
            </a:r>
            <a:endParaRPr lang="en-US" altLang="zh-CN" sz="40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Helps enforce two types of API integrity: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b="1" dirty="0" smtClean="0">
                <a:solidFill>
                  <a:srgbClr val="000000"/>
                </a:solidFill>
                <a:ea typeface="宋体" charset="-122"/>
              </a:rPr>
              <a:t>Argument integrity</a:t>
            </a: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: programmer controls what arguments a module can pass to functions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b="1" dirty="0" smtClean="0">
                <a:solidFill>
                  <a:srgbClr val="000000"/>
                </a:solidFill>
                <a:ea typeface="宋体" charset="-122"/>
              </a:rPr>
              <a:t>Callback integrity</a:t>
            </a: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: kernel invokes callback only if the module could have invoked callback directly 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Allows programmers to specify principals for privilege separation within a module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Less error-prone than manual wrapping, applicable to complex APIs such as those in Linux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>
                <a:solidFill>
                  <a:srgbClr val="000000"/>
                </a:solidFill>
                <a:ea typeface="宋体" charset="-122"/>
              </a:rPr>
              <a:t>Contributions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53512" cy="4972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b="1" dirty="0">
                <a:solidFill>
                  <a:srgbClr val="000000"/>
                </a:solidFill>
                <a:ea typeface="宋体" charset="-122"/>
              </a:rPr>
              <a:t>LXFI</a:t>
            </a:r>
            <a:r>
              <a:rPr lang="en-US" altLang="zh-CN" sz="2800" dirty="0">
                <a:solidFill>
                  <a:srgbClr val="000000"/>
                </a:solidFill>
                <a:ea typeface="宋体" charset="-122"/>
              </a:rPr>
              <a:t>: software fault 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isolation system </a:t>
            </a:r>
            <a:r>
              <a:rPr lang="en-US" altLang="zh-CN" sz="2800" dirty="0">
                <a:solidFill>
                  <a:srgbClr val="000000"/>
                </a:solidFill>
                <a:ea typeface="宋体" charset="-122"/>
              </a:rPr>
              <a:t>for Linux kernel modules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Annotation language for 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Argument integrity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Callback integrity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Privilege separation within a module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Evaluation</a:t>
            </a: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1146175" lvl="1" indent="-301625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>
                <a:solidFill>
                  <a:srgbClr val="000000"/>
                </a:solidFill>
                <a:ea typeface="宋体" charset="-122"/>
              </a:rPr>
              <a:t>Few annotations for 10 Linux kernel modules</a:t>
            </a:r>
          </a:p>
          <a:p>
            <a:pPr marL="1146175" lvl="1" indent="-301625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>
                <a:solidFill>
                  <a:srgbClr val="000000"/>
                </a:solidFill>
                <a:ea typeface="宋体" charset="-122"/>
              </a:rPr>
              <a:t>Stop three </a:t>
            </a: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real exploits</a:t>
            </a:r>
            <a:endParaRPr lang="en-US" altLang="zh-CN" sz="2400" dirty="0">
              <a:solidFill>
                <a:srgbClr val="000000"/>
              </a:solidFill>
              <a:ea typeface="宋体" charset="-122"/>
            </a:endParaRPr>
          </a:p>
          <a:p>
            <a:pPr marL="1146175" lvl="1" indent="-301625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2-4X </a:t>
            </a:r>
            <a:r>
              <a:rPr lang="en-US" altLang="zh-CN" sz="2400" dirty="0">
                <a:solidFill>
                  <a:srgbClr val="000000"/>
                </a:solidFill>
                <a:ea typeface="宋体" charset="-122"/>
              </a:rPr>
              <a:t>CPU overhead for </a:t>
            </a:r>
            <a:r>
              <a:rPr lang="en-US" altLang="zh-CN" sz="2400" i="1" dirty="0" err="1" smtClean="0">
                <a:solidFill>
                  <a:srgbClr val="000000"/>
                </a:solidFill>
                <a:ea typeface="宋体" charset="-122"/>
              </a:rPr>
              <a:t>netperf</a:t>
            </a:r>
            <a:endParaRPr lang="en-US" altLang="zh-CN" sz="2400" i="1" dirty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Goals for annotation language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53512" cy="4972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Enforce argument integrity, callback integrity and privilege separation within a module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Minimize programmer effort, e.g.: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Few annotations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Avoid data structure and API changes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Compatible with 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Preventing module exploits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4" name="流程图: 过程 3"/>
          <p:cNvSpPr/>
          <p:nvPr/>
        </p:nvSpPr>
        <p:spPr bwMode="auto">
          <a:xfrm>
            <a:off x="2439987" y="1722437"/>
            <a:ext cx="2209800" cy="9906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Programmer annotates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core kernel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流程图: 过程 4"/>
          <p:cNvSpPr/>
          <p:nvPr/>
        </p:nvSpPr>
        <p:spPr bwMode="auto">
          <a:xfrm>
            <a:off x="2363787" y="3627437"/>
            <a:ext cx="2362200" cy="9906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2000" dirty="0" smtClean="0">
                <a:solidFill>
                  <a:schemeClr val="tx1"/>
                </a:solidFill>
              </a:rPr>
              <a:t>LXFI t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ranslates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annotation</a:t>
            </a:r>
            <a:r>
              <a:rPr lang="en-US" altLang="zh-CN" sz="2000" dirty="0" smtClean="0">
                <a:solidFill>
                  <a:schemeClr val="tx1"/>
                </a:solidFill>
              </a:rPr>
              <a:t>s</a:t>
            </a:r>
            <a:br>
              <a:rPr lang="en-US" altLang="zh-CN" sz="2000" dirty="0" smtClean="0">
                <a:solidFill>
                  <a:schemeClr val="tx1"/>
                </a:solidFill>
              </a:rPr>
            </a:b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 runtime checks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流程图: 过程 5"/>
          <p:cNvSpPr/>
          <p:nvPr/>
        </p:nvSpPr>
        <p:spPr bwMode="auto">
          <a:xfrm>
            <a:off x="2363787" y="5608637"/>
            <a:ext cx="2362200" cy="9906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2000" dirty="0" smtClean="0">
                <a:solidFill>
                  <a:schemeClr val="tx1"/>
                </a:solidFill>
              </a:rPr>
              <a:t>LXFI p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erforms checks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肘形连接符 8"/>
          <p:cNvCxnSpPr>
            <a:stCxn id="4" idx="2"/>
            <a:endCxn id="5" idx="0"/>
          </p:cNvCxnSpPr>
          <p:nvPr/>
        </p:nvCxnSpPr>
        <p:spPr bwMode="auto">
          <a:xfrm rot="5400000">
            <a:off x="3087687" y="3170237"/>
            <a:ext cx="914400" cy="1588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肘形连接符 10"/>
          <p:cNvCxnSpPr>
            <a:stCxn id="5" idx="2"/>
            <a:endCxn id="6" idx="0"/>
          </p:cNvCxnSpPr>
          <p:nvPr/>
        </p:nvCxnSpPr>
        <p:spPr bwMode="auto">
          <a:xfrm rot="5400000">
            <a:off x="3049587" y="5113337"/>
            <a:ext cx="990600" cy="1588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圆角矩形标注 9"/>
          <p:cNvSpPr/>
          <p:nvPr/>
        </p:nvSpPr>
        <p:spPr bwMode="auto">
          <a:xfrm>
            <a:off x="5421314" y="3475037"/>
            <a:ext cx="3841440" cy="1219200"/>
          </a:xfrm>
          <a:prstGeom prst="wedgeRoundRectCallout">
            <a:avLst>
              <a:gd name="adj1" fmla="val -65243"/>
              <a:gd name="adj2" fmla="val -594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</a:rPr>
              <a:t>Using compiler </a:t>
            </a:r>
            <a:r>
              <a:rPr lang="en-US" altLang="zh-CN" sz="2000" dirty="0" err="1" smtClean="0">
                <a:solidFill>
                  <a:schemeClr val="tx1"/>
                </a:solidFill>
              </a:rPr>
              <a:t>plugins</a:t>
            </a:r>
            <a:r>
              <a:rPr lang="en-US" altLang="zh-CN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altLang="zh-CN" sz="2000" dirty="0" smtClean="0">
                <a:solidFill>
                  <a:schemeClr val="tx1"/>
                </a:solidFill>
              </a:rPr>
              <a:t>Provide safe default: reject a module if it calls an </a:t>
            </a:r>
            <a:r>
              <a:rPr lang="en-US" altLang="zh-CN" sz="2000" dirty="0" err="1" smtClean="0">
                <a:solidFill>
                  <a:schemeClr val="tx1"/>
                </a:solidFill>
              </a:rPr>
              <a:t>unannotated</a:t>
            </a:r>
            <a:r>
              <a:rPr lang="en-US" altLang="zh-CN" sz="2000" dirty="0" smtClean="0">
                <a:solidFill>
                  <a:schemeClr val="tx1"/>
                </a:solidFill>
              </a:rPr>
              <a:t> API</a:t>
            </a:r>
          </a:p>
        </p:txBody>
      </p:sp>
      <p:sp>
        <p:nvSpPr>
          <p:cNvPr id="12" name="圆角矩形标注 11"/>
          <p:cNvSpPr/>
          <p:nvPr/>
        </p:nvSpPr>
        <p:spPr bwMode="auto">
          <a:xfrm>
            <a:off x="5268912" y="1722437"/>
            <a:ext cx="4267200" cy="1219200"/>
          </a:xfrm>
          <a:prstGeom prst="wedgeRoundRectCallout">
            <a:avLst>
              <a:gd name="adj1" fmla="val -66320"/>
              <a:gd name="adj2" fmla="val -1111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zh-CN" sz="2000" b="1" dirty="0" smtClean="0">
                <a:solidFill>
                  <a:srgbClr val="00D000"/>
                </a:solidFill>
              </a:rPr>
              <a:t>If annotations capture all implicit rules, compromised module cannot violate rules to gain additional privileges. </a:t>
            </a:r>
          </a:p>
        </p:txBody>
      </p:sp>
      <p:sp>
        <p:nvSpPr>
          <p:cNvPr id="13" name="圆角矩形标注 12"/>
          <p:cNvSpPr/>
          <p:nvPr/>
        </p:nvSpPr>
        <p:spPr bwMode="auto">
          <a:xfrm>
            <a:off x="5726112" y="5380037"/>
            <a:ext cx="3352800" cy="1066800"/>
          </a:xfrm>
          <a:prstGeom prst="wedgeRoundRectCallout">
            <a:avLst>
              <a:gd name="adj1" fmla="val -79967"/>
              <a:gd name="adj2" fmla="val 3787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</a:rPr>
              <a:t>Consulting a dynamic table of capabilities for each module</a:t>
            </a:r>
          </a:p>
        </p:txBody>
      </p:sp>
      <p:sp>
        <p:nvSpPr>
          <p:cNvPr id="15" name="矩形 14"/>
          <p:cNvSpPr/>
          <p:nvPr/>
        </p:nvSpPr>
        <p:spPr bwMode="auto">
          <a:xfrm>
            <a:off x="0" y="4008437"/>
            <a:ext cx="1839912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Compile time</a:t>
            </a:r>
          </a:p>
        </p:txBody>
      </p:sp>
      <p:sp>
        <p:nvSpPr>
          <p:cNvPr id="16" name="矩形 15"/>
          <p:cNvSpPr/>
          <p:nvPr/>
        </p:nvSpPr>
        <p:spPr bwMode="auto">
          <a:xfrm>
            <a:off x="544512" y="5913437"/>
            <a:ext cx="1143000" cy="381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Runtime</a:t>
            </a:r>
          </a:p>
        </p:txBody>
      </p:sp>
      <p:cxnSp>
        <p:nvCxnSpPr>
          <p:cNvPr id="28" name="直接箭头连接符 27"/>
          <p:cNvCxnSpPr>
            <a:stCxn id="15" idx="3"/>
            <a:endCxn id="5" idx="1"/>
          </p:cNvCxnSpPr>
          <p:nvPr/>
        </p:nvCxnSpPr>
        <p:spPr bwMode="auto">
          <a:xfrm>
            <a:off x="1839912" y="4122737"/>
            <a:ext cx="52387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接箭头连接符 32"/>
          <p:cNvCxnSpPr>
            <a:stCxn id="16" idx="3"/>
            <a:endCxn id="6" idx="1"/>
          </p:cNvCxnSpPr>
          <p:nvPr/>
        </p:nvCxnSpPr>
        <p:spPr bwMode="auto">
          <a:xfrm>
            <a:off x="1687512" y="6103937"/>
            <a:ext cx="67627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3" grpId="0" animBg="1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Design of annotation language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53512" cy="4972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Argument integrity annotations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Using the </a:t>
            </a:r>
            <a:r>
              <a:rPr lang="en-US" altLang="zh-CN" sz="2800" i="1" dirty="0" err="1" smtClean="0">
                <a:solidFill>
                  <a:srgbClr val="000000"/>
                </a:solidFill>
                <a:ea typeface="宋体" charset="-122"/>
              </a:rPr>
              <a:t>spin_lock_init</a:t>
            </a:r>
            <a:r>
              <a:rPr lang="en-US" altLang="zh-CN" sz="2800" i="1" dirty="0" smtClean="0">
                <a:solidFill>
                  <a:srgbClr val="000000"/>
                </a:solidFill>
                <a:ea typeface="宋体" charset="-122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example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Callback integrity annotations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Not discussed; see paper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Privilege separation annotations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Using </a:t>
            </a:r>
            <a:r>
              <a:rPr lang="en-US" altLang="zh-CN" sz="2800" i="1" dirty="0" err="1" smtClean="0">
                <a:solidFill>
                  <a:srgbClr val="000000"/>
                </a:solidFill>
                <a:ea typeface="宋体" charset="-122"/>
              </a:rPr>
              <a:t>dm_crypt</a:t>
            </a:r>
            <a:r>
              <a:rPr lang="en-US" altLang="zh-CN" sz="2800" i="1" dirty="0" smtClean="0">
                <a:solidFill>
                  <a:srgbClr val="000000"/>
                </a:solidFill>
                <a:ea typeface="宋体" charset="-122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(real Linux kernel module)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Enforce argument integrity</a:t>
            </a:r>
            <a:endParaRPr lang="en-US" altLang="zh-CN" sz="4400" b="1" i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53512" cy="4972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i="1" dirty="0" err="1" smtClean="0">
                <a:solidFill>
                  <a:srgbClr val="000000"/>
                </a:solidFill>
                <a:ea typeface="宋体" charset="-122"/>
              </a:rPr>
              <a:t>spin_lock_init</a:t>
            </a:r>
            <a:r>
              <a:rPr lang="en-US" altLang="zh-CN" sz="3200" i="1" dirty="0" smtClean="0">
                <a:solidFill>
                  <a:srgbClr val="000000"/>
                </a:solidFill>
                <a:ea typeface="宋体" charset="-122"/>
              </a:rPr>
              <a:t>: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 three annotations are required</a:t>
            </a:r>
            <a:endParaRPr lang="en-US" altLang="zh-CN" sz="3200" i="1" dirty="0">
              <a:solidFill>
                <a:srgbClr val="000000"/>
              </a:solidFill>
              <a:ea typeface="宋体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3511" y="3390129"/>
          <a:ext cx="9677401" cy="232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746"/>
                <a:gridCol w="3300655"/>
                <a:gridCol w="4953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i="0" dirty="0" smtClean="0"/>
                        <a:t>Part</a:t>
                      </a:r>
                      <a:endParaRPr lang="en-US" sz="2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0" dirty="0" smtClean="0"/>
                        <a:t>Syntax</a:t>
                      </a:r>
                      <a:endParaRPr lang="en-US" sz="2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0" dirty="0" smtClean="0"/>
                        <a:t>Description</a:t>
                      </a:r>
                      <a:endParaRPr lang="en-US" sz="2800" i="0" dirty="0"/>
                    </a:p>
                  </a:txBody>
                  <a:tcPr anchor="ctr"/>
                </a:tc>
              </a:tr>
              <a:tr h="33745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write(</a:t>
                      </a:r>
                      <a:r>
                        <a:rPr lang="en-US" sz="24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ptr,size</a:t>
                      </a: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Write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[</a:t>
                      </a:r>
                      <a:r>
                        <a:rPr lang="en-US" sz="18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ptr,ptr+size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]</a:t>
                      </a:r>
                    </a:p>
                  </a:txBody>
                  <a:tcPr anchor="ctr"/>
                </a:tc>
              </a:tr>
              <a:tr h="52686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 </a:t>
                      </a:r>
                    </a:p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check(cap</a:t>
                      </a:r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Checks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0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51162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pre(action)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before function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call</a:t>
                      </a:r>
                      <a:endParaRPr lang="en-US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5345111" y="1798637"/>
            <a:ext cx="4572001" cy="510540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2000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Example: enforce argument integrity for </a:t>
            </a:r>
            <a:r>
              <a:rPr lang="en-US" altLang="zh-CN" sz="4400" b="1" i="1" dirty="0" err="1" smtClean="0">
                <a:solidFill>
                  <a:srgbClr val="000000"/>
                </a:solidFill>
                <a:ea typeface="宋体" charset="-122"/>
              </a:rPr>
              <a:t>spin_lock_init</a:t>
            </a:r>
            <a:endParaRPr lang="en-US" altLang="zh-CN" sz="4400" b="1" i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2678112" y="1951037"/>
            <a:ext cx="19812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sz="2000" b="1" i="1" dirty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Core Kernel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726112" y="2027237"/>
            <a:ext cx="23622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sz="2000" b="1" i="1" dirty="0" err="1" smtClean="0">
                <a:solidFill>
                  <a:srgbClr val="FF0000"/>
                </a:solidFill>
                <a:latin typeface="Verdana" pitchFamily="32" charset="0"/>
                <a:ea typeface="宋体" charset="-122"/>
              </a:rPr>
              <a:t>Spin_module</a:t>
            </a:r>
            <a:endParaRPr lang="en-US" altLang="zh-CN" sz="2000" b="1" i="1" dirty="0">
              <a:solidFill>
                <a:srgbClr val="FF0000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163512" y="2408237"/>
            <a:ext cx="502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void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spin_lock_init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spinlock_t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*lock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pre(check(write(lock, 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sizeof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spinlock_t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)))</a:t>
            </a:r>
            <a:endParaRPr lang="en-US" altLang="zh-CN" b="1" dirty="0">
              <a:solidFill>
                <a:schemeClr val="accent2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63" name="Rectangle 3"/>
          <p:cNvSpPr>
            <a:spLocks noChangeArrowheads="1"/>
          </p:cNvSpPr>
          <p:nvPr/>
        </p:nvSpPr>
        <p:spPr bwMode="auto">
          <a:xfrm>
            <a:off x="5497512" y="4922837"/>
            <a:ext cx="4343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lxfi_check_write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(&amp;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cur_proc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uid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8);</a:t>
            </a:r>
            <a:endParaRPr lang="en-US" altLang="zh-CN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spin_lock_init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&amp;</a:t>
            </a:r>
            <a:r>
              <a:rPr lang="en-US" altLang="zh-CN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cur_proc</a:t>
            </a:r>
            <a:r>
              <a:rPr lang="en-US" altLang="zh-CN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uid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  <a:endParaRPr lang="en-US" altLang="zh-CN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pic>
        <p:nvPicPr>
          <p:cNvPr id="67" name="Picture 6" descr="http://bugshieldsbydino.com/Bug%20Drawn%20Pictures/bug%20alo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0312" y="5227637"/>
            <a:ext cx="57259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5497512" y="2636837"/>
            <a:ext cx="24384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write(</a:t>
            </a:r>
            <a:r>
              <a:rPr lang="en-US" altLang="zh-CN" b="1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8)</a:t>
            </a:r>
          </a:p>
        </p:txBody>
      </p:sp>
      <p:grpSp>
        <p:nvGrpSpPr>
          <p:cNvPr id="27" name="组合 33"/>
          <p:cNvGrpSpPr/>
          <p:nvPr/>
        </p:nvGrpSpPr>
        <p:grpSpPr>
          <a:xfrm>
            <a:off x="544512" y="6751637"/>
            <a:ext cx="4038600" cy="533400"/>
            <a:chOff x="3287712" y="6446837"/>
            <a:chExt cx="4038600" cy="533400"/>
          </a:xfrm>
        </p:grpSpPr>
        <p:sp>
          <p:nvSpPr>
            <p:cNvPr id="30" name="矩形 29"/>
            <p:cNvSpPr/>
            <p:nvPr/>
          </p:nvSpPr>
          <p:spPr bwMode="auto">
            <a:xfrm>
              <a:off x="3287712" y="6446837"/>
              <a:ext cx="4038600" cy="5334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4049712" y="6446837"/>
              <a:ext cx="1371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Module memory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6183312" y="6446837"/>
              <a:ext cx="582211" cy="3499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UID</a:t>
              </a:r>
              <a:endParaRPr lang="en-US" dirty="0"/>
            </a:p>
          </p:txBody>
        </p:sp>
      </p:grp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763712" y="3627437"/>
            <a:ext cx="457200" cy="2819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vert27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i="1" dirty="0" smtClean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LXFI Runtime</a:t>
            </a:r>
            <a:endParaRPr lang="en-US" altLang="zh-CN" sz="2000" b="1" i="1" dirty="0">
              <a:solidFill>
                <a:srgbClr val="00D000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22" name="直接箭头连接符 21"/>
          <p:cNvCxnSpPr/>
          <p:nvPr/>
        </p:nvCxnSpPr>
        <p:spPr bwMode="auto">
          <a:xfrm flipH="1">
            <a:off x="2220912" y="4160837"/>
            <a:ext cx="33528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H="1">
            <a:off x="2220912" y="5227637"/>
            <a:ext cx="32766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5" name="Picture 2" descr="Green Check Mark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68512" y="4008437"/>
            <a:ext cx="330970" cy="381000"/>
          </a:xfrm>
          <a:prstGeom prst="rect">
            <a:avLst/>
          </a:prstGeom>
          <a:noFill/>
        </p:spPr>
      </p:pic>
      <p:cxnSp>
        <p:nvCxnSpPr>
          <p:cNvPr id="66" name="直接箭头连接符 65"/>
          <p:cNvCxnSpPr/>
          <p:nvPr/>
        </p:nvCxnSpPr>
        <p:spPr bwMode="auto">
          <a:xfrm flipH="1">
            <a:off x="3516312" y="4465637"/>
            <a:ext cx="20574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直接箭头连接符 67"/>
          <p:cNvCxnSpPr/>
          <p:nvPr/>
        </p:nvCxnSpPr>
        <p:spPr bwMode="auto">
          <a:xfrm flipH="1">
            <a:off x="3516312" y="5532437"/>
            <a:ext cx="19812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497512" y="4008437"/>
            <a:ext cx="35814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lxfi_check_write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8);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spin_lock_init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  <a:endParaRPr lang="en-US" altLang="zh-CN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5573712" y="5913437"/>
            <a:ext cx="3048000" cy="6096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Privilege escalation prevented</a:t>
            </a:r>
          </a:p>
        </p:txBody>
      </p:sp>
      <p:pic>
        <p:nvPicPr>
          <p:cNvPr id="24" name="Picture 10" descr="http://t2.gstatic.com/images?q=tbn:ANd9GcTgXyc3uCRjjlI6bMSr35KqKU9eGG2wbJrCSq07zzeFyzYoGkMqC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2312" y="4999037"/>
            <a:ext cx="457200" cy="457200"/>
          </a:xfrm>
          <a:prstGeom prst="rect">
            <a:avLst/>
          </a:prstGeom>
          <a:noFill/>
        </p:spPr>
      </p:pic>
      <p:sp>
        <p:nvSpPr>
          <p:cNvPr id="29" name="矩形 28"/>
          <p:cNvSpPr/>
          <p:nvPr/>
        </p:nvSpPr>
        <p:spPr>
          <a:xfrm>
            <a:off x="3042361" y="4239472"/>
            <a:ext cx="55015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……</a:t>
            </a:r>
            <a:endParaRPr lang="en-US" sz="2000" dirty="0"/>
          </a:p>
        </p:txBody>
      </p:sp>
      <p:sp>
        <p:nvSpPr>
          <p:cNvPr id="35" name="矩形 34"/>
          <p:cNvSpPr/>
          <p:nvPr/>
        </p:nvSpPr>
        <p:spPr>
          <a:xfrm>
            <a:off x="3042361" y="5227637"/>
            <a:ext cx="55015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……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503238" y="361949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Where does the capability come from?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503238" y="1581149"/>
            <a:ext cx="9053512" cy="5322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400" dirty="0">
              <a:solidFill>
                <a:srgbClr val="000000"/>
              </a:solidFill>
              <a:ea typeface="宋体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55625" y="3333749"/>
          <a:ext cx="9132886" cy="2797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577"/>
                <a:gridCol w="2962910"/>
                <a:gridCol w="4343399"/>
              </a:tblGrid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Part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Syntax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Description</a:t>
                      </a:r>
                      <a:endParaRPr lang="en-US" sz="2400" i="0" dirty="0"/>
                    </a:p>
                  </a:txBody>
                  <a:tcPr anchor="ctr"/>
                </a:tc>
              </a:tr>
              <a:tr h="33745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baseline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write(</a:t>
                      </a:r>
                      <a:r>
                        <a:rPr lang="en-US" sz="2400" b="1" i="0" baseline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ptr,size</a:t>
                      </a:r>
                      <a:r>
                        <a:rPr lang="en-US" sz="2400" b="1" i="0" baseline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Write 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[</a:t>
                      </a:r>
                      <a:r>
                        <a:rPr lang="en-US" sz="1800" b="1" i="0" baseline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ptr,ptr+size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]</a:t>
                      </a:r>
                    </a:p>
                  </a:txBody>
                  <a:tcPr anchor="ctr"/>
                </a:tc>
              </a:tr>
              <a:tr h="435428">
                <a:tc rowSpan="2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rgbClr val="FF0000"/>
                          </a:solidFill>
                        </a:rPr>
                        <a:t>Capability </a:t>
                      </a:r>
                    </a:p>
                    <a:p>
                      <a:pPr algn="l"/>
                      <a:r>
                        <a:rPr lang="en-US" sz="2400" b="0" i="0" dirty="0" smtClean="0">
                          <a:solidFill>
                            <a:srgbClr val="FF0000"/>
                          </a:solidFill>
                        </a:rPr>
                        <a:t>Action</a:t>
                      </a:r>
                      <a:endParaRPr lang="en-US" sz="2400" b="0" i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check(cap</a:t>
                      </a:r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Check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0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35428">
                <a:tc vMerge="1"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copy(cap)</a:t>
                      </a:r>
                      <a:endParaRPr lang="en-US" sz="2400" b="1" i="0" dirty="0">
                        <a:solidFill>
                          <a:srgbClr val="FF0000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rgbClr val="FF0000"/>
                          </a:solidFill>
                        </a:rPr>
                        <a:t>Grant a copy</a:t>
                      </a:r>
                      <a:r>
                        <a:rPr lang="en-US" sz="2000" i="0" baseline="0" dirty="0" smtClean="0">
                          <a:solidFill>
                            <a:srgbClr val="FF0000"/>
                          </a:solidFill>
                        </a:rPr>
                        <a:t> of </a:t>
                      </a:r>
                      <a:r>
                        <a:rPr lang="en-US" sz="18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000" i="0" dirty="0">
                        <a:solidFill>
                          <a:srgbClr val="FF0000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511628">
                <a:tc rowSpan="2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rgbClr val="FF0000"/>
                          </a:solidFill>
                        </a:rPr>
                        <a:t>Location</a:t>
                      </a:r>
                      <a:endParaRPr lang="en-US" sz="2400" b="0" i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pre(action)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before function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call</a:t>
                      </a:r>
                      <a:endParaRPr lang="en-US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45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post(action)</a:t>
                      </a:r>
                      <a:endParaRPr lang="en-US" sz="2400" b="1" i="0" dirty="0">
                        <a:solidFill>
                          <a:srgbClr val="FF0000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rgbClr val="FF0000"/>
                          </a:solidFill>
                        </a:rPr>
                        <a:t>Perform </a:t>
                      </a:r>
                      <a:r>
                        <a:rPr lang="en-US" sz="18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2000" b="1" i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000" i="0" dirty="0" smtClean="0">
                          <a:solidFill>
                            <a:srgbClr val="FF0000"/>
                          </a:solidFill>
                        </a:rPr>
                        <a:t>after function return</a:t>
                      </a:r>
                      <a:endParaRPr lang="en-US" sz="2000" i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55638" y="1733549"/>
            <a:ext cx="9053512" cy="5322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Granted on allocation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Two more annotations are required</a:t>
            </a:r>
            <a:endParaRPr lang="en-US" altLang="zh-CN" sz="3200" i="1" dirty="0" smtClean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964112" y="2255837"/>
            <a:ext cx="4648200" cy="464820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2400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97112" y="2255837"/>
            <a:ext cx="24384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sz="2400" b="1" i="1" dirty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Core Kernel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97512" y="2255837"/>
            <a:ext cx="25908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sz="2400" b="1" i="1" dirty="0" err="1" smtClean="0">
                <a:solidFill>
                  <a:srgbClr val="FF0000"/>
                </a:solidFill>
                <a:latin typeface="Verdana" pitchFamily="32" charset="0"/>
                <a:ea typeface="宋体" charset="-122"/>
              </a:rPr>
              <a:t>Spin_module</a:t>
            </a:r>
            <a:endParaRPr lang="en-US" altLang="zh-CN" sz="2400" b="1" i="1" dirty="0">
              <a:solidFill>
                <a:srgbClr val="FF0000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040312" y="3932237"/>
            <a:ext cx="4495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spinlock_t</a:t>
            </a:r>
            <a:r>
              <a:rPr lang="en-US" altLang="zh-CN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</a:t>
            </a:r>
            <a:r>
              <a:rPr lang="en-US" altLang="zh-CN" sz="20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= </a:t>
            </a:r>
            <a:r>
              <a:rPr lang="en-US" altLang="zh-CN" sz="20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kmalloc</a:t>
            </a:r>
            <a:r>
              <a:rPr lang="en-US" altLang="zh-CN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(8);</a:t>
            </a: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lxfi_copy_write</a:t>
            </a:r>
            <a:r>
              <a:rPr lang="en-US" altLang="zh-CN" sz="20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sz="20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sz="20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8);</a:t>
            </a:r>
            <a:endParaRPr lang="en-US" altLang="zh-CN" sz="20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8312" y="2789237"/>
            <a:ext cx="4114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void *</a:t>
            </a:r>
            <a:r>
              <a:rPr lang="en-US" altLang="zh-CN" sz="20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kmalloc</a:t>
            </a:r>
            <a:r>
              <a:rPr lang="en-US" altLang="zh-CN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(size)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post(copy(write(return, size))</a:t>
            </a:r>
            <a:endParaRPr lang="en-US" altLang="zh-CN" sz="2000" b="1" dirty="0">
              <a:solidFill>
                <a:schemeClr val="accent2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802312" y="5684837"/>
            <a:ext cx="24384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write(</a:t>
            </a:r>
            <a:r>
              <a:rPr lang="en-US" altLang="zh-CN" b="1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8)</a:t>
            </a: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Example: grant </a:t>
            </a:r>
            <a:r>
              <a:rPr lang="en-US" altLang="zh-CN" sz="4400" b="1" i="1" dirty="0" smtClean="0">
                <a:solidFill>
                  <a:srgbClr val="000000"/>
                </a:solidFill>
                <a:ea typeface="宋体" charset="-122"/>
              </a:rPr>
              <a:t>spinlock</a:t>
            </a:r>
            <a:endParaRPr lang="en-US" altLang="zh-CN" sz="4400" b="1" i="1" dirty="0">
              <a:solidFill>
                <a:srgbClr val="000000"/>
              </a:solidFill>
              <a:ea typeface="宋体" charset="-122"/>
            </a:endParaRPr>
          </a:p>
        </p:txBody>
      </p:sp>
      <p:cxnSp>
        <p:nvCxnSpPr>
          <p:cNvPr id="23" name="曲线连接符 22"/>
          <p:cNvCxnSpPr>
            <a:endCxn id="15" idx="1"/>
          </p:cNvCxnSpPr>
          <p:nvPr/>
        </p:nvCxnSpPr>
        <p:spPr bwMode="auto">
          <a:xfrm>
            <a:off x="3973512" y="4694237"/>
            <a:ext cx="1828800" cy="14478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 flipH="1">
            <a:off x="1839912" y="4160837"/>
            <a:ext cx="32004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440112" y="4389437"/>
            <a:ext cx="5334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vert27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i="1" dirty="0" smtClean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LXFI Runtime</a:t>
            </a:r>
            <a:endParaRPr lang="en-US" altLang="zh-CN" sz="2000" b="1" i="1" dirty="0">
              <a:solidFill>
                <a:srgbClr val="00D000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27" name="直接箭头连接符 26"/>
          <p:cNvCxnSpPr/>
          <p:nvPr/>
        </p:nvCxnSpPr>
        <p:spPr bwMode="auto">
          <a:xfrm flipH="1">
            <a:off x="3973512" y="4541837"/>
            <a:ext cx="10668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矩形 15"/>
          <p:cNvSpPr/>
          <p:nvPr/>
        </p:nvSpPr>
        <p:spPr>
          <a:xfrm>
            <a:off x="1382712" y="3934672"/>
            <a:ext cx="55015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……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503238" y="282575"/>
            <a:ext cx="9069387" cy="1300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>
                <a:solidFill>
                  <a:srgbClr val="000000"/>
                </a:solidFill>
                <a:ea typeface="宋体" charset="-122"/>
              </a:rPr>
              <a:t>Kernel </a:t>
            </a: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security is important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68312" y="1798637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Kernel is fully privileged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endParaRPr lang="en-US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endParaRPr lang="en-US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Kernel compromises are devastating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Remote attacker takes control over the whole machine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Local user gains root privilege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503238" y="-30163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What happens when memory is freed?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03238" y="1117599"/>
            <a:ext cx="9053512" cy="4972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lvl="1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503238" y="1112837"/>
            <a:ext cx="9070975" cy="498633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+mn-lt"/>
              </a:rPr>
              <a:t>Need to revoke capability to safely reuse memory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Strawman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revoke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capability from caller</a:t>
            </a:r>
          </a:p>
          <a:p>
            <a:pPr marL="1085850" lvl="1" indent="-342900" eaLnBrk="0">
              <a:lnSpc>
                <a:spcPct val="100000"/>
              </a:lnSpc>
              <a:spcBef>
                <a:spcPts val="875"/>
              </a:spcBef>
              <a:buFont typeface="Arial" pitchFamily="34" charset="0"/>
              <a:buChar char="•"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Insufficient! Other modules may have copies of capability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lang="en-US" sz="3200" kern="0" dirty="0" smtClean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lang="en-US" sz="3200" kern="0" dirty="0" smtClean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lang="en-US" sz="3200" kern="0" dirty="0" smtClean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lang="en-US" sz="3200" kern="0" dirty="0" smtClean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15912" y="3433672"/>
          <a:ext cx="9525000" cy="3396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971800"/>
                <a:gridCol w="4648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Part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Syntax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Description</a:t>
                      </a:r>
                      <a:endParaRPr lang="en-US" sz="2400" i="0" dirty="0"/>
                    </a:p>
                  </a:txBody>
                  <a:tcPr anchor="ctr"/>
                </a:tc>
              </a:tr>
              <a:tr h="33745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write(ptr,size)</a:t>
                      </a:r>
                      <a:endParaRPr lang="en-US" sz="2400" b="1" i="0" dirty="0" smtClean="0">
                        <a:solidFill>
                          <a:schemeClr val="tx1"/>
                        </a:solidFill>
                        <a:latin typeface="Courier" pitchFamily="49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Write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[</a:t>
                      </a:r>
                      <a:r>
                        <a:rPr lang="en-US" sz="18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ptr,ptr+size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]</a:t>
                      </a:r>
                    </a:p>
                  </a:txBody>
                  <a:tcPr anchor="ctr"/>
                </a:tc>
              </a:tr>
              <a:tr h="370114">
                <a:tc rowSpan="3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 </a:t>
                      </a:r>
                    </a:p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copy(cap)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Grant a copy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0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check(cap</a:t>
                      </a:r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Check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0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transfer(cap)</a:t>
                      </a:r>
                      <a:endParaRPr lang="en-US" sz="2400" b="1" i="0" dirty="0">
                        <a:solidFill>
                          <a:srgbClr val="FF0000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rgbClr val="FF0000"/>
                          </a:solidFill>
                        </a:rPr>
                        <a:t>Revoke </a:t>
                      </a:r>
                      <a:r>
                        <a:rPr lang="en-US" sz="18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cap</a:t>
                      </a:r>
                      <a:r>
                        <a:rPr lang="en-US" sz="2000" i="0" dirty="0" smtClean="0">
                          <a:solidFill>
                            <a:srgbClr val="FF0000"/>
                          </a:solidFill>
                        </a:rPr>
                        <a:t> from</a:t>
                      </a:r>
                      <a:r>
                        <a:rPr lang="en-US" sz="2000" i="0" baseline="0" dirty="0" smtClean="0">
                          <a:solidFill>
                            <a:srgbClr val="FF0000"/>
                          </a:solidFill>
                        </a:rPr>
                        <a:t> all modules, and grant</a:t>
                      </a:r>
                      <a:endParaRPr lang="en-US" sz="2000" b="1" i="0" kern="1200" dirty="0" smtClean="0">
                        <a:solidFill>
                          <a:srgbClr val="FF0000"/>
                        </a:solidFill>
                        <a:latin typeface="Courier" pitchFamily="49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1628">
                <a:tc rowSpan="2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pre(action)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before function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call</a:t>
                      </a:r>
                      <a:endParaRPr lang="en-US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45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post(action)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after function return</a:t>
                      </a:r>
                      <a:endParaRPr lang="en-US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圆角矩形标注 5"/>
          <p:cNvSpPr/>
          <p:nvPr/>
        </p:nvSpPr>
        <p:spPr bwMode="auto">
          <a:xfrm>
            <a:off x="7097712" y="4084637"/>
            <a:ext cx="2667000" cy="1066800"/>
          </a:xfrm>
          <a:prstGeom prst="wedgeRoundRectCallout">
            <a:avLst>
              <a:gd name="adj1" fmla="val -29383"/>
              <a:gd name="adj2" fmla="val 8726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No other copies of the capability remain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192712" y="1951037"/>
            <a:ext cx="4495800" cy="381000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2000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373312" y="1951037"/>
            <a:ext cx="23622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sz="2000" b="1" i="1" dirty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Core Kernel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97512" y="1951037"/>
            <a:ext cx="23622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sz="2000" b="1" i="1" dirty="0" err="1" smtClean="0">
                <a:solidFill>
                  <a:srgbClr val="FF0000"/>
                </a:solidFill>
                <a:latin typeface="Verdana" pitchFamily="32" charset="0"/>
                <a:ea typeface="宋体" charset="-122"/>
              </a:rPr>
              <a:t>Spin_module</a:t>
            </a:r>
            <a:endParaRPr lang="en-US" altLang="zh-CN" sz="2000" b="1" i="1" dirty="0">
              <a:solidFill>
                <a:srgbClr val="FF0000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 flipH="1">
            <a:off x="3744912" y="4160837"/>
            <a:ext cx="17526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9712" y="2484437"/>
            <a:ext cx="4419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void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kfree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(void *p)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pre(transfer(write(p, 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no_size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)))</a:t>
            </a:r>
            <a:endParaRPr lang="en-US" altLang="zh-CN" b="1" dirty="0">
              <a:solidFill>
                <a:schemeClr val="accent2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421312" y="4618037"/>
            <a:ext cx="24384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write(</a:t>
            </a:r>
            <a:r>
              <a:rPr lang="en-US" altLang="zh-CN" b="1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8)</a:t>
            </a: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Example: safely free a </a:t>
            </a:r>
            <a:r>
              <a:rPr lang="en-US" altLang="zh-CN" sz="4400" b="1" i="1" dirty="0" smtClean="0">
                <a:solidFill>
                  <a:srgbClr val="000000"/>
                </a:solidFill>
                <a:ea typeface="宋体" charset="-122"/>
              </a:rPr>
              <a:t>spinlock</a:t>
            </a:r>
            <a:endParaRPr lang="en-US" altLang="zh-CN" sz="4400" b="1" i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82712" y="3398837"/>
            <a:ext cx="533400" cy="2819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vert27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400" b="1" i="1" dirty="0" smtClean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LXFI Runtime</a:t>
            </a:r>
            <a:endParaRPr lang="en-US" altLang="zh-CN" sz="2400" b="1" i="1" dirty="0">
              <a:solidFill>
                <a:srgbClr val="00D000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23" name="曲线连接符 22"/>
          <p:cNvCxnSpPr>
            <a:endCxn id="15" idx="1"/>
          </p:cNvCxnSpPr>
          <p:nvPr/>
        </p:nvCxnSpPr>
        <p:spPr bwMode="auto">
          <a:xfrm>
            <a:off x="1992312" y="3856037"/>
            <a:ext cx="3429000" cy="1219200"/>
          </a:xfrm>
          <a:prstGeom prst="curvedConnector3">
            <a:avLst>
              <a:gd name="adj1" fmla="val 32338"/>
            </a:avLst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5421312" y="6370637"/>
            <a:ext cx="24384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write(</a:t>
            </a:r>
            <a:r>
              <a:rPr lang="en-US" altLang="zh-CN" b="1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8)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5192712" y="5913437"/>
            <a:ext cx="4495800" cy="144780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2000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5573712" y="5837237"/>
            <a:ext cx="23622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sz="2000" b="1" i="1" dirty="0" err="1" smtClean="0">
                <a:solidFill>
                  <a:srgbClr val="FF0000"/>
                </a:solidFill>
                <a:latin typeface="Verdana" pitchFamily="32" charset="0"/>
                <a:ea typeface="宋体" charset="-122"/>
              </a:rPr>
              <a:t>other_module</a:t>
            </a:r>
            <a:endParaRPr lang="en-US" altLang="zh-CN" sz="2000" b="1" i="1" dirty="0">
              <a:solidFill>
                <a:srgbClr val="FF0000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40" name="曲线连接符 39"/>
          <p:cNvCxnSpPr>
            <a:endCxn id="33" idx="1"/>
          </p:cNvCxnSpPr>
          <p:nvPr/>
        </p:nvCxnSpPr>
        <p:spPr bwMode="auto">
          <a:xfrm>
            <a:off x="1916112" y="3856037"/>
            <a:ext cx="3505200" cy="2933700"/>
          </a:xfrm>
          <a:prstGeom prst="curvedConnector3">
            <a:avLst>
              <a:gd name="adj1" fmla="val 25268"/>
            </a:avLst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497512" y="3398837"/>
            <a:ext cx="40386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lxfi_transfer_write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-1);</a:t>
            </a: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kfree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);</a:t>
            </a:r>
          </a:p>
        </p:txBody>
      </p:sp>
      <p:cxnSp>
        <p:nvCxnSpPr>
          <p:cNvPr id="38" name="直接箭头连接符 37"/>
          <p:cNvCxnSpPr/>
          <p:nvPr/>
        </p:nvCxnSpPr>
        <p:spPr bwMode="auto">
          <a:xfrm flipH="1">
            <a:off x="1916112" y="3703637"/>
            <a:ext cx="35814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矩形 17"/>
          <p:cNvSpPr/>
          <p:nvPr/>
        </p:nvSpPr>
        <p:spPr>
          <a:xfrm>
            <a:off x="3270961" y="3856037"/>
            <a:ext cx="55015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……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4371E-6 -2.06716E-6 L -0.25429 0.08731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" y="4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4371E-6 -4.74292E-6 L -0.25429 -0.13934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" y="-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503238" y="-30163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3600" b="1" dirty="0" smtClean="0">
                <a:solidFill>
                  <a:srgbClr val="000000"/>
                </a:solidFill>
                <a:ea typeface="宋体" charset="-122"/>
              </a:rPr>
              <a:t>Why is </a:t>
            </a:r>
            <a:r>
              <a:rPr lang="en-US" altLang="zh-CN" sz="3600" b="1" i="1" dirty="0" err="1" smtClean="0">
                <a:solidFill>
                  <a:srgbClr val="000000"/>
                </a:solidFill>
                <a:ea typeface="宋体" charset="-122"/>
              </a:rPr>
              <a:t>spin_module</a:t>
            </a:r>
            <a:r>
              <a:rPr lang="en-US" altLang="zh-CN" sz="3600" b="1" dirty="0" smtClean="0">
                <a:solidFill>
                  <a:srgbClr val="000000"/>
                </a:solidFill>
                <a:ea typeface="宋体" charset="-122"/>
              </a:rPr>
              <a:t> able to call </a:t>
            </a:r>
            <a:r>
              <a:rPr lang="en-US" altLang="zh-CN" sz="3600" b="1" i="1" dirty="0" err="1" smtClean="0">
                <a:solidFill>
                  <a:srgbClr val="000000"/>
                </a:solidFill>
                <a:ea typeface="宋体" charset="-122"/>
              </a:rPr>
              <a:t>spin_lock_init</a:t>
            </a:r>
            <a:r>
              <a:rPr lang="en-US" altLang="zh-CN" sz="3600" b="1" i="1" dirty="0" smtClean="0">
                <a:solidFill>
                  <a:srgbClr val="000000"/>
                </a:solidFill>
                <a:ea typeface="宋体" charset="-122"/>
              </a:rPr>
              <a:t>, </a:t>
            </a:r>
            <a:r>
              <a:rPr lang="en-US" altLang="zh-CN" sz="3600" b="1" i="1" dirty="0" err="1" smtClean="0">
                <a:solidFill>
                  <a:srgbClr val="000000"/>
                </a:solidFill>
                <a:ea typeface="宋体" charset="-122"/>
              </a:rPr>
              <a:t>kmalloc</a:t>
            </a:r>
            <a:r>
              <a:rPr lang="en-US" altLang="zh-CN" sz="3600" b="1" i="1" dirty="0" smtClean="0">
                <a:solidFill>
                  <a:srgbClr val="000000"/>
                </a:solidFill>
                <a:ea typeface="宋体" charset="-122"/>
              </a:rPr>
              <a:t>, </a:t>
            </a:r>
            <a:r>
              <a:rPr lang="en-US" altLang="zh-CN" sz="3600" b="1" i="1" dirty="0" err="1" smtClean="0">
                <a:solidFill>
                  <a:srgbClr val="000000"/>
                </a:solidFill>
                <a:ea typeface="宋体" charset="-122"/>
              </a:rPr>
              <a:t>kfree</a:t>
            </a:r>
            <a:r>
              <a:rPr lang="en-US" altLang="zh-CN" sz="3600" b="1" dirty="0" smtClean="0">
                <a:solidFill>
                  <a:srgbClr val="000000"/>
                </a:solidFill>
                <a:ea typeface="宋体" charset="-122"/>
              </a:rPr>
              <a:t>?</a:t>
            </a:r>
            <a:endParaRPr lang="en-US" altLang="zh-CN" sz="36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03238" y="1117599"/>
            <a:ext cx="9053512" cy="4972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lvl="1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503238" y="1112837"/>
            <a:ext cx="9070975" cy="498633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Call capability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Granted initially according to the module’s symbol table</a:t>
            </a:r>
          </a:p>
          <a:p>
            <a:pPr marL="1085850" lvl="1" indent="-342900" eaLnBrk="0">
              <a:lnSpc>
                <a:spcPct val="100000"/>
              </a:lnSpc>
              <a:spcBef>
                <a:spcPts val="875"/>
              </a:spcBef>
              <a:buFont typeface="Arial" pitchFamily="34" charset="0"/>
              <a:buChar char="•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Trust module author not to call unnecessary functions</a:t>
            </a:r>
          </a:p>
          <a:p>
            <a:pPr marL="342900" indent="-342900" eaLnBrk="0">
              <a:lnSpc>
                <a:spcPct val="100000"/>
              </a:lnSpc>
              <a:spcBef>
                <a:spcPts val="875"/>
              </a:spcBef>
              <a:buFont typeface="Arial" pitchFamily="34" charset="0"/>
              <a:buChar char="•"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Dynamically granted when a callback function is passed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lang="en-US" sz="3200" kern="0" dirty="0" smtClean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lang="en-US" sz="3200" kern="0" dirty="0" smtClean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lang="en-US" sz="3200" kern="0" dirty="0" smtClean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lang="en-US" sz="3200" kern="0" dirty="0" smtClean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15912" y="3279095"/>
          <a:ext cx="9525000" cy="3853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124200"/>
                <a:gridCol w="480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Part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Syntax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Description</a:t>
                      </a:r>
                      <a:endParaRPr lang="en-US" sz="2400" i="0" dirty="0"/>
                    </a:p>
                  </a:txBody>
                  <a:tcPr anchor="ctr"/>
                </a:tc>
              </a:tr>
              <a:tr h="337457">
                <a:tc rowSpan="2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write(</a:t>
                      </a:r>
                      <a:r>
                        <a:rPr lang="en-US" sz="24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ptr,size</a:t>
                      </a: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Write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[</a:t>
                      </a:r>
                      <a:r>
                        <a:rPr lang="en-US" sz="18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ptr,ptr+size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]</a:t>
                      </a:r>
                    </a:p>
                  </a:txBody>
                  <a:tcPr anchor="ctr"/>
                </a:tc>
              </a:tr>
              <a:tr h="185057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call(a)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baseline="0" dirty="0" smtClean="0">
                          <a:solidFill>
                            <a:srgbClr val="FF0000"/>
                          </a:solidFill>
                        </a:rPr>
                        <a:t>Call </a:t>
                      </a:r>
                      <a:r>
                        <a:rPr lang="en-US" sz="18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a</a:t>
                      </a:r>
                      <a:endParaRPr lang="en-US" sz="2000" i="0" dirty="0" smtClean="0">
                        <a:solidFill>
                          <a:srgbClr val="FF0000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370114">
                <a:tc rowSpan="3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 </a:t>
                      </a:r>
                    </a:p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copy(cap)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Grant a copy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0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check(cap</a:t>
                      </a:r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Check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0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transfer(cap)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Revoke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 from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all modules, and grant</a:t>
                      </a:r>
                      <a:endParaRPr lang="en-US" sz="2000" b="1" i="0" kern="1200" dirty="0" smtClean="0">
                        <a:solidFill>
                          <a:schemeClr val="tx1"/>
                        </a:solidFill>
                        <a:latin typeface="Courier" pitchFamily="49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1628">
                <a:tc rowSpan="2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pre(action)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before function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call</a:t>
                      </a:r>
                      <a:endParaRPr lang="en-US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45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post(action)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after function return</a:t>
                      </a:r>
                      <a:endParaRPr lang="en-US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69937" y="660399"/>
            <a:ext cx="9053512" cy="4972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lvl="1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769937" y="655637"/>
            <a:ext cx="9070975" cy="498633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lang="en-US" sz="2800" kern="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192712" y="274637"/>
            <a:ext cx="4648199" cy="701040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2000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82912" y="274637"/>
            <a:ext cx="23622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sz="2000" b="1" i="1" dirty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Core Kernel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45112" y="274637"/>
            <a:ext cx="2514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sz="2000" b="1" i="1" dirty="0" err="1" smtClean="0">
                <a:solidFill>
                  <a:srgbClr val="FF0000"/>
                </a:solidFill>
                <a:latin typeface="Verdana" pitchFamily="32" charset="0"/>
                <a:ea typeface="宋体" charset="-122"/>
              </a:rPr>
              <a:t>Spin_module</a:t>
            </a:r>
            <a:endParaRPr lang="en-US" altLang="zh-CN" sz="2000" b="1" i="1" dirty="0">
              <a:solidFill>
                <a:srgbClr val="FF0000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7312" y="808037"/>
            <a:ext cx="5040312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void *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kmalloc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(size)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post(copy(write(return, size))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void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spin_lock_init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spinlock_t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*lock)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pre(check(write(lock, 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sizeof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spinlock_t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)))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void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kfree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(void *p)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pre(transfer(write(p, 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no_size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dirty="0" smtClean="0">
              <a:solidFill>
                <a:schemeClr val="accent2"/>
              </a:solidFill>
              <a:latin typeface="Comic Sans MS" pitchFamily="66" charset="0"/>
              <a:ea typeface="宋体" charset="-122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dirty="0" smtClean="0">
              <a:solidFill>
                <a:schemeClr val="accent2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335712" y="960437"/>
            <a:ext cx="2743200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call(</a:t>
            </a:r>
            <a:r>
              <a:rPr lang="en-US" altLang="zh-CN" b="1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kmalloc</a:t>
            </a: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call(</a:t>
            </a:r>
            <a:r>
              <a:rPr lang="en-US" altLang="zh-CN" b="1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spin_lock_init</a:t>
            </a: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call(</a:t>
            </a:r>
            <a:r>
              <a:rPr lang="en-US" altLang="zh-CN" b="1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kfree</a:t>
            </a:r>
            <a:r>
              <a:rPr lang="en-US" altLang="zh-CN" b="1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887411" y="2560637"/>
            <a:ext cx="533400" cy="4267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vert27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i="1" dirty="0" smtClean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LXFI Runtime</a:t>
            </a:r>
            <a:endParaRPr lang="en-US" altLang="zh-CN" sz="2000" b="1" i="1" dirty="0">
              <a:solidFill>
                <a:srgbClr val="00D000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28" name="直接箭头连接符 27"/>
          <p:cNvCxnSpPr/>
          <p:nvPr/>
        </p:nvCxnSpPr>
        <p:spPr bwMode="auto">
          <a:xfrm flipH="1">
            <a:off x="2830512" y="3627437"/>
            <a:ext cx="25146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5345112" y="3475037"/>
            <a:ext cx="4354513" cy="2895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spinlock_t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=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kmalloc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(8);</a:t>
            </a: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lxfi_copy_write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8);</a:t>
            </a: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dirty="0" smtClean="0">
              <a:solidFill>
                <a:srgbClr val="00D000"/>
              </a:solidFill>
              <a:latin typeface="Comic Sans MS" pitchFamily="66" charset="0"/>
              <a:ea typeface="宋体" charset="-122"/>
            </a:endParaRP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lxfi_check_write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8);</a:t>
            </a: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spin_lock_init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)l</a:t>
            </a: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lxfi_check_write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(&amp;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cur_proc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uid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8);</a:t>
            </a: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spin_lock_init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&amp;</a:t>
            </a:r>
            <a:r>
              <a:rPr lang="en-US" altLang="zh-CN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cur_proc</a:t>
            </a:r>
            <a:r>
              <a:rPr lang="en-US" altLang="zh-CN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uid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);</a:t>
            </a: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lxfi_transfer_write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-1);</a:t>
            </a:r>
            <a:endParaRPr lang="en-US" altLang="zh-CN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kfree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mylock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);</a:t>
            </a:r>
          </a:p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pic>
        <p:nvPicPr>
          <p:cNvPr id="50" name="Picture 6" descr="http://bugshieldsbydino.com/Bug%20Drawn%20Pictures/bug%20alo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7912" y="5151437"/>
            <a:ext cx="609600" cy="56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3" name="直接箭头连接符 52"/>
          <p:cNvCxnSpPr/>
          <p:nvPr/>
        </p:nvCxnSpPr>
        <p:spPr bwMode="auto">
          <a:xfrm flipH="1">
            <a:off x="2830512" y="4694237"/>
            <a:ext cx="25146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直接箭头连接符 53"/>
          <p:cNvCxnSpPr/>
          <p:nvPr/>
        </p:nvCxnSpPr>
        <p:spPr bwMode="auto">
          <a:xfrm flipH="1">
            <a:off x="2830512" y="5456237"/>
            <a:ext cx="25146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直接箭头连接符 54"/>
          <p:cNvCxnSpPr/>
          <p:nvPr/>
        </p:nvCxnSpPr>
        <p:spPr bwMode="auto">
          <a:xfrm flipH="1">
            <a:off x="2830512" y="6218237"/>
            <a:ext cx="25146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接箭头连接符 66"/>
          <p:cNvCxnSpPr/>
          <p:nvPr/>
        </p:nvCxnSpPr>
        <p:spPr bwMode="auto">
          <a:xfrm flipH="1">
            <a:off x="1382712" y="3932237"/>
            <a:ext cx="39624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直接箭头连接符 68"/>
          <p:cNvCxnSpPr/>
          <p:nvPr/>
        </p:nvCxnSpPr>
        <p:spPr bwMode="auto">
          <a:xfrm flipH="1">
            <a:off x="1382712" y="4389437"/>
            <a:ext cx="39624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直接箭头连接符 69"/>
          <p:cNvCxnSpPr/>
          <p:nvPr/>
        </p:nvCxnSpPr>
        <p:spPr bwMode="auto">
          <a:xfrm flipH="1">
            <a:off x="1382712" y="5227637"/>
            <a:ext cx="39624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直接箭头连接符 70"/>
          <p:cNvCxnSpPr/>
          <p:nvPr/>
        </p:nvCxnSpPr>
        <p:spPr bwMode="auto">
          <a:xfrm flipH="1">
            <a:off x="1382712" y="5989637"/>
            <a:ext cx="39624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矩形 20"/>
          <p:cNvSpPr/>
          <p:nvPr/>
        </p:nvSpPr>
        <p:spPr>
          <a:xfrm>
            <a:off x="2356561" y="3322637"/>
            <a:ext cx="55015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……</a:t>
            </a:r>
            <a:endParaRPr lang="en-US" sz="2000" dirty="0"/>
          </a:p>
        </p:txBody>
      </p:sp>
      <p:sp>
        <p:nvSpPr>
          <p:cNvPr id="22" name="矩形 21"/>
          <p:cNvSpPr/>
          <p:nvPr/>
        </p:nvSpPr>
        <p:spPr>
          <a:xfrm>
            <a:off x="2356561" y="4389437"/>
            <a:ext cx="55015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……</a:t>
            </a:r>
            <a:endParaRPr lang="en-US" sz="2000" dirty="0"/>
          </a:p>
        </p:txBody>
      </p:sp>
      <p:sp>
        <p:nvSpPr>
          <p:cNvPr id="23" name="矩形 22"/>
          <p:cNvSpPr/>
          <p:nvPr/>
        </p:nvSpPr>
        <p:spPr>
          <a:xfrm>
            <a:off x="2297112" y="5913437"/>
            <a:ext cx="55015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……</a:t>
            </a:r>
            <a:endParaRPr lang="en-US" sz="2000" dirty="0"/>
          </a:p>
        </p:txBody>
      </p:sp>
      <p:sp>
        <p:nvSpPr>
          <p:cNvPr id="24" name="矩形 23"/>
          <p:cNvSpPr/>
          <p:nvPr/>
        </p:nvSpPr>
        <p:spPr>
          <a:xfrm>
            <a:off x="2356561" y="5151437"/>
            <a:ext cx="55015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……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503237" y="1657349"/>
            <a:ext cx="9032875" cy="5322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SFI ensures memory safety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Call capabilities ensure only 3 functions are allowed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None of the functions can modify UID because: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i="1" dirty="0" err="1" smtClean="0">
                <a:solidFill>
                  <a:srgbClr val="000000"/>
                </a:solidFill>
                <a:ea typeface="宋体" charset="-122"/>
              </a:rPr>
              <a:t>kmalloc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 never modifies allocated memory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i="1" dirty="0" err="1" smtClean="0">
                <a:solidFill>
                  <a:srgbClr val="000000"/>
                </a:solidFill>
                <a:ea typeface="宋体" charset="-122"/>
              </a:rPr>
              <a:t>spin_lock_init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 can only be called with writable memory (from </a:t>
            </a:r>
            <a:r>
              <a:rPr lang="en-US" altLang="zh-CN" sz="3200" i="1" dirty="0" err="1" smtClean="0">
                <a:solidFill>
                  <a:srgbClr val="000000"/>
                </a:solidFill>
                <a:ea typeface="宋体" charset="-122"/>
              </a:rPr>
              <a:t>kmalloc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)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i="1" dirty="0" err="1" smtClean="0">
                <a:solidFill>
                  <a:srgbClr val="000000"/>
                </a:solidFill>
                <a:ea typeface="宋体" charset="-122"/>
              </a:rPr>
              <a:t>kfree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 ensures no capabilities remain after free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i="1" dirty="0" err="1" smtClean="0">
                <a:solidFill>
                  <a:srgbClr val="000000"/>
                </a:solidFill>
                <a:ea typeface="宋体" charset="-122"/>
              </a:rPr>
              <a:t>spin_module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 can not modify UID!</a:t>
            </a:r>
          </a:p>
        </p:txBody>
      </p: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503238" y="122237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000" b="1" dirty="0" smtClean="0">
                <a:solidFill>
                  <a:srgbClr val="000000"/>
                </a:solidFill>
                <a:ea typeface="宋体" charset="-122"/>
              </a:rPr>
              <a:t>No way for compromised </a:t>
            </a:r>
            <a:r>
              <a:rPr lang="en-US" altLang="zh-CN" sz="4000" b="1" i="1" dirty="0" err="1" smtClean="0">
                <a:solidFill>
                  <a:srgbClr val="000000"/>
                </a:solidFill>
                <a:ea typeface="宋体" charset="-122"/>
              </a:rPr>
              <a:t>spin_module</a:t>
            </a:r>
            <a:r>
              <a:rPr lang="en-US" altLang="zh-CN" sz="4000" b="1" dirty="0" smtClean="0">
                <a:solidFill>
                  <a:srgbClr val="000000"/>
                </a:solidFill>
                <a:ea typeface="宋体" charset="-122"/>
              </a:rPr>
              <a:t> to gain root privilege</a:t>
            </a:r>
            <a:endParaRPr lang="en-US" altLang="zh-CN" sz="4000" b="1" dirty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87312" y="2440895"/>
          <a:ext cx="9840913" cy="431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819"/>
                <a:gridCol w="3070365"/>
                <a:gridCol w="5274729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Part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Syntax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Description</a:t>
                      </a:r>
                      <a:endParaRPr lang="en-US" sz="2400" i="0" dirty="0"/>
                    </a:p>
                  </a:txBody>
                  <a:tcPr anchor="ctr"/>
                </a:tc>
              </a:tr>
              <a:tr h="337457">
                <a:tc rowSpan="3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write(</a:t>
                      </a:r>
                      <a:r>
                        <a:rPr lang="en-US" sz="24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ptr,size</a:t>
                      </a: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Write 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[</a:t>
                      </a:r>
                      <a:r>
                        <a:rPr lang="en-US" sz="20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ptr,ptr+size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]</a:t>
                      </a:r>
                    </a:p>
                  </a:txBody>
                  <a:tcPr anchor="ctr"/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call(a)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Call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</a:t>
                      </a:r>
                      <a:endParaRPr lang="en-US" sz="2400" i="0" dirty="0" smtClean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ref(a, 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>
                          <a:solidFill>
                            <a:srgbClr val="FF0000"/>
                          </a:solidFill>
                        </a:rPr>
                        <a:t>Pass</a:t>
                      </a:r>
                      <a:r>
                        <a:rPr lang="en-US" sz="2400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a</a:t>
                      </a:r>
                      <a:r>
                        <a:rPr lang="en-US" sz="2400" i="0" baseline="0" dirty="0" smtClean="0">
                          <a:solidFill>
                            <a:srgbClr val="FF0000"/>
                          </a:solidFill>
                        </a:rPr>
                        <a:t>  as </a:t>
                      </a:r>
                      <a:r>
                        <a:rPr lang="en-US" sz="20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t</a:t>
                      </a:r>
                      <a:endParaRPr lang="en-US" sz="2400" i="0" baseline="0" dirty="0" smtClean="0">
                        <a:solidFill>
                          <a:srgbClr val="FF0000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370114">
                <a:tc rowSpan="3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 </a:t>
                      </a:r>
                    </a:p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copy(cap)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Grant a copy</a:t>
                      </a: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4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check(cap</a:t>
                      </a:r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Check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4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transfer(cap)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Revoke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 from</a:t>
                      </a: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 all principals, and grant</a:t>
                      </a:r>
                      <a:endParaRPr lang="en-US" sz="2400" b="1" i="0" kern="1200" dirty="0" smtClean="0">
                        <a:solidFill>
                          <a:schemeClr val="tx1"/>
                        </a:solidFill>
                        <a:latin typeface="Courier" pitchFamily="49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1628">
                <a:tc rowSpan="2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pre(action)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before function</a:t>
                      </a: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 call</a:t>
                      </a:r>
                      <a:endParaRPr lang="en-US" sz="24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45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post(action)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after function return</a:t>
                      </a:r>
                      <a:endParaRPr lang="en-US" sz="24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468312" y="122237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000" b="1" dirty="0" smtClean="0">
                <a:solidFill>
                  <a:srgbClr val="000000"/>
                </a:solidFill>
                <a:ea typeface="宋体" charset="-122"/>
              </a:rPr>
              <a:t>Privilege separation within a module</a:t>
            </a:r>
            <a:endParaRPr lang="en-US" altLang="zh-CN" sz="40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503238" y="1112837"/>
            <a:ext cx="9070975" cy="498633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75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endParaRPr lang="en-US" sz="3200" kern="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03238" y="1276349"/>
            <a:ext cx="9053512" cy="5322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i="1" dirty="0" err="1" smtClean="0">
                <a:solidFill>
                  <a:srgbClr val="FF0000"/>
                </a:solidFill>
                <a:ea typeface="宋体" charset="-122"/>
              </a:rPr>
              <a:t>dm_crypt</a:t>
            </a: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: transparent encryption service for block devices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This example requires a third type of capability</a:t>
            </a:r>
          </a:p>
        </p:txBody>
      </p:sp>
      <p:sp>
        <p:nvSpPr>
          <p:cNvPr id="6" name="圆角矩形标注 5"/>
          <p:cNvSpPr/>
          <p:nvPr/>
        </p:nvSpPr>
        <p:spPr bwMode="auto">
          <a:xfrm>
            <a:off x="2144712" y="4618037"/>
            <a:ext cx="3124200" cy="457200"/>
          </a:xfrm>
          <a:prstGeom prst="wedgeRoundRectCallout">
            <a:avLst>
              <a:gd name="adj1" fmla="val -35609"/>
              <a:gd name="adj2" fmla="val -12665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 smtClean="0">
                <a:latin typeface="+mj-lt"/>
              </a:rPr>
              <a:t>Pass argument a as type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503238" y="20637"/>
            <a:ext cx="9053512" cy="116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Privilege separation</a:t>
            </a:r>
          </a:p>
        </p:txBody>
      </p:sp>
      <p:pic>
        <p:nvPicPr>
          <p:cNvPr id="8197" name="Picture 9" descr="http://t1.gstatic.com/images?q=tbn:ANd9GcST42h6MkgwcGW1EIYNYBCbh0KXO4Ao9TsF0u_BPOF1eZnpcc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2512" y="6675437"/>
            <a:ext cx="609600" cy="66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268912" y="2103437"/>
            <a:ext cx="2057400" cy="4572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i="1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Core Kernel</a:t>
            </a:r>
          </a:p>
        </p:txBody>
      </p:sp>
      <p:cxnSp>
        <p:nvCxnSpPr>
          <p:cNvPr id="8201" name="直接连接符 38"/>
          <p:cNvCxnSpPr>
            <a:cxnSpLocks noChangeShapeType="1"/>
          </p:cNvCxnSpPr>
          <p:nvPr/>
        </p:nvCxnSpPr>
        <p:spPr bwMode="auto">
          <a:xfrm>
            <a:off x="3287712" y="1798637"/>
            <a:ext cx="6324600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205" name="TextBox 49"/>
          <p:cNvSpPr txBox="1">
            <a:spLocks noChangeArrowheads="1"/>
          </p:cNvSpPr>
          <p:nvPr/>
        </p:nvSpPr>
        <p:spPr bwMode="auto">
          <a:xfrm>
            <a:off x="3287712" y="1267672"/>
            <a:ext cx="1752600" cy="37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chemeClr val="tx1"/>
                </a:solidFill>
                <a:ea typeface="宋体" charset="-122"/>
              </a:rPr>
              <a:t>User space</a:t>
            </a:r>
            <a:endParaRPr lang="zh-CN" altLang="en-US" sz="2000" b="1" i="1" dirty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8206" name="TextBox 50"/>
          <p:cNvSpPr txBox="1">
            <a:spLocks noChangeArrowheads="1"/>
          </p:cNvSpPr>
          <p:nvPr/>
        </p:nvSpPr>
        <p:spPr bwMode="auto">
          <a:xfrm>
            <a:off x="3287712" y="1798637"/>
            <a:ext cx="1905000" cy="37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chemeClr val="tx1"/>
                </a:solidFill>
                <a:ea typeface="宋体" charset="-122"/>
              </a:rPr>
              <a:t>Kernel space</a:t>
            </a:r>
            <a:endParaRPr lang="zh-CN" altLang="en-US" sz="2000" b="1" i="1" dirty="0">
              <a:solidFill>
                <a:schemeClr val="tx1"/>
              </a:solidFill>
              <a:ea typeface="宋体" charset="-122"/>
            </a:endParaRPr>
          </a:p>
        </p:txBody>
      </p:sp>
      <p:cxnSp>
        <p:nvCxnSpPr>
          <p:cNvPr id="31" name="直接箭头连接符 30"/>
          <p:cNvCxnSpPr>
            <a:cxnSpLocks noChangeShapeType="1"/>
          </p:cNvCxnSpPr>
          <p:nvPr/>
        </p:nvCxnSpPr>
        <p:spPr bwMode="auto">
          <a:xfrm rot="5400000">
            <a:off x="5697537" y="1692274"/>
            <a:ext cx="820738" cy="1588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2" name="直接箭头连接符 31"/>
          <p:cNvCxnSpPr>
            <a:cxnSpLocks noChangeShapeType="1"/>
          </p:cNvCxnSpPr>
          <p:nvPr/>
        </p:nvCxnSpPr>
        <p:spPr bwMode="auto">
          <a:xfrm flipH="1">
            <a:off x="4887912" y="2560637"/>
            <a:ext cx="1143000" cy="91440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" name="TextBox 43"/>
          <p:cNvSpPr txBox="1">
            <a:spLocks noChangeArrowheads="1"/>
          </p:cNvSpPr>
          <p:nvPr/>
        </p:nvSpPr>
        <p:spPr bwMode="auto">
          <a:xfrm>
            <a:off x="4811712" y="1189037"/>
            <a:ext cx="4343400" cy="3785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write(“/etc/secret.txt”, “</a:t>
            </a:r>
            <a:r>
              <a:rPr lang="en-US" altLang="zh-CN" sz="20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foo</a:t>
            </a:r>
            <a:r>
              <a:rPr lang="en-US" altLang="zh-CN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”)</a:t>
            </a:r>
            <a:endParaRPr lang="zh-CN" altLang="en-US" sz="2000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63512" y="2179637"/>
            <a:ext cx="4572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int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bdev_write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*dev,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                       const char * data, …)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pre(check(ref(</a:t>
            </a:r>
            <a:r>
              <a:rPr lang="en-US" altLang="zh-CN" sz="1600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), dev)</a:t>
            </a: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916112" y="3475037"/>
            <a:ext cx="78486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t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i="1" dirty="0" err="1" smtClean="0">
                <a:solidFill>
                  <a:srgbClr val="FF0909"/>
                </a:solidFill>
                <a:latin typeface="Verdana" pitchFamily="32" charset="0"/>
                <a:ea typeface="宋体" charset="-122"/>
              </a:rPr>
              <a:t>dm_crypt</a:t>
            </a:r>
            <a:endParaRPr lang="en-US" altLang="zh-CN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887912" y="2789237"/>
            <a:ext cx="3048000" cy="34996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write(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 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“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foo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”, …)</a:t>
            </a:r>
            <a:endParaRPr lang="zh-CN" altLang="en-US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503238" y="1036637"/>
            <a:ext cx="9053512" cy="5322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400" dirty="0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392112" y="4465637"/>
            <a:ext cx="533400" cy="2590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vert27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i="1" dirty="0" smtClean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LXFI Runtime</a:t>
            </a:r>
            <a:endParaRPr lang="en-US" altLang="zh-CN" sz="2000" b="1" i="1" dirty="0">
              <a:solidFill>
                <a:srgbClr val="00D000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2068512" y="4008437"/>
            <a:ext cx="36576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t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ref(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1600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2297112" y="5303837"/>
            <a:ext cx="487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lxfi_check_ref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)</a:t>
            </a: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bdev_write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E(“</a:t>
            </a:r>
            <a:r>
              <a:rPr lang="en-US" altLang="zh-CN" sz="1600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foo</a:t>
            </a:r>
            <a:r>
              <a:rPr lang="en-US" altLang="zh-CN" sz="1600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”), …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  <a:endParaRPr lang="en-US" altLang="zh-CN" sz="1600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cxnSp>
        <p:nvCxnSpPr>
          <p:cNvPr id="28" name="形状 27"/>
          <p:cNvCxnSpPr/>
          <p:nvPr/>
        </p:nvCxnSpPr>
        <p:spPr bwMode="auto">
          <a:xfrm rot="16200000" flipH="1">
            <a:off x="3254305" y="6023048"/>
            <a:ext cx="752617" cy="533398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圆角矩形标注 50"/>
          <p:cNvSpPr/>
          <p:nvPr/>
        </p:nvSpPr>
        <p:spPr bwMode="auto">
          <a:xfrm>
            <a:off x="6259512" y="4084637"/>
            <a:ext cx="3189287" cy="914400"/>
          </a:xfrm>
          <a:prstGeom prst="wedgeRoundRectCallout">
            <a:avLst>
              <a:gd name="adj1" fmla="val -65947"/>
              <a:gd name="adj2" fmla="val 837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b="1" dirty="0" smtClean="0">
                <a:latin typeface="+mj-lt"/>
              </a:rPr>
              <a:t>Writing block device does not require writing to memory of </a:t>
            </a:r>
            <a:r>
              <a:rPr lang="en-US" sz="2000" b="1" i="1" dirty="0" err="1" smtClean="0">
                <a:latin typeface="+mj-lt"/>
              </a:rPr>
              <a:t>enc_disk</a:t>
            </a:r>
            <a:r>
              <a:rPr lang="en-US" sz="2000" b="1" i="1" dirty="0" smtClean="0">
                <a:latin typeface="+mj-lt"/>
              </a:rPr>
              <a:t>-&gt;</a:t>
            </a:r>
            <a:r>
              <a:rPr lang="en-US" sz="2000" b="1" i="1" dirty="0" err="1" smtClean="0">
                <a:latin typeface="+mj-lt"/>
              </a:rPr>
              <a:t>bdev</a:t>
            </a:r>
            <a:r>
              <a:rPr lang="en-US" sz="2000" b="1" dirty="0" smtClean="0">
                <a:latin typeface="+mj-lt"/>
              </a:rPr>
              <a:t>.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cxnSp>
        <p:nvCxnSpPr>
          <p:cNvPr id="20" name="形状 27"/>
          <p:cNvCxnSpPr/>
          <p:nvPr/>
        </p:nvCxnSpPr>
        <p:spPr bwMode="auto">
          <a:xfrm rot="10800000">
            <a:off x="925512" y="5456237"/>
            <a:ext cx="1371600" cy="127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9" grpId="0" uiExpand="1" build="allAtOnce" animBg="1"/>
      <p:bldP spid="42" grpId="0" animBg="1"/>
      <p:bldP spid="50" grpId="0" uiExpand="1" animBg="1"/>
      <p:bldP spid="35" grpId="0" uiExpand="1" build="allAtOnce" animBg="1"/>
      <p:bldP spid="51" grpId="0" uiExpan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503238" y="20637"/>
            <a:ext cx="9053512" cy="116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Privilege separation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pic>
        <p:nvPicPr>
          <p:cNvPr id="8197" name="Picture 9" descr="http://t1.gstatic.com/images?q=tbn:ANd9GcST42h6MkgwcGW1EIYNYBCbh0KXO4Ao9TsF0u_BPOF1eZnpcc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2512" y="6666056"/>
            <a:ext cx="609600" cy="66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268912" y="2103437"/>
            <a:ext cx="2057400" cy="4572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i="1" dirty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Core Kernel</a:t>
            </a:r>
          </a:p>
        </p:txBody>
      </p:sp>
      <p:cxnSp>
        <p:nvCxnSpPr>
          <p:cNvPr id="8201" name="直接连接符 38"/>
          <p:cNvCxnSpPr>
            <a:cxnSpLocks noChangeShapeType="1"/>
          </p:cNvCxnSpPr>
          <p:nvPr/>
        </p:nvCxnSpPr>
        <p:spPr bwMode="auto">
          <a:xfrm>
            <a:off x="3287712" y="1798637"/>
            <a:ext cx="6324600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205" name="TextBox 49"/>
          <p:cNvSpPr txBox="1">
            <a:spLocks noChangeArrowheads="1"/>
          </p:cNvSpPr>
          <p:nvPr/>
        </p:nvSpPr>
        <p:spPr bwMode="auto">
          <a:xfrm>
            <a:off x="3287712" y="1267672"/>
            <a:ext cx="1752600" cy="37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chemeClr val="tx1"/>
                </a:solidFill>
                <a:ea typeface="宋体" charset="-122"/>
              </a:rPr>
              <a:t>User space</a:t>
            </a:r>
            <a:endParaRPr lang="zh-CN" altLang="en-US" sz="2000" b="1" i="1" dirty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8206" name="TextBox 50"/>
          <p:cNvSpPr txBox="1">
            <a:spLocks noChangeArrowheads="1"/>
          </p:cNvSpPr>
          <p:nvPr/>
        </p:nvSpPr>
        <p:spPr bwMode="auto">
          <a:xfrm>
            <a:off x="3287712" y="1798637"/>
            <a:ext cx="1905000" cy="37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chemeClr val="tx1"/>
                </a:solidFill>
                <a:ea typeface="宋体" charset="-122"/>
              </a:rPr>
              <a:t>Kernel space</a:t>
            </a:r>
            <a:endParaRPr lang="zh-CN" altLang="en-US" sz="2000" b="1" i="1" dirty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63512" y="2179637"/>
            <a:ext cx="4572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int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bdev_write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*dev,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                       const char * data, …)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pre(check(ref(</a:t>
            </a:r>
            <a:r>
              <a:rPr lang="en-US" altLang="zh-CN" sz="1600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), dev)</a:t>
            </a:r>
            <a:endParaRPr lang="en-US" altLang="zh-CN" sz="1600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916112" y="3475037"/>
            <a:ext cx="76962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t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i="1" dirty="0" err="1" smtClean="0">
                <a:solidFill>
                  <a:srgbClr val="FF0909"/>
                </a:solidFill>
                <a:latin typeface="Verdana" pitchFamily="32" charset="0"/>
                <a:ea typeface="宋体" charset="-122"/>
              </a:rPr>
              <a:t>dm_crypt</a:t>
            </a:r>
            <a:endParaRPr lang="en-US" altLang="zh-CN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503238" y="808037"/>
            <a:ext cx="9053512" cy="5322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400" dirty="0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392112" y="4465637"/>
            <a:ext cx="533400" cy="2590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vert27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i="1" dirty="0" smtClean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LXFI Runtime</a:t>
            </a:r>
            <a:endParaRPr lang="en-US" altLang="zh-CN" sz="2000" b="1" i="1" dirty="0">
              <a:solidFill>
                <a:srgbClr val="00D000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59" name="形状 27"/>
          <p:cNvCxnSpPr/>
          <p:nvPr/>
        </p:nvCxnSpPr>
        <p:spPr bwMode="auto">
          <a:xfrm rot="10800000">
            <a:off x="925512" y="5456237"/>
            <a:ext cx="1371600" cy="127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2068512" y="4008437"/>
            <a:ext cx="3581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t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ref(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ref(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enc_usb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2297112" y="5303837"/>
            <a:ext cx="487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lxfi_check_ref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)</a:t>
            </a: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bdev_write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“/etc/</a:t>
            </a:r>
            <a:r>
              <a:rPr lang="en-US" altLang="zh-CN" sz="16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pwd</a:t>
            </a:r>
            <a:r>
              <a:rPr lang="en-US" altLang="zh-CN" sz="16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”, “</a:t>
            </a:r>
            <a:r>
              <a:rPr lang="en-US" altLang="zh-CN" sz="16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foo</a:t>
            </a:r>
            <a:r>
              <a:rPr lang="en-US" altLang="zh-CN" sz="16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”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  <a:endParaRPr lang="en-US" altLang="zh-CN" sz="1600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cxnSp>
        <p:nvCxnSpPr>
          <p:cNvPr id="28" name="形状 27"/>
          <p:cNvCxnSpPr>
            <a:stCxn id="35" idx="2"/>
            <a:endCxn id="8197" idx="0"/>
          </p:cNvCxnSpPr>
          <p:nvPr/>
        </p:nvCxnSpPr>
        <p:spPr bwMode="auto">
          <a:xfrm rot="5400000">
            <a:off x="3940103" y="5870646"/>
            <a:ext cx="752619" cy="8382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直接箭头连接符 20"/>
          <p:cNvCxnSpPr>
            <a:cxnSpLocks noChangeShapeType="1"/>
          </p:cNvCxnSpPr>
          <p:nvPr/>
        </p:nvCxnSpPr>
        <p:spPr bwMode="auto">
          <a:xfrm>
            <a:off x="6564312" y="1493837"/>
            <a:ext cx="0" cy="60960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" name="直接箭头连接符 21"/>
          <p:cNvCxnSpPr>
            <a:cxnSpLocks noChangeShapeType="1"/>
          </p:cNvCxnSpPr>
          <p:nvPr/>
        </p:nvCxnSpPr>
        <p:spPr bwMode="auto">
          <a:xfrm flipH="1" flipV="1">
            <a:off x="6259512" y="2560637"/>
            <a:ext cx="762000" cy="91440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23" name="Picture 5" descr="http://vizconsult.files.wordpress.com/2011/07/mystica_usb_flash_driv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74112" y="6523037"/>
            <a:ext cx="761999" cy="73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直接箭头连接符 24"/>
          <p:cNvCxnSpPr>
            <a:cxnSpLocks noChangeShapeType="1"/>
          </p:cNvCxnSpPr>
          <p:nvPr/>
        </p:nvCxnSpPr>
        <p:spPr bwMode="auto">
          <a:xfrm>
            <a:off x="6869112" y="2560637"/>
            <a:ext cx="685800" cy="91440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6" name="直接箭头连接符 25"/>
          <p:cNvCxnSpPr>
            <a:cxnSpLocks noChangeShapeType="1"/>
          </p:cNvCxnSpPr>
          <p:nvPr/>
        </p:nvCxnSpPr>
        <p:spPr bwMode="auto">
          <a:xfrm>
            <a:off x="8316912" y="5532437"/>
            <a:ext cx="914400" cy="114300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250112" y="4999037"/>
            <a:ext cx="113189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Decrypt</a:t>
            </a:r>
            <a:endParaRPr lang="en-US" altLang="zh-CN" sz="1600" b="1" dirty="0">
              <a:solidFill>
                <a:srgbClr val="FF0000"/>
              </a:solidFill>
              <a:latin typeface="Comic Sans MS" pitchFamily="66" charset="0"/>
              <a:ea typeface="宋体" charset="-122"/>
            </a:endParaRPr>
          </a:p>
        </p:txBody>
      </p:sp>
      <p:pic>
        <p:nvPicPr>
          <p:cNvPr id="29" name="Picture 6" descr="http://bugshieldsbydino.com/Bug%20Drawn%20Pictures/bug%20alon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02512" y="4922837"/>
            <a:ext cx="533400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直接箭头连接符 29"/>
          <p:cNvCxnSpPr/>
          <p:nvPr/>
        </p:nvCxnSpPr>
        <p:spPr bwMode="auto">
          <a:xfrm flipH="1" flipV="1">
            <a:off x="7935912" y="5532438"/>
            <a:ext cx="990600" cy="12953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接箭头连接符 32"/>
          <p:cNvCxnSpPr>
            <a:cxnSpLocks noChangeShapeType="1"/>
          </p:cNvCxnSpPr>
          <p:nvPr/>
        </p:nvCxnSpPr>
        <p:spPr bwMode="auto">
          <a:xfrm flipV="1">
            <a:off x="6183312" y="1493837"/>
            <a:ext cx="0" cy="60960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34" name="Picture 2" descr="http://craigscrimelist.org/wp-content/uploads/bom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8312" y="5989637"/>
            <a:ext cx="447947" cy="450527"/>
          </a:xfrm>
          <a:prstGeom prst="rect">
            <a:avLst/>
          </a:prstGeom>
          <a:noFill/>
        </p:spPr>
      </p:pic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2068512" y="4008437"/>
            <a:ext cx="3581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t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ref(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5954712" y="4008437"/>
            <a:ext cx="3581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t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ref(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block_device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enc_usb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</p:txBody>
      </p:sp>
      <p:cxnSp>
        <p:nvCxnSpPr>
          <p:cNvPr id="48" name="直接连接符 47"/>
          <p:cNvCxnSpPr>
            <a:stCxn id="44" idx="0"/>
            <a:endCxn id="44" idx="2"/>
          </p:cNvCxnSpPr>
          <p:nvPr/>
        </p:nvCxnSpPr>
        <p:spPr bwMode="auto">
          <a:xfrm>
            <a:off x="5764212" y="3475037"/>
            <a:ext cx="0" cy="25908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62" name="形状 27"/>
          <p:cNvCxnSpPr>
            <a:endCxn id="35" idx="3"/>
          </p:cNvCxnSpPr>
          <p:nvPr/>
        </p:nvCxnSpPr>
        <p:spPr bwMode="auto">
          <a:xfrm rot="5400000">
            <a:off x="7173912" y="5227637"/>
            <a:ext cx="381000" cy="381000"/>
          </a:xfrm>
          <a:prstGeom prst="curvedConnector2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3059112" y="6751637"/>
            <a:ext cx="2133610" cy="3048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4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/etc/</a:t>
            </a:r>
            <a:r>
              <a:rPr lang="en-US" altLang="zh-CN" sz="14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pwd</a:t>
            </a:r>
            <a:r>
              <a:rPr lang="en-US" altLang="zh-CN" sz="14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: </a:t>
            </a:r>
            <a:r>
              <a:rPr lang="en-US" altLang="zh-CN" sz="14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rootpwd</a:t>
            </a:r>
            <a:r>
              <a:rPr lang="en-US" altLang="zh-CN" sz="14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=</a:t>
            </a:r>
            <a:r>
              <a:rPr lang="en-US" altLang="zh-CN" sz="14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foo</a:t>
            </a:r>
            <a:endParaRPr lang="en-US" altLang="zh-CN" sz="1400" dirty="0" smtClean="0">
              <a:solidFill>
                <a:srgbClr val="FF0000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32" name="TextBox 43"/>
          <p:cNvSpPr txBox="1">
            <a:spLocks noChangeArrowheads="1"/>
          </p:cNvSpPr>
          <p:nvPr/>
        </p:nvSpPr>
        <p:spPr bwMode="auto">
          <a:xfrm>
            <a:off x="5726112" y="1036637"/>
            <a:ext cx="1828800" cy="3785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read(…)</a:t>
            </a:r>
            <a:endParaRPr lang="zh-CN" altLang="en-US" sz="2000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2068512" y="4465637"/>
            <a:ext cx="3581400" cy="3048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allAtOnce" animBg="1"/>
      <p:bldP spid="50" grpId="0" build="allAtOnce" animBg="1"/>
      <p:bldP spid="35" grpId="0" build="allAtOnce" animBg="1"/>
      <p:bldP spid="27" grpId="0"/>
      <p:bldP spid="43" grpId="0" animBg="1"/>
      <p:bldP spid="46" grpId="0" animBg="1"/>
      <p:bldP spid="31" grpId="0" animBg="1"/>
      <p:bldP spid="32" grpId="0" animBg="1"/>
      <p:bldP spid="40" grpId="0" animBg="1"/>
      <p:bldP spid="40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48750" cy="1239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How to define principals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52450" y="1493837"/>
            <a:ext cx="9288462" cy="4967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36550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Associate a </a:t>
            </a:r>
            <a:r>
              <a:rPr lang="en-US" altLang="zh-CN" sz="3200" i="1" dirty="0" smtClean="0">
                <a:solidFill>
                  <a:srgbClr val="000000"/>
                </a:solidFill>
                <a:ea typeface="宋体" charset="-122"/>
              </a:rPr>
              <a:t>principal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 with every instance a module supports (e.g. block device in </a:t>
            </a:r>
            <a:r>
              <a:rPr lang="en-US" altLang="zh-CN" sz="3200" i="1" dirty="0" err="1" smtClean="0">
                <a:solidFill>
                  <a:srgbClr val="000000"/>
                </a:solidFill>
                <a:ea typeface="宋体" charset="-122"/>
              </a:rPr>
              <a:t>dm_crypt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)</a:t>
            </a:r>
          </a:p>
          <a:p>
            <a:pPr marL="336550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Problem: how to specify and name principals?</a:t>
            </a: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Recall goal: minimize changes to existing data structures</a:t>
            </a:r>
          </a:p>
          <a:p>
            <a:pPr marL="336550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Idea: re-use address of data structure as the name of the principal</a:t>
            </a: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Can typically identify principal from one of the function arguments</a:t>
            </a:r>
            <a:endParaRPr lang="en-US" sz="3200" dirty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503238" y="46037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Specifying principals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2112" y="1093787"/>
            <a:ext cx="9053512" cy="4972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336550" indent="-331788">
              <a:spcAft>
                <a:spcPts val="1425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altLang="zh-CN" sz="2800" dirty="0" smtClean="0">
              <a:solidFill>
                <a:schemeClr val="accent2"/>
              </a:solidFill>
              <a:latin typeface="Comic Sans MS" pitchFamily="66" charset="0"/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altLang="zh-CN" sz="24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altLang="zh-CN" sz="24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altLang="zh-CN" sz="24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altLang="zh-CN" sz="2400" dirty="0" smtClean="0">
              <a:solidFill>
                <a:srgbClr val="000000"/>
              </a:solidFill>
              <a:ea typeface="宋体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2399" y="1646237"/>
          <a:ext cx="9764713" cy="4767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236"/>
                <a:gridCol w="3011564"/>
                <a:gridCol w="5268913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Part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Syntax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Description</a:t>
                      </a:r>
                      <a:endParaRPr lang="en-US" sz="2400" i="0" dirty="0"/>
                    </a:p>
                  </a:txBody>
                  <a:tcPr anchor="ctr"/>
                </a:tc>
              </a:tr>
              <a:tr h="337457">
                <a:tc rowSpan="3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write(</a:t>
                      </a:r>
                      <a:r>
                        <a:rPr lang="en-US" sz="24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ptr,size</a:t>
                      </a: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Write 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[</a:t>
                      </a:r>
                      <a:r>
                        <a:rPr lang="en-US" sz="20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ptr,ptr+size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]</a:t>
                      </a:r>
                    </a:p>
                  </a:txBody>
                  <a:tcPr anchor="ctr"/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ref(a, 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Pass</a:t>
                      </a: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</a:t>
                      </a: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  as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t</a:t>
                      </a:r>
                      <a:endParaRPr lang="en-US" sz="2400" i="0" baseline="0" dirty="0" smtClean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185057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call(a)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Call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</a:t>
                      </a:r>
                      <a:endParaRPr lang="en-US" sz="2400" i="0" dirty="0" smtClean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370114">
                <a:tc rowSpan="3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Capability </a:t>
                      </a:r>
                    </a:p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copy(cap)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Grant a copy</a:t>
                      </a: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4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check(cap</a:t>
                      </a:r>
                      <a:r>
                        <a:rPr lang="en-US" sz="2400" b="1" i="0" kern="1200" dirty="0" smtClean="0">
                          <a:solidFill>
                            <a:schemeClr val="tx1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Check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4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transfer(cap)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Revoke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 from</a:t>
                      </a: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 all principals, and grant</a:t>
                      </a:r>
                      <a:endParaRPr lang="en-US" sz="2400" b="1" i="0" kern="1200" dirty="0" smtClean="0">
                        <a:solidFill>
                          <a:schemeClr val="tx1"/>
                        </a:solidFill>
                        <a:latin typeface="Courier" pitchFamily="49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1628">
                <a:tc rowSpan="2"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en-US" sz="2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pre(action)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before function</a:t>
                      </a:r>
                      <a:r>
                        <a:rPr lang="en-US" sz="2400" i="0" baseline="0" dirty="0" smtClean="0">
                          <a:solidFill>
                            <a:schemeClr val="tx1"/>
                          </a:solidFill>
                        </a:rPr>
                        <a:t> call</a:t>
                      </a:r>
                      <a:endParaRPr lang="en-US" sz="24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45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post(action)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24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after function return</a:t>
                      </a:r>
                      <a:endParaRPr lang="en-US" sz="24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 smtClean="0">
                          <a:solidFill>
                            <a:srgbClr val="FF0000"/>
                          </a:solidFill>
                        </a:rPr>
                        <a:t>Principal</a:t>
                      </a:r>
                      <a:endParaRPr lang="en-US" sz="2400" b="0" i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principal(</a:t>
                      </a:r>
                      <a:r>
                        <a:rPr lang="en-US" sz="2400" b="1" i="0" dirty="0" err="1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ptr</a:t>
                      </a:r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)</a:t>
                      </a:r>
                      <a:endParaRPr lang="en-US" sz="2400" b="1" i="0" dirty="0">
                        <a:solidFill>
                          <a:srgbClr val="FF0000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>
                          <a:solidFill>
                            <a:srgbClr val="FF0000"/>
                          </a:solidFill>
                        </a:rPr>
                        <a:t>Run with privileges of principal </a:t>
                      </a:r>
                      <a:r>
                        <a:rPr lang="en-US" sz="2000" b="1" i="0" dirty="0" err="1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ptr</a:t>
                      </a:r>
                      <a:endParaRPr lang="en-US" sz="2400" i="0" dirty="0">
                        <a:solidFill>
                          <a:srgbClr val="FF0000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503238" y="282575"/>
            <a:ext cx="9069387" cy="1300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Linux kernel is vulnerable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68312" y="1798637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Vulnerabilities in Linux are </a:t>
            </a:r>
            <a:r>
              <a:rPr lang="en-US" sz="3200" dirty="0">
                <a:solidFill>
                  <a:srgbClr val="000000"/>
                </a:solidFill>
                <a:ea typeface="宋体" charset="-122"/>
              </a:rPr>
              <a:t>routinely discovered</a:t>
            </a:r>
          </a:p>
          <a:p>
            <a:pPr marL="1147763" lvl="1" indent="-301625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ea typeface="宋体" charset="-122"/>
              </a:rPr>
              <a:t>CVE 2010: 145 vulnerabilities in Linux kernel</a:t>
            </a:r>
          </a:p>
          <a:p>
            <a:pPr marL="1147763" lvl="1" indent="-301625">
              <a:spcAft>
                <a:spcPts val="1425"/>
              </a:spcAft>
              <a:buFont typeface="Arial" charset="0"/>
              <a:buNone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endParaRPr lang="en-US" sz="28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3200" dirty="0">
                <a:solidFill>
                  <a:srgbClr val="000000"/>
                </a:solidFill>
                <a:ea typeface="宋体" charset="-122"/>
              </a:rPr>
              <a:t>Many exploits attack kernel modules</a:t>
            </a:r>
          </a:p>
          <a:p>
            <a:pPr marL="1147763" lvl="1" indent="-301625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67</a:t>
            </a:r>
            <a:r>
              <a:rPr lang="en-US" sz="2800" dirty="0">
                <a:solidFill>
                  <a:srgbClr val="000000"/>
                </a:solidFill>
                <a:ea typeface="宋体" charset="-122"/>
              </a:rPr>
              <a:t>% of Linux kernel vulnerabilities (CVE </a:t>
            </a: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2010)</a:t>
            </a:r>
          </a:p>
          <a:p>
            <a:pPr marL="1147763" lvl="1" indent="-301625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endParaRPr lang="en-US" sz="28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1625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This talk focuses on vulnerabilities in kernel modules</a:t>
            </a:r>
            <a:endParaRPr lang="en-US" sz="3200" dirty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503238" y="20637"/>
            <a:ext cx="9053512" cy="116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Privilege separation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pic>
        <p:nvPicPr>
          <p:cNvPr id="8197" name="Picture 9" descr="http://t1.gstatic.com/images?q=tbn:ANd9GcST42h6MkgwcGW1EIYNYBCbh0KXO4Ao9TsF0u_BPOF1eZnpcc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2512" y="6742256"/>
            <a:ext cx="609600" cy="66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268912" y="2179637"/>
            <a:ext cx="2057400" cy="4572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i="1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Core Kernel</a:t>
            </a:r>
          </a:p>
        </p:txBody>
      </p:sp>
      <p:cxnSp>
        <p:nvCxnSpPr>
          <p:cNvPr id="8201" name="直接连接符 38"/>
          <p:cNvCxnSpPr>
            <a:cxnSpLocks noChangeShapeType="1"/>
          </p:cNvCxnSpPr>
          <p:nvPr/>
        </p:nvCxnSpPr>
        <p:spPr bwMode="auto">
          <a:xfrm>
            <a:off x="3287712" y="1874837"/>
            <a:ext cx="6324600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205" name="TextBox 49"/>
          <p:cNvSpPr txBox="1">
            <a:spLocks noChangeArrowheads="1"/>
          </p:cNvSpPr>
          <p:nvPr/>
        </p:nvSpPr>
        <p:spPr bwMode="auto">
          <a:xfrm>
            <a:off x="3287712" y="1343872"/>
            <a:ext cx="1752600" cy="37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chemeClr val="tx1"/>
                </a:solidFill>
                <a:ea typeface="宋体" charset="-122"/>
              </a:rPr>
              <a:t>User space</a:t>
            </a:r>
            <a:endParaRPr lang="zh-CN" altLang="en-US" sz="2000" b="1" i="1" dirty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8206" name="TextBox 50"/>
          <p:cNvSpPr txBox="1">
            <a:spLocks noChangeArrowheads="1"/>
          </p:cNvSpPr>
          <p:nvPr/>
        </p:nvSpPr>
        <p:spPr bwMode="auto">
          <a:xfrm>
            <a:off x="3287712" y="1874837"/>
            <a:ext cx="1905000" cy="37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chemeClr val="tx1"/>
                </a:solidFill>
                <a:ea typeface="宋体" charset="-122"/>
              </a:rPr>
              <a:t>Kernel space</a:t>
            </a:r>
            <a:endParaRPr lang="zh-CN" altLang="en-US" sz="2000" b="1" i="1" dirty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2068512" y="3551237"/>
            <a:ext cx="76962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t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i="1" dirty="0" err="1" smtClean="0">
                <a:solidFill>
                  <a:srgbClr val="FF0909"/>
                </a:solidFill>
                <a:latin typeface="Verdana" pitchFamily="32" charset="0"/>
                <a:ea typeface="宋体" charset="-122"/>
              </a:rPr>
              <a:t>dm_crypt</a:t>
            </a:r>
            <a:endParaRPr lang="en-US" altLang="zh-CN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503238" y="884237"/>
            <a:ext cx="9053512" cy="5322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400" dirty="0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392112" y="4389437"/>
            <a:ext cx="533400" cy="2590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vert27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i="1" dirty="0" smtClean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LXFI Runtime</a:t>
            </a:r>
            <a:endParaRPr lang="en-US" altLang="zh-CN" sz="2000" b="1" i="1" dirty="0">
              <a:solidFill>
                <a:srgbClr val="00D000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59" name="形状 27"/>
          <p:cNvCxnSpPr/>
          <p:nvPr/>
        </p:nvCxnSpPr>
        <p:spPr bwMode="auto">
          <a:xfrm rot="10800000">
            <a:off x="925512" y="5532437"/>
            <a:ext cx="1371600" cy="127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rgbClr val="00D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2297112" y="5380037"/>
            <a:ext cx="487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lxfi_check_write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, 100)</a:t>
            </a: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bdev_write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sz="16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“/etc/</a:t>
            </a:r>
            <a:r>
              <a:rPr lang="en-US" altLang="zh-CN" sz="16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pwd</a:t>
            </a:r>
            <a:r>
              <a:rPr lang="en-US" altLang="zh-CN" sz="16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”, “</a:t>
            </a:r>
            <a:r>
              <a:rPr lang="en-US" altLang="zh-CN" sz="16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foo</a:t>
            </a:r>
            <a:r>
              <a:rPr lang="en-US" altLang="zh-CN" sz="16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”)</a:t>
            </a:r>
            <a:endParaRPr lang="en-US" altLang="zh-CN" sz="1600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cxnSp>
        <p:nvCxnSpPr>
          <p:cNvPr id="28" name="形状 27"/>
          <p:cNvCxnSpPr>
            <a:stCxn id="35" idx="2"/>
            <a:endCxn id="8197" idx="0"/>
          </p:cNvCxnSpPr>
          <p:nvPr/>
        </p:nvCxnSpPr>
        <p:spPr bwMode="auto">
          <a:xfrm rot="5400000">
            <a:off x="3940103" y="5946846"/>
            <a:ext cx="752619" cy="8382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直接箭头连接符 20"/>
          <p:cNvCxnSpPr>
            <a:cxnSpLocks noChangeShapeType="1"/>
          </p:cNvCxnSpPr>
          <p:nvPr/>
        </p:nvCxnSpPr>
        <p:spPr bwMode="auto">
          <a:xfrm>
            <a:off x="6564312" y="1341437"/>
            <a:ext cx="0" cy="76200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23" name="Picture 5" descr="http://vizconsult.files.wordpress.com/2011/07/mystica_usb_flash_driv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74112" y="6599237"/>
            <a:ext cx="761999" cy="73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直接箭头连接符 24"/>
          <p:cNvCxnSpPr>
            <a:cxnSpLocks noChangeShapeType="1"/>
          </p:cNvCxnSpPr>
          <p:nvPr/>
        </p:nvCxnSpPr>
        <p:spPr bwMode="auto">
          <a:xfrm>
            <a:off x="6869112" y="2636837"/>
            <a:ext cx="685800" cy="91440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6" name="直接箭头连接符 25"/>
          <p:cNvCxnSpPr>
            <a:cxnSpLocks noChangeShapeType="1"/>
          </p:cNvCxnSpPr>
          <p:nvPr/>
        </p:nvCxnSpPr>
        <p:spPr bwMode="auto">
          <a:xfrm>
            <a:off x="8316912" y="5608637"/>
            <a:ext cx="914400" cy="114300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554912" y="5075237"/>
            <a:ext cx="113189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Decrypt</a:t>
            </a:r>
            <a:endParaRPr lang="en-US" altLang="zh-CN" sz="1600" b="1" dirty="0">
              <a:solidFill>
                <a:srgbClr val="FF0000"/>
              </a:solidFill>
              <a:latin typeface="Comic Sans MS" pitchFamily="66" charset="0"/>
              <a:ea typeface="宋体" charset="-122"/>
            </a:endParaRPr>
          </a:p>
        </p:txBody>
      </p:sp>
      <p:pic>
        <p:nvPicPr>
          <p:cNvPr id="29" name="Picture 6" descr="http://bugshieldsbydino.com/Bug%20Drawn%20Pictures/bug%20alon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7312" y="4999037"/>
            <a:ext cx="533400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直接箭头连接符 29"/>
          <p:cNvCxnSpPr/>
          <p:nvPr/>
        </p:nvCxnSpPr>
        <p:spPr bwMode="auto">
          <a:xfrm flipH="1" flipV="1">
            <a:off x="7935912" y="5608638"/>
            <a:ext cx="990600" cy="12953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4" name="Picture 2" descr="http://craigscrimelist.org/wp-content/uploads/bom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8312" y="6065837"/>
            <a:ext cx="447947" cy="450527"/>
          </a:xfrm>
          <a:prstGeom prst="rect">
            <a:avLst/>
          </a:prstGeom>
          <a:noFill/>
        </p:spPr>
      </p:pic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2220912" y="4084637"/>
            <a:ext cx="3581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t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write(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enc_disk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100)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1600" b="1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6107112" y="4084637"/>
            <a:ext cx="35814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t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capability table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sz="1600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write(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enc_usb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sz="1600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bdev</a:t>
            </a:r>
            <a:r>
              <a:rPr lang="en-US" altLang="zh-CN" sz="1600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, 100)</a:t>
            </a:r>
          </a:p>
        </p:txBody>
      </p:sp>
      <p:cxnSp>
        <p:nvCxnSpPr>
          <p:cNvPr id="48" name="直接连接符 47"/>
          <p:cNvCxnSpPr>
            <a:stCxn id="44" idx="0"/>
            <a:endCxn id="44" idx="2"/>
          </p:cNvCxnSpPr>
          <p:nvPr/>
        </p:nvCxnSpPr>
        <p:spPr bwMode="auto">
          <a:xfrm>
            <a:off x="5916612" y="3551237"/>
            <a:ext cx="0" cy="25908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62" name="形状 27"/>
          <p:cNvCxnSpPr>
            <a:endCxn id="35" idx="3"/>
          </p:cNvCxnSpPr>
          <p:nvPr/>
        </p:nvCxnSpPr>
        <p:spPr bwMode="auto">
          <a:xfrm rot="10800000" flipV="1">
            <a:off x="7173912" y="5303837"/>
            <a:ext cx="685800" cy="3810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152400" y="2255837"/>
            <a:ext cx="4430712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dm_type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int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(*map)(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dm_target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di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  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principal(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di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/>
            </a:r>
            <a:b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</a:b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};</a:t>
            </a:r>
            <a:endParaRPr lang="en-US" altLang="zh-CN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6183312" y="2789237"/>
            <a:ext cx="2971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lxfi_set_princ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enc_usb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dm_crypt.map(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enc_usb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3059112" y="6904037"/>
            <a:ext cx="2133610" cy="3048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14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/etc/</a:t>
            </a:r>
            <a:r>
              <a:rPr lang="en-US" altLang="zh-CN" sz="14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pwd</a:t>
            </a:r>
            <a:r>
              <a:rPr lang="en-US" altLang="zh-CN" sz="14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: </a:t>
            </a:r>
            <a:r>
              <a:rPr lang="en-US" altLang="zh-CN" sz="14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rootpwd</a:t>
            </a:r>
            <a:r>
              <a:rPr lang="en-US" altLang="zh-CN" sz="1400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=</a:t>
            </a:r>
            <a:r>
              <a:rPr lang="en-US" altLang="zh-CN" sz="1400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foo</a:t>
            </a:r>
            <a:endParaRPr lang="en-US" altLang="zh-CN" sz="1400" dirty="0" smtClean="0">
              <a:solidFill>
                <a:srgbClr val="FF0000"/>
              </a:solidFill>
              <a:latin typeface="Comic Sans MS" pitchFamily="66" charset="0"/>
              <a:ea typeface="宋体" charset="-122"/>
            </a:endParaRPr>
          </a:p>
        </p:txBody>
      </p:sp>
      <p:pic>
        <p:nvPicPr>
          <p:cNvPr id="37" name="Picture 10" descr="http://t2.gstatic.com/images?q=tbn:ANd9GcTgXyc3uCRjjlI6bMSr35KqKU9eGG2wbJrCSq07zzeFyzYoGkMqC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0712" y="5532437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48750" cy="1239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Principal name </a:t>
            </a:r>
            <a:r>
              <a:rPr lang="en-US" altLang="zh-CN" sz="4400" b="1" dirty="0">
                <a:solidFill>
                  <a:srgbClr val="000000"/>
                </a:solidFill>
                <a:ea typeface="宋体" charset="-122"/>
              </a:rPr>
              <a:t>aliasing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52450" y="1493837"/>
            <a:ext cx="9048750" cy="4967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36550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r>
              <a:rPr lang="en-US" altLang="zh-CN" sz="3200" dirty="0">
                <a:solidFill>
                  <a:srgbClr val="000000"/>
                </a:solidFill>
                <a:ea typeface="宋体" charset="-122"/>
              </a:rPr>
              <a:t>Problem: 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Kernel identifies a </a:t>
            </a:r>
            <a:r>
              <a:rPr lang="en-US" altLang="zh-CN" sz="2800" b="1" dirty="0" smtClean="0">
                <a:solidFill>
                  <a:srgbClr val="000000"/>
                </a:solidFill>
                <a:ea typeface="宋体" charset="-122"/>
              </a:rPr>
              <a:t>LXFI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 principal by multiple addresses</a:t>
            </a: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sz="28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sz="28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sz="2800" dirty="0">
              <a:solidFill>
                <a:srgbClr val="000000"/>
              </a:solidFill>
              <a:ea typeface="宋体" charset="-122"/>
            </a:endParaRPr>
          </a:p>
          <a:p>
            <a:pPr marL="336550" indent="-336550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sz="2800" dirty="0" smtClean="0">
              <a:solidFill>
                <a:srgbClr val="000000"/>
              </a:solidFill>
              <a:ea typeface="宋体" charset="-122"/>
            </a:endParaRPr>
          </a:p>
          <a:p>
            <a:pPr marL="336550" indent="-336550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sz="2800" dirty="0" smtClean="0">
              <a:solidFill>
                <a:srgbClr val="000000"/>
              </a:solidFill>
              <a:ea typeface="宋体" charset="-122"/>
            </a:endParaRPr>
          </a:p>
          <a:p>
            <a:pPr marL="336550" indent="-336550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Insert code into module to create alias</a:t>
            </a:r>
          </a:p>
          <a:p>
            <a:pPr marL="336550" indent="-336550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The same principal now has multiple names</a:t>
            </a:r>
          </a:p>
        </p:txBody>
      </p:sp>
      <p:sp>
        <p:nvSpPr>
          <p:cNvPr id="26628" name="矩形 5"/>
          <p:cNvSpPr>
            <a:spLocks noChangeArrowheads="1"/>
          </p:cNvSpPr>
          <p:nvPr/>
        </p:nvSpPr>
        <p:spPr bwMode="auto">
          <a:xfrm>
            <a:off x="1763712" y="2636837"/>
            <a:ext cx="6710362" cy="241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 err="1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int</a:t>
            </a: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e1000_probe(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pci_dev</a:t>
            </a: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</a:t>
            </a:r>
            <a:r>
              <a:rPr lang="en-US" altLang="zh-CN" dirty="0" err="1">
                <a:solidFill>
                  <a:srgbClr val="FFC000"/>
                </a:solidFill>
                <a:latin typeface="Comic Sans MS" pitchFamily="66" charset="0"/>
                <a:ea typeface="宋体" charset="-122"/>
              </a:rPr>
              <a:t>pcidev</a:t>
            </a: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 {</a:t>
            </a:r>
          </a:p>
          <a:p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net_device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</a:t>
            </a:r>
            <a:r>
              <a:rPr lang="en-US" altLang="zh-CN" dirty="0" err="1" smtClean="0">
                <a:solidFill>
                  <a:srgbClr val="FF3399"/>
                </a:solidFill>
                <a:latin typeface="Comic Sans MS" pitchFamily="66" charset="0"/>
                <a:ea typeface="宋体" charset="-122"/>
              </a:rPr>
              <a:t>ndev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= </a:t>
            </a:r>
            <a:r>
              <a:rPr lang="en-US" altLang="zh-CN" dirty="0" err="1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alloc_etherdev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(...);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ndev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-&gt;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=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;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...</a:t>
            </a:r>
            <a:endParaRPr lang="zh-CN" altLang="en-US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</a:t>
            </a:r>
          </a:p>
          <a:p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int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e1000_xmit(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net_device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</a:t>
            </a:r>
            <a:r>
              <a:rPr lang="en-US" altLang="zh-CN" dirty="0" smtClean="0">
                <a:solidFill>
                  <a:srgbClr val="FF3399"/>
                </a:solidFill>
                <a:latin typeface="Comic Sans MS" pitchFamily="66" charset="0"/>
                <a:ea typeface="宋体" charset="-122"/>
              </a:rPr>
              <a:t>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 {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…</a:t>
            </a:r>
            <a:b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</a:b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</a:t>
            </a:r>
            <a:endParaRPr lang="zh-CN" altLang="en-US" dirty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916112" y="3475037"/>
            <a:ext cx="6710362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lxfi_princ_alias</a:t>
            </a:r>
            <a:r>
              <a:rPr lang="en-US" altLang="zh-CN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rgbClr val="FFCC66"/>
                </a:solidFill>
                <a:latin typeface="Comic Sans MS" pitchFamily="66" charset="0"/>
                <a:ea typeface="宋体" charset="-122"/>
              </a:rPr>
              <a:t>pcidev</a:t>
            </a:r>
            <a:r>
              <a:rPr lang="en-US" altLang="zh-CN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, </a:t>
            </a:r>
            <a:r>
              <a:rPr lang="en-US" altLang="zh-CN" dirty="0" err="1" smtClean="0">
                <a:solidFill>
                  <a:srgbClr val="FF3399"/>
                </a:solidFill>
                <a:latin typeface="Comic Sans MS" pitchFamily="66" charset="0"/>
                <a:ea typeface="宋体" charset="-122"/>
              </a:rPr>
              <a:t>ndev</a:t>
            </a:r>
            <a:r>
              <a:rPr lang="en-US" altLang="zh-CN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);</a:t>
            </a:r>
            <a:endParaRPr lang="zh-CN" altLang="en-US" dirty="0">
              <a:solidFill>
                <a:schemeClr val="accent2"/>
              </a:solidFill>
              <a:latin typeface="Comic Sans MS" pitchFamily="66" charset="0"/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503238" y="46037"/>
            <a:ext cx="9048750" cy="1239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Other annotation language features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52450" y="1493837"/>
            <a:ext cx="9048750" cy="4967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1079500" lvl="1" indent="-331788">
              <a:spcAft>
                <a:spcPts val="1425"/>
              </a:spcAft>
              <a:buFont typeface="Arial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/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7311" y="1265237"/>
          <a:ext cx="9829801" cy="559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167"/>
                <a:gridCol w="3354434"/>
                <a:gridCol w="5029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Part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Syntax</a:t>
                      </a:r>
                      <a:endParaRPr lang="en-US" sz="2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/>
                        <a:t>Description</a:t>
                      </a:r>
                      <a:endParaRPr lang="en-US" sz="2400" i="0" dirty="0"/>
                    </a:p>
                  </a:txBody>
                  <a:tcPr anchor="ctr"/>
                </a:tc>
              </a:tr>
              <a:tr h="337457"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write(</a:t>
                      </a:r>
                      <a:r>
                        <a:rPr lang="en-US" sz="20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ptr,size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  <a:cs typeface="Tahoma" pitchFamily="34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Write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[</a:t>
                      </a:r>
                      <a:r>
                        <a:rPr lang="en-US" sz="18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ptr,ptr+size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]</a:t>
                      </a:r>
                    </a:p>
                  </a:txBody>
                  <a:tcPr anchor="ctr"/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ref(a, 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Pass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 as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t</a:t>
                      </a:r>
                      <a:endParaRPr lang="en-US" sz="2000" i="0" baseline="0" dirty="0" smtClean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185057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call(a)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Call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</a:t>
                      </a:r>
                      <a:endParaRPr lang="en-US" sz="2000" i="0" dirty="0" smtClean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185057">
                <a:tc vMerge="1"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err="1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cap_iterator</a:t>
                      </a:r>
                      <a:r>
                        <a:rPr lang="en-US" sz="20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(</a:t>
                      </a:r>
                      <a:r>
                        <a:rPr lang="en-US" sz="2000" b="1" i="0" dirty="0" err="1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obj</a:t>
                      </a:r>
                      <a:r>
                        <a:rPr lang="en-US" sz="2000" b="1" i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 function iterates</a:t>
                      </a:r>
                      <a:r>
                        <a:rPr lang="en-US" sz="2000" i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all cap. of </a:t>
                      </a:r>
                      <a:r>
                        <a:rPr lang="en-US" sz="1800" b="1" i="0" baseline="0" dirty="0" err="1" smtClean="0">
                          <a:solidFill>
                            <a:srgbClr val="FF0000"/>
                          </a:solidFill>
                          <a:latin typeface="Courier" pitchFamily="49" charset="0"/>
                          <a:cs typeface="Arial" pitchFamily="34" charset="0"/>
                        </a:rPr>
                        <a:t>obj</a:t>
                      </a:r>
                      <a:endParaRPr lang="en-US" sz="2000" b="1" i="0" dirty="0" smtClean="0">
                        <a:solidFill>
                          <a:srgbClr val="FF0000"/>
                        </a:solidFill>
                        <a:latin typeface="Courier" pitchFamily="49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114"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Capability </a:t>
                      </a:r>
                    </a:p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copy(cap)</a:t>
                      </a:r>
                      <a:endParaRPr lang="en-US" sz="20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Grant a copy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0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kern="1200" dirty="0" smtClean="0">
                          <a:solidFill>
                            <a:srgbClr val="FF0000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if(c-</a:t>
                      </a:r>
                      <a:r>
                        <a:rPr lang="en-US" sz="2000" b="1" i="0" kern="1200" dirty="0" err="1" smtClean="0">
                          <a:solidFill>
                            <a:srgbClr val="FF0000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expr</a:t>
                      </a:r>
                      <a:r>
                        <a:rPr lang="en-US" sz="2000" b="1" i="0" kern="1200" dirty="0" smtClean="0">
                          <a:solidFill>
                            <a:srgbClr val="FF0000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) 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Perform </a:t>
                      </a:r>
                      <a:r>
                        <a:rPr lang="en-US" sz="2000" b="1" i="0" kern="1200" dirty="0" smtClean="0">
                          <a:solidFill>
                            <a:srgbClr val="FF0000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action</a:t>
                      </a:r>
                      <a:r>
                        <a:rPr lang="en-US" sz="200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only if </a:t>
                      </a:r>
                      <a:r>
                        <a:rPr lang="en-US" sz="2000" b="1" i="0" kern="1200" dirty="0" smtClean="0">
                          <a:solidFill>
                            <a:srgbClr val="FF0000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c-</a:t>
                      </a:r>
                      <a:r>
                        <a:rPr lang="en-US" sz="2000" b="1" i="0" kern="1200" dirty="0" err="1" smtClean="0">
                          <a:solidFill>
                            <a:srgbClr val="FF0000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expr</a:t>
                      </a:r>
                      <a:endParaRPr lang="en-US" sz="2000" b="1" i="0" kern="1200" dirty="0">
                        <a:solidFill>
                          <a:srgbClr val="FF0000"/>
                        </a:solidFill>
                        <a:latin typeface="Courier" pitchFamily="49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check(cap</a:t>
                      </a:r>
                      <a:r>
                        <a:rPr lang="en-US" sz="2000" b="1" i="0" kern="1200" dirty="0" smtClean="0">
                          <a:solidFill>
                            <a:schemeClr val="tx1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Check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endParaRPr lang="en-US" sz="2000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transfer(cap)</a:t>
                      </a:r>
                      <a:endParaRPr lang="en-US" sz="20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Revoke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cap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 from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all principals, grant 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latin typeface="Courier" pitchFamily="49" charset="0"/>
                          <a:ea typeface="+mn-ea"/>
                          <a:cs typeface="+mn-cs"/>
                        </a:rPr>
                        <a:t>cap</a:t>
                      </a:r>
                    </a:p>
                  </a:txBody>
                  <a:tcPr anchor="ctr"/>
                </a:tc>
              </a:tr>
              <a:tr h="51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pre(action)</a:t>
                      </a:r>
                      <a:endParaRPr lang="en-US" sz="20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before function</a:t>
                      </a:r>
                      <a:r>
                        <a:rPr lang="en-US" sz="2000" i="0" baseline="0" dirty="0" smtClean="0">
                          <a:solidFill>
                            <a:schemeClr val="tx1"/>
                          </a:solidFill>
                        </a:rPr>
                        <a:t> call</a:t>
                      </a:r>
                      <a:endParaRPr lang="en-US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45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post(action)</a:t>
                      </a:r>
                      <a:endParaRPr lang="en-US" sz="20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Perform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action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after function return</a:t>
                      </a:r>
                      <a:endParaRPr lang="en-US" sz="2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 smtClean="0">
                          <a:solidFill>
                            <a:schemeClr val="tx1"/>
                          </a:solidFill>
                        </a:rPr>
                        <a:t>Principal</a:t>
                      </a:r>
                      <a:endParaRPr lang="en-US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principal(</a:t>
                      </a:r>
                      <a:r>
                        <a:rPr lang="en-US" sz="20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ptr</a:t>
                      </a:r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)</a:t>
                      </a:r>
                      <a:endParaRPr lang="en-US" sz="2000" b="1" i="0" dirty="0">
                        <a:solidFill>
                          <a:schemeClr val="tx1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>
                          <a:solidFill>
                            <a:schemeClr val="tx1"/>
                          </a:solidFill>
                        </a:rPr>
                        <a:t>Run with privileges of principal </a:t>
                      </a:r>
                      <a:r>
                        <a:rPr lang="en-US" sz="1800" b="1" i="0" dirty="0" err="1" smtClean="0">
                          <a:solidFill>
                            <a:schemeClr val="tx1"/>
                          </a:solidFill>
                          <a:latin typeface="Courier" pitchFamily="49" charset="0"/>
                        </a:rPr>
                        <a:t>ptr</a:t>
                      </a:r>
                      <a:r>
                        <a:rPr lang="en-US" sz="1800" b="0" i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1" i="1" baseline="0" dirty="0" smtClean="0">
                          <a:solidFill>
                            <a:srgbClr val="FF0000"/>
                          </a:solidFill>
                          <a:latin typeface="Courier" pitchFamily="49" charset="0"/>
                        </a:rPr>
                        <a:t>global, shared</a:t>
                      </a:r>
                      <a:r>
                        <a:rPr lang="en-US" sz="1800" b="0" i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000" i="0" dirty="0">
                        <a:solidFill>
                          <a:srgbClr val="FF0000"/>
                        </a:solidFill>
                        <a:latin typeface="Courier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圆角矩形标注 6"/>
          <p:cNvSpPr/>
          <p:nvPr/>
        </p:nvSpPr>
        <p:spPr bwMode="auto">
          <a:xfrm>
            <a:off x="5878513" y="4389437"/>
            <a:ext cx="3505199" cy="1447800"/>
          </a:xfrm>
          <a:prstGeom prst="wedgeRoundRectCallout">
            <a:avLst>
              <a:gd name="adj1" fmla="val 38880"/>
              <a:gd name="adj2" fmla="val 7638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" pitchFamily="49" charset="0"/>
              </a:rPr>
              <a:t>Global: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principal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with full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privilige</a:t>
            </a:r>
            <a:endParaRPr kumimoji="0" lang="en-US" sz="20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r>
              <a:rPr lang="en-US" sz="2000" b="1" dirty="0" err="1" smtClean="0">
                <a:latin typeface="Courier" pitchFamily="49" charset="0"/>
              </a:rPr>
              <a:t>Shared:</a:t>
            </a:r>
            <a:r>
              <a:rPr lang="en-US" sz="2000" b="1" dirty="0" err="1" smtClean="0">
                <a:latin typeface="+mj-lt"/>
              </a:rPr>
              <a:t>principal</a:t>
            </a:r>
            <a:r>
              <a:rPr lang="en-US" sz="2000" b="1" dirty="0" smtClean="0">
                <a:latin typeface="+mj-lt"/>
              </a:rPr>
              <a:t> with minimal  privilege</a:t>
            </a:r>
          </a:p>
        </p:txBody>
      </p:sp>
      <p:sp>
        <p:nvSpPr>
          <p:cNvPr id="8" name="圆角矩形标注 7"/>
          <p:cNvSpPr/>
          <p:nvPr/>
        </p:nvSpPr>
        <p:spPr bwMode="auto">
          <a:xfrm>
            <a:off x="1687512" y="1493837"/>
            <a:ext cx="4038600" cy="1066800"/>
          </a:xfrm>
          <a:prstGeom prst="wedgeRoundRectCallout">
            <a:avLst>
              <a:gd name="adj1" fmla="val -20318"/>
              <a:gd name="adj2" fmla="val 10096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Save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annotation effort for complex objects that need multiple capabilities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0" name="圆角矩形标注 9"/>
          <p:cNvSpPr/>
          <p:nvPr/>
        </p:nvSpPr>
        <p:spPr bwMode="auto">
          <a:xfrm>
            <a:off x="849312" y="4389437"/>
            <a:ext cx="4191000" cy="762000"/>
          </a:xfrm>
          <a:prstGeom prst="wedgeRoundRectCallout">
            <a:avLst>
              <a:gd name="adj1" fmla="val 2912"/>
              <a:gd name="adj2" fmla="val -8175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b="1" dirty="0" smtClean="0">
                <a:latin typeface="+mj-lt"/>
              </a:rPr>
              <a:t>Express conditional action such as grant a privilege if return value is OK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>
                <a:solidFill>
                  <a:srgbClr val="000000"/>
                </a:solidFill>
                <a:ea typeface="宋体" charset="-122"/>
              </a:rPr>
              <a:t>Implementation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>
                <a:solidFill>
                  <a:srgbClr val="000000"/>
                </a:solidFill>
                <a:ea typeface="宋体" charset="-122"/>
              </a:rPr>
              <a:t>Linux 2.6.36, 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x64</a:t>
            </a:r>
            <a:r>
              <a:rPr lang="en-US" altLang="zh-CN" sz="3200" dirty="0">
                <a:solidFill>
                  <a:srgbClr val="000000"/>
                </a:solidFill>
                <a:ea typeface="宋体" charset="-122"/>
              </a:rPr>
              <a:t>, 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single-core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i="1" dirty="0" err="1" smtClean="0">
                <a:solidFill>
                  <a:srgbClr val="000000"/>
                </a:solidFill>
                <a:ea typeface="宋体" charset="-122"/>
              </a:rPr>
              <a:t>gcc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 </a:t>
            </a:r>
            <a:r>
              <a:rPr lang="en-US" altLang="zh-CN" sz="3200" dirty="0" err="1">
                <a:solidFill>
                  <a:srgbClr val="000000"/>
                </a:solidFill>
                <a:ea typeface="宋体" charset="-122"/>
              </a:rPr>
              <a:t>plugin</a:t>
            </a:r>
            <a:r>
              <a:rPr lang="en-US" altLang="zh-CN" sz="3200" dirty="0">
                <a:solidFill>
                  <a:srgbClr val="000000"/>
                </a:solidFill>
                <a:ea typeface="宋体" charset="-122"/>
              </a:rPr>
              <a:t>: kernel 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rewriting for callback integrity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i="1" dirty="0">
                <a:solidFill>
                  <a:srgbClr val="000000"/>
                </a:solidFill>
                <a:ea typeface="宋体" charset="-122"/>
              </a:rPr>
              <a:t>Clang/LLVM</a:t>
            </a:r>
            <a:r>
              <a:rPr lang="en-US" altLang="zh-CN" sz="3200" dirty="0">
                <a:solidFill>
                  <a:srgbClr val="000000"/>
                </a:solidFill>
                <a:ea typeface="宋体" charset="-122"/>
              </a:rPr>
              <a:t> </a:t>
            </a:r>
            <a:r>
              <a:rPr lang="en-US" altLang="zh-CN" sz="3200" dirty="0" err="1">
                <a:solidFill>
                  <a:srgbClr val="000000"/>
                </a:solidFill>
                <a:ea typeface="宋体" charset="-122"/>
              </a:rPr>
              <a:t>plugin</a:t>
            </a:r>
            <a:r>
              <a:rPr lang="en-US" altLang="zh-CN" sz="3200" dirty="0">
                <a:solidFill>
                  <a:srgbClr val="000000"/>
                </a:solidFill>
                <a:ea typeface="宋体" charset="-122"/>
              </a:rPr>
              <a:t>: module 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rewriting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Annotation propagation saves effort by inferring annotations of module functions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Example: annotation propagation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4" name="矩形 5"/>
          <p:cNvSpPr>
            <a:spLocks noChangeArrowheads="1"/>
          </p:cNvSpPr>
          <p:nvPr/>
        </p:nvSpPr>
        <p:spPr bwMode="auto">
          <a:xfrm>
            <a:off x="163512" y="3560462"/>
            <a:ext cx="4724400" cy="189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//from 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linux</a:t>
            </a:r>
            <a:r>
              <a:rPr lang="en-US" altLang="zh-CN" b="1" dirty="0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/include/</a:t>
            </a:r>
            <a:r>
              <a:rPr lang="en-US" altLang="zh-CN" b="1" dirty="0" err="1" smtClean="0">
                <a:solidFill>
                  <a:srgbClr val="00D000"/>
                </a:solidFill>
                <a:latin typeface="Comic Sans MS" pitchFamily="66" charset="0"/>
                <a:ea typeface="宋体" charset="-122"/>
              </a:rPr>
              <a:t>pci_driver.h</a:t>
            </a:r>
            <a:endParaRPr lang="en-US" altLang="zh-CN" b="1" dirty="0" smtClean="0">
              <a:solidFill>
                <a:srgbClr val="00D000"/>
              </a:solidFill>
              <a:latin typeface="Comic Sans MS" pitchFamily="66" charset="0"/>
              <a:ea typeface="宋体" charset="-122"/>
            </a:endParaRPr>
          </a:p>
          <a:p>
            <a:endParaRPr lang="en-US" altLang="zh-CN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pci_driver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{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int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(*probe)(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pci_dev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</a:t>
            </a:r>
          </a:p>
          <a:p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  principal(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pcidev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</a:t>
            </a:r>
          </a:p>
          <a:p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   pre(copy(ref(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pci_dev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), </a:t>
            </a:r>
            <a:r>
              <a:rPr lang="en-US" altLang="zh-CN" b="1" dirty="0" err="1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pcidev</a:t>
            </a:r>
            <a:r>
              <a:rPr lang="en-US" altLang="zh-CN" b="1" dirty="0" smtClean="0">
                <a:solidFill>
                  <a:schemeClr val="accent2"/>
                </a:solidFill>
                <a:latin typeface="Comic Sans MS" pitchFamily="66" charset="0"/>
                <a:ea typeface="宋体" charset="-122"/>
              </a:rPr>
              <a:t>)</a:t>
            </a:r>
            <a:endParaRPr lang="en-US" altLang="zh-CN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</a:t>
            </a:r>
          </a:p>
        </p:txBody>
      </p:sp>
      <p:sp>
        <p:nvSpPr>
          <p:cNvPr id="5" name="矩形 5"/>
          <p:cNvSpPr>
            <a:spLocks noChangeArrowheads="1"/>
          </p:cNvSpPr>
          <p:nvPr/>
        </p:nvSpPr>
        <p:spPr bwMode="auto">
          <a:xfrm>
            <a:off x="5040312" y="2179637"/>
            <a:ext cx="4876800" cy="21534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//</a:t>
            </a:r>
            <a:r>
              <a:rPr lang="en-US" altLang="zh-CN" b="1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linux</a:t>
            </a:r>
            <a:r>
              <a:rPr lang="en-US" altLang="zh-CN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/drivers/net/e1000/e1000_main.c</a:t>
            </a:r>
          </a:p>
          <a:p>
            <a:endParaRPr lang="en-US" altLang="zh-CN" b="1" dirty="0" smtClean="0">
              <a:solidFill>
                <a:srgbClr val="FF0000"/>
              </a:solidFill>
              <a:latin typeface="Comic Sans MS" pitchFamily="66" charset="0"/>
              <a:ea typeface="宋体" charset="-122"/>
            </a:endParaRPr>
          </a:p>
          <a:p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int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e1000_probe(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pci_dev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 {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….</a:t>
            </a:r>
            <a:b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</a:b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</a:t>
            </a:r>
          </a:p>
          <a:p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pci_driver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e1000_driver = {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.probe = e1000_probe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};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5040312" y="4522027"/>
            <a:ext cx="4876800" cy="21534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//</a:t>
            </a:r>
            <a:r>
              <a:rPr lang="en-US" altLang="zh-CN" b="1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linux</a:t>
            </a:r>
            <a:r>
              <a:rPr lang="en-US" altLang="zh-CN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/drivers/net/</a:t>
            </a:r>
            <a:r>
              <a:rPr lang="en-US" altLang="zh-CN" b="1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ixgbe</a:t>
            </a:r>
            <a:r>
              <a:rPr lang="en-US" altLang="zh-CN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/</a:t>
            </a:r>
            <a:r>
              <a:rPr lang="en-US" altLang="zh-CN" b="1" dirty="0" err="1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ixgbe_main.c</a:t>
            </a:r>
            <a:endParaRPr lang="en-US" altLang="zh-CN" b="1" dirty="0" smtClean="0">
              <a:solidFill>
                <a:srgbClr val="FF0000"/>
              </a:solidFill>
              <a:latin typeface="Comic Sans MS" pitchFamily="66" charset="0"/>
              <a:ea typeface="宋体" charset="-122"/>
            </a:endParaRPr>
          </a:p>
          <a:p>
            <a:endParaRPr lang="en-US" altLang="zh-CN" b="1" dirty="0" smtClean="0">
              <a:solidFill>
                <a:srgbClr val="FF0000"/>
              </a:solidFill>
              <a:latin typeface="Comic Sans MS" pitchFamily="66" charset="0"/>
              <a:ea typeface="宋体" charset="-122"/>
            </a:endParaRPr>
          </a:p>
          <a:p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int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ixgbe_probe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pci_dev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*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pcidev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) {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….</a:t>
            </a:r>
            <a:b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</a:b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</a:t>
            </a:r>
          </a:p>
          <a:p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struct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pci_driver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ixgbe_driver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= {</a:t>
            </a: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.probe =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ixgbe_probe</a:t>
            </a:r>
            <a:endParaRPr lang="en-US" altLang="zh-CN" dirty="0" smtClean="0">
              <a:solidFill>
                <a:schemeClr val="tx1"/>
              </a:solidFill>
              <a:latin typeface="Comic Sans MS" pitchFamily="66" charset="0"/>
              <a:ea typeface="宋体" charset="-122"/>
            </a:endParaRPr>
          </a:p>
          <a:p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};</a:t>
            </a:r>
          </a:p>
        </p:txBody>
      </p:sp>
      <p:sp>
        <p:nvSpPr>
          <p:cNvPr id="8" name="矩形 7"/>
          <p:cNvSpPr/>
          <p:nvPr/>
        </p:nvSpPr>
        <p:spPr bwMode="auto">
          <a:xfrm>
            <a:off x="5192712" y="3703637"/>
            <a:ext cx="2667000" cy="381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5116512" y="2713037"/>
            <a:ext cx="4343400" cy="381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49312" y="5913437"/>
            <a:ext cx="3733800" cy="914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/>
              <a:t>LXFI propagates annotation on </a:t>
            </a:r>
            <a:r>
              <a:rPr lang="en-US" sz="2000" b="1" i="1" dirty="0" smtClean="0"/>
              <a:t>probe</a:t>
            </a:r>
            <a:r>
              <a:rPr lang="en-US" sz="2000" dirty="0" smtClean="0"/>
              <a:t> to modules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192712" y="6065837"/>
            <a:ext cx="2667000" cy="381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040312" y="5075237"/>
            <a:ext cx="4343400" cy="381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>
                <a:solidFill>
                  <a:srgbClr val="000000"/>
                </a:solidFill>
                <a:ea typeface="宋体" charset="-122"/>
              </a:rPr>
              <a:t>Evaluation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Security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>
                <a:solidFill>
                  <a:srgbClr val="000000"/>
                </a:solidFill>
                <a:ea typeface="宋体" charset="-122"/>
              </a:rPr>
              <a:t>Annotation 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effort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Performance overhead</a:t>
            </a:r>
            <a:endParaRPr lang="en-US" altLang="zh-CN" sz="3200" dirty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Security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Test </a:t>
            </a:r>
            <a:r>
              <a:rPr lang="en-US" altLang="zh-CN" sz="3200" b="1" dirty="0" smtClean="0">
                <a:solidFill>
                  <a:srgbClr val="000000"/>
                </a:solidFill>
                <a:ea typeface="宋体" charset="-122"/>
              </a:rPr>
              <a:t>LXFI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 with three real privilege escalation exploits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Stopping real attacks requires API integrity</a:t>
            </a:r>
            <a:endParaRPr lang="en-US" altLang="zh-CN" sz="3200" dirty="0">
              <a:solidFill>
                <a:srgbClr val="000000"/>
              </a:solidFill>
              <a:ea typeface="宋体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30824" y="2941637"/>
          <a:ext cx="8295688" cy="2827780"/>
        </p:xfrm>
        <a:graphic>
          <a:graphicData uri="http://schemas.openxmlformats.org/drawingml/2006/table">
            <a:tbl>
              <a:tblPr/>
              <a:tblGrid>
                <a:gridCol w="1564688"/>
                <a:gridCol w="1976448"/>
                <a:gridCol w="2011350"/>
                <a:gridCol w="1518854"/>
                <a:gridCol w="1224348"/>
              </a:tblGrid>
              <a:tr h="402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Exploit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CVE ID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Violated Property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Unmodified Linux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 LXFI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5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CAN_BCM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CVE-2010-2959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Memory Safety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2534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Econet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CVE-2010-3849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API Integrity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253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CVE-2010-3850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253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CVE-2010-4258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25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RDS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CVE-2010-3904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API Integrity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 descr="Green Check Mark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9112" y="4541837"/>
            <a:ext cx="330970" cy="381000"/>
          </a:xfrm>
          <a:prstGeom prst="rect">
            <a:avLst/>
          </a:prstGeom>
          <a:noFill/>
        </p:spPr>
      </p:pic>
      <p:pic>
        <p:nvPicPr>
          <p:cNvPr id="10" name="Picture 2" descr="Green Check Mark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9112" y="5380037"/>
            <a:ext cx="330970" cy="381000"/>
          </a:xfrm>
          <a:prstGeom prst="rect">
            <a:avLst/>
          </a:prstGeom>
          <a:noFill/>
        </p:spPr>
      </p:pic>
      <p:pic>
        <p:nvPicPr>
          <p:cNvPr id="11" name="Picture 2" descr="Green Check Mark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9112" y="3703637"/>
            <a:ext cx="330970" cy="381000"/>
          </a:xfrm>
          <a:prstGeom prst="rect">
            <a:avLst/>
          </a:prstGeom>
          <a:noFill/>
        </p:spPr>
      </p:pic>
      <p:sp>
        <p:nvSpPr>
          <p:cNvPr id="15" name="矩形 14"/>
          <p:cNvSpPr/>
          <p:nvPr/>
        </p:nvSpPr>
        <p:spPr bwMode="auto">
          <a:xfrm>
            <a:off x="4278312" y="3703637"/>
            <a:ext cx="1981200" cy="381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278312" y="4237037"/>
            <a:ext cx="1981200" cy="16002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17" name="Picture 10" descr="http://t2.gstatic.com/images?q=tbn:ANd9GcTgXyc3uCRjjlI6bMSr35KqKU9eGG2wbJrCSq07zzeFyzYoGkMqC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88312" y="3703637"/>
            <a:ext cx="457200" cy="457200"/>
          </a:xfrm>
          <a:prstGeom prst="rect">
            <a:avLst/>
          </a:prstGeom>
          <a:noFill/>
        </p:spPr>
      </p:pic>
      <p:pic>
        <p:nvPicPr>
          <p:cNvPr id="18" name="Picture 10" descr="http://t2.gstatic.com/images?q=tbn:ANd9GcTgXyc3uCRjjlI6bMSr35KqKU9eGG2wbJrCSq07zzeFyzYoGkMqC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88312" y="4465637"/>
            <a:ext cx="457200" cy="457200"/>
          </a:xfrm>
          <a:prstGeom prst="rect">
            <a:avLst/>
          </a:prstGeom>
          <a:noFill/>
        </p:spPr>
      </p:pic>
      <p:pic>
        <p:nvPicPr>
          <p:cNvPr id="20" name="Picture 10" descr="http://t2.gstatic.com/images?q=tbn:ANd9GcTgXyc3uCRjjlI6bMSr35KqKU9eGG2wbJrCSq07zzeFyzYoGkMqC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88312" y="5303837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Annotation effort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Annotate kernel APIs for 10 modules, one at a time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Count: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# of annotated core kernel functions a module calls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# of function pointer declarations a module exports to core kernel</a:t>
            </a: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503238" y="93661"/>
            <a:ext cx="9070975" cy="11715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Sharing reduces annotation effort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544512" y="1417637"/>
            <a:ext cx="9070975" cy="4989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ClrTx/>
              <a:buFontTx/>
              <a:buNone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ClrTx/>
              <a:buFontTx/>
              <a:buNone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ClrTx/>
              <a:buFontTx/>
              <a:buNone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ClrTx/>
              <a:buFontTx/>
              <a:buNone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ClrTx/>
              <a:buFontTx/>
              <a:buNone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ClrTx/>
              <a:buFontTx/>
              <a:buNone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ClrTx/>
              <a:buFontTx/>
              <a:buNone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ClrTx/>
              <a:buFontTx/>
              <a:buNone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49312" y="1691957"/>
          <a:ext cx="8610599" cy="5151120"/>
        </p:xfrm>
        <a:graphic>
          <a:graphicData uri="http://schemas.openxmlformats.org/drawingml/2006/table">
            <a:tbl>
              <a:tblPr/>
              <a:tblGrid>
                <a:gridCol w="2235444"/>
                <a:gridCol w="1904267"/>
                <a:gridCol w="1043552"/>
                <a:gridCol w="1191892"/>
                <a:gridCol w="903837"/>
                <a:gridCol w="1331607"/>
              </a:tblGrid>
              <a:tr h="3460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Category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Module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#Functions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# Function Pointers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6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All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 Unique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All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Unique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net device driver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e1000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81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49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52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47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460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sound device driver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snd-intel8x0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59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27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12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2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46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snd-ens1370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48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13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12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2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460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net protocol driver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rds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77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30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42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26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46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can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53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7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7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3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46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can-bcm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51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15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17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46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econet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54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15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20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3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4607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block device driver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dm-crypt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50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24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24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14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46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dm-zero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6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3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2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0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46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dm-snapshot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55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16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28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18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Total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334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宋体" charset="-122"/>
                        </a:rPr>
                        <a:t>155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椭圆 7"/>
          <p:cNvSpPr/>
          <p:nvPr/>
        </p:nvSpPr>
        <p:spPr bwMode="auto">
          <a:xfrm>
            <a:off x="5345112" y="4084637"/>
            <a:ext cx="1600200" cy="38100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849312" y="1646237"/>
            <a:ext cx="4191000" cy="48006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椭圆 9"/>
          <p:cNvSpPr/>
          <p:nvPr/>
        </p:nvSpPr>
        <p:spPr bwMode="auto">
          <a:xfrm>
            <a:off x="5649912" y="6446837"/>
            <a:ext cx="3048000" cy="38100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LXFI performance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i="1" dirty="0" err="1">
                <a:solidFill>
                  <a:srgbClr val="000000"/>
                </a:solidFill>
                <a:ea typeface="宋体" charset="-122"/>
              </a:rPr>
              <a:t>netperf</a:t>
            </a:r>
            <a:r>
              <a:rPr lang="en-US" altLang="zh-CN" sz="3200" dirty="0">
                <a:solidFill>
                  <a:srgbClr val="000000"/>
                </a:solidFill>
                <a:ea typeface="宋体" charset="-122"/>
              </a:rPr>
              <a:t>, 1 Gigabit 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e1000 network </a:t>
            </a:r>
            <a:r>
              <a:rPr lang="en-US" altLang="zh-CN" sz="3200" dirty="0">
                <a:solidFill>
                  <a:srgbClr val="000000"/>
                </a:solidFill>
                <a:ea typeface="宋体" charset="-122"/>
              </a:rPr>
              <a:t>card, 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LAN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Stresses </a:t>
            </a:r>
            <a:r>
              <a:rPr lang="en-US" altLang="zh-CN" sz="3200" b="1" dirty="0" smtClean="0">
                <a:solidFill>
                  <a:srgbClr val="000000"/>
                </a:solidFill>
                <a:ea typeface="宋体" charset="-122"/>
              </a:rPr>
              <a:t>LXFI</a:t>
            </a:r>
            <a:endParaRPr lang="en-US" altLang="zh-CN" sz="3200" b="1" dirty="0">
              <a:solidFill>
                <a:srgbClr val="000000"/>
              </a:solidFill>
              <a:ea typeface="宋体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44512" y="3231197"/>
          <a:ext cx="8991601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438400"/>
                <a:gridCol w="2362200"/>
                <a:gridCol w="914400"/>
                <a:gridCol w="990601"/>
              </a:tblGrid>
              <a:tr h="328662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Test</a:t>
                      </a:r>
                      <a:endParaRPr lang="zh-CN" altLang="en-US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Throughput</a:t>
                      </a:r>
                      <a:endParaRPr lang="zh-CN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CPU %</a:t>
                      </a:r>
                      <a:endParaRPr lang="zh-CN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2866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Stock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LXFI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Stock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LXFI</a:t>
                      </a:r>
                      <a:endParaRPr lang="zh-CN" altLang="en-US" sz="2000" dirty="0"/>
                    </a:p>
                  </a:txBody>
                  <a:tcPr/>
                </a:tc>
              </a:tr>
              <a:tr h="1166074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TCP_STREAM TX</a:t>
                      </a:r>
                      <a:endParaRPr lang="zh-CN" altLang="en-US" sz="2000" dirty="0"/>
                    </a:p>
                    <a:p>
                      <a:endParaRPr lang="zh-CN" altLang="en-US" sz="2000" dirty="0" smtClean="0"/>
                    </a:p>
                    <a:p>
                      <a:r>
                        <a:rPr lang="en-US" altLang="zh-CN" sz="2000" dirty="0" smtClean="0"/>
                        <a:t>UDP_STREAM</a:t>
                      </a:r>
                      <a:r>
                        <a:rPr lang="en-US" altLang="zh-CN" sz="2000" baseline="0" dirty="0" smtClean="0"/>
                        <a:t> TX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836 M bits/sec</a:t>
                      </a:r>
                      <a:endParaRPr lang="zh-CN" altLang="en-US" sz="2000" dirty="0"/>
                    </a:p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r>
                        <a:rPr lang="en-US" altLang="zh-CN" sz="2000" dirty="0" smtClean="0"/>
                        <a:t>3.1</a:t>
                      </a:r>
                      <a:r>
                        <a:rPr lang="en-US" altLang="zh-CN" sz="2000" baseline="0" dirty="0" smtClean="0"/>
                        <a:t> M/3.1 M </a:t>
                      </a:r>
                      <a:r>
                        <a:rPr lang="en-US" altLang="zh-CN" sz="2000" baseline="0" dirty="0" err="1" smtClean="0"/>
                        <a:t>pkt</a:t>
                      </a:r>
                      <a:r>
                        <a:rPr lang="en-US" altLang="zh-CN" sz="2000" baseline="0" dirty="0" smtClean="0"/>
                        <a:t>/sec</a:t>
                      </a:r>
                      <a:endParaRPr lang="zh-CN" altLang="en-US" sz="2000" dirty="0"/>
                    </a:p>
                    <a:p>
                      <a:pPr algn="ctr"/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828 M bits/sec</a:t>
                      </a:r>
                      <a:endParaRPr lang="zh-CN" altLang="en-US" sz="2000" dirty="0"/>
                    </a:p>
                    <a:p>
                      <a:pPr algn="ctr"/>
                      <a:endParaRPr lang="zh-CN" altLang="en-US" sz="2000" dirty="0"/>
                    </a:p>
                    <a:p>
                      <a:pPr algn="ctr"/>
                      <a:r>
                        <a:rPr lang="en-US" altLang="zh-CN" sz="2000" dirty="0" smtClean="0"/>
                        <a:t>2.0 M/2.0</a:t>
                      </a:r>
                      <a:r>
                        <a:rPr lang="en-US" altLang="zh-CN" sz="2000" baseline="0" dirty="0" smtClean="0"/>
                        <a:t> M </a:t>
                      </a:r>
                      <a:r>
                        <a:rPr lang="en-US" altLang="zh-CN" sz="2000" baseline="0" dirty="0" err="1" smtClean="0"/>
                        <a:t>pkt</a:t>
                      </a:r>
                      <a:r>
                        <a:rPr lang="en-US" altLang="zh-CN" sz="2000" baseline="0" dirty="0" smtClean="0"/>
                        <a:t>/sec</a:t>
                      </a:r>
                      <a:endParaRPr lang="zh-CN" altLang="en-US" sz="2000" dirty="0"/>
                    </a:p>
                    <a:p>
                      <a:pPr algn="ctr"/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13%</a:t>
                      </a:r>
                      <a:endParaRPr lang="zh-CN" altLang="en-US" sz="2000" dirty="0"/>
                    </a:p>
                    <a:p>
                      <a:pPr algn="ctr"/>
                      <a:endParaRPr lang="zh-CN" altLang="en-US" sz="2000" dirty="0" smtClean="0"/>
                    </a:p>
                    <a:p>
                      <a:pPr algn="ctr"/>
                      <a:r>
                        <a:rPr lang="en-US" altLang="zh-CN" sz="2000" dirty="0" smtClean="0"/>
                        <a:t>54%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48%</a:t>
                      </a:r>
                      <a:endParaRPr lang="zh-CN" altLang="en-US" sz="2000" dirty="0"/>
                    </a:p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r>
                        <a:rPr lang="en-US" altLang="zh-CN" sz="2000" dirty="0" smtClean="0"/>
                        <a:t>100%</a:t>
                      </a:r>
                      <a:endParaRPr lang="zh-CN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椭圆 5"/>
          <p:cNvSpPr/>
          <p:nvPr/>
        </p:nvSpPr>
        <p:spPr bwMode="auto">
          <a:xfrm>
            <a:off x="8697912" y="4694237"/>
            <a:ext cx="685800" cy="30480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211512" y="4008437"/>
            <a:ext cx="4267200" cy="4572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2982912" y="4618037"/>
            <a:ext cx="4572000" cy="1371600"/>
            <a:chOff x="2982912" y="4465637"/>
            <a:chExt cx="4572000" cy="1371600"/>
          </a:xfrm>
        </p:grpSpPr>
        <p:sp>
          <p:nvSpPr>
            <p:cNvPr id="12" name="线形标注 1 11"/>
            <p:cNvSpPr/>
            <p:nvPr/>
          </p:nvSpPr>
          <p:spPr bwMode="auto">
            <a:xfrm>
              <a:off x="5116512" y="5532437"/>
              <a:ext cx="1916113" cy="304800"/>
            </a:xfrm>
            <a:prstGeom prst="borderCallout1">
              <a:avLst>
                <a:gd name="adj1" fmla="val -1885"/>
                <a:gd name="adj2" fmla="val 49615"/>
                <a:gd name="adj3" fmla="val -184968"/>
                <a:gd name="adj4" fmla="val 18915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>
                  <a:solidFill>
                    <a:schemeClr val="tx1"/>
                  </a:solidFill>
                </a:rPr>
                <a:t>~30% decrease</a:t>
              </a:r>
              <a:endParaRPr lang="zh-CN" alt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2982912" y="4465637"/>
              <a:ext cx="4572000" cy="457200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Threat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468312" y="1570037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endParaRPr lang="en-US" sz="280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049712" y="3932237"/>
            <a:ext cx="2362200" cy="121920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i="1" dirty="0" smtClean="0">
                <a:solidFill>
                  <a:srgbClr val="FF0909"/>
                </a:solidFill>
                <a:latin typeface="Verdana" pitchFamily="32" charset="0"/>
                <a:ea typeface="宋体" charset="-122"/>
              </a:rPr>
              <a:t>Module</a:t>
            </a:r>
            <a:endParaRPr lang="en-US" altLang="zh-CN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18" name="曲线连接符 43"/>
          <p:cNvCxnSpPr>
            <a:stCxn id="13" idx="2"/>
            <a:endCxn id="25" idx="0"/>
          </p:cNvCxnSpPr>
          <p:nvPr/>
        </p:nvCxnSpPr>
        <p:spPr bwMode="auto">
          <a:xfrm rot="5400000">
            <a:off x="4487862" y="5703887"/>
            <a:ext cx="1295400" cy="1905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9" name="曲线连接符 43"/>
          <p:cNvCxnSpPr>
            <a:stCxn id="13" idx="2"/>
            <a:endCxn id="16" idx="0"/>
          </p:cNvCxnSpPr>
          <p:nvPr/>
        </p:nvCxnSpPr>
        <p:spPr bwMode="auto">
          <a:xfrm rot="16200000" flipH="1">
            <a:off x="5357315" y="5024934"/>
            <a:ext cx="1295400" cy="1548406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68312" y="1798637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Module programmer makes mistake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Attacker exploits mistake to mount attacks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ea typeface="宋体" charset="-122"/>
              </a:rPr>
              <a:t>Example: buffer overflow, set current UID to root</a:t>
            </a:r>
            <a:endParaRPr lang="en-US" sz="320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230312" y="6446837"/>
            <a:ext cx="2362200" cy="533400"/>
          </a:xfrm>
          <a:prstGeom prst="rect">
            <a:avLst/>
          </a:prstGeom>
          <a:noFill/>
          <a:ln w="25400">
            <a:noFill/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i="1" dirty="0" smtClean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Kernel memory</a:t>
            </a:r>
            <a:endParaRPr lang="en-US" altLang="zh-CN" b="1" i="1" dirty="0">
              <a:solidFill>
                <a:srgbClr val="00D000"/>
              </a:solidFill>
              <a:latin typeface="Verdana" pitchFamily="32" charset="0"/>
              <a:ea typeface="宋体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592512" y="6446837"/>
            <a:ext cx="4038600" cy="533400"/>
            <a:chOff x="3287712" y="6446837"/>
            <a:chExt cx="4038600" cy="533400"/>
          </a:xfrm>
        </p:grpSpPr>
        <p:sp>
          <p:nvSpPr>
            <p:cNvPr id="31" name="矩形 30"/>
            <p:cNvSpPr/>
            <p:nvPr/>
          </p:nvSpPr>
          <p:spPr bwMode="auto">
            <a:xfrm>
              <a:off x="3287712" y="6446837"/>
              <a:ext cx="4038600" cy="5334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矩形 24"/>
            <p:cNvSpPr/>
            <p:nvPr/>
          </p:nvSpPr>
          <p:spPr bwMode="auto">
            <a:xfrm>
              <a:off x="4049712" y="6446837"/>
              <a:ext cx="1371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Module memory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183312" y="6446837"/>
              <a:ext cx="582211" cy="3499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UID</a:t>
              </a:r>
              <a:endParaRPr lang="en-US" dirty="0"/>
            </a:p>
          </p:txBody>
        </p:sp>
      </p:grp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869112" y="5913437"/>
            <a:ext cx="2667000" cy="3048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Privilege escalation!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Room for improvement</a:t>
            </a:r>
            <a:endParaRPr lang="en-US" altLang="zh-CN" sz="3200" b="1" dirty="0" smtClean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5713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aphicFrame>
        <p:nvGraphicFramePr>
          <p:cNvPr id="11" name="图表 10"/>
          <p:cNvGraphicFramePr/>
          <p:nvPr/>
        </p:nvGraphicFramePr>
        <p:xfrm>
          <a:off x="392112" y="1493837"/>
          <a:ext cx="9525000" cy="4175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9" name="组合 18"/>
          <p:cNvGrpSpPr/>
          <p:nvPr/>
        </p:nvGrpSpPr>
        <p:grpSpPr>
          <a:xfrm>
            <a:off x="2830512" y="3017837"/>
            <a:ext cx="3733800" cy="2286000"/>
            <a:chOff x="2906712" y="3246437"/>
            <a:chExt cx="3733800" cy="2286000"/>
          </a:xfrm>
        </p:grpSpPr>
        <p:cxnSp>
          <p:nvCxnSpPr>
            <p:cNvPr id="12" name="直接连接符 11"/>
            <p:cNvCxnSpPr>
              <a:stCxn id="9" idx="2"/>
            </p:cNvCxnSpPr>
            <p:nvPr/>
          </p:nvCxnSpPr>
          <p:spPr bwMode="auto">
            <a:xfrm flipH="1">
              <a:off x="2906712" y="3513137"/>
              <a:ext cx="2209800" cy="20193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9" name="线形标注 1 8"/>
            <p:cNvSpPr/>
            <p:nvPr/>
          </p:nvSpPr>
          <p:spPr bwMode="auto">
            <a:xfrm>
              <a:off x="5116512" y="3246437"/>
              <a:ext cx="1524000" cy="533400"/>
            </a:xfrm>
            <a:prstGeom prst="borderCallout1">
              <a:avLst>
                <a:gd name="adj1" fmla="val 18750"/>
                <a:gd name="adj2" fmla="val -8333"/>
                <a:gd name="adj3" fmla="val 12025"/>
                <a:gd name="adj4" fmla="val -82619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3600" dirty="0" smtClean="0">
                  <a:solidFill>
                    <a:srgbClr val="FF0000"/>
                  </a:solidFill>
                </a:rPr>
                <a:t>80%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CPU time of LXFI actions for </a:t>
            </a:r>
            <a:r>
              <a:rPr lang="en-US" altLang="zh-CN" sz="4400" b="1" i="1" dirty="0" err="1" smtClean="0">
                <a:solidFill>
                  <a:srgbClr val="000000"/>
                </a:solidFill>
                <a:ea typeface="宋体" charset="-122"/>
              </a:rPr>
              <a:t>netperf</a:t>
            </a:r>
            <a:endParaRPr lang="en-US" altLang="zh-CN" sz="4400" b="1" i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869112" y="2865437"/>
            <a:ext cx="2590800" cy="762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Future work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503238" y="1762124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Improve performance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Faster capability management such as </a:t>
            </a:r>
            <a:r>
              <a:rPr lang="en-US" altLang="zh-CN" sz="2800" b="1" dirty="0" smtClean="0">
                <a:solidFill>
                  <a:srgbClr val="000000"/>
                </a:solidFill>
                <a:ea typeface="宋体" charset="-122"/>
              </a:rPr>
              <a:t>BGI’s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Extend annotation language to enforce other types of API integrity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Perhaps based on </a:t>
            </a:r>
            <a:r>
              <a:rPr lang="en-US" altLang="zh-CN" sz="2800" b="1" dirty="0" smtClean="0">
                <a:solidFill>
                  <a:srgbClr val="000000"/>
                </a:solidFill>
                <a:ea typeface="宋体" charset="-122"/>
              </a:rPr>
              <a:t>Singularity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’s contracts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3200" dirty="0" smtClean="0">
              <a:solidFill>
                <a:srgbClr val="000000"/>
              </a:solidFill>
              <a:ea typeface="宋体" charset="-122"/>
            </a:endParaRP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b="1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b="1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>
                <a:solidFill>
                  <a:srgbClr val="000000"/>
                </a:solidFill>
                <a:ea typeface="宋体" charset="-122"/>
              </a:rPr>
              <a:t>Related work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503238" y="1762124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chemeClr val="tx1"/>
                </a:solidFill>
                <a:ea typeface="宋体" charset="-122"/>
              </a:rPr>
              <a:t>Type-safe kernels: </a:t>
            </a:r>
            <a:r>
              <a:rPr lang="en-US" altLang="zh-CN" sz="3200" b="1" dirty="0" smtClean="0">
                <a:solidFill>
                  <a:schemeClr val="tx1"/>
                </a:solidFill>
                <a:ea typeface="宋体" charset="-122"/>
              </a:rPr>
              <a:t>Singularity </a:t>
            </a:r>
            <a:r>
              <a:rPr lang="en-US" altLang="zh-CN" sz="3200" dirty="0" smtClean="0">
                <a:solidFill>
                  <a:schemeClr val="tx1"/>
                </a:solidFill>
                <a:ea typeface="宋体" charset="-122"/>
              </a:rPr>
              <a:t>[MSR-TR05]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b="1" dirty="0" smtClean="0">
                <a:solidFill>
                  <a:schemeClr val="tx1"/>
                </a:solidFill>
                <a:ea typeface="宋体" charset="-122"/>
              </a:rPr>
              <a:t>LXFI</a:t>
            </a:r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 provides similar guarantees in C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Good support for revocation (transfer) and principals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 smtClean="0">
              <a:solidFill>
                <a:schemeClr val="tx1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Software fault isolation</a:t>
            </a:r>
            <a:endParaRPr lang="en-US" altLang="zh-CN" sz="2800" dirty="0" smtClean="0">
              <a:solidFill>
                <a:srgbClr val="000000"/>
              </a:solidFill>
              <a:ea typeface="宋体" charset="-122"/>
            </a:endParaRP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b="1" dirty="0" smtClean="0">
                <a:solidFill>
                  <a:srgbClr val="000000"/>
                </a:solidFill>
                <a:ea typeface="宋体" charset="-122"/>
              </a:rPr>
              <a:t>LXFI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 extends existing SFI systems (</a:t>
            </a:r>
            <a:r>
              <a:rPr lang="en-US" altLang="zh-CN" sz="2800" b="1" dirty="0" smtClean="0">
                <a:solidFill>
                  <a:srgbClr val="000000"/>
                </a:solidFill>
                <a:ea typeface="宋体" charset="-122"/>
              </a:rPr>
              <a:t>SFI, XFI, BGI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) with annotation language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>
                <a:solidFill>
                  <a:srgbClr val="000000"/>
                </a:solidFill>
                <a:ea typeface="宋体" charset="-122"/>
              </a:rPr>
              <a:t>Conclusion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Extend SFI with annotation language for: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Argument integrity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Callback integrity</a:t>
            </a: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1147763" lvl="1" indent="-301625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Principals</a:t>
            </a:r>
          </a:p>
          <a:p>
            <a:pPr marL="404813" indent="-301625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3200" b="1" dirty="0" smtClean="0">
                <a:solidFill>
                  <a:srgbClr val="000000"/>
                </a:solidFill>
                <a:ea typeface="宋体" charset="-122"/>
              </a:rPr>
              <a:t>LXFI</a:t>
            </a:r>
            <a:r>
              <a:rPr lang="en-US" altLang="zh-CN" sz="3200" dirty="0" smtClean="0">
                <a:solidFill>
                  <a:srgbClr val="000000"/>
                </a:solidFill>
                <a:ea typeface="宋体" charset="-122"/>
              </a:rPr>
              <a:t>: Prototype for Linux</a:t>
            </a:r>
            <a:endParaRPr lang="en-US" altLang="zh-CN" sz="3200" dirty="0">
              <a:solidFill>
                <a:srgbClr val="000000"/>
              </a:solidFill>
              <a:ea typeface="宋体" charset="-122"/>
            </a:endParaRP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Annotated </a:t>
            </a:r>
            <a:r>
              <a:rPr lang="en-US" altLang="zh-CN" sz="2800" dirty="0">
                <a:solidFill>
                  <a:srgbClr val="000000"/>
                </a:solidFill>
                <a:ea typeface="宋体" charset="-122"/>
              </a:rPr>
              <a:t>10 kernel </a:t>
            </a: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modules</a:t>
            </a:r>
            <a:endParaRPr lang="en-US" altLang="zh-CN" sz="2800" dirty="0">
              <a:solidFill>
                <a:srgbClr val="000000"/>
              </a:solidFill>
              <a:ea typeface="宋体" charset="-122"/>
            </a:endParaRP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Prevented 3 real privilege escalation exploits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2-4X CPU overhead when stressing with </a:t>
            </a:r>
            <a:r>
              <a:rPr lang="en-US" altLang="zh-CN" sz="2800" i="1" dirty="0" err="1" smtClean="0">
                <a:solidFill>
                  <a:schemeClr val="tx1"/>
                </a:solidFill>
                <a:ea typeface="宋体" charset="-122"/>
              </a:rPr>
              <a:t>netperf</a:t>
            </a:r>
            <a:endParaRPr lang="en-US" altLang="zh-CN" sz="2800" i="1" dirty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64625" cy="6450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Q </a:t>
            </a:r>
            <a:r>
              <a:rPr lang="en-US" altLang="zh-CN" sz="4400" b="1" dirty="0">
                <a:solidFill>
                  <a:srgbClr val="000000"/>
                </a:solidFill>
                <a:ea typeface="宋体" charset="-122"/>
              </a:rPr>
              <a:t>&amp; 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One approach: type safe languages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315912" y="1646237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Write kernel and modules in Java, C#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No reference to UID object =&gt; cannot directly change UID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Attacker cannot synthesize references</a:t>
            </a:r>
            <a:endParaRPr lang="en-US" sz="280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449512" y="3975780"/>
            <a:ext cx="2590800" cy="101868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i="1" dirty="0" smtClean="0">
                <a:solidFill>
                  <a:srgbClr val="FF0909"/>
                </a:solidFill>
                <a:latin typeface="Verdana" pitchFamily="32" charset="0"/>
                <a:ea typeface="宋体" charset="-122"/>
              </a:rPr>
              <a:t>Module</a:t>
            </a:r>
            <a:endParaRPr lang="en-US" altLang="zh-CN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9" name="曲线连接符 43"/>
          <p:cNvCxnSpPr>
            <a:stCxn id="8" idx="2"/>
            <a:endCxn id="30" idx="0"/>
          </p:cNvCxnSpPr>
          <p:nvPr/>
        </p:nvCxnSpPr>
        <p:spPr bwMode="auto">
          <a:xfrm rot="5400000">
            <a:off x="2668099" y="5461680"/>
            <a:ext cx="1544026" cy="6096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1" name="曲线连接符 43"/>
          <p:cNvCxnSpPr>
            <a:stCxn id="8" idx="2"/>
            <a:endCxn id="32" idx="0"/>
          </p:cNvCxnSpPr>
          <p:nvPr/>
        </p:nvCxnSpPr>
        <p:spPr bwMode="auto">
          <a:xfrm rot="16200000" flipH="1">
            <a:off x="3818827" y="4920552"/>
            <a:ext cx="1528570" cy="16764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pic>
        <p:nvPicPr>
          <p:cNvPr id="25" name="Picture 10" descr="http://t2.gstatic.com/images?q=tbn:ANd9GcTgXyc3uCRjjlI6bMSr35KqKU9eGG2wbJrCSq07zzeFyzYoGkMqC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1712" y="5652180"/>
            <a:ext cx="457200" cy="457200"/>
          </a:xfrm>
          <a:prstGeom prst="rect">
            <a:avLst/>
          </a:prstGeom>
          <a:noFill/>
        </p:spPr>
      </p:pic>
      <p:sp>
        <p:nvSpPr>
          <p:cNvPr id="26" name="椭圆 25"/>
          <p:cNvSpPr/>
          <p:nvPr/>
        </p:nvSpPr>
        <p:spPr bwMode="auto">
          <a:xfrm>
            <a:off x="6107112" y="6566580"/>
            <a:ext cx="4572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2068512" y="6538493"/>
            <a:ext cx="4572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0" name="椭圆 29"/>
          <p:cNvSpPr/>
          <p:nvPr/>
        </p:nvSpPr>
        <p:spPr bwMode="auto">
          <a:xfrm>
            <a:off x="2906712" y="6538493"/>
            <a:ext cx="4572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4049712" y="6538493"/>
            <a:ext cx="4572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2" name="椭圆 31"/>
          <p:cNvSpPr/>
          <p:nvPr/>
        </p:nvSpPr>
        <p:spPr bwMode="auto">
          <a:xfrm>
            <a:off x="4887912" y="6523037"/>
            <a:ext cx="1066800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D000"/>
                </a:solidFill>
                <a:effectLst/>
                <a:latin typeface="Arial" charset="0"/>
              </a:rPr>
              <a:t>UID</a:t>
            </a:r>
          </a:p>
        </p:txBody>
      </p:sp>
      <p:sp>
        <p:nvSpPr>
          <p:cNvPr id="38" name="椭圆 37"/>
          <p:cNvSpPr/>
          <p:nvPr/>
        </p:nvSpPr>
        <p:spPr bwMode="auto">
          <a:xfrm>
            <a:off x="6792912" y="6566580"/>
            <a:ext cx="457200" cy="381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35" name="曲线连接符 43"/>
          <p:cNvCxnSpPr>
            <a:stCxn id="8" idx="2"/>
            <a:endCxn id="29" idx="0"/>
          </p:cNvCxnSpPr>
          <p:nvPr/>
        </p:nvCxnSpPr>
        <p:spPr bwMode="auto">
          <a:xfrm rot="5400000">
            <a:off x="2248999" y="5042580"/>
            <a:ext cx="1544026" cy="14478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9" name="曲线连接符 43"/>
          <p:cNvCxnSpPr>
            <a:stCxn id="8" idx="2"/>
            <a:endCxn id="31" idx="0"/>
          </p:cNvCxnSpPr>
          <p:nvPr/>
        </p:nvCxnSpPr>
        <p:spPr bwMode="auto">
          <a:xfrm rot="16200000" flipH="1">
            <a:off x="3239599" y="5499780"/>
            <a:ext cx="1544026" cy="5334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矩形 16"/>
          <p:cNvSpPr/>
          <p:nvPr/>
        </p:nvSpPr>
        <p:spPr>
          <a:xfrm>
            <a:off x="5649912" y="4846637"/>
            <a:ext cx="3958135" cy="6076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rgbClr val="FF0909"/>
                </a:solidFill>
                <a:latin typeface="Verdana" pitchFamily="32" charset="0"/>
                <a:ea typeface="宋体" charset="-122"/>
              </a:rPr>
              <a:t>Most kernels are not written 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b="1" dirty="0" smtClean="0">
                <a:solidFill>
                  <a:srgbClr val="FF0909"/>
                </a:solidFill>
                <a:latin typeface="Verdana" pitchFamily="32" charset="0"/>
                <a:ea typeface="宋体" charset="-122"/>
              </a:rPr>
              <a:t>in type safe language!</a:t>
            </a:r>
            <a:endParaRPr lang="en-US" altLang="zh-CN" b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Software Fault Isolation (SFI[SOSP93])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-76200" y="1722437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endParaRPr lang="en-US" sz="280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209800" y="2366962"/>
            <a:ext cx="4038600" cy="228600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20" name="曲线连接符 43"/>
          <p:cNvCxnSpPr>
            <a:stCxn id="22" idx="3"/>
            <a:endCxn id="33" idx="1"/>
          </p:cNvCxnSpPr>
          <p:nvPr/>
        </p:nvCxnSpPr>
        <p:spPr bwMode="auto">
          <a:xfrm flipV="1">
            <a:off x="5791200" y="3130920"/>
            <a:ext cx="1230312" cy="125861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048000" y="2824162"/>
            <a:ext cx="2743200" cy="865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char *p = 0xf7;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sfi_check_memory</a:t>
            </a:r>
            <a:r>
              <a:rPr lang="en-US" dirty="0" smtClean="0">
                <a:solidFill>
                  <a:srgbClr val="FF0000"/>
                </a:solidFill>
              </a:rPr>
              <a:t>(p);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*p = 0;</a:t>
            </a:r>
          </a:p>
        </p:txBody>
      </p:sp>
      <p:cxnSp>
        <p:nvCxnSpPr>
          <p:cNvPr id="18" name="曲线连接符 43"/>
          <p:cNvCxnSpPr>
            <a:endCxn id="26" idx="0"/>
          </p:cNvCxnSpPr>
          <p:nvPr/>
        </p:nvCxnSpPr>
        <p:spPr bwMode="auto">
          <a:xfrm rot="16200000" flipH="1">
            <a:off x="3257847" y="3657302"/>
            <a:ext cx="2244725" cy="2184994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516312" y="2408237"/>
            <a:ext cx="1371600" cy="435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Module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21512" y="2941637"/>
            <a:ext cx="2209800" cy="3785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D000"/>
                </a:solidFill>
              </a:rPr>
              <a:t>SFI Runtime</a:t>
            </a:r>
            <a:endParaRPr lang="en-US" sz="2000" b="1" dirty="0">
              <a:solidFill>
                <a:srgbClr val="00D000"/>
              </a:solidFill>
            </a:endParaRPr>
          </a:p>
        </p:txBody>
      </p:sp>
      <p:sp>
        <p:nvSpPr>
          <p:cNvPr id="42" name="左弧形箭头 41"/>
          <p:cNvSpPr/>
          <p:nvPr/>
        </p:nvSpPr>
        <p:spPr bwMode="auto">
          <a:xfrm>
            <a:off x="2667000" y="2900362"/>
            <a:ext cx="304800" cy="762000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4" name="圆角矩形标注 43"/>
          <p:cNvSpPr/>
          <p:nvPr/>
        </p:nvSpPr>
        <p:spPr bwMode="auto">
          <a:xfrm>
            <a:off x="87312" y="2484437"/>
            <a:ext cx="1981200" cy="609600"/>
          </a:xfrm>
          <a:prstGeom prst="wedgeRoundRectCallout">
            <a:avLst>
              <a:gd name="adj1" fmla="val 76479"/>
              <a:gd name="adj2" fmla="val 8073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Can not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bypass </a:t>
            </a:r>
            <a:r>
              <a:rPr lang="en-US" dirty="0" smtClean="0"/>
              <a:t>SFI 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check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54" name="Picture 10" descr="http://t2.gstatic.com/images?q=tbn:ANd9GcTgXyc3uCRjjlI6bMSr35KqKU9eGG2wbJrCSq07zzeFyzYoGkMqC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052762"/>
            <a:ext cx="457200" cy="457200"/>
          </a:xfrm>
          <a:prstGeom prst="rect">
            <a:avLst/>
          </a:prstGeom>
          <a:noFill/>
        </p:spPr>
      </p:pic>
      <p:grpSp>
        <p:nvGrpSpPr>
          <p:cNvPr id="23" name="组合 22"/>
          <p:cNvGrpSpPr/>
          <p:nvPr/>
        </p:nvGrpSpPr>
        <p:grpSpPr>
          <a:xfrm>
            <a:off x="2286000" y="5872162"/>
            <a:ext cx="4038600" cy="533400"/>
            <a:chOff x="3287712" y="6446837"/>
            <a:chExt cx="4038600" cy="533400"/>
          </a:xfrm>
        </p:grpSpPr>
        <p:sp>
          <p:nvSpPr>
            <p:cNvPr id="24" name="矩形 23"/>
            <p:cNvSpPr/>
            <p:nvPr/>
          </p:nvSpPr>
          <p:spPr bwMode="auto">
            <a:xfrm>
              <a:off x="3287712" y="6446837"/>
              <a:ext cx="4038600" cy="5334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矩形 24"/>
            <p:cNvSpPr/>
            <p:nvPr/>
          </p:nvSpPr>
          <p:spPr bwMode="auto">
            <a:xfrm>
              <a:off x="4049712" y="6446837"/>
              <a:ext cx="1371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Module memory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6183312" y="6446837"/>
              <a:ext cx="582211" cy="3499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UID</a:t>
              </a:r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716712" y="3398837"/>
            <a:ext cx="3135313" cy="11228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void </a:t>
            </a:r>
            <a:r>
              <a:rPr lang="en-US" dirty="0" err="1" smtClean="0">
                <a:solidFill>
                  <a:schemeClr val="tx1"/>
                </a:solidFill>
              </a:rPr>
              <a:t>sfi_check_memory</a:t>
            </a:r>
            <a:r>
              <a:rPr lang="en-US" dirty="0" smtClean="0">
                <a:solidFill>
                  <a:schemeClr val="tx1"/>
                </a:solidFill>
              </a:rPr>
              <a:t>(p)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if p not in “Module memory”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err="1" smtClean="0">
                <a:solidFill>
                  <a:schemeClr val="tx1"/>
                </a:solidFill>
              </a:rPr>
              <a:t>stop_module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</a:p>
        </p:txBody>
      </p:sp>
      <p:pic>
        <p:nvPicPr>
          <p:cNvPr id="29" name="Picture 10" descr="http://t2.gstatic.com/images?q=tbn:ANd9GcTgXyc3uCRjjlI6bMSr35KqKU9eGG2wbJrCSq07zzeFyzYoGkMqC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7912" y="3932237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2" grpId="0" animBg="1"/>
      <p:bldP spid="44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b="1" dirty="0" smtClean="0">
                <a:solidFill>
                  <a:schemeClr val="tx1"/>
                </a:solidFill>
              </a:rPr>
              <a:t>Memory safety is insufficient</a:t>
            </a:r>
          </a:p>
          <a:p>
            <a:pPr algn="ctr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b="1" dirty="0" smtClean="0">
                <a:solidFill>
                  <a:schemeClr val="tx1"/>
                </a:solidFill>
              </a:rPr>
              <a:t>for stopping attacks!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040312" y="2865437"/>
            <a:ext cx="4724400" cy="228600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17" name="曲线连接符 43"/>
          <p:cNvCxnSpPr>
            <a:stCxn id="18" idx="1"/>
          </p:cNvCxnSpPr>
          <p:nvPr/>
        </p:nvCxnSpPr>
        <p:spPr bwMode="auto">
          <a:xfrm rot="10800000" flipV="1">
            <a:off x="4506912" y="4188436"/>
            <a:ext cx="914400" cy="105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421312" y="3856037"/>
            <a:ext cx="4267200" cy="6647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spinlock_t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mylock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spin_lock_init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(&amp;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mylock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);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21312" y="3017837"/>
            <a:ext cx="2819400" cy="435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</a:rPr>
              <a:t>Spin_module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5912" y="3779837"/>
            <a:ext cx="4191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void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spin_lock_init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spinlock_t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*lock)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lock-&gt;v =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763712" y="2865437"/>
            <a:ext cx="1752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b="1" i="1" dirty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Core Kernel</a:t>
            </a:r>
          </a:p>
        </p:txBody>
      </p:sp>
      <p:cxnSp>
        <p:nvCxnSpPr>
          <p:cNvPr id="27" name="曲线连接符 43"/>
          <p:cNvCxnSpPr>
            <a:stCxn id="24" idx="2"/>
            <a:endCxn id="30" idx="0"/>
          </p:cNvCxnSpPr>
          <p:nvPr/>
        </p:nvCxnSpPr>
        <p:spPr bwMode="auto">
          <a:xfrm rot="5400000">
            <a:off x="1135062" y="5094287"/>
            <a:ext cx="1752600" cy="800100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grpSp>
        <p:nvGrpSpPr>
          <p:cNvPr id="28" name="组合 33"/>
          <p:cNvGrpSpPr/>
          <p:nvPr/>
        </p:nvGrpSpPr>
        <p:grpSpPr>
          <a:xfrm>
            <a:off x="163512" y="6370637"/>
            <a:ext cx="4038600" cy="533400"/>
            <a:chOff x="3287712" y="6446837"/>
            <a:chExt cx="4038600" cy="533400"/>
          </a:xfrm>
        </p:grpSpPr>
        <p:sp>
          <p:nvSpPr>
            <p:cNvPr id="29" name="矩形 28"/>
            <p:cNvSpPr/>
            <p:nvPr/>
          </p:nvSpPr>
          <p:spPr bwMode="auto">
            <a:xfrm>
              <a:off x="3287712" y="6446837"/>
              <a:ext cx="4038600" cy="5334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4049712" y="6446837"/>
              <a:ext cx="1371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Module memory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6183312" y="6446837"/>
              <a:ext cx="582211" cy="3499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UID</a:t>
              </a:r>
              <a:endParaRPr lang="en-US" dirty="0"/>
            </a:p>
          </p:txBody>
        </p:sp>
      </p:grp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44512" y="1874837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Challenge: module needs to call kernel functions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Problem: API abuse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44512" y="1874837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ea typeface="宋体" charset="-122"/>
              </a:rPr>
              <a:t>Attacker tricks fully-privileged kernel code to overwrite UID</a:t>
            </a:r>
            <a:endParaRPr lang="en-US" sz="280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40312" y="2865437"/>
            <a:ext cx="4724400" cy="228600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CN" b="1" i="1" dirty="0">
              <a:solidFill>
                <a:srgbClr val="FF0909"/>
              </a:solidFill>
              <a:latin typeface="Verdana" pitchFamily="32" charset="0"/>
              <a:ea typeface="宋体" charset="-122"/>
            </a:endParaRPr>
          </a:p>
        </p:txBody>
      </p:sp>
      <p:cxnSp>
        <p:nvCxnSpPr>
          <p:cNvPr id="20" name="曲线连接符 43"/>
          <p:cNvCxnSpPr>
            <a:stCxn id="22" idx="1"/>
          </p:cNvCxnSpPr>
          <p:nvPr/>
        </p:nvCxnSpPr>
        <p:spPr bwMode="auto">
          <a:xfrm rot="10800000" flipV="1">
            <a:off x="4506912" y="4045319"/>
            <a:ext cx="914400" cy="153617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421312" y="3856037"/>
            <a:ext cx="4267200" cy="378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spin_lock_init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&amp;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cur_proc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-&gt;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uid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);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21312" y="3017837"/>
            <a:ext cx="2819400" cy="435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</a:rPr>
              <a:t>Spin_module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15912" y="3779837"/>
            <a:ext cx="4191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void 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spin_lock_init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 err="1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spinlock_t</a:t>
            </a:r>
            <a:r>
              <a:rPr lang="en-US" altLang="zh-CN" dirty="0" smtClean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*lock)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  lock-&gt;v =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dirty="0">
                <a:solidFill>
                  <a:schemeClr val="tx1"/>
                </a:solidFill>
                <a:latin typeface="Comic Sans MS" pitchFamily="66" charset="0"/>
                <a:ea typeface="宋体" charset="-122"/>
              </a:rPr>
              <a:t>}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763712" y="2865437"/>
            <a:ext cx="1752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zh-CN" b="1" i="1" dirty="0">
                <a:solidFill>
                  <a:srgbClr val="00D000"/>
                </a:solidFill>
                <a:latin typeface="Verdana" pitchFamily="32" charset="0"/>
                <a:ea typeface="宋体" charset="-122"/>
              </a:rPr>
              <a:t>Core Kernel</a:t>
            </a:r>
          </a:p>
        </p:txBody>
      </p:sp>
      <p:cxnSp>
        <p:nvCxnSpPr>
          <p:cNvPr id="26" name="曲线连接符 43"/>
          <p:cNvCxnSpPr>
            <a:stCxn id="21" idx="2"/>
            <a:endCxn id="37" idx="0"/>
          </p:cNvCxnSpPr>
          <p:nvPr/>
        </p:nvCxnSpPr>
        <p:spPr bwMode="auto">
          <a:xfrm rot="16200000" flipH="1">
            <a:off x="2004515" y="5024934"/>
            <a:ext cx="1752600" cy="938806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grpSp>
        <p:nvGrpSpPr>
          <p:cNvPr id="2" name="组合 33"/>
          <p:cNvGrpSpPr/>
          <p:nvPr/>
        </p:nvGrpSpPr>
        <p:grpSpPr>
          <a:xfrm>
            <a:off x="163512" y="6370637"/>
            <a:ext cx="4038600" cy="533400"/>
            <a:chOff x="3287712" y="6446837"/>
            <a:chExt cx="4038600" cy="533400"/>
          </a:xfrm>
        </p:grpSpPr>
        <p:sp>
          <p:nvSpPr>
            <p:cNvPr id="35" name="矩形 34"/>
            <p:cNvSpPr/>
            <p:nvPr/>
          </p:nvSpPr>
          <p:spPr bwMode="auto">
            <a:xfrm>
              <a:off x="3287712" y="6446837"/>
              <a:ext cx="4038600" cy="5334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矩形 35"/>
            <p:cNvSpPr/>
            <p:nvPr/>
          </p:nvSpPr>
          <p:spPr bwMode="auto">
            <a:xfrm>
              <a:off x="4049712" y="6446837"/>
              <a:ext cx="1371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Module memory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6183312" y="6446837"/>
              <a:ext cx="582211" cy="3499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UID</a:t>
              </a:r>
              <a:endParaRPr lang="en-US" dirty="0"/>
            </a:p>
          </p:txBody>
        </p:sp>
      </p:grp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516312" y="5761037"/>
            <a:ext cx="3048000" cy="3048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dirty="0" smtClean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Privilege escalation!</a:t>
            </a:r>
          </a:p>
        </p:txBody>
      </p:sp>
      <p:pic>
        <p:nvPicPr>
          <p:cNvPr id="16" name="Picture 6" descr="http://bugshieldsbydino.com/Bug%20Drawn%20Pictures/bug%20alo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8912" y="3703637"/>
            <a:ext cx="57259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400" b="1" dirty="0" smtClean="0">
                <a:solidFill>
                  <a:srgbClr val="000000"/>
                </a:solidFill>
                <a:ea typeface="宋体" charset="-122"/>
              </a:rPr>
              <a:t>Challenge: lack of API integrity</a:t>
            </a:r>
            <a:endParaRPr lang="en-US" altLang="zh-CN" sz="4400" b="1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Kernel APIs are not written defensively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Assume the calling module to obey implicit rules</a:t>
            </a:r>
          </a:p>
          <a:p>
            <a:pPr marL="1547813" lvl="2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Do not check arguments, permissions, etc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Problem: modules cannot be trusted to follow rules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Module can trick kernel into performing unexpected actions</a:t>
            </a: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endParaRPr lang="en-US" altLang="zh-CN" sz="2800" dirty="0" smtClean="0">
              <a:solidFill>
                <a:srgbClr val="000000"/>
              </a:solidFill>
              <a:ea typeface="宋体" charset="-122"/>
            </a:endParaRPr>
          </a:p>
          <a:p>
            <a:pPr marL="404813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ea typeface="宋体" charset="-122"/>
              </a:rPr>
              <a:t>Ideal system would enforce rules for kernel API</a:t>
            </a:r>
          </a:p>
          <a:p>
            <a:pPr marL="1147763" lvl="1" indent="-300038">
              <a:spcAft>
                <a:spcPts val="1425"/>
              </a:spcAft>
              <a:buFont typeface="Arial" charset="0"/>
              <a:buChar char="•"/>
              <a:tabLst>
                <a:tab pos="404813" algn="l"/>
                <a:tab pos="862013" algn="l"/>
                <a:tab pos="1319213" algn="l"/>
                <a:tab pos="1776413" algn="l"/>
                <a:tab pos="2233613" algn="l"/>
                <a:tab pos="2690813" algn="l"/>
                <a:tab pos="3148013" algn="l"/>
                <a:tab pos="3605213" algn="l"/>
                <a:tab pos="4062413" algn="l"/>
                <a:tab pos="4519613" algn="l"/>
                <a:tab pos="4976813" algn="l"/>
                <a:tab pos="5434013" algn="l"/>
                <a:tab pos="5891213" algn="l"/>
                <a:tab pos="6348413" algn="l"/>
                <a:tab pos="6805613" algn="l"/>
                <a:tab pos="7262813" algn="l"/>
                <a:tab pos="7720013" algn="l"/>
                <a:tab pos="8177213" algn="l"/>
                <a:tab pos="8634413" algn="l"/>
                <a:tab pos="9091613" algn="l"/>
                <a:tab pos="9548813" algn="l"/>
              </a:tabLst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Analogy: system call code assumes nothing about caller, checks every assumption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空白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Calibri"/>
        <a:ea typeface="AR PL UMing HK"/>
        <a:cs typeface="AR PL UMing HK"/>
      </a:majorFont>
      <a:minorFont>
        <a:latin typeface="Calibri"/>
        <a:ea typeface="AR PL UMing HK"/>
        <a:cs typeface="AR PL UMing H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42300</TotalTime>
  <Words>2398</Words>
  <Application>Microsoft Office PowerPoint</Application>
  <PresentationFormat>自定义</PresentationFormat>
  <Paragraphs>860</Paragraphs>
  <Slides>44</Slides>
  <Notes>44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45" baseType="lpstr">
      <vt:lpstr>空白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Yandong Mao</dc:creator>
  <cp:lastModifiedBy>cecilchina</cp:lastModifiedBy>
  <cp:revision>1922</cp:revision>
  <cp:lastPrinted>1601-01-01T00:00:00Z</cp:lastPrinted>
  <dcterms:created xsi:type="dcterms:W3CDTF">2011-04-26T16:43:48Z</dcterms:created>
  <dcterms:modified xsi:type="dcterms:W3CDTF">2011-10-24T14:45:18Z</dcterms:modified>
</cp:coreProperties>
</file>