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2.xml" ContentType="application/vnd.openxmlformats-officedocument.presentationml.tags+xml"/>
  <Override PartName="/ppt/notesSlides/notesSlide6.xml" ContentType="application/vnd.openxmlformats-officedocument.presentationml.notesSlide+xml"/>
  <Override PartName="/ppt/tags/tag3.xml" ContentType="application/vnd.openxmlformats-officedocument.presentationml.tags+xml"/>
  <Override PartName="/ppt/notesSlides/notesSlide7.xml" ContentType="application/vnd.openxmlformats-officedocument.presentationml.notesSlide+xml"/>
  <Override PartName="/ppt/tags/tag4.xml" ContentType="application/vnd.openxmlformats-officedocument.presentationml.tag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tags/tag5.xml" ContentType="application/vnd.openxmlformats-officedocument.presentationml.tags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tags/tag6.xml" ContentType="application/vnd.openxmlformats-officedocument.presentationml.tags+xml"/>
  <Override PartName="/ppt/notesSlides/notesSlide14.xml" ContentType="application/vnd.openxmlformats-officedocument.presentationml.notesSlide+xml"/>
  <Override PartName="/ppt/tags/tag7.xml" ContentType="application/vnd.openxmlformats-officedocument.presentationml.tags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tags/tag8.xml" ContentType="application/vnd.openxmlformats-officedocument.presentationml.tags+xml"/>
  <Override PartName="/ppt/notesSlides/notesSlide17.xml" ContentType="application/vnd.openxmlformats-officedocument.presentationml.notesSlide+xml"/>
  <Override PartName="/ppt/theme/themeOverride1.xml" ContentType="application/vnd.openxmlformats-officedocument.themeOverride+xml"/>
  <Override PartName="/ppt/tags/tag9.xml" ContentType="application/vnd.openxmlformats-officedocument.presentationml.tags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tags/tag10.xml" ContentType="application/vnd.openxmlformats-officedocument.presentationml.tags+xml"/>
  <Override PartName="/ppt/notesSlides/notesSlide21.xml" ContentType="application/vnd.openxmlformats-officedocument.presentationml.notesSlide+xml"/>
  <Override PartName="/ppt/charts/chart1.xml" ContentType="application/vnd.openxmlformats-officedocument.drawingml.chart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323" r:id="rId3"/>
    <p:sldId id="278" r:id="rId4"/>
    <p:sldId id="258" r:id="rId5"/>
    <p:sldId id="284" r:id="rId6"/>
    <p:sldId id="260" r:id="rId7"/>
    <p:sldId id="259" r:id="rId8"/>
    <p:sldId id="311" r:id="rId9"/>
    <p:sldId id="317" r:id="rId10"/>
    <p:sldId id="285" r:id="rId11"/>
    <p:sldId id="287" r:id="rId12"/>
    <p:sldId id="306" r:id="rId13"/>
    <p:sldId id="288" r:id="rId14"/>
    <p:sldId id="300" r:id="rId15"/>
    <p:sldId id="290" r:id="rId16"/>
    <p:sldId id="318" r:id="rId17"/>
    <p:sldId id="329" r:id="rId18"/>
    <p:sldId id="293" r:id="rId19"/>
    <p:sldId id="322" r:id="rId20"/>
    <p:sldId id="294" r:id="rId21"/>
    <p:sldId id="268" r:id="rId22"/>
    <p:sldId id="325" r:id="rId23"/>
    <p:sldId id="315" r:id="rId24"/>
    <p:sldId id="309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006400"/>
    <a:srgbClr val="FFFF80"/>
    <a:srgbClr val="FFFF66"/>
    <a:srgbClr val="FFFF99"/>
    <a:srgbClr val="EFF4FB"/>
    <a:srgbClr val="0000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8689" autoAdjust="0"/>
    <p:restoredTop sz="62695" autoAdjust="0"/>
  </p:normalViewPr>
  <p:slideViewPr>
    <p:cSldViewPr>
      <p:cViewPr>
        <p:scale>
          <a:sx n="100" d="100"/>
          <a:sy n="100" d="100"/>
        </p:scale>
        <p:origin x="-55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80" d="100"/>
          <a:sy n="80" d="100"/>
        </p:scale>
        <p:origin x="-1194" y="24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App Backend  to Bridge</c:v>
                </c:pt>
              </c:strCache>
            </c:strRef>
          </c:tx>
          <c:spPr>
            <a:solidFill>
              <a:srgbClr val="00FFFF"/>
            </a:solidFill>
          </c:spPr>
          <c:invertIfNegative val="0"/>
          <c:cat>
            <c:strRef>
              <c:f>Sheet1!$A$2</c:f>
              <c:strCache>
                <c:ptCount val="1"/>
                <c:pt idx="0">
                  <c:v>Notification latency (ms)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94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Bridge to Matcher RPC (Batched)</c:v>
                </c:pt>
              </c:strCache>
            </c:strRef>
          </c:tx>
          <c:spPr>
            <a:pattFill prst="wdUpDiag">
              <a:fgClr>
                <a:srgbClr val="00FF00"/>
              </a:fgClr>
              <a:bgClr>
                <a:schemeClr val="bg1"/>
              </a:bgClr>
            </a:pattFill>
          </c:spPr>
          <c:invertIfNegative val="0"/>
          <c:cat>
            <c:strRef>
              <c:f>Sheet1!$A$2</c:f>
              <c:strCache>
                <c:ptCount val="1"/>
                <c:pt idx="0">
                  <c:v>Notification latency (ms)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57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Matcher Bigtable Write (Batched)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Pt>
            <c:idx val="0"/>
            <c:invertIfNegative val="0"/>
            <c:bubble3D val="0"/>
            <c:spPr>
              <a:pattFill prst="wdUpDiag">
                <a:fgClr>
                  <a:schemeClr val="accent6">
                    <a:lumMod val="75000"/>
                  </a:schemeClr>
                </a:fgClr>
                <a:bgClr>
                  <a:schemeClr val="bg1"/>
                </a:bgClr>
              </a:pattFill>
            </c:spPr>
          </c:dPt>
          <c:cat>
            <c:strRef>
              <c:f>Sheet1!$A$2</c:f>
              <c:strCache>
                <c:ptCount val="1"/>
                <c:pt idx="0">
                  <c:v>Notification latency (ms)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57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Matcher Bigtable Read</c:v>
                </c:pt>
              </c:strCache>
            </c:strRef>
          </c:tx>
          <c:spPr>
            <a:solidFill>
              <a:srgbClr val="0000FF"/>
            </a:solidFill>
          </c:spPr>
          <c:invertIfNegative val="0"/>
          <c:cat>
            <c:strRef>
              <c:f>Sheet1!$A$2</c:f>
              <c:strCache>
                <c:ptCount val="1"/>
                <c:pt idx="0">
                  <c:v>Notification latency (ms)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6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Matcher to Registrar RPC (Batched)</c:v>
                </c:pt>
              </c:strCache>
            </c:strRef>
          </c:tx>
          <c:spPr>
            <a:pattFill prst="wdUpDiag">
              <a:fgClr>
                <a:srgbClr val="FF0000"/>
              </a:fgClr>
              <a:bgClr>
                <a:schemeClr val="bg1"/>
              </a:bgClr>
            </a:pattFill>
          </c:spPr>
          <c:invertIfNegative val="0"/>
          <c:cat>
            <c:strRef>
              <c:f>Sheet1!$A$2</c:f>
              <c:strCache>
                <c:ptCount val="1"/>
                <c:pt idx="0">
                  <c:v>Notification latency (ms)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82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45057280"/>
        <c:axId val="76323584"/>
      </c:barChart>
      <c:catAx>
        <c:axId val="145057280"/>
        <c:scaling>
          <c:orientation val="minMax"/>
        </c:scaling>
        <c:delete val="0"/>
        <c:axPos val="b"/>
        <c:majorTickMark val="out"/>
        <c:minorTickMark val="none"/>
        <c:tickLblPos val="nextTo"/>
        <c:crossAx val="76323584"/>
        <c:crosses val="autoZero"/>
        <c:auto val="1"/>
        <c:lblAlgn val="ctr"/>
        <c:lblOffset val="100"/>
        <c:noMultiLvlLbl val="0"/>
      </c:catAx>
      <c:valAx>
        <c:axId val="76323584"/>
        <c:scaling>
          <c:orientation val="minMax"/>
          <c:max val="300"/>
        </c:scaling>
        <c:delete val="0"/>
        <c:axPos val="l"/>
        <c:majorGridlines/>
        <c:numFmt formatCode="#\ ?/?" sourceLinked="0"/>
        <c:majorTickMark val="out"/>
        <c:minorTickMark val="none"/>
        <c:tickLblPos val="nextTo"/>
        <c:crossAx val="145057280"/>
        <c:crosses val="autoZero"/>
        <c:crossBetween val="between"/>
        <c:majorUnit val="100"/>
      </c:valAx>
    </c:plotArea>
    <c:legend>
      <c:legendPos val="r"/>
      <c:layout>
        <c:manualLayout>
          <c:xMode val="edge"/>
          <c:yMode val="edge"/>
          <c:x val="0.57230808929782662"/>
          <c:y val="8.5075049212598439E-2"/>
          <c:w val="0.42769191070217344"/>
          <c:h val="0.8048499015748031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BAE0FE-F91A-46AA-A0DA-DBDFC975F859}" type="datetimeFigureOut">
              <a:rPr lang="en-US" smtClean="0"/>
              <a:pPr/>
              <a:t>10/24/2011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E3B551-6643-4593-866A-F742D6F9A3B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389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b="0" i="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E3B551-6643-4593-866A-F742D6F9A3BF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E3B551-6643-4593-866A-F742D6F9A3BF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="1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E3B551-6643-4593-866A-F742D6F9A3BF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1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E3B551-6643-4593-866A-F742D6F9A3BF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E3B551-6643-4593-866A-F742D6F9A3BF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US" b="1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E3B551-6643-4593-866A-F742D6F9A3BF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14475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E3B551-6643-4593-866A-F742D6F9A3BF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089958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E3B551-6643-4593-866A-F742D6F9A3BF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65293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E3B551-6643-4593-866A-F742D6F9A3BF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332414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E3B551-6643-4593-866A-F742D6F9A3BF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00943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E3B551-6643-4593-866A-F742D6F9A3BF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6529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1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E3B551-6643-4593-866A-F742D6F9A3BF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E3B551-6643-4593-866A-F742D6F9A3BF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E3B551-6643-4593-866A-F742D6F9A3BF}" type="slidenum">
              <a:rPr lang="en-US" smtClean="0"/>
              <a:pPr/>
              <a:t>21</a:t>
            </a:fld>
            <a:endParaRPr lang="en-US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E3B551-6643-4593-866A-F742D6F9A3BF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220658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Font typeface="Arial" pitchFamily="34" charset="0"/>
              <a:buNone/>
            </a:pPr>
            <a:endParaRPr lang="en-US" b="1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E3B551-6643-4593-866A-F742D6F9A3BF}" type="slidenum">
              <a:rPr lang="en-US" smtClean="0"/>
              <a:pPr/>
              <a:t>23</a:t>
            </a:fld>
            <a:endParaRPr lang="en-US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itchFamily="34" charset="0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E3B551-6643-4593-866A-F742D6F9A3BF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3673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E3B551-6643-4593-866A-F742D6F9A3BF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E3B551-6643-4593-866A-F742D6F9A3BF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E3B551-6643-4593-866A-F742D6F9A3BF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E3B551-6643-4593-866A-F742D6F9A3BF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E3B551-6643-4593-866A-F742D6F9A3BF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Font typeface="Arial" pitchFamily="34" charset="0"/>
              <a:buNone/>
            </a:pPr>
            <a:endParaRPr lang="en-US" b="1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E3B551-6643-4593-866A-F742D6F9A3BF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itchFamily="34" charset="0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E3B551-6643-4593-866A-F742D6F9A3BF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17466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65503-C804-49CD-A889-BDE9E727B550}" type="datetime1">
              <a:rPr lang="en-US" smtClean="0"/>
              <a:t>10/24/2011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E6D8E-1356-479E-8916-45D624F59987}" type="datetime1">
              <a:rPr lang="en-US" smtClean="0"/>
              <a:t>10/24/2011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8225E-32C8-4A5E-AD25-5F180962BBFC}" type="datetime1">
              <a:rPr lang="en-US" smtClean="0"/>
              <a:t>10/24/2011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0000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65264-0312-4ED5-8900-3290602961C8}" type="datetime1">
              <a:rPr lang="en-US" smtClean="0"/>
              <a:t>10/24/2011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A8325-F81F-4DB3-9BAE-930F188531EC}" type="datetime1">
              <a:rPr lang="en-US" smtClean="0"/>
              <a:t>10/24/2011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21C19-2CF1-4545-9470-30BADDE3C835}" type="datetime1">
              <a:rPr lang="en-US" smtClean="0"/>
              <a:t>10/24/2011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67829-C474-4446-A1D2-3E8D522B1F4A}" type="datetime1">
              <a:rPr lang="en-US" smtClean="0"/>
              <a:t>10/24/2011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F5E4C-66BD-4CFF-8B4C-E2007BA00803}" type="datetime1">
              <a:rPr lang="en-US" smtClean="0"/>
              <a:t>10/24/2011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92E7D-D07A-4174-B01B-63A76C305533}" type="datetime1">
              <a:rPr lang="en-US" smtClean="0"/>
              <a:t>10/24/2011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9C947-D2A7-412A-9BA3-B2920CF05AEE}" type="datetime1">
              <a:rPr lang="en-US" smtClean="0"/>
              <a:t>10/24/2011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5DF7F-A3AE-41B2-89FC-6D6E3104A9F0}" type="datetime1">
              <a:rPr lang="en-US" smtClean="0"/>
              <a:t>10/24/2011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71B495-94F2-4456-A71C-741A6873C69D}" type="datetime1">
              <a:rPr lang="en-US" smtClean="0"/>
              <a:t>10/24/2011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image" Target="../media/image3.e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4" Type="http://schemas.openxmlformats.org/officeDocument/2006/relationships/image" Target="../media/image3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4" Type="http://schemas.openxmlformats.org/officeDocument/2006/relationships/image" Target="../media/image3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9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3.emf"/><Relationship Id="rId4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emf"/><Relationship Id="rId7" Type="http://schemas.openxmlformats.org/officeDocument/2006/relationships/image" Target="../media/image5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emf"/><Relationship Id="rId5" Type="http://schemas.openxmlformats.org/officeDocument/2006/relationships/image" Target="../media/image3.emf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4" Type="http://schemas.openxmlformats.org/officeDocument/2006/relationships/chart" Target="../charts/char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5" Type="http://schemas.openxmlformats.org/officeDocument/2006/relationships/image" Target="../media/image3.emf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Thialﬁ: A Client Notiﬁcation Service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for Internet-Scale Applications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Atul Adya, Gregory Cooper, </a:t>
            </a:r>
          </a:p>
          <a:p>
            <a:r>
              <a:rPr lang="en-US" b="1" dirty="0" smtClean="0">
                <a:solidFill>
                  <a:srgbClr val="0000FF"/>
                </a:solidFill>
              </a:rPr>
              <a:t>Daniel Myers, Michael Piatek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Google Seattle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Talk 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Thialfi’s abstraction: </a:t>
            </a:r>
            <a:r>
              <a:rPr lang="en-US" i="1" dirty="0" smtClean="0">
                <a:solidFill>
                  <a:schemeClr val="bg1">
                    <a:lumMod val="65000"/>
                  </a:schemeClr>
                </a:solidFill>
              </a:rPr>
              <a:t>reliable signaling</a:t>
            </a:r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 smtClean="0"/>
          </a:p>
          <a:p>
            <a:r>
              <a:rPr lang="en-US" dirty="0" smtClean="0"/>
              <a:t>Delivering notifications in the common case</a:t>
            </a:r>
          </a:p>
          <a:p>
            <a:endParaRPr lang="en-US" dirty="0" smtClean="0"/>
          </a:p>
          <a:p>
            <a:r>
              <a:rPr lang="en-US" dirty="0" smtClean="0"/>
              <a:t>Detecting and recovering from failures</a:t>
            </a:r>
          </a:p>
          <a:p>
            <a:endParaRPr lang="en-US" dirty="0" smtClean="0"/>
          </a:p>
          <a:p>
            <a:r>
              <a:rPr lang="en-US" dirty="0" smtClean="0"/>
              <a:t>Evaluation and experience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unded Rectangle 23"/>
          <p:cNvSpPr/>
          <p:nvPr/>
        </p:nvSpPr>
        <p:spPr>
          <a:xfrm>
            <a:off x="1295400" y="2667000"/>
            <a:ext cx="4062060" cy="2521138"/>
          </a:xfrm>
          <a:prstGeom prst="roundRect">
            <a:avLst>
              <a:gd name="adj" fmla="val 7142"/>
            </a:avLst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Architecture</a:t>
            </a:r>
            <a:endParaRPr lang="en-US" dirty="0"/>
          </a:p>
        </p:txBody>
      </p:sp>
      <p:sp>
        <p:nvSpPr>
          <p:cNvPr id="9" name="Can 8"/>
          <p:cNvSpPr/>
          <p:nvPr/>
        </p:nvSpPr>
        <p:spPr>
          <a:xfrm>
            <a:off x="1447800" y="2825938"/>
            <a:ext cx="1066800" cy="762000"/>
          </a:xfrm>
          <a:prstGeom prst="can">
            <a:avLst/>
          </a:prstGeom>
          <a:solidFill>
            <a:srgbClr val="00FFFF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Client</a:t>
            </a:r>
          </a:p>
          <a:p>
            <a:pPr algn="ctr"/>
            <a:r>
              <a:rPr lang="en-US" sz="2000" dirty="0" smtClean="0"/>
              <a:t>Bigtable</a:t>
            </a:r>
            <a:endParaRPr lang="en-US" sz="2000" dirty="0"/>
          </a:p>
        </p:txBody>
      </p:sp>
      <p:sp>
        <p:nvSpPr>
          <p:cNvPr id="56" name="TextBox 55"/>
          <p:cNvSpPr txBox="1"/>
          <p:nvPr/>
        </p:nvSpPr>
        <p:spPr>
          <a:xfrm>
            <a:off x="457200" y="5370493"/>
            <a:ext cx="8305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3363" indent="-233363">
              <a:buFont typeface="Arial" pitchFamily="34" charset="0"/>
              <a:buChar char="•"/>
            </a:pPr>
            <a:r>
              <a:rPr lang="en-US" sz="2800" i="1" dirty="0" smtClean="0"/>
              <a:t>Matcher:</a:t>
            </a:r>
            <a:r>
              <a:rPr lang="en-US" sz="2800" dirty="0" smtClean="0"/>
              <a:t> Object ID </a:t>
            </a:r>
            <a:r>
              <a:rPr lang="en-US" sz="2800" dirty="0" smtClean="0">
                <a:sym typeface="Wingdings" pitchFamily="2" charset="2"/>
              </a:rPr>
              <a:t></a:t>
            </a:r>
            <a:r>
              <a:rPr lang="en-US" sz="2800" dirty="0" smtClean="0"/>
              <a:t> registered clients, version</a:t>
            </a:r>
          </a:p>
          <a:p>
            <a:pPr marL="233363" indent="-233363">
              <a:buFont typeface="Arial" pitchFamily="34" charset="0"/>
              <a:buChar char="•"/>
            </a:pPr>
            <a:r>
              <a:rPr lang="en-US" sz="2800" i="1" dirty="0" smtClean="0"/>
              <a:t>Registrar:</a:t>
            </a:r>
            <a:r>
              <a:rPr lang="en-US" sz="2800" dirty="0" smtClean="0"/>
              <a:t> Client ID </a:t>
            </a:r>
            <a:r>
              <a:rPr lang="en-US" sz="2800" dirty="0" smtClean="0">
                <a:sym typeface="Wingdings" pitchFamily="2" charset="2"/>
              </a:rPr>
              <a:t></a:t>
            </a:r>
            <a:r>
              <a:rPr lang="en-US" sz="2800" dirty="0" smtClean="0"/>
              <a:t> registered objects, notifications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7782065" y="1905000"/>
            <a:ext cx="9239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Client</a:t>
            </a:r>
          </a:p>
        </p:txBody>
      </p:sp>
      <p:sp>
        <p:nvSpPr>
          <p:cNvPr id="35" name="Rounded Rectangle 34"/>
          <p:cNvSpPr/>
          <p:nvPr/>
        </p:nvSpPr>
        <p:spPr>
          <a:xfrm>
            <a:off x="3810000" y="2818515"/>
            <a:ext cx="1371600" cy="685800"/>
          </a:xfrm>
          <a:prstGeom prst="roundRect">
            <a:avLst/>
          </a:prstGeom>
          <a:solidFill>
            <a:srgbClr val="00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Registrar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3810000" y="4349938"/>
            <a:ext cx="1371600" cy="685800"/>
          </a:xfrm>
          <a:prstGeom prst="roundRect">
            <a:avLst/>
          </a:prstGeom>
          <a:solidFill>
            <a:srgbClr val="00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Matcher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3" name="Can 42"/>
          <p:cNvSpPr/>
          <p:nvPr/>
        </p:nvSpPr>
        <p:spPr>
          <a:xfrm>
            <a:off x="1447800" y="4273738"/>
            <a:ext cx="1066800" cy="762000"/>
          </a:xfrm>
          <a:prstGeom prst="can">
            <a:avLst/>
          </a:prstGeom>
          <a:solidFill>
            <a:srgbClr val="00FFFF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Object</a:t>
            </a:r>
          </a:p>
          <a:p>
            <a:pPr algn="ctr"/>
            <a:r>
              <a:rPr lang="en-US" sz="2000" dirty="0" smtClean="0"/>
              <a:t>Bigtable</a:t>
            </a:r>
            <a:endParaRPr lang="en-US" sz="2000" dirty="0"/>
          </a:p>
        </p:txBody>
      </p:sp>
      <p:cxnSp>
        <p:nvCxnSpPr>
          <p:cNvPr id="45" name="Straight Connector 44"/>
          <p:cNvCxnSpPr/>
          <p:nvPr/>
        </p:nvCxnSpPr>
        <p:spPr>
          <a:xfrm>
            <a:off x="228600" y="2362200"/>
            <a:ext cx="8534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7400099" y="2357735"/>
            <a:ext cx="16677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Data center</a:t>
            </a:r>
          </a:p>
        </p:txBody>
      </p:sp>
      <p:sp>
        <p:nvSpPr>
          <p:cNvPr id="46" name="Left-Right Arrow 45"/>
          <p:cNvSpPr/>
          <p:nvPr/>
        </p:nvSpPr>
        <p:spPr>
          <a:xfrm rot="5400000">
            <a:off x="4046009" y="3778438"/>
            <a:ext cx="838200" cy="304800"/>
          </a:xfrm>
          <a:prstGeom prst="left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Left-Right Arrow 46"/>
          <p:cNvSpPr/>
          <p:nvPr/>
        </p:nvSpPr>
        <p:spPr>
          <a:xfrm rot="20303303">
            <a:off x="4455829" y="2121945"/>
            <a:ext cx="2308804" cy="304800"/>
          </a:xfrm>
          <a:prstGeom prst="left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Left Arrow 52"/>
          <p:cNvSpPr/>
          <p:nvPr/>
        </p:nvSpPr>
        <p:spPr>
          <a:xfrm>
            <a:off x="5195090" y="4472378"/>
            <a:ext cx="1814523" cy="361890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/>
          <p:cNvSpPr txBox="1"/>
          <p:nvPr/>
        </p:nvSpPr>
        <p:spPr>
          <a:xfrm>
            <a:off x="5486400" y="4191000"/>
            <a:ext cx="15680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Notifications</a:t>
            </a:r>
            <a:endParaRPr lang="en-US" sz="2000" i="1" dirty="0"/>
          </a:p>
        </p:txBody>
      </p:sp>
      <p:sp>
        <p:nvSpPr>
          <p:cNvPr id="23" name="Rounded Rectangle 22"/>
          <p:cNvSpPr/>
          <p:nvPr/>
        </p:nvSpPr>
        <p:spPr>
          <a:xfrm>
            <a:off x="7009613" y="4219700"/>
            <a:ext cx="1676400" cy="85098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Application Backend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684580" y="1324451"/>
            <a:ext cx="302102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Registrations, notifications,</a:t>
            </a:r>
          </a:p>
          <a:p>
            <a:r>
              <a:rPr lang="en-US" sz="2000" i="1" dirty="0" smtClean="0"/>
              <a:t>acknowledgments</a:t>
            </a:r>
            <a:endParaRPr lang="en-US" sz="2000" i="1" dirty="0"/>
          </a:p>
        </p:txBody>
      </p:sp>
      <p:grpSp>
        <p:nvGrpSpPr>
          <p:cNvPr id="30" name="Group 29"/>
          <p:cNvGrpSpPr/>
          <p:nvPr/>
        </p:nvGrpSpPr>
        <p:grpSpPr>
          <a:xfrm>
            <a:off x="6705600" y="889338"/>
            <a:ext cx="1645732" cy="1142999"/>
            <a:chOff x="1752600" y="1828800"/>
            <a:chExt cx="1828800" cy="1524000"/>
          </a:xfrm>
        </p:grpSpPr>
        <p:pic>
          <p:nvPicPr>
            <p:cNvPr id="31" name="Picture 30"/>
            <p:cNvPicPr>
              <a:picLocks noChangeAspect="1"/>
            </p:cNvPicPr>
            <p:nvPr/>
          </p:nvPicPr>
          <p:blipFill>
            <a:blip r:embed="rId3" cstate="print">
              <a:lum bright="-45000" contrast="60000"/>
            </a:blip>
            <a:stretch>
              <a:fillRect/>
            </a:stretch>
          </p:blipFill>
          <p:spPr>
            <a:xfrm>
              <a:off x="1752600" y="1828800"/>
              <a:ext cx="1828800" cy="15240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2" name="Rounded Rectangle 31"/>
            <p:cNvSpPr/>
            <p:nvPr/>
          </p:nvSpPr>
          <p:spPr>
            <a:xfrm>
              <a:off x="2376142" y="2209800"/>
              <a:ext cx="1060255" cy="990600"/>
            </a:xfrm>
            <a:prstGeom prst="roundRect">
              <a:avLst/>
            </a:prstGeom>
            <a:solidFill>
              <a:srgbClr val="00FF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Client library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</p:grpSp>
      <p:sp>
        <p:nvSpPr>
          <p:cNvPr id="5" name="Left-Right Arrow 4"/>
          <p:cNvSpPr/>
          <p:nvPr/>
        </p:nvSpPr>
        <p:spPr>
          <a:xfrm>
            <a:off x="2514600" y="3042835"/>
            <a:ext cx="1295400" cy="353943"/>
          </a:xfrm>
          <a:prstGeom prst="left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Left-Right Arrow 38"/>
          <p:cNvSpPr/>
          <p:nvPr/>
        </p:nvSpPr>
        <p:spPr>
          <a:xfrm>
            <a:off x="2514600" y="4529395"/>
            <a:ext cx="1295400" cy="353943"/>
          </a:xfrm>
          <a:prstGeom prst="left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ounded Rectangle 28"/>
          <p:cNvSpPr/>
          <p:nvPr/>
        </p:nvSpPr>
        <p:spPr>
          <a:xfrm>
            <a:off x="1263355" y="2738736"/>
            <a:ext cx="4495800" cy="34429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1337675" y="3796061"/>
            <a:ext cx="1091966" cy="707886"/>
          </a:xfrm>
          <a:prstGeom prst="rect">
            <a:avLst/>
          </a:prstGeom>
          <a:solidFill>
            <a:srgbClr val="00FF00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C1: x, v7</a:t>
            </a:r>
          </a:p>
          <a:p>
            <a:r>
              <a:rPr lang="en-US" sz="2000" dirty="0" smtClean="0"/>
              <a:t>C2: x, v7</a:t>
            </a:r>
            <a:endParaRPr lang="en-US" sz="2000" dirty="0"/>
          </a:p>
        </p:txBody>
      </p:sp>
      <p:sp>
        <p:nvSpPr>
          <p:cNvPr id="27" name="TextBox 26"/>
          <p:cNvSpPr txBox="1"/>
          <p:nvPr/>
        </p:nvSpPr>
        <p:spPr>
          <a:xfrm>
            <a:off x="2004425" y="4132448"/>
            <a:ext cx="388230" cy="338554"/>
          </a:xfrm>
          <a:prstGeom prst="rect">
            <a:avLst/>
          </a:prstGeom>
          <a:solidFill>
            <a:srgbClr val="00FF00"/>
          </a:solidFill>
        </p:spPr>
        <p:txBody>
          <a:bodyPr wrap="square" rtlCol="0">
            <a:spAutoFit/>
          </a:bodyPr>
          <a:lstStyle/>
          <a:p>
            <a:endParaRPr lang="en-US" sz="1600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1336909" y="3796061"/>
            <a:ext cx="1055097" cy="707886"/>
          </a:xfrm>
          <a:prstGeom prst="rect">
            <a:avLst/>
          </a:prstGeom>
          <a:solidFill>
            <a:srgbClr val="00FF00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C1: x, v5</a:t>
            </a:r>
          </a:p>
          <a:p>
            <a:r>
              <a:rPr lang="en-US" sz="2000" dirty="0" smtClean="0"/>
              <a:t>C2: x,</a:t>
            </a:r>
            <a:endParaRPr lang="en-US" sz="2000" dirty="0"/>
          </a:p>
        </p:txBody>
      </p:sp>
      <p:sp>
        <p:nvSpPr>
          <p:cNvPr id="57" name="TextBox 56"/>
          <p:cNvSpPr txBox="1"/>
          <p:nvPr/>
        </p:nvSpPr>
        <p:spPr>
          <a:xfrm>
            <a:off x="1185275" y="6076710"/>
            <a:ext cx="1447832" cy="400110"/>
          </a:xfrm>
          <a:prstGeom prst="rect">
            <a:avLst/>
          </a:prstGeom>
          <a:solidFill>
            <a:srgbClr val="00FF00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2000"/>
            </a:lvl1pPr>
          </a:lstStyle>
          <a:p>
            <a:r>
              <a:rPr lang="en-US" dirty="0"/>
              <a:t>x: </a:t>
            </a:r>
            <a:r>
              <a:rPr lang="en-US" dirty="0" smtClean="0"/>
              <a:t>v5; </a:t>
            </a:r>
            <a:r>
              <a:rPr lang="en-US" dirty="0"/>
              <a:t>C1, </a:t>
            </a:r>
            <a:r>
              <a:rPr lang="en-US" dirty="0" smtClean="0"/>
              <a:t>C2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1185275" y="6076890"/>
            <a:ext cx="1443024" cy="400110"/>
          </a:xfrm>
          <a:prstGeom prst="rect">
            <a:avLst/>
          </a:prstGeom>
          <a:solidFill>
            <a:srgbClr val="FFFF80"/>
          </a:solidFill>
          <a:ln>
            <a:solidFill>
              <a:srgbClr val="FFFF80"/>
            </a:solidFill>
          </a:ln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2000" i="1"/>
            </a:lvl1pPr>
          </a:lstStyle>
          <a:p>
            <a:r>
              <a:rPr lang="en-US" dirty="0"/>
              <a:t>x: </a:t>
            </a:r>
            <a:r>
              <a:rPr lang="en-US" dirty="0" smtClean="0"/>
              <a:t>v7</a:t>
            </a:r>
            <a:r>
              <a:rPr lang="en-US" dirty="0"/>
              <a:t>; C1, C2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185275" y="6076890"/>
            <a:ext cx="1447832" cy="400110"/>
          </a:xfrm>
          <a:prstGeom prst="rect">
            <a:avLst/>
          </a:prstGeom>
          <a:solidFill>
            <a:srgbClr val="00FF00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2000"/>
            </a:lvl1pPr>
          </a:lstStyle>
          <a:p>
            <a:r>
              <a:rPr lang="en-US" dirty="0"/>
              <a:t>x: </a:t>
            </a:r>
            <a:r>
              <a:rPr lang="en-US" dirty="0" smtClean="0"/>
              <a:t>v7</a:t>
            </a:r>
            <a:r>
              <a:rPr lang="en-US" dirty="0"/>
              <a:t>; C1, </a:t>
            </a:r>
            <a:r>
              <a:rPr lang="en-US" dirty="0" smtClean="0"/>
              <a:t>C2</a:t>
            </a:r>
            <a:endParaRPr lang="en-US" dirty="0"/>
          </a:p>
        </p:txBody>
      </p:sp>
      <p:pic>
        <p:nvPicPr>
          <p:cNvPr id="37" name="Picture 36"/>
          <p:cNvPicPr>
            <a:picLocks noChangeAspect="1"/>
          </p:cNvPicPr>
          <p:nvPr/>
        </p:nvPicPr>
        <p:blipFill>
          <a:blip r:embed="rId4" cstate="print">
            <a:lum bright="-45000" contrast="60000"/>
          </a:blip>
          <a:stretch>
            <a:fillRect/>
          </a:stretch>
        </p:blipFill>
        <p:spPr>
          <a:xfrm>
            <a:off x="5630157" y="1371600"/>
            <a:ext cx="1532643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34" name="Rounded Rectangle 33"/>
          <p:cNvSpPr/>
          <p:nvPr/>
        </p:nvSpPr>
        <p:spPr>
          <a:xfrm>
            <a:off x="6163557" y="1600199"/>
            <a:ext cx="914400" cy="609600"/>
          </a:xfrm>
          <a:prstGeom prst="roundRect">
            <a:avLst/>
          </a:prstGeom>
          <a:solidFill>
            <a:srgbClr val="00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6477000" y="1752599"/>
            <a:ext cx="304800" cy="3048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x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Life of a Notification</a:t>
            </a:r>
            <a:endParaRPr lang="en-US" dirty="0"/>
          </a:p>
        </p:txBody>
      </p:sp>
      <p:sp>
        <p:nvSpPr>
          <p:cNvPr id="9" name="Can 8"/>
          <p:cNvSpPr/>
          <p:nvPr/>
        </p:nvSpPr>
        <p:spPr>
          <a:xfrm>
            <a:off x="1490075" y="2895600"/>
            <a:ext cx="1157460" cy="762000"/>
          </a:xfrm>
          <a:prstGeom prst="can">
            <a:avLst/>
          </a:prstGeom>
          <a:solidFill>
            <a:srgbClr val="00FFFF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Client</a:t>
            </a:r>
          </a:p>
          <a:p>
            <a:pPr algn="ctr"/>
            <a:r>
              <a:rPr lang="en-US" sz="2000" dirty="0" smtClean="0"/>
              <a:t>Bigtable</a:t>
            </a:r>
            <a:endParaRPr lang="en-US" sz="2000" dirty="0"/>
          </a:p>
        </p:txBody>
      </p:sp>
      <p:sp>
        <p:nvSpPr>
          <p:cNvPr id="64" name="TextBox 63"/>
          <p:cNvSpPr txBox="1"/>
          <p:nvPr/>
        </p:nvSpPr>
        <p:spPr>
          <a:xfrm>
            <a:off x="3317754" y="2667000"/>
            <a:ext cx="1051891" cy="400110"/>
          </a:xfrm>
          <a:prstGeom prst="rect">
            <a:avLst/>
          </a:prstGeom>
          <a:solidFill>
            <a:srgbClr val="FFFF80"/>
          </a:solidFill>
          <a:ln>
            <a:solidFill>
              <a:srgbClr val="FFFF80"/>
            </a:solidFill>
          </a:ln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2000" i="1"/>
            </a:lvl1pPr>
          </a:lstStyle>
          <a:p>
            <a:r>
              <a:rPr lang="en-US" dirty="0"/>
              <a:t>C1: x, </a:t>
            </a:r>
            <a:r>
              <a:rPr lang="en-US" dirty="0" smtClean="0"/>
              <a:t>v7</a:t>
            </a:r>
            <a:endParaRPr lang="en-US" dirty="0"/>
          </a:p>
        </p:txBody>
      </p:sp>
      <p:sp>
        <p:nvSpPr>
          <p:cNvPr id="65" name="TextBox 64"/>
          <p:cNvSpPr txBox="1"/>
          <p:nvPr/>
        </p:nvSpPr>
        <p:spPr>
          <a:xfrm>
            <a:off x="3318875" y="3429000"/>
            <a:ext cx="1051891" cy="400110"/>
          </a:xfrm>
          <a:prstGeom prst="rect">
            <a:avLst/>
          </a:prstGeom>
          <a:solidFill>
            <a:srgbClr val="FFFF80"/>
          </a:solidFill>
          <a:ln>
            <a:solidFill>
              <a:srgbClr val="FFFF80"/>
            </a:solidFill>
          </a:ln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2000" i="1"/>
            </a:lvl1pPr>
          </a:lstStyle>
          <a:p>
            <a:r>
              <a:rPr lang="en-US" dirty="0"/>
              <a:t>C2: x, </a:t>
            </a:r>
            <a:r>
              <a:rPr lang="en-US" dirty="0" smtClean="0"/>
              <a:t>v7</a:t>
            </a:r>
            <a:endParaRPr lang="en-US" dirty="0"/>
          </a:p>
        </p:txBody>
      </p:sp>
      <p:sp>
        <p:nvSpPr>
          <p:cNvPr id="68" name="TextBox 67"/>
          <p:cNvSpPr txBox="1"/>
          <p:nvPr/>
        </p:nvSpPr>
        <p:spPr>
          <a:xfrm>
            <a:off x="3776075" y="2971800"/>
            <a:ext cx="1425262" cy="400110"/>
          </a:xfrm>
          <a:prstGeom prst="rect">
            <a:avLst/>
          </a:prstGeom>
          <a:solidFill>
            <a:srgbClr val="FFFF80"/>
          </a:solidFill>
          <a:ln>
            <a:solidFill>
              <a:srgbClr val="FFFF80"/>
            </a:solidFill>
          </a:ln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2000" i="1"/>
            </a:lvl1pPr>
          </a:lstStyle>
          <a:p>
            <a:r>
              <a:rPr lang="en-US" dirty="0"/>
              <a:t>Notify: x, </a:t>
            </a:r>
            <a:r>
              <a:rPr lang="en-US" dirty="0" smtClean="0"/>
              <a:t>v7</a:t>
            </a:r>
            <a:endParaRPr lang="en-US" dirty="0"/>
          </a:p>
        </p:txBody>
      </p:sp>
      <p:sp>
        <p:nvSpPr>
          <p:cNvPr id="66" name="TextBox 65"/>
          <p:cNvSpPr txBox="1"/>
          <p:nvPr/>
        </p:nvSpPr>
        <p:spPr>
          <a:xfrm>
            <a:off x="7239000" y="1600200"/>
            <a:ext cx="13118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Client C2</a:t>
            </a:r>
            <a:endParaRPr lang="en-US" sz="2400" b="1" dirty="0"/>
          </a:p>
        </p:txBody>
      </p:sp>
      <p:sp>
        <p:nvSpPr>
          <p:cNvPr id="36" name="Rounded Rectangle 35"/>
          <p:cNvSpPr/>
          <p:nvPr/>
        </p:nvSpPr>
        <p:spPr>
          <a:xfrm>
            <a:off x="3852275" y="5238690"/>
            <a:ext cx="1371600" cy="685800"/>
          </a:xfrm>
          <a:prstGeom prst="roundRect">
            <a:avLst/>
          </a:prstGeom>
          <a:solidFill>
            <a:srgbClr val="00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Matcher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3" name="Can 42"/>
          <p:cNvSpPr/>
          <p:nvPr/>
        </p:nvSpPr>
        <p:spPr>
          <a:xfrm>
            <a:off x="1504535" y="5162490"/>
            <a:ext cx="1143000" cy="762000"/>
          </a:xfrm>
          <a:prstGeom prst="can">
            <a:avLst/>
          </a:prstGeom>
          <a:solidFill>
            <a:srgbClr val="00FFFF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Object</a:t>
            </a:r>
          </a:p>
          <a:p>
            <a:pPr algn="ctr"/>
            <a:r>
              <a:rPr lang="en-US" sz="2000" dirty="0" smtClean="0"/>
              <a:t>Bigtable</a:t>
            </a:r>
            <a:endParaRPr lang="en-US" sz="2000" dirty="0"/>
          </a:p>
        </p:txBody>
      </p:sp>
      <p:cxnSp>
        <p:nvCxnSpPr>
          <p:cNvPr id="45" name="Straight Connector 44"/>
          <p:cNvCxnSpPr/>
          <p:nvPr/>
        </p:nvCxnSpPr>
        <p:spPr>
          <a:xfrm>
            <a:off x="228600" y="2514600"/>
            <a:ext cx="8534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7247699" y="2743200"/>
            <a:ext cx="16677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Data center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6934200" y="4838580"/>
            <a:ext cx="1563248" cy="400110"/>
          </a:xfrm>
          <a:prstGeom prst="rect">
            <a:avLst/>
          </a:prstGeom>
          <a:solidFill>
            <a:srgbClr val="FFFF80"/>
          </a:solidFill>
          <a:ln>
            <a:solidFill>
              <a:srgbClr val="FFFF80"/>
            </a:solidFill>
          </a:ln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2000" i="1"/>
            </a:lvl1pPr>
          </a:lstStyle>
          <a:p>
            <a:r>
              <a:rPr lang="en-US" dirty="0"/>
              <a:t>Publish(x, v</a:t>
            </a:r>
            <a:r>
              <a:rPr lang="en-US" dirty="0" smtClean="0"/>
              <a:t>7</a:t>
            </a:r>
            <a:r>
              <a:rPr lang="en-US" dirty="0"/>
              <a:t>)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4004675" y="4781490"/>
            <a:ext cx="660758" cy="400110"/>
          </a:xfrm>
          <a:prstGeom prst="rect">
            <a:avLst/>
          </a:prstGeom>
          <a:solidFill>
            <a:srgbClr val="FFFF80"/>
          </a:solidFill>
          <a:ln>
            <a:solidFill>
              <a:srgbClr val="FFFF80"/>
            </a:solidFill>
          </a:ln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2000" i="1"/>
            </a:lvl1pPr>
          </a:lstStyle>
          <a:p>
            <a:r>
              <a:rPr lang="en-US" dirty="0"/>
              <a:t>x, </a:t>
            </a:r>
            <a:r>
              <a:rPr lang="en-US" dirty="0" smtClean="0"/>
              <a:t>v7</a:t>
            </a:r>
            <a:endParaRPr lang="en-US" dirty="0"/>
          </a:p>
        </p:txBody>
      </p:sp>
      <p:sp>
        <p:nvSpPr>
          <p:cNvPr id="69" name="TextBox 68"/>
          <p:cNvSpPr txBox="1"/>
          <p:nvPr/>
        </p:nvSpPr>
        <p:spPr>
          <a:xfrm>
            <a:off x="5715000" y="1752600"/>
            <a:ext cx="1160895" cy="400110"/>
          </a:xfrm>
          <a:prstGeom prst="rect">
            <a:avLst/>
          </a:prstGeom>
          <a:solidFill>
            <a:srgbClr val="FFFF80"/>
          </a:solidFill>
          <a:ln>
            <a:solidFill>
              <a:srgbClr val="FFFF80"/>
            </a:solidFill>
          </a:ln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2000" i="1"/>
            </a:lvl1pPr>
          </a:lstStyle>
          <a:p>
            <a:r>
              <a:rPr lang="en-US" dirty="0" err="1"/>
              <a:t>Ack</a:t>
            </a:r>
            <a:r>
              <a:rPr lang="en-US" dirty="0"/>
              <a:t>: x</a:t>
            </a:r>
            <a:r>
              <a:rPr lang="en-US"/>
              <a:t>, </a:t>
            </a:r>
            <a:r>
              <a:rPr lang="en-US" smtClean="0"/>
              <a:t>v7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35" name="Rounded Rectangle 34"/>
          <p:cNvSpPr/>
          <p:nvPr/>
        </p:nvSpPr>
        <p:spPr>
          <a:xfrm>
            <a:off x="3776075" y="2971800"/>
            <a:ext cx="1524000" cy="685800"/>
          </a:xfrm>
          <a:prstGeom prst="roundRect">
            <a:avLst/>
          </a:prstGeom>
          <a:solidFill>
            <a:srgbClr val="00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Registrar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5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2.55319E-6 L -0.33333 2.55319E-6 " pathEditMode="relative" rAng="0" ptsTypes="AA">
                                      <p:cBhvr>
                                        <p:cTn id="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66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35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44444E-6 L -0.15417 -4.44444E-6 " pathEditMode="relative" rAng="0" ptsTypes="AA">
                                      <p:cBhvr>
                                        <p:cTn id="16" dur="125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250"/>
                            </p:stCondLst>
                            <p:childTnLst>
                              <p:par>
                                <p:cTn id="18" presetID="42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5417 -3.59852E-6 L -0.15417 0.18455 " pathEditMode="relative" rAng="0" ptsTypes="AA">
                                      <p:cBhvr>
                                        <p:cTn id="19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92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47 -0.00139 L 0.27847 -0.00139 " pathEditMode="fixed" rAng="0" ptsTypes="AA">
                                      <p:cBhvr>
                                        <p:cTn id="3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75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4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7847 -0.00416 L 0.27847 -0.35277 " pathEditMode="fixed" rAng="0" ptsTypes="AA">
                                      <p:cBhvr>
                                        <p:cTn id="3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74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56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4.44444E-6 L 0.21284 -0.11806 " pathEditMode="relative" rAng="0" ptsTypes="AA">
                                      <p:cBhvr>
                                        <p:cTn id="45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642" y="-59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35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0.00417 L -0.10816 0.00417 " pathEditMode="relative" rAng="0" ptsTypes="AA">
                                      <p:cBhvr>
                                        <p:cTn id="51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4" y="0"/>
                                    </p:animMotion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35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-2.22222E-6 L -0.10833 -2.22222E-6 " pathEditMode="relative" rAng="0" ptsTypes="AA">
                                      <p:cBhvr>
                                        <p:cTn id="55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49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5.55112E-17 L -0.16423 0.11528 " pathEditMode="relative" rAng="0" ptsTypes="AA">
                                      <p:cBhvr>
                                        <p:cTn id="73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2" y="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1" animBg="1"/>
      <p:bldP spid="27" grpId="0" animBg="1"/>
      <p:bldP spid="40" grpId="0" animBg="1"/>
      <p:bldP spid="57" grpId="0" animBg="1"/>
      <p:bldP spid="39" grpId="0" animBg="1"/>
      <p:bldP spid="39" grpId="1" animBg="1"/>
      <p:bldP spid="39" grpId="2" animBg="1"/>
      <p:bldP spid="39" grpId="3" animBg="1"/>
      <p:bldP spid="61" grpId="0" animBg="1"/>
      <p:bldP spid="64" grpId="1" animBg="1"/>
      <p:bldP spid="64" grpId="2" animBg="1"/>
      <p:bldP spid="64" grpId="3" animBg="1"/>
      <p:bldP spid="65" grpId="1" animBg="1"/>
      <p:bldP spid="65" grpId="2" animBg="1"/>
      <p:bldP spid="65" grpId="3" animBg="1"/>
      <p:bldP spid="68" grpId="1" animBg="1"/>
      <p:bldP spid="68" grpId="2" animBg="1"/>
      <p:bldP spid="68" grpId="3" animBg="1"/>
      <p:bldP spid="49" grpId="0" animBg="1"/>
      <p:bldP spid="49" grpId="2" animBg="1"/>
      <p:bldP spid="49" grpId="3" animBg="1"/>
      <p:bldP spid="72" grpId="0" animBg="1"/>
      <p:bldP spid="72" grpId="1" animBg="1"/>
      <p:bldP spid="72" grpId="2" animBg="1"/>
      <p:bldP spid="72" grpId="3" animBg="1"/>
      <p:bldP spid="69" grpId="0" animBg="1"/>
      <p:bldP spid="69" grpId="1" animBg="1"/>
      <p:bldP spid="69" grpId="2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Talk 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Thialfi’s abstraction: </a:t>
            </a:r>
            <a:r>
              <a:rPr lang="en-US" i="1" dirty="0" smtClean="0">
                <a:solidFill>
                  <a:schemeClr val="bg1">
                    <a:lumMod val="65000"/>
                  </a:schemeClr>
                </a:solidFill>
              </a:rPr>
              <a:t>reliable signaling</a:t>
            </a:r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 smtClean="0"/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Delivering notifications in the common case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Detecting and recovering from failures</a:t>
            </a:r>
          </a:p>
          <a:p>
            <a:endParaRPr lang="en-US" dirty="0" smtClean="0"/>
          </a:p>
          <a:p>
            <a:r>
              <a:rPr lang="en-US" dirty="0" smtClean="0"/>
              <a:t>Evaluation and experience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TextBox 78"/>
          <p:cNvSpPr txBox="1"/>
          <p:nvPr/>
        </p:nvSpPr>
        <p:spPr>
          <a:xfrm>
            <a:off x="5029200" y="1524000"/>
            <a:ext cx="2178738" cy="461665"/>
          </a:xfrm>
          <a:prstGeom prst="rect">
            <a:avLst/>
          </a:prstGeom>
          <a:solidFill>
            <a:srgbClr val="FFFF80"/>
          </a:solidFill>
          <a:ln>
            <a:solidFill>
              <a:srgbClr val="FFFF8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Data center loss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5029200" y="1371600"/>
            <a:ext cx="2414892" cy="830997"/>
          </a:xfrm>
          <a:prstGeom prst="rect">
            <a:avLst/>
          </a:prstGeom>
          <a:solidFill>
            <a:srgbClr val="FFFF80"/>
          </a:solidFill>
          <a:ln>
            <a:solidFill>
              <a:srgbClr val="FFFF8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Server state loss/</a:t>
            </a:r>
          </a:p>
          <a:p>
            <a:r>
              <a:rPr lang="en-US" sz="2400" dirty="0" smtClean="0"/>
              <a:t>schema migration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5029200" y="1524000"/>
            <a:ext cx="3695755" cy="461665"/>
          </a:xfrm>
          <a:prstGeom prst="rect">
            <a:avLst/>
          </a:prstGeom>
          <a:solidFill>
            <a:srgbClr val="FFFF80"/>
          </a:solidFill>
          <a:ln>
            <a:solidFill>
              <a:srgbClr val="FFFF8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Partial storage unavailability</a:t>
            </a:r>
          </a:p>
        </p:txBody>
      </p:sp>
      <p:sp>
        <p:nvSpPr>
          <p:cNvPr id="50" name="Rounded Rectangle 49"/>
          <p:cNvSpPr/>
          <p:nvPr/>
        </p:nvSpPr>
        <p:spPr>
          <a:xfrm>
            <a:off x="381000" y="2891135"/>
            <a:ext cx="8153400" cy="26670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Possible Failures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3115557" y="1295400"/>
            <a:ext cx="1532643" cy="914400"/>
            <a:chOff x="3429000" y="914401"/>
            <a:chExt cx="1532643" cy="914400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4" cstate="print">
              <a:lum bright="-45000" contrast="60000"/>
            </a:blip>
            <a:stretch>
              <a:fillRect/>
            </a:stretch>
          </p:blipFill>
          <p:spPr>
            <a:xfrm>
              <a:off x="3429000" y="914401"/>
              <a:ext cx="1532643" cy="9144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" name="Rounded Rectangle 6"/>
            <p:cNvSpPr/>
            <p:nvPr/>
          </p:nvSpPr>
          <p:spPr>
            <a:xfrm>
              <a:off x="3962400" y="1143000"/>
              <a:ext cx="914400" cy="609600"/>
            </a:xfrm>
            <a:prstGeom prst="roundRect">
              <a:avLst/>
            </a:prstGeom>
            <a:solidFill>
              <a:srgbClr val="00FF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Client</a:t>
              </a:r>
            </a:p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Library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533400" y="2967335"/>
            <a:ext cx="3200400" cy="2057400"/>
            <a:chOff x="1219200" y="2590800"/>
            <a:chExt cx="3200400" cy="2057400"/>
          </a:xfrm>
        </p:grpSpPr>
        <p:sp>
          <p:nvSpPr>
            <p:cNvPr id="40" name="Rounded Rectangle 39"/>
            <p:cNvSpPr/>
            <p:nvPr/>
          </p:nvSpPr>
          <p:spPr>
            <a:xfrm>
              <a:off x="1219200" y="2590800"/>
              <a:ext cx="3200400" cy="205740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Can 11"/>
            <p:cNvSpPr/>
            <p:nvPr/>
          </p:nvSpPr>
          <p:spPr>
            <a:xfrm>
              <a:off x="1524000" y="2667000"/>
              <a:ext cx="1066800" cy="762000"/>
            </a:xfrm>
            <a:prstGeom prst="can">
              <a:avLst/>
            </a:prstGeom>
            <a:solidFill>
              <a:srgbClr val="00FFFF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Client</a:t>
              </a:r>
            </a:p>
            <a:p>
              <a:pPr algn="ctr"/>
              <a:r>
                <a:rPr lang="en-US" sz="2000" dirty="0" smtClean="0"/>
                <a:t>Bigtable</a:t>
              </a:r>
              <a:endParaRPr lang="en-US" sz="2000" dirty="0"/>
            </a:p>
          </p:txBody>
        </p:sp>
        <p:sp>
          <p:nvSpPr>
            <p:cNvPr id="32" name="Rounded Rectangle 31"/>
            <p:cNvSpPr/>
            <p:nvPr/>
          </p:nvSpPr>
          <p:spPr>
            <a:xfrm>
              <a:off x="2895600" y="2819400"/>
              <a:ext cx="1371600" cy="609600"/>
            </a:xfrm>
            <a:prstGeom prst="roundRect">
              <a:avLst/>
            </a:prstGeom>
            <a:solidFill>
              <a:srgbClr val="00FF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chemeClr val="tx1"/>
                  </a:solidFill>
                </a:rPr>
                <a:t>Registrar</a:t>
              </a:r>
              <a:endParaRPr 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33" name="Rounded Rectangle 32"/>
            <p:cNvSpPr/>
            <p:nvPr/>
          </p:nvSpPr>
          <p:spPr>
            <a:xfrm>
              <a:off x="2895600" y="3733800"/>
              <a:ext cx="1371600" cy="609600"/>
            </a:xfrm>
            <a:prstGeom prst="roundRect">
              <a:avLst/>
            </a:prstGeom>
            <a:solidFill>
              <a:srgbClr val="00FF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chemeClr val="tx1"/>
                  </a:solidFill>
                </a:rPr>
                <a:t>Matcher</a:t>
              </a:r>
              <a:endParaRPr 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36" name="Can 35"/>
            <p:cNvSpPr/>
            <p:nvPr/>
          </p:nvSpPr>
          <p:spPr>
            <a:xfrm>
              <a:off x="1524000" y="3733800"/>
              <a:ext cx="1066800" cy="762000"/>
            </a:xfrm>
            <a:prstGeom prst="can">
              <a:avLst/>
            </a:prstGeom>
            <a:solidFill>
              <a:srgbClr val="00FFFF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Object</a:t>
              </a:r>
            </a:p>
            <a:p>
              <a:pPr algn="ctr"/>
              <a:r>
                <a:rPr lang="en-US" sz="2000" dirty="0" smtClean="0"/>
                <a:t>Bigtable</a:t>
              </a:r>
              <a:endParaRPr lang="en-US" sz="2000" dirty="0"/>
            </a:p>
          </p:txBody>
        </p:sp>
      </p:grpSp>
      <p:cxnSp>
        <p:nvCxnSpPr>
          <p:cNvPr id="37" name="Straight Connector 36"/>
          <p:cNvCxnSpPr/>
          <p:nvPr/>
        </p:nvCxnSpPr>
        <p:spPr>
          <a:xfrm>
            <a:off x="207692" y="2525486"/>
            <a:ext cx="8534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2" name="Group 41"/>
          <p:cNvGrpSpPr/>
          <p:nvPr/>
        </p:nvGrpSpPr>
        <p:grpSpPr>
          <a:xfrm>
            <a:off x="5029200" y="2967335"/>
            <a:ext cx="3200400" cy="2057400"/>
            <a:chOff x="1219200" y="2590800"/>
            <a:chExt cx="3200400" cy="2057400"/>
          </a:xfrm>
        </p:grpSpPr>
        <p:sp>
          <p:nvSpPr>
            <p:cNvPr id="43" name="Rounded Rectangle 42"/>
            <p:cNvSpPr/>
            <p:nvPr/>
          </p:nvSpPr>
          <p:spPr>
            <a:xfrm>
              <a:off x="1219200" y="2590800"/>
              <a:ext cx="3200400" cy="205740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Can 43"/>
            <p:cNvSpPr/>
            <p:nvPr/>
          </p:nvSpPr>
          <p:spPr>
            <a:xfrm>
              <a:off x="1524000" y="2667000"/>
              <a:ext cx="1066800" cy="762000"/>
            </a:xfrm>
            <a:prstGeom prst="can">
              <a:avLst/>
            </a:prstGeom>
            <a:solidFill>
              <a:srgbClr val="00FFFF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Client</a:t>
              </a:r>
            </a:p>
            <a:p>
              <a:pPr algn="ctr"/>
              <a:r>
                <a:rPr lang="en-US" sz="2000" dirty="0" smtClean="0"/>
                <a:t>Bigtable</a:t>
              </a:r>
              <a:endParaRPr lang="en-US" sz="2000" dirty="0"/>
            </a:p>
          </p:txBody>
        </p:sp>
        <p:sp>
          <p:nvSpPr>
            <p:cNvPr id="45" name="Rounded Rectangle 44"/>
            <p:cNvSpPr/>
            <p:nvPr/>
          </p:nvSpPr>
          <p:spPr>
            <a:xfrm>
              <a:off x="2895600" y="2819400"/>
              <a:ext cx="1371600" cy="609600"/>
            </a:xfrm>
            <a:prstGeom prst="roundRect">
              <a:avLst/>
            </a:prstGeom>
            <a:solidFill>
              <a:srgbClr val="00FF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chemeClr val="tx1"/>
                  </a:solidFill>
                </a:rPr>
                <a:t>Registrar</a:t>
              </a:r>
              <a:endParaRPr 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46" name="Rounded Rectangle 45"/>
            <p:cNvSpPr/>
            <p:nvPr/>
          </p:nvSpPr>
          <p:spPr>
            <a:xfrm>
              <a:off x="2895600" y="3810000"/>
              <a:ext cx="1371600" cy="609600"/>
            </a:xfrm>
            <a:prstGeom prst="roundRect">
              <a:avLst/>
            </a:prstGeom>
            <a:solidFill>
              <a:srgbClr val="00FF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chemeClr val="tx1"/>
                  </a:solidFill>
                </a:rPr>
                <a:t>Matcher</a:t>
              </a:r>
              <a:endParaRPr 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47" name="Can 46"/>
            <p:cNvSpPr/>
            <p:nvPr/>
          </p:nvSpPr>
          <p:spPr>
            <a:xfrm>
              <a:off x="1524000" y="3733800"/>
              <a:ext cx="1066800" cy="762000"/>
            </a:xfrm>
            <a:prstGeom prst="can">
              <a:avLst/>
            </a:prstGeom>
            <a:solidFill>
              <a:srgbClr val="00FFFF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Object</a:t>
              </a:r>
            </a:p>
            <a:p>
              <a:pPr algn="ctr"/>
              <a:r>
                <a:rPr lang="en-US" sz="2000" dirty="0" smtClean="0"/>
                <a:t>Bigtable</a:t>
              </a:r>
              <a:endParaRPr lang="en-US" sz="2000" dirty="0"/>
            </a:p>
          </p:txBody>
        </p:sp>
      </p:grpSp>
      <p:sp>
        <p:nvSpPr>
          <p:cNvPr id="48" name="TextBox 47"/>
          <p:cNvSpPr txBox="1"/>
          <p:nvPr/>
        </p:nvSpPr>
        <p:spPr>
          <a:xfrm>
            <a:off x="4191000" y="3957935"/>
            <a:ext cx="5677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. . .</a:t>
            </a:r>
            <a:endParaRPr lang="en-US" sz="2400" b="1" dirty="0"/>
          </a:p>
        </p:txBody>
      </p:sp>
      <p:sp>
        <p:nvSpPr>
          <p:cNvPr id="51" name="TextBox 50"/>
          <p:cNvSpPr txBox="1"/>
          <p:nvPr/>
        </p:nvSpPr>
        <p:spPr>
          <a:xfrm>
            <a:off x="1600200" y="5257800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1295400" y="5100935"/>
            <a:ext cx="1861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Data center 1</a:t>
            </a:r>
            <a:endParaRPr lang="en-US" sz="2400" dirty="0"/>
          </a:p>
        </p:txBody>
      </p:sp>
      <p:sp>
        <p:nvSpPr>
          <p:cNvPr id="53" name="TextBox 52"/>
          <p:cNvSpPr txBox="1"/>
          <p:nvPr/>
        </p:nvSpPr>
        <p:spPr>
          <a:xfrm>
            <a:off x="5867400" y="5024735"/>
            <a:ext cx="18677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Data center n</a:t>
            </a:r>
            <a:endParaRPr lang="en-US" sz="2400" dirty="0"/>
          </a:p>
        </p:txBody>
      </p:sp>
      <p:sp>
        <p:nvSpPr>
          <p:cNvPr id="54" name="TextBox 53"/>
          <p:cNvSpPr txBox="1"/>
          <p:nvPr/>
        </p:nvSpPr>
        <p:spPr>
          <a:xfrm>
            <a:off x="3505200" y="5100935"/>
            <a:ext cx="19650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Thialfi Service</a:t>
            </a:r>
            <a:endParaRPr lang="en-US" sz="2400" b="1" dirty="0"/>
          </a:p>
        </p:txBody>
      </p:sp>
      <p:sp>
        <p:nvSpPr>
          <p:cNvPr id="56" name="Can 55"/>
          <p:cNvSpPr/>
          <p:nvPr/>
        </p:nvSpPr>
        <p:spPr>
          <a:xfrm>
            <a:off x="1905000" y="1371600"/>
            <a:ext cx="914400" cy="762000"/>
          </a:xfrm>
          <a:prstGeom prst="can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Client</a:t>
            </a:r>
          </a:p>
          <a:p>
            <a:pPr algn="ctr"/>
            <a:r>
              <a:rPr lang="en-US" sz="2000" dirty="0" smtClean="0"/>
              <a:t>Store</a:t>
            </a:r>
            <a:endParaRPr lang="en-US" sz="2000" dirty="0"/>
          </a:p>
        </p:txBody>
      </p:sp>
      <p:grpSp>
        <p:nvGrpSpPr>
          <p:cNvPr id="57" name="Group 56"/>
          <p:cNvGrpSpPr>
            <a:grpSpLocks noChangeAspect="1"/>
          </p:cNvGrpSpPr>
          <p:nvPr/>
        </p:nvGrpSpPr>
        <p:grpSpPr>
          <a:xfrm>
            <a:off x="3424267" y="1113997"/>
            <a:ext cx="1147733" cy="1172003"/>
            <a:chOff x="6231825" y="1007175"/>
            <a:chExt cx="1295400" cy="1295400"/>
          </a:xfrm>
        </p:grpSpPr>
        <p:sp>
          <p:nvSpPr>
            <p:cNvPr id="58" name="Rectangle 57"/>
            <p:cNvSpPr/>
            <p:nvPr/>
          </p:nvSpPr>
          <p:spPr>
            <a:xfrm rot="2700000">
              <a:off x="6231825" y="1578675"/>
              <a:ext cx="1295400" cy="1524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58"/>
            <p:cNvSpPr/>
            <p:nvPr/>
          </p:nvSpPr>
          <p:spPr>
            <a:xfrm rot="8100000">
              <a:off x="6231825" y="1578675"/>
              <a:ext cx="1295400" cy="1524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0" name="Group 59"/>
          <p:cNvGrpSpPr>
            <a:grpSpLocks noChangeAspect="1"/>
          </p:cNvGrpSpPr>
          <p:nvPr/>
        </p:nvGrpSpPr>
        <p:grpSpPr>
          <a:xfrm>
            <a:off x="1828800" y="1219200"/>
            <a:ext cx="1066800" cy="1089359"/>
            <a:chOff x="6231825" y="1007175"/>
            <a:chExt cx="1295400" cy="1295400"/>
          </a:xfrm>
        </p:grpSpPr>
        <p:sp>
          <p:nvSpPr>
            <p:cNvPr id="61" name="Rectangle 60"/>
            <p:cNvSpPr/>
            <p:nvPr/>
          </p:nvSpPr>
          <p:spPr>
            <a:xfrm rot="2700000">
              <a:off x="6231825" y="1578675"/>
              <a:ext cx="1295400" cy="1524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1"/>
            <p:cNvSpPr/>
            <p:nvPr/>
          </p:nvSpPr>
          <p:spPr>
            <a:xfrm rot="8100000">
              <a:off x="6231825" y="1578675"/>
              <a:ext cx="1295400" cy="1524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3" name="TextBox 62"/>
          <p:cNvSpPr txBox="1"/>
          <p:nvPr/>
        </p:nvSpPr>
        <p:spPr>
          <a:xfrm>
            <a:off x="5029200" y="1519535"/>
            <a:ext cx="1803955" cy="461665"/>
          </a:xfrm>
          <a:prstGeom prst="rect">
            <a:avLst/>
          </a:prstGeom>
          <a:solidFill>
            <a:srgbClr val="FFFF80"/>
          </a:solidFill>
          <a:ln>
            <a:solidFill>
              <a:srgbClr val="FFFF8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Client restart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5029200" y="1524000"/>
            <a:ext cx="2128788" cy="461665"/>
          </a:xfrm>
          <a:prstGeom prst="rect">
            <a:avLst/>
          </a:prstGeom>
          <a:solidFill>
            <a:srgbClr val="FFFF80"/>
          </a:solidFill>
          <a:ln>
            <a:solidFill>
              <a:srgbClr val="FFFF8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Client state loss</a:t>
            </a:r>
          </a:p>
        </p:txBody>
      </p:sp>
      <p:grpSp>
        <p:nvGrpSpPr>
          <p:cNvPr id="38" name="Group 37"/>
          <p:cNvGrpSpPr>
            <a:grpSpLocks noChangeAspect="1"/>
          </p:cNvGrpSpPr>
          <p:nvPr/>
        </p:nvGrpSpPr>
        <p:grpSpPr>
          <a:xfrm>
            <a:off x="762000" y="2891135"/>
            <a:ext cx="1066800" cy="1089359"/>
            <a:chOff x="6231825" y="1007175"/>
            <a:chExt cx="1295400" cy="1295400"/>
          </a:xfrm>
        </p:grpSpPr>
        <p:sp>
          <p:nvSpPr>
            <p:cNvPr id="39" name="Rectangle 38"/>
            <p:cNvSpPr/>
            <p:nvPr/>
          </p:nvSpPr>
          <p:spPr>
            <a:xfrm rot="2700000">
              <a:off x="6231825" y="1578675"/>
              <a:ext cx="1295400" cy="1524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48"/>
            <p:cNvSpPr/>
            <p:nvPr/>
          </p:nvSpPr>
          <p:spPr>
            <a:xfrm rot="8100000">
              <a:off x="6231825" y="1578675"/>
              <a:ext cx="1295400" cy="1524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5" name="Group 54"/>
          <p:cNvGrpSpPr>
            <a:grpSpLocks noChangeAspect="1"/>
          </p:cNvGrpSpPr>
          <p:nvPr/>
        </p:nvGrpSpPr>
        <p:grpSpPr>
          <a:xfrm>
            <a:off x="762000" y="3957935"/>
            <a:ext cx="1066800" cy="1089359"/>
            <a:chOff x="6231825" y="1007175"/>
            <a:chExt cx="1295400" cy="1295400"/>
          </a:xfrm>
        </p:grpSpPr>
        <p:sp>
          <p:nvSpPr>
            <p:cNvPr id="64" name="Rectangle 63"/>
            <p:cNvSpPr/>
            <p:nvPr/>
          </p:nvSpPr>
          <p:spPr>
            <a:xfrm rot="2700000">
              <a:off x="6231825" y="1578675"/>
              <a:ext cx="1295400" cy="1524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5"/>
            <p:cNvSpPr/>
            <p:nvPr/>
          </p:nvSpPr>
          <p:spPr>
            <a:xfrm rot="8100000">
              <a:off x="6231825" y="1578675"/>
              <a:ext cx="1295400" cy="1524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8" name="Bent-Up Arrow 67"/>
          <p:cNvSpPr/>
          <p:nvPr/>
        </p:nvSpPr>
        <p:spPr>
          <a:xfrm flipH="1">
            <a:off x="3886200" y="5562600"/>
            <a:ext cx="4267200" cy="609600"/>
          </a:xfrm>
          <a:prstGeom prst="bentUpArrow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TextBox 68"/>
          <p:cNvSpPr txBox="1"/>
          <p:nvPr/>
        </p:nvSpPr>
        <p:spPr>
          <a:xfrm>
            <a:off x="5105400" y="5562600"/>
            <a:ext cx="17655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Publish Feed</a:t>
            </a:r>
            <a:endParaRPr lang="en-US" sz="2400" dirty="0"/>
          </a:p>
        </p:txBody>
      </p:sp>
      <p:sp>
        <p:nvSpPr>
          <p:cNvPr id="70" name="Up-Down Arrow 69"/>
          <p:cNvSpPr/>
          <p:nvPr/>
        </p:nvSpPr>
        <p:spPr>
          <a:xfrm>
            <a:off x="3810000" y="2133600"/>
            <a:ext cx="304800" cy="762000"/>
          </a:xfrm>
          <a:prstGeom prst="upDownArrow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1" name="Group 70"/>
          <p:cNvGrpSpPr>
            <a:grpSpLocks noChangeAspect="1"/>
          </p:cNvGrpSpPr>
          <p:nvPr/>
        </p:nvGrpSpPr>
        <p:grpSpPr>
          <a:xfrm>
            <a:off x="3429000" y="1958641"/>
            <a:ext cx="1066800" cy="1089359"/>
            <a:chOff x="6231825" y="1007175"/>
            <a:chExt cx="1295400" cy="1295400"/>
          </a:xfrm>
        </p:grpSpPr>
        <p:sp>
          <p:nvSpPr>
            <p:cNvPr id="72" name="Rectangle 71"/>
            <p:cNvSpPr/>
            <p:nvPr/>
          </p:nvSpPr>
          <p:spPr>
            <a:xfrm rot="2700000">
              <a:off x="6231825" y="1578675"/>
              <a:ext cx="1295400" cy="1524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Rectangle 72"/>
            <p:cNvSpPr/>
            <p:nvPr/>
          </p:nvSpPr>
          <p:spPr>
            <a:xfrm rot="8100000">
              <a:off x="6231825" y="1578675"/>
              <a:ext cx="1295400" cy="1524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4" name="TextBox 73"/>
          <p:cNvSpPr txBox="1"/>
          <p:nvPr/>
        </p:nvSpPr>
        <p:spPr>
          <a:xfrm>
            <a:off x="5029200" y="1524000"/>
            <a:ext cx="2249142" cy="461665"/>
          </a:xfrm>
          <a:prstGeom prst="rect">
            <a:avLst/>
          </a:prstGeom>
          <a:solidFill>
            <a:srgbClr val="FFFF80"/>
          </a:solidFill>
          <a:ln>
            <a:solidFill>
              <a:srgbClr val="FFFF8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Network failures</a:t>
            </a:r>
          </a:p>
        </p:txBody>
      </p:sp>
      <p:grpSp>
        <p:nvGrpSpPr>
          <p:cNvPr id="80" name="Group 79"/>
          <p:cNvGrpSpPr>
            <a:grpSpLocks noChangeAspect="1"/>
          </p:cNvGrpSpPr>
          <p:nvPr/>
        </p:nvGrpSpPr>
        <p:grpSpPr>
          <a:xfrm>
            <a:off x="5257800" y="2590800"/>
            <a:ext cx="2819400" cy="2879020"/>
            <a:chOff x="6231825" y="1007175"/>
            <a:chExt cx="1295400" cy="1295400"/>
          </a:xfrm>
        </p:grpSpPr>
        <p:sp>
          <p:nvSpPr>
            <p:cNvPr id="81" name="Rectangle 80"/>
            <p:cNvSpPr/>
            <p:nvPr/>
          </p:nvSpPr>
          <p:spPr>
            <a:xfrm rot="2700000">
              <a:off x="6231825" y="1578675"/>
              <a:ext cx="1295400" cy="1524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Rectangle 81"/>
            <p:cNvSpPr/>
            <p:nvPr/>
          </p:nvSpPr>
          <p:spPr>
            <a:xfrm rot="8100000">
              <a:off x="6231825" y="1578675"/>
              <a:ext cx="1295400" cy="1524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 animBg="1"/>
      <p:bldP spid="83" grpId="0" animBg="1"/>
      <p:bldP spid="83" grpId="1" animBg="1"/>
      <p:bldP spid="67" grpId="0" animBg="1"/>
      <p:bldP spid="67" grpId="1" animBg="1"/>
      <p:bldP spid="63" grpId="0" animBg="1"/>
      <p:bldP spid="63" grpId="1" animBg="1"/>
      <p:bldP spid="65" grpId="0" animBg="1"/>
      <p:bldP spid="65" grpId="1" animBg="1"/>
      <p:bldP spid="74" grpId="0" animBg="1"/>
      <p:bldP spid="74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Failures Addressed by Thialfi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Client restart</a:t>
            </a:r>
          </a:p>
          <a:p>
            <a:r>
              <a:rPr lang="en-US" dirty="0" smtClean="0"/>
              <a:t>Client state loss</a:t>
            </a:r>
          </a:p>
          <a:p>
            <a:r>
              <a:rPr lang="en-US" dirty="0" smtClean="0"/>
              <a:t>Network failures</a:t>
            </a:r>
          </a:p>
          <a:p>
            <a:r>
              <a:rPr lang="en-US" dirty="0" smtClean="0"/>
              <a:t>Partial storage unavailability</a:t>
            </a:r>
          </a:p>
          <a:p>
            <a:r>
              <a:rPr lang="en-US" dirty="0" smtClean="0"/>
              <a:t>Server state loss / schema migration</a:t>
            </a:r>
          </a:p>
          <a:p>
            <a:r>
              <a:rPr lang="en-US" dirty="0" smtClean="0"/>
              <a:t>Publish feed loss</a:t>
            </a:r>
          </a:p>
          <a:p>
            <a:r>
              <a:rPr lang="en-US" dirty="0" smtClean="0"/>
              <a:t>Data center outage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Principle: No Hard State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Thialfi remains correct even if </a:t>
            </a:r>
            <a:r>
              <a:rPr lang="en-US" i="1" dirty="0" smtClean="0"/>
              <a:t>all state is lost</a:t>
            </a:r>
            <a:endParaRPr lang="en-US" dirty="0" smtClean="0"/>
          </a:p>
          <a:p>
            <a:pPr lvl="1"/>
            <a:r>
              <a:rPr lang="en-US" dirty="0" smtClean="0"/>
              <a:t>All registrations</a:t>
            </a:r>
          </a:p>
          <a:p>
            <a:pPr lvl="1"/>
            <a:r>
              <a:rPr lang="en-US" dirty="0" smtClean="0"/>
              <a:t>All object versions</a:t>
            </a:r>
          </a:p>
          <a:p>
            <a:pPr lvl="1"/>
            <a:endParaRPr lang="en-US" dirty="0"/>
          </a:p>
          <a:p>
            <a:r>
              <a:rPr lang="en-US" dirty="0" smtClean="0"/>
              <a:t>Detect and reconstruct after failures using:</a:t>
            </a:r>
          </a:p>
          <a:p>
            <a:pPr lvl="1"/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ReissueRegistrations()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/>
              <a:t>client event</a:t>
            </a:r>
          </a:p>
          <a:p>
            <a:pPr lvl="1"/>
            <a:r>
              <a:rPr lang="en-US" dirty="0" smtClean="0"/>
              <a:t>Registration Sync Protocol</a:t>
            </a:r>
          </a:p>
          <a:p>
            <a:pPr lvl="1"/>
            <a:r>
              <a:rPr lang="en-US" sz="24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NotifyUnknown</a:t>
            </a:r>
            <a:r>
              <a:rPr lang="en-US" sz="24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dirty="0" smtClean="0"/>
              <a:t>client event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3968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609600" y="1524000"/>
            <a:ext cx="3962400" cy="2362200"/>
            <a:chOff x="1752600" y="1828800"/>
            <a:chExt cx="2377440" cy="1524000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4" cstate="print">
              <a:lum bright="-45000" contrast="60000"/>
            </a:blip>
            <a:stretch>
              <a:fillRect/>
            </a:stretch>
          </p:blipFill>
          <p:spPr>
            <a:xfrm>
              <a:off x="1752600" y="1828800"/>
              <a:ext cx="2377440" cy="15240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" name="Rounded Rectangle 6"/>
            <p:cNvSpPr/>
            <p:nvPr/>
          </p:nvSpPr>
          <p:spPr>
            <a:xfrm>
              <a:off x="3589244" y="2209800"/>
              <a:ext cx="449356" cy="1044677"/>
            </a:xfrm>
            <a:prstGeom prst="roundRect">
              <a:avLst/>
            </a:prstGeom>
            <a:solidFill>
              <a:srgbClr val="00FF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Recovering Client Registrations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5486400" y="1752600"/>
            <a:ext cx="3124200" cy="2057400"/>
            <a:chOff x="1219200" y="2590800"/>
            <a:chExt cx="3124200" cy="2057400"/>
          </a:xfrm>
        </p:grpSpPr>
        <p:sp>
          <p:nvSpPr>
            <p:cNvPr id="9" name="Rounded Rectangle 8"/>
            <p:cNvSpPr/>
            <p:nvPr/>
          </p:nvSpPr>
          <p:spPr>
            <a:xfrm>
              <a:off x="1219200" y="2590800"/>
              <a:ext cx="3124200" cy="205740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Can 9"/>
            <p:cNvSpPr/>
            <p:nvPr/>
          </p:nvSpPr>
          <p:spPr>
            <a:xfrm>
              <a:off x="1489728" y="2667000"/>
              <a:ext cx="1062972" cy="762000"/>
            </a:xfrm>
            <a:prstGeom prst="can">
              <a:avLst/>
            </a:prstGeom>
            <a:solidFill>
              <a:srgbClr val="00FFFF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000" dirty="0" smtClean="0"/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2743200" y="2819400"/>
              <a:ext cx="1371600" cy="609600"/>
            </a:xfrm>
            <a:prstGeom prst="roundRect">
              <a:avLst/>
            </a:prstGeom>
            <a:solidFill>
              <a:srgbClr val="00FF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chemeClr val="tx1"/>
                  </a:solidFill>
                </a:rPr>
                <a:t>Registrar</a:t>
              </a:r>
              <a:endParaRPr 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2743200" y="3733800"/>
              <a:ext cx="1371600" cy="609600"/>
            </a:xfrm>
            <a:prstGeom prst="roundRect">
              <a:avLst/>
            </a:prstGeom>
            <a:solidFill>
              <a:srgbClr val="00FF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chemeClr val="tx1"/>
                  </a:solidFill>
                </a:rPr>
                <a:t>Matcher</a:t>
              </a:r>
              <a:endParaRPr 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13" name="Can 12"/>
            <p:cNvSpPr/>
            <p:nvPr/>
          </p:nvSpPr>
          <p:spPr>
            <a:xfrm>
              <a:off x="1489728" y="3733800"/>
              <a:ext cx="1062972" cy="762000"/>
            </a:xfrm>
            <a:prstGeom prst="can">
              <a:avLst/>
            </a:prstGeom>
            <a:solidFill>
              <a:srgbClr val="00FFFF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Object</a:t>
              </a:r>
            </a:p>
            <a:p>
              <a:pPr algn="ctr"/>
              <a:r>
                <a:rPr lang="en-US" sz="2000" dirty="0" smtClean="0"/>
                <a:t>Bigtable</a:t>
              </a:r>
              <a:endParaRPr lang="en-US" sz="2000" dirty="0"/>
            </a:p>
          </p:txBody>
        </p:sp>
      </p:grpSp>
      <p:sp>
        <p:nvSpPr>
          <p:cNvPr id="14" name="Oval 13"/>
          <p:cNvSpPr/>
          <p:nvPr/>
        </p:nvSpPr>
        <p:spPr>
          <a:xfrm>
            <a:off x="3886200" y="2209800"/>
            <a:ext cx="304800" cy="3048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x</a:t>
            </a:r>
          </a:p>
        </p:txBody>
      </p:sp>
      <p:sp>
        <p:nvSpPr>
          <p:cNvPr id="15" name="Oval 14"/>
          <p:cNvSpPr/>
          <p:nvPr/>
        </p:nvSpPr>
        <p:spPr>
          <a:xfrm>
            <a:off x="3886200" y="2667000"/>
            <a:ext cx="304800" cy="3048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y</a:t>
            </a:r>
          </a:p>
        </p:txBody>
      </p:sp>
      <p:sp>
        <p:nvSpPr>
          <p:cNvPr id="18" name="Oval 17"/>
          <p:cNvSpPr/>
          <p:nvPr/>
        </p:nvSpPr>
        <p:spPr>
          <a:xfrm>
            <a:off x="5867400" y="2133600"/>
            <a:ext cx="304800" cy="3048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x</a:t>
            </a:r>
          </a:p>
        </p:txBody>
      </p:sp>
      <p:sp>
        <p:nvSpPr>
          <p:cNvPr id="19" name="Oval 18"/>
          <p:cNvSpPr/>
          <p:nvPr/>
        </p:nvSpPr>
        <p:spPr>
          <a:xfrm>
            <a:off x="6324600" y="2209800"/>
            <a:ext cx="304800" cy="3048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y</a:t>
            </a:r>
          </a:p>
        </p:txBody>
      </p:sp>
      <p:sp>
        <p:nvSpPr>
          <p:cNvPr id="25" name="Left Arrow 24"/>
          <p:cNvSpPr/>
          <p:nvPr/>
        </p:nvSpPr>
        <p:spPr>
          <a:xfrm>
            <a:off x="2336227" y="2438400"/>
            <a:ext cx="1295400" cy="304800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ight Arrow 25"/>
          <p:cNvSpPr/>
          <p:nvPr/>
        </p:nvSpPr>
        <p:spPr>
          <a:xfrm>
            <a:off x="2286000" y="2963883"/>
            <a:ext cx="1371600" cy="30480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1066800" y="2114490"/>
            <a:ext cx="25324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ReissueRegistrations()</a:t>
            </a:r>
            <a:endParaRPr lang="en-US" sz="2000" i="1" dirty="0"/>
          </a:p>
        </p:txBody>
      </p:sp>
      <p:sp>
        <p:nvSpPr>
          <p:cNvPr id="28" name="TextBox 27"/>
          <p:cNvSpPr txBox="1"/>
          <p:nvPr/>
        </p:nvSpPr>
        <p:spPr>
          <a:xfrm>
            <a:off x="1219200" y="3181290"/>
            <a:ext cx="25272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Register(x); Register(y)</a:t>
            </a:r>
            <a:endParaRPr lang="en-US" sz="2000" i="1" dirty="0"/>
          </a:p>
        </p:txBody>
      </p:sp>
      <p:sp>
        <p:nvSpPr>
          <p:cNvPr id="30" name="Rectangle 29"/>
          <p:cNvSpPr/>
          <p:nvPr/>
        </p:nvSpPr>
        <p:spPr>
          <a:xfrm>
            <a:off x="152400" y="4267200"/>
            <a:ext cx="8915400" cy="16189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US" sz="24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ReissueRegistrations</a:t>
            </a:r>
            <a:r>
              <a:rPr lang="en-US" sz="3200" dirty="0" smtClean="0">
                <a:solidFill>
                  <a:prstClr val="black"/>
                </a:solidFill>
              </a:rPr>
              <a:t>: Not a burden for applications</a:t>
            </a: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–"/>
            </a:pPr>
            <a:r>
              <a:rPr lang="en-US" sz="2800" dirty="0" smtClean="0">
                <a:solidFill>
                  <a:prstClr val="black"/>
                </a:solidFill>
              </a:rPr>
              <a:t>Application </a:t>
            </a:r>
            <a:r>
              <a:rPr lang="en-US" sz="2800" dirty="0">
                <a:solidFill>
                  <a:prstClr val="black"/>
                </a:solidFill>
              </a:rPr>
              <a:t>stores objects in its cache, or </a:t>
            </a: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–"/>
            </a:pPr>
            <a:r>
              <a:rPr lang="en-US" sz="2800" dirty="0">
                <a:solidFill>
                  <a:prstClr val="black"/>
                </a:solidFill>
              </a:rPr>
              <a:t>Object list is implicit, e.g., bookmarks for user X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897750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" decel="100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" decel="100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decel="100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  <p:bldP spid="15" grpId="0" animBg="1"/>
      <p:bldP spid="15" grpId="1" animBg="1"/>
      <p:bldP spid="25" grpId="0" animBg="1"/>
      <p:bldP spid="26" grpId="0" animBg="1"/>
      <p:bldP spid="27" grpId="0"/>
      <p:bldP spid="28" grpId="0"/>
      <p:bldP spid="3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roup 39"/>
          <p:cNvGrpSpPr/>
          <p:nvPr/>
        </p:nvGrpSpPr>
        <p:grpSpPr>
          <a:xfrm>
            <a:off x="685800" y="1905000"/>
            <a:ext cx="1828800" cy="1524000"/>
            <a:chOff x="1752600" y="1828800"/>
            <a:chExt cx="1828800" cy="1524000"/>
          </a:xfrm>
        </p:grpSpPr>
        <p:pic>
          <p:nvPicPr>
            <p:cNvPr id="38" name="Picture 37"/>
            <p:cNvPicPr>
              <a:picLocks noChangeAspect="1"/>
            </p:cNvPicPr>
            <p:nvPr/>
          </p:nvPicPr>
          <p:blipFill>
            <a:blip r:embed="rId5" cstate="print">
              <a:lum bright="-45000" contrast="60000"/>
            </a:blip>
            <a:stretch>
              <a:fillRect/>
            </a:stretch>
          </p:blipFill>
          <p:spPr>
            <a:xfrm>
              <a:off x="1752600" y="1828800"/>
              <a:ext cx="1828800" cy="15240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9" name="Rounded Rectangle 38"/>
            <p:cNvSpPr/>
            <p:nvPr/>
          </p:nvSpPr>
          <p:spPr>
            <a:xfrm>
              <a:off x="2667000" y="2209800"/>
              <a:ext cx="769396" cy="990600"/>
            </a:xfrm>
            <a:prstGeom prst="roundRect">
              <a:avLst/>
            </a:prstGeom>
            <a:solidFill>
              <a:srgbClr val="00FF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5486400" y="1752600"/>
            <a:ext cx="3124200" cy="2057400"/>
            <a:chOff x="1219200" y="2590800"/>
            <a:chExt cx="3124200" cy="2057400"/>
          </a:xfrm>
        </p:grpSpPr>
        <p:sp>
          <p:nvSpPr>
            <p:cNvPr id="31" name="Rounded Rectangle 30"/>
            <p:cNvSpPr/>
            <p:nvPr/>
          </p:nvSpPr>
          <p:spPr>
            <a:xfrm>
              <a:off x="1219200" y="2590800"/>
              <a:ext cx="3124200" cy="205740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Can 31"/>
            <p:cNvSpPr/>
            <p:nvPr/>
          </p:nvSpPr>
          <p:spPr>
            <a:xfrm>
              <a:off x="1489728" y="2667000"/>
              <a:ext cx="1062972" cy="762000"/>
            </a:xfrm>
            <a:prstGeom prst="can">
              <a:avLst/>
            </a:prstGeom>
            <a:solidFill>
              <a:srgbClr val="00FFFF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000" dirty="0" smtClean="0"/>
            </a:p>
          </p:txBody>
        </p:sp>
        <p:sp>
          <p:nvSpPr>
            <p:cNvPr id="33" name="Rounded Rectangle 32"/>
            <p:cNvSpPr/>
            <p:nvPr/>
          </p:nvSpPr>
          <p:spPr>
            <a:xfrm>
              <a:off x="2743200" y="2819400"/>
              <a:ext cx="1371600" cy="609600"/>
            </a:xfrm>
            <a:prstGeom prst="roundRect">
              <a:avLst/>
            </a:prstGeom>
            <a:solidFill>
              <a:srgbClr val="00FF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chemeClr val="tx1"/>
                  </a:solidFill>
                </a:rPr>
                <a:t>Registrar</a:t>
              </a:r>
              <a:endParaRPr 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34" name="Rounded Rectangle 33"/>
            <p:cNvSpPr/>
            <p:nvPr/>
          </p:nvSpPr>
          <p:spPr>
            <a:xfrm>
              <a:off x="2743200" y="3733800"/>
              <a:ext cx="1371600" cy="609600"/>
            </a:xfrm>
            <a:prstGeom prst="roundRect">
              <a:avLst/>
            </a:prstGeom>
            <a:solidFill>
              <a:srgbClr val="00FF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chemeClr val="tx1"/>
                  </a:solidFill>
                </a:rPr>
                <a:t>Matcher</a:t>
              </a:r>
              <a:endParaRPr 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35" name="Can 34"/>
            <p:cNvSpPr/>
            <p:nvPr/>
          </p:nvSpPr>
          <p:spPr>
            <a:xfrm>
              <a:off x="1489728" y="3733800"/>
              <a:ext cx="1062972" cy="762000"/>
            </a:xfrm>
            <a:prstGeom prst="can">
              <a:avLst/>
            </a:prstGeom>
            <a:solidFill>
              <a:srgbClr val="00FFFF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Object</a:t>
              </a:r>
            </a:p>
            <a:p>
              <a:pPr algn="ctr"/>
              <a:r>
                <a:rPr lang="en-US" sz="2000" dirty="0" smtClean="0"/>
                <a:t>Bigtable</a:t>
              </a:r>
              <a:endParaRPr lang="en-US" sz="2000" dirty="0"/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2362200" y="1524000"/>
            <a:ext cx="1497013" cy="400110"/>
          </a:xfrm>
          <a:prstGeom prst="rect">
            <a:avLst/>
          </a:prstGeom>
          <a:solidFill>
            <a:srgbClr val="FFFF80"/>
          </a:solidFill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Register: x, y</a:t>
            </a:r>
            <a:endParaRPr lang="en-US" sz="2000" i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Syncing Client Registrations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1832498" y="2414880"/>
            <a:ext cx="304800" cy="3048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x</a:t>
            </a:r>
          </a:p>
        </p:txBody>
      </p:sp>
      <p:sp>
        <p:nvSpPr>
          <p:cNvPr id="20" name="Oval 19"/>
          <p:cNvSpPr/>
          <p:nvPr/>
        </p:nvSpPr>
        <p:spPr>
          <a:xfrm>
            <a:off x="1832498" y="2895600"/>
            <a:ext cx="304800" cy="3048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y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508618" y="1905000"/>
            <a:ext cx="1212191" cy="400110"/>
          </a:xfrm>
          <a:prstGeom prst="rect">
            <a:avLst/>
          </a:prstGeom>
          <a:solidFill>
            <a:srgbClr val="FFFF80"/>
          </a:solidFill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Hash(x, y)</a:t>
            </a:r>
            <a:endParaRPr lang="en-US" sz="2000" i="1" dirty="0"/>
          </a:p>
        </p:txBody>
      </p:sp>
      <p:sp>
        <p:nvSpPr>
          <p:cNvPr id="24" name="Oval 23"/>
          <p:cNvSpPr/>
          <p:nvPr/>
        </p:nvSpPr>
        <p:spPr>
          <a:xfrm>
            <a:off x="5867400" y="2112972"/>
            <a:ext cx="304800" cy="3048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x</a:t>
            </a:r>
          </a:p>
        </p:txBody>
      </p:sp>
      <p:sp>
        <p:nvSpPr>
          <p:cNvPr id="26" name="Oval 25"/>
          <p:cNvSpPr/>
          <p:nvPr/>
        </p:nvSpPr>
        <p:spPr>
          <a:xfrm>
            <a:off x="6378469" y="2155487"/>
            <a:ext cx="304800" cy="3048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y</a:t>
            </a:r>
            <a:endParaRPr lang="en-US" sz="2000" dirty="0" smtClean="0">
              <a:solidFill>
                <a:schemeClr val="tx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04800" y="4114800"/>
            <a:ext cx="85344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Arial" pitchFamily="34" charset="0"/>
              <a:buChar char="•"/>
            </a:pPr>
            <a:r>
              <a:rPr lang="en-US" sz="2800" i="1" dirty="0" smtClean="0"/>
              <a:t>Goal:</a:t>
            </a:r>
            <a:r>
              <a:rPr lang="en-US" sz="2800" dirty="0" smtClean="0"/>
              <a:t> Keep client-</a:t>
            </a:r>
            <a:r>
              <a:rPr lang="en-US" sz="2800" dirty="0"/>
              <a:t>r</a:t>
            </a:r>
            <a:r>
              <a:rPr lang="en-US" sz="2800" dirty="0" smtClean="0"/>
              <a:t>egistrar registration state in sync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US" sz="2800" dirty="0" smtClean="0"/>
              <a:t>Every message contains hash of registered objects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US" sz="2800" dirty="0" smtClean="0"/>
              <a:t>Registrar initiates protocol when detects out-of-sync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US" sz="2800" dirty="0" smtClean="0"/>
              <a:t>Allows simpler reasoning of registration state</a:t>
            </a:r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4510336" y="2454349"/>
            <a:ext cx="1079655" cy="400110"/>
          </a:xfrm>
          <a:prstGeom prst="rect">
            <a:avLst/>
          </a:prstGeom>
          <a:solidFill>
            <a:srgbClr val="FFFF80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2000" i="1"/>
            </a:lvl1pPr>
          </a:lstStyle>
          <a:p>
            <a:r>
              <a:rPr lang="en-US" dirty="0" err="1"/>
              <a:t>Reg</a:t>
            </a:r>
            <a:r>
              <a:rPr lang="en-US" dirty="0"/>
              <a:t> sync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4343400" y="2438400"/>
            <a:ext cx="1212191" cy="400110"/>
          </a:xfrm>
          <a:prstGeom prst="rect">
            <a:avLst/>
          </a:prstGeom>
          <a:solidFill>
            <a:srgbClr val="FFFF80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2000" i="1"/>
            </a:lvl1pPr>
          </a:lstStyle>
          <a:p>
            <a:r>
              <a:rPr lang="en-US" dirty="0"/>
              <a:t>Hash(x, </a:t>
            </a:r>
            <a:r>
              <a:rPr lang="en-US" dirty="0" smtClean="0"/>
              <a:t>y)</a:t>
            </a:r>
            <a:endParaRPr lang="en-US" dirty="0"/>
          </a:p>
        </p:txBody>
      </p:sp>
    </p:spTree>
    <p:custDataLst>
      <p:tags r:id="rId2"/>
    </p:custData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9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63" presetClass="path" presetSubtype="0" accel="50000" decel="5000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0.00046 L 0.20677 -0.00046 " pathEditMode="relative" rAng="0" ptsTypes="AA">
                                      <p:cBhvr>
                                        <p:cTn id="1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33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2.59259E-6 L -0.23559 -2.59259E-6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78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63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4.44444E-6 L 0.20677 -4.44444E-6 " pathEditMode="relative" rAng="0" ptsTypes="AA">
                                      <p:cBhvr>
                                        <p:cTn id="3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3" y="0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63" presetClass="path" presetSubtype="0" accel="50000" decel="50000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0 L 0.20677 0 " pathEditMode="relative" rAng="0" ptsTypes="AA">
                                      <p:cBhvr>
                                        <p:cTn id="3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33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35" presetClass="path" presetSubtype="0" accel="50000" decel="5000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2.22222E-6 L -0.21059 2.22222E-6 " pathEditMode="relative" rAng="0" ptsTypes="AA">
                                      <p:cBhvr>
                                        <p:cTn id="4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53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2" animBg="1"/>
      <p:bldP spid="29" grpId="3" animBg="1"/>
      <p:bldP spid="22" grpId="0" animBg="1"/>
      <p:bldP spid="22" grpId="8" animBg="1"/>
      <p:bldP spid="22" grpId="9" animBg="1"/>
      <p:bldP spid="22" grpId="10" animBg="1"/>
      <p:bldP spid="22" grpId="11" animBg="1"/>
      <p:bldP spid="26" grpId="0" animBg="1"/>
      <p:bldP spid="26" grpId="1" animBg="1"/>
      <p:bldP spid="3" grpId="0" animBg="1"/>
      <p:bldP spid="3" grpId="1" animBg="1"/>
      <p:bldP spid="3" grpId="2" animBg="1"/>
      <p:bldP spid="23" grpId="0" animBg="1"/>
      <p:bldP spid="23" grpId="6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Recovering From Lost Versions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4582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Versions may be lost, e.g. schema migration</a:t>
            </a:r>
          </a:p>
          <a:p>
            <a:endParaRPr lang="en-US" dirty="0"/>
          </a:p>
          <a:p>
            <a:r>
              <a:rPr lang="en-US" dirty="0" smtClean="0"/>
              <a:t>Refreshing from backend requires tight coupling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Inform client with </a:t>
            </a:r>
            <a:r>
              <a:rPr lang="en-US" sz="28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NotifyUnknown</a:t>
            </a:r>
            <a:r>
              <a:rPr lang="en-US" sz="2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objectId</a:t>
            </a:r>
            <a:r>
              <a:rPr lang="en-US" sz="2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Client must refresh, regardless of its current state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7323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alphaModFix amt="60000"/>
          </a:blip>
          <a:stretch>
            <a:fillRect/>
          </a:stretch>
        </p:blipFill>
        <p:spPr>
          <a:xfrm>
            <a:off x="3214739" y="2667000"/>
            <a:ext cx="3130643" cy="1905000"/>
          </a:xfrm>
          <a:prstGeom prst="rect">
            <a:avLst/>
          </a:prstGeom>
        </p:spPr>
      </p:pic>
      <p:sp>
        <p:nvSpPr>
          <p:cNvPr id="26" name="Flowchart: Magnetic Disk 25"/>
          <p:cNvSpPr/>
          <p:nvPr/>
        </p:nvSpPr>
        <p:spPr>
          <a:xfrm>
            <a:off x="4038600" y="2895600"/>
            <a:ext cx="1447800" cy="1524000"/>
          </a:xfrm>
          <a:prstGeom prst="flowChartMagneticDisk">
            <a:avLst/>
          </a:prstGeom>
          <a:solidFill>
            <a:srgbClr val="FFFF00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Case for Notifications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7020791" cy="914400"/>
          </a:xfrm>
          <a:noFill/>
          <a:ln>
            <a:noFill/>
          </a:ln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800" i="1" dirty="0" smtClean="0"/>
              <a:t>Problem: </a:t>
            </a:r>
            <a:r>
              <a:rPr lang="en-US" sz="2800" dirty="0" smtClean="0"/>
              <a:t>Ensuring cached data is fresh across users and devices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191000" y="3352800"/>
            <a:ext cx="1066800" cy="106680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5" cstate="print">
            <a:lum bright="-50000" contrast="55000"/>
          </a:blip>
          <a:stretch>
            <a:fillRect/>
          </a:stretch>
        </p:blipFill>
        <p:spPr>
          <a:xfrm>
            <a:off x="1392382" y="4267200"/>
            <a:ext cx="1389714" cy="1142857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906982" y="5029200"/>
            <a:ext cx="1676400" cy="937985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573982" y="4419600"/>
            <a:ext cx="1731818" cy="1143000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2154382" y="4876800"/>
            <a:ext cx="685800" cy="685800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5202382" y="5257800"/>
            <a:ext cx="685800" cy="685800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573982" y="4267200"/>
            <a:ext cx="685800" cy="685800"/>
          </a:xfrm>
          <a:prstGeom prst="rect">
            <a:avLst/>
          </a:prstGeom>
        </p:spPr>
      </p:pic>
      <p:sp>
        <p:nvSpPr>
          <p:cNvPr id="23" name="Freeform 22"/>
          <p:cNvSpPr/>
          <p:nvPr/>
        </p:nvSpPr>
        <p:spPr>
          <a:xfrm>
            <a:off x="2878282" y="4381500"/>
            <a:ext cx="1333500" cy="812904"/>
          </a:xfrm>
          <a:custGeom>
            <a:avLst/>
            <a:gdLst>
              <a:gd name="connsiteX0" fmla="*/ 1397000 w 1397000"/>
              <a:gd name="connsiteY0" fmla="*/ 0 h 812904"/>
              <a:gd name="connsiteX1" fmla="*/ 825500 w 1397000"/>
              <a:gd name="connsiteY1" fmla="*/ 685800 h 812904"/>
              <a:gd name="connsiteX2" fmla="*/ 0 w 1397000"/>
              <a:gd name="connsiteY2" fmla="*/ 812800 h 8129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97000" h="812904">
                <a:moveTo>
                  <a:pt x="1397000" y="0"/>
                </a:moveTo>
                <a:cubicBezTo>
                  <a:pt x="1227666" y="275166"/>
                  <a:pt x="1058333" y="550333"/>
                  <a:pt x="825500" y="685800"/>
                </a:cubicBezTo>
                <a:cubicBezTo>
                  <a:pt x="592667" y="821267"/>
                  <a:pt x="0" y="812800"/>
                  <a:pt x="0" y="812800"/>
                </a:cubicBezTo>
              </a:path>
            </a:pathLst>
          </a:custGeom>
          <a:ln w="38100">
            <a:solidFill>
              <a:srgbClr val="1F3372"/>
            </a:solidFill>
            <a:headEnd type="triangle"/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4935682" y="4406900"/>
            <a:ext cx="431800" cy="901700"/>
          </a:xfrm>
          <a:custGeom>
            <a:avLst/>
            <a:gdLst>
              <a:gd name="connsiteX0" fmla="*/ 0 w 431800"/>
              <a:gd name="connsiteY0" fmla="*/ 0 h 901700"/>
              <a:gd name="connsiteX1" fmla="*/ 114300 w 431800"/>
              <a:gd name="connsiteY1" fmla="*/ 419100 h 901700"/>
              <a:gd name="connsiteX2" fmla="*/ 431800 w 431800"/>
              <a:gd name="connsiteY2" fmla="*/ 901700 h 901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31800" h="901700">
                <a:moveTo>
                  <a:pt x="0" y="0"/>
                </a:moveTo>
                <a:cubicBezTo>
                  <a:pt x="21166" y="134408"/>
                  <a:pt x="42333" y="268817"/>
                  <a:pt x="114300" y="419100"/>
                </a:cubicBezTo>
                <a:cubicBezTo>
                  <a:pt x="186267" y="569383"/>
                  <a:pt x="431800" y="901700"/>
                  <a:pt x="431800" y="901700"/>
                </a:cubicBezTo>
              </a:path>
            </a:pathLst>
          </a:custGeom>
          <a:ln w="38100">
            <a:solidFill>
              <a:srgbClr val="1F3372"/>
            </a:solidFill>
            <a:headEnd type="triangle"/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5456382" y="4305300"/>
            <a:ext cx="1104900" cy="317500"/>
          </a:xfrm>
          <a:custGeom>
            <a:avLst/>
            <a:gdLst>
              <a:gd name="connsiteX0" fmla="*/ 0 w 1104900"/>
              <a:gd name="connsiteY0" fmla="*/ 0 h 317500"/>
              <a:gd name="connsiteX1" fmla="*/ 368300 w 1104900"/>
              <a:gd name="connsiteY1" fmla="*/ 254000 h 317500"/>
              <a:gd name="connsiteX2" fmla="*/ 1104900 w 1104900"/>
              <a:gd name="connsiteY2" fmla="*/ 317500 h 317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04900" h="317500">
                <a:moveTo>
                  <a:pt x="0" y="0"/>
                </a:moveTo>
                <a:cubicBezTo>
                  <a:pt x="92075" y="100541"/>
                  <a:pt x="184150" y="201083"/>
                  <a:pt x="368300" y="254000"/>
                </a:cubicBezTo>
                <a:cubicBezTo>
                  <a:pt x="552450" y="306917"/>
                  <a:pt x="828675" y="312208"/>
                  <a:pt x="1104900" y="317500"/>
                </a:cubicBezTo>
              </a:path>
            </a:pathLst>
          </a:custGeom>
          <a:ln w="38100">
            <a:solidFill>
              <a:srgbClr val="1F3372"/>
            </a:solidFill>
            <a:headEnd type="triangle"/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0730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Talk 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Thialfi’s abstraction: </a:t>
            </a:r>
            <a:r>
              <a:rPr lang="en-US" i="1" dirty="0" smtClean="0">
                <a:solidFill>
                  <a:schemeClr val="bg1">
                    <a:lumMod val="65000"/>
                  </a:schemeClr>
                </a:solidFill>
              </a:rPr>
              <a:t>reliable signaling</a:t>
            </a:r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 smtClean="0"/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Delivering notifications in the common case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Detecting and recovering from failures</a:t>
            </a:r>
          </a:p>
          <a:p>
            <a:endParaRPr lang="en-US" dirty="0" smtClean="0"/>
          </a:p>
          <a:p>
            <a:r>
              <a:rPr lang="en-US" dirty="0" smtClean="0"/>
              <a:t>Evaluation and experience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Notification Latency Breakdown</a:t>
            </a:r>
            <a:endParaRPr lang="en-US" dirty="0"/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3252330739"/>
              </p:ext>
            </p:extLst>
          </p:nvPr>
        </p:nvGraphicFramePr>
        <p:xfrm>
          <a:off x="457200" y="1295400"/>
          <a:ext cx="8373922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04800" y="5562600"/>
            <a:ext cx="86787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Batching accounts for significant fraction of latency</a:t>
            </a:r>
            <a:endParaRPr lang="en-US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 dirty="0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Thialfi Usage by Applications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7911292"/>
              </p:ext>
            </p:extLst>
          </p:nvPr>
        </p:nvGraphicFramePr>
        <p:xfrm>
          <a:off x="685800" y="1676400"/>
          <a:ext cx="7964043" cy="3926424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2706243"/>
                <a:gridCol w="1447800"/>
                <a:gridCol w="1905000"/>
                <a:gridCol w="1905000"/>
              </a:tblGrid>
              <a:tr h="489558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Application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Language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Network Channel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Client Lines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of Code</a:t>
                      </a:r>
                    </a:p>
                    <a:p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(Semi-colons)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46439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Chrome Sync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C++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XMPP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535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09161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Contacts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JavaScript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Hanging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GET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83993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Google+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JavaScript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Hanging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GET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42933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Android Application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Java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C2DM + Standard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GET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300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477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Google BlackBerry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Java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RPC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340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42003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Lessons Learned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Add complexity at the server, not the client</a:t>
            </a:r>
          </a:p>
          <a:p>
            <a:pPr lvl="1"/>
            <a:r>
              <a:rPr lang="en-US" dirty="0" smtClean="0"/>
              <a:t>Deploy at server: minutes. Upgrade clients: years+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Asynchronous events, not callbacks</a:t>
            </a:r>
          </a:p>
          <a:p>
            <a:pPr lvl="1"/>
            <a:r>
              <a:rPr lang="en-US" dirty="0" smtClean="0"/>
              <a:t>Spontaneous events occur: need to handle them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Initial applications have few objects per client</a:t>
            </a:r>
          </a:p>
          <a:p>
            <a:pPr lvl="1"/>
            <a:r>
              <a:rPr lang="en-US" dirty="0" smtClean="0"/>
              <a:t>Earlier use of polling forces such a model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37040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Thialfi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Fast, scalable notification service</a:t>
            </a:r>
          </a:p>
          <a:p>
            <a:r>
              <a:rPr lang="en-US" dirty="0" smtClean="0"/>
              <a:t>Reliable even when data centers fail</a:t>
            </a:r>
          </a:p>
          <a:p>
            <a:r>
              <a:rPr lang="en-US" dirty="0" smtClean="0"/>
              <a:t>Two key ideas simplify failure handling</a:t>
            </a:r>
          </a:p>
          <a:p>
            <a:pPr lvl="1"/>
            <a:r>
              <a:rPr lang="en-US" sz="3000" dirty="0" smtClean="0"/>
              <a:t>Deliver a reliable signal, not data</a:t>
            </a:r>
          </a:p>
          <a:p>
            <a:pPr lvl="1"/>
            <a:r>
              <a:rPr lang="en-US" sz="3000" dirty="0" smtClean="0"/>
              <a:t>No hard state: reconstruct after failure</a:t>
            </a:r>
            <a:endParaRPr lang="en-US" dirty="0"/>
          </a:p>
          <a:p>
            <a:r>
              <a:rPr lang="en-US" dirty="0" smtClean="0"/>
              <a:t>Deployed in </a:t>
            </a:r>
            <a:r>
              <a:rPr lang="en-US" dirty="0"/>
              <a:t>Chrome Sync, Contacts, </a:t>
            </a:r>
            <a:r>
              <a:rPr lang="en-US" dirty="0" smtClean="0"/>
              <a:t>Google+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23910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Application Patterns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Clients poll to detect changes</a:t>
            </a:r>
          </a:p>
          <a:p>
            <a:pPr lvl="1"/>
            <a:r>
              <a:rPr lang="en-US" dirty="0" smtClean="0"/>
              <a:t>Simple and reliable, but slow and inefficient</a:t>
            </a:r>
          </a:p>
          <a:p>
            <a:endParaRPr lang="en-US" dirty="0" smtClean="0"/>
          </a:p>
          <a:p>
            <a:r>
              <a:rPr lang="en-US" dirty="0" smtClean="0"/>
              <a:t>Push updates to the client</a:t>
            </a:r>
          </a:p>
          <a:p>
            <a:pPr lvl="1"/>
            <a:r>
              <a:rPr lang="en-US" dirty="0" smtClean="0"/>
              <a:t>Fast but complex</a:t>
            </a:r>
          </a:p>
          <a:p>
            <a:pPr lvl="1"/>
            <a:r>
              <a:rPr lang="en-US" dirty="0" smtClean="0"/>
              <a:t>Add backup polling to get reliability</a:t>
            </a:r>
          </a:p>
          <a:p>
            <a:pPr lvl="1"/>
            <a:r>
              <a:rPr lang="en-US" dirty="0" smtClean="0"/>
              <a:t>Tail latencies can be high: masks bugs</a:t>
            </a:r>
          </a:p>
          <a:p>
            <a:pPr lvl="1"/>
            <a:r>
              <a:rPr lang="en-US" dirty="0" smtClean="0"/>
              <a:t>Application-specific protocol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86200" y="3864481"/>
            <a:ext cx="32448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ym typeface="Symbol"/>
              </a:rPr>
              <a:t></a:t>
            </a:r>
            <a:r>
              <a:rPr lang="en-US" sz="2800" dirty="0" smtClean="0"/>
              <a:t> sacrifice reliability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Our Solution: Thialfi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525963"/>
          </a:xfrm>
        </p:spPr>
        <p:txBody>
          <a:bodyPr>
            <a:noAutofit/>
          </a:bodyPr>
          <a:lstStyle/>
          <a:p>
            <a:r>
              <a:rPr lang="en-US" i="1" dirty="0" smtClean="0"/>
              <a:t>Scalable:</a:t>
            </a:r>
            <a:r>
              <a:rPr lang="en-US" dirty="0" smtClean="0"/>
              <a:t> tracks millions of clients and objects</a:t>
            </a:r>
          </a:p>
          <a:p>
            <a:endParaRPr lang="en-US" dirty="0" smtClean="0"/>
          </a:p>
          <a:p>
            <a:r>
              <a:rPr lang="en-US" i="1" dirty="0" smtClean="0"/>
              <a:t>Fast:</a:t>
            </a:r>
            <a:r>
              <a:rPr lang="en-US" dirty="0" smtClean="0"/>
              <a:t> notifies clients in less than a second</a:t>
            </a:r>
          </a:p>
          <a:p>
            <a:endParaRPr lang="en-US" dirty="0" smtClean="0"/>
          </a:p>
          <a:p>
            <a:r>
              <a:rPr lang="en-US" i="1" dirty="0" smtClean="0"/>
              <a:t>Reliable:</a:t>
            </a:r>
            <a:r>
              <a:rPr lang="en-US" dirty="0" smtClean="0"/>
              <a:t> even when entire data centers fail</a:t>
            </a:r>
          </a:p>
          <a:p>
            <a:endParaRPr lang="en-US" dirty="0" smtClean="0"/>
          </a:p>
          <a:p>
            <a:r>
              <a:rPr lang="en-US" i="1" dirty="0" smtClean="0"/>
              <a:t>Easy to use:</a:t>
            </a:r>
            <a:r>
              <a:rPr lang="en-US" dirty="0" smtClean="0"/>
              <a:t> deployed in Chrome Sync, Contacts, Google Plus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Talk 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Thialfi’s abstraction: </a:t>
            </a:r>
            <a:r>
              <a:rPr lang="en-US" i="1" dirty="0" smtClean="0"/>
              <a:t>reliable signaling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Delivering notifications in the common case</a:t>
            </a:r>
          </a:p>
          <a:p>
            <a:endParaRPr lang="en-US" dirty="0" smtClean="0"/>
          </a:p>
          <a:p>
            <a:r>
              <a:rPr lang="en-US" dirty="0" smtClean="0"/>
              <a:t>Detecting and recovering from failures</a:t>
            </a:r>
          </a:p>
          <a:p>
            <a:endParaRPr lang="en-US" dirty="0" smtClean="0"/>
          </a:p>
          <a:p>
            <a:r>
              <a:rPr lang="en-US" dirty="0" smtClean="0"/>
              <a:t>Evaluation and experience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Picture 56" descr="nexus-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400800" y="1295400"/>
            <a:ext cx="1228300" cy="2133600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5" cstate="print">
            <a:lum bright="-45000" contrast="60000"/>
          </a:blip>
          <a:stretch>
            <a:fillRect/>
          </a:stretch>
        </p:blipFill>
        <p:spPr>
          <a:xfrm>
            <a:off x="533400" y="1371600"/>
            <a:ext cx="3962400" cy="2183231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Thialfi Overview</a:t>
            </a:r>
            <a:endParaRPr lang="en-US" dirty="0"/>
          </a:p>
        </p:txBody>
      </p:sp>
      <p:sp>
        <p:nvSpPr>
          <p:cNvPr id="28" name="Rounded Rectangle 27"/>
          <p:cNvSpPr/>
          <p:nvPr/>
        </p:nvSpPr>
        <p:spPr>
          <a:xfrm>
            <a:off x="1447800" y="2775099"/>
            <a:ext cx="2895600" cy="609600"/>
          </a:xfrm>
          <a:prstGeom prst="roundRect">
            <a:avLst/>
          </a:prstGeom>
          <a:solidFill>
            <a:srgbClr val="00FFFF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Thialfi client library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62000" y="2286000"/>
            <a:ext cx="14212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Register X</a:t>
            </a:r>
            <a:endParaRPr lang="en-US" sz="2400" i="1" dirty="0"/>
          </a:p>
        </p:txBody>
      </p:sp>
      <p:sp>
        <p:nvSpPr>
          <p:cNvPr id="31" name="TextBox 30"/>
          <p:cNvSpPr txBox="1"/>
          <p:nvPr/>
        </p:nvSpPr>
        <p:spPr>
          <a:xfrm>
            <a:off x="3164679" y="2286000"/>
            <a:ext cx="11787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Notify X</a:t>
            </a:r>
            <a:endParaRPr lang="en-US" sz="2400" i="1" dirty="0"/>
          </a:p>
        </p:txBody>
      </p:sp>
      <p:cxnSp>
        <p:nvCxnSpPr>
          <p:cNvPr id="32" name="Straight Connector 31"/>
          <p:cNvCxnSpPr/>
          <p:nvPr/>
        </p:nvCxnSpPr>
        <p:spPr>
          <a:xfrm>
            <a:off x="0" y="4038600"/>
            <a:ext cx="8915400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314465" y="3581400"/>
            <a:ext cx="9047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400" dirty="0" smtClean="0"/>
              <a:t>Client</a:t>
            </a:r>
            <a:endParaRPr lang="en-US" sz="2400" dirty="0"/>
          </a:p>
        </p:txBody>
      </p:sp>
      <p:sp>
        <p:nvSpPr>
          <p:cNvPr id="37" name="TextBox 36"/>
          <p:cNvSpPr txBox="1"/>
          <p:nvPr/>
        </p:nvSpPr>
        <p:spPr>
          <a:xfrm>
            <a:off x="39477" y="4038600"/>
            <a:ext cx="16369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400" dirty="0" smtClean="0"/>
              <a:t>Data center</a:t>
            </a:r>
          </a:p>
        </p:txBody>
      </p:sp>
      <p:sp>
        <p:nvSpPr>
          <p:cNvPr id="33" name="Rounded Rectangle 32"/>
          <p:cNvSpPr/>
          <p:nvPr/>
        </p:nvSpPr>
        <p:spPr>
          <a:xfrm>
            <a:off x="1219200" y="5036403"/>
            <a:ext cx="2438400" cy="1143000"/>
          </a:xfrm>
          <a:prstGeom prst="roundRect">
            <a:avLst/>
          </a:prstGeom>
          <a:solidFill>
            <a:srgbClr val="00FFFF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7" name="Down Arrow 46"/>
          <p:cNvSpPr/>
          <p:nvPr/>
        </p:nvSpPr>
        <p:spPr>
          <a:xfrm rot="18883047">
            <a:off x="2287244" y="2274972"/>
            <a:ext cx="216984" cy="548640"/>
          </a:xfrm>
          <a:prstGeom prst="downArrow">
            <a:avLst/>
          </a:prstGeom>
          <a:solidFill>
            <a:srgbClr val="FF0000"/>
          </a:solidFill>
          <a:ln w="9525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" name="Down Arrow 47"/>
          <p:cNvSpPr/>
          <p:nvPr/>
        </p:nvSpPr>
        <p:spPr>
          <a:xfrm rot="2716953" flipV="1">
            <a:off x="2905096" y="2283890"/>
            <a:ext cx="222900" cy="548640"/>
          </a:xfrm>
          <a:prstGeom prst="downArrow">
            <a:avLst/>
          </a:prstGeom>
          <a:solidFill>
            <a:srgbClr val="FF0000"/>
          </a:solidFill>
          <a:ln w="9525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1676400" y="5566202"/>
            <a:ext cx="1279517" cy="461665"/>
          </a:xfrm>
          <a:prstGeom prst="rect">
            <a:avLst/>
          </a:prstGeom>
          <a:solidFill>
            <a:srgbClr val="FFFF80"/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/>
              <a:t>X: C1, C2</a:t>
            </a:r>
            <a:endParaRPr lang="en-US" sz="2400" dirty="0"/>
          </a:p>
        </p:txBody>
      </p:sp>
      <p:sp>
        <p:nvSpPr>
          <p:cNvPr id="53" name="TextBox 52"/>
          <p:cNvSpPr txBox="1"/>
          <p:nvPr/>
        </p:nvSpPr>
        <p:spPr>
          <a:xfrm>
            <a:off x="4495800" y="2209800"/>
            <a:ext cx="13118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Client C1</a:t>
            </a:r>
            <a:endParaRPr lang="en-US" sz="2400" b="1" dirty="0"/>
          </a:p>
        </p:txBody>
      </p:sp>
      <p:sp>
        <p:nvSpPr>
          <p:cNvPr id="54" name="TextBox 53"/>
          <p:cNvSpPr txBox="1"/>
          <p:nvPr/>
        </p:nvSpPr>
        <p:spPr>
          <a:xfrm>
            <a:off x="7620000" y="2133600"/>
            <a:ext cx="13118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Client C2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1524000" y="5108138"/>
            <a:ext cx="19187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lang="en-US" sz="2400" dirty="0" smtClean="0">
                <a:solidFill>
                  <a:prstClr val="black"/>
                </a:solidFill>
              </a:rPr>
              <a:t>Thialfi Service</a:t>
            </a:r>
            <a:endParaRPr lang="en-US" dirty="0"/>
          </a:p>
        </p:txBody>
      </p:sp>
      <p:sp>
        <p:nvSpPr>
          <p:cNvPr id="50" name="Down Arrow 49"/>
          <p:cNvSpPr/>
          <p:nvPr/>
        </p:nvSpPr>
        <p:spPr>
          <a:xfrm rot="18883047" flipH="1">
            <a:off x="6670731" y="2376429"/>
            <a:ext cx="215524" cy="420698"/>
          </a:xfrm>
          <a:prstGeom prst="downArrow">
            <a:avLst/>
          </a:prstGeom>
          <a:solidFill>
            <a:srgbClr val="FF0000"/>
          </a:solidFill>
          <a:ln w="9525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" name="Down Arrow 50"/>
          <p:cNvSpPr/>
          <p:nvPr/>
        </p:nvSpPr>
        <p:spPr>
          <a:xfrm rot="2716953" flipV="1">
            <a:off x="7127780" y="2376793"/>
            <a:ext cx="216546" cy="420698"/>
          </a:xfrm>
          <a:prstGeom prst="downArrow">
            <a:avLst/>
          </a:prstGeom>
          <a:solidFill>
            <a:srgbClr val="FF0000"/>
          </a:solidFill>
          <a:ln w="9525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Rounded Rectangle 38"/>
          <p:cNvSpPr/>
          <p:nvPr/>
        </p:nvSpPr>
        <p:spPr>
          <a:xfrm>
            <a:off x="6629400" y="2743200"/>
            <a:ext cx="762001" cy="350520"/>
          </a:xfrm>
          <a:prstGeom prst="roundRect">
            <a:avLst/>
          </a:prstGeom>
          <a:solidFill>
            <a:srgbClr val="00FFFF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>
              <a:solidFill>
                <a:schemeClr val="tx1"/>
              </a:solidFill>
            </a:endParaRPr>
          </a:p>
        </p:txBody>
      </p:sp>
      <p:grpSp>
        <p:nvGrpSpPr>
          <p:cNvPr id="60" name="Group 59"/>
          <p:cNvGrpSpPr/>
          <p:nvPr/>
        </p:nvGrpSpPr>
        <p:grpSpPr>
          <a:xfrm>
            <a:off x="6858000" y="3242932"/>
            <a:ext cx="1600200" cy="461665"/>
            <a:chOff x="7162800" y="3242932"/>
            <a:chExt cx="1600200" cy="461665"/>
          </a:xfrm>
        </p:grpSpPr>
        <p:sp>
          <p:nvSpPr>
            <p:cNvPr id="44" name="TextBox 43"/>
            <p:cNvSpPr txBox="1"/>
            <p:nvPr/>
          </p:nvSpPr>
          <p:spPr>
            <a:xfrm>
              <a:off x="7391400" y="3242932"/>
              <a:ext cx="1371600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i="1" dirty="0" smtClean="0"/>
                <a:t>Update X</a:t>
              </a:r>
              <a:endParaRPr lang="en-US" sz="2400" i="1" dirty="0"/>
            </a:p>
          </p:txBody>
        </p:sp>
        <p:sp>
          <p:nvSpPr>
            <p:cNvPr id="40" name="Oval 39"/>
            <p:cNvSpPr/>
            <p:nvPr/>
          </p:nvSpPr>
          <p:spPr>
            <a:xfrm>
              <a:off x="7162800" y="3352800"/>
              <a:ext cx="228600" cy="22860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5" name="Group 64"/>
          <p:cNvGrpSpPr/>
          <p:nvPr/>
        </p:nvGrpSpPr>
        <p:grpSpPr>
          <a:xfrm>
            <a:off x="2362200" y="3429000"/>
            <a:ext cx="1600200" cy="461665"/>
            <a:chOff x="381000" y="4724400"/>
            <a:chExt cx="1600200" cy="461665"/>
          </a:xfrm>
        </p:grpSpPr>
        <p:sp>
          <p:nvSpPr>
            <p:cNvPr id="63" name="Oval 62"/>
            <p:cNvSpPr/>
            <p:nvPr/>
          </p:nvSpPr>
          <p:spPr>
            <a:xfrm>
              <a:off x="381000" y="4840932"/>
              <a:ext cx="228600" cy="2286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685800" y="4724400"/>
              <a:ext cx="1295400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i="1" dirty="0" smtClean="0"/>
                <a:t>Register</a:t>
              </a:r>
              <a:endParaRPr lang="en-US" sz="2400" i="1" dirty="0"/>
            </a:p>
          </p:txBody>
        </p:sp>
      </p:grpSp>
      <p:grpSp>
        <p:nvGrpSpPr>
          <p:cNvPr id="67" name="Group 66"/>
          <p:cNvGrpSpPr/>
          <p:nvPr/>
        </p:nvGrpSpPr>
        <p:grpSpPr>
          <a:xfrm>
            <a:off x="4876800" y="2743200"/>
            <a:ext cx="1524000" cy="461665"/>
            <a:chOff x="4876800" y="2743200"/>
            <a:chExt cx="1524000" cy="461665"/>
          </a:xfrm>
        </p:grpSpPr>
        <p:sp>
          <p:nvSpPr>
            <p:cNvPr id="59" name="TextBox 58"/>
            <p:cNvSpPr txBox="1"/>
            <p:nvPr/>
          </p:nvSpPr>
          <p:spPr>
            <a:xfrm>
              <a:off x="4876800" y="2743200"/>
              <a:ext cx="1295400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i="1" dirty="0" smtClean="0"/>
                <a:t>Register</a:t>
              </a:r>
              <a:endParaRPr lang="en-US" sz="2400" i="1" dirty="0"/>
            </a:p>
          </p:txBody>
        </p:sp>
        <p:sp>
          <p:nvSpPr>
            <p:cNvPr id="66" name="Oval 65"/>
            <p:cNvSpPr/>
            <p:nvPr/>
          </p:nvSpPr>
          <p:spPr>
            <a:xfrm>
              <a:off x="6172200" y="2859732"/>
              <a:ext cx="228600" cy="2286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0" name="Group 69"/>
          <p:cNvGrpSpPr/>
          <p:nvPr/>
        </p:nvGrpSpPr>
        <p:grpSpPr>
          <a:xfrm>
            <a:off x="6324600" y="5334000"/>
            <a:ext cx="1790700" cy="461665"/>
            <a:chOff x="8648700" y="1219200"/>
            <a:chExt cx="1790700" cy="461665"/>
          </a:xfrm>
        </p:grpSpPr>
        <p:sp>
          <p:nvSpPr>
            <p:cNvPr id="62" name="Oval 61"/>
            <p:cNvSpPr/>
            <p:nvPr/>
          </p:nvSpPr>
          <p:spPr>
            <a:xfrm>
              <a:off x="8648700" y="1335732"/>
              <a:ext cx="228600" cy="2286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9067800" y="1219200"/>
              <a:ext cx="1371600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i="1" dirty="0" smtClean="0"/>
                <a:t>Update X</a:t>
              </a:r>
              <a:endParaRPr lang="en-US" sz="2400" i="1" dirty="0"/>
            </a:p>
          </p:txBody>
        </p:sp>
      </p:grpSp>
      <p:sp>
        <p:nvSpPr>
          <p:cNvPr id="72" name="Oval 71"/>
          <p:cNvSpPr/>
          <p:nvPr/>
        </p:nvSpPr>
        <p:spPr>
          <a:xfrm>
            <a:off x="2514600" y="5257800"/>
            <a:ext cx="228600" cy="2286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/>
          <p:cNvSpPr/>
          <p:nvPr/>
        </p:nvSpPr>
        <p:spPr>
          <a:xfrm>
            <a:off x="2514600" y="5257800"/>
            <a:ext cx="228600" cy="2286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ounded Rectangle 33"/>
          <p:cNvSpPr/>
          <p:nvPr/>
        </p:nvSpPr>
        <p:spPr>
          <a:xfrm>
            <a:off x="6172200" y="5112603"/>
            <a:ext cx="2133600" cy="9144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Application backend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47800" y="5162490"/>
            <a:ext cx="10132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Notify X</a:t>
            </a:r>
            <a:endParaRPr lang="en-US" sz="2000" i="1" dirty="0"/>
          </a:p>
        </p:txBody>
      </p:sp>
      <p:sp>
        <p:nvSpPr>
          <p:cNvPr id="41" name="TextBox 40"/>
          <p:cNvSpPr txBox="1"/>
          <p:nvPr/>
        </p:nvSpPr>
        <p:spPr>
          <a:xfrm>
            <a:off x="2793696" y="5192233"/>
            <a:ext cx="10163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Notify X</a:t>
            </a:r>
            <a:endParaRPr lang="en-US" sz="20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81481E-6 L -3.33333E-6 0.17755 " pathEditMode="relative" rAng="0" ptsTypes="AA">
                                      <p:cBhvr>
                                        <p:cTn id="30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9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81481E-6 L -0.24167 0.27755 " pathEditMode="relative" rAng="0" ptsTypes="AA">
                                      <p:cBhvr>
                                        <p:cTn id="34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1" y="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85185E-6 L -3.33333E-6 0.21157 " pathEditMode="relative" rAng="0" ptsTypes="AA">
                                      <p:cBhvr>
                                        <p:cTn id="48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59259E-6 L -0.28958 -0.00023 " pathEditMode="relative" rAng="0" ptsTypes="AA">
                                      <p:cBhvr>
                                        <p:cTn id="56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3.33333E-6 L 0 -0.26111 " pathEditMode="relative" rAng="0" ptsTypes="AA">
                                      <p:cBhvr>
                                        <p:cTn id="64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31"/>
                                    </p:animMotion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5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2.59259E-6 L 0.40556 -0.28287 " pathEditMode="relative" rAng="0" ptsTypes="AA">
                                      <p:cBhvr>
                                        <p:cTn id="7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278" y="-14144"/>
                                    </p:animMotion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3.33333E-6 L 0 -0.26111 " pathEditMode="relative" rAng="0" ptsTypes="AA">
                                      <p:cBhvr>
                                        <p:cTn id="7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31"/>
                                    </p:animMotion>
                                  </p:childTnLst>
                                </p:cTn>
                              </p:par>
                              <p:par>
                                <p:cTn id="75" presetID="5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3.33333E-6 L 0.45417 -0.31666 " pathEditMode="relative" rAng="0" ptsTypes="AA">
                                      <p:cBhvr>
                                        <p:cTn id="76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7" y="-1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30" grpId="0"/>
      <p:bldP spid="31" grpId="0"/>
      <p:bldP spid="33" grpId="0" animBg="1"/>
      <p:bldP spid="47" grpId="0" animBg="1"/>
      <p:bldP spid="48" grpId="0" animBg="1"/>
      <p:bldP spid="52" grpId="0" animBg="1"/>
      <p:bldP spid="49" grpId="0"/>
      <p:bldP spid="50" grpId="0" animBg="1"/>
      <p:bldP spid="51" grpId="0" animBg="1"/>
      <p:bldP spid="39" grpId="0" animBg="1"/>
      <p:bldP spid="72" grpId="0" animBg="1"/>
      <p:bldP spid="72" grpId="1" animBg="1"/>
      <p:bldP spid="72" grpId="2" animBg="1"/>
      <p:bldP spid="71" grpId="0" animBg="1"/>
      <p:bldP spid="71" grpId="1" animBg="1"/>
      <p:bldP spid="71" grpId="2" animBg="1"/>
      <p:bldP spid="34" grpId="0" animBg="1"/>
      <p:bldP spid="3" grpId="0"/>
      <p:bldP spid="3" grpId="1"/>
      <p:bldP spid="3" grpId="2"/>
      <p:bldP spid="41" grpId="0"/>
      <p:bldP spid="41" grpId="1"/>
      <p:bldP spid="41" grpId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Thialfi Abstraction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800600"/>
          </a:xfrm>
        </p:spPr>
        <p:txBody>
          <a:bodyPr>
            <a:noAutofit/>
          </a:bodyPr>
          <a:lstStyle/>
          <a:p>
            <a:pPr fontAlgn="base"/>
            <a:r>
              <a:rPr lang="en-US" dirty="0" smtClean="0"/>
              <a:t>Objects have unique </a:t>
            </a:r>
            <a:r>
              <a:rPr lang="en-US" sz="2600" dirty="0" smtClean="0">
                <a:solidFill>
                  <a:prstClr val="black"/>
                </a:solidFill>
              </a:rPr>
              <a:t>IDs </a:t>
            </a:r>
            <a:r>
              <a:rPr lang="en-US" dirty="0" smtClean="0">
                <a:solidFill>
                  <a:prstClr val="black"/>
                </a:solidFill>
              </a:rPr>
              <a:t>and version numbers, monotonically increasing on every update</a:t>
            </a:r>
            <a:br>
              <a:rPr lang="en-US" dirty="0" smtClean="0">
                <a:solidFill>
                  <a:prstClr val="black"/>
                </a:solidFill>
              </a:rPr>
            </a:br>
            <a:endParaRPr lang="en-US" dirty="0" smtClean="0">
              <a:solidFill>
                <a:prstClr val="black"/>
              </a:solidFill>
            </a:endParaRPr>
          </a:p>
          <a:p>
            <a:pPr fontAlgn="base"/>
            <a:r>
              <a:rPr lang="en-US" dirty="0" smtClean="0"/>
              <a:t>Delivery guarantee</a:t>
            </a:r>
          </a:p>
          <a:p>
            <a:pPr lvl="1" fontAlgn="base"/>
            <a:r>
              <a:rPr lang="en-US" dirty="0" smtClean="0"/>
              <a:t>Registered clients learn latest </a:t>
            </a:r>
            <a:r>
              <a:rPr lang="en-US" i="1" dirty="0" smtClean="0"/>
              <a:t>version number</a:t>
            </a:r>
            <a:endParaRPr lang="en-US" dirty="0">
              <a:solidFill>
                <a:prstClr val="black"/>
              </a:solidFill>
            </a:endParaRPr>
          </a:p>
          <a:p>
            <a:pPr lvl="1" fontAlgn="base"/>
            <a:r>
              <a:rPr lang="en-US" dirty="0" smtClean="0"/>
              <a:t>Reliable </a:t>
            </a:r>
            <a:r>
              <a:rPr lang="en-US" i="1" dirty="0" smtClean="0"/>
              <a:t>signal </a:t>
            </a:r>
            <a:r>
              <a:rPr lang="en-US" dirty="0" smtClean="0"/>
              <a:t>only: cached object </a:t>
            </a:r>
            <a:r>
              <a:rPr lang="en-US" sz="2600" dirty="0" smtClean="0"/>
              <a:t>ID</a:t>
            </a:r>
            <a:r>
              <a:rPr lang="en-US" dirty="0" smtClean="0"/>
              <a:t> X at version 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Signal, Not </a:t>
            </a:r>
            <a:r>
              <a:rPr lang="en-US" dirty="0"/>
              <a:t>D</a:t>
            </a:r>
            <a:r>
              <a:rPr lang="en-US" dirty="0" smtClean="0"/>
              <a:t>ata?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3820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Developers want reliable, in-order data delivery</a:t>
            </a:r>
          </a:p>
          <a:p>
            <a:endParaRPr lang="en-US" dirty="0" smtClean="0"/>
          </a:p>
          <a:p>
            <a:r>
              <a:rPr lang="en-US" dirty="0" smtClean="0"/>
              <a:t>Adds complexity to Thialfi and application, e.g.,</a:t>
            </a:r>
          </a:p>
          <a:p>
            <a:pPr lvl="1"/>
            <a:r>
              <a:rPr lang="en-US" dirty="0" smtClean="0"/>
              <a:t>Hard state, arbitrary buffering</a:t>
            </a:r>
          </a:p>
          <a:p>
            <a:pPr lvl="1"/>
            <a:r>
              <a:rPr lang="en-US" dirty="0" smtClean="0"/>
              <a:t>Offline applications flooded with data on wakeup</a:t>
            </a:r>
          </a:p>
          <a:p>
            <a:endParaRPr lang="en-US" dirty="0" smtClean="0"/>
          </a:p>
          <a:p>
            <a:r>
              <a:rPr lang="en-US" dirty="0" smtClean="0"/>
              <a:t>For most applications, reliable signal is enough</a:t>
            </a:r>
          </a:p>
          <a:p>
            <a:pPr lvl="1"/>
            <a:r>
              <a:rPr lang="en-US" dirty="0" smtClean="0"/>
              <a:t>Invoke polling path on signal: simplifies integration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075625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API Without </a:t>
            </a:r>
            <a:r>
              <a:rPr lang="en-US" dirty="0"/>
              <a:t>F</a:t>
            </a:r>
            <a:r>
              <a:rPr lang="en-US" dirty="0" smtClean="0"/>
              <a:t>ailure </a:t>
            </a:r>
            <a:r>
              <a:rPr lang="en-US" dirty="0"/>
              <a:t>R</a:t>
            </a:r>
            <a:r>
              <a:rPr lang="en-US" dirty="0" smtClean="0"/>
              <a:t>ecovery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lum bright="-45000" contrast="60000"/>
          </a:blip>
          <a:stretch>
            <a:fillRect/>
          </a:stretch>
        </p:blipFill>
        <p:spPr>
          <a:xfrm>
            <a:off x="5257800" y="1828800"/>
            <a:ext cx="3180791" cy="304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ounded Rectangle 4"/>
          <p:cNvSpPr/>
          <p:nvPr/>
        </p:nvSpPr>
        <p:spPr>
          <a:xfrm>
            <a:off x="1524000" y="4876800"/>
            <a:ext cx="2438400" cy="1143000"/>
          </a:xfrm>
          <a:prstGeom prst="roundRect">
            <a:avLst/>
          </a:prstGeom>
          <a:solidFill>
            <a:srgbClr val="00FFFF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Thialfi Service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962400" y="5177135"/>
            <a:ext cx="49776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Publish(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objectId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, version)</a:t>
            </a:r>
          </a:p>
        </p:txBody>
      </p:sp>
      <p:sp>
        <p:nvSpPr>
          <p:cNvPr id="11" name="Left Arrow 10"/>
          <p:cNvSpPr/>
          <p:nvPr/>
        </p:nvSpPr>
        <p:spPr>
          <a:xfrm>
            <a:off x="3962400" y="5567065"/>
            <a:ext cx="1524000" cy="300335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6836073" y="2629142"/>
            <a:ext cx="1297718" cy="2019058"/>
          </a:xfrm>
          <a:prstGeom prst="roundRect">
            <a:avLst/>
          </a:prstGeom>
          <a:solidFill>
            <a:srgbClr val="00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Client</a:t>
            </a:r>
          </a:p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Library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3" name="Right Arrow 12"/>
          <p:cNvSpPr/>
          <p:nvPr/>
        </p:nvSpPr>
        <p:spPr>
          <a:xfrm>
            <a:off x="5562600" y="3124200"/>
            <a:ext cx="1275790" cy="30480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1614827" y="2779310"/>
            <a:ext cx="3871573" cy="802090"/>
            <a:chOff x="852267" y="2398310"/>
            <a:chExt cx="3871573" cy="802090"/>
          </a:xfrm>
        </p:grpSpPr>
        <p:sp>
          <p:nvSpPr>
            <p:cNvPr id="14" name="Rectangle 13"/>
            <p:cNvSpPr/>
            <p:nvPr/>
          </p:nvSpPr>
          <p:spPr>
            <a:xfrm>
              <a:off x="852267" y="2398310"/>
              <a:ext cx="350288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b="1" dirty="0" smtClean="0">
                  <a:latin typeface="Courier New" pitchFamily="49" charset="0"/>
                  <a:cs typeface="Courier New" pitchFamily="49" charset="0"/>
                </a:rPr>
                <a:t>Register(</a:t>
              </a:r>
              <a:r>
                <a:rPr lang="en-US" sz="2400" b="1" dirty="0" err="1" smtClean="0">
                  <a:latin typeface="Courier New" pitchFamily="49" charset="0"/>
                  <a:cs typeface="Courier New" pitchFamily="49" charset="0"/>
                </a:rPr>
                <a:t>objectId</a:t>
              </a:r>
              <a:r>
                <a:rPr lang="en-US" sz="2400" b="1" dirty="0">
                  <a:latin typeface="Courier New" pitchFamily="49" charset="0"/>
                  <a:cs typeface="Courier New" pitchFamily="49" charset="0"/>
                </a:rPr>
                <a:t>)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852267" y="2738735"/>
              <a:ext cx="3871573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b="1" dirty="0" smtClean="0">
                  <a:latin typeface="Courier New" pitchFamily="49" charset="0"/>
                  <a:cs typeface="Courier New" pitchFamily="49" charset="0"/>
                </a:rPr>
                <a:t>Unregister(</a:t>
              </a:r>
              <a:r>
                <a:rPr lang="en-US" sz="2400" b="1" dirty="0" err="1" smtClean="0">
                  <a:latin typeface="Courier New" pitchFamily="49" charset="0"/>
                  <a:cs typeface="Courier New" pitchFamily="49" charset="0"/>
                </a:rPr>
                <a:t>objectId</a:t>
              </a:r>
              <a:r>
                <a:rPr lang="en-US" sz="2400" b="1" dirty="0">
                  <a:latin typeface="Courier New" pitchFamily="49" charset="0"/>
                  <a:cs typeface="Courier New" pitchFamily="49" charset="0"/>
                </a:rPr>
                <a:t>)</a:t>
              </a:r>
            </a:p>
          </p:txBody>
        </p:sp>
      </p:grpSp>
      <p:sp>
        <p:nvSpPr>
          <p:cNvPr id="16" name="Left Arrow 15"/>
          <p:cNvSpPr/>
          <p:nvPr/>
        </p:nvSpPr>
        <p:spPr>
          <a:xfrm>
            <a:off x="5562600" y="3966865"/>
            <a:ext cx="1275790" cy="300335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693100" y="3886200"/>
            <a:ext cx="47933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Notify(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objectId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, version)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2295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0.7|9.4|7.9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6.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9|17.7|6.1|3|5.3|5.7|3.7|15.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3.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3.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9.9|8.8|4.5|15.5|3.6|3.9|7.1|7|9.1|7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0.9|4.1|4.9|7.6|16.6|35.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9|2.9|5.7|5.1|1.6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9.3|8.3|13|5.3|5.8|2.7|22.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13492</TotalTime>
  <Words>840</Words>
  <Application>Microsoft Office PowerPoint</Application>
  <PresentationFormat>On-screen Show (4:3)</PresentationFormat>
  <Paragraphs>307</Paragraphs>
  <Slides>24</Slides>
  <Notes>24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Thialﬁ: A Client Notiﬁcation Service for Internet-Scale Applications</vt:lpstr>
      <vt:lpstr>A Case for Notifications</vt:lpstr>
      <vt:lpstr>Common Application Patterns</vt:lpstr>
      <vt:lpstr>Our Solution: Thialfi</vt:lpstr>
      <vt:lpstr>Talk Outline</vt:lpstr>
      <vt:lpstr>Thialfi Overview</vt:lpstr>
      <vt:lpstr>Thialfi Abstraction</vt:lpstr>
      <vt:lpstr>Why Signal, Not Data?</vt:lpstr>
      <vt:lpstr>API Without Failure Recovery</vt:lpstr>
      <vt:lpstr>Talk Outline</vt:lpstr>
      <vt:lpstr>Architecture</vt:lpstr>
      <vt:lpstr>Life of a Notification</vt:lpstr>
      <vt:lpstr>Talk Outline</vt:lpstr>
      <vt:lpstr>Possible Failures</vt:lpstr>
      <vt:lpstr>Failures Addressed by Thialfi</vt:lpstr>
      <vt:lpstr>Main Principle: No Hard State</vt:lpstr>
      <vt:lpstr>Recovering Client Registrations</vt:lpstr>
      <vt:lpstr>Syncing Client Registrations</vt:lpstr>
      <vt:lpstr>Recovering From Lost Versions</vt:lpstr>
      <vt:lpstr>Talk Outline</vt:lpstr>
      <vt:lpstr>Notification Latency Breakdown</vt:lpstr>
      <vt:lpstr>Thialfi Usage by Applications</vt:lpstr>
      <vt:lpstr>Some Lessons Learned</vt:lpstr>
      <vt:lpstr>Thialfi 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Thialﬁ: A Client Notiﬁcation Service for Internet-Scale Applications</dc:title>
  <dc:creator>Atul Adya</dc:creator>
  <cp:lastModifiedBy>Atul Adya</cp:lastModifiedBy>
  <cp:revision>954</cp:revision>
  <dcterms:created xsi:type="dcterms:W3CDTF">2006-08-16T00:00:00Z</dcterms:created>
  <dcterms:modified xsi:type="dcterms:W3CDTF">2011-10-24T15:38:02Z</dcterms:modified>
</cp:coreProperties>
</file>