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0"/>
  </p:notesMasterIdLst>
  <p:sldIdLst>
    <p:sldId id="256" r:id="rId2"/>
    <p:sldId id="259" r:id="rId3"/>
    <p:sldId id="263" r:id="rId4"/>
    <p:sldId id="365" r:id="rId5"/>
    <p:sldId id="383" r:id="rId6"/>
    <p:sldId id="372" r:id="rId7"/>
    <p:sldId id="265" r:id="rId8"/>
    <p:sldId id="316" r:id="rId9"/>
    <p:sldId id="361" r:id="rId10"/>
    <p:sldId id="331" r:id="rId11"/>
    <p:sldId id="374" r:id="rId12"/>
    <p:sldId id="375" r:id="rId13"/>
    <p:sldId id="315" r:id="rId14"/>
    <p:sldId id="376" r:id="rId15"/>
    <p:sldId id="272" r:id="rId16"/>
    <p:sldId id="379" r:id="rId17"/>
    <p:sldId id="381" r:id="rId18"/>
    <p:sldId id="269" r:id="rId19"/>
    <p:sldId id="270" r:id="rId20"/>
    <p:sldId id="277" r:id="rId21"/>
    <p:sldId id="278" r:id="rId22"/>
    <p:sldId id="378" r:id="rId23"/>
    <p:sldId id="274" r:id="rId24"/>
    <p:sldId id="400" r:id="rId25"/>
    <p:sldId id="385" r:id="rId26"/>
    <p:sldId id="386" r:id="rId27"/>
    <p:sldId id="387" r:id="rId28"/>
    <p:sldId id="388" r:id="rId29"/>
    <p:sldId id="390" r:id="rId30"/>
    <p:sldId id="391" r:id="rId31"/>
    <p:sldId id="389" r:id="rId32"/>
    <p:sldId id="393" r:id="rId33"/>
    <p:sldId id="392" r:id="rId34"/>
    <p:sldId id="396" r:id="rId35"/>
    <p:sldId id="394" r:id="rId36"/>
    <p:sldId id="395" r:id="rId37"/>
    <p:sldId id="399" r:id="rId38"/>
    <p:sldId id="401" r:id="rId39"/>
    <p:sldId id="280" r:id="rId40"/>
    <p:sldId id="398" r:id="rId41"/>
    <p:sldId id="366" r:id="rId42"/>
    <p:sldId id="380" r:id="rId43"/>
    <p:sldId id="271" r:id="rId44"/>
    <p:sldId id="281" r:id="rId45"/>
    <p:sldId id="397" r:id="rId46"/>
    <p:sldId id="356" r:id="rId47"/>
    <p:sldId id="282" r:id="rId48"/>
    <p:sldId id="276" r:id="rId49"/>
    <p:sldId id="332" r:id="rId50"/>
    <p:sldId id="333" r:id="rId51"/>
    <p:sldId id="334" r:id="rId52"/>
    <p:sldId id="335" r:id="rId53"/>
    <p:sldId id="339" r:id="rId54"/>
    <p:sldId id="340" r:id="rId55"/>
    <p:sldId id="341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50" r:id="rId64"/>
    <p:sldId id="351" r:id="rId65"/>
    <p:sldId id="352" r:id="rId66"/>
    <p:sldId id="353" r:id="rId67"/>
    <p:sldId id="354" r:id="rId68"/>
    <p:sldId id="290" r:id="rId69"/>
    <p:sldId id="291" r:id="rId70"/>
    <p:sldId id="292" r:id="rId71"/>
    <p:sldId id="293" r:id="rId72"/>
    <p:sldId id="295" r:id="rId73"/>
    <p:sldId id="296" r:id="rId74"/>
    <p:sldId id="297" r:id="rId75"/>
    <p:sldId id="298" r:id="rId76"/>
    <p:sldId id="299" r:id="rId77"/>
    <p:sldId id="300" r:id="rId78"/>
    <p:sldId id="301" r:id="rId79"/>
    <p:sldId id="302" r:id="rId80"/>
    <p:sldId id="303" r:id="rId81"/>
    <p:sldId id="304" r:id="rId82"/>
    <p:sldId id="305" r:id="rId83"/>
    <p:sldId id="329" r:id="rId84"/>
    <p:sldId id="357" r:id="rId85"/>
    <p:sldId id="358" r:id="rId86"/>
    <p:sldId id="362" r:id="rId87"/>
    <p:sldId id="363" r:id="rId88"/>
    <p:sldId id="364" r:id="rId89"/>
  </p:sldIdLst>
  <p:sldSz cx="10080625" cy="7559675"/>
  <p:notesSz cx="7772400" cy="10058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8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2" autoAdjust="0"/>
    <p:restoredTop sz="94721" autoAdjust="0"/>
  </p:normalViewPr>
  <p:slideViewPr>
    <p:cSldViewPr>
      <p:cViewPr>
        <p:scale>
          <a:sx n="60" d="100"/>
          <a:sy n="60" d="100"/>
        </p:scale>
        <p:origin x="30" y="-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39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90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36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46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08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18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49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49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36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54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64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42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75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85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36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0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57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1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87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2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69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02138" y="9555163"/>
            <a:ext cx="3368675" cy="50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136" tIns="50068" rIns="100136" bIns="50068"/>
          <a:lstStyle/>
          <a:p>
            <a:pPr>
              <a:buFont typeface="Times New Roman" pitchFamily="18" charset="0"/>
              <a:buNone/>
            </a:pPr>
            <a:fld id="{7A163D8F-3C7C-4AE7-B094-04FB02914CA2}" type="slidenum">
              <a:rPr lang="en-US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57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0136" tIns="50068" rIns="100136" bIns="5006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ChangeArrowheads="1"/>
          </p:cNvSpPr>
          <p:nvPr>
            <p:ph type="body"/>
          </p:nvPr>
        </p:nvSpPr>
        <p:spPr>
          <a:xfrm>
            <a:off x="1036638" y="4778375"/>
            <a:ext cx="5694362" cy="46212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83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02138" y="9555163"/>
            <a:ext cx="3368675" cy="50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136" tIns="50068" rIns="100136" bIns="50068"/>
          <a:lstStyle/>
          <a:p>
            <a:pPr>
              <a:buFont typeface="Times New Roman" pitchFamily="18" charset="0"/>
              <a:buNone/>
            </a:pPr>
            <a:fld id="{1E7013B4-FB9E-4552-81A9-C556BA2B6C40}" type="slidenum">
              <a:rPr lang="en-US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58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0136" tIns="50068" rIns="100136" bIns="50068" anchor="ctr"/>
          <a:lstStyle/>
          <a:p>
            <a:endParaRPr lang="en-US"/>
          </a:p>
        </p:txBody>
      </p:sp>
      <p:sp>
        <p:nvSpPr>
          <p:cNvPr id="135172" name="Rectangle 2"/>
          <p:cNvSpPr>
            <a:spLocks noChangeArrowheads="1"/>
          </p:cNvSpPr>
          <p:nvPr>
            <p:ph type="body"/>
          </p:nvPr>
        </p:nvSpPr>
        <p:spPr>
          <a:xfrm>
            <a:off x="1036638" y="4778375"/>
            <a:ext cx="5694362" cy="46212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02138" y="9555163"/>
            <a:ext cx="3368675" cy="50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136" tIns="50068" rIns="100136" bIns="50068"/>
          <a:lstStyle/>
          <a:p>
            <a:pPr>
              <a:buFont typeface="Times New Roman" pitchFamily="18" charset="0"/>
              <a:buNone/>
            </a:pPr>
            <a:fld id="{69C96816-C250-44EC-B13A-C2D6ED780FAF}" type="slidenum">
              <a:rPr lang="en-US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59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0136" tIns="50068" rIns="100136" bIns="50068" anchor="ctr"/>
          <a:lstStyle/>
          <a:p>
            <a:endParaRPr lang="en-US"/>
          </a:p>
        </p:txBody>
      </p:sp>
      <p:sp>
        <p:nvSpPr>
          <p:cNvPr id="136196" name="Rectangle 2"/>
          <p:cNvSpPr>
            <a:spLocks noChangeArrowheads="1"/>
          </p:cNvSpPr>
          <p:nvPr>
            <p:ph type="body"/>
          </p:nvPr>
        </p:nvSpPr>
        <p:spPr>
          <a:xfrm>
            <a:off x="1036638" y="4778375"/>
            <a:ext cx="5694362" cy="46212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02138" y="9555163"/>
            <a:ext cx="3368675" cy="50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136" tIns="50068" rIns="100136" bIns="50068"/>
          <a:lstStyle/>
          <a:p>
            <a:pPr>
              <a:buFont typeface="Times New Roman" pitchFamily="18" charset="0"/>
              <a:buNone/>
            </a:pPr>
            <a:fld id="{F13D3A6C-B570-47FD-9E4C-F36EDC2E9F11}" type="slidenum">
              <a:rPr lang="en-US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60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721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0136" tIns="50068" rIns="100136" bIns="50068" anchor="ctr"/>
          <a:lstStyle/>
          <a:p>
            <a:endParaRPr lang="en-US"/>
          </a:p>
        </p:txBody>
      </p:sp>
      <p:sp>
        <p:nvSpPr>
          <p:cNvPr id="137220" name="Rectangle 2"/>
          <p:cNvSpPr>
            <a:spLocks noChangeArrowheads="1"/>
          </p:cNvSpPr>
          <p:nvPr>
            <p:ph type="body"/>
          </p:nvPr>
        </p:nvSpPr>
        <p:spPr>
          <a:xfrm>
            <a:off x="1036638" y="4778375"/>
            <a:ext cx="5694362" cy="46212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02138" y="9555163"/>
            <a:ext cx="3368675" cy="50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136" tIns="50068" rIns="100136" bIns="50068"/>
          <a:lstStyle/>
          <a:p>
            <a:pPr>
              <a:buFont typeface="Times New Roman" pitchFamily="18" charset="0"/>
              <a:buNone/>
            </a:pPr>
            <a:fld id="{6A0DB7A7-95CE-46DA-94E4-E7B29116AB89}" type="slidenum">
              <a:rPr lang="en-US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61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0136" tIns="50068" rIns="100136" bIns="50068" anchor="ctr"/>
          <a:lstStyle/>
          <a:p>
            <a:endParaRPr lang="en-US"/>
          </a:p>
        </p:txBody>
      </p:sp>
      <p:sp>
        <p:nvSpPr>
          <p:cNvPr id="138244" name="Rectangle 2"/>
          <p:cNvSpPr>
            <a:spLocks noChangeArrowheads="1"/>
          </p:cNvSpPr>
          <p:nvPr>
            <p:ph type="body"/>
          </p:nvPr>
        </p:nvSpPr>
        <p:spPr>
          <a:xfrm>
            <a:off x="1036638" y="4778375"/>
            <a:ext cx="5694362" cy="46212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02138" y="9555163"/>
            <a:ext cx="3368675" cy="50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136" tIns="50068" rIns="100136" bIns="50068"/>
          <a:lstStyle/>
          <a:p>
            <a:pPr>
              <a:buFont typeface="Times New Roman" pitchFamily="18" charset="0"/>
              <a:buNone/>
            </a:pPr>
            <a:fld id="{D7362166-3B00-46DD-9FCD-A661873F28A8}" type="slidenum">
              <a:rPr lang="en-US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62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0136" tIns="50068" rIns="100136" bIns="50068" anchor="ctr"/>
          <a:lstStyle/>
          <a:p>
            <a:endParaRPr lang="en-US"/>
          </a:p>
        </p:txBody>
      </p:sp>
      <p:sp>
        <p:nvSpPr>
          <p:cNvPr id="139268" name="Rectangle 2"/>
          <p:cNvSpPr>
            <a:spLocks noChangeArrowheads="1"/>
          </p:cNvSpPr>
          <p:nvPr>
            <p:ph type="body"/>
          </p:nvPr>
        </p:nvSpPr>
        <p:spPr>
          <a:xfrm>
            <a:off x="1036638" y="4778375"/>
            <a:ext cx="5694362" cy="46212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02138" y="9555163"/>
            <a:ext cx="3368675" cy="50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136" tIns="50068" rIns="100136" bIns="50068"/>
          <a:lstStyle/>
          <a:p>
            <a:pPr>
              <a:buFont typeface="Times New Roman" pitchFamily="18" charset="0"/>
              <a:buNone/>
            </a:pPr>
            <a:fld id="{1294532E-5B74-49ED-8B56-63F2A29A423C}" type="slidenum">
              <a:rPr lang="en-US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63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0136" tIns="50068" rIns="100136" bIns="50068" anchor="ctr"/>
          <a:lstStyle/>
          <a:p>
            <a:endParaRPr lang="en-US"/>
          </a:p>
        </p:txBody>
      </p:sp>
      <p:sp>
        <p:nvSpPr>
          <p:cNvPr id="140292" name="Rectangle 2"/>
          <p:cNvSpPr>
            <a:spLocks noChangeArrowheads="1"/>
          </p:cNvSpPr>
          <p:nvPr>
            <p:ph type="body"/>
          </p:nvPr>
        </p:nvSpPr>
        <p:spPr>
          <a:xfrm>
            <a:off x="1036638" y="4778375"/>
            <a:ext cx="5694362" cy="46212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02138" y="9555163"/>
            <a:ext cx="3368675" cy="50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136" tIns="50068" rIns="100136" bIns="50068"/>
          <a:lstStyle/>
          <a:p>
            <a:pPr>
              <a:buFont typeface="Times New Roman" pitchFamily="18" charset="0"/>
              <a:buNone/>
            </a:pPr>
            <a:fld id="{488B2DEA-7D4F-47D5-B8C6-2E3C16626984}" type="slidenum">
              <a:rPr lang="en-US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64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0136" tIns="50068" rIns="100136" bIns="50068" anchor="ctr"/>
          <a:lstStyle/>
          <a:p>
            <a:endParaRPr lang="en-US"/>
          </a:p>
        </p:txBody>
      </p:sp>
      <p:sp>
        <p:nvSpPr>
          <p:cNvPr id="141316" name="Rectangle 2"/>
          <p:cNvSpPr>
            <a:spLocks noChangeArrowheads="1"/>
          </p:cNvSpPr>
          <p:nvPr>
            <p:ph type="body"/>
          </p:nvPr>
        </p:nvSpPr>
        <p:spPr>
          <a:xfrm>
            <a:off x="1036638" y="4778375"/>
            <a:ext cx="5694362" cy="46212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02138" y="9555163"/>
            <a:ext cx="3368675" cy="50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136" tIns="50068" rIns="100136" bIns="50068"/>
          <a:lstStyle/>
          <a:p>
            <a:pPr>
              <a:buFont typeface="Times New Roman" pitchFamily="18" charset="0"/>
              <a:buNone/>
            </a:pPr>
            <a:fld id="{6EDEC248-8662-48B9-9DF4-CC7FE51E433B}" type="slidenum">
              <a:rPr lang="en-US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65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233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0136" tIns="50068" rIns="100136" bIns="50068" anchor="ctr"/>
          <a:lstStyle/>
          <a:p>
            <a:endParaRPr lang="en-US"/>
          </a:p>
        </p:txBody>
      </p:sp>
      <p:sp>
        <p:nvSpPr>
          <p:cNvPr id="142340" name="Rectangle 2"/>
          <p:cNvSpPr>
            <a:spLocks noChangeArrowheads="1"/>
          </p:cNvSpPr>
          <p:nvPr>
            <p:ph type="body"/>
          </p:nvPr>
        </p:nvSpPr>
        <p:spPr>
          <a:xfrm>
            <a:off x="1036638" y="4778375"/>
            <a:ext cx="5694362" cy="46212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4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03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5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6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7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9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0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1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2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4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5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6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7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8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9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0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95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44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13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05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20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8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800000"/>
          </a:solidFill>
          <a:latin typeface="DejaVu Sans" pitchFamily="32" charset="0"/>
          <a:ea typeface="DejaVu Sans" pitchFamily="32" charset="0"/>
          <a:cs typeface="DejaVu Sans" pitchFamily="32" charset="0"/>
        </a:defRPr>
      </a:lvl2pPr>
      <a:lvl3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800000"/>
          </a:solidFill>
          <a:latin typeface="DejaVu Sans" pitchFamily="32" charset="0"/>
          <a:ea typeface="DejaVu Sans" pitchFamily="32" charset="0"/>
          <a:cs typeface="DejaVu Sans" pitchFamily="32" charset="0"/>
        </a:defRPr>
      </a:lvl3pPr>
      <a:lvl4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800000"/>
          </a:solidFill>
          <a:latin typeface="DejaVu Sans" pitchFamily="32" charset="0"/>
          <a:ea typeface="DejaVu Sans" pitchFamily="32" charset="0"/>
          <a:cs typeface="DejaVu Sans" pitchFamily="32" charset="0"/>
        </a:defRPr>
      </a:lvl4pPr>
      <a:lvl5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800000"/>
          </a:solidFill>
          <a:latin typeface="DejaVu Sans" pitchFamily="32" charset="0"/>
          <a:ea typeface="DejaVu Sans" pitchFamily="32" charset="0"/>
          <a:cs typeface="DejaVu Sans" pitchFamily="32" charset="0"/>
        </a:defRPr>
      </a:lvl5pPr>
      <a:lvl6pPr marL="2514600" indent="-228600" algn="ctr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800000"/>
          </a:solidFill>
          <a:latin typeface="DejaVu Sans" pitchFamily="32" charset="0"/>
          <a:ea typeface="DejaVu Sans" pitchFamily="32" charset="0"/>
          <a:cs typeface="DejaVu Sans" pitchFamily="32" charset="0"/>
        </a:defRPr>
      </a:lvl6pPr>
      <a:lvl7pPr marL="2971800" indent="-228600" algn="ctr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800000"/>
          </a:solidFill>
          <a:latin typeface="DejaVu Sans" pitchFamily="32" charset="0"/>
          <a:ea typeface="DejaVu Sans" pitchFamily="32" charset="0"/>
          <a:cs typeface="DejaVu Sans" pitchFamily="32" charset="0"/>
        </a:defRPr>
      </a:lvl7pPr>
      <a:lvl8pPr marL="3429000" indent="-228600" algn="ctr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800000"/>
          </a:solidFill>
          <a:latin typeface="DejaVu Sans" pitchFamily="32" charset="0"/>
          <a:ea typeface="DejaVu Sans" pitchFamily="32" charset="0"/>
          <a:cs typeface="DejaVu Sans" pitchFamily="32" charset="0"/>
        </a:defRPr>
      </a:lvl8pPr>
      <a:lvl9pPr marL="3886200" indent="-228600" algn="ctr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800000"/>
          </a:solidFill>
          <a:latin typeface="DejaVu Sans" pitchFamily="32" charset="0"/>
          <a:ea typeface="DejaVu Sans" pitchFamily="32" charset="0"/>
          <a:cs typeface="DejaVu Sans" pitchFamily="32" charset="0"/>
        </a:defRPr>
      </a:lvl9pPr>
    </p:titleStyle>
    <p:bodyStyle>
      <a:lvl1pPr marL="342900" indent="-342900" algn="l" defTabSz="457200" rtl="0" eaLnBrk="0" fontAlgn="base" hangingPunct="0">
        <a:lnSpc>
          <a:spcPct val="9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6.jpeg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51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51.jpeg"/><Relationship Id="rId4" Type="http://schemas.openxmlformats.org/officeDocument/2006/relationships/image" Target="../media/image5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645636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12096" rIns="0" bIns="0" anchor="ctr"/>
          <a:lstStyle/>
          <a:p>
            <a:pPr algn="ctr" hangingPunct="0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3200" dirty="0">
                <a:solidFill>
                  <a:srgbClr val="C00000"/>
                </a:solidFill>
                <a:latin typeface="Univox"/>
              </a:rPr>
              <a:t>Logical </a:t>
            </a:r>
            <a:r>
              <a:rPr lang="en-US" sz="3200" dirty="0" smtClean="0">
                <a:solidFill>
                  <a:srgbClr val="C00000"/>
                </a:solidFill>
                <a:latin typeface="Univox"/>
              </a:rPr>
              <a:t>Attestation:</a:t>
            </a:r>
          </a:p>
          <a:p>
            <a:pPr algn="ctr" hangingPunct="0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3200" dirty="0" smtClean="0">
                <a:solidFill>
                  <a:srgbClr val="C00000"/>
                </a:solidFill>
                <a:latin typeface="Univox"/>
              </a:rPr>
              <a:t>An Authorization Architecture for </a:t>
            </a:r>
            <a:br>
              <a:rPr lang="en-US" sz="3200" dirty="0" smtClean="0">
                <a:solidFill>
                  <a:srgbClr val="C00000"/>
                </a:solidFill>
                <a:latin typeface="Univox"/>
              </a:rPr>
            </a:br>
            <a:r>
              <a:rPr lang="en-US" sz="3200" dirty="0" smtClean="0">
                <a:solidFill>
                  <a:srgbClr val="C00000"/>
                </a:solidFill>
                <a:latin typeface="Univox"/>
              </a:rPr>
              <a:t>Trustworthy Computing</a:t>
            </a:r>
            <a:endParaRPr lang="en-US" sz="2400" dirty="0">
              <a:solidFill>
                <a:srgbClr val="000000"/>
              </a:solidFill>
            </a:endParaRPr>
          </a:p>
          <a:p>
            <a:pPr algn="ctr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algn="ctr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algn="ctr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Emin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Gün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Sirer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Willem de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Bruijn</a:t>
            </a:r>
            <a:r>
              <a:rPr lang="en-US" sz="2400" baseline="30000" dirty="0" smtClean="0">
                <a:solidFill>
                  <a:schemeClr val="accent2">
                    <a:lumMod val="75000"/>
                  </a:schemeClr>
                </a:solidFill>
              </a:rPr>
              <a:t>†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Patrick Reynolds</a:t>
            </a:r>
            <a:r>
              <a:rPr lang="en-US" sz="2400" baseline="30000" dirty="0" smtClean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Alan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Shieh</a:t>
            </a:r>
            <a:r>
              <a:rPr lang="en-US" sz="2400" baseline="30000" dirty="0" smtClean="0">
                <a:solidFill>
                  <a:schemeClr val="accent2">
                    <a:lumMod val="75000"/>
                  </a:schemeClr>
                </a:solidFill>
              </a:rPr>
              <a:t>‡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b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Kevin Walsh, Dan Williams, Fred B. Schneider</a:t>
            </a:r>
          </a:p>
          <a:p>
            <a:pPr algn="ctr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algn="ctr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Cornell </a:t>
            </a:r>
            <a:r>
              <a:rPr lang="en-US" dirty="0" smtClean="0">
                <a:solidFill>
                  <a:srgbClr val="000000"/>
                </a:solidFill>
              </a:rPr>
              <a:t>University</a:t>
            </a:r>
          </a:p>
          <a:p>
            <a:pPr algn="ctr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algn="ctr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baseline="30000" dirty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now at </a:t>
            </a:r>
            <a:r>
              <a:rPr lang="en-US" dirty="0" err="1" smtClean="0">
                <a:solidFill>
                  <a:srgbClr val="000000"/>
                </a:solidFill>
              </a:rPr>
              <a:t>BlueStripe</a:t>
            </a:r>
            <a:r>
              <a:rPr lang="en-US" dirty="0" smtClean="0">
                <a:solidFill>
                  <a:srgbClr val="000000"/>
                </a:solidFill>
              </a:rPr>
              <a:t> Software</a:t>
            </a:r>
          </a:p>
          <a:p>
            <a:pPr algn="ctr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baseline="30000" dirty="0">
                <a:solidFill>
                  <a:schemeClr val="accent2">
                    <a:lumMod val="75000"/>
                  </a:schemeClr>
                </a:solidFill>
              </a:rPr>
              <a:t>‡</a:t>
            </a:r>
            <a:r>
              <a:rPr lang="en-US" dirty="0" smtClean="0">
                <a:solidFill>
                  <a:srgbClr val="000000"/>
                </a:solidFill>
              </a:rPr>
              <a:t>now at </a:t>
            </a:r>
            <a:r>
              <a:rPr lang="en-US" dirty="0" err="1" smtClean="0">
                <a:solidFill>
                  <a:srgbClr val="000000"/>
                </a:solidFill>
              </a:rPr>
              <a:t>Nicira</a:t>
            </a:r>
            <a:r>
              <a:rPr lang="en-US" dirty="0" smtClean="0">
                <a:solidFill>
                  <a:srgbClr val="000000"/>
                </a:solidFill>
              </a:rPr>
              <a:t> Networks</a:t>
            </a:r>
          </a:p>
          <a:p>
            <a:pPr algn="ctr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† </a:t>
            </a:r>
            <a:r>
              <a:rPr lang="en-US" dirty="0" smtClean="0">
                <a:solidFill>
                  <a:srgbClr val="000000"/>
                </a:solidFill>
              </a:rPr>
              <a:t>now at Google, Inc.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Chain of Trust in Logical Attestation</a:t>
            </a:r>
            <a:endParaRPr lang="en-US" dirty="0" smtClean="0"/>
          </a:p>
        </p:txBody>
      </p:sp>
      <p:grpSp>
        <p:nvGrpSpPr>
          <p:cNvPr id="13315" name="Group 7"/>
          <p:cNvGrpSpPr>
            <a:grpSpLocks/>
          </p:cNvGrpSpPr>
          <p:nvPr/>
        </p:nvGrpSpPr>
        <p:grpSpPr bwMode="auto">
          <a:xfrm>
            <a:off x="696912" y="2941637"/>
            <a:ext cx="8763001" cy="638175"/>
            <a:chOff x="1286" y="2103"/>
            <a:chExt cx="3781" cy="402"/>
          </a:xfrm>
        </p:grpSpPr>
        <p:pic>
          <p:nvPicPr>
            <p:cNvPr id="13338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6" y="2103"/>
              <a:ext cx="3782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339" name="Text Box 9"/>
            <p:cNvSpPr txBox="1">
              <a:spLocks noChangeArrowheads="1"/>
            </p:cNvSpPr>
            <p:nvPr/>
          </p:nvSpPr>
          <p:spPr bwMode="auto">
            <a:xfrm>
              <a:off x="1322" y="2145"/>
              <a:ext cx="843" cy="2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4828" rIns="90000" bIns="45000"/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</a:tabLst>
              </a:pPr>
              <a:r>
                <a:rPr lang="en-US" sz="2600">
                  <a:solidFill>
                    <a:srgbClr val="FFFFFF"/>
                  </a:solidFill>
                  <a:latin typeface="DejaVu Sans"/>
                </a:rPr>
                <a:t>nexus</a:t>
              </a:r>
            </a:p>
          </p:txBody>
        </p:sp>
        <p:sp>
          <p:nvSpPr>
            <p:cNvPr id="13340" name="Text Box 10"/>
            <p:cNvSpPr txBox="1">
              <a:spLocks noChangeArrowheads="1"/>
            </p:cNvSpPr>
            <p:nvPr/>
          </p:nvSpPr>
          <p:spPr bwMode="auto">
            <a:xfrm>
              <a:off x="2454" y="2182"/>
              <a:ext cx="2581" cy="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21167" rIns="0" bIns="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b="1" dirty="0">
                  <a:solidFill>
                    <a:srgbClr val="000000"/>
                  </a:solidFill>
                </a:rPr>
                <a:t>says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</a:rPr>
                <a:t>executed(labeling function)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316" name="Group 13"/>
          <p:cNvGrpSpPr>
            <a:grpSpLocks/>
          </p:cNvGrpSpPr>
          <p:nvPr/>
        </p:nvGrpSpPr>
        <p:grpSpPr bwMode="auto">
          <a:xfrm>
            <a:off x="696912" y="3856037"/>
            <a:ext cx="8763000" cy="638175"/>
            <a:chOff x="1286" y="2803"/>
            <a:chExt cx="3781" cy="402"/>
          </a:xfrm>
        </p:grpSpPr>
        <p:pic>
          <p:nvPicPr>
            <p:cNvPr id="13335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6" y="2803"/>
              <a:ext cx="3782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336" name="Text Box 15"/>
            <p:cNvSpPr txBox="1">
              <a:spLocks noChangeArrowheads="1"/>
            </p:cNvSpPr>
            <p:nvPr/>
          </p:nvSpPr>
          <p:spPr bwMode="auto">
            <a:xfrm>
              <a:off x="1322" y="2845"/>
              <a:ext cx="350" cy="2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4828" rIns="90000" bIns="45000"/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600">
                  <a:solidFill>
                    <a:srgbClr val="FFFFFF"/>
                  </a:solidFill>
                  <a:latin typeface="DejaVu Sans"/>
                </a:rPr>
                <a:t>bootloader</a:t>
              </a:r>
            </a:p>
          </p:txBody>
        </p:sp>
        <p:sp>
          <p:nvSpPr>
            <p:cNvPr id="13337" name="Text Box 16"/>
            <p:cNvSpPr txBox="1">
              <a:spLocks noChangeArrowheads="1"/>
            </p:cNvSpPr>
            <p:nvPr/>
          </p:nvSpPr>
          <p:spPr bwMode="auto">
            <a:xfrm>
              <a:off x="2454" y="2882"/>
              <a:ext cx="2581" cy="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21167" rIns="0" bIns="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b="1" dirty="0">
                  <a:solidFill>
                    <a:srgbClr val="000000"/>
                  </a:solidFill>
                </a:rPr>
                <a:t>says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sha</a:t>
              </a:r>
              <a:r>
                <a:rPr lang="en-US" sz="2400" dirty="0">
                  <a:solidFill>
                    <a:srgbClr val="000000"/>
                  </a:solidFill>
                </a:rPr>
                <a:t>(nexus) = 0xab.. </a:t>
              </a:r>
            </a:p>
          </p:txBody>
        </p:sp>
      </p:grpSp>
      <p:sp>
        <p:nvSpPr>
          <p:cNvPr id="13317" name="Line 17"/>
          <p:cNvSpPr>
            <a:spLocks noChangeShapeType="1"/>
          </p:cNvSpPr>
          <p:nvPr/>
        </p:nvSpPr>
        <p:spPr bwMode="auto">
          <a:xfrm flipH="1" flipV="1">
            <a:off x="3135312" y="3627437"/>
            <a:ext cx="19050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3318" name="Group 18"/>
          <p:cNvGrpSpPr>
            <a:grpSpLocks/>
          </p:cNvGrpSpPr>
          <p:nvPr/>
        </p:nvGrpSpPr>
        <p:grpSpPr bwMode="auto">
          <a:xfrm>
            <a:off x="696912" y="4541837"/>
            <a:ext cx="9050387" cy="857250"/>
            <a:chOff x="1286" y="3365"/>
            <a:chExt cx="3905" cy="540"/>
          </a:xfrm>
        </p:grpSpPr>
        <p:grpSp>
          <p:nvGrpSpPr>
            <p:cNvPr id="13330" name="Group 19"/>
            <p:cNvGrpSpPr>
              <a:grpSpLocks/>
            </p:cNvGrpSpPr>
            <p:nvPr/>
          </p:nvGrpSpPr>
          <p:grpSpPr bwMode="auto">
            <a:xfrm>
              <a:off x="1286" y="3502"/>
              <a:ext cx="3905" cy="403"/>
              <a:chOff x="1286" y="3502"/>
              <a:chExt cx="3905" cy="403"/>
            </a:xfrm>
          </p:grpSpPr>
          <p:pic>
            <p:nvPicPr>
              <p:cNvPr id="13332" name="Picture 2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86" y="3502"/>
                <a:ext cx="3782" cy="40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3333" name="Text Box 21"/>
              <p:cNvSpPr txBox="1">
                <a:spLocks noChangeArrowheads="1"/>
              </p:cNvSpPr>
              <p:nvPr/>
            </p:nvSpPr>
            <p:spPr bwMode="auto">
              <a:xfrm>
                <a:off x="1322" y="3545"/>
                <a:ext cx="530" cy="29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54828" rIns="90000" bIns="45000"/>
              <a:lstStyle/>
              <a:p>
                <a:pPr hangingPunct="0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723900" algn="l"/>
                  </a:tabLst>
                </a:pPr>
                <a:r>
                  <a:rPr lang="en-US" sz="2600">
                    <a:solidFill>
                      <a:srgbClr val="FFFFFF"/>
                    </a:solidFill>
                    <a:latin typeface="DejaVu Sans"/>
                  </a:rPr>
                  <a:t>bios</a:t>
                </a:r>
              </a:p>
            </p:txBody>
          </p:sp>
          <p:sp>
            <p:nvSpPr>
              <p:cNvPr id="13334" name="Text Box 22"/>
              <p:cNvSpPr txBox="1">
                <a:spLocks noChangeArrowheads="1"/>
              </p:cNvSpPr>
              <p:nvPr/>
            </p:nvSpPr>
            <p:spPr bwMode="auto">
              <a:xfrm>
                <a:off x="2454" y="3582"/>
                <a:ext cx="2737" cy="23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21167" rIns="0" bIns="0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</a:pPr>
                <a:r>
                  <a:rPr lang="en-US" sz="2400">
                    <a:solidFill>
                      <a:srgbClr val="000000"/>
                    </a:solidFill>
                  </a:rPr>
                  <a:t> </a:t>
                </a:r>
                <a:r>
                  <a:rPr lang="en-US" sz="2400" b="1">
                    <a:solidFill>
                      <a:srgbClr val="000000"/>
                    </a:solidFill>
                  </a:rPr>
                  <a:t>says</a:t>
                </a:r>
                <a:r>
                  <a:rPr lang="en-US" sz="2400">
                    <a:solidFill>
                      <a:srgbClr val="000000"/>
                    </a:solidFill>
                  </a:rPr>
                  <a:t> sha(bootloader) = 0xbc.. </a:t>
                </a:r>
              </a:p>
            </p:txBody>
          </p:sp>
        </p:grpSp>
        <p:sp>
          <p:nvSpPr>
            <p:cNvPr id="13331" name="Line 23"/>
            <p:cNvSpPr>
              <a:spLocks noChangeShapeType="1"/>
            </p:cNvSpPr>
            <p:nvPr/>
          </p:nvSpPr>
          <p:spPr bwMode="auto">
            <a:xfrm flipH="1" flipV="1">
              <a:off x="2338" y="3365"/>
              <a:ext cx="789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9" name="Group 13"/>
          <p:cNvGrpSpPr>
            <a:grpSpLocks/>
          </p:cNvGrpSpPr>
          <p:nvPr/>
        </p:nvGrpSpPr>
        <p:grpSpPr bwMode="auto">
          <a:xfrm>
            <a:off x="696912" y="1992313"/>
            <a:ext cx="8765319" cy="639762"/>
            <a:chOff x="1286" y="2803"/>
            <a:chExt cx="3782" cy="403"/>
          </a:xfrm>
        </p:grpSpPr>
        <p:pic>
          <p:nvPicPr>
            <p:cNvPr id="13327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6" y="2803"/>
              <a:ext cx="3782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328" name="Text Box 15"/>
            <p:cNvSpPr txBox="1">
              <a:spLocks noChangeArrowheads="1"/>
            </p:cNvSpPr>
            <p:nvPr/>
          </p:nvSpPr>
          <p:spPr bwMode="auto">
            <a:xfrm>
              <a:off x="1307" y="2861"/>
              <a:ext cx="413" cy="2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4828" rIns="90000" bIns="45000"/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600" dirty="0" smtClean="0">
                  <a:solidFill>
                    <a:srgbClr val="FFFFFF"/>
                  </a:solidFill>
                  <a:latin typeface="DejaVu Sans"/>
                </a:rPr>
                <a:t>labeling function</a:t>
              </a:r>
              <a:endParaRPr lang="en-US" sz="2600" dirty="0">
                <a:solidFill>
                  <a:srgbClr val="FFFFFF"/>
                </a:solidFill>
                <a:latin typeface="DejaVu Sans"/>
              </a:endParaRPr>
            </a:p>
          </p:txBody>
        </p:sp>
        <p:sp>
          <p:nvSpPr>
            <p:cNvPr id="13329" name="Text Box 16"/>
            <p:cNvSpPr txBox="1">
              <a:spLocks noChangeArrowheads="1"/>
            </p:cNvSpPr>
            <p:nvPr/>
          </p:nvSpPr>
          <p:spPr bwMode="auto">
            <a:xfrm>
              <a:off x="2454" y="2882"/>
              <a:ext cx="2581" cy="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21167" rIns="0" bIns="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b="1" dirty="0">
                  <a:solidFill>
                    <a:srgbClr val="000000"/>
                  </a:solidFill>
                </a:rPr>
                <a:t>…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320" name="Line 17"/>
          <p:cNvSpPr>
            <a:spLocks noChangeShapeType="1"/>
          </p:cNvSpPr>
          <p:nvPr/>
        </p:nvSpPr>
        <p:spPr bwMode="auto">
          <a:xfrm flipH="1" flipV="1">
            <a:off x="2982911" y="2636837"/>
            <a:ext cx="20574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3321" name="Group 18"/>
          <p:cNvGrpSpPr>
            <a:grpSpLocks/>
          </p:cNvGrpSpPr>
          <p:nvPr/>
        </p:nvGrpSpPr>
        <p:grpSpPr bwMode="auto">
          <a:xfrm>
            <a:off x="696912" y="5456240"/>
            <a:ext cx="8765319" cy="857250"/>
            <a:chOff x="1286" y="3365"/>
            <a:chExt cx="3782" cy="540"/>
          </a:xfrm>
        </p:grpSpPr>
        <p:grpSp>
          <p:nvGrpSpPr>
            <p:cNvPr id="13322" name="Group 19"/>
            <p:cNvGrpSpPr>
              <a:grpSpLocks/>
            </p:cNvGrpSpPr>
            <p:nvPr/>
          </p:nvGrpSpPr>
          <p:grpSpPr bwMode="auto">
            <a:xfrm>
              <a:off x="1286" y="3502"/>
              <a:ext cx="3782" cy="403"/>
              <a:chOff x="1286" y="3502"/>
              <a:chExt cx="3782" cy="403"/>
            </a:xfrm>
          </p:grpSpPr>
          <p:pic>
            <p:nvPicPr>
              <p:cNvPr id="13324" name="Picture 2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86" y="3502"/>
                <a:ext cx="3782" cy="40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3325" name="Text Box 21"/>
              <p:cNvSpPr txBox="1">
                <a:spLocks noChangeArrowheads="1"/>
              </p:cNvSpPr>
              <p:nvPr/>
            </p:nvSpPr>
            <p:spPr bwMode="auto">
              <a:xfrm>
                <a:off x="1322" y="3545"/>
                <a:ext cx="530" cy="29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54828" rIns="90000" bIns="45000"/>
              <a:lstStyle/>
              <a:p>
                <a:pPr hangingPunct="0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723900" algn="l"/>
                  </a:tabLst>
                </a:pPr>
                <a:r>
                  <a:rPr lang="en-US" sz="2600" dirty="0" err="1">
                    <a:solidFill>
                      <a:srgbClr val="FFFFFF"/>
                    </a:solidFill>
                    <a:latin typeface="DejaVu Sans"/>
                  </a:rPr>
                  <a:t>tpm</a:t>
                </a:r>
                <a:endParaRPr lang="en-US" sz="2600" dirty="0">
                  <a:solidFill>
                    <a:srgbClr val="FFFFFF"/>
                  </a:solidFill>
                  <a:latin typeface="DejaVu Sans"/>
                </a:endParaRPr>
              </a:p>
            </p:txBody>
          </p:sp>
          <p:sp>
            <p:nvSpPr>
              <p:cNvPr id="13326" name="Text Box 22"/>
              <p:cNvSpPr txBox="1">
                <a:spLocks noChangeArrowheads="1"/>
              </p:cNvSpPr>
              <p:nvPr/>
            </p:nvSpPr>
            <p:spPr bwMode="auto">
              <a:xfrm>
                <a:off x="2454" y="3582"/>
                <a:ext cx="2581" cy="23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21167" rIns="0" bIns="0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says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sha</a:t>
                </a:r>
                <a:r>
                  <a:rPr lang="en-US" sz="2400" dirty="0">
                    <a:solidFill>
                      <a:srgbClr val="000000"/>
                    </a:solidFill>
                  </a:rPr>
                  <a:t>(bios) = 0xcd.. </a:t>
                </a:r>
              </a:p>
            </p:txBody>
          </p:sp>
        </p:grpSp>
        <p:sp>
          <p:nvSpPr>
            <p:cNvPr id="13323" name="Line 23"/>
            <p:cNvSpPr>
              <a:spLocks noChangeShapeType="1"/>
            </p:cNvSpPr>
            <p:nvPr/>
          </p:nvSpPr>
          <p:spPr bwMode="auto">
            <a:xfrm flipH="1" flipV="1">
              <a:off x="2338" y="3365"/>
              <a:ext cx="755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8"/>
          <p:cNvGrpSpPr>
            <a:grpSpLocks/>
          </p:cNvGrpSpPr>
          <p:nvPr/>
        </p:nvGrpSpPr>
        <p:grpSpPr bwMode="auto">
          <a:xfrm>
            <a:off x="696912" y="6370635"/>
            <a:ext cx="8765319" cy="857249"/>
            <a:chOff x="1286" y="3365"/>
            <a:chExt cx="3782" cy="540"/>
          </a:xfrm>
        </p:grpSpPr>
        <p:grpSp>
          <p:nvGrpSpPr>
            <p:cNvPr id="32" name="Group 19"/>
            <p:cNvGrpSpPr>
              <a:grpSpLocks/>
            </p:cNvGrpSpPr>
            <p:nvPr/>
          </p:nvGrpSpPr>
          <p:grpSpPr bwMode="auto">
            <a:xfrm>
              <a:off x="1286" y="3502"/>
              <a:ext cx="3782" cy="403"/>
              <a:chOff x="1286" y="3502"/>
              <a:chExt cx="3782" cy="403"/>
            </a:xfrm>
          </p:grpSpPr>
          <p:pic>
            <p:nvPicPr>
              <p:cNvPr id="34" name="Picture 2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86" y="3502"/>
                <a:ext cx="3782" cy="40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5" name="Text Box 21"/>
              <p:cNvSpPr txBox="1">
                <a:spLocks noChangeArrowheads="1"/>
              </p:cNvSpPr>
              <p:nvPr/>
            </p:nvSpPr>
            <p:spPr bwMode="auto">
              <a:xfrm>
                <a:off x="1322" y="3545"/>
                <a:ext cx="530" cy="29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54828" rIns="90000" bIns="45000"/>
              <a:lstStyle/>
              <a:p>
                <a:pPr hangingPunct="0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723900" algn="l"/>
                  </a:tabLst>
                </a:pPr>
                <a:r>
                  <a:rPr lang="en-US" sz="2600" dirty="0" err="1" smtClean="0">
                    <a:solidFill>
                      <a:srgbClr val="FFFFFF"/>
                    </a:solidFill>
                    <a:latin typeface="DejaVu Sans"/>
                  </a:rPr>
                  <a:t>atmel</a:t>
                </a:r>
                <a:endParaRPr lang="en-US" sz="2600" dirty="0">
                  <a:solidFill>
                    <a:srgbClr val="FFFFFF"/>
                  </a:solidFill>
                  <a:latin typeface="DejaVu Sans"/>
                </a:endParaRPr>
              </a:p>
            </p:txBody>
          </p:sp>
          <p:sp>
            <p:nvSpPr>
              <p:cNvPr id="36" name="Text Box 22"/>
              <p:cNvSpPr txBox="1">
                <a:spLocks noChangeArrowheads="1"/>
              </p:cNvSpPr>
              <p:nvPr/>
            </p:nvSpPr>
            <p:spPr bwMode="auto">
              <a:xfrm>
                <a:off x="2454" y="3582"/>
                <a:ext cx="2581" cy="23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21167" rIns="0" bIns="0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says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</a:rPr>
                  <a:t>tpm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000000"/>
                    </a:solidFill>
                  </a:rPr>
                  <a:t>speaksfor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</a:rPr>
                  <a:t>atmel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 flipH="1" flipV="1">
              <a:off x="2338" y="3365"/>
              <a:ext cx="755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964112" y="2713037"/>
            <a:ext cx="1828800" cy="16764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lstore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Creation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4825" y="1341437"/>
            <a:ext cx="9070975" cy="55530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7640" rIns="0" bIns="0" anchor="t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Labels are issued into </a:t>
            </a:r>
            <a:r>
              <a:rPr lang="en-US" sz="2800" dirty="0" err="1" smtClean="0">
                <a:solidFill>
                  <a:srgbClr val="FF0000"/>
                </a:solidFill>
              </a:rPr>
              <a:t>labelstores</a:t>
            </a:r>
            <a:r>
              <a:rPr lang="en-US" sz="2800" dirty="0" smtClean="0">
                <a:solidFill>
                  <a:srgbClr val="000000"/>
                </a:solidFill>
              </a:rPr>
              <a:t> with the 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b="1" dirty="0" smtClean="0"/>
              <a:t>say(principal, statement)</a:t>
            </a:r>
            <a:r>
              <a:rPr lang="en-US" sz="2800" dirty="0" smtClean="0">
                <a:solidFill>
                  <a:srgbClr val="000000"/>
                </a:solidFill>
              </a:rPr>
              <a:t> system call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Secure channel obviates crypto in the common case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Labels can be externalized to X.509, internalized, copied, deleted</a:t>
            </a:r>
            <a:endParaRPr lang="en-US" sz="2800" dirty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>
              <a:solidFill>
                <a:srgbClr val="FF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 smtClean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Rounded Rectangle 7"/>
          <p:cNvSpPr>
            <a:spLocks noChangeArrowheads="1"/>
          </p:cNvSpPr>
          <p:nvPr/>
        </p:nvSpPr>
        <p:spPr bwMode="auto">
          <a:xfrm>
            <a:off x="2144712" y="4465637"/>
            <a:ext cx="4724400" cy="1066800"/>
          </a:xfrm>
          <a:prstGeom prst="roundRect">
            <a:avLst>
              <a:gd name="adj" fmla="val 16667"/>
            </a:avLst>
          </a:prstGeom>
          <a:solidFill>
            <a:srgbClr val="8E0000"/>
          </a:solidFill>
          <a:ln w="9525" algn="ctr">
            <a:solidFill>
              <a:srgbClr val="8E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nexus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ounded Rectangle 16"/>
          <p:cNvSpPr>
            <a:spLocks noChangeArrowheads="1"/>
          </p:cNvSpPr>
          <p:nvPr/>
        </p:nvSpPr>
        <p:spPr bwMode="auto">
          <a:xfrm>
            <a:off x="5040312" y="3246437"/>
            <a:ext cx="1676400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2220912" y="2713037"/>
            <a:ext cx="1143000" cy="16764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LF1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516312" y="2713037"/>
            <a:ext cx="1143000" cy="16764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LF2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7112" y="3398837"/>
            <a:ext cx="957161" cy="20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9" name="Group 28"/>
          <p:cNvGrpSpPr/>
          <p:nvPr/>
        </p:nvGrpSpPr>
        <p:grpSpPr>
          <a:xfrm>
            <a:off x="3592512" y="3398837"/>
            <a:ext cx="957161" cy="431800"/>
            <a:chOff x="3592512" y="3246437"/>
            <a:chExt cx="957161" cy="431800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92512" y="3246437"/>
              <a:ext cx="957161" cy="203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92512" y="3475037"/>
              <a:ext cx="957161" cy="203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8312E-6 2.77311E-6 C 0.00897 0.03487 0.00708 0.17248 0.05353 0.20903 C 0.09997 0.24559 0.23851 0.25336 0.27897 0.21911 C 0.31943 0.18487 0.29298 0.04874 0.2966 0.0039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9295E-6 -3.27731E-6 C 0.00284 0.0311 -0.00913 0.1561 0.017 0.18719 C 0.04314 0.21828 0.13161 0.21219 0.1568 0.18719 C 0.18199 0.16219 0.16578 0.0687 0.16814 0.0376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 with Labels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4825" y="1341437"/>
            <a:ext cx="9336087" cy="55530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7640" rIns="0" bIns="0" anchor="t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Nexus enables all resource accesses to be predicated on a </a:t>
            </a:r>
            <a:r>
              <a:rPr lang="en-US" sz="2800" dirty="0" smtClean="0">
                <a:solidFill>
                  <a:srgbClr val="FF0000"/>
                </a:solidFill>
              </a:rPr>
              <a:t>guard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Guards perform authorization, by checking labels against a </a:t>
            </a:r>
            <a:r>
              <a:rPr lang="en-US" sz="2800" dirty="0" smtClean="0">
                <a:solidFill>
                  <a:srgbClr val="FF0000"/>
                </a:solidFill>
              </a:rPr>
              <a:t>goal formula</a:t>
            </a:r>
          </a:p>
          <a:p>
            <a:pPr hangingPunct="0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/>
              <a:t> NAL statement that needs to be discharged for access</a:t>
            </a:r>
          </a:p>
          <a:p>
            <a:pPr hangingPunct="0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	Can capture any provable characteristic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Goal formula provides policy flexibility</a:t>
            </a:r>
          </a:p>
          <a:p>
            <a:pPr hangingPunct="0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/>
              <a:t>	</a:t>
            </a:r>
            <a:r>
              <a:rPr lang="en-US" sz="2400" b="1" dirty="0" err="1" smtClean="0"/>
              <a:t>setgoal</a:t>
            </a:r>
            <a:r>
              <a:rPr lang="en-US" sz="2400" dirty="0" smtClean="0"/>
              <a:t>(object, method, goal) system call</a:t>
            </a:r>
          </a:p>
          <a:p>
            <a:pPr hangingPunct="0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setting the goal statement itself requires authorization</a:t>
            </a:r>
          </a:p>
          <a:p>
            <a:pPr hangingPunct="0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	if not set, only the creator can set the goal, no super-user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/>
              <a:t>	</a:t>
            </a:r>
            <a:endParaRPr lang="en-US" sz="2800" dirty="0" smtClean="0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2000" dirty="0" smtClean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350838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Guards</a:t>
            </a:r>
            <a:endParaRPr lang="en-US" dirty="0" smtClean="0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239712" y="3703637"/>
            <a:ext cx="5676900" cy="358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167" rIns="0" bIns="0" anchor="ctr"/>
          <a:lstStyle/>
          <a:p>
            <a:pPr marL="431800" lvl="1" indent="-215900" hangingPunct="0">
              <a:lnSpc>
                <a:spcPct val="93000"/>
              </a:lnSpc>
              <a:buClr>
                <a:srgbClr val="000000"/>
              </a:buClr>
              <a:buSzPct val="8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Clients use labels to construct proofs that discharge the goal formula</a:t>
            </a:r>
          </a:p>
          <a:p>
            <a:pPr marL="431800" lvl="1" indent="-215900" hangingPunct="0">
              <a:lnSpc>
                <a:spcPct val="93000"/>
              </a:lnSpc>
              <a:buClr>
                <a:srgbClr val="000000"/>
              </a:buClr>
              <a:buSzPct val="8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800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431800" lvl="1" indent="-215900" hangingPunct="0">
              <a:lnSpc>
                <a:spcPct val="93000"/>
              </a:lnSpc>
              <a:buClr>
                <a:srgbClr val="000000"/>
              </a:buClr>
              <a:buSzPct val="8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Guards validate proofs</a:t>
            </a:r>
          </a:p>
          <a:p>
            <a:pPr marL="431800" lvl="1" indent="-215900" hangingPunct="0">
              <a:lnSpc>
                <a:spcPct val="93000"/>
              </a:lnSpc>
              <a:buClr>
                <a:srgbClr val="000000"/>
              </a:buClr>
              <a:buSzPct val="8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	</a:t>
            </a:r>
            <a:r>
              <a:rPr lang="en-US" sz="2400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provides flexibility to clients</a:t>
            </a:r>
          </a:p>
          <a:p>
            <a:pPr marL="431800" lvl="1" indent="-215900" hangingPunct="0">
              <a:lnSpc>
                <a:spcPct val="93000"/>
              </a:lnSpc>
              <a:buClr>
                <a:srgbClr val="000000"/>
              </a:buClr>
              <a:buSzPct val="8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800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431800" lvl="1" indent="-215900" hangingPunct="0">
              <a:lnSpc>
                <a:spcPct val="93000"/>
              </a:lnSpc>
              <a:buClr>
                <a:srgbClr val="000000"/>
              </a:buClr>
              <a:buSzPct val="8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Validation may require consulting </a:t>
            </a:r>
            <a:r>
              <a:rPr lang="en-US" sz="2800" kern="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authorities</a:t>
            </a:r>
            <a:endParaRPr lang="en-US" sz="2800" kern="0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ounded Rectangular Callout 28"/>
          <p:cNvSpPr/>
          <p:nvPr/>
        </p:nvSpPr>
        <p:spPr bwMode="auto">
          <a:xfrm>
            <a:off x="6335712" y="4143668"/>
            <a:ext cx="3429000" cy="1066800"/>
          </a:xfrm>
          <a:prstGeom prst="wedgeRoundRectCallout">
            <a:avLst>
              <a:gd name="adj1" fmla="val -35212"/>
              <a:gd name="adj2" fmla="val 7315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latin typeface="Arial" charset="0"/>
              </a:rPr>
              <a:t>Halt! </a:t>
            </a:r>
            <a:r>
              <a:rPr lang="en-US" sz="2000" dirty="0">
                <a:latin typeface="Arial" charset="0"/>
              </a:rPr>
              <a:t>Prove </a:t>
            </a:r>
            <a:r>
              <a:rPr lang="en-US" sz="2000" dirty="0" smtClean="0">
                <a:latin typeface="Arial" charset="0"/>
              </a:rPr>
              <a:t>goal </a:t>
            </a:r>
            <a:r>
              <a:rPr lang="en-US" sz="2000" dirty="0">
                <a:latin typeface="Arial" charset="0"/>
              </a:rPr>
              <a:t>f</a:t>
            </a:r>
            <a:r>
              <a:rPr lang="en-US" sz="2000" dirty="0" smtClean="0">
                <a:latin typeface="Arial" charset="0"/>
              </a:rPr>
              <a:t>ormula to </a:t>
            </a:r>
            <a:r>
              <a:rPr lang="en-US" sz="2000" dirty="0">
                <a:latin typeface="Arial" charset="0"/>
              </a:rPr>
              <a:t>show that I can trust </a:t>
            </a:r>
            <a:r>
              <a:rPr lang="en-US" sz="2000" dirty="0" smtClean="0">
                <a:latin typeface="Arial" charset="0"/>
              </a:rPr>
              <a:t>you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 smtClean="0">
                <a:latin typeface="Arial" charset="0"/>
              </a:rPr>
              <a:t>with this resource.</a:t>
            </a:r>
            <a:endParaRPr lang="en-US" sz="2000" dirty="0">
              <a:latin typeface="Arial" charset="0"/>
            </a:endParaRPr>
          </a:p>
        </p:txBody>
      </p:sp>
      <p:grpSp>
        <p:nvGrpSpPr>
          <p:cNvPr id="24582" name="Group 3"/>
          <p:cNvGrpSpPr>
            <a:grpSpLocks/>
          </p:cNvGrpSpPr>
          <p:nvPr/>
        </p:nvGrpSpPr>
        <p:grpSpPr bwMode="auto">
          <a:xfrm>
            <a:off x="7554912" y="5972468"/>
            <a:ext cx="2133600" cy="228600"/>
            <a:chOff x="2284" y="2438"/>
            <a:chExt cx="4140" cy="447"/>
          </a:xfrm>
        </p:grpSpPr>
        <p:pic>
          <p:nvPicPr>
            <p:cNvPr id="2460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4" y="2466"/>
              <a:ext cx="4140" cy="403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</p:spPr>
        </p:pic>
        <p:sp>
          <p:nvSpPr>
            <p:cNvPr id="24603" name="Text Box 5"/>
            <p:cNvSpPr txBox="1">
              <a:spLocks noChangeArrowheads="1"/>
            </p:cNvSpPr>
            <p:nvPr/>
          </p:nvSpPr>
          <p:spPr bwMode="auto">
            <a:xfrm>
              <a:off x="2320" y="2509"/>
              <a:ext cx="350" cy="2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4828" rIns="90000" bIns="45000"/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2600">
                <a:solidFill>
                  <a:srgbClr val="FFFFFF"/>
                </a:solidFill>
                <a:latin typeface="DejaVu Sans"/>
              </a:endParaRPr>
            </a:p>
          </p:txBody>
        </p:sp>
        <p:sp>
          <p:nvSpPr>
            <p:cNvPr id="24604" name="Text Box 6"/>
            <p:cNvSpPr txBox="1">
              <a:spLocks noChangeArrowheads="1"/>
            </p:cNvSpPr>
            <p:nvPr/>
          </p:nvSpPr>
          <p:spPr bwMode="auto">
            <a:xfrm>
              <a:off x="3452" y="2438"/>
              <a:ext cx="2731" cy="4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21167" rIns="0" bIns="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12" y="1646237"/>
            <a:ext cx="2133600" cy="20637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12" y="1951037"/>
            <a:ext cx="2133600" cy="20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7112" y="2636837"/>
            <a:ext cx="2133600" cy="20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2512" y="1951037"/>
            <a:ext cx="2133600" cy="20637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2512" y="2255837"/>
            <a:ext cx="2133600" cy="20637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9912" y="2789237"/>
            <a:ext cx="2133600" cy="20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8312" y="3551237"/>
            <a:ext cx="2133600" cy="206375"/>
          </a:xfrm>
          <a:prstGeom prst="rect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</p:spPr>
      </p:pic>
      <p:cxnSp>
        <p:nvCxnSpPr>
          <p:cNvPr id="42" name="Straight Connector 41"/>
          <p:cNvCxnSpPr>
            <a:stCxn id="24" idx="2"/>
            <a:endCxn id="26" idx="0"/>
          </p:cNvCxnSpPr>
          <p:nvPr/>
        </p:nvCxnSpPr>
        <p:spPr bwMode="auto">
          <a:xfrm rot="5400000">
            <a:off x="1561305" y="1901031"/>
            <a:ext cx="98425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6" idx="2"/>
            <a:endCxn id="30" idx="0"/>
          </p:cNvCxnSpPr>
          <p:nvPr/>
        </p:nvCxnSpPr>
        <p:spPr bwMode="auto">
          <a:xfrm rot="16200000" flipH="1">
            <a:off x="2247899" y="1520825"/>
            <a:ext cx="479425" cy="1752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30" idx="0"/>
          </p:cNvCxnSpPr>
          <p:nvPr/>
        </p:nvCxnSpPr>
        <p:spPr bwMode="auto">
          <a:xfrm rot="5400000">
            <a:off x="3238499" y="1978025"/>
            <a:ext cx="784225" cy="533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0" idx="2"/>
            <a:endCxn id="38" idx="0"/>
          </p:cNvCxnSpPr>
          <p:nvPr/>
        </p:nvCxnSpPr>
        <p:spPr bwMode="auto">
          <a:xfrm rot="16200000" flipH="1">
            <a:off x="4000499" y="2206625"/>
            <a:ext cx="708025" cy="1981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7" idx="2"/>
            <a:endCxn id="38" idx="0"/>
          </p:cNvCxnSpPr>
          <p:nvPr/>
        </p:nvCxnSpPr>
        <p:spPr bwMode="auto">
          <a:xfrm rot="5400000">
            <a:off x="5753099" y="2587625"/>
            <a:ext cx="555625" cy="1371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6" idx="2"/>
            <a:endCxn id="37" idx="0"/>
          </p:cNvCxnSpPr>
          <p:nvPr/>
        </p:nvCxnSpPr>
        <p:spPr bwMode="auto">
          <a:xfrm rot="5400000">
            <a:off x="7429499" y="1749425"/>
            <a:ext cx="327025" cy="1752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37" idx="0"/>
          </p:cNvCxnSpPr>
          <p:nvPr/>
        </p:nvCxnSpPr>
        <p:spPr bwMode="auto">
          <a:xfrm rot="16200000" flipH="1">
            <a:off x="5981699" y="2054225"/>
            <a:ext cx="936625" cy="533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6" idx="0"/>
            <a:endCxn id="35" idx="2"/>
          </p:cNvCxnSpPr>
          <p:nvPr/>
        </p:nvCxnSpPr>
        <p:spPr bwMode="auto">
          <a:xfrm rot="5400000" flipH="1" flipV="1">
            <a:off x="8419305" y="2205831"/>
            <a:ext cx="98425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3" name="Picture 32" descr="mini-bust-royal-guard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912" y="5210468"/>
            <a:ext cx="2565080" cy="2349207"/>
          </a:xfrm>
          <a:prstGeom prst="rect">
            <a:avLst/>
          </a:prstGeom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6512" y="1646237"/>
            <a:ext cx="2133600" cy="20637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0512" y="1646237"/>
            <a:ext cx="2133600" cy="20637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Authorities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4825" y="1341437"/>
            <a:ext cx="9336087" cy="55530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7640" rIns="0" bIns="0" anchor="t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/>
              <a:t>	</a:t>
            </a:r>
            <a:endParaRPr lang="en-US" sz="2800" dirty="0" smtClean="0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2000" dirty="0" smtClean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7225" y="1493837"/>
            <a:ext cx="9336087" cy="55530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7640" rIns="0" bIns="0" anchor="t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Certain statements are time-varying or non-monotonic</a:t>
            </a:r>
          </a:p>
          <a:p>
            <a:pPr hangingPunct="0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They cannot be safely issued as credentials</a:t>
            </a:r>
          </a:p>
          <a:p>
            <a:pPr hangingPunct="0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	E.g. time, number of times a file has been read,</a:t>
            </a:r>
            <a:br>
              <a:rPr lang="en-US" sz="2400" dirty="0" smtClean="0"/>
            </a:br>
            <a:r>
              <a:rPr lang="en-US" sz="2400" dirty="0" smtClean="0"/>
              <a:t>	       current memory consumption, etc.</a:t>
            </a:r>
            <a:endParaRPr lang="en-US" sz="2400" dirty="0"/>
          </a:p>
          <a:p>
            <a:pPr hangingPunct="0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In logical attestation, the validity of time-varying labels is checked by consulting an authority</a:t>
            </a:r>
          </a:p>
          <a:p>
            <a:pPr hangingPunct="0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Authorities are designated by the goal formula</a:t>
            </a:r>
          </a:p>
          <a:p>
            <a:pPr hangingPunct="0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Multiple authorities can coexist</a:t>
            </a:r>
            <a:endParaRPr lang="en-US" sz="3200" dirty="0" smtClean="0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2000" dirty="0" smtClean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814513"/>
            <a:ext cx="9575800" cy="4899025"/>
          </a:xfrm>
        </p:spPr>
        <p:txBody>
          <a:bodyPr tIns="28224"/>
          <a:lstStyle/>
          <a:p>
            <a:pPr algn="l" eaLnBrk="1">
              <a:lnSpc>
                <a:spcPct val="93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1. 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Owner sets policy </a:t>
            </a:r>
            <a:r>
              <a:rPr lang="en-US" sz="2400" dirty="0" smtClean="0">
                <a:latin typeface="Arial" charset="0"/>
              </a:rPr>
              <a:t>goal</a:t>
            </a:r>
            <a:r>
              <a:rPr lang="en-US" sz="2400" dirty="0" smtClean="0">
                <a:latin typeface="Arial" charset="0"/>
              </a:rPr>
              <a:t>(*, write, file) = </a:t>
            </a:r>
            <a:endParaRPr lang="en-US" sz="2600" dirty="0" smtClean="0">
              <a:latin typeface="Arial" charset="0"/>
            </a:endParaRPr>
          </a:p>
          <a:p>
            <a:pPr algn="l" eaLnBrk="1">
              <a:lnSpc>
                <a:spcPct val="93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endParaRPr lang="en-US" sz="2600" dirty="0" smtClean="0">
              <a:solidFill>
                <a:srgbClr val="000000"/>
              </a:solidFill>
              <a:latin typeface="Arial" charset="0"/>
            </a:endParaRPr>
          </a:p>
          <a:p>
            <a:pPr algn="l" eaLnBrk="1">
              <a:lnSpc>
                <a:spcPct val="93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endParaRPr lang="en-US" sz="3200" dirty="0" smtClean="0">
              <a:solidFill>
                <a:srgbClr val="000000"/>
              </a:solidFill>
              <a:latin typeface="Arial" charset="0"/>
            </a:endParaRPr>
          </a:p>
          <a:p>
            <a:pPr algn="l" eaLnBrk="1">
              <a:lnSpc>
                <a:spcPct val="93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endParaRPr lang="en-US" sz="3200" dirty="0" smtClean="0">
              <a:solidFill>
                <a:srgbClr val="000000"/>
              </a:solidFill>
              <a:latin typeface="Arial" charset="0"/>
            </a:endParaRPr>
          </a:p>
          <a:p>
            <a:pPr algn="l" eaLnBrk="1">
              <a:lnSpc>
                <a:spcPct val="93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US" sz="2600" dirty="0" smtClean="0">
                <a:latin typeface="Arial" charset="0"/>
              </a:rPr>
              <a:t>  </a:t>
            </a:r>
          </a:p>
          <a:p>
            <a:pPr algn="l" eaLnBrk="1">
              <a:lnSpc>
                <a:spcPct val="93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endParaRPr lang="en-US" sz="3200" dirty="0" smtClean="0">
              <a:solidFill>
                <a:srgbClr val="000000"/>
              </a:solidFill>
              <a:latin typeface="Arial" charset="0"/>
            </a:endParaRPr>
          </a:p>
          <a:p>
            <a:pPr algn="l" eaLnBrk="1">
              <a:lnSpc>
                <a:spcPct val="93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endParaRPr lang="en-US" sz="3200" dirty="0" smtClean="0">
              <a:solidFill>
                <a:srgbClr val="000000"/>
              </a:solidFill>
              <a:latin typeface="Arial" charset="0"/>
            </a:endParaRPr>
          </a:p>
          <a:p>
            <a:pPr algn="l" eaLnBrk="1">
              <a:lnSpc>
                <a:spcPct val="93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endParaRPr lang="en-US" sz="3200" dirty="0" smtClean="0">
              <a:solidFill>
                <a:srgbClr val="000000"/>
              </a:solidFill>
              <a:latin typeface="Arial" charset="0"/>
            </a:endParaRPr>
          </a:p>
          <a:p>
            <a:pPr algn="l" eaLnBrk="1">
              <a:lnSpc>
                <a:spcPct val="93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endParaRPr lang="en-US" sz="3200" dirty="0" smtClean="0">
              <a:solidFill>
                <a:srgbClr val="000000"/>
              </a:solidFill>
              <a:latin typeface="Arial" charset="0"/>
            </a:endParaRPr>
          </a:p>
          <a:p>
            <a:pPr algn="l" eaLnBrk="1">
              <a:lnSpc>
                <a:spcPct val="93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endParaRPr lang="en-US" sz="3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Authorization with Logical Attestation </a:t>
            </a:r>
            <a:endParaRPr lang="en-US" dirty="0" smtClean="0"/>
          </a:p>
        </p:txBody>
      </p: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6781800" y="1951038"/>
            <a:ext cx="3135313" cy="709612"/>
            <a:chOff x="4481" y="1229"/>
            <a:chExt cx="3899" cy="447"/>
          </a:xfrm>
        </p:grpSpPr>
        <p:pic>
          <p:nvPicPr>
            <p:cNvPr id="2561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81" y="1257"/>
              <a:ext cx="3782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5618" name="Text Box 5"/>
            <p:cNvSpPr txBox="1">
              <a:spLocks noChangeArrowheads="1"/>
            </p:cNvSpPr>
            <p:nvPr/>
          </p:nvSpPr>
          <p:spPr bwMode="auto">
            <a:xfrm>
              <a:off x="4517" y="1300"/>
              <a:ext cx="431" cy="2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4828" rIns="90000" bIns="45000"/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600" dirty="0">
                  <a:solidFill>
                    <a:srgbClr val="FFFFFF"/>
                  </a:solidFill>
                  <a:latin typeface="DejaVu Sans"/>
                </a:rPr>
                <a:t>file</a:t>
              </a:r>
            </a:p>
          </p:txBody>
        </p:sp>
        <p:sp>
          <p:nvSpPr>
            <p:cNvPr id="25619" name="Text Box 6"/>
            <p:cNvSpPr txBox="1">
              <a:spLocks noChangeArrowheads="1"/>
            </p:cNvSpPr>
            <p:nvPr/>
          </p:nvSpPr>
          <p:spPr bwMode="auto">
            <a:xfrm>
              <a:off x="5649" y="1229"/>
              <a:ext cx="2731" cy="4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21167" rIns="0" bIns="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r>
                <a:rPr lang="en-US" sz="2400" b="1">
                  <a:solidFill>
                    <a:srgbClr val="000000"/>
                  </a:solidFill>
                </a:rPr>
                <a:t>says</a:t>
              </a:r>
              <a:r>
                <a:rPr lang="en-US" sz="2400">
                  <a:solidFill>
                    <a:srgbClr val="000000"/>
                  </a:solidFill>
                </a:rPr>
                <a:t> time&lt;3</a:t>
              </a:r>
              <a:r>
                <a:rPr lang="en-US">
                  <a:solidFill>
                    <a:srgbClr val="000000"/>
                  </a:solidFill>
                </a:rPr>
                <a:t>pm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22288" y="5303838"/>
            <a:ext cx="9459912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224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3. </a:t>
            </a:r>
            <a:r>
              <a:rPr lang="en-US" sz="3200" dirty="0" smtClean="0">
                <a:solidFill>
                  <a:srgbClr val="000000"/>
                </a:solidFill>
              </a:rPr>
              <a:t>User generates     </a:t>
            </a:r>
            <a:r>
              <a:rPr lang="en-US" sz="2600" dirty="0">
                <a:solidFill>
                  <a:srgbClr val="800000"/>
                </a:solidFill>
              </a:rPr>
              <a:t>import L1; import L2; </a:t>
            </a:r>
            <a:br>
              <a:rPr lang="en-US" sz="2600" dirty="0">
                <a:solidFill>
                  <a:srgbClr val="800000"/>
                </a:solidFill>
              </a:rPr>
            </a:br>
            <a:r>
              <a:rPr lang="en-US" sz="3200" dirty="0" smtClean="0"/>
              <a:t>    proof</a:t>
            </a:r>
            <a:r>
              <a:rPr lang="en-US" sz="2600" dirty="0">
                <a:solidFill>
                  <a:srgbClr val="800000"/>
                </a:solidFill>
              </a:rPr>
              <a:t>			</a:t>
            </a:r>
            <a:r>
              <a:rPr lang="en-US" sz="2600" dirty="0" smtClean="0">
                <a:solidFill>
                  <a:srgbClr val="800000"/>
                </a:solidFill>
              </a:rPr>
              <a:t>         </a:t>
            </a:r>
            <a:r>
              <a:rPr lang="en-US" sz="2600" dirty="0" err="1" smtClean="0">
                <a:solidFill>
                  <a:srgbClr val="800000"/>
                </a:solidFill>
              </a:rPr>
              <a:t>speaksfor</a:t>
            </a:r>
            <a:r>
              <a:rPr lang="en-US" sz="2600" dirty="0">
                <a:solidFill>
                  <a:srgbClr val="800000"/>
                </a:solidFill>
              </a:rPr>
              <a:t>; arithmetic-</a:t>
            </a:r>
            <a:r>
              <a:rPr lang="en-US" sz="2600" dirty="0" err="1">
                <a:solidFill>
                  <a:srgbClr val="800000"/>
                </a:solidFill>
              </a:rPr>
              <a:t>lt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27050" y="6494463"/>
            <a:ext cx="786606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224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4. </a:t>
            </a:r>
            <a:r>
              <a:rPr lang="en-US" sz="3200" dirty="0" smtClean="0">
                <a:solidFill>
                  <a:srgbClr val="000000"/>
                </a:solidFill>
              </a:rPr>
              <a:t>Guard verifies </a:t>
            </a:r>
            <a:r>
              <a:rPr lang="en-US" sz="3200" dirty="0">
                <a:solidFill>
                  <a:srgbClr val="000000"/>
                </a:solidFill>
              </a:rPr>
              <a:t>proof and </a:t>
            </a:r>
            <a:r>
              <a:rPr lang="en-US" sz="3200" dirty="0" smtClean="0">
                <a:solidFill>
                  <a:srgbClr val="000000"/>
                </a:solidFill>
              </a:rPr>
              <a:t>labels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44513" y="3322638"/>
            <a:ext cx="9771062" cy="1389062"/>
            <a:chOff x="315" y="2041"/>
            <a:chExt cx="6155" cy="875"/>
          </a:xfrm>
        </p:grpSpPr>
        <p:grpSp>
          <p:nvGrpSpPr>
            <p:cNvPr id="25608" name="Group 10"/>
            <p:cNvGrpSpPr>
              <a:grpSpLocks/>
            </p:cNvGrpSpPr>
            <p:nvPr/>
          </p:nvGrpSpPr>
          <p:grpSpPr bwMode="auto">
            <a:xfrm>
              <a:off x="2566" y="2041"/>
              <a:ext cx="3899" cy="446"/>
              <a:chOff x="2566" y="2041"/>
              <a:chExt cx="3899" cy="446"/>
            </a:xfrm>
          </p:grpSpPr>
          <p:pic>
            <p:nvPicPr>
              <p:cNvPr id="25614" name="Picture 1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66" y="2069"/>
                <a:ext cx="3782" cy="40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5615" name="Text Box 12"/>
              <p:cNvSpPr txBox="1">
                <a:spLocks noChangeArrowheads="1"/>
              </p:cNvSpPr>
              <p:nvPr/>
            </p:nvSpPr>
            <p:spPr bwMode="auto">
              <a:xfrm>
                <a:off x="2602" y="2111"/>
                <a:ext cx="626" cy="29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53316" rIns="90000" bIns="45000"/>
              <a:lstStyle/>
              <a:p>
                <a:pPr hangingPunct="0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723900" algn="l"/>
                  </a:tabLst>
                </a:pPr>
                <a:r>
                  <a:rPr lang="en-US" sz="2200">
                    <a:solidFill>
                      <a:srgbClr val="E6E6E6"/>
                    </a:solidFill>
                    <a:latin typeface="DejaVu Sans"/>
                  </a:rPr>
                  <a:t>L1</a:t>
                </a:r>
                <a:r>
                  <a:rPr lang="en-US" sz="2600">
                    <a:solidFill>
                      <a:srgbClr val="FFFFFF"/>
                    </a:solidFill>
                    <a:latin typeface="DejaVu Sans"/>
                  </a:rPr>
                  <a:t> timesrv</a:t>
                </a:r>
              </a:p>
            </p:txBody>
          </p:sp>
          <p:sp>
            <p:nvSpPr>
              <p:cNvPr id="25616" name="Text Box 13"/>
              <p:cNvSpPr txBox="1">
                <a:spLocks noChangeArrowheads="1"/>
              </p:cNvSpPr>
              <p:nvPr/>
            </p:nvSpPr>
            <p:spPr bwMode="auto">
              <a:xfrm>
                <a:off x="3734" y="2041"/>
                <a:ext cx="2731" cy="4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21167" rIns="0" bIns="0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</a:pPr>
                <a:r>
                  <a:rPr lang="en-US" sz="2400">
                    <a:solidFill>
                      <a:srgbClr val="000000"/>
                    </a:solidFill>
                  </a:rPr>
                  <a:t> </a:t>
                </a:r>
                <a:r>
                  <a:rPr lang="en-US" sz="2400" b="1">
                    <a:solidFill>
                      <a:srgbClr val="000000"/>
                    </a:solidFill>
                  </a:rPr>
                  <a:t>says</a:t>
                </a:r>
                <a:r>
                  <a:rPr lang="en-US" sz="2400">
                    <a:solidFill>
                      <a:srgbClr val="000000"/>
                    </a:solidFill>
                  </a:rPr>
                  <a:t> time=2:30</a:t>
                </a:r>
                <a:r>
                  <a:rPr lang="en-US">
                    <a:solidFill>
                      <a:srgbClr val="000000"/>
                    </a:solidFill>
                  </a:rPr>
                  <a:t>pm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609" name="Group 14"/>
            <p:cNvGrpSpPr>
              <a:grpSpLocks/>
            </p:cNvGrpSpPr>
            <p:nvPr/>
          </p:nvGrpSpPr>
          <p:grpSpPr bwMode="auto">
            <a:xfrm>
              <a:off x="2572" y="2469"/>
              <a:ext cx="3899" cy="446"/>
              <a:chOff x="2572" y="2469"/>
              <a:chExt cx="3899" cy="446"/>
            </a:xfrm>
          </p:grpSpPr>
          <p:pic>
            <p:nvPicPr>
              <p:cNvPr id="25611" name="Picture 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72" y="2497"/>
                <a:ext cx="3782" cy="40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5612" name="Text Box 16"/>
              <p:cNvSpPr txBox="1">
                <a:spLocks noChangeArrowheads="1"/>
              </p:cNvSpPr>
              <p:nvPr/>
            </p:nvSpPr>
            <p:spPr bwMode="auto">
              <a:xfrm>
                <a:off x="2608" y="2540"/>
                <a:ext cx="706" cy="29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53316" rIns="90000" bIns="45000"/>
              <a:lstStyle/>
              <a:p>
                <a:pPr hangingPunct="0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723900" algn="l"/>
                  </a:tabLst>
                </a:pPr>
                <a:r>
                  <a:rPr lang="en-US" sz="2200">
                    <a:solidFill>
                      <a:srgbClr val="E6E6E6"/>
                    </a:solidFill>
                    <a:latin typeface="DejaVu Sans"/>
                  </a:rPr>
                  <a:t>L2</a:t>
                </a:r>
                <a:r>
                  <a:rPr lang="en-US" sz="2600">
                    <a:solidFill>
                      <a:srgbClr val="FFFFFF"/>
                    </a:solidFill>
                    <a:latin typeface="DejaVu Sans"/>
                  </a:rPr>
                  <a:t> file</a:t>
                </a:r>
              </a:p>
            </p:txBody>
          </p:sp>
          <p:sp>
            <p:nvSpPr>
              <p:cNvPr id="25613" name="Text Box 17"/>
              <p:cNvSpPr txBox="1">
                <a:spLocks noChangeArrowheads="1"/>
              </p:cNvSpPr>
              <p:nvPr/>
            </p:nvSpPr>
            <p:spPr bwMode="auto">
              <a:xfrm>
                <a:off x="3740" y="2469"/>
                <a:ext cx="2731" cy="4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21167" rIns="0" bIns="0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says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timesrv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speaksfor</a:t>
                </a:r>
                <a:r>
                  <a:rPr lang="en-US" sz="2400" dirty="0">
                    <a:solidFill>
                      <a:srgbClr val="000000"/>
                    </a:solidFill>
                  </a:rPr>
                  <a:t> file</a:t>
                </a:r>
              </a:p>
            </p:txBody>
          </p:sp>
        </p:grpSp>
        <p:sp>
          <p:nvSpPr>
            <p:cNvPr id="25610" name="Text Box 18"/>
            <p:cNvSpPr txBox="1">
              <a:spLocks noChangeArrowheads="1"/>
            </p:cNvSpPr>
            <p:nvPr/>
          </p:nvSpPr>
          <p:spPr bwMode="auto">
            <a:xfrm>
              <a:off x="315" y="2124"/>
              <a:ext cx="2228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28224" rIns="0" bIns="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3200" dirty="0">
                  <a:solidFill>
                    <a:srgbClr val="000000"/>
                  </a:solidFill>
                </a:rPr>
                <a:t>2. </a:t>
              </a:r>
              <a:r>
                <a:rPr lang="en-US" sz="3200" dirty="0" smtClean="0">
                  <a:solidFill>
                    <a:srgbClr val="000000"/>
                  </a:solidFill>
                </a:rPr>
                <a:t>User gathers</a:t>
              </a:r>
              <a:br>
                <a:rPr lang="en-US" sz="3200" dirty="0" smtClean="0">
                  <a:solidFill>
                    <a:srgbClr val="000000"/>
                  </a:solidFill>
                </a:rPr>
              </a:br>
              <a:r>
                <a:rPr lang="en-US" sz="3200" dirty="0" smtClean="0">
                  <a:solidFill>
                    <a:srgbClr val="000000"/>
                  </a:solidFill>
                </a:rPr>
                <a:t>    labels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4825" y="1341437"/>
            <a:ext cx="9336087" cy="55530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7640" rIns="0" bIns="0" anchor="t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/>
              <a:t>	</a:t>
            </a:r>
            <a:endParaRPr lang="en-US" sz="2800" dirty="0" smtClean="0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2000" dirty="0" smtClean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2" y="1265237"/>
            <a:ext cx="9336087" cy="55530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7640" rIns="0" bIns="0" anchor="t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Cache extensively to speed up authorization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An in-kernel </a:t>
            </a:r>
            <a:r>
              <a:rPr lang="en-US" sz="2800" dirty="0" smtClean="0">
                <a:solidFill>
                  <a:srgbClr val="FF0000"/>
                </a:solidFill>
              </a:rPr>
              <a:t>decision-cache </a:t>
            </a:r>
            <a:r>
              <a:rPr lang="en-US" sz="2800" dirty="0" smtClean="0"/>
              <a:t>avoids re-invoking a guard</a:t>
            </a:r>
          </a:p>
          <a:p>
            <a:pPr hangingPunct="0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/>
              <a:t>	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indexed by subject, object, method, proof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A user-level </a:t>
            </a:r>
            <a:r>
              <a:rPr lang="en-US" sz="2800" dirty="0" smtClean="0">
                <a:solidFill>
                  <a:srgbClr val="FF0000"/>
                </a:solidFill>
              </a:rPr>
              <a:t>guard-cache</a:t>
            </a:r>
            <a:r>
              <a:rPr lang="en-US" sz="2800" dirty="0" smtClean="0"/>
              <a:t> avoids </a:t>
            </a:r>
            <a:r>
              <a:rPr lang="en-US" sz="2800" dirty="0" smtClean="0"/>
              <a:t>re-validating a previously checked proof or lemma</a:t>
            </a:r>
          </a:p>
          <a:p>
            <a:pPr hangingPunct="0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	Dynamically varying parts of the proof are not cached</a:t>
            </a:r>
          </a:p>
          <a:p>
            <a:pPr hangingPunct="0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/>
              <a:t>				</a:t>
            </a:r>
            <a:endParaRPr lang="en-US" sz="1600" dirty="0"/>
          </a:p>
          <a:p>
            <a:pPr hangingPunct="0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All caches contain soft-state</a:t>
            </a:r>
          </a:p>
          <a:p>
            <a:pPr hangingPunct="0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Invalidated as necessary when goal formulas are modified</a:t>
            </a:r>
            <a:endParaRPr lang="en-US" sz="2400" dirty="0" smtClean="0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/>
              <a:t>	</a:t>
            </a:r>
            <a:endParaRPr lang="en-US" sz="2800" dirty="0" smtClean="0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/>
              <a:t>	</a:t>
            </a:r>
            <a:endParaRPr lang="en-US" sz="2400" dirty="0" smtClean="0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rgbClr val="FF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2000" dirty="0" smtClean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350838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Overview</a:t>
            </a:r>
            <a:endParaRPr lang="en-US" dirty="0" smtClean="0"/>
          </a:p>
        </p:txBody>
      </p:sp>
      <p:sp>
        <p:nvSpPr>
          <p:cNvPr id="25" name="Rounded Rectangle 7"/>
          <p:cNvSpPr>
            <a:spLocks noChangeArrowheads="1"/>
          </p:cNvSpPr>
          <p:nvPr/>
        </p:nvSpPr>
        <p:spPr bwMode="auto">
          <a:xfrm>
            <a:off x="468312" y="5151437"/>
            <a:ext cx="9144000" cy="21377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 algn="ctr">
            <a:solidFill>
              <a:srgbClr val="8E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 smtClean="0">
              <a:solidFill>
                <a:schemeClr val="bg1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/>
              <a:t>nexus</a:t>
            </a:r>
            <a:endParaRPr lang="en-US" sz="2800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696912" y="1570037"/>
            <a:ext cx="1677629" cy="1219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Caller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335712" y="1646237"/>
            <a:ext cx="1676400" cy="2895600"/>
            <a:chOff x="5345112" y="1570037"/>
            <a:chExt cx="2362200" cy="3391930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5345112" y="1570037"/>
              <a:ext cx="2057400" cy="1867930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2000" dirty="0" smtClean="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rPr>
                <a:t>Authority</a:t>
              </a:r>
              <a:endParaRPr lang="en-US" sz="2000" dirty="0">
                <a:solidFill>
                  <a:schemeClr val="bg1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5497512" y="2027237"/>
              <a:ext cx="2057400" cy="1867930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2000" dirty="0" smtClean="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rPr>
                <a:t>Authority</a:t>
              </a:r>
              <a:endParaRPr lang="en-US" dirty="0">
                <a:solidFill>
                  <a:schemeClr val="bg1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649912" y="2560637"/>
              <a:ext cx="2057400" cy="2401330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dirty="0" err="1">
                  <a:solidFill>
                    <a:schemeClr val="bg1"/>
                  </a:solidFill>
                  <a:latin typeface="Arial" charset="0"/>
                  <a:ea typeface="+mn-ea"/>
                  <a:cs typeface="+mn-cs"/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rPr>
                <a:t>abelstore</a:t>
              </a:r>
              <a:endParaRPr lang="en-US" sz="2800" dirty="0">
                <a:solidFill>
                  <a:schemeClr val="bg1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Rounded Rectangle 16"/>
            <p:cNvSpPr>
              <a:spLocks noChangeArrowheads="1"/>
            </p:cNvSpPr>
            <p:nvPr/>
          </p:nvSpPr>
          <p:spPr bwMode="auto">
            <a:xfrm>
              <a:off x="5802312" y="3246437"/>
              <a:ext cx="1752600" cy="838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954712" y="3398837"/>
              <a:ext cx="1404865" cy="618524"/>
              <a:chOff x="3592512" y="3246437"/>
              <a:chExt cx="957161" cy="431800"/>
            </a:xfrm>
          </p:grpSpPr>
          <p:pic>
            <p:nvPicPr>
              <p:cNvPr id="3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592512" y="3246437"/>
                <a:ext cx="957161" cy="203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33" name="Picture 4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592512" y="3475037"/>
                <a:ext cx="957161" cy="203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  <p:sp>
        <p:nvSpPr>
          <p:cNvPr id="37" name="Rounded Rectangle 36"/>
          <p:cNvSpPr/>
          <p:nvPr/>
        </p:nvSpPr>
        <p:spPr bwMode="auto">
          <a:xfrm>
            <a:off x="2449512" y="1570037"/>
            <a:ext cx="3657600" cy="30480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Guard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754312" y="2179637"/>
            <a:ext cx="3200400" cy="5334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Goal Store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8164512" y="1798637"/>
            <a:ext cx="1524000" cy="1676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Object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049712" y="3017837"/>
            <a:ext cx="16764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 smtClean="0">
                <a:latin typeface="Arial" charset="0"/>
              </a:rPr>
              <a:t>Proof Checker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3" name="Hexagon 42"/>
          <p:cNvSpPr/>
          <p:nvPr/>
        </p:nvSpPr>
        <p:spPr bwMode="auto">
          <a:xfrm>
            <a:off x="2601912" y="2941637"/>
            <a:ext cx="1295400" cy="129540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Proof</a:t>
            </a:r>
          </a:p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Cache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44" name="Picture 43" descr="mini-bust-royal-guard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112" y="1112837"/>
            <a:ext cx="1215099" cy="1112838"/>
          </a:xfrm>
          <a:prstGeom prst="rect">
            <a:avLst/>
          </a:prstGeom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35512" y="2332037"/>
            <a:ext cx="997001" cy="2484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6" name="Rectangle 45"/>
          <p:cNvSpPr/>
          <p:nvPr/>
        </p:nvSpPr>
        <p:spPr bwMode="auto">
          <a:xfrm>
            <a:off x="2982912" y="5380037"/>
            <a:ext cx="2743200" cy="175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 smtClean="0">
                <a:latin typeface="Arial" charset="0"/>
              </a:rPr>
              <a:t>Interposition Service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7" name="Hexagon 46"/>
          <p:cNvSpPr/>
          <p:nvPr/>
        </p:nvSpPr>
        <p:spPr bwMode="auto">
          <a:xfrm>
            <a:off x="3630612" y="5761037"/>
            <a:ext cx="1676400" cy="129540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Decision</a:t>
            </a:r>
          </a:p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Cache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5912" y="2865437"/>
            <a:ext cx="206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call(P, S, M, proof)</a:t>
            </a:r>
            <a:endParaRPr lang="en-US" dirty="0"/>
          </a:p>
        </p:txBody>
      </p:sp>
      <p:sp>
        <p:nvSpPr>
          <p:cNvPr id="49" name="Freeform 48"/>
          <p:cNvSpPr/>
          <p:nvPr/>
        </p:nvSpPr>
        <p:spPr bwMode="auto">
          <a:xfrm>
            <a:off x="1306512" y="3216274"/>
            <a:ext cx="2211388" cy="3418947"/>
          </a:xfrm>
          <a:custGeom>
            <a:avLst/>
            <a:gdLst>
              <a:gd name="connsiteX0" fmla="*/ 393700 w 2527300"/>
              <a:gd name="connsiteY0" fmla="*/ 0 h 3259667"/>
              <a:gd name="connsiteX1" fmla="*/ 355600 w 2527300"/>
              <a:gd name="connsiteY1" fmla="*/ 2743200 h 3259667"/>
              <a:gd name="connsiteX2" fmla="*/ 2527300 w 2527300"/>
              <a:gd name="connsiteY2" fmla="*/ 3098800 h 3259667"/>
              <a:gd name="connsiteX0" fmla="*/ 393700 w 2527300"/>
              <a:gd name="connsiteY0" fmla="*/ 0 h 3259667"/>
              <a:gd name="connsiteX1" fmla="*/ 355600 w 2527300"/>
              <a:gd name="connsiteY1" fmla="*/ 2743200 h 3259667"/>
              <a:gd name="connsiteX2" fmla="*/ 2527300 w 2527300"/>
              <a:gd name="connsiteY2" fmla="*/ 3098800 h 3259667"/>
              <a:gd name="connsiteX0" fmla="*/ 196850 w 2330450"/>
              <a:gd name="connsiteY0" fmla="*/ 0 h 3259667"/>
              <a:gd name="connsiteX1" fmla="*/ 474662 w 2330450"/>
              <a:gd name="connsiteY1" fmla="*/ 2743200 h 3259667"/>
              <a:gd name="connsiteX2" fmla="*/ 2330450 w 2330450"/>
              <a:gd name="connsiteY2" fmla="*/ 3098800 h 3259667"/>
              <a:gd name="connsiteX0" fmla="*/ 196850 w 2330450"/>
              <a:gd name="connsiteY0" fmla="*/ 0 h 3561557"/>
              <a:gd name="connsiteX1" fmla="*/ 474662 w 2330450"/>
              <a:gd name="connsiteY1" fmla="*/ 3001963 h 3561557"/>
              <a:gd name="connsiteX2" fmla="*/ 2330450 w 2330450"/>
              <a:gd name="connsiteY2" fmla="*/ 3357563 h 3561557"/>
              <a:gd name="connsiteX0" fmla="*/ 77788 w 2211388"/>
              <a:gd name="connsiteY0" fmla="*/ 0 h 3561557"/>
              <a:gd name="connsiteX1" fmla="*/ 355600 w 2211388"/>
              <a:gd name="connsiteY1" fmla="*/ 3001963 h 3561557"/>
              <a:gd name="connsiteX2" fmla="*/ 2211388 w 2211388"/>
              <a:gd name="connsiteY2" fmla="*/ 3357563 h 3561557"/>
              <a:gd name="connsiteX0" fmla="*/ 77788 w 2211388"/>
              <a:gd name="connsiteY0" fmla="*/ 0 h 3561557"/>
              <a:gd name="connsiteX1" fmla="*/ 355600 w 2211388"/>
              <a:gd name="connsiteY1" fmla="*/ 3001963 h 3561557"/>
              <a:gd name="connsiteX2" fmla="*/ 2211388 w 2211388"/>
              <a:gd name="connsiteY2" fmla="*/ 3357563 h 3561557"/>
              <a:gd name="connsiteX0" fmla="*/ 77788 w 2211388"/>
              <a:gd name="connsiteY0" fmla="*/ 0 h 3561557"/>
              <a:gd name="connsiteX1" fmla="*/ 355600 w 2211388"/>
              <a:gd name="connsiteY1" fmla="*/ 3001963 h 3561557"/>
              <a:gd name="connsiteX2" fmla="*/ 2211388 w 2211388"/>
              <a:gd name="connsiteY2" fmla="*/ 3357563 h 3561557"/>
              <a:gd name="connsiteX0" fmla="*/ 77788 w 2211388"/>
              <a:gd name="connsiteY0" fmla="*/ 0 h 3418947"/>
              <a:gd name="connsiteX1" fmla="*/ 355600 w 2211388"/>
              <a:gd name="connsiteY1" fmla="*/ 2879726 h 3418947"/>
              <a:gd name="connsiteX2" fmla="*/ 2211388 w 2211388"/>
              <a:gd name="connsiteY2" fmla="*/ 3235326 h 341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1388" h="3418947">
                <a:moveTo>
                  <a:pt x="77788" y="0"/>
                </a:moveTo>
                <a:cubicBezTo>
                  <a:pt x="100014" y="1186392"/>
                  <a:pt x="0" y="2340505"/>
                  <a:pt x="355600" y="2879726"/>
                </a:cubicBezTo>
                <a:cubicBezTo>
                  <a:pt x="711200" y="3418947"/>
                  <a:pt x="1798638" y="3176059"/>
                  <a:pt x="2211388" y="3235326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3692524" y="4410072"/>
            <a:ext cx="801688" cy="2008717"/>
          </a:xfrm>
          <a:custGeom>
            <a:avLst/>
            <a:gdLst>
              <a:gd name="connsiteX0" fmla="*/ 393700 w 2527300"/>
              <a:gd name="connsiteY0" fmla="*/ 0 h 3259667"/>
              <a:gd name="connsiteX1" fmla="*/ 355600 w 2527300"/>
              <a:gd name="connsiteY1" fmla="*/ 2743200 h 3259667"/>
              <a:gd name="connsiteX2" fmla="*/ 2527300 w 2527300"/>
              <a:gd name="connsiteY2" fmla="*/ 3098800 h 3259667"/>
              <a:gd name="connsiteX0" fmla="*/ 196850 w 3081338"/>
              <a:gd name="connsiteY0" fmla="*/ 0 h 1300163"/>
              <a:gd name="connsiteX1" fmla="*/ 909638 w 3081338"/>
              <a:gd name="connsiteY1" fmla="*/ 944563 h 1300163"/>
              <a:gd name="connsiteX2" fmla="*/ 3081338 w 3081338"/>
              <a:gd name="connsiteY2" fmla="*/ 1300163 h 1300163"/>
              <a:gd name="connsiteX0" fmla="*/ 196850 w 3081338"/>
              <a:gd name="connsiteY0" fmla="*/ 1435894 h 2736057"/>
              <a:gd name="connsiteX1" fmla="*/ 1301750 w 3081338"/>
              <a:gd name="connsiteY1" fmla="*/ 216694 h 2736057"/>
              <a:gd name="connsiteX2" fmla="*/ 3081338 w 3081338"/>
              <a:gd name="connsiteY2" fmla="*/ 2736057 h 2736057"/>
              <a:gd name="connsiteX0" fmla="*/ 196850 w 1390650"/>
              <a:gd name="connsiteY0" fmla="*/ 2065867 h 3179233"/>
              <a:gd name="connsiteX1" fmla="*/ 1301750 w 1390650"/>
              <a:gd name="connsiteY1" fmla="*/ 846667 h 3179233"/>
              <a:gd name="connsiteX2" fmla="*/ 730250 w 1390650"/>
              <a:gd name="connsiteY2" fmla="*/ 59267 h 3179233"/>
              <a:gd name="connsiteX0" fmla="*/ 196850 w 1390650"/>
              <a:gd name="connsiteY0" fmla="*/ 2065867 h 3179233"/>
              <a:gd name="connsiteX1" fmla="*/ 1301750 w 1390650"/>
              <a:gd name="connsiteY1" fmla="*/ 846667 h 3179233"/>
              <a:gd name="connsiteX2" fmla="*/ 730250 w 1390650"/>
              <a:gd name="connsiteY2" fmla="*/ 59267 h 3179233"/>
              <a:gd name="connsiteX0" fmla="*/ 0 w 1193800"/>
              <a:gd name="connsiteY0" fmla="*/ 2065867 h 2172758"/>
              <a:gd name="connsiteX1" fmla="*/ 1104900 w 1193800"/>
              <a:gd name="connsiteY1" fmla="*/ 846667 h 2172758"/>
              <a:gd name="connsiteX2" fmla="*/ 533400 w 1193800"/>
              <a:gd name="connsiteY2" fmla="*/ 59267 h 2172758"/>
              <a:gd name="connsiteX0" fmla="*/ 0 w 747712"/>
              <a:gd name="connsiteY0" fmla="*/ 2065867 h 2172758"/>
              <a:gd name="connsiteX1" fmla="*/ 658812 w 747712"/>
              <a:gd name="connsiteY1" fmla="*/ 1730904 h 2172758"/>
              <a:gd name="connsiteX2" fmla="*/ 533400 w 747712"/>
              <a:gd name="connsiteY2" fmla="*/ 59267 h 2172758"/>
              <a:gd name="connsiteX0" fmla="*/ 173038 w 871802"/>
              <a:gd name="connsiteY0" fmla="*/ 2065867 h 2172758"/>
              <a:gd name="connsiteX1" fmla="*/ 831850 w 871802"/>
              <a:gd name="connsiteY1" fmla="*/ 1730904 h 2172758"/>
              <a:gd name="connsiteX2" fmla="*/ 412750 w 871802"/>
              <a:gd name="connsiteY2" fmla="*/ 59267 h 2172758"/>
              <a:gd name="connsiteX0" fmla="*/ 0 w 698764"/>
              <a:gd name="connsiteY0" fmla="*/ 2006600 h 2113491"/>
              <a:gd name="connsiteX1" fmla="*/ 658812 w 698764"/>
              <a:gd name="connsiteY1" fmla="*/ 1671637 h 2113491"/>
              <a:gd name="connsiteX2" fmla="*/ 239712 w 698764"/>
              <a:gd name="connsiteY2" fmla="*/ 0 h 2113491"/>
              <a:gd name="connsiteX0" fmla="*/ 0 w 855662"/>
              <a:gd name="connsiteY0" fmla="*/ 2006600 h 2113491"/>
              <a:gd name="connsiteX1" fmla="*/ 658812 w 855662"/>
              <a:gd name="connsiteY1" fmla="*/ 1671637 h 2113491"/>
              <a:gd name="connsiteX2" fmla="*/ 784224 w 855662"/>
              <a:gd name="connsiteY2" fmla="*/ 0 h 2113491"/>
              <a:gd name="connsiteX0" fmla="*/ 0 w 855662"/>
              <a:gd name="connsiteY0" fmla="*/ 2006600 h 2113491"/>
              <a:gd name="connsiteX1" fmla="*/ 658812 w 855662"/>
              <a:gd name="connsiteY1" fmla="*/ 1671637 h 2113491"/>
              <a:gd name="connsiteX2" fmla="*/ 784224 w 855662"/>
              <a:gd name="connsiteY2" fmla="*/ 0 h 2113491"/>
              <a:gd name="connsiteX0" fmla="*/ 0 w 855662"/>
              <a:gd name="connsiteY0" fmla="*/ 2006600 h 2105554"/>
              <a:gd name="connsiteX1" fmla="*/ 658812 w 855662"/>
              <a:gd name="connsiteY1" fmla="*/ 1671637 h 2105554"/>
              <a:gd name="connsiteX2" fmla="*/ 784224 w 855662"/>
              <a:gd name="connsiteY2" fmla="*/ 0 h 2105554"/>
              <a:gd name="connsiteX0" fmla="*/ 0 w 855662"/>
              <a:gd name="connsiteY0" fmla="*/ 2006600 h 2008717"/>
              <a:gd name="connsiteX1" fmla="*/ 658812 w 855662"/>
              <a:gd name="connsiteY1" fmla="*/ 1671637 h 2008717"/>
              <a:gd name="connsiteX2" fmla="*/ 784224 w 855662"/>
              <a:gd name="connsiteY2" fmla="*/ 0 h 2008717"/>
              <a:gd name="connsiteX0" fmla="*/ 0 w 822590"/>
              <a:gd name="connsiteY0" fmla="*/ 2006600 h 2008717"/>
              <a:gd name="connsiteX1" fmla="*/ 658812 w 822590"/>
              <a:gd name="connsiteY1" fmla="*/ 1671637 h 2008717"/>
              <a:gd name="connsiteX2" fmla="*/ 801688 w 822590"/>
              <a:gd name="connsiteY2" fmla="*/ 944565 h 2008717"/>
              <a:gd name="connsiteX3" fmla="*/ 784224 w 822590"/>
              <a:gd name="connsiteY3" fmla="*/ 0 h 2008717"/>
              <a:gd name="connsiteX0" fmla="*/ 0 w 801688"/>
              <a:gd name="connsiteY0" fmla="*/ 2006600 h 2008717"/>
              <a:gd name="connsiteX1" fmla="*/ 658812 w 801688"/>
              <a:gd name="connsiteY1" fmla="*/ 1671637 h 2008717"/>
              <a:gd name="connsiteX2" fmla="*/ 801688 w 801688"/>
              <a:gd name="connsiteY2" fmla="*/ 944565 h 2008717"/>
              <a:gd name="connsiteX3" fmla="*/ 784224 w 801688"/>
              <a:gd name="connsiteY3" fmla="*/ 0 h 200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1688" h="2008717">
                <a:moveTo>
                  <a:pt x="0" y="2006600"/>
                </a:moveTo>
                <a:cubicBezTo>
                  <a:pt x="468314" y="2008717"/>
                  <a:pt x="528108" y="2006070"/>
                  <a:pt x="658812" y="1671637"/>
                </a:cubicBezTo>
                <a:cubicBezTo>
                  <a:pt x="765175" y="1613958"/>
                  <a:pt x="780786" y="1223171"/>
                  <a:pt x="801688" y="944565"/>
                </a:cubicBezTo>
                <a:cubicBezTo>
                  <a:pt x="786078" y="975522"/>
                  <a:pt x="759883" y="276755"/>
                  <a:pt x="784224" y="0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5140324" y="4418542"/>
            <a:ext cx="2109788" cy="1160992"/>
          </a:xfrm>
          <a:custGeom>
            <a:avLst/>
            <a:gdLst>
              <a:gd name="connsiteX0" fmla="*/ 393700 w 2527300"/>
              <a:gd name="connsiteY0" fmla="*/ 0 h 3259667"/>
              <a:gd name="connsiteX1" fmla="*/ 355600 w 2527300"/>
              <a:gd name="connsiteY1" fmla="*/ 2743200 h 3259667"/>
              <a:gd name="connsiteX2" fmla="*/ 2527300 w 2527300"/>
              <a:gd name="connsiteY2" fmla="*/ 3098800 h 3259667"/>
              <a:gd name="connsiteX0" fmla="*/ 196850 w 3081338"/>
              <a:gd name="connsiteY0" fmla="*/ 0 h 1300163"/>
              <a:gd name="connsiteX1" fmla="*/ 909638 w 3081338"/>
              <a:gd name="connsiteY1" fmla="*/ 944563 h 1300163"/>
              <a:gd name="connsiteX2" fmla="*/ 3081338 w 3081338"/>
              <a:gd name="connsiteY2" fmla="*/ 1300163 h 1300163"/>
              <a:gd name="connsiteX0" fmla="*/ 196850 w 3081338"/>
              <a:gd name="connsiteY0" fmla="*/ 1435894 h 2736057"/>
              <a:gd name="connsiteX1" fmla="*/ 1301750 w 3081338"/>
              <a:gd name="connsiteY1" fmla="*/ 216694 h 2736057"/>
              <a:gd name="connsiteX2" fmla="*/ 3081338 w 3081338"/>
              <a:gd name="connsiteY2" fmla="*/ 2736057 h 2736057"/>
              <a:gd name="connsiteX0" fmla="*/ 196850 w 1390650"/>
              <a:gd name="connsiteY0" fmla="*/ 2065867 h 3179233"/>
              <a:gd name="connsiteX1" fmla="*/ 1301750 w 1390650"/>
              <a:gd name="connsiteY1" fmla="*/ 846667 h 3179233"/>
              <a:gd name="connsiteX2" fmla="*/ 730250 w 1390650"/>
              <a:gd name="connsiteY2" fmla="*/ 59267 h 3179233"/>
              <a:gd name="connsiteX0" fmla="*/ 196850 w 2622286"/>
              <a:gd name="connsiteY0" fmla="*/ 511704 h 1625070"/>
              <a:gd name="connsiteX1" fmla="*/ 2357438 w 2622286"/>
              <a:gd name="connsiteY1" fmla="*/ 846667 h 1625070"/>
              <a:gd name="connsiteX2" fmla="*/ 1785938 w 2622286"/>
              <a:gd name="connsiteY2" fmla="*/ 59267 h 1625070"/>
              <a:gd name="connsiteX0" fmla="*/ 196850 w 2861998"/>
              <a:gd name="connsiteY0" fmla="*/ 511704 h 1625070"/>
              <a:gd name="connsiteX1" fmla="*/ 2597150 w 2861998"/>
              <a:gd name="connsiteY1" fmla="*/ 1121304 h 1625070"/>
              <a:gd name="connsiteX2" fmla="*/ 1785938 w 2861998"/>
              <a:gd name="connsiteY2" fmla="*/ 59267 h 1625070"/>
              <a:gd name="connsiteX0" fmla="*/ 196850 w 3016250"/>
              <a:gd name="connsiteY0" fmla="*/ 84667 h 1198033"/>
              <a:gd name="connsiteX1" fmla="*/ 2597150 w 3016250"/>
              <a:gd name="connsiteY1" fmla="*/ 694267 h 1198033"/>
              <a:gd name="connsiteX2" fmla="*/ 2711450 w 3016250"/>
              <a:gd name="connsiteY2" fmla="*/ 59267 h 1198033"/>
              <a:gd name="connsiteX0" fmla="*/ 196850 w 3016250"/>
              <a:gd name="connsiteY0" fmla="*/ 25400 h 1138766"/>
              <a:gd name="connsiteX1" fmla="*/ 2597150 w 3016250"/>
              <a:gd name="connsiteY1" fmla="*/ 635000 h 1138766"/>
              <a:gd name="connsiteX2" fmla="*/ 2711450 w 3016250"/>
              <a:gd name="connsiteY2" fmla="*/ 0 h 1138766"/>
              <a:gd name="connsiteX0" fmla="*/ 196850 w 2808288"/>
              <a:gd name="connsiteY0" fmla="*/ 25400 h 1138766"/>
              <a:gd name="connsiteX1" fmla="*/ 2151062 w 2808288"/>
              <a:gd name="connsiteY1" fmla="*/ 833437 h 1138766"/>
              <a:gd name="connsiteX2" fmla="*/ 2711450 w 2808288"/>
              <a:gd name="connsiteY2" fmla="*/ 0 h 1138766"/>
              <a:gd name="connsiteX0" fmla="*/ 196850 w 2416176"/>
              <a:gd name="connsiteY0" fmla="*/ 25400 h 1138766"/>
              <a:gd name="connsiteX1" fmla="*/ 1758950 w 2416176"/>
              <a:gd name="connsiteY1" fmla="*/ 833437 h 1138766"/>
              <a:gd name="connsiteX2" fmla="*/ 2319338 w 2416176"/>
              <a:gd name="connsiteY2" fmla="*/ 0 h 1138766"/>
              <a:gd name="connsiteX0" fmla="*/ 196850 w 2252664"/>
              <a:gd name="connsiteY0" fmla="*/ 25400 h 1138766"/>
              <a:gd name="connsiteX1" fmla="*/ 1595438 w 2252664"/>
              <a:gd name="connsiteY1" fmla="*/ 833437 h 1138766"/>
              <a:gd name="connsiteX2" fmla="*/ 2155826 w 2252664"/>
              <a:gd name="connsiteY2" fmla="*/ 0 h 1138766"/>
              <a:gd name="connsiteX0" fmla="*/ 0 w 2055814"/>
              <a:gd name="connsiteY0" fmla="*/ 25400 h 1181629"/>
              <a:gd name="connsiteX1" fmla="*/ 1398588 w 2055814"/>
              <a:gd name="connsiteY1" fmla="*/ 833437 h 1181629"/>
              <a:gd name="connsiteX2" fmla="*/ 1958976 w 2055814"/>
              <a:gd name="connsiteY2" fmla="*/ 0 h 1181629"/>
              <a:gd name="connsiteX0" fmla="*/ 53974 w 2109788"/>
              <a:gd name="connsiteY0" fmla="*/ 25400 h 1160992"/>
              <a:gd name="connsiteX1" fmla="*/ 1452562 w 2109788"/>
              <a:gd name="connsiteY1" fmla="*/ 833437 h 1160992"/>
              <a:gd name="connsiteX2" fmla="*/ 2012950 w 2109788"/>
              <a:gd name="connsiteY2" fmla="*/ 0 h 116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9788" h="1160992">
                <a:moveTo>
                  <a:pt x="53974" y="25400"/>
                </a:moveTo>
                <a:cubicBezTo>
                  <a:pt x="0" y="1160992"/>
                  <a:pt x="1126066" y="837670"/>
                  <a:pt x="1452562" y="833437"/>
                </a:cubicBezTo>
                <a:cubicBezTo>
                  <a:pt x="1779058" y="829204"/>
                  <a:pt x="2109788" y="466196"/>
                  <a:pt x="2012950" y="0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4757736" y="4337578"/>
            <a:ext cx="2644776" cy="1123157"/>
          </a:xfrm>
          <a:custGeom>
            <a:avLst/>
            <a:gdLst>
              <a:gd name="connsiteX0" fmla="*/ 393700 w 2527300"/>
              <a:gd name="connsiteY0" fmla="*/ 0 h 3259667"/>
              <a:gd name="connsiteX1" fmla="*/ 355600 w 2527300"/>
              <a:gd name="connsiteY1" fmla="*/ 2743200 h 3259667"/>
              <a:gd name="connsiteX2" fmla="*/ 2527300 w 2527300"/>
              <a:gd name="connsiteY2" fmla="*/ 3098800 h 3259667"/>
              <a:gd name="connsiteX0" fmla="*/ 196850 w 3081338"/>
              <a:gd name="connsiteY0" fmla="*/ 0 h 1300163"/>
              <a:gd name="connsiteX1" fmla="*/ 909638 w 3081338"/>
              <a:gd name="connsiteY1" fmla="*/ 944563 h 1300163"/>
              <a:gd name="connsiteX2" fmla="*/ 3081338 w 3081338"/>
              <a:gd name="connsiteY2" fmla="*/ 1300163 h 1300163"/>
              <a:gd name="connsiteX0" fmla="*/ 196850 w 3081338"/>
              <a:gd name="connsiteY0" fmla="*/ 1435894 h 2736057"/>
              <a:gd name="connsiteX1" fmla="*/ 1301750 w 3081338"/>
              <a:gd name="connsiteY1" fmla="*/ 216694 h 2736057"/>
              <a:gd name="connsiteX2" fmla="*/ 3081338 w 3081338"/>
              <a:gd name="connsiteY2" fmla="*/ 2736057 h 2736057"/>
              <a:gd name="connsiteX0" fmla="*/ 196850 w 1390650"/>
              <a:gd name="connsiteY0" fmla="*/ 2065867 h 3179233"/>
              <a:gd name="connsiteX1" fmla="*/ 1301750 w 1390650"/>
              <a:gd name="connsiteY1" fmla="*/ 846667 h 3179233"/>
              <a:gd name="connsiteX2" fmla="*/ 730250 w 1390650"/>
              <a:gd name="connsiteY2" fmla="*/ 59267 h 3179233"/>
              <a:gd name="connsiteX0" fmla="*/ 196850 w 2622286"/>
              <a:gd name="connsiteY0" fmla="*/ 511704 h 1625070"/>
              <a:gd name="connsiteX1" fmla="*/ 2357438 w 2622286"/>
              <a:gd name="connsiteY1" fmla="*/ 846667 h 1625070"/>
              <a:gd name="connsiteX2" fmla="*/ 1785938 w 2622286"/>
              <a:gd name="connsiteY2" fmla="*/ 59267 h 1625070"/>
              <a:gd name="connsiteX0" fmla="*/ 196850 w 2861998"/>
              <a:gd name="connsiteY0" fmla="*/ 511704 h 1625070"/>
              <a:gd name="connsiteX1" fmla="*/ 2597150 w 2861998"/>
              <a:gd name="connsiteY1" fmla="*/ 1121304 h 1625070"/>
              <a:gd name="connsiteX2" fmla="*/ 1785938 w 2861998"/>
              <a:gd name="connsiteY2" fmla="*/ 59267 h 1625070"/>
              <a:gd name="connsiteX0" fmla="*/ 196850 w 3016250"/>
              <a:gd name="connsiteY0" fmla="*/ 84667 h 1198033"/>
              <a:gd name="connsiteX1" fmla="*/ 2597150 w 3016250"/>
              <a:gd name="connsiteY1" fmla="*/ 694267 h 1198033"/>
              <a:gd name="connsiteX2" fmla="*/ 2711450 w 3016250"/>
              <a:gd name="connsiteY2" fmla="*/ 59267 h 1198033"/>
              <a:gd name="connsiteX0" fmla="*/ 196850 w 3016250"/>
              <a:gd name="connsiteY0" fmla="*/ 25400 h 1138766"/>
              <a:gd name="connsiteX1" fmla="*/ 2597150 w 3016250"/>
              <a:gd name="connsiteY1" fmla="*/ 635000 h 1138766"/>
              <a:gd name="connsiteX2" fmla="*/ 2711450 w 3016250"/>
              <a:gd name="connsiteY2" fmla="*/ 0 h 1138766"/>
              <a:gd name="connsiteX0" fmla="*/ 196850 w 2808288"/>
              <a:gd name="connsiteY0" fmla="*/ 25400 h 1138766"/>
              <a:gd name="connsiteX1" fmla="*/ 2151062 w 2808288"/>
              <a:gd name="connsiteY1" fmla="*/ 833437 h 1138766"/>
              <a:gd name="connsiteX2" fmla="*/ 2711450 w 2808288"/>
              <a:gd name="connsiteY2" fmla="*/ 0 h 1138766"/>
              <a:gd name="connsiteX0" fmla="*/ 196850 w 2644776"/>
              <a:gd name="connsiteY0" fmla="*/ 0 h 1113366"/>
              <a:gd name="connsiteX1" fmla="*/ 1987550 w 2644776"/>
              <a:gd name="connsiteY1" fmla="*/ 1066800 h 1113366"/>
              <a:gd name="connsiteX2" fmla="*/ 2547938 w 2644776"/>
              <a:gd name="connsiteY2" fmla="*/ 233363 h 1113366"/>
              <a:gd name="connsiteX0" fmla="*/ 196850 w 2644776"/>
              <a:gd name="connsiteY0" fmla="*/ 0 h 1113366"/>
              <a:gd name="connsiteX1" fmla="*/ 1160462 w 2644776"/>
              <a:gd name="connsiteY1" fmla="*/ 1066800 h 1113366"/>
              <a:gd name="connsiteX2" fmla="*/ 2547938 w 2644776"/>
              <a:gd name="connsiteY2" fmla="*/ 233363 h 1113366"/>
              <a:gd name="connsiteX0" fmla="*/ 196850 w 2644776"/>
              <a:gd name="connsiteY0" fmla="*/ 0 h 1123157"/>
              <a:gd name="connsiteX1" fmla="*/ 1160462 w 2644776"/>
              <a:gd name="connsiteY1" fmla="*/ 1066800 h 1123157"/>
              <a:gd name="connsiteX2" fmla="*/ 2547938 w 2644776"/>
              <a:gd name="connsiteY2" fmla="*/ 233363 h 112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4776" h="1123157">
                <a:moveTo>
                  <a:pt x="196850" y="0"/>
                </a:moveTo>
                <a:cubicBezTo>
                  <a:pt x="0" y="1113366"/>
                  <a:pt x="768614" y="1027906"/>
                  <a:pt x="1160462" y="1066800"/>
                </a:cubicBezTo>
                <a:cubicBezTo>
                  <a:pt x="2265098" y="1123157"/>
                  <a:pt x="2644776" y="699559"/>
                  <a:pt x="2547938" y="233363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triangle" w="med" len="lg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4469340" y="3571873"/>
            <a:ext cx="4639470" cy="3152775"/>
          </a:xfrm>
          <a:custGeom>
            <a:avLst/>
            <a:gdLst>
              <a:gd name="connsiteX0" fmla="*/ 393700 w 2527300"/>
              <a:gd name="connsiteY0" fmla="*/ 0 h 3259667"/>
              <a:gd name="connsiteX1" fmla="*/ 355600 w 2527300"/>
              <a:gd name="connsiteY1" fmla="*/ 2743200 h 3259667"/>
              <a:gd name="connsiteX2" fmla="*/ 2527300 w 2527300"/>
              <a:gd name="connsiteY2" fmla="*/ 3098800 h 3259667"/>
              <a:gd name="connsiteX0" fmla="*/ 196850 w 3081338"/>
              <a:gd name="connsiteY0" fmla="*/ 0 h 1300163"/>
              <a:gd name="connsiteX1" fmla="*/ 909638 w 3081338"/>
              <a:gd name="connsiteY1" fmla="*/ 944563 h 1300163"/>
              <a:gd name="connsiteX2" fmla="*/ 3081338 w 3081338"/>
              <a:gd name="connsiteY2" fmla="*/ 1300163 h 1300163"/>
              <a:gd name="connsiteX0" fmla="*/ 196850 w 3081338"/>
              <a:gd name="connsiteY0" fmla="*/ 1435894 h 2736057"/>
              <a:gd name="connsiteX1" fmla="*/ 1301750 w 3081338"/>
              <a:gd name="connsiteY1" fmla="*/ 216694 h 2736057"/>
              <a:gd name="connsiteX2" fmla="*/ 3081338 w 3081338"/>
              <a:gd name="connsiteY2" fmla="*/ 2736057 h 2736057"/>
              <a:gd name="connsiteX0" fmla="*/ 196850 w 1390650"/>
              <a:gd name="connsiteY0" fmla="*/ 2065867 h 3179233"/>
              <a:gd name="connsiteX1" fmla="*/ 1301750 w 1390650"/>
              <a:gd name="connsiteY1" fmla="*/ 846667 h 3179233"/>
              <a:gd name="connsiteX2" fmla="*/ 730250 w 1390650"/>
              <a:gd name="connsiteY2" fmla="*/ 59267 h 3179233"/>
              <a:gd name="connsiteX0" fmla="*/ 196850 w 1390650"/>
              <a:gd name="connsiteY0" fmla="*/ 2065867 h 3179233"/>
              <a:gd name="connsiteX1" fmla="*/ 1301750 w 1390650"/>
              <a:gd name="connsiteY1" fmla="*/ 846667 h 3179233"/>
              <a:gd name="connsiteX2" fmla="*/ 730250 w 1390650"/>
              <a:gd name="connsiteY2" fmla="*/ 59267 h 3179233"/>
              <a:gd name="connsiteX0" fmla="*/ 0 w 1193800"/>
              <a:gd name="connsiteY0" fmla="*/ 2065867 h 2172758"/>
              <a:gd name="connsiteX1" fmla="*/ 1104900 w 1193800"/>
              <a:gd name="connsiteY1" fmla="*/ 846667 h 2172758"/>
              <a:gd name="connsiteX2" fmla="*/ 533400 w 1193800"/>
              <a:gd name="connsiteY2" fmla="*/ 59267 h 2172758"/>
              <a:gd name="connsiteX0" fmla="*/ 0 w 747712"/>
              <a:gd name="connsiteY0" fmla="*/ 2065867 h 2172758"/>
              <a:gd name="connsiteX1" fmla="*/ 658812 w 747712"/>
              <a:gd name="connsiteY1" fmla="*/ 1730904 h 2172758"/>
              <a:gd name="connsiteX2" fmla="*/ 533400 w 747712"/>
              <a:gd name="connsiteY2" fmla="*/ 59267 h 2172758"/>
              <a:gd name="connsiteX0" fmla="*/ 173038 w 871802"/>
              <a:gd name="connsiteY0" fmla="*/ 2065867 h 2172758"/>
              <a:gd name="connsiteX1" fmla="*/ 831850 w 871802"/>
              <a:gd name="connsiteY1" fmla="*/ 1730904 h 2172758"/>
              <a:gd name="connsiteX2" fmla="*/ 412750 w 871802"/>
              <a:gd name="connsiteY2" fmla="*/ 59267 h 2172758"/>
              <a:gd name="connsiteX0" fmla="*/ 0 w 698764"/>
              <a:gd name="connsiteY0" fmla="*/ 2006600 h 2113491"/>
              <a:gd name="connsiteX1" fmla="*/ 658812 w 698764"/>
              <a:gd name="connsiteY1" fmla="*/ 1671637 h 2113491"/>
              <a:gd name="connsiteX2" fmla="*/ 239712 w 698764"/>
              <a:gd name="connsiteY2" fmla="*/ 0 h 2113491"/>
              <a:gd name="connsiteX0" fmla="*/ 0 w 855662"/>
              <a:gd name="connsiteY0" fmla="*/ 2006600 h 2113491"/>
              <a:gd name="connsiteX1" fmla="*/ 658812 w 855662"/>
              <a:gd name="connsiteY1" fmla="*/ 1671637 h 2113491"/>
              <a:gd name="connsiteX2" fmla="*/ 784224 w 855662"/>
              <a:gd name="connsiteY2" fmla="*/ 0 h 2113491"/>
              <a:gd name="connsiteX0" fmla="*/ 5001948 w 5505186"/>
              <a:gd name="connsiteY0" fmla="*/ 1747837 h 1962943"/>
              <a:gd name="connsiteX1" fmla="*/ 696648 w 5505186"/>
              <a:gd name="connsiteY1" fmla="*/ 1671637 h 1962943"/>
              <a:gd name="connsiteX2" fmla="*/ 822060 w 5505186"/>
              <a:gd name="connsiteY2" fmla="*/ 0 h 1962943"/>
              <a:gd name="connsiteX0" fmla="*/ 5001948 w 5505186"/>
              <a:gd name="connsiteY0" fmla="*/ 193674 h 1703916"/>
              <a:gd name="connsiteX1" fmla="*/ 696648 w 5505186"/>
              <a:gd name="connsiteY1" fmla="*/ 1671637 h 1703916"/>
              <a:gd name="connsiteX2" fmla="*/ 822060 w 5505186"/>
              <a:gd name="connsiteY2" fmla="*/ 0 h 1703916"/>
              <a:gd name="connsiteX0" fmla="*/ 4457436 w 4960674"/>
              <a:gd name="connsiteY0" fmla="*/ 193674 h 2130953"/>
              <a:gd name="connsiteX1" fmla="*/ 696648 w 4960674"/>
              <a:gd name="connsiteY1" fmla="*/ 2098674 h 2130953"/>
              <a:gd name="connsiteX2" fmla="*/ 277548 w 4960674"/>
              <a:gd name="connsiteY2" fmla="*/ 0 h 2130953"/>
              <a:gd name="connsiteX0" fmla="*/ 4417484 w 4804570"/>
              <a:gd name="connsiteY0" fmla="*/ 193674 h 2424641"/>
              <a:gd name="connsiteX1" fmla="*/ 4177772 w 4804570"/>
              <a:gd name="connsiteY1" fmla="*/ 1955800 h 2424641"/>
              <a:gd name="connsiteX2" fmla="*/ 656696 w 4804570"/>
              <a:gd name="connsiteY2" fmla="*/ 2098674 h 2424641"/>
              <a:gd name="connsiteX3" fmla="*/ 237596 w 4804570"/>
              <a:gd name="connsiteY3" fmla="*/ 0 h 2424641"/>
              <a:gd name="connsiteX0" fmla="*/ 4417484 w 4800866"/>
              <a:gd name="connsiteY0" fmla="*/ 1249362 h 3488267"/>
              <a:gd name="connsiteX1" fmla="*/ 4395260 w 4800866"/>
              <a:gd name="connsiteY1" fmla="*/ 293688 h 3488267"/>
              <a:gd name="connsiteX2" fmla="*/ 4177772 w 4800866"/>
              <a:gd name="connsiteY2" fmla="*/ 3011488 h 3488267"/>
              <a:gd name="connsiteX3" fmla="*/ 656696 w 4800866"/>
              <a:gd name="connsiteY3" fmla="*/ 3154362 h 3488267"/>
              <a:gd name="connsiteX4" fmla="*/ 237596 w 4800866"/>
              <a:gd name="connsiteY4" fmla="*/ 1055688 h 3488267"/>
              <a:gd name="connsiteX0" fmla="*/ 4417484 w 4800866"/>
              <a:gd name="connsiteY0" fmla="*/ 1251214 h 3490119"/>
              <a:gd name="connsiteX1" fmla="*/ 3949172 w 4800866"/>
              <a:gd name="connsiteY1" fmla="*/ 1240103 h 3490119"/>
              <a:gd name="connsiteX2" fmla="*/ 4395260 w 4800866"/>
              <a:gd name="connsiteY2" fmla="*/ 295540 h 3490119"/>
              <a:gd name="connsiteX3" fmla="*/ 4177772 w 4800866"/>
              <a:gd name="connsiteY3" fmla="*/ 3013340 h 3490119"/>
              <a:gd name="connsiteX4" fmla="*/ 656696 w 4800866"/>
              <a:gd name="connsiteY4" fmla="*/ 3156214 h 3490119"/>
              <a:gd name="connsiteX5" fmla="*/ 237596 w 4800866"/>
              <a:gd name="connsiteY5" fmla="*/ 1057540 h 3490119"/>
              <a:gd name="connsiteX0" fmla="*/ 4417484 w 4800866"/>
              <a:gd name="connsiteY0" fmla="*/ 1251214 h 3490119"/>
              <a:gd name="connsiteX1" fmla="*/ 3796772 w 4800866"/>
              <a:gd name="connsiteY1" fmla="*/ 232040 h 3490119"/>
              <a:gd name="connsiteX2" fmla="*/ 3949172 w 4800866"/>
              <a:gd name="connsiteY2" fmla="*/ 1240103 h 3490119"/>
              <a:gd name="connsiteX3" fmla="*/ 4395260 w 4800866"/>
              <a:gd name="connsiteY3" fmla="*/ 295540 h 3490119"/>
              <a:gd name="connsiteX4" fmla="*/ 4177772 w 4800866"/>
              <a:gd name="connsiteY4" fmla="*/ 3013340 h 3490119"/>
              <a:gd name="connsiteX5" fmla="*/ 656696 w 4800866"/>
              <a:gd name="connsiteY5" fmla="*/ 3156214 h 3490119"/>
              <a:gd name="connsiteX6" fmla="*/ 237596 w 4800866"/>
              <a:gd name="connsiteY6" fmla="*/ 1057540 h 3490119"/>
              <a:gd name="connsiteX0" fmla="*/ 4417484 w 4800866"/>
              <a:gd name="connsiteY0" fmla="*/ 1251214 h 3490119"/>
              <a:gd name="connsiteX1" fmla="*/ 4088872 w 4800866"/>
              <a:gd name="connsiteY1" fmla="*/ 1438540 h 3490119"/>
              <a:gd name="connsiteX2" fmla="*/ 3796772 w 4800866"/>
              <a:gd name="connsiteY2" fmla="*/ 232040 h 3490119"/>
              <a:gd name="connsiteX3" fmla="*/ 3949172 w 4800866"/>
              <a:gd name="connsiteY3" fmla="*/ 1240103 h 3490119"/>
              <a:gd name="connsiteX4" fmla="*/ 4395260 w 4800866"/>
              <a:gd name="connsiteY4" fmla="*/ 295540 h 3490119"/>
              <a:gd name="connsiteX5" fmla="*/ 4177772 w 4800866"/>
              <a:gd name="connsiteY5" fmla="*/ 3013340 h 3490119"/>
              <a:gd name="connsiteX6" fmla="*/ 656696 w 4800866"/>
              <a:gd name="connsiteY6" fmla="*/ 3156214 h 3490119"/>
              <a:gd name="connsiteX7" fmla="*/ 237596 w 4800866"/>
              <a:gd name="connsiteY7" fmla="*/ 1057540 h 3490119"/>
              <a:gd name="connsiteX0" fmla="*/ 3895196 w 4800866"/>
              <a:gd name="connsiteY0" fmla="*/ 1602051 h 3490119"/>
              <a:gd name="connsiteX1" fmla="*/ 4088872 w 4800866"/>
              <a:gd name="connsiteY1" fmla="*/ 1438540 h 3490119"/>
              <a:gd name="connsiteX2" fmla="*/ 3796772 w 4800866"/>
              <a:gd name="connsiteY2" fmla="*/ 232040 h 3490119"/>
              <a:gd name="connsiteX3" fmla="*/ 3949172 w 4800866"/>
              <a:gd name="connsiteY3" fmla="*/ 1240103 h 3490119"/>
              <a:gd name="connsiteX4" fmla="*/ 4395260 w 4800866"/>
              <a:gd name="connsiteY4" fmla="*/ 295540 h 3490119"/>
              <a:gd name="connsiteX5" fmla="*/ 4177772 w 4800866"/>
              <a:gd name="connsiteY5" fmla="*/ 3013340 h 3490119"/>
              <a:gd name="connsiteX6" fmla="*/ 656696 w 4800866"/>
              <a:gd name="connsiteY6" fmla="*/ 3156214 h 3490119"/>
              <a:gd name="connsiteX7" fmla="*/ 237596 w 4800866"/>
              <a:gd name="connsiteY7" fmla="*/ 1057540 h 3490119"/>
              <a:gd name="connsiteX0" fmla="*/ 3895196 w 4800866"/>
              <a:gd name="connsiteY0" fmla="*/ 1602051 h 3490119"/>
              <a:gd name="connsiteX1" fmla="*/ 3796772 w 4800866"/>
              <a:gd name="connsiteY1" fmla="*/ 232040 h 3490119"/>
              <a:gd name="connsiteX2" fmla="*/ 3949172 w 4800866"/>
              <a:gd name="connsiteY2" fmla="*/ 1240103 h 3490119"/>
              <a:gd name="connsiteX3" fmla="*/ 4395260 w 4800866"/>
              <a:gd name="connsiteY3" fmla="*/ 295540 h 3490119"/>
              <a:gd name="connsiteX4" fmla="*/ 4177772 w 4800866"/>
              <a:gd name="connsiteY4" fmla="*/ 3013340 h 3490119"/>
              <a:gd name="connsiteX5" fmla="*/ 656696 w 4800866"/>
              <a:gd name="connsiteY5" fmla="*/ 3156214 h 3490119"/>
              <a:gd name="connsiteX6" fmla="*/ 237596 w 4800866"/>
              <a:gd name="connsiteY6" fmla="*/ 1057540 h 3490119"/>
              <a:gd name="connsiteX0" fmla="*/ 3895196 w 4800866"/>
              <a:gd name="connsiteY0" fmla="*/ 1602051 h 3490119"/>
              <a:gd name="connsiteX1" fmla="*/ 3949172 w 4800866"/>
              <a:gd name="connsiteY1" fmla="*/ 1240103 h 3490119"/>
              <a:gd name="connsiteX2" fmla="*/ 4395260 w 4800866"/>
              <a:gd name="connsiteY2" fmla="*/ 295540 h 3490119"/>
              <a:gd name="connsiteX3" fmla="*/ 4177772 w 4800866"/>
              <a:gd name="connsiteY3" fmla="*/ 3013340 h 3490119"/>
              <a:gd name="connsiteX4" fmla="*/ 656696 w 4800866"/>
              <a:gd name="connsiteY4" fmla="*/ 3156214 h 3490119"/>
              <a:gd name="connsiteX5" fmla="*/ 237596 w 4800866"/>
              <a:gd name="connsiteY5" fmla="*/ 1057540 h 3490119"/>
              <a:gd name="connsiteX0" fmla="*/ 3895196 w 4800866"/>
              <a:gd name="connsiteY0" fmla="*/ 1306511 h 3194579"/>
              <a:gd name="connsiteX1" fmla="*/ 4395260 w 4800866"/>
              <a:gd name="connsiteY1" fmla="*/ 0 h 3194579"/>
              <a:gd name="connsiteX2" fmla="*/ 4177772 w 4800866"/>
              <a:gd name="connsiteY2" fmla="*/ 2717800 h 3194579"/>
              <a:gd name="connsiteX3" fmla="*/ 656696 w 4800866"/>
              <a:gd name="connsiteY3" fmla="*/ 2860674 h 3194579"/>
              <a:gd name="connsiteX4" fmla="*/ 237596 w 4800866"/>
              <a:gd name="connsiteY4" fmla="*/ 762000 h 3194579"/>
              <a:gd name="connsiteX0" fmla="*/ 3895196 w 4177772"/>
              <a:gd name="connsiteY0" fmla="*/ 544511 h 2432579"/>
              <a:gd name="connsiteX1" fmla="*/ 4177772 w 4177772"/>
              <a:gd name="connsiteY1" fmla="*/ 1955800 h 2432579"/>
              <a:gd name="connsiteX2" fmla="*/ 656696 w 4177772"/>
              <a:gd name="connsiteY2" fmla="*/ 2098674 h 2432579"/>
              <a:gd name="connsiteX3" fmla="*/ 237596 w 4177772"/>
              <a:gd name="connsiteY3" fmla="*/ 0 h 2432579"/>
              <a:gd name="connsiteX0" fmla="*/ 4439708 w 4439708"/>
              <a:gd name="connsiteY0" fmla="*/ 0 h 3213631"/>
              <a:gd name="connsiteX1" fmla="*/ 4177772 w 4439708"/>
              <a:gd name="connsiteY1" fmla="*/ 2736852 h 3213631"/>
              <a:gd name="connsiteX2" fmla="*/ 656696 w 4439708"/>
              <a:gd name="connsiteY2" fmla="*/ 2879726 h 3213631"/>
              <a:gd name="connsiteX3" fmla="*/ 237596 w 4439708"/>
              <a:gd name="connsiteY3" fmla="*/ 781052 h 3213631"/>
              <a:gd name="connsiteX0" fmla="*/ 4177772 w 4177772"/>
              <a:gd name="connsiteY0" fmla="*/ 1955800 h 2432579"/>
              <a:gd name="connsiteX1" fmla="*/ 656696 w 4177772"/>
              <a:gd name="connsiteY1" fmla="*/ 2098674 h 2432579"/>
              <a:gd name="connsiteX2" fmla="*/ 237596 w 4177772"/>
              <a:gd name="connsiteY2" fmla="*/ 0 h 2432579"/>
              <a:gd name="connsiteX0" fmla="*/ 4152372 w 4586818"/>
              <a:gd name="connsiteY0" fmla="*/ 1955800 h 2455068"/>
              <a:gd name="connsiteX1" fmla="*/ 3999972 w 4586818"/>
              <a:gd name="connsiteY1" fmla="*/ 2138363 h 2455068"/>
              <a:gd name="connsiteX2" fmla="*/ 631296 w 4586818"/>
              <a:gd name="connsiteY2" fmla="*/ 2098674 h 2455068"/>
              <a:gd name="connsiteX3" fmla="*/ 212196 w 4586818"/>
              <a:gd name="connsiteY3" fmla="*/ 0 h 2455068"/>
              <a:gd name="connsiteX0" fmla="*/ 4468284 w 4639470"/>
              <a:gd name="connsiteY0" fmla="*/ 0 h 3441965"/>
              <a:gd name="connsiteX1" fmla="*/ 3999972 w 4639470"/>
              <a:gd name="connsiteY1" fmla="*/ 2955926 h 3441965"/>
              <a:gd name="connsiteX2" fmla="*/ 631296 w 4639470"/>
              <a:gd name="connsiteY2" fmla="*/ 2916237 h 3441965"/>
              <a:gd name="connsiteX3" fmla="*/ 212196 w 4639470"/>
              <a:gd name="connsiteY3" fmla="*/ 817563 h 3441965"/>
              <a:gd name="connsiteX0" fmla="*/ 4468284 w 4639470"/>
              <a:gd name="connsiteY0" fmla="*/ 0 h 3441965"/>
              <a:gd name="connsiteX1" fmla="*/ 3999972 w 4639470"/>
              <a:gd name="connsiteY1" fmla="*/ 2955926 h 3441965"/>
              <a:gd name="connsiteX2" fmla="*/ 631296 w 4639470"/>
              <a:gd name="connsiteY2" fmla="*/ 2916237 h 3441965"/>
              <a:gd name="connsiteX3" fmla="*/ 212196 w 4639470"/>
              <a:gd name="connsiteY3" fmla="*/ 817563 h 3441965"/>
              <a:gd name="connsiteX0" fmla="*/ 4468284 w 4639470"/>
              <a:gd name="connsiteY0" fmla="*/ 0 h 3441965"/>
              <a:gd name="connsiteX1" fmla="*/ 3999972 w 4639470"/>
              <a:gd name="connsiteY1" fmla="*/ 2955926 h 3441965"/>
              <a:gd name="connsiteX2" fmla="*/ 631296 w 4639470"/>
              <a:gd name="connsiteY2" fmla="*/ 2916237 h 3441965"/>
              <a:gd name="connsiteX3" fmla="*/ 212196 w 4639470"/>
              <a:gd name="connsiteY3" fmla="*/ 817563 h 3441965"/>
              <a:gd name="connsiteX0" fmla="*/ 4468284 w 4639470"/>
              <a:gd name="connsiteY0" fmla="*/ 0 h 3229504"/>
              <a:gd name="connsiteX1" fmla="*/ 3999972 w 4639470"/>
              <a:gd name="connsiteY1" fmla="*/ 2697163 h 3229504"/>
              <a:gd name="connsiteX2" fmla="*/ 631296 w 4639470"/>
              <a:gd name="connsiteY2" fmla="*/ 2916237 h 3229504"/>
              <a:gd name="connsiteX3" fmla="*/ 212196 w 4639470"/>
              <a:gd name="connsiteY3" fmla="*/ 817563 h 3229504"/>
              <a:gd name="connsiteX0" fmla="*/ 4468284 w 4639470"/>
              <a:gd name="connsiteY0" fmla="*/ 0 h 3152775"/>
              <a:gd name="connsiteX1" fmla="*/ 3999972 w 4639470"/>
              <a:gd name="connsiteY1" fmla="*/ 2697163 h 3152775"/>
              <a:gd name="connsiteX2" fmla="*/ 631296 w 4639470"/>
              <a:gd name="connsiteY2" fmla="*/ 2733674 h 3152775"/>
              <a:gd name="connsiteX3" fmla="*/ 212196 w 4639470"/>
              <a:gd name="connsiteY3" fmla="*/ 817563 h 3152775"/>
              <a:gd name="connsiteX0" fmla="*/ 4468284 w 4639470"/>
              <a:gd name="connsiteY0" fmla="*/ 0 h 3152775"/>
              <a:gd name="connsiteX1" fmla="*/ 3999972 w 4639470"/>
              <a:gd name="connsiteY1" fmla="*/ 2697163 h 3152775"/>
              <a:gd name="connsiteX2" fmla="*/ 631296 w 4639470"/>
              <a:gd name="connsiteY2" fmla="*/ 2733674 h 3152775"/>
              <a:gd name="connsiteX3" fmla="*/ 212196 w 4639470"/>
              <a:gd name="connsiteY3" fmla="*/ 817563 h 3152775"/>
              <a:gd name="connsiteX0" fmla="*/ 4468284 w 4639470"/>
              <a:gd name="connsiteY0" fmla="*/ 0 h 3152775"/>
              <a:gd name="connsiteX1" fmla="*/ 3999972 w 4639470"/>
              <a:gd name="connsiteY1" fmla="*/ 2697163 h 3152775"/>
              <a:gd name="connsiteX2" fmla="*/ 631296 w 4639470"/>
              <a:gd name="connsiteY2" fmla="*/ 2733674 h 3152775"/>
              <a:gd name="connsiteX3" fmla="*/ 212196 w 4639470"/>
              <a:gd name="connsiteY3" fmla="*/ 817563 h 3152775"/>
              <a:gd name="connsiteX0" fmla="*/ 4468284 w 4639470"/>
              <a:gd name="connsiteY0" fmla="*/ 0 h 3152775"/>
              <a:gd name="connsiteX1" fmla="*/ 3999972 w 4639470"/>
              <a:gd name="connsiteY1" fmla="*/ 2697163 h 3152775"/>
              <a:gd name="connsiteX2" fmla="*/ 631296 w 4639470"/>
              <a:gd name="connsiteY2" fmla="*/ 2733674 h 3152775"/>
              <a:gd name="connsiteX3" fmla="*/ 212196 w 4639470"/>
              <a:gd name="connsiteY3" fmla="*/ 817563 h 3152775"/>
              <a:gd name="connsiteX0" fmla="*/ 4468284 w 4639470"/>
              <a:gd name="connsiteY0" fmla="*/ 0 h 3152775"/>
              <a:gd name="connsiteX1" fmla="*/ 3999972 w 4639470"/>
              <a:gd name="connsiteY1" fmla="*/ 2697163 h 3152775"/>
              <a:gd name="connsiteX2" fmla="*/ 631296 w 4639470"/>
              <a:gd name="connsiteY2" fmla="*/ 2733674 h 3152775"/>
              <a:gd name="connsiteX3" fmla="*/ 212196 w 4639470"/>
              <a:gd name="connsiteY3" fmla="*/ 817563 h 3152775"/>
              <a:gd name="connsiteX0" fmla="*/ 4468284 w 4639470"/>
              <a:gd name="connsiteY0" fmla="*/ 0 h 3152775"/>
              <a:gd name="connsiteX1" fmla="*/ 3999972 w 4639470"/>
              <a:gd name="connsiteY1" fmla="*/ 2697163 h 3152775"/>
              <a:gd name="connsiteX2" fmla="*/ 631296 w 4639470"/>
              <a:gd name="connsiteY2" fmla="*/ 2733674 h 3152775"/>
              <a:gd name="connsiteX3" fmla="*/ 212196 w 4639470"/>
              <a:gd name="connsiteY3" fmla="*/ 817563 h 315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9470" h="3152775">
                <a:moveTo>
                  <a:pt x="4468284" y="0"/>
                </a:moveTo>
                <a:cubicBezTo>
                  <a:pt x="4417220" y="1686190"/>
                  <a:pt x="4639470" y="2241551"/>
                  <a:pt x="3999972" y="2697163"/>
                </a:cubicBezTo>
                <a:cubicBezTo>
                  <a:pt x="3360474" y="3152775"/>
                  <a:pt x="1262592" y="3046941"/>
                  <a:pt x="631296" y="2733674"/>
                </a:cubicBezTo>
                <a:cubicBezTo>
                  <a:pt x="0" y="2420407"/>
                  <a:pt x="170922" y="1567922"/>
                  <a:pt x="212196" y="817563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645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224" rIns="0" bIns="0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rgbClr val="999999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rgbClr val="999999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>
                <a:solidFill>
                  <a:srgbClr val="999999"/>
                </a:solidFill>
              </a:rPr>
              <a:t>logical attestation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rgbClr val="999999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>
                <a:solidFill>
                  <a:srgbClr val="800000"/>
                </a:solidFill>
              </a:rPr>
              <a:t>nexus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applications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evaluation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Nexus OS Overview</a:t>
            </a:r>
            <a:endParaRPr lang="en-US" dirty="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0975" cy="4899025"/>
          </a:xfrm>
        </p:spPr>
        <p:txBody>
          <a:bodyPr tIns="28224" anchor="ctr"/>
          <a:lstStyle/>
          <a:p>
            <a:pPr marL="0" indent="0" eaLnBrk="1">
              <a:lnSpc>
                <a:spcPct val="93000"/>
              </a:lnSpc>
              <a:spcAft>
                <a:spcPct val="0"/>
              </a:spcAft>
              <a:buSzPct val="4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Microkernel</a:t>
            </a:r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431800" lvl="1" indent="-215900" eaLnBrk="1">
              <a:lnSpc>
                <a:spcPct val="93000"/>
              </a:lnSpc>
              <a:spcAft>
                <a:spcPct val="0"/>
              </a:spcAft>
              <a:buSzPct val="45000"/>
              <a:buFont typeface="Symbol" pitchFamily="18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>
                <a:latin typeface="Arial" pitchFamily="34" charset="0"/>
              </a:rPr>
              <a:t>unique driver architecture</a:t>
            </a:r>
          </a:p>
          <a:p>
            <a:pPr marL="431800" lvl="1" indent="-215900" eaLnBrk="1">
              <a:lnSpc>
                <a:spcPct val="93000"/>
              </a:lnSpc>
              <a:spcAft>
                <a:spcPct val="0"/>
              </a:spcAft>
              <a:buSzPct val="45000"/>
              <a:buFont typeface="Symbol" pitchFamily="18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>
                <a:latin typeface="Arial" pitchFamily="34" charset="0"/>
              </a:rPr>
              <a:t>21K loc</a:t>
            </a:r>
            <a:endParaRPr lang="en-US" sz="2600" dirty="0" smtClean="0">
              <a:latin typeface="Arial" pitchFamily="34" charset="0"/>
            </a:endParaRPr>
          </a:p>
          <a:p>
            <a:pPr marL="431800" lvl="1" indent="-215900" eaLnBrk="1">
              <a:lnSpc>
                <a:spcPct val="93000"/>
              </a:lnSpc>
              <a:spcAft>
                <a:spcPct val="0"/>
              </a:spcAft>
              <a:buSzPct val="4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 dirty="0" smtClean="0">
              <a:latin typeface="Arial" pitchFamily="34" charset="0"/>
            </a:endParaRP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SzPct val="4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Somewhat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</a:rPr>
              <a:t>Posix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 compatible</a:t>
            </a:r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431800" lvl="1" indent="-215900" eaLnBrk="1">
              <a:lnSpc>
                <a:spcPct val="93000"/>
              </a:lnSpc>
              <a:spcAft>
                <a:spcPct val="0"/>
              </a:spcAft>
              <a:buSzPct val="45000"/>
              <a:buFont typeface="Symbol" pitchFamily="18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>
                <a:latin typeface="Arial" pitchFamily="34" charset="0"/>
              </a:rPr>
              <a:t>python, </a:t>
            </a:r>
            <a:r>
              <a:rPr lang="en-US" sz="2600" dirty="0" err="1" smtClean="0">
                <a:latin typeface="Arial" pitchFamily="34" charset="0"/>
              </a:rPr>
              <a:t>lighttpd</a:t>
            </a:r>
            <a:r>
              <a:rPr lang="en-US" sz="2600" dirty="0" smtClean="0">
                <a:latin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</a:rPr>
              <a:t>sqlite</a:t>
            </a:r>
            <a:r>
              <a:rPr lang="en-US" sz="2600" dirty="0" smtClean="0">
                <a:latin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</a:rPr>
              <a:t>mplayer</a:t>
            </a:r>
            <a:r>
              <a:rPr lang="en-US" sz="2600" dirty="0" smtClean="0">
                <a:latin typeface="Arial" pitchFamily="34" charset="0"/>
              </a:rPr>
              <a:t>, </a:t>
            </a:r>
            <a:r>
              <a:rPr lang="en-US" sz="2600" dirty="0" smtClean="0">
                <a:latin typeface="Arial" pitchFamily="34" charset="0"/>
              </a:rPr>
              <a:t>…</a:t>
            </a:r>
          </a:p>
          <a:p>
            <a:pPr marL="431800" lvl="1" indent="-215900" eaLnBrk="1">
              <a:lnSpc>
                <a:spcPct val="93000"/>
              </a:lnSpc>
              <a:spcAft>
                <a:spcPct val="0"/>
              </a:spcAft>
              <a:buSzPct val="45000"/>
              <a:buFont typeface="Symbol" pitchFamily="18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Xen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, Linux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  <a:p>
            <a:pPr marL="431800" lvl="1" indent="-215900" eaLnBrk="1">
              <a:lnSpc>
                <a:spcPct val="93000"/>
              </a:lnSpc>
              <a:spcAft>
                <a:spcPct val="0"/>
              </a:spcAft>
              <a:buSzPct val="4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 dirty="0" smtClean="0">
              <a:latin typeface="Arial" pitchFamily="34" charset="0"/>
            </a:endParaRP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SzPct val="4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Non-standard services</a:t>
            </a:r>
            <a:endParaRPr lang="en-US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431800" lvl="1" indent="-215900" eaLnBrk="1">
              <a:lnSpc>
                <a:spcPct val="93000"/>
              </a:lnSpc>
              <a:spcAft>
                <a:spcPct val="0"/>
              </a:spcAft>
              <a:buSzPct val="45000"/>
              <a:buFont typeface="Symbol" pitchFamily="18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>
                <a:latin typeface="Arial" pitchFamily="34" charset="0"/>
              </a:rPr>
              <a:t>labels, </a:t>
            </a:r>
            <a:r>
              <a:rPr lang="en-US" sz="2600" dirty="0" err="1" smtClean="0">
                <a:latin typeface="Arial" pitchFamily="34" charset="0"/>
              </a:rPr>
              <a:t>labelstores</a:t>
            </a:r>
            <a:r>
              <a:rPr lang="en-US" sz="2600" dirty="0" smtClean="0">
                <a:latin typeface="Arial" pitchFamily="34" charset="0"/>
              </a:rPr>
              <a:t>, guards, authorities</a:t>
            </a:r>
            <a:endParaRPr lang="en-US" sz="2600" dirty="0" smtClean="0">
              <a:latin typeface="Arial" pitchFamily="34" charset="0"/>
            </a:endParaRPr>
          </a:p>
          <a:p>
            <a:pPr marL="431800" lvl="1" indent="-215900" eaLnBrk="1">
              <a:lnSpc>
                <a:spcPct val="93000"/>
              </a:lnSpc>
              <a:spcAft>
                <a:spcPct val="0"/>
              </a:spcAft>
              <a:buSzPct val="45000"/>
              <a:buFont typeface="Symbol" pitchFamily="18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>
                <a:solidFill>
                  <a:schemeClr val="tx1"/>
                </a:solidFill>
                <a:latin typeface="Arial" pitchFamily="34" charset="0"/>
              </a:rPr>
              <a:t>introspection &amp; interposition</a:t>
            </a:r>
            <a:endParaRPr lang="en-US" sz="26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431800" lvl="1" indent="-215900" eaLnBrk="1">
              <a:lnSpc>
                <a:spcPct val="93000"/>
              </a:lnSpc>
              <a:spcAft>
                <a:spcPct val="0"/>
              </a:spcAft>
              <a:buSzPct val="45000"/>
              <a:buFont typeface="Symbol" pitchFamily="18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protected persistent storage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1938" y="2184400"/>
            <a:ext cx="3019425" cy="1336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3338" y="3781425"/>
            <a:ext cx="876300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5925" y="2305050"/>
            <a:ext cx="2727325" cy="69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03238" y="1493837"/>
            <a:ext cx="9070975" cy="5219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167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Secure coprocessors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provide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unique key and on-board cryptographic functions to capture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software state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lvl="1" indent="0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8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kern="0" dirty="0" smtClean="0">
                <a:solidFill>
                  <a:srgbClr val="000000"/>
                </a:solidFill>
                <a:ea typeface="+mn-ea"/>
                <a:cs typeface="+mn-cs"/>
              </a:rPr>
              <a:t>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heap</a:t>
            </a:r>
          </a:p>
          <a:p>
            <a:pPr lvl="1" indent="0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8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kern="0" dirty="0">
                <a:solidFill>
                  <a:srgbClr val="000000"/>
                </a:solidFill>
                <a:ea typeface="+mn-ea"/>
                <a:cs typeface="+mn-cs"/>
              </a:rPr>
              <a:t>R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apidly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becoming ubiquitous</a:t>
            </a:r>
          </a:p>
          <a:p>
            <a:pPr lvl="1" indent="0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8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kern="0" dirty="0" smtClean="0">
                <a:solidFill>
                  <a:srgbClr val="000000"/>
                </a:solidFill>
                <a:ea typeface="+mn-ea"/>
                <a:cs typeface="+mn-cs"/>
              </a:rPr>
              <a:t>Evil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31800" marR="0" lvl="1" indent="-2159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kumimoji="0" lang="en-US" sz="20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31800" marR="0" lvl="1" indent="-2159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kumimoji="0" lang="en-US" sz="20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TPMs and Attestation</a:t>
            </a:r>
            <a:endParaRPr lang="en-US" dirty="0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512" y="3725861"/>
            <a:ext cx="3576637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4087" y="3562348"/>
            <a:ext cx="4611687" cy="2163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633537" y="5095873"/>
            <a:ext cx="1141412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58607" rIns="90000" bIns="45000"/>
          <a:lstStyle/>
          <a:p>
            <a:pPr hangingPunct="0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0xab...</a:t>
            </a:r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 flipH="1">
            <a:off x="1173162" y="5553073"/>
            <a:ext cx="2060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003550" y="3724275"/>
            <a:ext cx="5486401" cy="2592386"/>
            <a:chOff x="2984501" y="3352802"/>
            <a:chExt cx="5486401" cy="2592386"/>
          </a:xfrm>
        </p:grpSpPr>
        <p:grpSp>
          <p:nvGrpSpPr>
            <p:cNvPr id="6151" name="Group 6"/>
            <p:cNvGrpSpPr>
              <a:grpSpLocks/>
            </p:cNvGrpSpPr>
            <p:nvPr/>
          </p:nvGrpSpPr>
          <p:grpSpPr bwMode="auto">
            <a:xfrm>
              <a:off x="2984501" y="3352802"/>
              <a:ext cx="5486401" cy="1268413"/>
              <a:chOff x="1440" y="2016"/>
              <a:chExt cx="3456" cy="799"/>
            </a:xfrm>
          </p:grpSpPr>
          <p:sp>
            <p:nvSpPr>
              <p:cNvPr id="6159" name="Freeform 7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3456" cy="799"/>
              </a:xfrm>
              <a:custGeom>
                <a:avLst/>
                <a:gdLst>
                  <a:gd name="T0" fmla="*/ 0 w 15242"/>
                  <a:gd name="T1" fmla="*/ 0 h 3523"/>
                  <a:gd name="T2" fmla="*/ 178 w 15242"/>
                  <a:gd name="T3" fmla="*/ 0 h 3523"/>
                  <a:gd name="T4" fmla="*/ 133 w 15242"/>
                  <a:gd name="T5" fmla="*/ 41 h 3523"/>
                  <a:gd name="T6" fmla="*/ 44 w 15242"/>
                  <a:gd name="T7" fmla="*/ 41 h 3523"/>
                  <a:gd name="T8" fmla="*/ 0 w 15242"/>
                  <a:gd name="T9" fmla="*/ 0 h 3523"/>
                  <a:gd name="T10" fmla="*/ 0 w 15242"/>
                  <a:gd name="T11" fmla="*/ 0 h 3523"/>
                  <a:gd name="T12" fmla="*/ 0 w 15242"/>
                  <a:gd name="T13" fmla="*/ 0 h 3523"/>
                  <a:gd name="T14" fmla="*/ 178 w 15242"/>
                  <a:gd name="T15" fmla="*/ 41 h 3523"/>
                  <a:gd name="T16" fmla="*/ 178 w 15242"/>
                  <a:gd name="T17" fmla="*/ 41 h 35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242"/>
                  <a:gd name="T28" fmla="*/ 0 h 3523"/>
                  <a:gd name="T29" fmla="*/ 15242 w 15242"/>
                  <a:gd name="T30" fmla="*/ 3523 h 35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242" h="3523">
                    <a:moveTo>
                      <a:pt x="0" y="0"/>
                    </a:moveTo>
                    <a:lnTo>
                      <a:pt x="15241" y="0"/>
                    </a:lnTo>
                    <a:lnTo>
                      <a:pt x="11430" y="3522"/>
                    </a:lnTo>
                    <a:lnTo>
                      <a:pt x="3810" y="352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15241" y="3522"/>
                    </a:moveTo>
                    <a:lnTo>
                      <a:pt x="15241" y="3522"/>
                    </a:lnTo>
                    <a:close/>
                  </a:path>
                </a:pathLst>
              </a:custGeom>
              <a:solidFill>
                <a:srgbClr val="FF0000">
                  <a:alpha val="28000"/>
                </a:srgbClr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</p:grp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303588" y="4648200"/>
              <a:ext cx="5038725" cy="1296988"/>
              <a:chOff x="1641" y="2832"/>
              <a:chExt cx="3174" cy="817"/>
            </a:xfrm>
          </p:grpSpPr>
          <p:sp>
            <p:nvSpPr>
              <p:cNvPr id="6157" name="Rectangle 9"/>
              <p:cNvSpPr>
                <a:spLocks noChangeArrowheads="1"/>
              </p:cNvSpPr>
              <p:nvPr/>
            </p:nvSpPr>
            <p:spPr bwMode="auto">
              <a:xfrm>
                <a:off x="1641" y="2832"/>
                <a:ext cx="3124" cy="582"/>
              </a:xfrm>
              <a:prstGeom prst="rect">
                <a:avLst/>
              </a:prstGeom>
              <a:solidFill>
                <a:srgbClr val="FF0000">
                  <a:alpha val="28000"/>
                </a:srgbClr>
              </a:solidFill>
              <a:ln w="3672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158" name="Text Box 10"/>
              <p:cNvSpPr txBox="1">
                <a:spLocks noChangeArrowheads="1"/>
              </p:cNvSpPr>
              <p:nvPr/>
            </p:nvSpPr>
            <p:spPr bwMode="auto">
              <a:xfrm>
                <a:off x="4420" y="3415"/>
                <a:ext cx="396" cy="23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60876" rIns="90000" bIns="45000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>
                    <a:solidFill>
                      <a:srgbClr val="800000"/>
                    </a:solidFill>
                  </a:rPr>
                  <a:t>TCB</a:t>
                </a:r>
              </a:p>
            </p:txBody>
          </p:sp>
        </p:grpSp>
      </p:grpSp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6074" y="3941761"/>
            <a:ext cx="895350" cy="1096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6" name="Text Box 14"/>
          <p:cNvSpPr txBox="1">
            <a:spLocks noChangeArrowheads="1"/>
          </p:cNvSpPr>
          <p:nvPr/>
        </p:nvSpPr>
        <p:spPr bwMode="auto">
          <a:xfrm>
            <a:off x="1236662" y="5689599"/>
            <a:ext cx="2227263" cy="1519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b="1" dirty="0" smtClean="0">
                <a:solidFill>
                  <a:schemeClr val="accent4"/>
                </a:solidFill>
              </a:rPr>
              <a:t>Hash-based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b="1" dirty="0" smtClean="0">
                <a:solidFill>
                  <a:schemeClr val="accent4"/>
                </a:solidFill>
              </a:rPr>
              <a:t>Attestation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7961" y="6132510"/>
            <a:ext cx="1296988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687761" y="6950075"/>
            <a:ext cx="46482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58607" rIns="90000" bIns="45000"/>
          <a:lstStyle/>
          <a:p>
            <a:pPr hangingPunct="0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Trusted Platform Module</a:t>
            </a:r>
            <a:endParaRPr lang="en-US" sz="32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 animBg="1"/>
      <p:bldP spid="61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Analysis</a:t>
            </a:r>
            <a:endParaRPr lang="en-US" dirty="0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6800" y="1560513"/>
            <a:ext cx="3413125" cy="422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68313" y="6065838"/>
            <a:ext cx="9334500" cy="10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marL="377825" indent="-37782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kumimoji="1" lang="en-US" sz="2600" dirty="0" smtClean="0"/>
              <a:t>some analysis involve examining the application</a:t>
            </a:r>
          </a:p>
          <a:p>
            <a:pPr marL="377825" indent="-37782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kumimoji="1" lang="en-US" sz="2600" dirty="0"/>
              <a:t>	</a:t>
            </a:r>
            <a:r>
              <a:rPr kumimoji="1" lang="en-US" sz="2600" dirty="0" smtClean="0"/>
              <a:t>no system support needed</a:t>
            </a:r>
            <a:endParaRPr kumimoji="1"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Introspection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000000"/>
                </a:solidFill>
              </a:rPr>
              <a:t> live </a:t>
            </a:r>
            <a:r>
              <a:rPr lang="en-US" dirty="0" smtClean="0">
                <a:solidFill>
                  <a:srgbClr val="000000"/>
                </a:solidFill>
              </a:rPr>
              <a:t>kernel metadata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4263" y="1735138"/>
            <a:ext cx="3240087" cy="4033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6" name="Rectangle 10"/>
          <p:cNvSpPr>
            <a:spLocks noChangeArrowheads="1"/>
          </p:cNvSpPr>
          <p:nvPr/>
        </p:nvSpPr>
        <p:spPr bwMode="auto">
          <a:xfrm>
            <a:off x="468313" y="6065838"/>
            <a:ext cx="9334500" cy="10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marL="377825" indent="-37782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kumimoji="1" lang="en-US" sz="2600" dirty="0" smtClean="0"/>
              <a:t>Many analyses involve the application’s environment</a:t>
            </a:r>
          </a:p>
          <a:p>
            <a:pPr marL="377825" indent="-37782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kumimoji="1" lang="en-US" sz="2600" dirty="0" smtClean="0"/>
              <a:t>Nexus provides </a:t>
            </a:r>
            <a:r>
              <a:rPr kumimoji="1" lang="en-US" sz="2600" dirty="0"/>
              <a:t>a /proc </a:t>
            </a:r>
            <a:r>
              <a:rPr kumimoji="1" lang="en-US" sz="2600" dirty="0" err="1"/>
              <a:t>filesystem</a:t>
            </a:r>
            <a:r>
              <a:rPr kumimoji="1" lang="en-US" sz="2600" dirty="0"/>
              <a:t> on steroids</a:t>
            </a:r>
          </a:p>
          <a:p>
            <a:pPr marL="1120775" lvl="1" indent="-37782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kumimoji="1" lang="en-US" sz="2000" dirty="0"/>
              <a:t>access by labeling functions is mediated by the app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err="1" smtClean="0"/>
              <a:t>Interpositioning</a:t>
            </a:r>
            <a:endParaRPr lang="en-US" dirty="0" smtClean="0"/>
          </a:p>
        </p:txBody>
      </p:sp>
      <p:sp>
        <p:nvSpPr>
          <p:cNvPr id="6" name="Freeform 1"/>
          <p:cNvSpPr>
            <a:spLocks noChangeArrowheads="1"/>
          </p:cNvSpPr>
          <p:nvPr/>
        </p:nvSpPr>
        <p:spPr bwMode="auto">
          <a:xfrm>
            <a:off x="3021012" y="1265237"/>
            <a:ext cx="495300" cy="603250"/>
          </a:xfrm>
          <a:custGeom>
            <a:avLst/>
            <a:gdLst>
              <a:gd name="T0" fmla="*/ 2147483647 w 1378"/>
              <a:gd name="T1" fmla="*/ 2147483647 h 1676"/>
              <a:gd name="T2" fmla="*/ 2147483647 w 1378"/>
              <a:gd name="T3" fmla="*/ 2147483647 h 1676"/>
              <a:gd name="T4" fmla="*/ 2147483647 w 1378"/>
              <a:gd name="T5" fmla="*/ 0 h 1676"/>
              <a:gd name="T6" fmla="*/ 2147483647 w 1378"/>
              <a:gd name="T7" fmla="*/ 2147483647 h 1676"/>
              <a:gd name="T8" fmla="*/ 0 w 1378"/>
              <a:gd name="T9" fmla="*/ 2147483647 h 1676"/>
              <a:gd name="T10" fmla="*/ 2147483647 w 1378"/>
              <a:gd name="T11" fmla="*/ 2147483647 h 16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78"/>
              <a:gd name="T19" fmla="*/ 0 h 1676"/>
              <a:gd name="T20" fmla="*/ 1378 w 1378"/>
              <a:gd name="T21" fmla="*/ 1676 h 16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78" h="1676">
                <a:moveTo>
                  <a:pt x="297" y="1675"/>
                </a:moveTo>
                <a:lnTo>
                  <a:pt x="999" y="1324"/>
                </a:lnTo>
                <a:cubicBezTo>
                  <a:pt x="1377" y="811"/>
                  <a:pt x="1035" y="639"/>
                  <a:pt x="1080" y="0"/>
                </a:cubicBezTo>
                <a:lnTo>
                  <a:pt x="891" y="999"/>
                </a:lnTo>
                <a:cubicBezTo>
                  <a:pt x="513" y="1350"/>
                  <a:pt x="270" y="1063"/>
                  <a:pt x="0" y="1189"/>
                </a:cubicBezTo>
                <a:lnTo>
                  <a:pt x="297" y="1675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7" name="Freeform 2"/>
          <p:cNvSpPr>
            <a:spLocks noChangeArrowheads="1"/>
          </p:cNvSpPr>
          <p:nvPr/>
        </p:nvSpPr>
        <p:spPr bwMode="auto">
          <a:xfrm>
            <a:off x="811212" y="1341437"/>
            <a:ext cx="495300" cy="603250"/>
          </a:xfrm>
          <a:custGeom>
            <a:avLst/>
            <a:gdLst>
              <a:gd name="T0" fmla="*/ 2147483647 w 1378"/>
              <a:gd name="T1" fmla="*/ 2147483647 h 1676"/>
              <a:gd name="T2" fmla="*/ 2147483647 w 1378"/>
              <a:gd name="T3" fmla="*/ 2147483647 h 1676"/>
              <a:gd name="T4" fmla="*/ 2147483647 w 1378"/>
              <a:gd name="T5" fmla="*/ 0 h 1676"/>
              <a:gd name="T6" fmla="*/ 2147483647 w 1378"/>
              <a:gd name="T7" fmla="*/ 2147483647 h 1676"/>
              <a:gd name="T8" fmla="*/ 2147483647 w 1378"/>
              <a:gd name="T9" fmla="*/ 2147483647 h 1676"/>
              <a:gd name="T10" fmla="*/ 2147483647 w 1378"/>
              <a:gd name="T11" fmla="*/ 2147483647 h 16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78"/>
              <a:gd name="T19" fmla="*/ 0 h 1676"/>
              <a:gd name="T20" fmla="*/ 1378 w 1378"/>
              <a:gd name="T21" fmla="*/ 1676 h 16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78" h="1676">
                <a:moveTo>
                  <a:pt x="1080" y="1675"/>
                </a:moveTo>
                <a:lnTo>
                  <a:pt x="378" y="1324"/>
                </a:lnTo>
                <a:cubicBezTo>
                  <a:pt x="0" y="811"/>
                  <a:pt x="342" y="639"/>
                  <a:pt x="297" y="0"/>
                </a:cubicBezTo>
                <a:lnTo>
                  <a:pt x="486" y="999"/>
                </a:lnTo>
                <a:cubicBezTo>
                  <a:pt x="864" y="1350"/>
                  <a:pt x="1107" y="1063"/>
                  <a:pt x="1377" y="1189"/>
                </a:cubicBezTo>
                <a:lnTo>
                  <a:pt x="1080" y="1675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44912" y="1493837"/>
            <a:ext cx="5867400" cy="409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b="1" dirty="0" smtClean="0"/>
              <a:t>interpose(</a:t>
            </a:r>
            <a:r>
              <a:rPr lang="en-US" sz="2800" b="1" dirty="0" err="1" smtClean="0"/>
              <a:t>prin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obj</a:t>
            </a:r>
            <a:r>
              <a:rPr lang="en-US" sz="2800" b="1" dirty="0" smtClean="0"/>
              <a:t>, method) </a:t>
            </a:r>
            <a:r>
              <a:rPr lang="en-US" sz="2800" dirty="0" smtClean="0"/>
              <a:t>system call enables a process to interpose on any IPC</a:t>
            </a:r>
          </a:p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/>
          </a:p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Can interpose on any subject, object, operation triple, with wildcards</a:t>
            </a:r>
          </a:p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/>
              <a:t>	</a:t>
            </a:r>
            <a:r>
              <a:rPr lang="en-US" sz="2800" dirty="0" smtClean="0"/>
              <a:t>interposition itself is guarded</a:t>
            </a:r>
          </a:p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/>
              <a:t>	</a:t>
            </a:r>
            <a:r>
              <a:rPr lang="en-US" sz="2800" dirty="0" smtClean="0"/>
              <a:t>by a goal formula</a:t>
            </a:r>
          </a:p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1230312" y="1722437"/>
            <a:ext cx="1905000" cy="14478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app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192212" y="5456237"/>
            <a:ext cx="1981200" cy="685800"/>
          </a:xfrm>
          <a:prstGeom prst="roundRect">
            <a:avLst/>
          </a:prstGeom>
          <a:solidFill>
            <a:srgbClr val="8E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nexus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983456" y="4331493"/>
            <a:ext cx="2209800" cy="39688"/>
          </a:xfrm>
          <a:prstGeom prst="straightConnector1">
            <a:avLst/>
          </a:prstGeom>
          <a:solidFill>
            <a:srgbClr val="00B8FF"/>
          </a:solidFill>
          <a:ln w="34925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250156" y="4293393"/>
            <a:ext cx="2133600" cy="39688"/>
          </a:xfrm>
          <a:prstGeom prst="straightConnector1">
            <a:avLst/>
          </a:prstGeom>
          <a:solidFill>
            <a:srgbClr val="00B8FF"/>
          </a:solidFill>
          <a:ln w="34925" cap="sq" cmpd="sng" algn="ctr">
            <a:solidFill>
              <a:schemeClr val="tx1"/>
            </a:solidFill>
            <a:prstDash val="solid"/>
            <a:round/>
            <a:headEnd type="triangle" w="med" len="lg"/>
            <a:tailEnd type="none" w="med" len="lg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err="1" smtClean="0"/>
              <a:t>Interpositioning</a:t>
            </a:r>
            <a:endParaRPr lang="en-US" dirty="0" smtClean="0"/>
          </a:p>
        </p:txBody>
      </p:sp>
      <p:sp>
        <p:nvSpPr>
          <p:cNvPr id="6" name="Freeform 1"/>
          <p:cNvSpPr>
            <a:spLocks noChangeArrowheads="1"/>
          </p:cNvSpPr>
          <p:nvPr/>
        </p:nvSpPr>
        <p:spPr bwMode="auto">
          <a:xfrm>
            <a:off x="3021012" y="1265237"/>
            <a:ext cx="495300" cy="603250"/>
          </a:xfrm>
          <a:custGeom>
            <a:avLst/>
            <a:gdLst>
              <a:gd name="T0" fmla="*/ 2147483647 w 1378"/>
              <a:gd name="T1" fmla="*/ 2147483647 h 1676"/>
              <a:gd name="T2" fmla="*/ 2147483647 w 1378"/>
              <a:gd name="T3" fmla="*/ 2147483647 h 1676"/>
              <a:gd name="T4" fmla="*/ 2147483647 w 1378"/>
              <a:gd name="T5" fmla="*/ 0 h 1676"/>
              <a:gd name="T6" fmla="*/ 2147483647 w 1378"/>
              <a:gd name="T7" fmla="*/ 2147483647 h 1676"/>
              <a:gd name="T8" fmla="*/ 0 w 1378"/>
              <a:gd name="T9" fmla="*/ 2147483647 h 1676"/>
              <a:gd name="T10" fmla="*/ 2147483647 w 1378"/>
              <a:gd name="T11" fmla="*/ 2147483647 h 16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78"/>
              <a:gd name="T19" fmla="*/ 0 h 1676"/>
              <a:gd name="T20" fmla="*/ 1378 w 1378"/>
              <a:gd name="T21" fmla="*/ 1676 h 16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78" h="1676">
                <a:moveTo>
                  <a:pt x="297" y="1675"/>
                </a:moveTo>
                <a:lnTo>
                  <a:pt x="999" y="1324"/>
                </a:lnTo>
                <a:cubicBezTo>
                  <a:pt x="1377" y="811"/>
                  <a:pt x="1035" y="639"/>
                  <a:pt x="1080" y="0"/>
                </a:cubicBezTo>
                <a:lnTo>
                  <a:pt x="891" y="999"/>
                </a:lnTo>
                <a:cubicBezTo>
                  <a:pt x="513" y="1350"/>
                  <a:pt x="270" y="1063"/>
                  <a:pt x="0" y="1189"/>
                </a:cubicBezTo>
                <a:lnTo>
                  <a:pt x="297" y="1675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7" name="Freeform 2"/>
          <p:cNvSpPr>
            <a:spLocks noChangeArrowheads="1"/>
          </p:cNvSpPr>
          <p:nvPr/>
        </p:nvSpPr>
        <p:spPr bwMode="auto">
          <a:xfrm>
            <a:off x="811212" y="1341437"/>
            <a:ext cx="495300" cy="603250"/>
          </a:xfrm>
          <a:custGeom>
            <a:avLst/>
            <a:gdLst>
              <a:gd name="T0" fmla="*/ 2147483647 w 1378"/>
              <a:gd name="T1" fmla="*/ 2147483647 h 1676"/>
              <a:gd name="T2" fmla="*/ 2147483647 w 1378"/>
              <a:gd name="T3" fmla="*/ 2147483647 h 1676"/>
              <a:gd name="T4" fmla="*/ 2147483647 w 1378"/>
              <a:gd name="T5" fmla="*/ 0 h 1676"/>
              <a:gd name="T6" fmla="*/ 2147483647 w 1378"/>
              <a:gd name="T7" fmla="*/ 2147483647 h 1676"/>
              <a:gd name="T8" fmla="*/ 2147483647 w 1378"/>
              <a:gd name="T9" fmla="*/ 2147483647 h 1676"/>
              <a:gd name="T10" fmla="*/ 2147483647 w 1378"/>
              <a:gd name="T11" fmla="*/ 2147483647 h 16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78"/>
              <a:gd name="T19" fmla="*/ 0 h 1676"/>
              <a:gd name="T20" fmla="*/ 1378 w 1378"/>
              <a:gd name="T21" fmla="*/ 1676 h 16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78" h="1676">
                <a:moveTo>
                  <a:pt x="1080" y="1675"/>
                </a:moveTo>
                <a:lnTo>
                  <a:pt x="378" y="1324"/>
                </a:lnTo>
                <a:cubicBezTo>
                  <a:pt x="0" y="811"/>
                  <a:pt x="342" y="639"/>
                  <a:pt x="297" y="0"/>
                </a:cubicBezTo>
                <a:lnTo>
                  <a:pt x="486" y="999"/>
                </a:lnTo>
                <a:cubicBezTo>
                  <a:pt x="864" y="1350"/>
                  <a:pt x="1107" y="1063"/>
                  <a:pt x="1377" y="1189"/>
                </a:cubicBezTo>
                <a:lnTo>
                  <a:pt x="1080" y="1675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44912" y="1493837"/>
            <a:ext cx="5867400" cy="409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b="1" dirty="0" smtClean="0"/>
              <a:t>interpose(</a:t>
            </a:r>
            <a:r>
              <a:rPr lang="en-US" sz="2800" b="1" dirty="0" err="1" smtClean="0"/>
              <a:t>subj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obj</a:t>
            </a:r>
            <a:r>
              <a:rPr lang="en-US" sz="2800" b="1" dirty="0" smtClean="0"/>
              <a:t>, method) </a:t>
            </a:r>
            <a:r>
              <a:rPr lang="en-US" sz="2800" dirty="0" smtClean="0"/>
              <a:t>system call enables a process to interpose on any IPC</a:t>
            </a:r>
          </a:p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/>
          </a:p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Can interpose on any subject, object, operation triple, with wildcards</a:t>
            </a:r>
          </a:p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/>
              <a:t>	</a:t>
            </a:r>
            <a:r>
              <a:rPr lang="en-US" sz="2800" dirty="0" smtClean="0"/>
              <a:t>interposition itself is guarded</a:t>
            </a:r>
          </a:p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/>
              <a:t>	</a:t>
            </a:r>
            <a:r>
              <a:rPr lang="en-US" sz="2800" dirty="0" smtClean="0"/>
              <a:t>by a goal formula</a:t>
            </a:r>
          </a:p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1230312" y="1722437"/>
            <a:ext cx="1905000" cy="14478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app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192212" y="5456237"/>
            <a:ext cx="1981200" cy="685800"/>
          </a:xfrm>
          <a:prstGeom prst="roundRect">
            <a:avLst/>
          </a:prstGeom>
          <a:solidFill>
            <a:srgbClr val="8E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nexus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268412" y="3856037"/>
            <a:ext cx="1905000" cy="800100"/>
          </a:xfrm>
          <a:prstGeom prst="roundRect">
            <a:avLst/>
          </a:prstGeom>
          <a:solidFill>
            <a:schemeClr val="bg1"/>
          </a:solidFill>
          <a:ln w="508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Arial" charset="0"/>
              </a:rPr>
              <a:t>ref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Arial" charset="0"/>
              </a:rPr>
              <a:t>mon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1840706" y="3512343"/>
            <a:ext cx="533400" cy="1588"/>
          </a:xfrm>
          <a:prstGeom prst="straightConnector1">
            <a:avLst/>
          </a:prstGeom>
          <a:solidFill>
            <a:srgbClr val="00B8FF"/>
          </a:solidFill>
          <a:ln w="34925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069306" y="3512343"/>
            <a:ext cx="533400" cy="1588"/>
          </a:xfrm>
          <a:prstGeom prst="straightConnector1">
            <a:avLst/>
          </a:prstGeom>
          <a:solidFill>
            <a:srgbClr val="00B8FF"/>
          </a:solidFill>
          <a:ln w="34925" cap="sq" cmpd="sng" algn="ctr">
            <a:solidFill>
              <a:schemeClr val="tx1"/>
            </a:solidFill>
            <a:prstDash val="solid"/>
            <a:round/>
            <a:headEnd type="triangle" w="med" len="lg"/>
            <a:tailEnd type="none" w="med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1840706" y="5036343"/>
            <a:ext cx="533400" cy="1588"/>
          </a:xfrm>
          <a:prstGeom prst="straightConnector1">
            <a:avLst/>
          </a:prstGeom>
          <a:solidFill>
            <a:srgbClr val="00B8FF"/>
          </a:solidFill>
          <a:ln w="34925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69306" y="5036343"/>
            <a:ext cx="533400" cy="1588"/>
          </a:xfrm>
          <a:prstGeom prst="straightConnector1">
            <a:avLst/>
          </a:prstGeom>
          <a:solidFill>
            <a:srgbClr val="00B8FF"/>
          </a:solidFill>
          <a:ln w="34925" cap="sq" cmpd="sng" algn="ctr">
            <a:solidFill>
              <a:schemeClr val="tx1"/>
            </a:solidFill>
            <a:prstDash val="solid"/>
            <a:round/>
            <a:headEnd type="triangle" w="med" len="lg"/>
            <a:tailEnd type="none" w="med" len="lg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945E-7 -2.94118E-6 L 0.00189 0.827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277E-6 3.02521E-6 L -0.02834 0.82731 " pathEditMode="fixed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645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224" rIns="0" bIns="0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rgbClr val="999999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rgbClr val="999999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>
                <a:solidFill>
                  <a:srgbClr val="999999"/>
                </a:solidFill>
              </a:rPr>
              <a:t>logical attestation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rgbClr val="999999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nexus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>
                <a:solidFill>
                  <a:srgbClr val="C00000"/>
                </a:solidFill>
              </a:rPr>
              <a:t>applications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evaluation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Movie Player</a:t>
            </a:r>
            <a:endParaRPr lang="en-US" dirty="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299325" y="350838"/>
            <a:ext cx="2389188" cy="3630612"/>
            <a:chOff x="7299325" y="350837"/>
            <a:chExt cx="2389187" cy="3630613"/>
          </a:xfrm>
        </p:grpSpPr>
        <p:pic>
          <p:nvPicPr>
            <p:cNvPr id="17416" name="Picture 7" descr="sony_logo_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99325" y="350837"/>
              <a:ext cx="2389187" cy="185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02513" y="1493838"/>
              <a:ext cx="2238375" cy="24876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7412" name="Rounded Rectangle 7"/>
          <p:cNvSpPr>
            <a:spLocks noChangeArrowheads="1"/>
          </p:cNvSpPr>
          <p:nvPr/>
        </p:nvSpPr>
        <p:spPr bwMode="auto">
          <a:xfrm>
            <a:off x="696913" y="3322638"/>
            <a:ext cx="3429000" cy="533400"/>
          </a:xfrm>
          <a:prstGeom prst="roundRect">
            <a:avLst>
              <a:gd name="adj" fmla="val 16667"/>
            </a:avLst>
          </a:prstGeom>
          <a:solidFill>
            <a:srgbClr val="8E0000"/>
          </a:solidFill>
          <a:ln w="9525" algn="ctr">
            <a:solidFill>
              <a:srgbClr val="8E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nexus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96913" y="1951038"/>
            <a:ext cx="1143000" cy="1219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app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478713" y="4160838"/>
            <a:ext cx="2133600" cy="990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labeling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function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73113" y="5837238"/>
            <a:ext cx="8218487" cy="1462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54828" rIns="90000" bIns="45000"/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>
                <a:solidFill>
                  <a:srgbClr val="000000"/>
                </a:solidFill>
                <a:latin typeface="DejaVu Sans"/>
              </a:rPr>
              <a:t>labeling functions can be written by third-parties</a:t>
            </a:r>
            <a:endParaRPr lang="en-US" sz="2600">
              <a:solidFill>
                <a:srgbClr val="800000"/>
              </a:solidFill>
              <a:latin typeface="DejaVu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6312" y="57943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GNU</a:t>
            </a:r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7145E-6 9.44386E-8 C -0.07682 0.00567 -0.12105 0.02413 -0.18275 -0.02015 C -0.24446 -0.06443 -0.31167 -0.2235 -0.37069 -0.26569 C -0.42972 -0.30787 -0.50229 -0.27156 -0.53692 -0.27303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Movie Player</a:t>
            </a:r>
            <a:endParaRPr lang="en-US" dirty="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2513" y="1493838"/>
            <a:ext cx="2238375" cy="2487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6" name="Rounded Rectangle 7"/>
          <p:cNvSpPr>
            <a:spLocks noChangeArrowheads="1"/>
          </p:cNvSpPr>
          <p:nvPr/>
        </p:nvSpPr>
        <p:spPr bwMode="auto">
          <a:xfrm>
            <a:off x="696913" y="3322638"/>
            <a:ext cx="3429000" cy="533400"/>
          </a:xfrm>
          <a:prstGeom prst="roundRect">
            <a:avLst>
              <a:gd name="adj" fmla="val 16667"/>
            </a:avLst>
          </a:prstGeom>
          <a:solidFill>
            <a:srgbClr val="8E0000"/>
          </a:solidFill>
          <a:ln w="9525" algn="ctr">
            <a:solidFill>
              <a:srgbClr val="8E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nexus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96913" y="1951038"/>
            <a:ext cx="1143000" cy="1219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app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068513" y="2103438"/>
            <a:ext cx="2133600" cy="990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labeling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function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382713" y="2027238"/>
            <a:ext cx="2057400" cy="1357312"/>
            <a:chOff x="1763712" y="4922837"/>
            <a:chExt cx="2057400" cy="1357745"/>
          </a:xfrm>
        </p:grpSpPr>
        <p:sp>
          <p:nvSpPr>
            <p:cNvPr id="11" name="Freeform 10"/>
            <p:cNvSpPr/>
            <p:nvPr/>
          </p:nvSpPr>
          <p:spPr bwMode="auto">
            <a:xfrm>
              <a:off x="1763712" y="4922837"/>
              <a:ext cx="1330325" cy="1357745"/>
            </a:xfrm>
            <a:custGeom>
              <a:avLst/>
              <a:gdLst>
                <a:gd name="connsiteX0" fmla="*/ 1330037 w 1330037"/>
                <a:gd name="connsiteY0" fmla="*/ 581890 h 1357745"/>
                <a:gd name="connsiteX1" fmla="*/ 0 w 1330037"/>
                <a:gd name="connsiteY1" fmla="*/ 0 h 1357745"/>
                <a:gd name="connsiteX2" fmla="*/ 0 w 1330037"/>
                <a:gd name="connsiteY2" fmla="*/ 1357745 h 1357745"/>
                <a:gd name="connsiteX3" fmla="*/ 1330037 w 1330037"/>
                <a:gd name="connsiteY3" fmla="*/ 581890 h 135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037" h="1357745">
                  <a:moveTo>
                    <a:pt x="1330037" y="581890"/>
                  </a:moveTo>
                  <a:lnTo>
                    <a:pt x="0" y="0"/>
                  </a:lnTo>
                  <a:lnTo>
                    <a:pt x="0" y="1357745"/>
                  </a:lnTo>
                  <a:lnTo>
                    <a:pt x="1330037" y="5818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45" name="Rectangle 11"/>
            <p:cNvSpPr>
              <a:spLocks noChangeArrowheads="1"/>
            </p:cNvSpPr>
            <p:nvPr/>
          </p:nvSpPr>
          <p:spPr bwMode="auto">
            <a:xfrm>
              <a:off x="2982912" y="5151437"/>
              <a:ext cx="838200" cy="7620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3" name="Trapezoid 12"/>
            <p:cNvSpPr/>
            <p:nvPr/>
          </p:nvSpPr>
          <p:spPr bwMode="auto">
            <a:xfrm rot="5400000">
              <a:off x="2296966" y="5304031"/>
              <a:ext cx="914692" cy="457200"/>
            </a:xfrm>
            <a:prstGeom prst="trapezoid">
              <a:avLst>
                <a:gd name="adj" fmla="val 3409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773113" y="5837238"/>
            <a:ext cx="8218487" cy="1462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54828" rIns="90000" bIns="45000"/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 dirty="0">
                <a:solidFill>
                  <a:srgbClr val="000000"/>
                </a:solidFill>
                <a:latin typeface="DejaVu Sans"/>
              </a:rPr>
              <a:t>they </a:t>
            </a:r>
            <a:r>
              <a:rPr lang="en-US" sz="2600" dirty="0" smtClean="0">
                <a:solidFill>
                  <a:srgbClr val="000000"/>
                </a:solidFill>
                <a:latin typeface="DejaVu Sans"/>
              </a:rPr>
              <a:t>use the introspection and/or interposition service</a:t>
            </a:r>
            <a:endParaRPr lang="en-US" sz="2600" dirty="0">
              <a:solidFill>
                <a:srgbClr val="000000"/>
              </a:solidFill>
              <a:latin typeface="DejaVu Sans"/>
            </a:endParaRPr>
          </a:p>
          <a:p>
            <a:pPr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 dirty="0" smtClean="0">
                <a:solidFill>
                  <a:srgbClr val="000000"/>
                </a:solidFill>
                <a:latin typeface="DejaVu Sans"/>
              </a:rPr>
              <a:t>to examine and modify </a:t>
            </a:r>
            <a:r>
              <a:rPr lang="en-US" sz="2600" dirty="0">
                <a:solidFill>
                  <a:srgbClr val="000000"/>
                </a:solidFill>
                <a:latin typeface="DejaVu Sans"/>
              </a:rPr>
              <a:t>the </a:t>
            </a:r>
            <a:r>
              <a:rPr lang="en-US" sz="2600" dirty="0" smtClean="0">
                <a:solidFill>
                  <a:srgbClr val="000000"/>
                </a:solidFill>
                <a:latin typeface="DejaVu Sans"/>
              </a:rPr>
              <a:t>application’s behavior</a:t>
            </a:r>
            <a:endParaRPr lang="en-US" sz="2600" dirty="0">
              <a:solidFill>
                <a:srgbClr val="800000"/>
              </a:solidFill>
              <a:latin typeface="DejaVu Sans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299325" y="350838"/>
            <a:ext cx="2389188" cy="3630612"/>
            <a:chOff x="7299325" y="350837"/>
            <a:chExt cx="2389187" cy="3630613"/>
          </a:xfrm>
        </p:grpSpPr>
        <p:pic>
          <p:nvPicPr>
            <p:cNvPr id="18442" name="Picture 14" descr="sony_logo_1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99325" y="350837"/>
              <a:ext cx="2389187" cy="185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02513" y="1493838"/>
              <a:ext cx="2238375" cy="24876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6" name="Rectangle 15"/>
          <p:cNvSpPr/>
          <p:nvPr/>
        </p:nvSpPr>
        <p:spPr>
          <a:xfrm>
            <a:off x="7326312" y="57943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GNU</a:t>
            </a:r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Movie Player</a:t>
            </a:r>
            <a:endParaRPr lang="en-US" dirty="0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2513" y="1493838"/>
            <a:ext cx="2238375" cy="2487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0" name="Rounded Rectangle 7"/>
          <p:cNvSpPr>
            <a:spLocks noChangeArrowheads="1"/>
          </p:cNvSpPr>
          <p:nvPr/>
        </p:nvSpPr>
        <p:spPr bwMode="auto">
          <a:xfrm>
            <a:off x="696913" y="3322638"/>
            <a:ext cx="3429000" cy="533400"/>
          </a:xfrm>
          <a:prstGeom prst="roundRect">
            <a:avLst>
              <a:gd name="adj" fmla="val 16667"/>
            </a:avLst>
          </a:prstGeom>
          <a:solidFill>
            <a:srgbClr val="8E0000"/>
          </a:solidFill>
          <a:ln w="9525" algn="ctr">
            <a:solidFill>
              <a:srgbClr val="8E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nexus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73112" y="1112837"/>
            <a:ext cx="1143000" cy="1219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app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144712" y="1265237"/>
            <a:ext cx="2133600" cy="990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labeling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function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458912" y="1189037"/>
            <a:ext cx="2057400" cy="1357312"/>
            <a:chOff x="1763712" y="4922837"/>
            <a:chExt cx="2057400" cy="1357745"/>
          </a:xfrm>
        </p:grpSpPr>
        <p:sp>
          <p:nvSpPr>
            <p:cNvPr id="11" name="Freeform 10"/>
            <p:cNvSpPr/>
            <p:nvPr/>
          </p:nvSpPr>
          <p:spPr bwMode="auto">
            <a:xfrm>
              <a:off x="1763712" y="4922837"/>
              <a:ext cx="1330325" cy="1357745"/>
            </a:xfrm>
            <a:custGeom>
              <a:avLst/>
              <a:gdLst>
                <a:gd name="connsiteX0" fmla="*/ 1330037 w 1330037"/>
                <a:gd name="connsiteY0" fmla="*/ 581890 h 1357745"/>
                <a:gd name="connsiteX1" fmla="*/ 0 w 1330037"/>
                <a:gd name="connsiteY1" fmla="*/ 0 h 1357745"/>
                <a:gd name="connsiteX2" fmla="*/ 0 w 1330037"/>
                <a:gd name="connsiteY2" fmla="*/ 1357745 h 1357745"/>
                <a:gd name="connsiteX3" fmla="*/ 1330037 w 1330037"/>
                <a:gd name="connsiteY3" fmla="*/ 581890 h 135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037" h="1357745">
                  <a:moveTo>
                    <a:pt x="1330037" y="581890"/>
                  </a:moveTo>
                  <a:lnTo>
                    <a:pt x="0" y="0"/>
                  </a:lnTo>
                  <a:lnTo>
                    <a:pt x="0" y="1357745"/>
                  </a:lnTo>
                  <a:lnTo>
                    <a:pt x="1330037" y="5818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477" name="Rectangle 11"/>
            <p:cNvSpPr>
              <a:spLocks noChangeArrowheads="1"/>
            </p:cNvSpPr>
            <p:nvPr/>
          </p:nvSpPr>
          <p:spPr bwMode="auto">
            <a:xfrm>
              <a:off x="2982912" y="5151437"/>
              <a:ext cx="838200" cy="7620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3" name="Trapezoid 12"/>
            <p:cNvSpPr/>
            <p:nvPr/>
          </p:nvSpPr>
          <p:spPr bwMode="auto">
            <a:xfrm rot="5400000">
              <a:off x="2296966" y="5304031"/>
              <a:ext cx="914692" cy="457200"/>
            </a:xfrm>
            <a:prstGeom prst="trapezoid">
              <a:avLst>
                <a:gd name="adj" fmla="val 3409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1001713" y="6523038"/>
            <a:ext cx="8218487" cy="776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54828" rIns="90000" bIns="45000"/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 dirty="0">
                <a:solidFill>
                  <a:srgbClr val="000000"/>
                </a:solidFill>
                <a:latin typeface="DejaVu Sans"/>
              </a:rPr>
              <a:t>they generate attributable statements</a:t>
            </a:r>
            <a:endParaRPr lang="en-US" sz="2600" dirty="0">
              <a:solidFill>
                <a:srgbClr val="800000"/>
              </a:solidFill>
              <a:latin typeface="DejaVu Sans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849313" y="5075238"/>
            <a:ext cx="8534400" cy="709612"/>
            <a:chOff x="2284" y="2438"/>
            <a:chExt cx="4140" cy="447"/>
          </a:xfrm>
        </p:grpSpPr>
        <p:pic>
          <p:nvPicPr>
            <p:cNvPr id="1947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4" y="2466"/>
              <a:ext cx="4140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9474" name="Text Box 5"/>
            <p:cNvSpPr txBox="1">
              <a:spLocks noChangeArrowheads="1"/>
            </p:cNvSpPr>
            <p:nvPr/>
          </p:nvSpPr>
          <p:spPr bwMode="auto">
            <a:xfrm>
              <a:off x="2320" y="2509"/>
              <a:ext cx="350" cy="2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4828" rIns="90000" bIns="45000"/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600" dirty="0" err="1">
                  <a:solidFill>
                    <a:srgbClr val="FFFFFF"/>
                  </a:solidFill>
                  <a:latin typeface="DejaVu Sans"/>
                </a:rPr>
                <a:t>os</a:t>
              </a:r>
              <a:endParaRPr lang="en-US" sz="2600" dirty="0">
                <a:solidFill>
                  <a:srgbClr val="FFFFFF"/>
                </a:solidFill>
                <a:latin typeface="DejaVu Sans"/>
              </a:endParaRPr>
            </a:p>
          </p:txBody>
        </p:sp>
        <p:sp>
          <p:nvSpPr>
            <p:cNvPr id="19475" name="Text Box 6"/>
            <p:cNvSpPr txBox="1">
              <a:spLocks noChangeArrowheads="1"/>
            </p:cNvSpPr>
            <p:nvPr/>
          </p:nvSpPr>
          <p:spPr bwMode="auto">
            <a:xfrm>
              <a:off x="3452" y="2438"/>
              <a:ext cx="2731" cy="4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21167" rIns="0" bIns="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 dirty="0">
                  <a:solidFill>
                    <a:srgbClr val="000000"/>
                  </a:solidFill>
                </a:rPr>
                <a:t>   </a:t>
              </a:r>
              <a:r>
                <a:rPr lang="en-US" sz="2400" b="1" dirty="0">
                  <a:solidFill>
                    <a:srgbClr val="000000"/>
                  </a:solidFill>
                </a:rPr>
                <a:t>says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</a:rPr>
                <a:t>proc17 </a:t>
              </a:r>
              <a:r>
                <a:rPr lang="en-US" sz="2400" b="1" dirty="0" smtClean="0">
                  <a:solidFill>
                    <a:srgbClr val="000000"/>
                  </a:solidFill>
                </a:rPr>
                <a:t>speaks-for</a:t>
              </a:r>
              <a:r>
                <a:rPr lang="en-US" sz="2400" dirty="0" smtClean="0">
                  <a:solidFill>
                    <a:srgbClr val="00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sonyLF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849313" y="4167188"/>
            <a:ext cx="8534400" cy="638175"/>
            <a:chOff x="2296" y="1530"/>
            <a:chExt cx="3781" cy="402"/>
          </a:xfrm>
        </p:grpSpPr>
        <p:pic>
          <p:nvPicPr>
            <p:cNvPr id="19470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96" y="1530"/>
              <a:ext cx="3782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9471" name="Text Box 9"/>
            <p:cNvSpPr txBox="1">
              <a:spLocks noChangeArrowheads="1"/>
            </p:cNvSpPr>
            <p:nvPr/>
          </p:nvSpPr>
          <p:spPr bwMode="auto">
            <a:xfrm>
              <a:off x="2332" y="1572"/>
              <a:ext cx="1008" cy="2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4828" rIns="90000" bIns="45000"/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r>
                <a:rPr lang="en-US" sz="2600" dirty="0" smtClean="0">
                  <a:solidFill>
                    <a:srgbClr val="FFFFFF"/>
                  </a:solidFill>
                  <a:latin typeface="DejaVu Sans"/>
                </a:rPr>
                <a:t>proc17</a:t>
              </a:r>
              <a:endParaRPr lang="en-US" sz="2600" dirty="0">
                <a:solidFill>
                  <a:srgbClr val="FFFFFF"/>
                </a:solidFill>
                <a:latin typeface="DejaVu Sans"/>
              </a:endParaRPr>
            </a:p>
          </p:txBody>
        </p:sp>
        <p:sp>
          <p:nvSpPr>
            <p:cNvPr id="19472" name="Text Box 10"/>
            <p:cNvSpPr txBox="1">
              <a:spLocks noChangeArrowheads="1"/>
            </p:cNvSpPr>
            <p:nvPr/>
          </p:nvSpPr>
          <p:spPr bwMode="auto">
            <a:xfrm>
              <a:off x="3465" y="1609"/>
              <a:ext cx="2581" cy="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21167" rIns="0" bIns="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b="1" dirty="0">
                  <a:solidFill>
                    <a:srgbClr val="000000"/>
                  </a:solidFill>
                </a:rPr>
                <a:t>says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sonyLF.nowrite</a:t>
              </a:r>
              <a:r>
                <a:rPr lang="en-US" sz="2400" dirty="0" smtClean="0">
                  <a:solidFill>
                    <a:srgbClr val="000000"/>
                  </a:solidFill>
                </a:rPr>
                <a:t>(app,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disk|network</a:t>
              </a:r>
              <a:r>
                <a:rPr lang="en-US" sz="2400" dirty="0" smtClean="0">
                  <a:solidFill>
                    <a:srgbClr val="000000"/>
                  </a:solidFill>
                </a:rPr>
                <a:t>)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299325" y="350838"/>
            <a:ext cx="2389188" cy="3630612"/>
            <a:chOff x="7299325" y="350837"/>
            <a:chExt cx="2389187" cy="3630613"/>
          </a:xfrm>
        </p:grpSpPr>
        <p:pic>
          <p:nvPicPr>
            <p:cNvPr id="19468" name="Picture 20" descr="sony_logo_1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99325" y="350837"/>
              <a:ext cx="2389187" cy="185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02513" y="1493838"/>
              <a:ext cx="2238375" cy="24876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3" name="Rectangle 22"/>
          <p:cNvSpPr/>
          <p:nvPr/>
        </p:nvSpPr>
        <p:spPr>
          <a:xfrm>
            <a:off x="7326312" y="57943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GNU</a:t>
            </a:r>
            <a:endParaRPr lang="en-US" b="1" dirty="0"/>
          </a:p>
        </p:txBody>
      </p:sp>
      <p:sp>
        <p:nvSpPr>
          <p:cNvPr id="24" name="Rounded Rectangle 23"/>
          <p:cNvSpPr/>
          <p:nvPr/>
        </p:nvSpPr>
        <p:spPr bwMode="auto">
          <a:xfrm>
            <a:off x="773112" y="2408237"/>
            <a:ext cx="1143000" cy="83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ref</a:t>
            </a:r>
            <a:br>
              <a:rPr lang="en-US" sz="28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mon</a:t>
            </a:r>
            <a:endParaRPr lang="en-US" sz="28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Movie Player</a:t>
            </a:r>
            <a:endParaRPr lang="en-US" dirty="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2513" y="1493838"/>
            <a:ext cx="2238375" cy="2487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1001713" y="6523038"/>
            <a:ext cx="8218487" cy="776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54828" rIns="90000" bIns="45000"/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 dirty="0">
                <a:solidFill>
                  <a:srgbClr val="000000"/>
                </a:solidFill>
                <a:latin typeface="DejaVu Sans"/>
              </a:rPr>
              <a:t>labels are </a:t>
            </a:r>
            <a:r>
              <a:rPr lang="en-US" sz="2600" dirty="0" smtClean="0">
                <a:solidFill>
                  <a:srgbClr val="000000"/>
                </a:solidFill>
                <a:latin typeface="DejaVu Sans"/>
              </a:rPr>
              <a:t>combined into proofs, which are shipped to</a:t>
            </a:r>
            <a:br>
              <a:rPr lang="en-US" sz="2600" dirty="0" smtClean="0">
                <a:solidFill>
                  <a:srgbClr val="000000"/>
                </a:solidFill>
                <a:latin typeface="DejaVu Sans"/>
              </a:rPr>
            </a:br>
            <a:r>
              <a:rPr lang="en-US" sz="2600" dirty="0" smtClean="0">
                <a:solidFill>
                  <a:srgbClr val="000000"/>
                </a:solidFill>
                <a:latin typeface="DejaVu Sans"/>
              </a:rPr>
              <a:t>consumers to form </a:t>
            </a:r>
            <a:r>
              <a:rPr lang="en-US" sz="2600" dirty="0">
                <a:solidFill>
                  <a:srgbClr val="000000"/>
                </a:solidFill>
                <a:latin typeface="DejaVu Sans"/>
              </a:rPr>
              <a:t>the basis of trust </a:t>
            </a:r>
            <a:r>
              <a:rPr lang="en-US" sz="2600" dirty="0" smtClean="0">
                <a:solidFill>
                  <a:srgbClr val="000000"/>
                </a:solidFill>
                <a:latin typeface="DejaVu Sans"/>
              </a:rPr>
              <a:t>decisions</a:t>
            </a:r>
            <a:endParaRPr lang="en-US" sz="2600" dirty="0">
              <a:solidFill>
                <a:srgbClr val="800000"/>
              </a:solidFill>
              <a:latin typeface="DejaVu Sans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849313" y="4465638"/>
            <a:ext cx="2133600" cy="228600"/>
            <a:chOff x="2284" y="2438"/>
            <a:chExt cx="4140" cy="447"/>
          </a:xfrm>
        </p:grpSpPr>
        <p:pic>
          <p:nvPicPr>
            <p:cNvPr id="2049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4" y="2466"/>
              <a:ext cx="4140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498" name="Text Box 5"/>
            <p:cNvSpPr txBox="1">
              <a:spLocks noChangeArrowheads="1"/>
            </p:cNvSpPr>
            <p:nvPr/>
          </p:nvSpPr>
          <p:spPr bwMode="auto">
            <a:xfrm>
              <a:off x="2320" y="2509"/>
              <a:ext cx="350" cy="2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4828" rIns="90000" bIns="45000"/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2600">
                <a:solidFill>
                  <a:srgbClr val="FFFFFF"/>
                </a:solidFill>
                <a:latin typeface="DejaVu Sans"/>
              </a:endParaRPr>
            </a:p>
          </p:txBody>
        </p:sp>
        <p:sp>
          <p:nvSpPr>
            <p:cNvPr id="20499" name="Text Box 6"/>
            <p:cNvSpPr txBox="1">
              <a:spLocks noChangeArrowheads="1"/>
            </p:cNvSpPr>
            <p:nvPr/>
          </p:nvSpPr>
          <p:spPr bwMode="auto">
            <a:xfrm>
              <a:off x="3452" y="2438"/>
              <a:ext cx="2731" cy="4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21167" rIns="0" bIns="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49313" y="4694238"/>
            <a:ext cx="2133600" cy="228600"/>
            <a:chOff x="2284" y="2438"/>
            <a:chExt cx="4140" cy="447"/>
          </a:xfrm>
        </p:grpSpPr>
        <p:pic>
          <p:nvPicPr>
            <p:cNvPr id="2049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4" y="2466"/>
              <a:ext cx="4140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495" name="Text Box 5"/>
            <p:cNvSpPr txBox="1">
              <a:spLocks noChangeArrowheads="1"/>
            </p:cNvSpPr>
            <p:nvPr/>
          </p:nvSpPr>
          <p:spPr bwMode="auto">
            <a:xfrm>
              <a:off x="2320" y="2509"/>
              <a:ext cx="350" cy="2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4828" rIns="90000" bIns="45000"/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2600">
                <a:solidFill>
                  <a:srgbClr val="FFFFFF"/>
                </a:solidFill>
                <a:latin typeface="DejaVu Sans"/>
              </a:endParaRPr>
            </a:p>
          </p:txBody>
        </p:sp>
        <p:sp>
          <p:nvSpPr>
            <p:cNvPr id="20496" name="Text Box 6"/>
            <p:cNvSpPr txBox="1">
              <a:spLocks noChangeArrowheads="1"/>
            </p:cNvSpPr>
            <p:nvPr/>
          </p:nvSpPr>
          <p:spPr bwMode="auto">
            <a:xfrm>
              <a:off x="3452" y="2438"/>
              <a:ext cx="2731" cy="4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21167" rIns="0" bIns="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7299325" y="350838"/>
            <a:ext cx="2389188" cy="3630612"/>
            <a:chOff x="7299325" y="350837"/>
            <a:chExt cx="2389187" cy="3630613"/>
          </a:xfrm>
        </p:grpSpPr>
        <p:pic>
          <p:nvPicPr>
            <p:cNvPr id="20492" name="Picture 33" descr="sony_logo_1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99325" y="350837"/>
              <a:ext cx="2389187" cy="185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02513" y="1493838"/>
              <a:ext cx="2238375" cy="24876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3" name="Rectangle 22"/>
          <p:cNvSpPr/>
          <p:nvPr/>
        </p:nvSpPr>
        <p:spPr>
          <a:xfrm>
            <a:off x="7326312" y="57943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GNU</a:t>
            </a:r>
            <a:endParaRPr lang="en-US" b="1" dirty="0"/>
          </a:p>
        </p:txBody>
      </p:sp>
      <p:sp>
        <p:nvSpPr>
          <p:cNvPr id="32" name="Rounded Rectangle 7"/>
          <p:cNvSpPr>
            <a:spLocks noChangeArrowheads="1"/>
          </p:cNvSpPr>
          <p:nvPr/>
        </p:nvSpPr>
        <p:spPr bwMode="auto">
          <a:xfrm>
            <a:off x="392112" y="3703637"/>
            <a:ext cx="3429000" cy="533400"/>
          </a:xfrm>
          <a:prstGeom prst="roundRect">
            <a:avLst>
              <a:gd name="adj" fmla="val 16667"/>
            </a:avLst>
          </a:prstGeom>
          <a:solidFill>
            <a:srgbClr val="8E0000"/>
          </a:solidFill>
          <a:ln w="9525" algn="ctr">
            <a:solidFill>
              <a:srgbClr val="8E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nexus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468311" y="1493836"/>
            <a:ext cx="1143000" cy="1219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app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1839911" y="1646236"/>
            <a:ext cx="2133600" cy="990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labeling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function</a:t>
            </a:r>
          </a:p>
        </p:txBody>
      </p:sp>
      <p:grpSp>
        <p:nvGrpSpPr>
          <p:cNvPr id="35" name="Group 13"/>
          <p:cNvGrpSpPr>
            <a:grpSpLocks/>
          </p:cNvGrpSpPr>
          <p:nvPr/>
        </p:nvGrpSpPr>
        <p:grpSpPr bwMode="auto">
          <a:xfrm>
            <a:off x="1154111" y="1570036"/>
            <a:ext cx="2057400" cy="1357312"/>
            <a:chOff x="1763712" y="4922837"/>
            <a:chExt cx="2057400" cy="1357745"/>
          </a:xfrm>
        </p:grpSpPr>
        <p:sp>
          <p:nvSpPr>
            <p:cNvPr id="36" name="Freeform 35"/>
            <p:cNvSpPr/>
            <p:nvPr/>
          </p:nvSpPr>
          <p:spPr bwMode="auto">
            <a:xfrm>
              <a:off x="1763712" y="4922837"/>
              <a:ext cx="1330325" cy="1357745"/>
            </a:xfrm>
            <a:custGeom>
              <a:avLst/>
              <a:gdLst>
                <a:gd name="connsiteX0" fmla="*/ 1330037 w 1330037"/>
                <a:gd name="connsiteY0" fmla="*/ 581890 h 1357745"/>
                <a:gd name="connsiteX1" fmla="*/ 0 w 1330037"/>
                <a:gd name="connsiteY1" fmla="*/ 0 h 1357745"/>
                <a:gd name="connsiteX2" fmla="*/ 0 w 1330037"/>
                <a:gd name="connsiteY2" fmla="*/ 1357745 h 1357745"/>
                <a:gd name="connsiteX3" fmla="*/ 1330037 w 1330037"/>
                <a:gd name="connsiteY3" fmla="*/ 581890 h 135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037" h="1357745">
                  <a:moveTo>
                    <a:pt x="1330037" y="581890"/>
                  </a:moveTo>
                  <a:lnTo>
                    <a:pt x="0" y="0"/>
                  </a:lnTo>
                  <a:lnTo>
                    <a:pt x="0" y="1357745"/>
                  </a:lnTo>
                  <a:lnTo>
                    <a:pt x="1330037" y="5818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2982912" y="5151437"/>
              <a:ext cx="838200" cy="7620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38" name="Trapezoid 37"/>
            <p:cNvSpPr/>
            <p:nvPr/>
          </p:nvSpPr>
          <p:spPr bwMode="auto">
            <a:xfrm rot="5400000">
              <a:off x="2296966" y="5304031"/>
              <a:ext cx="914692" cy="457200"/>
            </a:xfrm>
            <a:prstGeom prst="trapezoid">
              <a:avLst>
                <a:gd name="adj" fmla="val 3409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9" name="Rounded Rectangle 38"/>
          <p:cNvSpPr/>
          <p:nvPr/>
        </p:nvSpPr>
        <p:spPr bwMode="auto">
          <a:xfrm>
            <a:off x="468311" y="2789236"/>
            <a:ext cx="1143000" cy="83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ref</a:t>
            </a:r>
            <a:br>
              <a:rPr lang="en-US" sz="28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mon</a:t>
            </a:r>
            <a:endParaRPr lang="en-US" sz="28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1842E-6 3.54669E-6 L 0.64222 -0.00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1842E-6 3.18993E-6 L 0.64222 -0.005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Fauxbook</a:t>
            </a:r>
            <a:endParaRPr lang="en-US" dirty="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503238" y="1768475"/>
            <a:ext cx="9069387" cy="5516562"/>
          </a:xfrm>
        </p:spPr>
        <p:txBody>
          <a:bodyPr/>
          <a:lstStyle/>
          <a:p>
            <a:r>
              <a:rPr lang="en-US" sz="2800" dirty="0" smtClean="0"/>
              <a:t>Privacy-preserving social networking application deployed in the cloud</a:t>
            </a:r>
          </a:p>
          <a:p>
            <a:pPr lvl="3"/>
            <a:endParaRPr lang="en-US" sz="1400" dirty="0" smtClean="0"/>
          </a:p>
          <a:p>
            <a:pPr>
              <a:spcAft>
                <a:spcPts val="800"/>
              </a:spcAft>
            </a:pPr>
            <a:r>
              <a:rPr lang="en-US" sz="2800" dirty="0" smtClean="0"/>
              <a:t>Three classes of principals:</a:t>
            </a:r>
          </a:p>
          <a:p>
            <a:pPr lvl="1">
              <a:spcAft>
                <a:spcPts val="200"/>
              </a:spcAft>
            </a:pPr>
            <a:r>
              <a:rPr lang="en-US" sz="2400" dirty="0" smtClean="0"/>
              <a:t>Cloud operator</a:t>
            </a:r>
            <a:endParaRPr lang="en-US" sz="2000" dirty="0" smtClean="0"/>
          </a:p>
          <a:p>
            <a:pPr lvl="1">
              <a:spcAft>
                <a:spcPts val="200"/>
              </a:spcAft>
            </a:pPr>
            <a:r>
              <a:rPr lang="en-US" sz="2400" dirty="0" smtClean="0"/>
              <a:t>Cloud application developers</a:t>
            </a:r>
          </a:p>
          <a:p>
            <a:pPr lvl="1">
              <a:spcAft>
                <a:spcPts val="200"/>
              </a:spcAft>
            </a:pPr>
            <a:r>
              <a:rPr lang="en-US" sz="2400" dirty="0" smtClean="0"/>
              <a:t>Users</a:t>
            </a:r>
          </a:p>
          <a:p>
            <a:pPr lvl="2"/>
            <a:endParaRPr lang="en-US" sz="1000" dirty="0" smtClean="0"/>
          </a:p>
          <a:p>
            <a:r>
              <a:rPr lang="en-US" sz="2800" dirty="0" smtClean="0"/>
              <a:t>Cloud application developer receives assurance that he will get a desired share of resources</a:t>
            </a:r>
          </a:p>
          <a:p>
            <a:r>
              <a:rPr lang="en-US" sz="2800" dirty="0" smtClean="0"/>
              <a:t>User receives assurance that her </a:t>
            </a:r>
            <a:r>
              <a:rPr lang="en-US" sz="2800" dirty="0" smtClean="0">
                <a:solidFill>
                  <a:srgbClr val="C00000"/>
                </a:solidFill>
              </a:rPr>
              <a:t>data will not leak beyond her social circle</a:t>
            </a:r>
            <a:r>
              <a:rPr lang="en-US" sz="2800" dirty="0" smtClean="0"/>
              <a:t>, even if </a:t>
            </a:r>
            <a:r>
              <a:rPr lang="en-US" sz="2800" dirty="0" smtClean="0">
                <a:solidFill>
                  <a:srgbClr val="C00000"/>
                </a:solidFill>
              </a:rPr>
              <a:t>the developer is adversarial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542925" y="6350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Evils </a:t>
            </a:r>
            <a:r>
              <a:rPr lang="en-US" dirty="0" smtClean="0"/>
              <a:t>of </a:t>
            </a:r>
            <a:r>
              <a:rPr lang="en-US" dirty="0" smtClean="0"/>
              <a:t>Hash-based Attestation</a:t>
            </a:r>
            <a:endParaRPr lang="en-US" dirty="0" smtClean="0"/>
          </a:p>
        </p:txBody>
      </p:sp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3440113" y="1036638"/>
            <a:ext cx="2982912" cy="3151187"/>
            <a:chOff x="2176" y="623"/>
            <a:chExt cx="1879" cy="1985"/>
          </a:xfrm>
        </p:grpSpPr>
        <p:sp>
          <p:nvSpPr>
            <p:cNvPr id="10246" name="Rectangle 3"/>
            <p:cNvSpPr>
              <a:spLocks noChangeArrowheads="1"/>
            </p:cNvSpPr>
            <p:nvPr/>
          </p:nvSpPr>
          <p:spPr bwMode="auto">
            <a:xfrm>
              <a:off x="2176" y="623"/>
              <a:ext cx="1880" cy="1986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  <a:ln w="3672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75" y="1301750"/>
            <a:ext cx="2290763" cy="276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04825" y="4541838"/>
            <a:ext cx="9070975" cy="23526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7640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Supports only </a:t>
            </a:r>
            <a:r>
              <a:rPr lang="en-US" sz="2400" dirty="0" smtClean="0">
                <a:solidFill>
                  <a:srgbClr val="FF0000"/>
                </a:solidFill>
              </a:rPr>
              <a:t>axiomatic trust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u="sng" dirty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	Eliminates user choice and control over platform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	Requires database of trusted configurations</a:t>
            </a:r>
            <a:endParaRPr lang="en-US" sz="2000" dirty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	Attestation process violates privacy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	Does </a:t>
            </a:r>
            <a:r>
              <a:rPr lang="en-US" sz="2000" dirty="0">
                <a:solidFill>
                  <a:srgbClr val="000000"/>
                </a:solidFill>
              </a:rPr>
              <a:t>not capture dynamic run time </a:t>
            </a:r>
            <a:r>
              <a:rPr lang="en-US" sz="2000" dirty="0" smtClean="0">
                <a:solidFill>
                  <a:srgbClr val="000000"/>
                </a:solidFill>
              </a:rPr>
              <a:t>state or configuration</a:t>
            </a:r>
            <a:endParaRPr lang="en-US" sz="2400" u="sng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92712" y="3779837"/>
            <a:ext cx="1141412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58607" rIns="90000" bIns="45000"/>
          <a:lstStyle/>
          <a:p>
            <a:pPr hangingPunct="0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0xab...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Fauxbook</a:t>
            </a:r>
            <a:r>
              <a:rPr lang="en-US" dirty="0" smtClean="0"/>
              <a:t> Mechanism</a:t>
            </a:r>
            <a:endParaRPr lang="en-US" dirty="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Insight: many applications are data-independent</a:t>
            </a:r>
          </a:p>
          <a:p>
            <a:pPr lvl="1"/>
            <a:r>
              <a:rPr lang="en-US" sz="2000" dirty="0" smtClean="0"/>
              <a:t>Possible to implement the core data-sharing functionality in a social networking application without examining the data</a:t>
            </a:r>
          </a:p>
          <a:p>
            <a:r>
              <a:rPr lang="en-US" sz="2400" dirty="0" smtClean="0"/>
              <a:t>Core mechanism:</a:t>
            </a:r>
          </a:p>
          <a:p>
            <a:pPr lvl="1"/>
            <a:r>
              <a:rPr lang="en-US" sz="2000" dirty="0" smtClean="0"/>
              <a:t>A reference monitor wraps all incoming data into a Python object, called a constrained buffer (</a:t>
            </a:r>
            <a:r>
              <a:rPr lang="en-US" sz="2000" dirty="0" err="1" smtClean="0">
                <a:solidFill>
                  <a:srgbClr val="FF0000"/>
                </a:solidFill>
              </a:rPr>
              <a:t>cobuf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Applications may slice, dice, concatenate </a:t>
            </a:r>
            <a:r>
              <a:rPr lang="en-US" sz="2000" dirty="0" err="1" smtClean="0"/>
              <a:t>cobufs</a:t>
            </a:r>
            <a:r>
              <a:rPr lang="en-US" sz="2000" dirty="0" smtClean="0"/>
              <a:t>, but may not peek at contents</a:t>
            </a:r>
          </a:p>
          <a:p>
            <a:r>
              <a:rPr lang="en-US" sz="2400" dirty="0" smtClean="0"/>
              <a:t>Bases of trust:</a:t>
            </a:r>
          </a:p>
          <a:p>
            <a:pPr lvl="1"/>
            <a:r>
              <a:rPr lang="en-US" sz="2000" dirty="0" smtClean="0"/>
              <a:t>Axiomatic trust in the device driver</a:t>
            </a:r>
          </a:p>
          <a:p>
            <a:pPr lvl="1"/>
            <a:r>
              <a:rPr lang="en-US" sz="2000" dirty="0" smtClean="0"/>
              <a:t>Analytic trust in a Python analyzer that ensures that </a:t>
            </a:r>
            <a:r>
              <a:rPr lang="en-US" sz="2000" dirty="0" err="1" smtClean="0"/>
              <a:t>Fauxbook</a:t>
            </a:r>
            <a:r>
              <a:rPr lang="en-US" sz="2000" dirty="0" smtClean="0"/>
              <a:t> code will not use Python features to violate the </a:t>
            </a:r>
            <a:r>
              <a:rPr lang="en-US" sz="2000" dirty="0" err="1" smtClean="0"/>
              <a:t>cobuf</a:t>
            </a:r>
            <a:r>
              <a:rPr lang="en-US" sz="2000" dirty="0" smtClean="0"/>
              <a:t> abstraction</a:t>
            </a:r>
          </a:p>
          <a:p>
            <a:pPr lvl="1"/>
            <a:r>
              <a:rPr lang="en-US" sz="2000" dirty="0" smtClean="0"/>
              <a:t>Synthetic trust in </a:t>
            </a:r>
            <a:r>
              <a:rPr lang="en-US" sz="2000" dirty="0" err="1" smtClean="0"/>
              <a:t>Fauxbook’s</a:t>
            </a:r>
            <a:r>
              <a:rPr lang="en-US" sz="2000" dirty="0" smtClean="0"/>
              <a:t> access to the social graph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1992312" y="4084637"/>
            <a:ext cx="7239000" cy="1371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framework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Fauxbook</a:t>
            </a:r>
            <a:endParaRPr lang="en-US" dirty="0"/>
          </a:p>
        </p:txBody>
      </p:sp>
      <p:sp>
        <p:nvSpPr>
          <p:cNvPr id="3" name="Rounded Rectangle 7"/>
          <p:cNvSpPr>
            <a:spLocks noChangeArrowheads="1"/>
          </p:cNvSpPr>
          <p:nvPr/>
        </p:nvSpPr>
        <p:spPr bwMode="auto">
          <a:xfrm>
            <a:off x="544511" y="6751637"/>
            <a:ext cx="8763001" cy="533400"/>
          </a:xfrm>
          <a:prstGeom prst="roundRect">
            <a:avLst>
              <a:gd name="adj" fmla="val 16667"/>
            </a:avLst>
          </a:prstGeom>
          <a:solidFill>
            <a:srgbClr val="8E0000"/>
          </a:solidFill>
          <a:ln w="9525" algn="ctr">
            <a:solidFill>
              <a:srgbClr val="8E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nexus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20712" y="5608637"/>
            <a:ext cx="1143000" cy="990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net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drv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992312" y="5608637"/>
            <a:ext cx="7239000" cy="990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lighttpd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887912" y="4160837"/>
            <a:ext cx="2514600" cy="1219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cobuf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554912" y="4160837"/>
            <a:ext cx="1600200" cy="1219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social db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144712" y="4770437"/>
            <a:ext cx="25146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analyzer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68312" y="3932237"/>
            <a:ext cx="9067800" cy="158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39712" y="4160837"/>
            <a:ext cx="1399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Cloud </a:t>
            </a:r>
          </a:p>
          <a:p>
            <a:r>
              <a:rPr lang="en-US" sz="2400" dirty="0" smtClean="0"/>
              <a:t>Operator</a:t>
            </a:r>
            <a:endParaRPr lang="en-US" sz="2400" dirty="0"/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1154112" y="1417637"/>
            <a:ext cx="8229600" cy="1600200"/>
          </a:xfrm>
          <a:prstGeom prst="wedgeRoundRectCallout">
            <a:avLst>
              <a:gd name="adj1" fmla="val -46604"/>
              <a:gd name="adj2" fmla="val 21011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Driver provides labels showing that it can only talk to the web framework and that it lacks the ability to modify or divert packets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1992312" y="4084637"/>
            <a:ext cx="7239000" cy="1371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framework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Fauxbook</a:t>
            </a:r>
            <a:endParaRPr lang="en-US" dirty="0"/>
          </a:p>
        </p:txBody>
      </p:sp>
      <p:sp>
        <p:nvSpPr>
          <p:cNvPr id="3" name="Rounded Rectangle 7"/>
          <p:cNvSpPr>
            <a:spLocks noChangeArrowheads="1"/>
          </p:cNvSpPr>
          <p:nvPr/>
        </p:nvSpPr>
        <p:spPr bwMode="auto">
          <a:xfrm>
            <a:off x="544511" y="6751637"/>
            <a:ext cx="8763001" cy="533400"/>
          </a:xfrm>
          <a:prstGeom prst="roundRect">
            <a:avLst>
              <a:gd name="adj" fmla="val 16667"/>
            </a:avLst>
          </a:prstGeom>
          <a:solidFill>
            <a:srgbClr val="8E0000"/>
          </a:solidFill>
          <a:ln w="9525" algn="ctr">
            <a:solidFill>
              <a:srgbClr val="8E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nexus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20712" y="5608637"/>
            <a:ext cx="1143000" cy="990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net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drv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992312" y="5608637"/>
            <a:ext cx="7239000" cy="990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lighttpd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887912" y="4160837"/>
            <a:ext cx="2514600" cy="1219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cobuf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554912" y="4160837"/>
            <a:ext cx="1600200" cy="1219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social db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144712" y="4770437"/>
            <a:ext cx="25146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analyzer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68312" y="3932237"/>
            <a:ext cx="9067800" cy="158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39712" y="4160837"/>
            <a:ext cx="1399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Cloud </a:t>
            </a:r>
          </a:p>
          <a:p>
            <a:r>
              <a:rPr lang="en-US" sz="2400" dirty="0" smtClean="0"/>
              <a:t>Operator</a:t>
            </a:r>
            <a:endParaRPr lang="en-US" sz="2400" dirty="0"/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1154112" y="1417637"/>
            <a:ext cx="8229600" cy="1600200"/>
          </a:xfrm>
          <a:prstGeom prst="wedgeRoundRectCallout">
            <a:avLst>
              <a:gd name="adj1" fmla="val -22839"/>
              <a:gd name="adj2" fmla="val 21884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 err="1" smtClean="0"/>
              <a:t>lighttpd</a:t>
            </a:r>
            <a:r>
              <a:rPr lang="en-US" sz="2800" dirty="0" smtClean="0"/>
              <a:t> is axiomatically trusted to deliver packets to the framework without modification</a:t>
            </a:r>
            <a:endParaRPr lang="en-US" sz="2800" dirty="0"/>
          </a:p>
          <a:p>
            <a:r>
              <a:rPr lang="en-US" sz="2800" dirty="0" smtClean="0"/>
              <a:t>it lacks the capability to leak to other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zuck1.jpg"/>
          <p:cNvPicPr>
            <a:picLocks noChangeAspect="1"/>
          </p:cNvPicPr>
          <p:nvPr/>
        </p:nvPicPr>
        <p:blipFill>
          <a:blip r:embed="rId2">
            <a:lum bright="28000"/>
          </a:blip>
          <a:stretch>
            <a:fillRect/>
          </a:stretch>
        </p:blipFill>
        <p:spPr>
          <a:xfrm>
            <a:off x="4964112" y="1722437"/>
            <a:ext cx="2452914" cy="27432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 bwMode="auto">
          <a:xfrm>
            <a:off x="3516312" y="3398837"/>
            <a:ext cx="4343400" cy="19050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992312" y="4084637"/>
            <a:ext cx="7239000" cy="1371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framework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Fauxbook</a:t>
            </a:r>
            <a:endParaRPr lang="en-US" dirty="0"/>
          </a:p>
        </p:txBody>
      </p:sp>
      <p:sp>
        <p:nvSpPr>
          <p:cNvPr id="3" name="Rounded Rectangle 7"/>
          <p:cNvSpPr>
            <a:spLocks noChangeArrowheads="1"/>
          </p:cNvSpPr>
          <p:nvPr/>
        </p:nvSpPr>
        <p:spPr bwMode="auto">
          <a:xfrm>
            <a:off x="544511" y="6751637"/>
            <a:ext cx="8763001" cy="533400"/>
          </a:xfrm>
          <a:prstGeom prst="roundRect">
            <a:avLst>
              <a:gd name="adj" fmla="val 16667"/>
            </a:avLst>
          </a:prstGeom>
          <a:solidFill>
            <a:srgbClr val="8E0000"/>
          </a:solidFill>
          <a:ln w="9525" algn="ctr">
            <a:solidFill>
              <a:srgbClr val="8E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nexus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20712" y="5608637"/>
            <a:ext cx="1143000" cy="990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net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drv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992312" y="5608637"/>
            <a:ext cx="7239000" cy="990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lighttpd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887912" y="4160837"/>
            <a:ext cx="2514600" cy="1219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cobuf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068512" y="3170237"/>
            <a:ext cx="54102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fauxbook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554912" y="4160837"/>
            <a:ext cx="1600200" cy="1219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social db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144712" y="4770437"/>
            <a:ext cx="25146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analyzer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68312" y="3932237"/>
            <a:ext cx="9067800" cy="158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ounded Rectangular Callout 19"/>
          <p:cNvSpPr/>
          <p:nvPr/>
        </p:nvSpPr>
        <p:spPr bwMode="auto">
          <a:xfrm>
            <a:off x="1154112" y="1417637"/>
            <a:ext cx="8229600" cy="1600200"/>
          </a:xfrm>
          <a:prstGeom prst="wedgeRoundRectCallout">
            <a:avLst>
              <a:gd name="adj1" fmla="val -23919"/>
              <a:gd name="adj2" fmla="val 16170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Analyzer ensures that </a:t>
            </a:r>
            <a:r>
              <a:rPr lang="en-US" sz="2800" dirty="0" err="1" smtClean="0"/>
              <a:t>fauxbook</a:t>
            </a:r>
            <a:r>
              <a:rPr lang="en-US" sz="2800" dirty="0" smtClean="0"/>
              <a:t> code does not use Python reflection to violate the </a:t>
            </a:r>
            <a:r>
              <a:rPr lang="en-US" sz="2800" dirty="0" err="1" smtClean="0"/>
              <a:t>cobuf</a:t>
            </a:r>
            <a:r>
              <a:rPr lang="en-US" sz="2800" dirty="0" smtClean="0"/>
              <a:t> interface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2068512" y="3170237"/>
            <a:ext cx="54102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fauxbook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3516312" y="3398837"/>
            <a:ext cx="4343400" cy="19050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992312" y="4084637"/>
            <a:ext cx="7239000" cy="1371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framework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Fauxbook</a:t>
            </a:r>
            <a:endParaRPr lang="en-US" dirty="0"/>
          </a:p>
        </p:txBody>
      </p:sp>
      <p:sp>
        <p:nvSpPr>
          <p:cNvPr id="3" name="Rounded Rectangle 7"/>
          <p:cNvSpPr>
            <a:spLocks noChangeArrowheads="1"/>
          </p:cNvSpPr>
          <p:nvPr/>
        </p:nvSpPr>
        <p:spPr bwMode="auto">
          <a:xfrm>
            <a:off x="544511" y="6751637"/>
            <a:ext cx="8763001" cy="533400"/>
          </a:xfrm>
          <a:prstGeom prst="roundRect">
            <a:avLst>
              <a:gd name="adj" fmla="val 16667"/>
            </a:avLst>
          </a:prstGeom>
          <a:solidFill>
            <a:srgbClr val="8E0000"/>
          </a:solidFill>
          <a:ln w="9525" algn="ctr">
            <a:solidFill>
              <a:srgbClr val="8E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nexus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20712" y="5608637"/>
            <a:ext cx="1143000" cy="990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net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drv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992312" y="5608637"/>
            <a:ext cx="7239000" cy="990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lighttpd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887912" y="4160837"/>
            <a:ext cx="2514600" cy="1219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cobuf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068512" y="3170237"/>
            <a:ext cx="54102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fauxbook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554912" y="4160837"/>
            <a:ext cx="1600200" cy="1219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social db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144712" y="4770437"/>
            <a:ext cx="25146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analyzer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68312" y="3932237"/>
            <a:ext cx="9067800" cy="158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ounded Rectangle 20"/>
          <p:cNvSpPr/>
          <p:nvPr/>
        </p:nvSpPr>
        <p:spPr bwMode="auto">
          <a:xfrm>
            <a:off x="2068512" y="3170237"/>
            <a:ext cx="54102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fauxbook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849312" y="1265237"/>
            <a:ext cx="8458200" cy="1600200"/>
          </a:xfrm>
          <a:prstGeom prst="wedgeRoundRectCallout">
            <a:avLst>
              <a:gd name="adj1" fmla="val 29726"/>
              <a:gd name="adj2" fmla="val 14186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adding a friend adds a speaks-for label into the social database</a:t>
            </a:r>
          </a:p>
          <a:p>
            <a:endParaRPr lang="en-US" sz="2800" dirty="0"/>
          </a:p>
        </p:txBody>
      </p:sp>
      <p:sp>
        <p:nvSpPr>
          <p:cNvPr id="18" name="Oval 17"/>
          <p:cNvSpPr/>
          <p:nvPr/>
        </p:nvSpPr>
        <p:spPr bwMode="auto">
          <a:xfrm>
            <a:off x="8316912" y="4770437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697912" y="4618037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621712" y="5075237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926512" y="4846637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25" name="Straight Connector 24"/>
          <p:cNvCxnSpPr>
            <a:stCxn id="18" idx="5"/>
            <a:endCxn id="22" idx="1"/>
          </p:cNvCxnSpPr>
          <p:nvPr/>
        </p:nvCxnSpPr>
        <p:spPr bwMode="auto">
          <a:xfrm rot="16200000" flipH="1">
            <a:off x="8446994" y="4900519"/>
            <a:ext cx="197036" cy="197036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8" idx="6"/>
            <a:endCxn id="19" idx="2"/>
          </p:cNvCxnSpPr>
          <p:nvPr/>
        </p:nvCxnSpPr>
        <p:spPr bwMode="auto">
          <a:xfrm flipV="1">
            <a:off x="8469312" y="4694237"/>
            <a:ext cx="228600" cy="15240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2" idx="0"/>
            <a:endCxn id="19" idx="4"/>
          </p:cNvCxnSpPr>
          <p:nvPr/>
        </p:nvCxnSpPr>
        <p:spPr bwMode="auto">
          <a:xfrm rot="5400000" flipH="1" flipV="1">
            <a:off x="8583612" y="4884737"/>
            <a:ext cx="304800" cy="7620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5"/>
            <a:endCxn id="23" idx="1"/>
          </p:cNvCxnSpPr>
          <p:nvPr/>
        </p:nvCxnSpPr>
        <p:spPr bwMode="auto">
          <a:xfrm rot="16200000" flipH="1">
            <a:off x="8827994" y="4748119"/>
            <a:ext cx="120836" cy="120836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0" y="6446837"/>
            <a:ext cx="24495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friend(</a:t>
            </a:r>
            <a:r>
              <a:rPr lang="en-US" dirty="0" err="1" smtClean="0"/>
              <a:t>egs</a:t>
            </a:r>
            <a:r>
              <a:rPr lang="en-US" dirty="0" smtClean="0"/>
              <a:t>, </a:t>
            </a:r>
            <a:r>
              <a:rPr lang="en-US" dirty="0" err="1" smtClean="0"/>
              <a:t>alice</a:t>
            </a:r>
            <a:r>
              <a:rPr lang="en-US" dirty="0" smtClean="0"/>
              <a:t>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2400" y="6599237"/>
            <a:ext cx="24495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friend(</a:t>
            </a:r>
            <a:r>
              <a:rPr lang="en-US" dirty="0" err="1" smtClean="0"/>
              <a:t>egs</a:t>
            </a:r>
            <a:r>
              <a:rPr lang="en-US" dirty="0" smtClean="0"/>
              <a:t>, bob)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4800" y="6751637"/>
            <a:ext cx="24495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friend(bob, </a:t>
            </a:r>
            <a:r>
              <a:rPr lang="en-US" dirty="0" err="1" smtClean="0"/>
              <a:t>charlie</a:t>
            </a:r>
            <a:r>
              <a:rPr lang="en-US" dirty="0" smtClean="0"/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7200" y="6904037"/>
            <a:ext cx="24495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friend(</a:t>
            </a:r>
            <a:r>
              <a:rPr lang="en-US" dirty="0" err="1" smtClean="0"/>
              <a:t>alice</a:t>
            </a:r>
            <a:r>
              <a:rPr lang="en-US" dirty="0" smtClean="0"/>
              <a:t>, bob)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759E-8 4.62185E-6 C -0.00803 -0.04013 -0.0159 -0.08026 0.00582 -0.07458 C 0.0277 -0.06891 0.07744 0.03025 0.13128 0.0334 C 0.18527 0.03697 0.29152 -0.01765 0.32945 -0.05526 C 0.36754 -0.09286 0.32536 -0.16639 0.35936 -0.19181 C 0.39336 -0.21681 0.50417 -0.20379 0.53376 -0.20736 " pathEditMode="relative" rAng="0" ptsTypes="aaaa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1395E-6 -2.85714E-6 C -0.00787 -0.0418 -0.01559 -0.0834 0.00582 -0.07752 C 0.02738 -0.07164 0.0765 0.03152 0.1297 0.03488 C 0.18274 0.03845 0.28758 -0.01848 0.32504 -0.05735 C 0.3625 -0.09643 0.32095 -0.17311 0.35447 -0.19937 C 0.388 -0.22542 0.4974 -0.21197 0.52652 -0.21533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7499E-7 2.52101E-7 C -0.0074 -0.04496 -0.0148 -0.08971 0.00582 -0.0834 C 0.02644 -0.0771 0.07351 0.03403 0.12435 0.0376 C 0.17519 0.04139 0.27562 -0.01975 0.31166 -0.06176 C 0.3474 -0.10378 0.30773 -0.18634 0.33984 -0.2145 C 0.37195 -0.24265 0.47678 -0.22815 0.50464 -0.23172 " pathEditMode="relative" rAng="0" ptsTypes="aaaaaA">
                                      <p:cBhvr>
                                        <p:cTn id="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9274E-6 3.27731E-6 C -0.00739 -0.04811 -0.01464 -0.09622 0.00567 -0.0895 C 0.02613 -0.08278 0.07241 0.03634 0.12247 0.04012 C 0.17268 0.04411 0.27153 -0.02143 0.30695 -0.06639 C 0.34236 -0.11135 0.30317 -0.19958 0.33481 -0.22984 C 0.3666 -0.26009 0.4697 -0.24433 0.49725 -0.24832 " pathEditMode="relative" rAng="0" ptsTypes="aaaaaA">
                                      <p:cBhvr>
                                        <p:cTn id="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9" grpId="0" animBg="1"/>
      <p:bldP spid="22" grpId="0" animBg="1"/>
      <p:bldP spid="23" grpId="0" animBg="1"/>
      <p:bldP spid="23" grpId="1" animBg="1"/>
      <p:bldP spid="17" grpId="0" animBg="1"/>
      <p:bldP spid="46" grpId="0" animBg="1"/>
      <p:bldP spid="47" grpId="0" animBg="1"/>
      <p:bldP spid="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3516312" y="3398837"/>
            <a:ext cx="4343400" cy="19050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992312" y="4084637"/>
            <a:ext cx="7239000" cy="1371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framework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Fauxbook</a:t>
            </a:r>
            <a:endParaRPr lang="en-US" dirty="0"/>
          </a:p>
        </p:txBody>
      </p:sp>
      <p:sp>
        <p:nvSpPr>
          <p:cNvPr id="3" name="Rounded Rectangle 7"/>
          <p:cNvSpPr>
            <a:spLocks noChangeArrowheads="1"/>
          </p:cNvSpPr>
          <p:nvPr/>
        </p:nvSpPr>
        <p:spPr bwMode="auto">
          <a:xfrm>
            <a:off x="544511" y="6751637"/>
            <a:ext cx="8763001" cy="533400"/>
          </a:xfrm>
          <a:prstGeom prst="roundRect">
            <a:avLst>
              <a:gd name="adj" fmla="val 16667"/>
            </a:avLst>
          </a:prstGeom>
          <a:solidFill>
            <a:srgbClr val="8E0000"/>
          </a:solidFill>
          <a:ln w="9525" algn="ctr">
            <a:solidFill>
              <a:srgbClr val="8E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nexus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20712" y="5608637"/>
            <a:ext cx="1143000" cy="990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net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drv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992312" y="5608637"/>
            <a:ext cx="7239000" cy="990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lighttpd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887912" y="4160837"/>
            <a:ext cx="2514600" cy="1219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cobuf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068512" y="3170237"/>
            <a:ext cx="54102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fauxbook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554912" y="4160837"/>
            <a:ext cx="1600200" cy="1219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social db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144712" y="4770437"/>
            <a:ext cx="25146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analyzer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68312" y="3932237"/>
            <a:ext cx="9067800" cy="158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ounded Rectangle 20"/>
          <p:cNvSpPr/>
          <p:nvPr/>
        </p:nvSpPr>
        <p:spPr bwMode="auto">
          <a:xfrm>
            <a:off x="2068512" y="3170237"/>
            <a:ext cx="54102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fauxbook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849312" y="1341437"/>
            <a:ext cx="8458200" cy="1600200"/>
          </a:xfrm>
          <a:prstGeom prst="wedgeRoundRectCallout">
            <a:avLst>
              <a:gd name="adj1" fmla="val -154"/>
              <a:gd name="adj2" fmla="val 13154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 err="1" smtClean="0"/>
              <a:t>cobufs</a:t>
            </a:r>
            <a:r>
              <a:rPr lang="en-US" sz="2800" dirty="0" smtClean="0"/>
              <a:t> wrap user data into opaque objects, and tag it with the user’s id </a:t>
            </a:r>
            <a:endParaRPr lang="en-US" sz="2800" dirty="0"/>
          </a:p>
        </p:txBody>
      </p:sp>
      <p:pic>
        <p:nvPicPr>
          <p:cNvPr id="19" name="Picture 18" descr="me-face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65837"/>
            <a:ext cx="798413" cy="121943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5421312" y="4237037"/>
            <a:ext cx="849312" cy="1219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316912" y="4770437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697912" y="4618037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8621712" y="5075237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8926512" y="4846637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27" name="Straight Connector 26"/>
          <p:cNvCxnSpPr>
            <a:stCxn id="23" idx="5"/>
            <a:endCxn id="25" idx="1"/>
          </p:cNvCxnSpPr>
          <p:nvPr/>
        </p:nvCxnSpPr>
        <p:spPr bwMode="auto">
          <a:xfrm rot="16200000" flipH="1">
            <a:off x="8446994" y="4900519"/>
            <a:ext cx="197036" cy="197036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23" idx="6"/>
            <a:endCxn id="24" idx="2"/>
          </p:cNvCxnSpPr>
          <p:nvPr/>
        </p:nvCxnSpPr>
        <p:spPr bwMode="auto">
          <a:xfrm flipV="1">
            <a:off x="8469312" y="4694237"/>
            <a:ext cx="228600" cy="15240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25" idx="0"/>
            <a:endCxn id="24" idx="4"/>
          </p:cNvCxnSpPr>
          <p:nvPr/>
        </p:nvCxnSpPr>
        <p:spPr bwMode="auto">
          <a:xfrm rot="5400000" flipH="1" flipV="1">
            <a:off x="8583612" y="4884737"/>
            <a:ext cx="304800" cy="7620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4" idx="5"/>
            <a:endCxn id="26" idx="1"/>
          </p:cNvCxnSpPr>
          <p:nvPr/>
        </p:nvCxnSpPr>
        <p:spPr bwMode="auto">
          <a:xfrm rot="16200000" flipH="1">
            <a:off x="8827994" y="4748119"/>
            <a:ext cx="120836" cy="120836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57200" y="6904037"/>
            <a:ext cx="183991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alice</a:t>
            </a:r>
            <a:r>
              <a:rPr lang="en-US" dirty="0" smtClean="0"/>
              <a:t> says hey!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192712" y="4694237"/>
            <a:ext cx="1839912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534E-6 3.69748E-6 C 0.0351 0.02437 0.07036 0.04895 0.08437 0.03697 C 0.09823 0.025 0.07162 -0.07122 0.08437 -0.07227 C 0.09713 -0.07332 0.09492 0.01155 0.1612 0.03025 C 0.22732 0.04895 0.41891 0.08571 0.4822 0.04034 C 0.54565 -0.00504 0.53337 -0.19265 0.54155 -0.24202 " pathEditMode="relative" ptsTypes="aaaa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1 0.01154 C -0.01072 -0.03209 -0.06886 -0.19991 -0.0654 -0.25089 C -0.06193 -0.30186 0.00283 -0.2855 0.0208 -0.29452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1195 C -0.0063 -0.02266 -0.01465 -0.05769 0.00867 -0.05287 C 0.03231 -0.04804 0.08572 0.03839 0.14324 0.04111 C 0.20123 0.04405 0.29704 -0.01448 0.35597 -0.03587 C 0.41491 -0.05727 0.47826 -0.04657 0.49717 -0.08748 C 0.51607 -0.12839 0.47479 -0.24104 0.46896 -0.28131 " pathEditMode="relative" rAng="0" ptsTypes="aaaa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7409E-6 6.62891E-7 C -0.00488 -0.02182 -0.0323 -0.10384 -0.02915 -0.1309 C -0.026 -0.15796 0.00914 -0.15565 0.01923 -0.16216 " pathEditMode="relative" rAng="0" ptsTypes="aaa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31" grpId="0" animBg="1"/>
      <p:bldP spid="31" grpId="1" animBg="1"/>
      <p:bldP spid="31" grpId="2" animBg="1"/>
      <p:bldP spid="32" grpId="0" animBg="1"/>
      <p:bldP spid="3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3516312" y="3398837"/>
            <a:ext cx="4343400" cy="19050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992312" y="4084637"/>
            <a:ext cx="7239000" cy="1371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framework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Fauxbook</a:t>
            </a:r>
            <a:endParaRPr lang="en-US" dirty="0"/>
          </a:p>
        </p:txBody>
      </p:sp>
      <p:sp>
        <p:nvSpPr>
          <p:cNvPr id="3" name="Rounded Rectangle 7"/>
          <p:cNvSpPr>
            <a:spLocks noChangeArrowheads="1"/>
          </p:cNvSpPr>
          <p:nvPr/>
        </p:nvSpPr>
        <p:spPr bwMode="auto">
          <a:xfrm>
            <a:off x="544511" y="6751637"/>
            <a:ext cx="8763001" cy="533400"/>
          </a:xfrm>
          <a:prstGeom prst="roundRect">
            <a:avLst>
              <a:gd name="adj" fmla="val 16667"/>
            </a:avLst>
          </a:prstGeom>
          <a:solidFill>
            <a:srgbClr val="8E0000"/>
          </a:solidFill>
          <a:ln w="9525" algn="ctr">
            <a:solidFill>
              <a:srgbClr val="8E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nexus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20712" y="5608637"/>
            <a:ext cx="1143000" cy="990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net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drv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992312" y="5608637"/>
            <a:ext cx="7239000" cy="990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lighttpd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887912" y="4160837"/>
            <a:ext cx="2514600" cy="1219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cobuf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068512" y="3170237"/>
            <a:ext cx="54102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fauxbook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554912" y="4160837"/>
            <a:ext cx="1600200" cy="1219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social db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144712" y="4770437"/>
            <a:ext cx="25146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analyzer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68312" y="3932237"/>
            <a:ext cx="9067800" cy="158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ounded Rectangle 20"/>
          <p:cNvSpPr/>
          <p:nvPr/>
        </p:nvSpPr>
        <p:spPr bwMode="auto">
          <a:xfrm>
            <a:off x="2068512" y="3170237"/>
            <a:ext cx="54102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fauxbook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925512" y="1417637"/>
            <a:ext cx="8610600" cy="1600200"/>
          </a:xfrm>
          <a:prstGeom prst="wedgeRoundRectCallout">
            <a:avLst>
              <a:gd name="adj1" fmla="val -7253"/>
              <a:gd name="adj2" fmla="val 6170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 err="1" smtClean="0"/>
              <a:t>Fauxbook</a:t>
            </a:r>
            <a:r>
              <a:rPr lang="en-US" sz="2800" dirty="0" smtClean="0"/>
              <a:t> may slice and dice user data, but may not leak it to another user or gain raw access to it</a:t>
            </a:r>
            <a:endParaRPr lang="en-US"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5802312" y="1189037"/>
            <a:ext cx="2438400" cy="2819400"/>
            <a:chOff x="5802312" y="1189037"/>
            <a:chExt cx="2438400" cy="28194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5802312" y="1189037"/>
              <a:ext cx="2438400" cy="28194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charset="0"/>
                </a:rPr>
                <a:t>fauxbook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878512" y="1874837"/>
              <a:ext cx="849312" cy="1219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78512" y="3170237"/>
              <a:ext cx="1839912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4028E-6 -9.51081E-7 L -0.0907 0.307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3516312" y="3398837"/>
            <a:ext cx="4343400" cy="19050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992312" y="4084637"/>
            <a:ext cx="7239000" cy="1371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framework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Fauxbook</a:t>
            </a:r>
            <a:endParaRPr lang="en-US" dirty="0"/>
          </a:p>
        </p:txBody>
      </p:sp>
      <p:sp>
        <p:nvSpPr>
          <p:cNvPr id="3" name="Rounded Rectangle 7"/>
          <p:cNvSpPr>
            <a:spLocks noChangeArrowheads="1"/>
          </p:cNvSpPr>
          <p:nvPr/>
        </p:nvSpPr>
        <p:spPr bwMode="auto">
          <a:xfrm>
            <a:off x="544511" y="6751637"/>
            <a:ext cx="8763001" cy="533400"/>
          </a:xfrm>
          <a:prstGeom prst="roundRect">
            <a:avLst>
              <a:gd name="adj" fmla="val 16667"/>
            </a:avLst>
          </a:prstGeom>
          <a:solidFill>
            <a:srgbClr val="8E0000"/>
          </a:solidFill>
          <a:ln w="9525" algn="ctr">
            <a:solidFill>
              <a:srgbClr val="8E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nexus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20712" y="5608637"/>
            <a:ext cx="1143000" cy="990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net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drv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992312" y="5608637"/>
            <a:ext cx="7239000" cy="990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lighttpd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887912" y="4160837"/>
            <a:ext cx="2514600" cy="1219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cobuf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068512" y="3170237"/>
            <a:ext cx="54102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fauxbook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554912" y="4160837"/>
            <a:ext cx="1600200" cy="1219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social db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144712" y="4770437"/>
            <a:ext cx="25146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analyzer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68312" y="3932237"/>
            <a:ext cx="9067800" cy="158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ounded Rectangle 20"/>
          <p:cNvSpPr/>
          <p:nvPr/>
        </p:nvSpPr>
        <p:spPr bwMode="auto">
          <a:xfrm>
            <a:off x="2068512" y="3170237"/>
            <a:ext cx="54102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fauxbook</a:t>
            </a:r>
            <a:endParaRPr lang="en-US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925512" y="1417637"/>
            <a:ext cx="8610600" cy="1600200"/>
          </a:xfrm>
          <a:prstGeom prst="wedgeRoundRectCallout">
            <a:avLst>
              <a:gd name="adj1" fmla="val -7253"/>
              <a:gd name="adj2" fmla="val 6170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 err="1" smtClean="0"/>
              <a:t>Fauxbook</a:t>
            </a:r>
            <a:r>
              <a:rPr lang="en-US" sz="2800" dirty="0" smtClean="0"/>
              <a:t> may slice and dice user data, but may not leak it to another user or gain raw access to it</a:t>
            </a:r>
            <a:endParaRPr lang="en-US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811712" y="3246437"/>
            <a:ext cx="2438400" cy="2819400"/>
            <a:chOff x="4811712" y="3246437"/>
            <a:chExt cx="2438400" cy="28194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4811712" y="3246437"/>
              <a:ext cx="2438400" cy="28194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charset="0"/>
                </a:rPr>
                <a:t>fauxbook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pic>
          <p:nvPicPr>
            <p:cNvPr id="23" name="Picture 22" descr="me-facepi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4112" y="3932237"/>
              <a:ext cx="798413" cy="121943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964112" y="5303837"/>
              <a:ext cx="1839912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alice</a:t>
              </a:r>
              <a:r>
                <a:rPr lang="en-US" dirty="0" smtClean="0"/>
                <a:t> says hey!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1 1.63132E-6 C 0.02315 0.114 0.04141 0.22801 -0.03889 0.27566 C -0.11919 0.32332 -0.4045 0.28385 -0.47614 0.2861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645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224" rIns="0" bIns="0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rgbClr val="999999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rgbClr val="999999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>
                <a:solidFill>
                  <a:srgbClr val="999999"/>
                </a:solidFill>
              </a:rPr>
              <a:t>logical attestation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rgbClr val="999999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nexus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applications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>
                <a:solidFill>
                  <a:srgbClr val="8E0000"/>
                </a:solidFill>
              </a:rPr>
              <a:t>evaluation</a:t>
            </a:r>
            <a:endParaRPr lang="en-US" sz="3200" dirty="0">
              <a:solidFill>
                <a:srgbClr val="8E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err="1" smtClean="0"/>
              <a:t>Microbenchmarks</a:t>
            </a:r>
            <a:endParaRPr lang="en-US" dirty="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2" y="5913437"/>
            <a:ext cx="9070975" cy="1143000"/>
          </a:xfrm>
        </p:spPr>
        <p:txBody>
          <a:bodyPr tIns="28224" anchor="ctr"/>
          <a:lstStyle/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</a:rPr>
              <a:t>Protected Nexus calls incur overheads comparable to regular Linux calls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</a:pPr>
            <a:r>
              <a:rPr lang="en-US" sz="2000" dirty="0" smtClean="0">
                <a:latin typeface="Arial" pitchFamily="34" charset="0"/>
              </a:rPr>
              <a:t>	but the microkernel architecture of the Nexus can necessitate additional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</a:pP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</a:rPr>
              <a:t>      and costly process boundary crossings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</a:pPr>
            <a:r>
              <a:rPr lang="en-US" dirty="0" smtClean="0">
                <a:latin typeface="Arial" pitchFamily="34" charset="0"/>
              </a:rPr>
              <a:t>	</a:t>
            </a:r>
          </a:p>
        </p:txBody>
      </p:sp>
      <p:pic>
        <p:nvPicPr>
          <p:cNvPr id="6" name="Picture 5" descr="Screenshot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512" y="1417637"/>
            <a:ext cx="5943600" cy="384199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</a:t>
            </a:r>
            <a:r>
              <a:rPr lang="en-US" dirty="0" smtClean="0"/>
              <a:t>Establishment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4825" y="1341437"/>
            <a:ext cx="9070975" cy="55530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7640" rIns="0" bIns="0" anchor="t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Three techniques for establishing trust: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Axiomatic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solidFill>
                  <a:srgbClr val="00B050"/>
                </a:solidFill>
              </a:rPr>
              <a:t>	</a:t>
            </a:r>
            <a:r>
              <a:rPr lang="en-US" sz="2000" dirty="0" smtClean="0">
                <a:solidFill>
                  <a:srgbClr val="00B050"/>
                </a:solidFill>
              </a:rPr>
              <a:t>	trust by fiat</a:t>
            </a:r>
            <a:endParaRPr lang="en-US" sz="2000" dirty="0">
              <a:solidFill>
                <a:srgbClr val="00B05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		binary hashes,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ACLs, vendor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crypto-signatures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Analytic</a:t>
            </a:r>
            <a:endParaRPr lang="en-US" sz="2400" dirty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rgbClr val="00B050"/>
                </a:solidFill>
              </a:rPr>
              <a:t>		an analyzer checked and ascertained a property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	e.g. type checkers, binary analyzers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	code contains only forward jumps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	code is </a:t>
            </a:r>
            <a:r>
              <a:rPr lang="en-US" sz="2000" dirty="0" err="1" smtClean="0">
                <a:solidFill>
                  <a:srgbClr val="000000"/>
                </a:solidFill>
              </a:rPr>
              <a:t>typesafe</a:t>
            </a:r>
            <a:endParaRPr lang="en-US" sz="2000" dirty="0" smtClean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Synthetic</a:t>
            </a:r>
            <a:endParaRPr lang="en-US" sz="2000" dirty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rgbClr val="00B050"/>
                </a:solidFill>
              </a:rPr>
              <a:t>		an execution environment assures a desired property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	e.g. reference monitors, sandboxes, SFI, binary rewriters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	code cannot issue certain system calls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	code respects resource limits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		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 smtClean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Proof-checking overhead</a:t>
            </a:r>
            <a:endParaRPr lang="en-US" dirty="0"/>
          </a:p>
        </p:txBody>
      </p:sp>
      <p:pic>
        <p:nvPicPr>
          <p:cNvPr id="3" name="Picture 2" descr="perf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2" y="1493837"/>
            <a:ext cx="8197883" cy="4749568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20712" y="6446837"/>
            <a:ext cx="9070975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Cached decisions incur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&lt;500 cycles (&lt;1usec)</a:t>
            </a:r>
          </a:p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2800" kern="0" baseline="0" dirty="0" smtClean="0">
                <a:solidFill>
                  <a:srgbClr val="C00000"/>
                </a:solidFill>
                <a:ea typeface="+mn-ea"/>
                <a:cs typeface="+mn-cs"/>
              </a:rPr>
              <a:t>Guard invocations ar</a:t>
            </a:r>
            <a:r>
              <a:rPr lang="en-US" sz="2800" kern="0" dirty="0" smtClean="0">
                <a:solidFill>
                  <a:srgbClr val="C00000"/>
                </a:solidFill>
                <a:ea typeface="+mn-ea"/>
                <a:cs typeface="+mn-cs"/>
              </a:rPr>
              <a:t>e 20x more expensive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544512" y="1570037"/>
            <a:ext cx="9069387" cy="4987925"/>
          </a:xfrm>
        </p:spPr>
        <p:txBody>
          <a:bodyPr/>
          <a:lstStyle/>
          <a:p>
            <a:r>
              <a:rPr lang="en-US" sz="2800" dirty="0" smtClean="0"/>
              <a:t>Secure boot</a:t>
            </a:r>
          </a:p>
          <a:p>
            <a:pPr lvl="1"/>
            <a:r>
              <a:rPr lang="en-US" sz="1800" dirty="0" smtClean="0"/>
              <a:t>Gasser et al 89, </a:t>
            </a:r>
            <a:r>
              <a:rPr lang="en-US" sz="1800" dirty="0" err="1" smtClean="0"/>
              <a:t>Haertig</a:t>
            </a:r>
            <a:r>
              <a:rPr lang="en-US" sz="1800" dirty="0" smtClean="0"/>
              <a:t> et al 93, </a:t>
            </a:r>
            <a:r>
              <a:rPr lang="en-US" sz="1800" dirty="0" err="1" smtClean="0"/>
              <a:t>Arbaugh</a:t>
            </a:r>
            <a:r>
              <a:rPr lang="en-US" sz="1800" dirty="0" smtClean="0"/>
              <a:t> et al. 97</a:t>
            </a:r>
          </a:p>
          <a:p>
            <a:r>
              <a:rPr lang="en-US" sz="2800" dirty="0" smtClean="0"/>
              <a:t>Attestation</a:t>
            </a:r>
          </a:p>
          <a:p>
            <a:pPr lvl="1"/>
            <a:r>
              <a:rPr lang="en-US" sz="1800" dirty="0" smtClean="0"/>
              <a:t>Property-based: </a:t>
            </a:r>
            <a:r>
              <a:rPr lang="en-US" sz="1800" dirty="0" err="1" smtClean="0"/>
              <a:t>Haldar</a:t>
            </a:r>
            <a:r>
              <a:rPr lang="en-US" sz="1800" dirty="0" smtClean="0"/>
              <a:t> et al. 04, </a:t>
            </a:r>
            <a:r>
              <a:rPr lang="en-US" sz="1800" dirty="0" err="1" smtClean="0"/>
              <a:t>Sadeghi</a:t>
            </a:r>
            <a:r>
              <a:rPr lang="en-US" sz="1800" dirty="0" smtClean="0"/>
              <a:t> et al. 08</a:t>
            </a:r>
          </a:p>
          <a:p>
            <a:pPr lvl="1"/>
            <a:r>
              <a:rPr lang="en-US" sz="1800" dirty="0" smtClean="0"/>
              <a:t>Binary: </a:t>
            </a:r>
            <a:r>
              <a:rPr lang="en-US" sz="1800" dirty="0" err="1" smtClean="0"/>
              <a:t>TCGLinux</a:t>
            </a:r>
            <a:endParaRPr lang="en-US" sz="1800" dirty="0" smtClean="0"/>
          </a:p>
          <a:p>
            <a:pPr lvl="1"/>
            <a:r>
              <a:rPr lang="en-US" sz="1800" dirty="0" smtClean="0"/>
              <a:t>Software: </a:t>
            </a:r>
            <a:r>
              <a:rPr lang="en-US" sz="1800" dirty="0" err="1" smtClean="0"/>
              <a:t>Seshadri</a:t>
            </a:r>
            <a:r>
              <a:rPr lang="en-US" sz="1800" dirty="0" smtClean="0"/>
              <a:t> et al. 04-05, BIND, Flicker</a:t>
            </a:r>
          </a:p>
          <a:p>
            <a:r>
              <a:rPr lang="en-US" sz="2800" dirty="0" smtClean="0"/>
              <a:t>Credentials-based Authorization</a:t>
            </a:r>
          </a:p>
          <a:p>
            <a:pPr lvl="1"/>
            <a:r>
              <a:rPr lang="en-US" sz="1800" dirty="0" err="1" smtClean="0"/>
              <a:t>Appel</a:t>
            </a:r>
            <a:r>
              <a:rPr lang="en-US" sz="1800" dirty="0" smtClean="0"/>
              <a:t> &amp; </a:t>
            </a:r>
            <a:r>
              <a:rPr lang="en-US" sz="1800" dirty="0" err="1" smtClean="0"/>
              <a:t>Felten</a:t>
            </a:r>
            <a:r>
              <a:rPr lang="en-US" sz="1800" dirty="0" smtClean="0"/>
              <a:t> 99, Lampson ‘04, </a:t>
            </a:r>
            <a:r>
              <a:rPr lang="en-US" sz="1800" dirty="0" err="1" smtClean="0"/>
              <a:t>Parno</a:t>
            </a:r>
            <a:r>
              <a:rPr lang="en-US" sz="1800" dirty="0" smtClean="0"/>
              <a:t> &amp; </a:t>
            </a:r>
            <a:r>
              <a:rPr lang="en-US" sz="1800" dirty="0" err="1" smtClean="0"/>
              <a:t>Perrig</a:t>
            </a:r>
            <a:r>
              <a:rPr lang="en-US" sz="1800" dirty="0" smtClean="0"/>
              <a:t> ‘10</a:t>
            </a:r>
            <a:endParaRPr lang="en-US" dirty="0" smtClean="0"/>
          </a:p>
          <a:p>
            <a:r>
              <a:rPr lang="en-US" sz="2800" dirty="0" smtClean="0"/>
              <a:t>Systems</a:t>
            </a:r>
          </a:p>
          <a:p>
            <a:pPr lvl="1"/>
            <a:r>
              <a:rPr lang="en-US" sz="1800" dirty="0" smtClean="0"/>
              <a:t>Terra, </a:t>
            </a:r>
            <a:r>
              <a:rPr lang="en-US" sz="1800" dirty="0" err="1" smtClean="0"/>
              <a:t>Nizza</a:t>
            </a:r>
            <a:r>
              <a:rPr lang="en-US" sz="1800" dirty="0" smtClean="0"/>
              <a:t>, </a:t>
            </a:r>
            <a:r>
              <a:rPr lang="en-US" sz="1800" dirty="0" err="1" smtClean="0"/>
              <a:t>BirliX</a:t>
            </a:r>
            <a:r>
              <a:rPr lang="en-US" sz="1800" dirty="0" smtClean="0"/>
              <a:t>, XOMOS, </a:t>
            </a:r>
            <a:r>
              <a:rPr lang="en-US" sz="1800" dirty="0" err="1" smtClean="0"/>
              <a:t>sHype</a:t>
            </a:r>
            <a:r>
              <a:rPr lang="en-US" sz="1800" dirty="0" smtClean="0"/>
              <a:t>, Wedge, </a:t>
            </a:r>
            <a:r>
              <a:rPr lang="en-US" sz="1800" dirty="0" err="1" smtClean="0"/>
              <a:t>HiStar</a:t>
            </a:r>
            <a:r>
              <a:rPr lang="en-US" sz="1800" dirty="0" smtClean="0"/>
              <a:t>, Asbestos, EROS, Flask</a:t>
            </a:r>
          </a:p>
          <a:p>
            <a:r>
              <a:rPr lang="en-US" sz="2800" dirty="0" smtClean="0"/>
              <a:t>Others</a:t>
            </a:r>
          </a:p>
          <a:p>
            <a:pPr lvl="1"/>
            <a:r>
              <a:rPr lang="en-US" sz="1800" dirty="0" smtClean="0"/>
              <a:t>Not-a-</a:t>
            </a:r>
            <a:r>
              <a:rPr lang="en-US" sz="1800" dirty="0" err="1" smtClean="0"/>
              <a:t>bot</a:t>
            </a:r>
            <a:r>
              <a:rPr lang="en-US" sz="1800" dirty="0" smtClean="0"/>
              <a:t>, </a:t>
            </a:r>
            <a:r>
              <a:rPr lang="en-US" sz="1800" dirty="0" err="1" smtClean="0"/>
              <a:t>TrInc</a:t>
            </a:r>
            <a:r>
              <a:rPr lang="en-US" sz="1800" dirty="0" smtClean="0"/>
              <a:t>, …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503238" y="1768475"/>
            <a:ext cx="9261474" cy="4987925"/>
          </a:xfrm>
        </p:spPr>
        <p:txBody>
          <a:bodyPr/>
          <a:lstStyle/>
          <a:p>
            <a:r>
              <a:rPr lang="en-US" dirty="0" smtClean="0"/>
              <a:t>TPMs can be used to build the </a:t>
            </a:r>
            <a:r>
              <a:rPr lang="en-US" dirty="0" smtClean="0"/>
              <a:t>next generation of trustworthy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need not impinge on user choice over </a:t>
            </a:r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can provide qualitatively richer guarantees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Novel labeling functions enable new functionality </a:t>
            </a:r>
            <a:endParaRPr lang="en-US" dirty="0" smtClean="0"/>
          </a:p>
          <a:p>
            <a:pPr lvl="1"/>
            <a:endParaRPr lang="en-US" dirty="0" smtClean="0"/>
          </a:p>
          <a:p>
            <a:pPr marL="1828800" indent="-50800">
              <a:lnSpc>
                <a:spcPct val="93000"/>
              </a:lnSpc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http://www.cs.cornell.edu/people/egs/nexus/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1828800" indent="-50800">
              <a:lnSpc>
                <a:spcPct val="93000"/>
              </a:lnSpc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git.systems.cs.cornell.edu/nexus</a:t>
            </a:r>
            <a:endParaRPr lang="en-US" sz="2400" dirty="0" smtClean="0">
              <a:solidFill>
                <a:srgbClr val="C00000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screenshot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0975" cy="4899025"/>
          </a:xfrm>
        </p:spPr>
        <p:txBody>
          <a:bodyPr tIns="28224" anchor="ctr"/>
          <a:lstStyle/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</a:pPr>
            <a:endParaRPr lang="en-US" smtClean="0">
              <a:latin typeface="Arial" pitchFamily="34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-12700"/>
            <a:ext cx="9067800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err="1" smtClean="0"/>
              <a:t>Macrobenchmark</a:t>
            </a:r>
            <a:r>
              <a:rPr lang="en-US" dirty="0" smtClean="0"/>
              <a:t>: Packet Processing</a:t>
            </a:r>
            <a:endParaRPr lang="en-US" dirty="0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0975" cy="4899025"/>
          </a:xfrm>
        </p:spPr>
        <p:txBody>
          <a:bodyPr tIns="28224" anchor="ctr"/>
          <a:lstStyle/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latin typeface="Arial" pitchFamily="34" charset="0"/>
              </a:rPr>
              <a:t> </a:t>
            </a:r>
          </a:p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>
              <a:latin typeface="Arial" pitchFamily="34" charset="0"/>
            </a:endParaRPr>
          </a:p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>
              <a:latin typeface="Arial" pitchFamily="34" charset="0"/>
            </a:endParaRPr>
          </a:p>
        </p:txBody>
      </p:sp>
      <p:pic>
        <p:nvPicPr>
          <p:cNvPr id="5" name="Picture 4" descr="perf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12" y="1341437"/>
            <a:ext cx="7791000" cy="4698784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44512" y="6218237"/>
            <a:ext cx="9070975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Caching enables packet </a:t>
            </a:r>
            <a:r>
              <a:rPr lang="en-US" sz="2800" kern="0" dirty="0" smtClean="0">
                <a:solidFill>
                  <a:srgbClr val="C00000"/>
                </a:solidFill>
                <a:ea typeface="+mn-ea"/>
                <a:cs typeface="+mn-cs"/>
              </a:rPr>
              <a:t>processing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overhead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to be &lt;6%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Overhead</a:t>
            </a:r>
            <a:endParaRPr lang="en-US" dirty="0"/>
          </a:p>
        </p:txBody>
      </p:sp>
      <p:pic>
        <p:nvPicPr>
          <p:cNvPr id="3" name="Picture 2" descr="perf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2" y="1189037"/>
            <a:ext cx="8233687" cy="44958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4512" y="6065837"/>
            <a:ext cx="9070975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Avoiding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cryptography leads to 3 orders of magnitude performance gain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kernel size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8088" y="1474788"/>
            <a:ext cx="5133975" cy="546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application: web application server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38263"/>
            <a:ext cx="10079038" cy="593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"/>
          <p:cNvGrpSpPr>
            <a:grpSpLocks/>
          </p:cNvGrpSpPr>
          <p:nvPr/>
        </p:nvGrpSpPr>
        <p:grpSpPr bwMode="auto">
          <a:xfrm>
            <a:off x="3810000" y="1724025"/>
            <a:ext cx="2398713" cy="4092575"/>
            <a:chOff x="2400" y="1086"/>
            <a:chExt cx="1511" cy="2578"/>
          </a:xfrm>
        </p:grpSpPr>
        <p:pic>
          <p:nvPicPr>
            <p:cNvPr id="4404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00" y="1086"/>
              <a:ext cx="742" cy="25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44047" name="Group 3"/>
            <p:cNvGrpSpPr>
              <a:grpSpLocks/>
            </p:cNvGrpSpPr>
            <p:nvPr/>
          </p:nvGrpSpPr>
          <p:grpSpPr bwMode="auto">
            <a:xfrm>
              <a:off x="2400" y="2204"/>
              <a:ext cx="1511" cy="764"/>
              <a:chOff x="2400" y="2204"/>
              <a:chExt cx="1511" cy="764"/>
            </a:xfrm>
          </p:grpSpPr>
          <p:sp>
            <p:nvSpPr>
              <p:cNvPr id="44048" name="AutoShape 4"/>
              <p:cNvSpPr>
                <a:spLocks noChangeArrowheads="1"/>
              </p:cNvSpPr>
              <p:nvPr/>
            </p:nvSpPr>
            <p:spPr bwMode="auto">
              <a:xfrm>
                <a:off x="2400" y="2204"/>
                <a:ext cx="1512" cy="765"/>
              </a:xfrm>
              <a:prstGeom prst="roundRect">
                <a:avLst>
                  <a:gd name="adj" fmla="val 130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</p:grpSp>
      </p:grpSp>
      <p:sp>
        <p:nvSpPr>
          <p:cNvPr id="44035" name="Rectangle 5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interpositioning:</a:t>
            </a:r>
            <a:r>
              <a:rPr lang="en-US" smtClean="0">
                <a:solidFill>
                  <a:srgbClr val="000000"/>
                </a:solidFill>
              </a:rPr>
              <a:t> kernel message hooks</a:t>
            </a:r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2711450"/>
            <a:ext cx="9070975" cy="2867025"/>
          </a:xfrm>
        </p:spPr>
        <p:txBody>
          <a:bodyPr tIns="28224" anchor="ctr"/>
          <a:lstStyle/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>
              <a:latin typeface="Arial" pitchFamily="34" charset="0"/>
            </a:endParaRPr>
          </a:p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latin typeface="Arial" pitchFamily="34" charset="0"/>
              </a:rPr>
              <a:t>    </a:t>
            </a:r>
            <a:r>
              <a:rPr lang="en-US" smtClean="0">
                <a:solidFill>
                  <a:srgbClr val="800000"/>
                </a:solidFill>
                <a:latin typeface="Arial" pitchFamily="34" charset="0"/>
              </a:rPr>
              <a:t>synthesis</a:t>
            </a:r>
            <a:r>
              <a:rPr lang="en-US" smtClean="0">
                <a:latin typeface="Arial" pitchFamily="34" charset="0"/>
              </a:rPr>
              <a:t>: (subject, operation, *) → ipcport</a:t>
            </a:r>
          </a:p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solidFill>
                  <a:srgbClr val="800000"/>
                </a:solidFill>
                <a:latin typeface="Arial" pitchFamily="34" charset="0"/>
              </a:rPr>
              <a:t>authorization</a:t>
            </a:r>
            <a:r>
              <a:rPr lang="en-US" smtClean="0">
                <a:latin typeface="Arial" pitchFamily="34" charset="0"/>
              </a:rPr>
              <a:t>: (*, operation, object) → ipcport</a:t>
            </a:r>
          </a:p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>
              <a:latin typeface="Arial" pitchFamily="34" charset="0"/>
            </a:endParaRPr>
          </a:p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>
              <a:latin typeface="Arial" pitchFamily="34" charset="0"/>
            </a:endParaRPr>
          </a:p>
        </p:txBody>
      </p:sp>
      <p:grpSp>
        <p:nvGrpSpPr>
          <p:cNvPr id="44037" name="Group 7"/>
          <p:cNvGrpSpPr>
            <a:grpSpLocks/>
          </p:cNvGrpSpPr>
          <p:nvPr/>
        </p:nvGrpSpPr>
        <p:grpSpPr bwMode="auto">
          <a:xfrm>
            <a:off x="7775575" y="3119438"/>
            <a:ext cx="1514475" cy="1660525"/>
            <a:chOff x="4898" y="1965"/>
            <a:chExt cx="954" cy="1046"/>
          </a:xfrm>
        </p:grpSpPr>
        <p:sp>
          <p:nvSpPr>
            <p:cNvPr id="44045" name="AutoShape 8"/>
            <p:cNvSpPr>
              <a:spLocks noChangeArrowheads="1"/>
            </p:cNvSpPr>
            <p:nvPr/>
          </p:nvSpPr>
          <p:spPr bwMode="auto">
            <a:xfrm>
              <a:off x="4898" y="1965"/>
              <a:ext cx="955" cy="1047"/>
            </a:xfrm>
            <a:prstGeom prst="roundRect">
              <a:avLst>
                <a:gd name="adj" fmla="val 102"/>
              </a:avLst>
            </a:prstGeom>
            <a:noFill/>
            <a:ln w="36720">
              <a:solidFill>
                <a:srgbClr val="99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  <p:grpSp>
        <p:nvGrpSpPr>
          <p:cNvPr id="44038" name="Group 9"/>
          <p:cNvGrpSpPr>
            <a:grpSpLocks/>
          </p:cNvGrpSpPr>
          <p:nvPr/>
        </p:nvGrpSpPr>
        <p:grpSpPr bwMode="auto">
          <a:xfrm>
            <a:off x="127000" y="3527425"/>
            <a:ext cx="7608888" cy="903288"/>
            <a:chOff x="80" y="2222"/>
            <a:chExt cx="4793" cy="569"/>
          </a:xfrm>
        </p:grpSpPr>
        <p:sp>
          <p:nvSpPr>
            <p:cNvPr id="44044" name="AutoShape 10"/>
            <p:cNvSpPr>
              <a:spLocks noChangeArrowheads="1"/>
            </p:cNvSpPr>
            <p:nvPr/>
          </p:nvSpPr>
          <p:spPr bwMode="auto">
            <a:xfrm>
              <a:off x="80" y="2222"/>
              <a:ext cx="4794" cy="570"/>
            </a:xfrm>
            <a:prstGeom prst="roundRect">
              <a:avLst>
                <a:gd name="adj" fmla="val 171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  <p:grpSp>
        <p:nvGrpSpPr>
          <p:cNvPr id="44039" name="Group 11"/>
          <p:cNvGrpSpPr>
            <a:grpSpLocks/>
          </p:cNvGrpSpPr>
          <p:nvPr/>
        </p:nvGrpSpPr>
        <p:grpSpPr bwMode="auto">
          <a:xfrm>
            <a:off x="3248025" y="3508375"/>
            <a:ext cx="4554538" cy="1455738"/>
            <a:chOff x="2046" y="2210"/>
            <a:chExt cx="2869" cy="917"/>
          </a:xfrm>
        </p:grpSpPr>
        <p:sp>
          <p:nvSpPr>
            <p:cNvPr id="44040" name="Line 12"/>
            <p:cNvSpPr>
              <a:spLocks noChangeShapeType="1"/>
            </p:cNvSpPr>
            <p:nvPr/>
          </p:nvSpPr>
          <p:spPr bwMode="auto">
            <a:xfrm flipH="1" flipV="1">
              <a:off x="4137" y="2663"/>
              <a:ext cx="780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41" name="Group 13"/>
            <p:cNvGrpSpPr>
              <a:grpSpLocks/>
            </p:cNvGrpSpPr>
            <p:nvPr/>
          </p:nvGrpSpPr>
          <p:grpSpPr bwMode="auto">
            <a:xfrm>
              <a:off x="2204" y="2222"/>
              <a:ext cx="1927" cy="758"/>
              <a:chOff x="2204" y="2222"/>
              <a:chExt cx="1927" cy="758"/>
            </a:xfrm>
          </p:grpSpPr>
          <p:sp>
            <p:nvSpPr>
              <p:cNvPr id="44043" name="AutoShape 14"/>
              <p:cNvSpPr>
                <a:spLocks noChangeArrowheads="1"/>
              </p:cNvSpPr>
              <p:nvPr/>
            </p:nvSpPr>
            <p:spPr bwMode="auto">
              <a:xfrm>
                <a:off x="2204" y="2222"/>
                <a:ext cx="1928" cy="759"/>
              </a:xfrm>
              <a:prstGeom prst="roundRect">
                <a:avLst>
                  <a:gd name="adj" fmla="val 130"/>
                </a:avLst>
              </a:prstGeom>
              <a:solidFill>
                <a:srgbClr val="FFFFCC">
                  <a:alpha val="50195"/>
                </a:srgbClr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</p:grpSp>
        <p:sp>
          <p:nvSpPr>
            <p:cNvPr id="44042" name="Text Box 15"/>
            <p:cNvSpPr txBox="1">
              <a:spLocks noChangeArrowheads="1"/>
            </p:cNvSpPr>
            <p:nvPr/>
          </p:nvSpPr>
          <p:spPr bwMode="auto">
            <a:xfrm>
              <a:off x="2046" y="2210"/>
              <a:ext cx="2239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7932" rIns="90000" bIns="45000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600">
                  <a:solidFill>
                    <a:srgbClr val="000000"/>
                  </a:solidFill>
                </a:rPr>
                <a:t>allow / block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600">
                  <a:solidFill>
                    <a:srgbClr val="000000"/>
                  </a:solidFill>
                </a:rPr>
                <a:t>&lt;transformed call&gt;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600">
                  <a:solidFill>
                    <a:srgbClr val="000000"/>
                  </a:solidFill>
                </a:rPr>
                <a:t>cache / nocache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10nytmissile-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9888" y="1847850"/>
            <a:ext cx="260985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4" descr="10lede-pap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75" y="1852613"/>
            <a:ext cx="6164263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923925" y="2184400"/>
            <a:ext cx="1344613" cy="839788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2687638" y="2519363"/>
            <a:ext cx="1428750" cy="839787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5376863" y="4956175"/>
            <a:ext cx="1008062" cy="503238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7392988" y="2519363"/>
            <a:ext cx="1343025" cy="1008062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12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CertiPics: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animBg="1"/>
      <p:bldP spid="140294" grpId="0" animBg="1"/>
      <p:bldP spid="140295" grpId="0" animBg="1"/>
      <p:bldP spid="1402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4825" y="1341437"/>
            <a:ext cx="9070975" cy="55530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7640" rIns="0" bIns="0" anchor="t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Comes down to a simple </a:t>
            </a:r>
            <a:r>
              <a:rPr lang="en-US" sz="2800" b="1" dirty="0" smtClean="0">
                <a:solidFill>
                  <a:srgbClr val="000000"/>
                </a:solidFill>
              </a:rPr>
              <a:t>if</a:t>
            </a:r>
            <a:r>
              <a:rPr lang="en-US" sz="2800" dirty="0" smtClean="0">
                <a:solidFill>
                  <a:srgbClr val="000000"/>
                </a:solidFill>
              </a:rPr>
              <a:t> statement…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	“should this principal be allowed to perform 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                 this operation on this resource?”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But how that statement is implemented has profound consequences</a:t>
            </a:r>
          </a:p>
          <a:p>
            <a:pPr hangingPunct="0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what kinds of policies can be expressed</a:t>
            </a:r>
          </a:p>
          <a:p>
            <a:pPr hangingPunct="0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 	how practical the system is</a:t>
            </a:r>
          </a:p>
          <a:p>
            <a:pPr hangingPunct="0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what kind of performance it achieves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	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CertiPics: certified chain-of-custody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2079625"/>
            <a:ext cx="4613275" cy="3065463"/>
          </a:xfrm>
        </p:spPr>
        <p:txBody>
          <a:bodyPr/>
          <a:lstStyle/>
          <a:p>
            <a:pPr marL="287338" indent="-287338"/>
            <a:r>
              <a:rPr lang="en-US" sz="2600" smtClean="0"/>
              <a:t>NY Times Policy: Image</a:t>
            </a:r>
            <a:br>
              <a:rPr lang="en-US" sz="2600" smtClean="0"/>
            </a:br>
            <a:r>
              <a:rPr lang="en-US" sz="2600" smtClean="0"/>
              <a:t> comes from a legitimate camera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5113" y="5380038"/>
            <a:ext cx="1217612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Arc 5"/>
          <p:cNvSpPr>
            <a:spLocks/>
          </p:cNvSpPr>
          <p:nvPr/>
        </p:nvSpPr>
        <p:spPr bwMode="auto">
          <a:xfrm>
            <a:off x="2835275" y="5926138"/>
            <a:ext cx="252413" cy="84137"/>
          </a:xfrm>
          <a:custGeom>
            <a:avLst/>
            <a:gdLst>
              <a:gd name="T0" fmla="*/ 0 w 21600"/>
              <a:gd name="T1" fmla="*/ 0 h 21600"/>
              <a:gd name="T2" fmla="*/ 2945005 w 21600"/>
              <a:gd name="T3" fmla="*/ 327184 h 21600"/>
              <a:gd name="T4" fmla="*/ 0 w 21600"/>
              <a:gd name="T5" fmla="*/ 32718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2230" name="Arc 6"/>
          <p:cNvSpPr>
            <a:spLocks/>
          </p:cNvSpPr>
          <p:nvPr/>
        </p:nvSpPr>
        <p:spPr bwMode="auto">
          <a:xfrm flipV="1">
            <a:off x="3087688" y="6010275"/>
            <a:ext cx="503237" cy="84138"/>
          </a:xfrm>
          <a:custGeom>
            <a:avLst/>
            <a:gdLst>
              <a:gd name="T0" fmla="*/ 0 w 43138"/>
              <a:gd name="T1" fmla="*/ 302511 h 21600"/>
              <a:gd name="T2" fmla="*/ 5879898 w 43138"/>
              <a:gd name="T3" fmla="*/ 327188 h 21600"/>
              <a:gd name="T4" fmla="*/ 2935720 w 43138"/>
              <a:gd name="T5" fmla="*/ 327188 h 21600"/>
              <a:gd name="T6" fmla="*/ 0 60000 65536"/>
              <a:gd name="T7" fmla="*/ 0 60000 65536"/>
              <a:gd name="T8" fmla="*/ 0 60000 65536"/>
              <a:gd name="T9" fmla="*/ 0 w 43138"/>
              <a:gd name="T10" fmla="*/ 0 h 21600"/>
              <a:gd name="T11" fmla="*/ 43138 w 431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38" h="21600" fill="none" extrusionOk="0">
                <a:moveTo>
                  <a:pt x="-1" y="19970"/>
                </a:moveTo>
                <a:cubicBezTo>
                  <a:pt x="851" y="8705"/>
                  <a:pt x="10240" y="-1"/>
                  <a:pt x="21538" y="0"/>
                </a:cubicBezTo>
                <a:cubicBezTo>
                  <a:pt x="33467" y="0"/>
                  <a:pt x="43138" y="9670"/>
                  <a:pt x="43138" y="21600"/>
                </a:cubicBezTo>
              </a:path>
              <a:path w="43138" h="21600" stroke="0" extrusionOk="0">
                <a:moveTo>
                  <a:pt x="-1" y="19970"/>
                </a:moveTo>
                <a:cubicBezTo>
                  <a:pt x="851" y="8705"/>
                  <a:pt x="10240" y="-1"/>
                  <a:pt x="21538" y="0"/>
                </a:cubicBezTo>
                <a:cubicBezTo>
                  <a:pt x="33467" y="0"/>
                  <a:pt x="43138" y="9670"/>
                  <a:pt x="43138" y="21600"/>
                </a:cubicBezTo>
                <a:lnTo>
                  <a:pt x="21538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2231" name="Arc 7"/>
          <p:cNvSpPr>
            <a:spLocks/>
          </p:cNvSpPr>
          <p:nvPr/>
        </p:nvSpPr>
        <p:spPr bwMode="auto">
          <a:xfrm>
            <a:off x="3590925" y="5926138"/>
            <a:ext cx="504825" cy="84137"/>
          </a:xfrm>
          <a:custGeom>
            <a:avLst/>
            <a:gdLst>
              <a:gd name="T0" fmla="*/ 0 w 43138"/>
              <a:gd name="T1" fmla="*/ 302508 h 21600"/>
              <a:gd name="T2" fmla="*/ 5898452 w 43138"/>
              <a:gd name="T3" fmla="*/ 327184 h 21600"/>
              <a:gd name="T4" fmla="*/ 2944984 w 43138"/>
              <a:gd name="T5" fmla="*/ 327184 h 21600"/>
              <a:gd name="T6" fmla="*/ 0 60000 65536"/>
              <a:gd name="T7" fmla="*/ 0 60000 65536"/>
              <a:gd name="T8" fmla="*/ 0 60000 65536"/>
              <a:gd name="T9" fmla="*/ 0 w 43138"/>
              <a:gd name="T10" fmla="*/ 0 h 21600"/>
              <a:gd name="T11" fmla="*/ 43138 w 431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38" h="21600" fill="none" extrusionOk="0">
                <a:moveTo>
                  <a:pt x="-1" y="19970"/>
                </a:moveTo>
                <a:cubicBezTo>
                  <a:pt x="851" y="8705"/>
                  <a:pt x="10240" y="-1"/>
                  <a:pt x="21538" y="0"/>
                </a:cubicBezTo>
                <a:cubicBezTo>
                  <a:pt x="33467" y="0"/>
                  <a:pt x="43138" y="9670"/>
                  <a:pt x="43138" y="21600"/>
                </a:cubicBezTo>
              </a:path>
              <a:path w="43138" h="21600" stroke="0" extrusionOk="0">
                <a:moveTo>
                  <a:pt x="-1" y="19970"/>
                </a:moveTo>
                <a:cubicBezTo>
                  <a:pt x="851" y="8705"/>
                  <a:pt x="10240" y="-1"/>
                  <a:pt x="21538" y="0"/>
                </a:cubicBezTo>
                <a:cubicBezTo>
                  <a:pt x="33467" y="0"/>
                  <a:pt x="43138" y="9670"/>
                  <a:pt x="43138" y="21600"/>
                </a:cubicBezTo>
                <a:lnTo>
                  <a:pt x="21538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2232" name="Arc 8"/>
          <p:cNvSpPr>
            <a:spLocks/>
          </p:cNvSpPr>
          <p:nvPr/>
        </p:nvSpPr>
        <p:spPr bwMode="auto">
          <a:xfrm flipV="1">
            <a:off x="4095750" y="6010275"/>
            <a:ext cx="503238" cy="84138"/>
          </a:xfrm>
          <a:custGeom>
            <a:avLst/>
            <a:gdLst>
              <a:gd name="T0" fmla="*/ 0 w 43138"/>
              <a:gd name="T1" fmla="*/ 302511 h 21600"/>
              <a:gd name="T2" fmla="*/ 5879909 w 43138"/>
              <a:gd name="T3" fmla="*/ 327188 h 21600"/>
              <a:gd name="T4" fmla="*/ 2935726 w 43138"/>
              <a:gd name="T5" fmla="*/ 327188 h 21600"/>
              <a:gd name="T6" fmla="*/ 0 60000 65536"/>
              <a:gd name="T7" fmla="*/ 0 60000 65536"/>
              <a:gd name="T8" fmla="*/ 0 60000 65536"/>
              <a:gd name="T9" fmla="*/ 0 w 43138"/>
              <a:gd name="T10" fmla="*/ 0 h 21600"/>
              <a:gd name="T11" fmla="*/ 43138 w 431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38" h="21600" fill="none" extrusionOk="0">
                <a:moveTo>
                  <a:pt x="-1" y="19970"/>
                </a:moveTo>
                <a:cubicBezTo>
                  <a:pt x="851" y="8705"/>
                  <a:pt x="10240" y="-1"/>
                  <a:pt x="21538" y="0"/>
                </a:cubicBezTo>
                <a:cubicBezTo>
                  <a:pt x="33467" y="0"/>
                  <a:pt x="43138" y="9670"/>
                  <a:pt x="43138" y="21600"/>
                </a:cubicBezTo>
              </a:path>
              <a:path w="43138" h="21600" stroke="0" extrusionOk="0">
                <a:moveTo>
                  <a:pt x="-1" y="19970"/>
                </a:moveTo>
                <a:cubicBezTo>
                  <a:pt x="851" y="8705"/>
                  <a:pt x="10240" y="-1"/>
                  <a:pt x="21538" y="0"/>
                </a:cubicBezTo>
                <a:cubicBezTo>
                  <a:pt x="33467" y="0"/>
                  <a:pt x="43138" y="9670"/>
                  <a:pt x="43138" y="21600"/>
                </a:cubicBezTo>
                <a:lnTo>
                  <a:pt x="21538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2233" name="Arc 9"/>
          <p:cNvSpPr>
            <a:spLocks/>
          </p:cNvSpPr>
          <p:nvPr/>
        </p:nvSpPr>
        <p:spPr bwMode="auto">
          <a:xfrm>
            <a:off x="4600575" y="5926138"/>
            <a:ext cx="379413" cy="84137"/>
          </a:xfrm>
          <a:custGeom>
            <a:avLst/>
            <a:gdLst>
              <a:gd name="T0" fmla="*/ 0 w 32317"/>
              <a:gd name="T1" fmla="*/ 302508 h 21600"/>
              <a:gd name="T2" fmla="*/ 4438124 w 32317"/>
              <a:gd name="T3" fmla="*/ 43654 h 21600"/>
              <a:gd name="T4" fmla="*/ 2957829 w 32317"/>
              <a:gd name="T5" fmla="*/ 327184 h 21600"/>
              <a:gd name="T6" fmla="*/ 0 60000 65536"/>
              <a:gd name="T7" fmla="*/ 0 60000 65536"/>
              <a:gd name="T8" fmla="*/ 0 60000 65536"/>
              <a:gd name="T9" fmla="*/ 0 w 32317"/>
              <a:gd name="T10" fmla="*/ 0 h 21600"/>
              <a:gd name="T11" fmla="*/ 32317 w 323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317" h="21600" fill="none" extrusionOk="0">
                <a:moveTo>
                  <a:pt x="-1" y="19970"/>
                </a:moveTo>
                <a:cubicBezTo>
                  <a:pt x="851" y="8705"/>
                  <a:pt x="10240" y="-1"/>
                  <a:pt x="21538" y="0"/>
                </a:cubicBezTo>
                <a:cubicBezTo>
                  <a:pt x="25321" y="0"/>
                  <a:pt x="29038" y="993"/>
                  <a:pt x="32317" y="2881"/>
                </a:cubicBezTo>
              </a:path>
              <a:path w="32317" h="21600" stroke="0" extrusionOk="0">
                <a:moveTo>
                  <a:pt x="-1" y="19970"/>
                </a:moveTo>
                <a:cubicBezTo>
                  <a:pt x="851" y="8705"/>
                  <a:pt x="10240" y="-1"/>
                  <a:pt x="21538" y="0"/>
                </a:cubicBezTo>
                <a:cubicBezTo>
                  <a:pt x="25321" y="0"/>
                  <a:pt x="29038" y="993"/>
                  <a:pt x="32317" y="2881"/>
                </a:cubicBezTo>
                <a:lnTo>
                  <a:pt x="21538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307975" y="2738438"/>
            <a:ext cx="4960938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marL="287338" indent="-287338" eaLnBrk="0" hangingPunct="0">
              <a:spcBef>
                <a:spcPct val="20000"/>
              </a:spcBef>
              <a:buClr>
                <a:schemeClr val="accent2"/>
              </a:buClr>
              <a:buSzPct val="60000"/>
              <a:tabLst>
                <a:tab pos="1768475" algn="l"/>
              </a:tabLst>
            </a:pPr>
            <a:r>
              <a:rPr kumimoji="1" lang="en-US" sz="3100">
                <a:latin typeface="Tahoma" pitchFamily="34" charset="0"/>
              </a:rPr>
              <a:t>            ,</a:t>
            </a:r>
            <a:r>
              <a:rPr kumimoji="1" lang="en-US" sz="2600">
                <a:latin typeface="Tahoma" pitchFamily="34" charset="0"/>
              </a:rPr>
              <a:t>with only acceptable adjustments:</a:t>
            </a:r>
          </a:p>
          <a:p>
            <a:pPr marL="1009650" lvl="1" indent="-377825" eaLnBrk="0" hangingPunct="0">
              <a:spcBef>
                <a:spcPct val="20000"/>
              </a:spcBef>
              <a:buClr>
                <a:schemeClr val="accent2"/>
              </a:buClr>
              <a:buFontTx/>
              <a:buChar char="–"/>
              <a:tabLst>
                <a:tab pos="1768475" algn="l"/>
              </a:tabLst>
            </a:pPr>
            <a:r>
              <a:rPr kumimoji="1" lang="en-US">
                <a:latin typeface="Tahoma" pitchFamily="34" charset="0"/>
              </a:rPr>
              <a:t>Cropping, captions, redaction, color balancing, …</a:t>
            </a:r>
          </a:p>
          <a:p>
            <a:pPr marL="1009650" lvl="1" indent="-377825" eaLnBrk="0" hangingPunct="0">
              <a:spcBef>
                <a:spcPct val="20000"/>
              </a:spcBef>
              <a:buClr>
                <a:schemeClr val="accent2"/>
              </a:buClr>
              <a:buFontTx/>
              <a:buChar char="–"/>
              <a:tabLst>
                <a:tab pos="1768475" algn="l"/>
              </a:tabLst>
            </a:pPr>
            <a:r>
              <a:rPr kumimoji="1" lang="en-US">
                <a:latin typeface="Tahoma" pitchFamily="34" charset="0"/>
              </a:rPr>
              <a:t>Compositing/splicing after adding borders</a:t>
            </a:r>
          </a:p>
        </p:txBody>
      </p:sp>
      <p:pic>
        <p:nvPicPr>
          <p:cNvPr id="52235" name="Picture 11" descr="ch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6767513"/>
            <a:ext cx="5873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6" name="AutoShape 12"/>
          <p:cNvSpPr>
            <a:spLocks noChangeArrowheads="1"/>
          </p:cNvSpPr>
          <p:nvPr/>
        </p:nvSpPr>
        <p:spPr bwMode="auto">
          <a:xfrm flipH="1">
            <a:off x="2122488" y="6597650"/>
            <a:ext cx="420687" cy="420688"/>
          </a:xfrm>
          <a:custGeom>
            <a:avLst/>
            <a:gdLst>
              <a:gd name="T0" fmla="*/ 5843401 w 21600"/>
              <a:gd name="T1" fmla="*/ 0 h 21600"/>
              <a:gd name="T2" fmla="*/ 3505881 w 21600"/>
              <a:gd name="T3" fmla="*/ 2726565 h 21600"/>
              <a:gd name="T4" fmla="*/ 0 w 21600"/>
              <a:gd name="T5" fmla="*/ 6816782 h 21600"/>
              <a:gd name="T6" fmla="*/ 3505881 w 21600"/>
              <a:gd name="T7" fmla="*/ 8179693 h 21600"/>
              <a:gd name="T8" fmla="*/ 7011781 w 21600"/>
              <a:gd name="T9" fmla="*/ 5680340 h 21600"/>
              <a:gd name="T10" fmla="*/ 8180531 w 21600"/>
              <a:gd name="T11" fmla="*/ 272656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pic>
        <p:nvPicPr>
          <p:cNvPr id="141325" name="Picture 13" descr="iran3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5334000" y="4476750"/>
            <a:ext cx="3192463" cy="2125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1326" name="Picture 14" descr="iran3"/>
          <p:cNvPicPr>
            <a:picLocks noChangeAspect="1" noChangeArrowheads="1"/>
          </p:cNvPicPr>
          <p:nvPr/>
        </p:nvPicPr>
        <p:blipFill>
          <a:blip r:embed="rId4">
            <a:lum bright="-18000"/>
          </a:blip>
          <a:srcRect/>
          <a:stretch>
            <a:fillRect/>
          </a:stretch>
        </p:blipFill>
        <p:spPr bwMode="auto">
          <a:xfrm>
            <a:off x="5334000" y="4476750"/>
            <a:ext cx="3192463" cy="2125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5208588" y="4367213"/>
            <a:ext cx="3359150" cy="235267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pic>
        <p:nvPicPr>
          <p:cNvPr id="141328" name="Picture 16" descr="iran3"/>
          <p:cNvPicPr>
            <a:picLocks noChangeAspect="1" noChangeArrowheads="1"/>
          </p:cNvPicPr>
          <p:nvPr/>
        </p:nvPicPr>
        <p:blipFill>
          <a:blip r:embed="rId4">
            <a:lum bright="-18000"/>
          </a:blip>
          <a:srcRect l="9210" t="10617" r="6580" b="10370"/>
          <a:stretch>
            <a:fillRect/>
          </a:stretch>
        </p:blipFill>
        <p:spPr bwMode="auto">
          <a:xfrm>
            <a:off x="5627688" y="4703763"/>
            <a:ext cx="2689225" cy="1679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1329" name="Oval 17"/>
          <p:cNvSpPr>
            <a:spLocks noChangeArrowheads="1"/>
          </p:cNvSpPr>
          <p:nvPr/>
        </p:nvSpPr>
        <p:spPr bwMode="auto">
          <a:xfrm>
            <a:off x="6635750" y="5880100"/>
            <a:ext cx="504825" cy="503238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41330" name="Text Box 18"/>
          <p:cNvSpPr txBox="1">
            <a:spLocks noChangeArrowheads="1"/>
          </p:cNvSpPr>
          <p:nvPr/>
        </p:nvSpPr>
        <p:spPr bwMode="auto">
          <a:xfrm>
            <a:off x="7392988" y="4787900"/>
            <a:ext cx="83185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en-US" sz="2000" b="1"/>
              <a:t>IRAN</a:t>
            </a:r>
          </a:p>
        </p:txBody>
      </p:sp>
      <p:sp>
        <p:nvSpPr>
          <p:cNvPr id="141331" name="Text Box 19"/>
          <p:cNvSpPr txBox="1">
            <a:spLocks noChangeArrowheads="1"/>
          </p:cNvSpPr>
          <p:nvPr/>
        </p:nvSpPr>
        <p:spPr bwMode="auto">
          <a:xfrm>
            <a:off x="6678613" y="5811838"/>
            <a:ext cx="446087" cy="577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en-US" sz="3100" b="1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41332" name="Picture 20" descr="iran3"/>
          <p:cNvPicPr>
            <a:picLocks noChangeAspect="1" noChangeArrowheads="1"/>
          </p:cNvPicPr>
          <p:nvPr/>
        </p:nvPicPr>
        <p:blipFill>
          <a:blip r:embed="rId4">
            <a:lum bright="-18000"/>
          </a:blip>
          <a:srcRect l="88000" t="35886" r="5913" b="53676"/>
          <a:stretch>
            <a:fillRect/>
          </a:stretch>
        </p:blipFill>
        <p:spPr bwMode="auto">
          <a:xfrm>
            <a:off x="6804025" y="5124450"/>
            <a:ext cx="588963" cy="6715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1333" name="Rectangle 21"/>
          <p:cNvSpPr>
            <a:spLocks noChangeArrowheads="1"/>
          </p:cNvSpPr>
          <p:nvPr/>
        </p:nvSpPr>
        <p:spPr bwMode="auto">
          <a:xfrm>
            <a:off x="8064500" y="5207000"/>
            <a:ext cx="252413" cy="33655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41334" name="Line 22"/>
          <p:cNvSpPr>
            <a:spLocks noChangeShapeType="1"/>
          </p:cNvSpPr>
          <p:nvPr/>
        </p:nvSpPr>
        <p:spPr bwMode="auto">
          <a:xfrm>
            <a:off x="7392988" y="5375275"/>
            <a:ext cx="5873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pic>
        <p:nvPicPr>
          <p:cNvPr id="141335" name="Picture 23" descr="iran3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5330825" y="4473575"/>
            <a:ext cx="3192463" cy="2125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1336" name="Picture 24" descr="iran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100263"/>
            <a:ext cx="3275013" cy="21812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2" grpId="0"/>
      <p:bldP spid="141327" grpId="0" animBg="1"/>
      <p:bldP spid="141329" grpId="0" animBg="1"/>
      <p:bldP spid="141330" grpId="0"/>
      <p:bldP spid="141331" grpId="0"/>
      <p:bldP spid="141333" grpId="0" animBg="1"/>
      <p:bldP spid="14133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CertiPics: design options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341438"/>
            <a:ext cx="9017000" cy="3505200"/>
          </a:xfrm>
        </p:spPr>
        <p:txBody>
          <a:bodyPr/>
          <a:lstStyle/>
          <a:p>
            <a:pPr marL="288734" indent="-288734">
              <a:lnSpc>
                <a:spcPct val="80000"/>
              </a:lnSpc>
              <a:defRPr/>
            </a:pPr>
            <a:r>
              <a:rPr lang="en-US" sz="2600" dirty="0" smtClean="0"/>
              <a:t>trusted photo </a:t>
            </a:r>
            <a:r>
              <a:rPr lang="en-US" sz="2600" dirty="0"/>
              <a:t>editor:</a:t>
            </a:r>
          </a:p>
          <a:p>
            <a:pPr marL="661463" lvl="1" indent="-246737">
              <a:lnSpc>
                <a:spcPct val="80000"/>
              </a:lnSpc>
              <a:defRPr/>
            </a:pPr>
            <a:r>
              <a:rPr lang="en-US" sz="2200" dirty="0"/>
              <a:t>Incapable of modifying image in undesirable ways</a:t>
            </a:r>
            <a:endParaRPr lang="en-US" sz="2200" dirty="0">
              <a:sym typeface="Wingdings" pitchFamily="2" charset="2"/>
            </a:endParaRPr>
          </a:p>
          <a:p>
            <a:pPr marL="661463" lvl="1" indent="-246737">
              <a:lnSpc>
                <a:spcPct val="80000"/>
              </a:lnSpc>
              <a:defRPr/>
            </a:pPr>
            <a:r>
              <a:rPr lang="en-US" sz="2200" dirty="0" smtClean="0">
                <a:sym typeface="Wingdings" pitchFamily="2" charset="2"/>
              </a:rPr>
              <a:t>evidence</a:t>
            </a:r>
            <a:r>
              <a:rPr lang="en-US" sz="2200" dirty="0">
                <a:sym typeface="Wingdings" pitchFamily="2" charset="2"/>
              </a:rPr>
              <a:t>: editor </a:t>
            </a:r>
            <a:r>
              <a:rPr lang="en-US" sz="2200" dirty="0" smtClean="0">
                <a:sym typeface="Wingdings" pitchFamily="2" charset="2"/>
              </a:rPr>
              <a:t>is the trusted version </a:t>
            </a:r>
          </a:p>
          <a:p>
            <a:pPr marL="288734" indent="-288734">
              <a:lnSpc>
                <a:spcPct val="80000"/>
              </a:lnSpc>
              <a:defRPr/>
            </a:pPr>
            <a:r>
              <a:rPr lang="en-US" sz="2600" dirty="0" smtClean="0">
                <a:sym typeface="Wingdings" pitchFamily="2" charset="2"/>
              </a:rPr>
              <a:t>image analysis:</a:t>
            </a:r>
          </a:p>
          <a:p>
            <a:pPr marL="661463" lvl="1" indent="-246737">
              <a:lnSpc>
                <a:spcPct val="80000"/>
              </a:lnSpc>
              <a:defRPr/>
            </a:pPr>
            <a:r>
              <a:rPr lang="en-US" sz="2200" dirty="0" smtClean="0">
                <a:sym typeface="Wingdings" pitchFamily="2" charset="2"/>
              </a:rPr>
              <a:t>evidence</a:t>
            </a:r>
            <a:r>
              <a:rPr lang="en-US" sz="2200" dirty="0">
                <a:sym typeface="Wingdings" pitchFamily="2" charset="2"/>
              </a:rPr>
              <a:t>: analyzer input and </a:t>
            </a:r>
            <a:r>
              <a:rPr lang="en-US" sz="2200" dirty="0" smtClean="0">
                <a:sym typeface="Wingdings" pitchFamily="2" charset="2"/>
              </a:rPr>
              <a:t>output</a:t>
            </a:r>
          </a:p>
          <a:p>
            <a:pPr marL="288734" indent="-288734">
              <a:lnSpc>
                <a:spcPct val="80000"/>
              </a:lnSpc>
              <a:defRPr/>
            </a:pPr>
            <a:r>
              <a:rPr lang="en-US" sz="2600" dirty="0" smtClean="0"/>
              <a:t>audit trail:</a:t>
            </a:r>
          </a:p>
          <a:p>
            <a:pPr marL="688784" lvl="1" indent="-288734">
              <a:lnSpc>
                <a:spcPct val="80000"/>
              </a:lnSpc>
              <a:defRPr/>
            </a:pPr>
            <a:r>
              <a:rPr lang="en-US" sz="2200" dirty="0" smtClean="0"/>
              <a:t>image modification tools generate logical labels at each step</a:t>
            </a:r>
          </a:p>
          <a:p>
            <a:pPr marL="661463" lvl="1" indent="-246737">
              <a:lnSpc>
                <a:spcPct val="80000"/>
              </a:lnSpc>
              <a:defRPr/>
            </a:pPr>
            <a:r>
              <a:rPr lang="en-US" sz="2200" dirty="0" smtClean="0"/>
              <a:t>evidence: data from each modification</a:t>
            </a:r>
          </a:p>
          <a:p>
            <a:pPr marL="661463" lvl="1" indent="-246737">
              <a:lnSpc>
                <a:spcPct val="80000"/>
              </a:lnSpc>
              <a:defRPr/>
            </a:pPr>
            <a:endParaRPr lang="en-US" sz="2200" dirty="0">
              <a:sym typeface="Wingdings" pitchFamily="2" charset="2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913" y="5135563"/>
            <a:ext cx="1217612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Arc 5"/>
          <p:cNvSpPr>
            <a:spLocks/>
          </p:cNvSpPr>
          <p:nvPr/>
        </p:nvSpPr>
        <p:spPr bwMode="auto">
          <a:xfrm>
            <a:off x="2887663" y="5681663"/>
            <a:ext cx="252412" cy="84137"/>
          </a:xfrm>
          <a:custGeom>
            <a:avLst/>
            <a:gdLst>
              <a:gd name="T0" fmla="*/ 0 w 21600"/>
              <a:gd name="T1" fmla="*/ 0 h 21600"/>
              <a:gd name="T2" fmla="*/ 2944993 w 21600"/>
              <a:gd name="T3" fmla="*/ 327184 h 21600"/>
              <a:gd name="T4" fmla="*/ 0 w 21600"/>
              <a:gd name="T5" fmla="*/ 32718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3254" name="Arc 6"/>
          <p:cNvSpPr>
            <a:spLocks/>
          </p:cNvSpPr>
          <p:nvPr/>
        </p:nvSpPr>
        <p:spPr bwMode="auto">
          <a:xfrm flipV="1">
            <a:off x="3140075" y="5765800"/>
            <a:ext cx="503238" cy="84138"/>
          </a:xfrm>
          <a:custGeom>
            <a:avLst/>
            <a:gdLst>
              <a:gd name="T0" fmla="*/ 0 w 43138"/>
              <a:gd name="T1" fmla="*/ 302511 h 21600"/>
              <a:gd name="T2" fmla="*/ 5879909 w 43138"/>
              <a:gd name="T3" fmla="*/ 327188 h 21600"/>
              <a:gd name="T4" fmla="*/ 2935726 w 43138"/>
              <a:gd name="T5" fmla="*/ 327188 h 21600"/>
              <a:gd name="T6" fmla="*/ 0 60000 65536"/>
              <a:gd name="T7" fmla="*/ 0 60000 65536"/>
              <a:gd name="T8" fmla="*/ 0 60000 65536"/>
              <a:gd name="T9" fmla="*/ 0 w 43138"/>
              <a:gd name="T10" fmla="*/ 0 h 21600"/>
              <a:gd name="T11" fmla="*/ 43138 w 431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38" h="21600" fill="none" extrusionOk="0">
                <a:moveTo>
                  <a:pt x="-1" y="19970"/>
                </a:moveTo>
                <a:cubicBezTo>
                  <a:pt x="851" y="8705"/>
                  <a:pt x="10240" y="-1"/>
                  <a:pt x="21538" y="0"/>
                </a:cubicBezTo>
                <a:cubicBezTo>
                  <a:pt x="33467" y="0"/>
                  <a:pt x="43138" y="9670"/>
                  <a:pt x="43138" y="21600"/>
                </a:cubicBezTo>
              </a:path>
              <a:path w="43138" h="21600" stroke="0" extrusionOk="0">
                <a:moveTo>
                  <a:pt x="-1" y="19970"/>
                </a:moveTo>
                <a:cubicBezTo>
                  <a:pt x="851" y="8705"/>
                  <a:pt x="10240" y="-1"/>
                  <a:pt x="21538" y="0"/>
                </a:cubicBezTo>
                <a:cubicBezTo>
                  <a:pt x="33467" y="0"/>
                  <a:pt x="43138" y="9670"/>
                  <a:pt x="43138" y="21600"/>
                </a:cubicBezTo>
                <a:lnTo>
                  <a:pt x="21538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3255" name="Arc 7"/>
          <p:cNvSpPr>
            <a:spLocks/>
          </p:cNvSpPr>
          <p:nvPr/>
        </p:nvSpPr>
        <p:spPr bwMode="auto">
          <a:xfrm>
            <a:off x="3643313" y="5681663"/>
            <a:ext cx="504825" cy="84137"/>
          </a:xfrm>
          <a:custGeom>
            <a:avLst/>
            <a:gdLst>
              <a:gd name="T0" fmla="*/ 0 w 43138"/>
              <a:gd name="T1" fmla="*/ 302508 h 21600"/>
              <a:gd name="T2" fmla="*/ 5898452 w 43138"/>
              <a:gd name="T3" fmla="*/ 327184 h 21600"/>
              <a:gd name="T4" fmla="*/ 2944984 w 43138"/>
              <a:gd name="T5" fmla="*/ 327184 h 21600"/>
              <a:gd name="T6" fmla="*/ 0 60000 65536"/>
              <a:gd name="T7" fmla="*/ 0 60000 65536"/>
              <a:gd name="T8" fmla="*/ 0 60000 65536"/>
              <a:gd name="T9" fmla="*/ 0 w 43138"/>
              <a:gd name="T10" fmla="*/ 0 h 21600"/>
              <a:gd name="T11" fmla="*/ 43138 w 431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38" h="21600" fill="none" extrusionOk="0">
                <a:moveTo>
                  <a:pt x="-1" y="19970"/>
                </a:moveTo>
                <a:cubicBezTo>
                  <a:pt x="851" y="8705"/>
                  <a:pt x="10240" y="-1"/>
                  <a:pt x="21538" y="0"/>
                </a:cubicBezTo>
                <a:cubicBezTo>
                  <a:pt x="33467" y="0"/>
                  <a:pt x="43138" y="9670"/>
                  <a:pt x="43138" y="21600"/>
                </a:cubicBezTo>
              </a:path>
              <a:path w="43138" h="21600" stroke="0" extrusionOk="0">
                <a:moveTo>
                  <a:pt x="-1" y="19970"/>
                </a:moveTo>
                <a:cubicBezTo>
                  <a:pt x="851" y="8705"/>
                  <a:pt x="10240" y="-1"/>
                  <a:pt x="21538" y="0"/>
                </a:cubicBezTo>
                <a:cubicBezTo>
                  <a:pt x="33467" y="0"/>
                  <a:pt x="43138" y="9670"/>
                  <a:pt x="43138" y="21600"/>
                </a:cubicBezTo>
                <a:lnTo>
                  <a:pt x="21538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3256" name="Arc 8"/>
          <p:cNvSpPr>
            <a:spLocks/>
          </p:cNvSpPr>
          <p:nvPr/>
        </p:nvSpPr>
        <p:spPr bwMode="auto">
          <a:xfrm flipV="1">
            <a:off x="4148138" y="5765800"/>
            <a:ext cx="503237" cy="84138"/>
          </a:xfrm>
          <a:custGeom>
            <a:avLst/>
            <a:gdLst>
              <a:gd name="T0" fmla="*/ 0 w 43138"/>
              <a:gd name="T1" fmla="*/ 302511 h 21600"/>
              <a:gd name="T2" fmla="*/ 5879898 w 43138"/>
              <a:gd name="T3" fmla="*/ 327188 h 21600"/>
              <a:gd name="T4" fmla="*/ 2935720 w 43138"/>
              <a:gd name="T5" fmla="*/ 327188 h 21600"/>
              <a:gd name="T6" fmla="*/ 0 60000 65536"/>
              <a:gd name="T7" fmla="*/ 0 60000 65536"/>
              <a:gd name="T8" fmla="*/ 0 60000 65536"/>
              <a:gd name="T9" fmla="*/ 0 w 43138"/>
              <a:gd name="T10" fmla="*/ 0 h 21600"/>
              <a:gd name="T11" fmla="*/ 43138 w 431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38" h="21600" fill="none" extrusionOk="0">
                <a:moveTo>
                  <a:pt x="-1" y="19970"/>
                </a:moveTo>
                <a:cubicBezTo>
                  <a:pt x="851" y="8705"/>
                  <a:pt x="10240" y="-1"/>
                  <a:pt x="21538" y="0"/>
                </a:cubicBezTo>
                <a:cubicBezTo>
                  <a:pt x="33467" y="0"/>
                  <a:pt x="43138" y="9670"/>
                  <a:pt x="43138" y="21600"/>
                </a:cubicBezTo>
              </a:path>
              <a:path w="43138" h="21600" stroke="0" extrusionOk="0">
                <a:moveTo>
                  <a:pt x="-1" y="19970"/>
                </a:moveTo>
                <a:cubicBezTo>
                  <a:pt x="851" y="8705"/>
                  <a:pt x="10240" y="-1"/>
                  <a:pt x="21538" y="0"/>
                </a:cubicBezTo>
                <a:cubicBezTo>
                  <a:pt x="33467" y="0"/>
                  <a:pt x="43138" y="9670"/>
                  <a:pt x="43138" y="21600"/>
                </a:cubicBezTo>
                <a:lnTo>
                  <a:pt x="21538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3257" name="Arc 9"/>
          <p:cNvSpPr>
            <a:spLocks/>
          </p:cNvSpPr>
          <p:nvPr/>
        </p:nvSpPr>
        <p:spPr bwMode="auto">
          <a:xfrm>
            <a:off x="4652963" y="5681663"/>
            <a:ext cx="379412" cy="84137"/>
          </a:xfrm>
          <a:custGeom>
            <a:avLst/>
            <a:gdLst>
              <a:gd name="T0" fmla="*/ 0 w 32317"/>
              <a:gd name="T1" fmla="*/ 302508 h 21600"/>
              <a:gd name="T2" fmla="*/ 4438112 w 32317"/>
              <a:gd name="T3" fmla="*/ 43654 h 21600"/>
              <a:gd name="T4" fmla="*/ 2957822 w 32317"/>
              <a:gd name="T5" fmla="*/ 327184 h 21600"/>
              <a:gd name="T6" fmla="*/ 0 60000 65536"/>
              <a:gd name="T7" fmla="*/ 0 60000 65536"/>
              <a:gd name="T8" fmla="*/ 0 60000 65536"/>
              <a:gd name="T9" fmla="*/ 0 w 32317"/>
              <a:gd name="T10" fmla="*/ 0 h 21600"/>
              <a:gd name="T11" fmla="*/ 32317 w 323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317" h="21600" fill="none" extrusionOk="0">
                <a:moveTo>
                  <a:pt x="-1" y="19970"/>
                </a:moveTo>
                <a:cubicBezTo>
                  <a:pt x="851" y="8705"/>
                  <a:pt x="10240" y="-1"/>
                  <a:pt x="21538" y="0"/>
                </a:cubicBezTo>
                <a:cubicBezTo>
                  <a:pt x="25321" y="0"/>
                  <a:pt x="29038" y="993"/>
                  <a:pt x="32317" y="2881"/>
                </a:cubicBezTo>
              </a:path>
              <a:path w="32317" h="21600" stroke="0" extrusionOk="0">
                <a:moveTo>
                  <a:pt x="-1" y="19970"/>
                </a:moveTo>
                <a:cubicBezTo>
                  <a:pt x="851" y="8705"/>
                  <a:pt x="10240" y="-1"/>
                  <a:pt x="21538" y="0"/>
                </a:cubicBezTo>
                <a:cubicBezTo>
                  <a:pt x="25321" y="0"/>
                  <a:pt x="29038" y="993"/>
                  <a:pt x="32317" y="2881"/>
                </a:cubicBezTo>
                <a:lnTo>
                  <a:pt x="21538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0550" y="6437313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6413" y="6016625"/>
            <a:ext cx="6715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0" name="Line 12"/>
          <p:cNvSpPr>
            <a:spLocks noChangeShapeType="1"/>
          </p:cNvSpPr>
          <p:nvPr/>
        </p:nvSpPr>
        <p:spPr bwMode="auto">
          <a:xfrm flipV="1">
            <a:off x="3727450" y="5934075"/>
            <a:ext cx="252413" cy="419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 flipH="1" flipV="1">
            <a:off x="4148138" y="5934075"/>
            <a:ext cx="252412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en-US"/>
          </a:p>
        </p:txBody>
      </p:sp>
      <p:pic>
        <p:nvPicPr>
          <p:cNvPr id="53262" name="Picture 14" descr="iran3"/>
          <p:cNvPicPr>
            <a:picLocks noChangeAspect="1" noChangeArrowheads="1"/>
          </p:cNvPicPr>
          <p:nvPr/>
        </p:nvPicPr>
        <p:blipFill>
          <a:blip r:embed="rId5">
            <a:lum bright="-18000"/>
          </a:blip>
          <a:srcRect l="9210" t="10617" r="6580" b="10370"/>
          <a:stretch>
            <a:fillRect/>
          </a:stretch>
        </p:blipFill>
        <p:spPr bwMode="auto">
          <a:xfrm>
            <a:off x="5324475" y="5008563"/>
            <a:ext cx="2687638" cy="16811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6332538" y="6184900"/>
            <a:ext cx="503237" cy="504825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7088188" y="5092700"/>
            <a:ext cx="83185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en-US" sz="2000" b="1"/>
              <a:t>IRAN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6373813" y="6116638"/>
            <a:ext cx="44608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en-US" sz="3100" b="1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53266" name="Picture 18" descr="iran3"/>
          <p:cNvPicPr>
            <a:picLocks noChangeAspect="1" noChangeArrowheads="1"/>
          </p:cNvPicPr>
          <p:nvPr/>
        </p:nvPicPr>
        <p:blipFill>
          <a:blip r:embed="rId5">
            <a:lum bright="-18000"/>
          </a:blip>
          <a:srcRect l="88000" t="35886" r="5913" b="53676"/>
          <a:stretch>
            <a:fillRect/>
          </a:stretch>
        </p:blipFill>
        <p:spPr bwMode="auto">
          <a:xfrm>
            <a:off x="6500813" y="5429250"/>
            <a:ext cx="587375" cy="6715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7759700" y="5513388"/>
            <a:ext cx="252413" cy="33655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7088188" y="5681663"/>
            <a:ext cx="5873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pic>
        <p:nvPicPr>
          <p:cNvPr id="53269" name="Picture 21" descr="iran3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 l="9210" t="10617" r="6580" b="10370"/>
          <a:stretch>
            <a:fillRect/>
          </a:stretch>
        </p:blipFill>
        <p:spPr bwMode="auto">
          <a:xfrm>
            <a:off x="2593975" y="6311900"/>
            <a:ext cx="1008063" cy="628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270" name="Picture 22" descr="iran3"/>
          <p:cNvPicPr>
            <a:picLocks noChangeAspect="1" noChangeArrowheads="1"/>
          </p:cNvPicPr>
          <p:nvPr/>
        </p:nvPicPr>
        <p:blipFill>
          <a:blip r:embed="rId7">
            <a:lum contrast="-92000"/>
          </a:blip>
          <a:srcRect l="9186" t="10547" r="6664" b="10277"/>
          <a:stretch>
            <a:fillRect/>
          </a:stretch>
        </p:blipFill>
        <p:spPr bwMode="auto">
          <a:xfrm>
            <a:off x="2762250" y="6478588"/>
            <a:ext cx="1006475" cy="6302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271" name="Picture 23" descr="iran3"/>
          <p:cNvPicPr>
            <a:picLocks noChangeAspect="1" noChangeArrowheads="1"/>
          </p:cNvPicPr>
          <p:nvPr/>
        </p:nvPicPr>
        <p:blipFill>
          <a:blip r:embed="rId6">
            <a:lum bright="-18000"/>
          </a:blip>
          <a:srcRect l="9210" t="10617" r="6580" b="10370"/>
          <a:stretch>
            <a:fillRect/>
          </a:stretch>
        </p:blipFill>
        <p:spPr bwMode="auto">
          <a:xfrm>
            <a:off x="2930525" y="6646863"/>
            <a:ext cx="1008063" cy="6302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272" name="Picture 24" descr="iran3"/>
          <p:cNvPicPr>
            <a:picLocks noChangeAspect="1" noChangeArrowheads="1"/>
          </p:cNvPicPr>
          <p:nvPr/>
        </p:nvPicPr>
        <p:blipFill>
          <a:blip r:embed="rId5">
            <a:lum bright="-18000"/>
          </a:blip>
          <a:srcRect l="88000" t="35886" r="5913" b="53676"/>
          <a:stretch>
            <a:fillRect/>
          </a:stretch>
        </p:blipFill>
        <p:spPr bwMode="auto">
          <a:xfrm>
            <a:off x="3433763" y="6815138"/>
            <a:ext cx="220662" cy="2524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3854450" y="6815138"/>
            <a:ext cx="84138" cy="168275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auto">
          <a:xfrm>
            <a:off x="3686175" y="6899275"/>
            <a:ext cx="168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0363" y="7056438"/>
            <a:ext cx="2100262" cy="5032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794" tIns="50397" rIns="100794" bIns="50397"/>
          <a:lstStyle/>
          <a:p>
            <a:fld id="{5E2EACF9-6BE5-4783-A61D-C9A712C25B33}" type="slidenum">
              <a:rPr lang="en-US"/>
              <a:pPr/>
              <a:t>52</a:t>
            </a:fld>
            <a:endParaRPr lang="en-US" sz="1500">
              <a:solidFill>
                <a:schemeClr val="bg2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CertiPics: demo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2519363" y="2100263"/>
            <a:ext cx="1176337" cy="587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Ctr="1"/>
          <a:lstStyle/>
          <a:p>
            <a:r>
              <a:rPr lang="en-US" sz="2200">
                <a:latin typeface="Times New Roman" pitchFamily="18" charset="0"/>
              </a:rPr>
              <a:t>crop.exe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2519363" y="2687638"/>
            <a:ext cx="1176337" cy="336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r>
              <a:rPr lang="en-US">
                <a:latin typeface="Times New Roman" pitchFamily="18" charset="0"/>
              </a:rPr>
              <a:t>Nexus</a:t>
            </a:r>
          </a:p>
        </p:txBody>
      </p:sp>
      <p:pic>
        <p:nvPicPr>
          <p:cNvPr id="5427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6338" y="2016125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5040313" y="2100263"/>
            <a:ext cx="1176337" cy="587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Ctr="1"/>
          <a:lstStyle/>
          <a:p>
            <a:r>
              <a:rPr lang="en-US" sz="2200">
                <a:latin typeface="Times New Roman" pitchFamily="18" charset="0"/>
              </a:rPr>
              <a:t>splice.exe</a:t>
            </a:r>
          </a:p>
        </p:txBody>
      </p:sp>
      <p:sp>
        <p:nvSpPr>
          <p:cNvPr id="54280" name="Rectangle 7"/>
          <p:cNvSpPr>
            <a:spLocks noChangeArrowheads="1"/>
          </p:cNvSpPr>
          <p:nvPr/>
        </p:nvSpPr>
        <p:spPr bwMode="auto">
          <a:xfrm>
            <a:off x="5040313" y="2687638"/>
            <a:ext cx="1176337" cy="336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r>
              <a:rPr lang="en-US">
                <a:latin typeface="Times New Roman" pitchFamily="18" charset="0"/>
              </a:rPr>
              <a:t>Nexus</a:t>
            </a:r>
          </a:p>
        </p:txBody>
      </p:sp>
      <p:sp>
        <p:nvSpPr>
          <p:cNvPr id="54281" name="Rectangle 8"/>
          <p:cNvSpPr>
            <a:spLocks noChangeArrowheads="1"/>
          </p:cNvSpPr>
          <p:nvPr/>
        </p:nvSpPr>
        <p:spPr bwMode="auto">
          <a:xfrm>
            <a:off x="6635750" y="2100263"/>
            <a:ext cx="1344613" cy="587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Ctr="1"/>
          <a:lstStyle/>
          <a:p>
            <a:r>
              <a:rPr lang="en-US" sz="2200">
                <a:latin typeface="Times New Roman" pitchFamily="18" charset="0"/>
              </a:rPr>
              <a:t>caption.exe</a:t>
            </a:r>
          </a:p>
        </p:txBody>
      </p:sp>
      <p:sp>
        <p:nvSpPr>
          <p:cNvPr id="54282" name="Rectangle 9"/>
          <p:cNvSpPr>
            <a:spLocks noChangeArrowheads="1"/>
          </p:cNvSpPr>
          <p:nvPr/>
        </p:nvSpPr>
        <p:spPr bwMode="auto">
          <a:xfrm>
            <a:off x="6635750" y="2687638"/>
            <a:ext cx="1344613" cy="336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r>
              <a:rPr lang="en-US">
                <a:latin typeface="Times New Roman" pitchFamily="18" charset="0"/>
              </a:rPr>
              <a:t>Nexus</a:t>
            </a:r>
          </a:p>
        </p:txBody>
      </p:sp>
      <p:pic>
        <p:nvPicPr>
          <p:cNvPr id="54283" name="Picture 10" descr="iran3"/>
          <p:cNvPicPr>
            <a:picLocks noChangeAspect="1" noChangeArrowheads="1"/>
          </p:cNvPicPr>
          <p:nvPr/>
        </p:nvPicPr>
        <p:blipFill>
          <a:blip r:embed="rId3">
            <a:lum bright="-18000"/>
          </a:blip>
          <a:srcRect l="9210" t="10617" r="6580" b="10370"/>
          <a:stretch>
            <a:fillRect/>
          </a:stretch>
        </p:blipFill>
        <p:spPr bwMode="auto">
          <a:xfrm>
            <a:off x="6972300" y="3359150"/>
            <a:ext cx="2687638" cy="16811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4284" name="Oval 11"/>
          <p:cNvSpPr>
            <a:spLocks noChangeArrowheads="1"/>
          </p:cNvSpPr>
          <p:nvPr/>
        </p:nvSpPr>
        <p:spPr bwMode="auto">
          <a:xfrm>
            <a:off x="7980363" y="4535488"/>
            <a:ext cx="504825" cy="504825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4285" name="Text Box 12"/>
          <p:cNvSpPr txBox="1">
            <a:spLocks noChangeArrowheads="1"/>
          </p:cNvSpPr>
          <p:nvPr/>
        </p:nvSpPr>
        <p:spPr bwMode="auto">
          <a:xfrm>
            <a:off x="8736013" y="3443288"/>
            <a:ext cx="83185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en-US" sz="2000" b="1"/>
              <a:t>IRAN</a:t>
            </a:r>
          </a:p>
        </p:txBody>
      </p:sp>
      <p:sp>
        <p:nvSpPr>
          <p:cNvPr id="54286" name="Text Box 13"/>
          <p:cNvSpPr txBox="1">
            <a:spLocks noChangeArrowheads="1"/>
          </p:cNvSpPr>
          <p:nvPr/>
        </p:nvSpPr>
        <p:spPr bwMode="auto">
          <a:xfrm>
            <a:off x="8023225" y="4467225"/>
            <a:ext cx="4445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en-US" sz="3100" b="1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54287" name="Picture 14" descr="iran3"/>
          <p:cNvPicPr>
            <a:picLocks noChangeAspect="1" noChangeArrowheads="1"/>
          </p:cNvPicPr>
          <p:nvPr/>
        </p:nvPicPr>
        <p:blipFill>
          <a:blip r:embed="rId3">
            <a:lum bright="-18000"/>
          </a:blip>
          <a:srcRect l="88000" t="35886" r="5913" b="53676"/>
          <a:stretch>
            <a:fillRect/>
          </a:stretch>
        </p:blipFill>
        <p:spPr bwMode="auto">
          <a:xfrm>
            <a:off x="8148638" y="3779838"/>
            <a:ext cx="587375" cy="6715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4288" name="Rectangle 15"/>
          <p:cNvSpPr>
            <a:spLocks noChangeArrowheads="1"/>
          </p:cNvSpPr>
          <p:nvPr/>
        </p:nvSpPr>
        <p:spPr bwMode="auto">
          <a:xfrm>
            <a:off x="9409113" y="3863975"/>
            <a:ext cx="250825" cy="33655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4289" name="Line 16"/>
          <p:cNvSpPr>
            <a:spLocks noChangeShapeType="1"/>
          </p:cNvSpPr>
          <p:nvPr/>
        </p:nvSpPr>
        <p:spPr bwMode="auto">
          <a:xfrm>
            <a:off x="8736013" y="4032250"/>
            <a:ext cx="5889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4290" name="Text Box 17"/>
          <p:cNvSpPr txBox="1">
            <a:spLocks noChangeArrowheads="1"/>
          </p:cNvSpPr>
          <p:nvPr/>
        </p:nvSpPr>
        <p:spPr bwMode="auto">
          <a:xfrm>
            <a:off x="3419475" y="1511300"/>
            <a:ext cx="1120775" cy="379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en-US">
                <a:latin typeface="Times New Roman" pitchFamily="18" charset="0"/>
              </a:rPr>
              <a:t>user input</a:t>
            </a:r>
          </a:p>
        </p:txBody>
      </p:sp>
      <p:sp>
        <p:nvSpPr>
          <p:cNvPr id="54291" name="AutoShape 18"/>
          <p:cNvSpPr>
            <a:spLocks noChangeArrowheads="1"/>
          </p:cNvSpPr>
          <p:nvPr/>
        </p:nvSpPr>
        <p:spPr bwMode="auto">
          <a:xfrm>
            <a:off x="2184400" y="2184400"/>
            <a:ext cx="252413" cy="503238"/>
          </a:xfrm>
          <a:prstGeom prst="rightArrow">
            <a:avLst>
              <a:gd name="adj1" fmla="val 50000"/>
              <a:gd name="adj2" fmla="val 45833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4292" name="AutoShape 19"/>
          <p:cNvSpPr>
            <a:spLocks noChangeArrowheads="1"/>
          </p:cNvSpPr>
          <p:nvPr/>
        </p:nvSpPr>
        <p:spPr bwMode="auto">
          <a:xfrm>
            <a:off x="3779838" y="2184400"/>
            <a:ext cx="252412" cy="503238"/>
          </a:xfrm>
          <a:prstGeom prst="rightArrow">
            <a:avLst>
              <a:gd name="adj1" fmla="val 50000"/>
              <a:gd name="adj2" fmla="val 45833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4293" name="AutoShape 20"/>
          <p:cNvSpPr>
            <a:spLocks noChangeArrowheads="1"/>
          </p:cNvSpPr>
          <p:nvPr/>
        </p:nvSpPr>
        <p:spPr bwMode="auto">
          <a:xfrm>
            <a:off x="4703763" y="2184400"/>
            <a:ext cx="252412" cy="503238"/>
          </a:xfrm>
          <a:prstGeom prst="rightArrow">
            <a:avLst>
              <a:gd name="adj1" fmla="val 50000"/>
              <a:gd name="adj2" fmla="val 45833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4294" name="AutoShape 21"/>
          <p:cNvSpPr>
            <a:spLocks noChangeArrowheads="1"/>
          </p:cNvSpPr>
          <p:nvPr/>
        </p:nvSpPr>
        <p:spPr bwMode="auto">
          <a:xfrm>
            <a:off x="6300788" y="2184400"/>
            <a:ext cx="250825" cy="503238"/>
          </a:xfrm>
          <a:prstGeom prst="rightArrow">
            <a:avLst>
              <a:gd name="adj1" fmla="val 50000"/>
              <a:gd name="adj2" fmla="val 45833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4295" name="Oval 22"/>
          <p:cNvSpPr>
            <a:spLocks noChangeArrowheads="1"/>
          </p:cNvSpPr>
          <p:nvPr/>
        </p:nvSpPr>
        <p:spPr bwMode="auto">
          <a:xfrm>
            <a:off x="4116388" y="2393950"/>
            <a:ext cx="84137" cy="84138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4296" name="Oval 23"/>
          <p:cNvSpPr>
            <a:spLocks noChangeArrowheads="1"/>
          </p:cNvSpPr>
          <p:nvPr/>
        </p:nvSpPr>
        <p:spPr bwMode="auto">
          <a:xfrm>
            <a:off x="4284663" y="2393950"/>
            <a:ext cx="84137" cy="84138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4297" name="Oval 24"/>
          <p:cNvSpPr>
            <a:spLocks noChangeArrowheads="1"/>
          </p:cNvSpPr>
          <p:nvPr/>
        </p:nvSpPr>
        <p:spPr bwMode="auto">
          <a:xfrm>
            <a:off x="4452938" y="2393950"/>
            <a:ext cx="82550" cy="84138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cxnSp>
        <p:nvCxnSpPr>
          <p:cNvPr id="54298" name="AutoShape 25"/>
          <p:cNvCxnSpPr>
            <a:cxnSpLocks noChangeShapeType="1"/>
            <a:stCxn id="54290" idx="3"/>
            <a:endCxn id="54281" idx="0"/>
          </p:cNvCxnSpPr>
          <p:nvPr/>
        </p:nvCxnSpPr>
        <p:spPr bwMode="auto">
          <a:xfrm>
            <a:off x="4540250" y="1701800"/>
            <a:ext cx="2768600" cy="398463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4299" name="AutoShape 26"/>
          <p:cNvCxnSpPr>
            <a:cxnSpLocks noChangeShapeType="1"/>
            <a:stCxn id="54290" idx="1"/>
            <a:endCxn id="54276" idx="0"/>
          </p:cNvCxnSpPr>
          <p:nvPr/>
        </p:nvCxnSpPr>
        <p:spPr bwMode="auto">
          <a:xfrm rot="10800000" flipV="1">
            <a:off x="3108325" y="1701800"/>
            <a:ext cx="311150" cy="398463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4300" name="AutoShape 27"/>
          <p:cNvCxnSpPr>
            <a:cxnSpLocks noChangeShapeType="1"/>
            <a:stCxn id="54290" idx="3"/>
            <a:endCxn id="54279" idx="0"/>
          </p:cNvCxnSpPr>
          <p:nvPr/>
        </p:nvCxnSpPr>
        <p:spPr bwMode="auto">
          <a:xfrm>
            <a:off x="4540250" y="1701800"/>
            <a:ext cx="1087438" cy="398463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3388" name="Rectangle 28"/>
          <p:cNvSpPr>
            <a:spLocks noChangeArrowheads="1"/>
          </p:cNvSpPr>
          <p:nvPr/>
        </p:nvSpPr>
        <p:spPr bwMode="auto">
          <a:xfrm>
            <a:off x="755650" y="3948113"/>
            <a:ext cx="4032250" cy="419100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r>
              <a:rPr lang="en-US" sz="2000">
                <a:latin typeface="Times New Roman" pitchFamily="18" charset="0"/>
              </a:rPr>
              <a:t>ipd3 says crop(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«im1», 20%) = </a:t>
            </a:r>
            <a:r>
              <a:rPr lang="en-US" sz="2000">
                <a:latin typeface="Times New Roman" pitchFamily="18" charset="0"/>
              </a:rPr>
              <a:t>«im2»</a:t>
            </a:r>
          </a:p>
        </p:txBody>
      </p:sp>
      <p:sp>
        <p:nvSpPr>
          <p:cNvPr id="143389" name="Rectangle 29"/>
          <p:cNvSpPr>
            <a:spLocks noChangeArrowheads="1"/>
          </p:cNvSpPr>
          <p:nvPr/>
        </p:nvSpPr>
        <p:spPr bwMode="auto">
          <a:xfrm>
            <a:off x="671513" y="3443288"/>
            <a:ext cx="2857500" cy="42068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0" rIns="0" bIns="0" anchor="ctr"/>
          <a:lstStyle/>
          <a:p>
            <a:r>
              <a:rPr lang="en-US" sz="2000">
                <a:latin typeface="Times New Roman" pitchFamily="18" charset="0"/>
              </a:rPr>
              <a:t>EOS says pristine(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«im1»)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43390" name="Line 30"/>
          <p:cNvSpPr>
            <a:spLocks noChangeShapeType="1"/>
          </p:cNvSpPr>
          <p:nvPr/>
        </p:nvSpPr>
        <p:spPr bwMode="auto">
          <a:xfrm flipV="1">
            <a:off x="1092200" y="2855913"/>
            <a:ext cx="252413" cy="5873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43391" name="Line 31"/>
          <p:cNvSpPr>
            <a:spLocks noChangeShapeType="1"/>
          </p:cNvSpPr>
          <p:nvPr/>
        </p:nvSpPr>
        <p:spPr bwMode="auto">
          <a:xfrm flipV="1">
            <a:off x="2100263" y="2519363"/>
            <a:ext cx="503237" cy="142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43392" name="Line 32"/>
          <p:cNvSpPr>
            <a:spLocks noChangeShapeType="1"/>
          </p:cNvSpPr>
          <p:nvPr/>
        </p:nvSpPr>
        <p:spPr bwMode="auto">
          <a:xfrm flipV="1">
            <a:off x="2352675" y="2940050"/>
            <a:ext cx="503238" cy="1511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43393" name="Line 33"/>
          <p:cNvSpPr>
            <a:spLocks noChangeShapeType="1"/>
          </p:cNvSpPr>
          <p:nvPr/>
        </p:nvSpPr>
        <p:spPr bwMode="auto">
          <a:xfrm flipV="1">
            <a:off x="6469063" y="5124450"/>
            <a:ext cx="334962" cy="5032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43394" name="Line 34"/>
          <p:cNvSpPr>
            <a:spLocks noChangeShapeType="1"/>
          </p:cNvSpPr>
          <p:nvPr/>
        </p:nvSpPr>
        <p:spPr bwMode="auto">
          <a:xfrm flipH="1" flipV="1">
            <a:off x="4956175" y="6132513"/>
            <a:ext cx="5048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43395" name="Rectangle 35"/>
          <p:cNvSpPr>
            <a:spLocks noChangeArrowheads="1"/>
          </p:cNvSpPr>
          <p:nvPr/>
        </p:nvSpPr>
        <p:spPr bwMode="auto">
          <a:xfrm>
            <a:off x="2940050" y="5964238"/>
            <a:ext cx="1847850" cy="419100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0" rIns="0" bIns="0" anchor="ctr"/>
          <a:lstStyle/>
          <a:p>
            <a:r>
              <a:rPr lang="en-US" sz="2000">
                <a:latin typeface="Times New Roman" pitchFamily="18" charset="0"/>
              </a:rPr>
              <a:t>NYTimes policy</a:t>
            </a:r>
          </a:p>
        </p:txBody>
      </p:sp>
      <p:sp>
        <p:nvSpPr>
          <p:cNvPr id="143396" name="Rectangle 36"/>
          <p:cNvSpPr>
            <a:spLocks noChangeArrowheads="1"/>
          </p:cNvSpPr>
          <p:nvPr/>
        </p:nvSpPr>
        <p:spPr bwMode="auto">
          <a:xfrm>
            <a:off x="1260475" y="4872038"/>
            <a:ext cx="4032250" cy="419100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r>
              <a:rPr lang="en-US" sz="2000">
                <a:latin typeface="Times New Roman" pitchFamily="18" charset="0"/>
              </a:rPr>
              <a:t>nexus says hash(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ipd3) = </a:t>
            </a:r>
            <a:r>
              <a:rPr lang="en-US" sz="2000">
                <a:latin typeface="Times New Roman" pitchFamily="18" charset="0"/>
              </a:rPr>
              <a:t>«hash1»</a:t>
            </a:r>
          </a:p>
        </p:txBody>
      </p:sp>
      <p:sp>
        <p:nvSpPr>
          <p:cNvPr id="143397" name="Rectangle 37"/>
          <p:cNvSpPr>
            <a:spLocks noChangeArrowheads="1"/>
          </p:cNvSpPr>
          <p:nvPr/>
        </p:nvSpPr>
        <p:spPr bwMode="auto">
          <a:xfrm>
            <a:off x="1176338" y="4787900"/>
            <a:ext cx="4032250" cy="419100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r>
              <a:rPr lang="en-US" sz="2000">
                <a:latin typeface="Times New Roman" pitchFamily="18" charset="0"/>
              </a:rPr>
              <a:t>nexus says hash(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ipd3) = </a:t>
            </a:r>
            <a:r>
              <a:rPr lang="en-US" sz="2000">
                <a:latin typeface="Times New Roman" pitchFamily="18" charset="0"/>
              </a:rPr>
              <a:t>«hash1»</a:t>
            </a:r>
          </a:p>
        </p:txBody>
      </p:sp>
      <p:sp>
        <p:nvSpPr>
          <p:cNvPr id="143398" name="Rectangle 38"/>
          <p:cNvSpPr>
            <a:spLocks noChangeArrowheads="1"/>
          </p:cNvSpPr>
          <p:nvPr/>
        </p:nvSpPr>
        <p:spPr bwMode="auto">
          <a:xfrm>
            <a:off x="1092200" y="4703763"/>
            <a:ext cx="4032250" cy="42068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r>
              <a:rPr lang="en-US" sz="2000">
                <a:latin typeface="Times New Roman" pitchFamily="18" charset="0"/>
              </a:rPr>
              <a:t>nexus says hash(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ipd3) = </a:t>
            </a:r>
            <a:r>
              <a:rPr lang="en-US" sz="2000">
                <a:latin typeface="Times New Roman" pitchFamily="18" charset="0"/>
              </a:rPr>
              <a:t>«hash1»</a:t>
            </a:r>
          </a:p>
        </p:txBody>
      </p:sp>
      <p:sp>
        <p:nvSpPr>
          <p:cNvPr id="143399" name="Rectangle 39"/>
          <p:cNvSpPr>
            <a:spLocks noChangeArrowheads="1"/>
          </p:cNvSpPr>
          <p:nvPr/>
        </p:nvSpPr>
        <p:spPr bwMode="auto">
          <a:xfrm>
            <a:off x="1008063" y="4619625"/>
            <a:ext cx="4032250" cy="420688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r>
              <a:rPr lang="en-US" sz="2000">
                <a:latin typeface="Times New Roman" pitchFamily="18" charset="0"/>
              </a:rPr>
              <a:t>nexus says hash(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ipd3) = </a:t>
            </a:r>
            <a:r>
              <a:rPr lang="en-US" sz="2000">
                <a:latin typeface="Times New Roman" pitchFamily="18" charset="0"/>
              </a:rPr>
              <a:t>«hash1»</a:t>
            </a:r>
          </a:p>
        </p:txBody>
      </p:sp>
      <p:sp>
        <p:nvSpPr>
          <p:cNvPr id="143400" name="Rectangle 40"/>
          <p:cNvSpPr>
            <a:spLocks noChangeArrowheads="1"/>
          </p:cNvSpPr>
          <p:nvPr/>
        </p:nvSpPr>
        <p:spPr bwMode="auto">
          <a:xfrm>
            <a:off x="923925" y="4535488"/>
            <a:ext cx="4032250" cy="42068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r>
              <a:rPr lang="en-US" sz="2000">
                <a:latin typeface="Times New Roman" pitchFamily="18" charset="0"/>
              </a:rPr>
              <a:t>nexus says hash(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ipd3) = </a:t>
            </a:r>
            <a:r>
              <a:rPr lang="en-US" sz="2000">
                <a:latin typeface="Times New Roman" pitchFamily="18" charset="0"/>
              </a:rPr>
              <a:t>«hash1»</a:t>
            </a:r>
          </a:p>
        </p:txBody>
      </p:sp>
      <p:sp>
        <p:nvSpPr>
          <p:cNvPr id="143401" name="Rectangle 41"/>
          <p:cNvSpPr>
            <a:spLocks noChangeArrowheads="1"/>
          </p:cNvSpPr>
          <p:nvPr/>
        </p:nvSpPr>
        <p:spPr bwMode="auto">
          <a:xfrm>
            <a:off x="839788" y="4451350"/>
            <a:ext cx="4032250" cy="420688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r>
              <a:rPr lang="en-US" sz="2000">
                <a:latin typeface="Times New Roman" pitchFamily="18" charset="0"/>
              </a:rPr>
              <a:t>nexus says hash(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ipd3) = </a:t>
            </a:r>
            <a:r>
              <a:rPr lang="en-US" sz="2000">
                <a:latin typeface="Times New Roman" pitchFamily="18" charset="0"/>
              </a:rPr>
              <a:t>«hash1»</a:t>
            </a:r>
          </a:p>
        </p:txBody>
      </p:sp>
      <p:sp>
        <p:nvSpPr>
          <p:cNvPr id="143402" name="Line 42"/>
          <p:cNvSpPr>
            <a:spLocks noChangeShapeType="1"/>
          </p:cNvSpPr>
          <p:nvPr/>
        </p:nvSpPr>
        <p:spPr bwMode="auto">
          <a:xfrm flipH="1" flipV="1">
            <a:off x="5292725" y="5207000"/>
            <a:ext cx="334963" cy="420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43403" name="Freeform 43"/>
          <p:cNvSpPr>
            <a:spLocks/>
          </p:cNvSpPr>
          <p:nvPr/>
        </p:nvSpPr>
        <p:spPr bwMode="auto">
          <a:xfrm>
            <a:off x="5627688" y="5459413"/>
            <a:ext cx="841375" cy="1260475"/>
          </a:xfrm>
          <a:custGeom>
            <a:avLst/>
            <a:gdLst>
              <a:gd name="T0" fmla="*/ 0 w 480"/>
              <a:gd name="T1" fmla="*/ 1260475 h 720"/>
              <a:gd name="T2" fmla="*/ 0 w 480"/>
              <a:gd name="T3" fmla="*/ 420158 h 720"/>
              <a:gd name="T4" fmla="*/ 420688 w 480"/>
              <a:gd name="T5" fmla="*/ 0 h 720"/>
              <a:gd name="T6" fmla="*/ 841375 w 480"/>
              <a:gd name="T7" fmla="*/ 420158 h 720"/>
              <a:gd name="T8" fmla="*/ 841375 w 480"/>
              <a:gd name="T9" fmla="*/ 1260475 h 720"/>
              <a:gd name="T10" fmla="*/ 0 w 480"/>
              <a:gd name="T11" fmla="*/ 1260475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0"/>
              <a:gd name="T19" fmla="*/ 0 h 720"/>
              <a:gd name="T20" fmla="*/ 480 w 480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0" h="720">
                <a:moveTo>
                  <a:pt x="0" y="720"/>
                </a:moveTo>
                <a:lnTo>
                  <a:pt x="0" y="240"/>
                </a:lnTo>
                <a:lnTo>
                  <a:pt x="240" y="0"/>
                </a:lnTo>
                <a:lnTo>
                  <a:pt x="480" y="240"/>
                </a:lnTo>
                <a:lnTo>
                  <a:pt x="480" y="720"/>
                </a:lnTo>
                <a:lnTo>
                  <a:pt x="0" y="72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43404" name="Line 44"/>
          <p:cNvSpPr>
            <a:spLocks noChangeShapeType="1"/>
          </p:cNvSpPr>
          <p:nvPr/>
        </p:nvSpPr>
        <p:spPr bwMode="auto">
          <a:xfrm flipH="1">
            <a:off x="5545138" y="5459413"/>
            <a:ext cx="503237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43405" name="Line 45"/>
          <p:cNvSpPr>
            <a:spLocks noChangeShapeType="1"/>
          </p:cNvSpPr>
          <p:nvPr/>
        </p:nvSpPr>
        <p:spPr bwMode="auto">
          <a:xfrm>
            <a:off x="6048375" y="5459413"/>
            <a:ext cx="503238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pic>
        <p:nvPicPr>
          <p:cNvPr id="143406" name="Picture 46" descr="gua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5627688"/>
            <a:ext cx="539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20" name="AutoShape 47"/>
          <p:cNvSpPr>
            <a:spLocks noChangeArrowheads="1"/>
          </p:cNvSpPr>
          <p:nvPr/>
        </p:nvSpPr>
        <p:spPr bwMode="auto">
          <a:xfrm flipV="1">
            <a:off x="8148638" y="2268538"/>
            <a:ext cx="1008062" cy="839787"/>
          </a:xfrm>
          <a:custGeom>
            <a:avLst/>
            <a:gdLst>
              <a:gd name="T0" fmla="*/ 33570238 w 21600"/>
              <a:gd name="T1" fmla="*/ 0 h 21600"/>
              <a:gd name="T2" fmla="*/ 20092494 w 21600"/>
              <a:gd name="T3" fmla="*/ 5578908 h 21600"/>
              <a:gd name="T4" fmla="*/ 0 w 21600"/>
              <a:gd name="T5" fmla="*/ 26952614 h 21600"/>
              <a:gd name="T6" fmla="*/ 20338629 w 21600"/>
              <a:gd name="T7" fmla="*/ 32656982 h 21600"/>
              <a:gd name="T8" fmla="*/ 40675065 w 21600"/>
              <a:gd name="T9" fmla="*/ 19556382 h 21600"/>
              <a:gd name="T10" fmla="*/ 47045828 w 21600"/>
              <a:gd name="T11" fmla="*/ 557890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053 h 21600"/>
              <a:gd name="T20" fmla="*/ 18675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13" y="0"/>
                </a:moveTo>
                <a:lnTo>
                  <a:pt x="9225" y="3690"/>
                </a:lnTo>
                <a:lnTo>
                  <a:pt x="12150" y="3690"/>
                </a:lnTo>
                <a:lnTo>
                  <a:pt x="12150" y="14053"/>
                </a:lnTo>
                <a:lnTo>
                  <a:pt x="0" y="14053"/>
                </a:lnTo>
                <a:lnTo>
                  <a:pt x="0" y="21600"/>
                </a:lnTo>
                <a:lnTo>
                  <a:pt x="18675" y="21600"/>
                </a:lnTo>
                <a:lnTo>
                  <a:pt x="18675" y="3690"/>
                </a:lnTo>
                <a:lnTo>
                  <a:pt x="21600" y="3690"/>
                </a:lnTo>
                <a:close/>
              </a:path>
            </a:pathLst>
          </a:cu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8" grpId="0" animBg="1"/>
      <p:bldP spid="143389" grpId="0" animBg="1"/>
      <p:bldP spid="143390" grpId="0" animBg="1"/>
      <p:bldP spid="143390" grpId="1" animBg="1"/>
      <p:bldP spid="143391" grpId="0" animBg="1"/>
      <p:bldP spid="143391" grpId="1" animBg="1"/>
      <p:bldP spid="143392" grpId="0" animBg="1"/>
      <p:bldP spid="143392" grpId="1" animBg="1"/>
      <p:bldP spid="143393" grpId="0" animBg="1"/>
      <p:bldP spid="143394" grpId="0" animBg="1"/>
      <p:bldP spid="143395" grpId="0" animBg="1"/>
      <p:bldP spid="143396" grpId="0" animBg="1"/>
      <p:bldP spid="143397" grpId="0" animBg="1"/>
      <p:bldP spid="143398" grpId="0" animBg="1"/>
      <p:bldP spid="143399" grpId="0" animBg="1"/>
      <p:bldP spid="143400" grpId="0" animBg="1"/>
      <p:bldP spid="143401" grpId="0" animBg="1"/>
      <p:bldP spid="143402" grpId="0" animBg="1"/>
      <p:bldP spid="143403" grpId="0" animBg="1"/>
      <p:bldP spid="143404" grpId="0" animBg="1"/>
      <p:bldP spid="14340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0363" y="7056438"/>
            <a:ext cx="2100262" cy="5032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794" tIns="50397" rIns="100794" bIns="50397"/>
          <a:lstStyle/>
          <a:p>
            <a:fld id="{C4B58A18-DF7B-4BEB-9CE0-8EBE926B1CD0}" type="slidenum">
              <a:rPr lang="en-US"/>
              <a:pPr/>
              <a:t>53</a:t>
            </a:fld>
            <a:endParaRPr lang="en-US" sz="1500">
              <a:solidFill>
                <a:schemeClr val="bg2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679575"/>
            <a:ext cx="4956175" cy="2940050"/>
          </a:xfrm>
        </p:spPr>
        <p:txBody>
          <a:bodyPr/>
          <a:lstStyle/>
          <a:p>
            <a:pPr marL="0" indent="1588">
              <a:buFont typeface="Times New Roman" pitchFamily="18" charset="0"/>
              <a:buNone/>
            </a:pPr>
            <a:r>
              <a:rPr lang="en-US" sz="3100" smtClean="0">
                <a:latin typeface="Constantia" pitchFamily="18" charset="0"/>
              </a:rPr>
              <a:t>       One cannot look at this</a:t>
            </a:r>
            <a:br>
              <a:rPr lang="en-US" sz="3100" smtClean="0">
                <a:latin typeface="Constantia" pitchFamily="18" charset="0"/>
              </a:rPr>
            </a:br>
            <a:r>
              <a:rPr lang="en-US" sz="3100" smtClean="0">
                <a:latin typeface="Constantia" pitchFamily="18" charset="0"/>
              </a:rPr>
              <a:t>       Universe with all living productions &amp; man without believing that all has been intelligently designed;</a:t>
            </a:r>
          </a:p>
        </p:txBody>
      </p:sp>
      <p:sp>
        <p:nvSpPr>
          <p:cNvPr id="519171" name="Rectangle 3"/>
          <p:cNvSpPr>
            <a:spLocks noChangeArrowheads="1"/>
          </p:cNvSpPr>
          <p:nvPr/>
        </p:nvSpPr>
        <p:spPr bwMode="auto">
          <a:xfrm>
            <a:off x="755650" y="4032250"/>
            <a:ext cx="49561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indent="1588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kumimoji="1" lang="en-US" sz="3200">
                <a:solidFill>
                  <a:srgbClr val="FF0000"/>
                </a:solidFill>
                <a:latin typeface="Constantia" pitchFamily="18" charset="0"/>
              </a:rPr>
              <a:t>yet when I look to each individual organism, I can see no evidence of this.</a:t>
            </a:r>
          </a:p>
        </p:txBody>
      </p:sp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5350" y="1763713"/>
            <a:ext cx="31813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5027613" y="6134100"/>
            <a:ext cx="34178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600">
                <a:latin typeface="Constantia" pitchFamily="18" charset="0"/>
              </a:rPr>
              <a:t>– Charles Darwin, 1861</a:t>
            </a: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671513" y="1176338"/>
            <a:ext cx="757237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700" b="1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</a:rPr>
              <a:t>“</a:t>
            </a:r>
            <a:r>
              <a:rPr lang="en-US" sz="15700" b="1">
                <a:solidFill>
                  <a:srgbClr val="000000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519175" name="Text Box 7"/>
          <p:cNvSpPr txBox="1">
            <a:spLocks noChangeArrowheads="1"/>
          </p:cNvSpPr>
          <p:nvPr/>
        </p:nvSpPr>
        <p:spPr bwMode="auto">
          <a:xfrm>
            <a:off x="4703763" y="3527425"/>
            <a:ext cx="9239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700" b="1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</a:rPr>
              <a:t>”</a:t>
            </a:r>
            <a:endParaRPr lang="en-US" sz="15700" b="1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19176" name="Text Box 8"/>
          <p:cNvSpPr txBox="1">
            <a:spLocks noChangeArrowheads="1"/>
          </p:cNvSpPr>
          <p:nvPr/>
        </p:nvSpPr>
        <p:spPr bwMode="auto">
          <a:xfrm>
            <a:off x="4787900" y="4787900"/>
            <a:ext cx="9239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700" b="1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</a:rPr>
              <a:t>”</a:t>
            </a:r>
            <a:endParaRPr lang="en-US" sz="15700" b="1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5306" name="Rectangle 9"/>
          <p:cNvSpPr>
            <a:spLocks noGrp="1" noChangeArrowheads="1"/>
          </p:cNvSpPr>
          <p:nvPr>
            <p:ph type="title"/>
          </p:nvPr>
        </p:nvSpPr>
        <p:spPr>
          <a:xfrm>
            <a:off x="447675" y="252413"/>
            <a:ext cx="9632950" cy="1092200"/>
          </a:xfrm>
        </p:spPr>
        <p:txBody>
          <a:bodyPr/>
          <a:lstStyle/>
          <a:p>
            <a:r>
              <a:rPr lang="en-US" smtClean="0"/>
              <a:t>TruDocs:  documents with excerpts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build="allAtOnce"/>
      <p:bldP spid="519175" grpId="0"/>
      <p:bldP spid="51917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0363" y="7056438"/>
            <a:ext cx="2100262" cy="5032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794" tIns="50397" rIns="100794" bIns="50397"/>
          <a:lstStyle/>
          <a:p>
            <a:fld id="{575CB649-06B8-42AA-B209-1C5388CF1896}" type="slidenum">
              <a:rPr lang="en-US"/>
              <a:pPr/>
              <a:t>54</a:t>
            </a:fld>
            <a:endParaRPr lang="en-US" sz="1500">
              <a:solidFill>
                <a:schemeClr val="bg2"/>
              </a:solidFill>
            </a:endParaRP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title"/>
          </p:nvPr>
        </p:nvSpPr>
        <p:spPr>
          <a:xfrm>
            <a:off x="447675" y="252413"/>
            <a:ext cx="9166225" cy="1092200"/>
          </a:xfrm>
        </p:spPr>
        <p:txBody>
          <a:bodyPr/>
          <a:lstStyle/>
          <a:p>
            <a:r>
              <a:rPr lang="en-US" sz="4000" smtClean="0"/>
              <a:t>TruDocs:  document integrity examples</a:t>
            </a:r>
          </a:p>
        </p:txBody>
      </p:sp>
      <p:grpSp>
        <p:nvGrpSpPr>
          <p:cNvPr id="56324" name="Group 12"/>
          <p:cNvGrpSpPr>
            <a:grpSpLocks/>
          </p:cNvGrpSpPr>
          <p:nvPr/>
        </p:nvGrpSpPr>
        <p:grpSpPr bwMode="auto">
          <a:xfrm>
            <a:off x="1763713" y="2103438"/>
            <a:ext cx="6469062" cy="4114800"/>
            <a:chOff x="1008" y="960"/>
            <a:chExt cx="3696" cy="2351"/>
          </a:xfrm>
        </p:grpSpPr>
        <p:sp>
          <p:nvSpPr>
            <p:cNvPr id="56325" name="AutoShape 2"/>
            <p:cNvSpPr>
              <a:spLocks noChangeArrowheads="1"/>
            </p:cNvSpPr>
            <p:nvPr/>
          </p:nvSpPr>
          <p:spPr bwMode="auto">
            <a:xfrm>
              <a:off x="1008" y="960"/>
              <a:ext cx="3696" cy="697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6326" name="AutoShape 3"/>
            <p:cNvSpPr>
              <a:spLocks noChangeArrowheads="1"/>
            </p:cNvSpPr>
            <p:nvPr/>
          </p:nvSpPr>
          <p:spPr bwMode="auto">
            <a:xfrm>
              <a:off x="1008" y="1776"/>
              <a:ext cx="3696" cy="70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6327" name="AutoShape 4"/>
            <p:cNvSpPr>
              <a:spLocks noChangeArrowheads="1"/>
            </p:cNvSpPr>
            <p:nvPr/>
          </p:nvSpPr>
          <p:spPr bwMode="auto">
            <a:xfrm>
              <a:off x="1008" y="2592"/>
              <a:ext cx="3696" cy="719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pic>
          <p:nvPicPr>
            <p:cNvPr id="56328" name="Picture 6" descr="bergman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4" y="1074"/>
              <a:ext cx="91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9" name="Rectangle 7"/>
            <p:cNvSpPr>
              <a:spLocks noChangeArrowheads="1"/>
            </p:cNvSpPr>
            <p:nvPr/>
          </p:nvSpPr>
          <p:spPr bwMode="auto">
            <a:xfrm>
              <a:off x="2056" y="1008"/>
              <a:ext cx="2312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84150" indent="-184150"/>
              <a:r>
                <a:rPr kumimoji="1" lang="en-US" sz="2200" b="1"/>
                <a:t>Wesleyan Cinema Archive</a:t>
              </a:r>
            </a:p>
            <a:p>
              <a:pPr marL="184150" indent="-184150">
                <a:spcBef>
                  <a:spcPct val="10000"/>
                </a:spcBef>
                <a:buClr>
                  <a:schemeClr val="accent2"/>
                </a:buClr>
                <a:buSzPct val="60000"/>
                <a:buFont typeface="Monotype Sorts" pitchFamily="2" charset="2"/>
                <a:buChar char="l"/>
              </a:pPr>
              <a:r>
                <a:rPr kumimoji="1" lang="en-US" sz="2000"/>
                <a:t>may quote 75 words at a time</a:t>
              </a:r>
            </a:p>
            <a:p>
              <a:pPr marL="184150" indent="-184150">
                <a:spcBef>
                  <a:spcPct val="10000"/>
                </a:spcBef>
                <a:buClr>
                  <a:schemeClr val="accent2"/>
                </a:buClr>
                <a:buSzPct val="60000"/>
                <a:buFont typeface="Monotype Sorts" pitchFamily="2" charset="2"/>
                <a:buChar char="l"/>
              </a:pPr>
              <a:r>
                <a:rPr kumimoji="1" lang="en-US" sz="2000"/>
                <a:t>20 quotes per derivative work</a:t>
              </a:r>
            </a:p>
          </p:txBody>
        </p:sp>
        <p:sp>
          <p:nvSpPr>
            <p:cNvPr id="56330" name="Rectangle 8"/>
            <p:cNvSpPr>
              <a:spLocks noChangeArrowheads="1"/>
            </p:cNvSpPr>
            <p:nvPr/>
          </p:nvSpPr>
          <p:spPr bwMode="auto">
            <a:xfrm>
              <a:off x="1104" y="1824"/>
              <a:ext cx="2832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84150" indent="-184150">
                <a:spcBef>
                  <a:spcPct val="10000"/>
                </a:spcBef>
                <a:buClr>
                  <a:schemeClr val="accent2"/>
                </a:buClr>
                <a:buSzPct val="60000"/>
              </a:pPr>
              <a:r>
                <a:rPr kumimoji="1" lang="en-US" sz="2200" b="1"/>
                <a:t>New International Version Bible</a:t>
              </a:r>
            </a:p>
            <a:p>
              <a:pPr marL="184150" indent="-184150">
                <a:spcBef>
                  <a:spcPct val="10000"/>
                </a:spcBef>
                <a:buClr>
                  <a:schemeClr val="accent2"/>
                </a:buClr>
                <a:buSzPct val="60000"/>
                <a:buFont typeface="Monotype Sorts" pitchFamily="2" charset="2"/>
                <a:buChar char="l"/>
              </a:pPr>
              <a:r>
                <a:rPr kumimoji="1" lang="en-US" sz="2000"/>
                <a:t>at most 500 verses, verbatim only</a:t>
              </a:r>
            </a:p>
            <a:p>
              <a:pPr marL="184150" indent="-184150">
                <a:spcBef>
                  <a:spcPct val="10000"/>
                </a:spcBef>
                <a:buClr>
                  <a:schemeClr val="accent2"/>
                </a:buClr>
                <a:buSzPct val="60000"/>
                <a:buFont typeface="Monotype Sorts" pitchFamily="2" charset="2"/>
                <a:buChar char="l"/>
              </a:pPr>
              <a:r>
                <a:rPr kumimoji="1" lang="en-US" sz="2000"/>
                <a:t>at most 25% of derivative work</a:t>
              </a:r>
            </a:p>
          </p:txBody>
        </p:sp>
        <p:pic>
          <p:nvPicPr>
            <p:cNvPr id="56331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88" y="2752"/>
              <a:ext cx="624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2" name="Rectangle 10"/>
            <p:cNvSpPr>
              <a:spLocks noChangeArrowheads="1"/>
            </p:cNvSpPr>
            <p:nvPr/>
          </p:nvSpPr>
          <p:spPr bwMode="auto">
            <a:xfrm>
              <a:off x="1760" y="2628"/>
              <a:ext cx="2848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84150" indent="-184150">
                <a:spcBef>
                  <a:spcPct val="10000"/>
                </a:spcBef>
                <a:buClr>
                  <a:schemeClr val="accent2"/>
                </a:buClr>
                <a:buSzPct val="60000"/>
              </a:pPr>
              <a:r>
                <a:rPr kumimoji="1" lang="en-US" sz="2200" b="1"/>
                <a:t>W3C Logo</a:t>
              </a:r>
            </a:p>
            <a:p>
              <a:pPr marL="184150" indent="-184150">
                <a:spcBef>
                  <a:spcPct val="10000"/>
                </a:spcBef>
                <a:buClr>
                  <a:schemeClr val="accent2"/>
                </a:buClr>
                <a:buSzPct val="60000"/>
                <a:buFont typeface="Monotype Sorts" pitchFamily="2" charset="2"/>
                <a:buChar char="l"/>
              </a:pPr>
              <a:r>
                <a:rPr kumimoji="1" lang="en-US" sz="2000"/>
                <a:t>may embed if validator passes</a:t>
              </a:r>
            </a:p>
            <a:p>
              <a:pPr marL="184150" indent="-184150">
                <a:spcBef>
                  <a:spcPct val="10000"/>
                </a:spcBef>
                <a:buClr>
                  <a:schemeClr val="accent2"/>
                </a:buClr>
                <a:buSzPct val="60000"/>
                <a:buFont typeface="Monotype Sorts" pitchFamily="2" charset="2"/>
                <a:buChar char="l"/>
              </a:pPr>
              <a:r>
                <a:rPr kumimoji="1" lang="en-US" sz="2000"/>
                <a:t>must retain attribution, link to W3C URL</a:t>
              </a:r>
            </a:p>
          </p:txBody>
        </p:sp>
        <p:pic>
          <p:nvPicPr>
            <p:cNvPr id="56333" name="Picture 11" descr="bib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42" y="1920"/>
              <a:ext cx="66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252413"/>
            <a:ext cx="8567737" cy="1092200"/>
          </a:xfrm>
        </p:spPr>
        <p:txBody>
          <a:bodyPr/>
          <a:lstStyle/>
          <a:p>
            <a:r>
              <a:rPr lang="en-US" smtClean="0"/>
              <a:t>TruDocs with logical attestation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885950"/>
            <a:ext cx="9017000" cy="4637088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Let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mtClean="0"/>
              <a:t>D be a document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u="sng" smtClean="0">
                <a:solidFill>
                  <a:srgbClr val="0066FF"/>
                </a:solidFill>
              </a:rPr>
              <a:t>D</a:t>
            </a:r>
            <a:r>
              <a:rPr lang="en-US" smtClean="0"/>
              <a:t> is a corresponding principal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mtClean="0"/>
              <a:t>W(</a:t>
            </a:r>
            <a:r>
              <a:rPr lang="en-US" u="sng" smtClean="0">
                <a:solidFill>
                  <a:srgbClr val="0066FF"/>
                </a:solidFill>
              </a:rPr>
              <a:t>D</a:t>
            </a:r>
            <a:r>
              <a:rPr lang="en-US" smtClean="0"/>
              <a:t>) are statements conveyed in D</a:t>
            </a:r>
          </a:p>
          <a:p>
            <a:pPr>
              <a:spcBef>
                <a:spcPct val="50000"/>
              </a:spcBef>
            </a:pPr>
            <a:r>
              <a:rPr lang="en-US" smtClean="0"/>
              <a:t>E be an excerpt from D’ appearing in D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mtClean="0"/>
              <a:t>Src(E) =D’       </a:t>
            </a:r>
            <a:r>
              <a:rPr lang="en-US" u="sng" smtClean="0">
                <a:solidFill>
                  <a:srgbClr val="0066FF"/>
                </a:solidFill>
              </a:rPr>
              <a:t>Src</a:t>
            </a:r>
            <a:r>
              <a:rPr lang="en-US" smtClean="0"/>
              <a:t>(E) = </a:t>
            </a:r>
            <a:r>
              <a:rPr lang="en-US" u="sng" smtClean="0">
                <a:solidFill>
                  <a:srgbClr val="0066FF"/>
                </a:solidFill>
              </a:rPr>
              <a:t>D’</a:t>
            </a:r>
            <a:endParaRPr lang="en-US" smtClean="0"/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mtClean="0"/>
              <a:t>E&lt;D:  E appears in D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endParaRPr lang="en-US" smtClean="0"/>
          </a:p>
          <a:p>
            <a:pPr>
              <a:spcBef>
                <a:spcPct val="75000"/>
              </a:spcBef>
              <a:buFont typeface="Monotype Sorts" pitchFamily="2" charset="2"/>
              <a:buNone/>
            </a:pPr>
            <a:r>
              <a:rPr lang="en-US" i="1" smtClean="0"/>
              <a:t>  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87513" y="6751638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/>
              <a:t> TruDocs</a:t>
            </a:r>
            <a:r>
              <a:rPr lang="en-US" sz="2800"/>
              <a:t>  </a:t>
            </a:r>
            <a:r>
              <a:rPr lang="en-US" sz="2800" b="1"/>
              <a:t>says</a:t>
            </a:r>
            <a:r>
              <a:rPr lang="en-US" sz="2800"/>
              <a:t>  (</a:t>
            </a:r>
            <a:r>
              <a:rPr lang="en-US" sz="2800">
                <a:sym typeface="Symbol" pitchFamily="18" charset="2"/>
              </a:rPr>
              <a:t></a:t>
            </a:r>
            <a:r>
              <a:rPr lang="en-US" sz="2800"/>
              <a:t>E&lt;D:  </a:t>
            </a:r>
            <a:r>
              <a:rPr lang="en-US" sz="2800" u="sng">
                <a:solidFill>
                  <a:srgbClr val="0066FF"/>
                </a:solidFill>
              </a:rPr>
              <a:t>E</a:t>
            </a:r>
            <a:r>
              <a:rPr lang="en-US" sz="2800"/>
              <a:t> </a:t>
            </a:r>
            <a:r>
              <a:rPr lang="en-US" sz="2800">
                <a:sym typeface="Wingdings" pitchFamily="2" charset="2"/>
              </a:rPr>
              <a:t> </a:t>
            </a:r>
            <a:r>
              <a:rPr lang="en-US" sz="2800" u="sng">
                <a:solidFill>
                  <a:srgbClr val="0066FF"/>
                </a:solidFill>
                <a:sym typeface="Wingdings" pitchFamily="2" charset="2"/>
              </a:rPr>
              <a:t>Src</a:t>
            </a:r>
            <a:r>
              <a:rPr lang="en-US" sz="2800">
                <a:sym typeface="Wingdings" pitchFamily="2" charset="2"/>
              </a:rPr>
              <a:t>(E))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0363" y="7056438"/>
            <a:ext cx="2100262" cy="5032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794" tIns="50397" rIns="100794" bIns="50397"/>
          <a:lstStyle/>
          <a:p>
            <a:fld id="{18EF0908-F8F0-4ECB-9EF4-365B5165334A}" type="slidenum">
              <a:rPr lang="en-US"/>
              <a:pPr/>
              <a:t>56</a:t>
            </a:fld>
            <a:endParaRPr lang="en-US" sz="1500">
              <a:solidFill>
                <a:schemeClr val="bg2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TruDocs:  labeling function design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885950"/>
            <a:ext cx="9017000" cy="5316538"/>
          </a:xfrm>
        </p:spPr>
        <p:txBody>
          <a:bodyPr/>
          <a:lstStyle/>
          <a:p>
            <a:pPr>
              <a:spcBef>
                <a:spcPct val="75000"/>
              </a:spcBef>
              <a:buFont typeface="Monotype Sorts" pitchFamily="2" charset="2"/>
              <a:buNone/>
            </a:pPr>
            <a:r>
              <a:rPr lang="en-US" sz="3100" smtClean="0"/>
              <a:t>Approximating: </a:t>
            </a:r>
            <a:r>
              <a:rPr lang="en-US" sz="3100" u="sng" smtClean="0">
                <a:solidFill>
                  <a:srgbClr val="0066FF"/>
                </a:solidFill>
              </a:rPr>
              <a:t>E</a:t>
            </a:r>
            <a:r>
              <a:rPr lang="en-US" sz="3100" smtClean="0"/>
              <a:t> </a:t>
            </a:r>
            <a:r>
              <a:rPr lang="en-US" sz="3100" smtClean="0">
                <a:sym typeface="Wingdings" pitchFamily="2" charset="2"/>
              </a:rPr>
              <a:t> </a:t>
            </a:r>
            <a:r>
              <a:rPr lang="en-US" sz="3100" u="sng" smtClean="0">
                <a:solidFill>
                  <a:srgbClr val="0066FF"/>
                </a:solidFill>
                <a:sym typeface="Wingdings" pitchFamily="2" charset="2"/>
              </a:rPr>
              <a:t>Src</a:t>
            </a:r>
            <a:r>
              <a:rPr lang="en-US" sz="3100" smtClean="0">
                <a:sym typeface="Wingdings" pitchFamily="2" charset="2"/>
              </a:rPr>
              <a:t>(E)</a:t>
            </a:r>
          </a:p>
          <a:p>
            <a:pPr>
              <a:spcBef>
                <a:spcPct val="75000"/>
              </a:spcBef>
              <a:buFont typeface="Monotype Sorts" pitchFamily="2" charset="2"/>
              <a:buNone/>
            </a:pPr>
            <a:r>
              <a:rPr lang="en-US" sz="3100" smtClean="0">
                <a:sym typeface="Wingdings" pitchFamily="2" charset="2"/>
              </a:rPr>
              <a:t>usePol</a:t>
            </a:r>
            <a:r>
              <a:rPr lang="en-US" sz="3100" baseline="-25000" smtClean="0">
                <a:sym typeface="Wingdings" pitchFamily="2" charset="2"/>
              </a:rPr>
              <a:t>D’</a:t>
            </a:r>
            <a:r>
              <a:rPr lang="en-US" sz="3100" smtClean="0">
                <a:sym typeface="Wingdings" pitchFamily="2" charset="2"/>
              </a:rPr>
              <a:t>(E,D):  an </a:t>
            </a:r>
            <a:r>
              <a:rPr lang="en-US" sz="3100" b="1" smtClean="0">
                <a:sym typeface="Wingdings" pitchFamily="2" charset="2"/>
              </a:rPr>
              <a:t>analytic basis</a:t>
            </a:r>
            <a:r>
              <a:rPr lang="en-US" sz="3100" smtClean="0">
                <a:sym typeface="Wingdings" pitchFamily="2" charset="2"/>
              </a:rPr>
              <a:t> for trust:</a:t>
            </a:r>
          </a:p>
          <a:p>
            <a:pPr lvl="1"/>
            <a:r>
              <a:rPr lang="en-US" sz="2600" smtClean="0">
                <a:sym typeface="Wingdings" pitchFamily="2" charset="2"/>
              </a:rPr>
              <a:t>Find some E’ in D’;</a:t>
            </a:r>
          </a:p>
          <a:p>
            <a:pPr lvl="1"/>
            <a:r>
              <a:rPr lang="en-US" sz="2600" smtClean="0">
                <a:sym typeface="Wingdings" pitchFamily="2" charset="2"/>
              </a:rPr>
              <a:t>make “acceptable” edits to E’, getting E in D.</a:t>
            </a:r>
          </a:p>
          <a:p>
            <a:pPr>
              <a:lnSpc>
                <a:spcPct val="170000"/>
              </a:lnSpc>
              <a:buFont typeface="Monotype Sorts" pitchFamily="2" charset="2"/>
              <a:buNone/>
            </a:pPr>
            <a:r>
              <a:rPr lang="en-US" sz="3100" smtClean="0">
                <a:sym typeface="Wingdings" pitchFamily="2" charset="2"/>
              </a:rPr>
              <a:t>    </a:t>
            </a:r>
            <a:r>
              <a:rPr lang="en-US" sz="3100" u="sng" smtClean="0">
                <a:solidFill>
                  <a:srgbClr val="0066FF"/>
                </a:solidFill>
                <a:sym typeface="Wingdings" pitchFamily="2" charset="2"/>
              </a:rPr>
              <a:t>D</a:t>
            </a:r>
            <a:r>
              <a:rPr lang="en-US" sz="3100" smtClean="0">
                <a:solidFill>
                  <a:schemeClr val="tx2"/>
                </a:solidFill>
                <a:sym typeface="Wingdings" pitchFamily="2" charset="2"/>
              </a:rPr>
              <a:t>’</a:t>
            </a:r>
            <a:r>
              <a:rPr lang="en-US" sz="3100" smtClean="0">
                <a:sym typeface="Wingdings" pitchFamily="2" charset="2"/>
              </a:rPr>
              <a:t> </a:t>
            </a:r>
            <a:r>
              <a:rPr lang="en-US" sz="3100" b="1" smtClean="0">
                <a:sym typeface="Wingdings" pitchFamily="2" charset="2"/>
              </a:rPr>
              <a:t>says</a:t>
            </a:r>
            <a:r>
              <a:rPr lang="en-US" sz="3100" smtClean="0">
                <a:sym typeface="Wingdings" pitchFamily="2" charset="2"/>
              </a:rPr>
              <a:t> ( usePol</a:t>
            </a:r>
            <a:r>
              <a:rPr lang="en-US" sz="3100" baseline="-25000" smtClean="0">
                <a:sym typeface="Wingdings" pitchFamily="2" charset="2"/>
              </a:rPr>
              <a:t>D’</a:t>
            </a:r>
            <a:r>
              <a:rPr lang="en-US" sz="3100" smtClean="0">
                <a:sym typeface="Wingdings" pitchFamily="2" charset="2"/>
              </a:rPr>
              <a:t>(E,D)  </a:t>
            </a:r>
            <a:r>
              <a:rPr lang="en-US" sz="3100" smtClean="0">
                <a:sym typeface="Symbol" pitchFamily="18" charset="2"/>
              </a:rPr>
              <a:t></a:t>
            </a:r>
            <a:r>
              <a:rPr lang="en-US" sz="3100" smtClean="0">
                <a:sym typeface="Wingdings" pitchFamily="2" charset="2"/>
              </a:rPr>
              <a:t>  </a:t>
            </a:r>
            <a:r>
              <a:rPr lang="en-US" sz="3100" u="sng" smtClean="0">
                <a:solidFill>
                  <a:srgbClr val="0066FF"/>
                </a:solidFill>
              </a:rPr>
              <a:t>E</a:t>
            </a:r>
            <a:r>
              <a:rPr lang="en-US" sz="3100" smtClean="0"/>
              <a:t> </a:t>
            </a:r>
            <a:r>
              <a:rPr lang="en-US" sz="3100" smtClean="0">
                <a:sym typeface="Wingdings" pitchFamily="2" charset="2"/>
              </a:rPr>
              <a:t> </a:t>
            </a:r>
            <a:r>
              <a:rPr lang="en-US" sz="3100" u="sng" smtClean="0">
                <a:solidFill>
                  <a:srgbClr val="0066FF"/>
                </a:solidFill>
                <a:sym typeface="Wingdings" pitchFamily="2" charset="2"/>
              </a:rPr>
              <a:t>D</a:t>
            </a:r>
            <a:r>
              <a:rPr lang="en-US" sz="3100" smtClean="0">
                <a:solidFill>
                  <a:srgbClr val="0066FF"/>
                </a:solidFill>
                <a:sym typeface="Wingdings" pitchFamily="2" charset="2"/>
              </a:rPr>
              <a:t>’</a:t>
            </a:r>
            <a:r>
              <a:rPr lang="en-US" sz="3100" smtClean="0">
                <a:sym typeface="Wingdings" pitchFamily="2" charset="2"/>
              </a:rPr>
              <a:t> )</a:t>
            </a:r>
          </a:p>
          <a:p>
            <a:pPr>
              <a:lnSpc>
                <a:spcPct val="95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en-US" sz="3100" smtClean="0">
                <a:sym typeface="Wingdings" pitchFamily="2" charset="2"/>
              </a:rPr>
              <a:t>usePol is defined by author of D’.</a:t>
            </a:r>
          </a:p>
          <a:p>
            <a:pPr>
              <a:spcBef>
                <a:spcPct val="75000"/>
              </a:spcBef>
              <a:buFont typeface="Monotype Sorts" pitchFamily="2" charset="2"/>
              <a:buNone/>
            </a:pPr>
            <a:r>
              <a:rPr lang="en-US" sz="3100" i="1" smtClean="0"/>
              <a:t>     TruDocs</a:t>
            </a:r>
            <a:r>
              <a:rPr lang="en-US" sz="3100" smtClean="0"/>
              <a:t>  </a:t>
            </a:r>
            <a:r>
              <a:rPr lang="en-US" sz="3100" b="1" smtClean="0"/>
              <a:t>says</a:t>
            </a:r>
            <a:r>
              <a:rPr lang="en-US" sz="3100" smtClean="0"/>
              <a:t>  (</a:t>
            </a:r>
            <a:r>
              <a:rPr lang="en-US" sz="3100" smtClean="0">
                <a:sym typeface="Symbol" pitchFamily="18" charset="2"/>
              </a:rPr>
              <a:t></a:t>
            </a:r>
            <a:r>
              <a:rPr lang="en-US" sz="3100" smtClean="0"/>
              <a:t>E&lt;D: </a:t>
            </a:r>
            <a:r>
              <a:rPr lang="en-US" sz="3100" smtClean="0">
                <a:sym typeface="Wingdings" pitchFamily="2" charset="2"/>
              </a:rPr>
              <a:t> </a:t>
            </a:r>
            <a:r>
              <a:rPr lang="en-US" sz="2600" smtClean="0">
                <a:sym typeface="Wingdings" pitchFamily="2" charset="2"/>
              </a:rPr>
              <a:t>usePol</a:t>
            </a:r>
            <a:r>
              <a:rPr lang="en-US" sz="2600" baseline="-25000" smtClean="0">
                <a:sym typeface="Wingdings" pitchFamily="2" charset="2"/>
              </a:rPr>
              <a:t>Src(E)</a:t>
            </a:r>
            <a:r>
              <a:rPr lang="en-US" sz="2600" smtClean="0">
                <a:sym typeface="Wingdings" pitchFamily="2" charset="2"/>
              </a:rPr>
              <a:t>(E,D)</a:t>
            </a:r>
            <a:r>
              <a:rPr lang="en-US" sz="3100" smtClean="0">
                <a:sym typeface="Wingdings" pitchFamily="2" charset="2"/>
              </a:rPr>
              <a:t>)</a:t>
            </a:r>
            <a:endParaRPr lang="en-US" sz="3100" i="1" smtClean="0"/>
          </a:p>
          <a:p>
            <a:pPr>
              <a:lnSpc>
                <a:spcPct val="95000"/>
              </a:lnSpc>
              <a:spcBef>
                <a:spcPct val="50000"/>
              </a:spcBef>
              <a:buFont typeface="Monotype Sorts" pitchFamily="2" charset="2"/>
              <a:buNone/>
            </a:pPr>
            <a:endParaRPr lang="en-US" sz="260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620713" y="2179638"/>
            <a:ext cx="9072562" cy="210026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9207" tIns="51588" rIns="99207" bIns="51588" anchor="ctr"/>
          <a:lstStyle/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2800"/>
              <a:t>Existing networks cannot provide strong security guarantees</a:t>
            </a:r>
          </a:p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endParaRPr lang="en-US" sz="4400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96913" y="3475038"/>
            <a:ext cx="9072562" cy="310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9207" tIns="49604" rIns="99207" bIns="49604"/>
          <a:lstStyle/>
          <a:p>
            <a:pPr lvl="1">
              <a:buClr>
                <a:srgbClr val="000099"/>
              </a:buClr>
              <a:buSzPct val="45000"/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/>
              <a:t>All networks look the same</a:t>
            </a:r>
          </a:p>
          <a:p>
            <a:pPr lvl="1">
              <a:buClr>
                <a:srgbClr val="000099"/>
              </a:buClr>
              <a:buSzPct val="45000"/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/>
              <a:t>All clients look the same</a:t>
            </a:r>
          </a:p>
          <a:p>
            <a:pPr lvl="1">
              <a:buClr>
                <a:srgbClr val="000099"/>
              </a:buClr>
              <a:buSzPct val="45000"/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/>
              <a:t>Cannot tell what a router is actually doing</a:t>
            </a:r>
          </a:p>
          <a:p>
            <a:pPr lvl="1">
              <a:buClr>
                <a:srgbClr val="000099"/>
              </a:buClr>
              <a:buSzPct val="45000"/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/>
              <a:t>Network elements constructed from untrustworthy components</a:t>
            </a:r>
          </a:p>
          <a:p>
            <a:pPr>
              <a:buClr>
                <a:srgbClr val="000099"/>
              </a:buClr>
              <a:buSzPct val="45000"/>
              <a:buFont typeface="Wingdings" pitchFamily="2" charset="2"/>
              <a:buChar char=""/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endParaRPr lang="en-US"/>
          </a:p>
          <a:p>
            <a:pPr>
              <a:buClr>
                <a:srgbClr val="000099"/>
              </a:buClr>
              <a:buSzPct val="45000"/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2800"/>
              <a:t>No mechanisms for querying the properties of</a:t>
            </a:r>
            <a:br>
              <a:rPr lang="en-US" sz="2800"/>
            </a:br>
            <a:r>
              <a:rPr lang="en-US" sz="2800"/>
              <a:t> network participants</a:t>
            </a:r>
          </a:p>
          <a:p>
            <a:pPr>
              <a:buClr>
                <a:srgbClr val="000099"/>
              </a:buClr>
              <a:buSzPct val="45000"/>
              <a:buFont typeface="Wingdings" pitchFamily="2" charset="2"/>
              <a:buChar char=""/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endParaRPr lang="en-US"/>
          </a:p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2113" y="503238"/>
            <a:ext cx="9069387" cy="12604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3600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trust in the network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1"/>
          <p:cNvSpPr>
            <a:spLocks noChangeArrowheads="1"/>
          </p:cNvSpPr>
          <p:nvPr/>
        </p:nvSpPr>
        <p:spPr bwMode="auto">
          <a:xfrm>
            <a:off x="5821363" y="2874963"/>
            <a:ext cx="3657600" cy="4389437"/>
          </a:xfrm>
          <a:prstGeom prst="roundRect">
            <a:avLst>
              <a:gd name="adj" fmla="val 46"/>
            </a:avLst>
          </a:prstGeom>
          <a:solidFill>
            <a:srgbClr val="B5EEFF"/>
          </a:solidFill>
          <a:ln w="9525">
            <a:noFill/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60419" name="AutoShape 2"/>
          <p:cNvSpPr>
            <a:spLocks noChangeArrowheads="1"/>
          </p:cNvSpPr>
          <p:nvPr/>
        </p:nvSpPr>
        <p:spPr bwMode="auto">
          <a:xfrm>
            <a:off x="446088" y="2874963"/>
            <a:ext cx="2592387" cy="4389437"/>
          </a:xfrm>
          <a:prstGeom prst="roundRect">
            <a:avLst>
              <a:gd name="adj" fmla="val 65"/>
            </a:avLst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60420" name="Line 3"/>
          <p:cNvSpPr>
            <a:spLocks noChangeShapeType="1"/>
          </p:cNvSpPr>
          <p:nvPr/>
        </p:nvSpPr>
        <p:spPr bwMode="auto">
          <a:xfrm flipH="1" flipV="1">
            <a:off x="6831013" y="3030538"/>
            <a:ext cx="1905000" cy="836612"/>
          </a:xfrm>
          <a:prstGeom prst="line">
            <a:avLst/>
          </a:prstGeom>
          <a:noFill/>
          <a:ln w="27432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60421" name="Line 4"/>
          <p:cNvSpPr>
            <a:spLocks noChangeShapeType="1"/>
          </p:cNvSpPr>
          <p:nvPr/>
        </p:nvSpPr>
        <p:spPr bwMode="auto">
          <a:xfrm flipH="1" flipV="1">
            <a:off x="5973763" y="2968625"/>
            <a:ext cx="1346200" cy="944563"/>
          </a:xfrm>
          <a:prstGeom prst="line">
            <a:avLst/>
          </a:prstGeom>
          <a:noFill/>
          <a:ln w="27432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60422" name="Line 5"/>
          <p:cNvSpPr>
            <a:spLocks noChangeShapeType="1"/>
          </p:cNvSpPr>
          <p:nvPr/>
        </p:nvSpPr>
        <p:spPr bwMode="auto">
          <a:xfrm flipV="1">
            <a:off x="1739900" y="3116263"/>
            <a:ext cx="1255713" cy="633412"/>
          </a:xfrm>
          <a:prstGeom prst="line">
            <a:avLst/>
          </a:prstGeom>
          <a:noFill/>
          <a:ln w="4572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60423" name="Group 6"/>
          <p:cNvGrpSpPr>
            <a:grpSpLocks/>
          </p:cNvGrpSpPr>
          <p:nvPr/>
        </p:nvGrpSpPr>
        <p:grpSpPr bwMode="auto">
          <a:xfrm>
            <a:off x="3532188" y="5710238"/>
            <a:ext cx="1446212" cy="1087437"/>
            <a:chOff x="2018" y="3263"/>
            <a:chExt cx="827" cy="622"/>
          </a:xfrm>
        </p:grpSpPr>
        <p:grpSp>
          <p:nvGrpSpPr>
            <p:cNvPr id="60724" name="Group 7"/>
            <p:cNvGrpSpPr>
              <a:grpSpLocks/>
            </p:cNvGrpSpPr>
            <p:nvPr/>
          </p:nvGrpSpPr>
          <p:grpSpPr bwMode="auto">
            <a:xfrm>
              <a:off x="2018" y="3263"/>
              <a:ext cx="827" cy="622"/>
              <a:chOff x="2018" y="3263"/>
              <a:chExt cx="827" cy="622"/>
            </a:xfrm>
          </p:grpSpPr>
          <p:grpSp>
            <p:nvGrpSpPr>
              <p:cNvPr id="60725" name="Group 8"/>
              <p:cNvGrpSpPr>
                <a:grpSpLocks/>
              </p:cNvGrpSpPr>
              <p:nvPr/>
            </p:nvGrpSpPr>
            <p:grpSpPr bwMode="auto">
              <a:xfrm>
                <a:off x="2018" y="3263"/>
                <a:ext cx="827" cy="622"/>
                <a:chOff x="2018" y="3263"/>
                <a:chExt cx="827" cy="622"/>
              </a:xfrm>
            </p:grpSpPr>
            <p:sp>
              <p:nvSpPr>
                <p:cNvPr id="60726" name="Freeform 9"/>
                <p:cNvSpPr>
                  <a:spLocks noChangeArrowheads="1"/>
                </p:cNvSpPr>
                <p:nvPr/>
              </p:nvSpPr>
              <p:spPr bwMode="auto">
                <a:xfrm>
                  <a:off x="2116" y="3263"/>
                  <a:ext cx="630" cy="412"/>
                </a:xfrm>
                <a:custGeom>
                  <a:avLst/>
                  <a:gdLst>
                    <a:gd name="T0" fmla="*/ 0 w 2779"/>
                    <a:gd name="T1" fmla="*/ 0 h 1815"/>
                    <a:gd name="T2" fmla="*/ 0 w 2779"/>
                    <a:gd name="T3" fmla="*/ 0 h 1815"/>
                    <a:gd name="T4" fmla="*/ 0 w 2779"/>
                    <a:gd name="T5" fmla="*/ 0 h 1815"/>
                    <a:gd name="T6" fmla="*/ 0 w 2779"/>
                    <a:gd name="T7" fmla="*/ 1 h 1815"/>
                    <a:gd name="T8" fmla="*/ 0 w 2779"/>
                    <a:gd name="T9" fmla="*/ 1 h 1815"/>
                    <a:gd name="T10" fmla="*/ 0 w 2779"/>
                    <a:gd name="T11" fmla="*/ 1 h 1815"/>
                    <a:gd name="T12" fmla="*/ 2 w 2779"/>
                    <a:gd name="T13" fmla="*/ 1 h 1815"/>
                    <a:gd name="T14" fmla="*/ 2 w 2779"/>
                    <a:gd name="T15" fmla="*/ 1 h 1815"/>
                    <a:gd name="T16" fmla="*/ 2 w 2779"/>
                    <a:gd name="T17" fmla="*/ 0 h 1815"/>
                    <a:gd name="T18" fmla="*/ 2 w 2779"/>
                    <a:gd name="T19" fmla="*/ 0 h 1815"/>
                    <a:gd name="T20" fmla="*/ 2 w 2779"/>
                    <a:gd name="T21" fmla="*/ 0 h 1815"/>
                    <a:gd name="T22" fmla="*/ 0 w 2779"/>
                    <a:gd name="T23" fmla="*/ 0 h 1815"/>
                    <a:gd name="T24" fmla="*/ 0 w 2779"/>
                    <a:gd name="T25" fmla="*/ 0 h 18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9"/>
                    <a:gd name="T40" fmla="*/ 0 h 1815"/>
                    <a:gd name="T41" fmla="*/ 2779 w 2779"/>
                    <a:gd name="T42" fmla="*/ 1815 h 18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9" h="1815">
                      <a:moveTo>
                        <a:pt x="287" y="0"/>
                      </a:moveTo>
                      <a:cubicBezTo>
                        <a:pt x="128" y="2"/>
                        <a:pt x="0" y="3"/>
                        <a:pt x="0" y="122"/>
                      </a:cubicBezTo>
                      <a:lnTo>
                        <a:pt x="0" y="336"/>
                      </a:lnTo>
                      <a:lnTo>
                        <a:pt x="0" y="1382"/>
                      </a:lnTo>
                      <a:cubicBezTo>
                        <a:pt x="0" y="1387"/>
                        <a:pt x="0" y="1393"/>
                        <a:pt x="0" y="1399"/>
                      </a:cubicBezTo>
                      <a:lnTo>
                        <a:pt x="0" y="1814"/>
                      </a:lnTo>
                      <a:lnTo>
                        <a:pt x="2778" y="1814"/>
                      </a:lnTo>
                      <a:lnTo>
                        <a:pt x="2778" y="1402"/>
                      </a:lnTo>
                      <a:lnTo>
                        <a:pt x="2778" y="336"/>
                      </a:lnTo>
                      <a:lnTo>
                        <a:pt x="2778" y="122"/>
                      </a:lnTo>
                      <a:cubicBezTo>
                        <a:pt x="2778" y="2"/>
                        <a:pt x="2648" y="0"/>
                        <a:pt x="2486" y="0"/>
                      </a:cubicBezTo>
                      <a:lnTo>
                        <a:pt x="289" y="0"/>
                      </a:lnTo>
                      <a:cubicBezTo>
                        <a:pt x="289" y="0"/>
                        <a:pt x="288" y="0"/>
                        <a:pt x="287" y="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CACACA"/>
                    </a:gs>
                    <a:gs pos="100000">
                      <a:srgbClr val="ADADAD"/>
                    </a:gs>
                  </a:gsLst>
                  <a:lin ang="0" scaled="1"/>
                </a:gradFill>
                <a:ln w="79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727" name="Freeform 10"/>
                <p:cNvSpPr>
                  <a:spLocks noChangeArrowheads="1"/>
                </p:cNvSpPr>
                <p:nvPr/>
              </p:nvSpPr>
              <p:spPr bwMode="auto">
                <a:xfrm>
                  <a:off x="2018" y="3674"/>
                  <a:ext cx="828" cy="161"/>
                </a:xfrm>
                <a:custGeom>
                  <a:avLst/>
                  <a:gdLst>
                    <a:gd name="T0" fmla="*/ 0 w 3650"/>
                    <a:gd name="T1" fmla="*/ 0 h 712"/>
                    <a:gd name="T2" fmla="*/ 0 w 3650"/>
                    <a:gd name="T3" fmla="*/ 0 h 712"/>
                    <a:gd name="T4" fmla="*/ 1 w 3650"/>
                    <a:gd name="T5" fmla="*/ 0 h 712"/>
                    <a:gd name="T6" fmla="*/ 1 w 3650"/>
                    <a:gd name="T7" fmla="*/ 0 h 712"/>
                    <a:gd name="T8" fmla="*/ 1 w 3650"/>
                    <a:gd name="T9" fmla="*/ 0 h 712"/>
                    <a:gd name="T10" fmla="*/ 2 w 3650"/>
                    <a:gd name="T11" fmla="*/ 0 h 712"/>
                    <a:gd name="T12" fmla="*/ 2 w 3650"/>
                    <a:gd name="T13" fmla="*/ 0 h 712"/>
                    <a:gd name="T14" fmla="*/ 2 w 3650"/>
                    <a:gd name="T15" fmla="*/ 0 h 712"/>
                    <a:gd name="T16" fmla="*/ 2 w 3650"/>
                    <a:gd name="T17" fmla="*/ 0 h 712"/>
                    <a:gd name="T18" fmla="*/ 1 w 3650"/>
                    <a:gd name="T19" fmla="*/ 0 h 712"/>
                    <a:gd name="T20" fmla="*/ 1 w 3650"/>
                    <a:gd name="T21" fmla="*/ 0 h 712"/>
                    <a:gd name="T22" fmla="*/ 0 w 3650"/>
                    <a:gd name="T23" fmla="*/ 0 h 7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650"/>
                    <a:gd name="T37" fmla="*/ 0 h 712"/>
                    <a:gd name="T38" fmla="*/ 3650 w 3650"/>
                    <a:gd name="T39" fmla="*/ 712 h 71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650" h="712">
                      <a:moveTo>
                        <a:pt x="435" y="0"/>
                      </a:moveTo>
                      <a:lnTo>
                        <a:pt x="0" y="711"/>
                      </a:lnTo>
                      <a:lnTo>
                        <a:pt x="1156" y="711"/>
                      </a:lnTo>
                      <a:lnTo>
                        <a:pt x="1388" y="711"/>
                      </a:lnTo>
                      <a:lnTo>
                        <a:pt x="2261" y="711"/>
                      </a:lnTo>
                      <a:lnTo>
                        <a:pt x="2544" y="711"/>
                      </a:lnTo>
                      <a:lnTo>
                        <a:pt x="3649" y="711"/>
                      </a:lnTo>
                      <a:lnTo>
                        <a:pt x="3213" y="0"/>
                      </a:lnTo>
                      <a:lnTo>
                        <a:pt x="2544" y="0"/>
                      </a:lnTo>
                      <a:lnTo>
                        <a:pt x="1824" y="0"/>
                      </a:lnTo>
                      <a:lnTo>
                        <a:pt x="1156" y="0"/>
                      </a:lnTo>
                      <a:lnTo>
                        <a:pt x="435" y="0"/>
                      </a:lnTo>
                    </a:path>
                  </a:pathLst>
                </a:custGeom>
                <a:solidFill>
                  <a:srgbClr val="D6D6D6"/>
                </a:solidFill>
                <a:ln w="79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728" name="Freeform 11"/>
                <p:cNvSpPr>
                  <a:spLocks noChangeArrowheads="1"/>
                </p:cNvSpPr>
                <p:nvPr/>
              </p:nvSpPr>
              <p:spPr bwMode="auto">
                <a:xfrm>
                  <a:off x="2018" y="3835"/>
                  <a:ext cx="828" cy="51"/>
                </a:xfrm>
                <a:custGeom>
                  <a:avLst/>
                  <a:gdLst>
                    <a:gd name="T0" fmla="*/ 0 w 3650"/>
                    <a:gd name="T1" fmla="*/ 0 h 226"/>
                    <a:gd name="T2" fmla="*/ 0 w 3650"/>
                    <a:gd name="T3" fmla="*/ 0 h 226"/>
                    <a:gd name="T4" fmla="*/ 0 w 3650"/>
                    <a:gd name="T5" fmla="*/ 0 h 226"/>
                    <a:gd name="T6" fmla="*/ 0 w 3650"/>
                    <a:gd name="T7" fmla="*/ 0 h 226"/>
                    <a:gd name="T8" fmla="*/ 0 w 3650"/>
                    <a:gd name="T9" fmla="*/ 0 h 226"/>
                    <a:gd name="T10" fmla="*/ 0 w 3650"/>
                    <a:gd name="T11" fmla="*/ 0 h 226"/>
                    <a:gd name="T12" fmla="*/ 2 w 3650"/>
                    <a:gd name="T13" fmla="*/ 0 h 226"/>
                    <a:gd name="T14" fmla="*/ 2 w 3650"/>
                    <a:gd name="T15" fmla="*/ 0 h 226"/>
                    <a:gd name="T16" fmla="*/ 2 w 3650"/>
                    <a:gd name="T17" fmla="*/ 0 h 226"/>
                    <a:gd name="T18" fmla="*/ 2 w 3650"/>
                    <a:gd name="T19" fmla="*/ 0 h 226"/>
                    <a:gd name="T20" fmla="*/ 2 w 3650"/>
                    <a:gd name="T21" fmla="*/ 0 h 226"/>
                    <a:gd name="T22" fmla="*/ 2 w 3650"/>
                    <a:gd name="T23" fmla="*/ 0 h 226"/>
                    <a:gd name="T24" fmla="*/ 0 w 3650"/>
                    <a:gd name="T25" fmla="*/ 0 h 2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650"/>
                    <a:gd name="T40" fmla="*/ 0 h 226"/>
                    <a:gd name="T41" fmla="*/ 3650 w 3650"/>
                    <a:gd name="T42" fmla="*/ 226 h 2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650" h="226">
                      <a:moveTo>
                        <a:pt x="0" y="0"/>
                      </a:moveTo>
                      <a:lnTo>
                        <a:pt x="0" y="80"/>
                      </a:lnTo>
                      <a:cubicBezTo>
                        <a:pt x="0" y="83"/>
                        <a:pt x="0" y="85"/>
                        <a:pt x="0" y="87"/>
                      </a:cubicBezTo>
                      <a:lnTo>
                        <a:pt x="0" y="129"/>
                      </a:lnTo>
                      <a:lnTo>
                        <a:pt x="0" y="166"/>
                      </a:lnTo>
                      <a:cubicBezTo>
                        <a:pt x="0" y="197"/>
                        <a:pt x="29" y="225"/>
                        <a:pt x="65" y="225"/>
                      </a:cubicBezTo>
                      <a:lnTo>
                        <a:pt x="3583" y="225"/>
                      </a:lnTo>
                      <a:cubicBezTo>
                        <a:pt x="3619" y="225"/>
                        <a:pt x="3649" y="197"/>
                        <a:pt x="3649" y="166"/>
                      </a:cubicBezTo>
                      <a:lnTo>
                        <a:pt x="3649" y="129"/>
                      </a:lnTo>
                      <a:lnTo>
                        <a:pt x="3649" y="87"/>
                      </a:lnTo>
                      <a:cubicBezTo>
                        <a:pt x="3649" y="85"/>
                        <a:pt x="3649" y="83"/>
                        <a:pt x="3649" y="80"/>
                      </a:cubicBezTo>
                      <a:lnTo>
                        <a:pt x="3649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CACACA"/>
                    </a:gs>
                    <a:gs pos="100000">
                      <a:srgbClr val="ADADAD"/>
                    </a:gs>
                  </a:gsLst>
                  <a:lin ang="0" scaled="1"/>
                </a:gradFill>
                <a:ln w="79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729" name="AutoShape 12"/>
                <p:cNvSpPr>
                  <a:spLocks noChangeArrowheads="1"/>
                </p:cNvSpPr>
                <p:nvPr/>
              </p:nvSpPr>
              <p:spPr bwMode="auto">
                <a:xfrm>
                  <a:off x="2139" y="3288"/>
                  <a:ext cx="584" cy="366"/>
                </a:xfrm>
                <a:prstGeom prst="roundRect">
                  <a:avLst>
                    <a:gd name="adj" fmla="val 273"/>
                  </a:avLst>
                </a:prstGeom>
                <a:solidFill>
                  <a:srgbClr val="FFFFFF"/>
                </a:solidFill>
                <a:ln w="79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730" name="Freeform 13"/>
                <p:cNvSpPr>
                  <a:spLocks noChangeArrowheads="1"/>
                </p:cNvSpPr>
                <p:nvPr/>
              </p:nvSpPr>
              <p:spPr bwMode="auto">
                <a:xfrm>
                  <a:off x="2055" y="3675"/>
                  <a:ext cx="753" cy="100"/>
                </a:xfrm>
                <a:custGeom>
                  <a:avLst/>
                  <a:gdLst>
                    <a:gd name="T0" fmla="*/ 0 w 3320"/>
                    <a:gd name="T1" fmla="*/ 0 h 442"/>
                    <a:gd name="T2" fmla="*/ 0 w 3320"/>
                    <a:gd name="T3" fmla="*/ 0 h 442"/>
                    <a:gd name="T4" fmla="*/ 2 w 3320"/>
                    <a:gd name="T5" fmla="*/ 0 h 442"/>
                    <a:gd name="T6" fmla="*/ 2 w 3320"/>
                    <a:gd name="T7" fmla="*/ 0 h 442"/>
                    <a:gd name="T8" fmla="*/ 1 w 3320"/>
                    <a:gd name="T9" fmla="*/ 0 h 442"/>
                    <a:gd name="T10" fmla="*/ 1 w 3320"/>
                    <a:gd name="T11" fmla="*/ 0 h 442"/>
                    <a:gd name="T12" fmla="*/ 1 w 3320"/>
                    <a:gd name="T13" fmla="*/ 0 h 442"/>
                    <a:gd name="T14" fmla="*/ 0 w 3320"/>
                    <a:gd name="T15" fmla="*/ 0 h 4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20"/>
                    <a:gd name="T25" fmla="*/ 0 h 442"/>
                    <a:gd name="T26" fmla="*/ 3320 w 3320"/>
                    <a:gd name="T27" fmla="*/ 442 h 44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20" h="442">
                      <a:moveTo>
                        <a:pt x="270" y="0"/>
                      </a:moveTo>
                      <a:lnTo>
                        <a:pt x="0" y="441"/>
                      </a:lnTo>
                      <a:lnTo>
                        <a:pt x="3319" y="441"/>
                      </a:lnTo>
                      <a:lnTo>
                        <a:pt x="3048" y="0"/>
                      </a:lnTo>
                      <a:lnTo>
                        <a:pt x="2379" y="0"/>
                      </a:lnTo>
                      <a:lnTo>
                        <a:pt x="1659" y="0"/>
                      </a:lnTo>
                      <a:lnTo>
                        <a:pt x="991" y="0"/>
                      </a:lnTo>
                      <a:lnTo>
                        <a:pt x="27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C5C5C5"/>
                    </a:gs>
                    <a:gs pos="100000">
                      <a:srgbClr val="D9D9D9"/>
                    </a:gs>
                  </a:gsLst>
                  <a:lin ang="0" scaled="1"/>
                </a:gradFill>
                <a:ln w="79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731" name="Freeform 14"/>
                <p:cNvSpPr>
                  <a:spLocks noChangeArrowheads="1"/>
                </p:cNvSpPr>
                <p:nvPr/>
              </p:nvSpPr>
              <p:spPr bwMode="auto">
                <a:xfrm>
                  <a:off x="2345" y="3780"/>
                  <a:ext cx="191" cy="49"/>
                </a:xfrm>
                <a:custGeom>
                  <a:avLst/>
                  <a:gdLst>
                    <a:gd name="T0" fmla="*/ 0 w 843"/>
                    <a:gd name="T1" fmla="*/ 0 h 218"/>
                    <a:gd name="T2" fmla="*/ 0 w 843"/>
                    <a:gd name="T3" fmla="*/ 0 h 218"/>
                    <a:gd name="T4" fmla="*/ 0 w 843"/>
                    <a:gd name="T5" fmla="*/ 0 h 218"/>
                    <a:gd name="T6" fmla="*/ 0 w 843"/>
                    <a:gd name="T7" fmla="*/ 0 h 218"/>
                    <a:gd name="T8" fmla="*/ 0 w 843"/>
                    <a:gd name="T9" fmla="*/ 0 h 2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3"/>
                    <a:gd name="T16" fmla="*/ 0 h 218"/>
                    <a:gd name="T17" fmla="*/ 843 w 843"/>
                    <a:gd name="T18" fmla="*/ 218 h 2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3" h="218">
                      <a:moveTo>
                        <a:pt x="35" y="0"/>
                      </a:moveTo>
                      <a:lnTo>
                        <a:pt x="777" y="0"/>
                      </a:lnTo>
                      <a:lnTo>
                        <a:pt x="842" y="217"/>
                      </a:lnTo>
                      <a:lnTo>
                        <a:pt x="0" y="217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BEB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732" name="Freeform 15"/>
                <p:cNvSpPr>
                  <a:spLocks noChangeArrowheads="1"/>
                </p:cNvSpPr>
                <p:nvPr/>
              </p:nvSpPr>
              <p:spPr bwMode="auto">
                <a:xfrm>
                  <a:off x="2404" y="3839"/>
                  <a:ext cx="79" cy="24"/>
                </a:xfrm>
                <a:custGeom>
                  <a:avLst/>
                  <a:gdLst>
                    <a:gd name="T0" fmla="*/ 0 w 348"/>
                    <a:gd name="T1" fmla="*/ 0 h 106"/>
                    <a:gd name="T2" fmla="*/ 0 w 348"/>
                    <a:gd name="T3" fmla="*/ 0 h 106"/>
                    <a:gd name="T4" fmla="*/ 0 w 348"/>
                    <a:gd name="T5" fmla="*/ 0 h 106"/>
                    <a:gd name="T6" fmla="*/ 0 w 348"/>
                    <a:gd name="T7" fmla="*/ 0 h 106"/>
                    <a:gd name="T8" fmla="*/ 0 w 348"/>
                    <a:gd name="T9" fmla="*/ 0 h 106"/>
                    <a:gd name="T10" fmla="*/ 0 w 348"/>
                    <a:gd name="T11" fmla="*/ 0 h 106"/>
                    <a:gd name="T12" fmla="*/ 0 w 348"/>
                    <a:gd name="T13" fmla="*/ 0 h 106"/>
                    <a:gd name="T14" fmla="*/ 0 w 348"/>
                    <a:gd name="T15" fmla="*/ 0 h 106"/>
                    <a:gd name="T16" fmla="*/ 0 w 348"/>
                    <a:gd name="T17" fmla="*/ 0 h 106"/>
                    <a:gd name="T18" fmla="*/ 0 w 348"/>
                    <a:gd name="T19" fmla="*/ 0 h 106"/>
                    <a:gd name="T20" fmla="*/ 0 w 348"/>
                    <a:gd name="T21" fmla="*/ 0 h 106"/>
                    <a:gd name="T22" fmla="*/ 0 w 348"/>
                    <a:gd name="T23" fmla="*/ 0 h 106"/>
                    <a:gd name="T24" fmla="*/ 0 w 348"/>
                    <a:gd name="T25" fmla="*/ 0 h 1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48"/>
                    <a:gd name="T40" fmla="*/ 0 h 106"/>
                    <a:gd name="T41" fmla="*/ 348 w 348"/>
                    <a:gd name="T42" fmla="*/ 106 h 10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8" h="106">
                      <a:moveTo>
                        <a:pt x="3" y="0"/>
                      </a:moveTo>
                      <a:cubicBezTo>
                        <a:pt x="0" y="15"/>
                        <a:pt x="3" y="27"/>
                        <a:pt x="8" y="39"/>
                      </a:cubicBezTo>
                      <a:cubicBezTo>
                        <a:pt x="25" y="74"/>
                        <a:pt x="68" y="88"/>
                        <a:pt x="75" y="90"/>
                      </a:cubicBezTo>
                      <a:cubicBezTo>
                        <a:pt x="75" y="90"/>
                        <a:pt x="113" y="90"/>
                        <a:pt x="138" y="90"/>
                      </a:cubicBezTo>
                      <a:cubicBezTo>
                        <a:pt x="166" y="90"/>
                        <a:pt x="183" y="90"/>
                        <a:pt x="209" y="90"/>
                      </a:cubicBezTo>
                      <a:cubicBezTo>
                        <a:pt x="234" y="90"/>
                        <a:pt x="273" y="90"/>
                        <a:pt x="273" y="90"/>
                      </a:cubicBezTo>
                      <a:cubicBezTo>
                        <a:pt x="273" y="90"/>
                        <a:pt x="321" y="76"/>
                        <a:pt x="339" y="39"/>
                      </a:cubicBezTo>
                      <a:cubicBezTo>
                        <a:pt x="343" y="27"/>
                        <a:pt x="347" y="15"/>
                        <a:pt x="346" y="0"/>
                      </a:cubicBezTo>
                      <a:lnTo>
                        <a:pt x="209" y="0"/>
                      </a:lnTo>
                      <a:lnTo>
                        <a:pt x="138" y="0"/>
                      </a:lnTo>
                      <a:lnTo>
                        <a:pt x="3" y="0"/>
                      </a:lnTo>
                      <a:close/>
                      <a:moveTo>
                        <a:pt x="346" y="105"/>
                      </a:moveTo>
                      <a:lnTo>
                        <a:pt x="346" y="10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828282"/>
                    </a:gs>
                    <a:gs pos="100000">
                      <a:srgbClr val="7D7D7D"/>
                    </a:gs>
                  </a:gsLst>
                  <a:path path="rect">
                    <a:fillToRect l="50000" t="50000" r="50000" b="50000"/>
                  </a:path>
                </a:gradFill>
                <a:ln w="79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0424" name="Freeform 16"/>
          <p:cNvSpPr>
            <a:spLocks noChangeArrowheads="1"/>
          </p:cNvSpPr>
          <p:nvPr/>
        </p:nvSpPr>
        <p:spPr bwMode="auto">
          <a:xfrm>
            <a:off x="1709738" y="2532063"/>
            <a:ext cx="6740525" cy="712787"/>
          </a:xfrm>
          <a:custGeom>
            <a:avLst/>
            <a:gdLst>
              <a:gd name="T0" fmla="*/ 2147483647 w 884"/>
              <a:gd name="T1" fmla="*/ 2147483647 h 526"/>
              <a:gd name="T2" fmla="*/ 2147483647 w 884"/>
              <a:gd name="T3" fmla="*/ 2147483647 h 526"/>
              <a:gd name="T4" fmla="*/ 2147483647 w 884"/>
              <a:gd name="T5" fmla="*/ 2147483647 h 526"/>
              <a:gd name="T6" fmla="*/ 2147483647 w 884"/>
              <a:gd name="T7" fmla="*/ 2147483647 h 526"/>
              <a:gd name="T8" fmla="*/ 2147483647 w 884"/>
              <a:gd name="T9" fmla="*/ 2147483647 h 526"/>
              <a:gd name="T10" fmla="*/ 2147483647 w 884"/>
              <a:gd name="T11" fmla="*/ 2147483647 h 526"/>
              <a:gd name="T12" fmla="*/ 2147483647 w 884"/>
              <a:gd name="T13" fmla="*/ 2147483647 h 526"/>
              <a:gd name="T14" fmla="*/ 2147483647 w 884"/>
              <a:gd name="T15" fmla="*/ 2147483647 h 526"/>
              <a:gd name="T16" fmla="*/ 2147483647 w 884"/>
              <a:gd name="T17" fmla="*/ 2147483647 h 526"/>
              <a:gd name="T18" fmla="*/ 2147483647 w 884"/>
              <a:gd name="T19" fmla="*/ 2147483647 h 526"/>
              <a:gd name="T20" fmla="*/ 2147483647 w 884"/>
              <a:gd name="T21" fmla="*/ 2147483647 h 526"/>
              <a:gd name="T22" fmla="*/ 2147483647 w 884"/>
              <a:gd name="T23" fmla="*/ 2147483647 h 526"/>
              <a:gd name="T24" fmla="*/ 2147483647 w 884"/>
              <a:gd name="T25" fmla="*/ 2147483647 h 526"/>
              <a:gd name="T26" fmla="*/ 2147483647 w 884"/>
              <a:gd name="T27" fmla="*/ 2147483647 h 526"/>
              <a:gd name="T28" fmla="*/ 2147483647 w 884"/>
              <a:gd name="T29" fmla="*/ 2147483647 h 526"/>
              <a:gd name="T30" fmla="*/ 2147483647 w 884"/>
              <a:gd name="T31" fmla="*/ 2147483647 h 526"/>
              <a:gd name="T32" fmla="*/ 2147483647 w 884"/>
              <a:gd name="T33" fmla="*/ 2147483647 h 526"/>
              <a:gd name="T34" fmla="*/ 2147483647 w 884"/>
              <a:gd name="T35" fmla="*/ 2147483647 h 526"/>
              <a:gd name="T36" fmla="*/ 2147483647 w 884"/>
              <a:gd name="T37" fmla="*/ 2147483647 h 526"/>
              <a:gd name="T38" fmla="*/ 0 w 884"/>
              <a:gd name="T39" fmla="*/ 2147483647 h 526"/>
              <a:gd name="T40" fmla="*/ 2147483647 w 884"/>
              <a:gd name="T41" fmla="*/ 2147483647 h 526"/>
              <a:gd name="T42" fmla="*/ 2147483647 w 884"/>
              <a:gd name="T43" fmla="*/ 2147483647 h 526"/>
              <a:gd name="T44" fmla="*/ 2147483647 w 884"/>
              <a:gd name="T45" fmla="*/ 2147483647 h 526"/>
              <a:gd name="T46" fmla="*/ 2147483647 w 884"/>
              <a:gd name="T47" fmla="*/ 2147483647 h 526"/>
              <a:gd name="T48" fmla="*/ 2147483647 w 884"/>
              <a:gd name="T49" fmla="*/ 2147483647 h 526"/>
              <a:gd name="T50" fmla="*/ 2147483647 w 884"/>
              <a:gd name="T51" fmla="*/ 2147483647 h 526"/>
              <a:gd name="T52" fmla="*/ 2147483647 w 884"/>
              <a:gd name="T53" fmla="*/ 2147483647 h 526"/>
              <a:gd name="T54" fmla="*/ 2147483647 w 884"/>
              <a:gd name="T55" fmla="*/ 2147483647 h 526"/>
              <a:gd name="T56" fmla="*/ 2147483647 w 884"/>
              <a:gd name="T57" fmla="*/ 2147483647 h 526"/>
              <a:gd name="T58" fmla="*/ 2147483647 w 884"/>
              <a:gd name="T59" fmla="*/ 2147483647 h 526"/>
              <a:gd name="T60" fmla="*/ 2147483647 w 884"/>
              <a:gd name="T61" fmla="*/ 2147483647 h 526"/>
              <a:gd name="T62" fmla="*/ 2147483647 w 884"/>
              <a:gd name="T63" fmla="*/ 2147483647 h 526"/>
              <a:gd name="T64" fmla="*/ 2147483647 w 884"/>
              <a:gd name="T65" fmla="*/ 2147483647 h 526"/>
              <a:gd name="T66" fmla="*/ 2147483647 w 884"/>
              <a:gd name="T67" fmla="*/ 2147483647 h 526"/>
              <a:gd name="T68" fmla="*/ 2147483647 w 884"/>
              <a:gd name="T69" fmla="*/ 2147483647 h 526"/>
              <a:gd name="T70" fmla="*/ 2147483647 w 884"/>
              <a:gd name="T71" fmla="*/ 2147483647 h 526"/>
              <a:gd name="T72" fmla="*/ 2147483647 w 884"/>
              <a:gd name="T73" fmla="*/ 2147483647 h 526"/>
              <a:gd name="T74" fmla="*/ 2147483647 w 884"/>
              <a:gd name="T75" fmla="*/ 2147483647 h 526"/>
              <a:gd name="T76" fmla="*/ 2147483647 w 884"/>
              <a:gd name="T77" fmla="*/ 2147483647 h 526"/>
              <a:gd name="T78" fmla="*/ 2147483647 w 884"/>
              <a:gd name="T79" fmla="*/ 2147483647 h 526"/>
              <a:gd name="T80" fmla="*/ 2147483647 w 884"/>
              <a:gd name="T81" fmla="*/ 0 h 526"/>
              <a:gd name="T82" fmla="*/ 2147483647 w 884"/>
              <a:gd name="T83" fmla="*/ 2147483647 h 526"/>
              <a:gd name="T84" fmla="*/ 2147483647 w 884"/>
              <a:gd name="T85" fmla="*/ 2147483647 h 526"/>
              <a:gd name="T86" fmla="*/ 2147483647 w 884"/>
              <a:gd name="T87" fmla="*/ 2147483647 h 526"/>
              <a:gd name="T88" fmla="*/ 2147483647 w 884"/>
              <a:gd name="T89" fmla="*/ 2147483647 h 526"/>
              <a:gd name="T90" fmla="*/ 2147483647 w 884"/>
              <a:gd name="T91" fmla="*/ 2147483647 h 526"/>
              <a:gd name="T92" fmla="*/ 2147483647 w 884"/>
              <a:gd name="T93" fmla="*/ 2147483647 h 526"/>
              <a:gd name="T94" fmla="*/ 2147483647 w 884"/>
              <a:gd name="T95" fmla="*/ 2147483647 h 526"/>
              <a:gd name="T96" fmla="*/ 2147483647 w 884"/>
              <a:gd name="T97" fmla="*/ 2147483647 h 526"/>
              <a:gd name="T98" fmla="*/ 2147483647 w 884"/>
              <a:gd name="T99" fmla="*/ 2147483647 h 526"/>
              <a:gd name="T100" fmla="*/ 2147483647 w 884"/>
              <a:gd name="T101" fmla="*/ 2147483647 h 526"/>
              <a:gd name="T102" fmla="*/ 2147483647 w 884"/>
              <a:gd name="T103" fmla="*/ 2147483647 h 5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84"/>
              <a:gd name="T157" fmla="*/ 0 h 526"/>
              <a:gd name="T158" fmla="*/ 884 w 884"/>
              <a:gd name="T159" fmla="*/ 526 h 52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84" h="526">
                <a:moveTo>
                  <a:pt x="794" y="337"/>
                </a:moveTo>
                <a:lnTo>
                  <a:pt x="800" y="349"/>
                </a:lnTo>
                <a:lnTo>
                  <a:pt x="806" y="361"/>
                </a:lnTo>
                <a:lnTo>
                  <a:pt x="812" y="373"/>
                </a:lnTo>
                <a:lnTo>
                  <a:pt x="812" y="390"/>
                </a:lnTo>
                <a:lnTo>
                  <a:pt x="800" y="426"/>
                </a:lnTo>
                <a:lnTo>
                  <a:pt x="776" y="461"/>
                </a:lnTo>
                <a:lnTo>
                  <a:pt x="740" y="485"/>
                </a:lnTo>
                <a:lnTo>
                  <a:pt x="693" y="503"/>
                </a:lnTo>
                <a:lnTo>
                  <a:pt x="639" y="509"/>
                </a:lnTo>
                <a:lnTo>
                  <a:pt x="609" y="503"/>
                </a:lnTo>
                <a:lnTo>
                  <a:pt x="579" y="503"/>
                </a:lnTo>
                <a:lnTo>
                  <a:pt x="555" y="497"/>
                </a:lnTo>
                <a:lnTo>
                  <a:pt x="531" y="485"/>
                </a:lnTo>
                <a:lnTo>
                  <a:pt x="519" y="503"/>
                </a:lnTo>
                <a:lnTo>
                  <a:pt x="501" y="515"/>
                </a:lnTo>
                <a:lnTo>
                  <a:pt x="484" y="521"/>
                </a:lnTo>
                <a:lnTo>
                  <a:pt x="460" y="526"/>
                </a:lnTo>
                <a:lnTo>
                  <a:pt x="442" y="521"/>
                </a:lnTo>
                <a:lnTo>
                  <a:pt x="418" y="515"/>
                </a:lnTo>
                <a:lnTo>
                  <a:pt x="406" y="503"/>
                </a:lnTo>
                <a:lnTo>
                  <a:pt x="394" y="485"/>
                </a:lnTo>
                <a:lnTo>
                  <a:pt x="376" y="491"/>
                </a:lnTo>
                <a:lnTo>
                  <a:pt x="352" y="497"/>
                </a:lnTo>
                <a:lnTo>
                  <a:pt x="334" y="497"/>
                </a:lnTo>
                <a:lnTo>
                  <a:pt x="310" y="503"/>
                </a:lnTo>
                <a:lnTo>
                  <a:pt x="263" y="497"/>
                </a:lnTo>
                <a:lnTo>
                  <a:pt x="221" y="485"/>
                </a:lnTo>
                <a:lnTo>
                  <a:pt x="185" y="467"/>
                </a:lnTo>
                <a:lnTo>
                  <a:pt x="161" y="444"/>
                </a:lnTo>
                <a:lnTo>
                  <a:pt x="143" y="414"/>
                </a:lnTo>
                <a:lnTo>
                  <a:pt x="137" y="414"/>
                </a:lnTo>
                <a:lnTo>
                  <a:pt x="131" y="414"/>
                </a:lnTo>
                <a:lnTo>
                  <a:pt x="90" y="408"/>
                </a:lnTo>
                <a:lnTo>
                  <a:pt x="54" y="390"/>
                </a:lnTo>
                <a:lnTo>
                  <a:pt x="24" y="373"/>
                </a:lnTo>
                <a:lnTo>
                  <a:pt x="6" y="343"/>
                </a:lnTo>
                <a:lnTo>
                  <a:pt x="0" y="308"/>
                </a:lnTo>
                <a:lnTo>
                  <a:pt x="6" y="272"/>
                </a:lnTo>
                <a:lnTo>
                  <a:pt x="30" y="242"/>
                </a:lnTo>
                <a:lnTo>
                  <a:pt x="60" y="219"/>
                </a:lnTo>
                <a:lnTo>
                  <a:pt x="101" y="201"/>
                </a:lnTo>
                <a:lnTo>
                  <a:pt x="107" y="201"/>
                </a:lnTo>
                <a:lnTo>
                  <a:pt x="95" y="189"/>
                </a:lnTo>
                <a:lnTo>
                  <a:pt x="84" y="177"/>
                </a:lnTo>
                <a:lnTo>
                  <a:pt x="78" y="160"/>
                </a:lnTo>
                <a:lnTo>
                  <a:pt x="78" y="142"/>
                </a:lnTo>
                <a:lnTo>
                  <a:pt x="84" y="100"/>
                </a:lnTo>
                <a:lnTo>
                  <a:pt x="113" y="71"/>
                </a:lnTo>
                <a:lnTo>
                  <a:pt x="149" y="47"/>
                </a:lnTo>
                <a:lnTo>
                  <a:pt x="197" y="35"/>
                </a:lnTo>
                <a:lnTo>
                  <a:pt x="227" y="41"/>
                </a:lnTo>
                <a:lnTo>
                  <a:pt x="251" y="47"/>
                </a:lnTo>
                <a:lnTo>
                  <a:pt x="275" y="59"/>
                </a:lnTo>
                <a:lnTo>
                  <a:pt x="293" y="77"/>
                </a:lnTo>
                <a:lnTo>
                  <a:pt x="298" y="77"/>
                </a:lnTo>
                <a:lnTo>
                  <a:pt x="304" y="77"/>
                </a:lnTo>
                <a:lnTo>
                  <a:pt x="310" y="77"/>
                </a:lnTo>
                <a:lnTo>
                  <a:pt x="322" y="59"/>
                </a:lnTo>
                <a:lnTo>
                  <a:pt x="340" y="53"/>
                </a:lnTo>
                <a:lnTo>
                  <a:pt x="358" y="47"/>
                </a:lnTo>
                <a:lnTo>
                  <a:pt x="382" y="41"/>
                </a:lnTo>
                <a:lnTo>
                  <a:pt x="394" y="41"/>
                </a:lnTo>
                <a:lnTo>
                  <a:pt x="406" y="47"/>
                </a:lnTo>
                <a:lnTo>
                  <a:pt x="418" y="53"/>
                </a:lnTo>
                <a:lnTo>
                  <a:pt x="430" y="53"/>
                </a:lnTo>
                <a:lnTo>
                  <a:pt x="436" y="53"/>
                </a:lnTo>
                <a:lnTo>
                  <a:pt x="436" y="47"/>
                </a:lnTo>
                <a:lnTo>
                  <a:pt x="466" y="29"/>
                </a:lnTo>
                <a:lnTo>
                  <a:pt x="496" y="12"/>
                </a:lnTo>
                <a:lnTo>
                  <a:pt x="531" y="6"/>
                </a:lnTo>
                <a:lnTo>
                  <a:pt x="573" y="0"/>
                </a:lnTo>
                <a:lnTo>
                  <a:pt x="621" y="6"/>
                </a:lnTo>
                <a:lnTo>
                  <a:pt x="669" y="24"/>
                </a:lnTo>
                <a:lnTo>
                  <a:pt x="699" y="47"/>
                </a:lnTo>
                <a:lnTo>
                  <a:pt x="722" y="77"/>
                </a:lnTo>
                <a:lnTo>
                  <a:pt x="728" y="112"/>
                </a:lnTo>
                <a:lnTo>
                  <a:pt x="728" y="118"/>
                </a:lnTo>
                <a:lnTo>
                  <a:pt x="728" y="124"/>
                </a:lnTo>
                <a:lnTo>
                  <a:pt x="728" y="130"/>
                </a:lnTo>
                <a:lnTo>
                  <a:pt x="734" y="130"/>
                </a:lnTo>
                <a:lnTo>
                  <a:pt x="740" y="130"/>
                </a:lnTo>
                <a:lnTo>
                  <a:pt x="746" y="130"/>
                </a:lnTo>
                <a:lnTo>
                  <a:pt x="794" y="136"/>
                </a:lnTo>
                <a:lnTo>
                  <a:pt x="830" y="148"/>
                </a:lnTo>
                <a:lnTo>
                  <a:pt x="860" y="171"/>
                </a:lnTo>
                <a:lnTo>
                  <a:pt x="878" y="201"/>
                </a:lnTo>
                <a:lnTo>
                  <a:pt x="884" y="237"/>
                </a:lnTo>
                <a:lnTo>
                  <a:pt x="878" y="272"/>
                </a:lnTo>
                <a:lnTo>
                  <a:pt x="860" y="296"/>
                </a:lnTo>
                <a:lnTo>
                  <a:pt x="830" y="319"/>
                </a:lnTo>
                <a:lnTo>
                  <a:pt x="794" y="337"/>
                </a:lnTo>
              </a:path>
            </a:pathLst>
          </a:custGeom>
          <a:solidFill>
            <a:srgbClr val="FFFFFF"/>
          </a:solidFill>
          <a:ln w="36720">
            <a:solidFill>
              <a:srgbClr val="808080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/>
              <a:t>Internet</a:t>
            </a:r>
          </a:p>
        </p:txBody>
      </p:sp>
      <p:sp>
        <p:nvSpPr>
          <p:cNvPr id="60425" name="Line 17"/>
          <p:cNvSpPr>
            <a:spLocks noChangeShapeType="1"/>
          </p:cNvSpPr>
          <p:nvPr/>
        </p:nvSpPr>
        <p:spPr bwMode="auto">
          <a:xfrm flipH="1" flipV="1">
            <a:off x="1285875" y="4433888"/>
            <a:ext cx="477838" cy="1250950"/>
          </a:xfrm>
          <a:prstGeom prst="line">
            <a:avLst/>
          </a:prstGeom>
          <a:noFill/>
          <a:ln w="4572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60426" name="Group 18"/>
          <p:cNvGrpSpPr>
            <a:grpSpLocks/>
          </p:cNvGrpSpPr>
          <p:nvPr/>
        </p:nvGrpSpPr>
        <p:grpSpPr bwMode="auto">
          <a:xfrm>
            <a:off x="833438" y="3694113"/>
            <a:ext cx="1695450" cy="763587"/>
            <a:chOff x="476" y="2111"/>
            <a:chExt cx="969" cy="436"/>
          </a:xfrm>
        </p:grpSpPr>
        <p:sp>
          <p:nvSpPr>
            <p:cNvPr id="60648" name="Freeform 19"/>
            <p:cNvSpPr>
              <a:spLocks noChangeArrowheads="1"/>
            </p:cNvSpPr>
            <p:nvPr/>
          </p:nvSpPr>
          <p:spPr bwMode="auto">
            <a:xfrm>
              <a:off x="478" y="2111"/>
              <a:ext cx="968" cy="189"/>
            </a:xfrm>
            <a:custGeom>
              <a:avLst/>
              <a:gdLst>
                <a:gd name="T0" fmla="*/ 2 w 4270"/>
                <a:gd name="T1" fmla="*/ 0 h 832"/>
                <a:gd name="T2" fmla="*/ 2 w 4270"/>
                <a:gd name="T3" fmla="*/ 0 h 832"/>
                <a:gd name="T4" fmla="*/ 1 w 4270"/>
                <a:gd name="T5" fmla="*/ 0 h 832"/>
                <a:gd name="T6" fmla="*/ 0 w 4270"/>
                <a:gd name="T7" fmla="*/ 0 h 832"/>
                <a:gd name="T8" fmla="*/ 2 w 427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70"/>
                <a:gd name="T16" fmla="*/ 0 h 832"/>
                <a:gd name="T17" fmla="*/ 4270 w 427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70" h="832">
                  <a:moveTo>
                    <a:pt x="3402" y="831"/>
                  </a:moveTo>
                  <a:lnTo>
                    <a:pt x="4269" y="0"/>
                  </a:lnTo>
                  <a:lnTo>
                    <a:pt x="1119" y="0"/>
                  </a:lnTo>
                  <a:lnTo>
                    <a:pt x="0" y="831"/>
                  </a:lnTo>
                  <a:lnTo>
                    <a:pt x="3402" y="831"/>
                  </a:lnTo>
                </a:path>
              </a:pathLst>
            </a:custGeom>
            <a:solidFill>
              <a:srgbClr val="3CAFE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49" name="Freeform 20"/>
            <p:cNvSpPr>
              <a:spLocks noChangeArrowheads="1"/>
            </p:cNvSpPr>
            <p:nvPr/>
          </p:nvSpPr>
          <p:spPr bwMode="auto">
            <a:xfrm>
              <a:off x="478" y="2111"/>
              <a:ext cx="968" cy="189"/>
            </a:xfrm>
            <a:custGeom>
              <a:avLst/>
              <a:gdLst>
                <a:gd name="T0" fmla="*/ 2 w 4270"/>
                <a:gd name="T1" fmla="*/ 0 h 832"/>
                <a:gd name="T2" fmla="*/ 2 w 4270"/>
                <a:gd name="T3" fmla="*/ 0 h 832"/>
                <a:gd name="T4" fmla="*/ 1 w 4270"/>
                <a:gd name="T5" fmla="*/ 0 h 832"/>
                <a:gd name="T6" fmla="*/ 0 w 4270"/>
                <a:gd name="T7" fmla="*/ 0 h 832"/>
                <a:gd name="T8" fmla="*/ 2 w 427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70"/>
                <a:gd name="T16" fmla="*/ 0 h 832"/>
                <a:gd name="T17" fmla="*/ 4270 w 427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70" h="832">
                  <a:moveTo>
                    <a:pt x="3402" y="831"/>
                  </a:moveTo>
                  <a:lnTo>
                    <a:pt x="4269" y="0"/>
                  </a:lnTo>
                  <a:lnTo>
                    <a:pt x="1119" y="0"/>
                  </a:lnTo>
                  <a:lnTo>
                    <a:pt x="0" y="831"/>
                  </a:lnTo>
                  <a:lnTo>
                    <a:pt x="3402" y="831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50" name="Freeform 21"/>
            <p:cNvSpPr>
              <a:spLocks noChangeArrowheads="1"/>
            </p:cNvSpPr>
            <p:nvPr/>
          </p:nvSpPr>
          <p:spPr bwMode="auto">
            <a:xfrm>
              <a:off x="1249" y="2111"/>
              <a:ext cx="197" cy="437"/>
            </a:xfrm>
            <a:custGeom>
              <a:avLst/>
              <a:gdLst>
                <a:gd name="T0" fmla="*/ 0 w 870"/>
                <a:gd name="T1" fmla="*/ 0 h 1928"/>
                <a:gd name="T2" fmla="*/ 0 w 870"/>
                <a:gd name="T3" fmla="*/ 0 h 1928"/>
                <a:gd name="T4" fmla="*/ 0 w 870"/>
                <a:gd name="T5" fmla="*/ 0 h 1928"/>
                <a:gd name="T6" fmla="*/ 0 w 870"/>
                <a:gd name="T7" fmla="*/ 1 h 1928"/>
                <a:gd name="T8" fmla="*/ 0 w 870"/>
                <a:gd name="T9" fmla="*/ 0 h 19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0"/>
                <a:gd name="T16" fmla="*/ 0 h 1928"/>
                <a:gd name="T17" fmla="*/ 870 w 870"/>
                <a:gd name="T18" fmla="*/ 1928 h 19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0" h="1928">
                  <a:moveTo>
                    <a:pt x="869" y="956"/>
                  </a:moveTo>
                  <a:lnTo>
                    <a:pt x="869" y="0"/>
                  </a:lnTo>
                  <a:lnTo>
                    <a:pt x="0" y="828"/>
                  </a:lnTo>
                  <a:lnTo>
                    <a:pt x="0" y="1927"/>
                  </a:lnTo>
                  <a:lnTo>
                    <a:pt x="869" y="956"/>
                  </a:lnTo>
                </a:path>
              </a:pathLst>
            </a:custGeom>
            <a:solidFill>
              <a:srgbClr val="0760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51" name="Freeform 22"/>
            <p:cNvSpPr>
              <a:spLocks noChangeArrowheads="1"/>
            </p:cNvSpPr>
            <p:nvPr/>
          </p:nvSpPr>
          <p:spPr bwMode="auto">
            <a:xfrm>
              <a:off x="1249" y="2111"/>
              <a:ext cx="197" cy="437"/>
            </a:xfrm>
            <a:custGeom>
              <a:avLst/>
              <a:gdLst>
                <a:gd name="T0" fmla="*/ 0 w 870"/>
                <a:gd name="T1" fmla="*/ 0 h 1928"/>
                <a:gd name="T2" fmla="*/ 0 w 870"/>
                <a:gd name="T3" fmla="*/ 0 h 1928"/>
                <a:gd name="T4" fmla="*/ 0 w 870"/>
                <a:gd name="T5" fmla="*/ 0 h 1928"/>
                <a:gd name="T6" fmla="*/ 0 w 870"/>
                <a:gd name="T7" fmla="*/ 1 h 1928"/>
                <a:gd name="T8" fmla="*/ 0 w 870"/>
                <a:gd name="T9" fmla="*/ 0 h 19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0"/>
                <a:gd name="T16" fmla="*/ 0 h 1928"/>
                <a:gd name="T17" fmla="*/ 870 w 870"/>
                <a:gd name="T18" fmla="*/ 1928 h 19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0" h="1928">
                  <a:moveTo>
                    <a:pt x="869" y="956"/>
                  </a:moveTo>
                  <a:lnTo>
                    <a:pt x="869" y="0"/>
                  </a:lnTo>
                  <a:lnTo>
                    <a:pt x="0" y="828"/>
                  </a:lnTo>
                  <a:lnTo>
                    <a:pt x="0" y="1927"/>
                  </a:lnTo>
                  <a:lnTo>
                    <a:pt x="869" y="956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52" name="Freeform 23"/>
            <p:cNvSpPr>
              <a:spLocks noChangeArrowheads="1"/>
            </p:cNvSpPr>
            <p:nvPr/>
          </p:nvSpPr>
          <p:spPr bwMode="auto">
            <a:xfrm>
              <a:off x="478" y="2299"/>
              <a:ext cx="772" cy="249"/>
            </a:xfrm>
            <a:custGeom>
              <a:avLst/>
              <a:gdLst>
                <a:gd name="T0" fmla="*/ 2 w 3404"/>
                <a:gd name="T1" fmla="*/ 1 h 1098"/>
                <a:gd name="T2" fmla="*/ 2 w 3404"/>
                <a:gd name="T3" fmla="*/ 0 h 1098"/>
                <a:gd name="T4" fmla="*/ 0 w 3404"/>
                <a:gd name="T5" fmla="*/ 0 h 1098"/>
                <a:gd name="T6" fmla="*/ 0 w 3404"/>
                <a:gd name="T7" fmla="*/ 1 h 1098"/>
                <a:gd name="T8" fmla="*/ 2 w 3404"/>
                <a:gd name="T9" fmla="*/ 1 h 10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4"/>
                <a:gd name="T16" fmla="*/ 0 h 1098"/>
                <a:gd name="T17" fmla="*/ 3404 w 3404"/>
                <a:gd name="T18" fmla="*/ 1098 h 10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4" h="1098">
                  <a:moveTo>
                    <a:pt x="3403" y="1097"/>
                  </a:moveTo>
                  <a:lnTo>
                    <a:pt x="3403" y="0"/>
                  </a:lnTo>
                  <a:lnTo>
                    <a:pt x="0" y="0"/>
                  </a:lnTo>
                  <a:lnTo>
                    <a:pt x="1" y="1097"/>
                  </a:lnTo>
                  <a:lnTo>
                    <a:pt x="3403" y="1097"/>
                  </a:lnTo>
                </a:path>
              </a:pathLst>
            </a:custGeom>
            <a:solidFill>
              <a:srgbClr val="1C97C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53" name="Freeform 24"/>
            <p:cNvSpPr>
              <a:spLocks noChangeArrowheads="1"/>
            </p:cNvSpPr>
            <p:nvPr/>
          </p:nvSpPr>
          <p:spPr bwMode="auto">
            <a:xfrm>
              <a:off x="478" y="2299"/>
              <a:ext cx="772" cy="249"/>
            </a:xfrm>
            <a:custGeom>
              <a:avLst/>
              <a:gdLst>
                <a:gd name="T0" fmla="*/ 2 w 3404"/>
                <a:gd name="T1" fmla="*/ 1 h 1098"/>
                <a:gd name="T2" fmla="*/ 2 w 3404"/>
                <a:gd name="T3" fmla="*/ 0 h 1098"/>
                <a:gd name="T4" fmla="*/ 0 w 3404"/>
                <a:gd name="T5" fmla="*/ 0 h 1098"/>
                <a:gd name="T6" fmla="*/ 0 w 3404"/>
                <a:gd name="T7" fmla="*/ 1 h 1098"/>
                <a:gd name="T8" fmla="*/ 2 w 3404"/>
                <a:gd name="T9" fmla="*/ 1 h 10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4"/>
                <a:gd name="T16" fmla="*/ 0 h 1098"/>
                <a:gd name="T17" fmla="*/ 3404 w 3404"/>
                <a:gd name="T18" fmla="*/ 1098 h 10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4" h="1098">
                  <a:moveTo>
                    <a:pt x="3403" y="1097"/>
                  </a:moveTo>
                  <a:lnTo>
                    <a:pt x="3403" y="0"/>
                  </a:lnTo>
                  <a:lnTo>
                    <a:pt x="0" y="0"/>
                  </a:lnTo>
                  <a:lnTo>
                    <a:pt x="1" y="1097"/>
                  </a:lnTo>
                  <a:lnTo>
                    <a:pt x="3403" y="1097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54" name="Freeform 25"/>
            <p:cNvSpPr>
              <a:spLocks noChangeArrowheads="1"/>
            </p:cNvSpPr>
            <p:nvPr/>
          </p:nvSpPr>
          <p:spPr bwMode="auto">
            <a:xfrm>
              <a:off x="554" y="2371"/>
              <a:ext cx="583" cy="133"/>
            </a:xfrm>
            <a:custGeom>
              <a:avLst/>
              <a:gdLst>
                <a:gd name="T0" fmla="*/ 2 w 2569"/>
                <a:gd name="T1" fmla="*/ 0 h 587"/>
                <a:gd name="T2" fmla="*/ 2 w 2569"/>
                <a:gd name="T3" fmla="*/ 0 h 587"/>
                <a:gd name="T4" fmla="*/ 0 w 2569"/>
                <a:gd name="T5" fmla="*/ 0 h 587"/>
                <a:gd name="T6" fmla="*/ 0 w 2569"/>
                <a:gd name="T7" fmla="*/ 0 h 587"/>
                <a:gd name="T8" fmla="*/ 2 w 2569"/>
                <a:gd name="T9" fmla="*/ 0 h 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9"/>
                <a:gd name="T16" fmla="*/ 0 h 587"/>
                <a:gd name="T17" fmla="*/ 2569 w 2569"/>
                <a:gd name="T18" fmla="*/ 587 h 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9" h="587">
                  <a:moveTo>
                    <a:pt x="2568" y="586"/>
                  </a:moveTo>
                  <a:lnTo>
                    <a:pt x="2568" y="0"/>
                  </a:lnTo>
                  <a:lnTo>
                    <a:pt x="0" y="0"/>
                  </a:lnTo>
                  <a:lnTo>
                    <a:pt x="0" y="586"/>
                  </a:lnTo>
                  <a:lnTo>
                    <a:pt x="2568" y="586"/>
                  </a:lnTo>
                </a:path>
              </a:pathLst>
            </a:custGeom>
            <a:solidFill>
              <a:srgbClr val="13496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55" name="Freeform 26"/>
            <p:cNvSpPr>
              <a:spLocks noChangeArrowheads="1"/>
            </p:cNvSpPr>
            <p:nvPr/>
          </p:nvSpPr>
          <p:spPr bwMode="auto">
            <a:xfrm>
              <a:off x="554" y="2371"/>
              <a:ext cx="583" cy="133"/>
            </a:xfrm>
            <a:custGeom>
              <a:avLst/>
              <a:gdLst>
                <a:gd name="T0" fmla="*/ 2 w 2569"/>
                <a:gd name="T1" fmla="*/ 0 h 587"/>
                <a:gd name="T2" fmla="*/ 2 w 2569"/>
                <a:gd name="T3" fmla="*/ 0 h 587"/>
                <a:gd name="T4" fmla="*/ 0 w 2569"/>
                <a:gd name="T5" fmla="*/ 0 h 587"/>
                <a:gd name="T6" fmla="*/ 0 w 2569"/>
                <a:gd name="T7" fmla="*/ 0 h 587"/>
                <a:gd name="T8" fmla="*/ 2 w 2569"/>
                <a:gd name="T9" fmla="*/ 0 h 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9"/>
                <a:gd name="T16" fmla="*/ 0 h 587"/>
                <a:gd name="T17" fmla="*/ 2569 w 2569"/>
                <a:gd name="T18" fmla="*/ 587 h 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9" h="587">
                  <a:moveTo>
                    <a:pt x="2568" y="586"/>
                  </a:moveTo>
                  <a:lnTo>
                    <a:pt x="2568" y="0"/>
                  </a:lnTo>
                  <a:lnTo>
                    <a:pt x="0" y="0"/>
                  </a:lnTo>
                  <a:lnTo>
                    <a:pt x="0" y="586"/>
                  </a:lnTo>
                  <a:lnTo>
                    <a:pt x="2568" y="586"/>
                  </a:lnTo>
                </a:path>
              </a:pathLst>
            </a:cu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56" name="Line 27"/>
            <p:cNvSpPr>
              <a:spLocks noChangeShapeType="1"/>
            </p:cNvSpPr>
            <p:nvPr/>
          </p:nvSpPr>
          <p:spPr bwMode="auto">
            <a:xfrm>
              <a:off x="603" y="2371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57" name="Line 28"/>
            <p:cNvSpPr>
              <a:spLocks noChangeShapeType="1"/>
            </p:cNvSpPr>
            <p:nvPr/>
          </p:nvSpPr>
          <p:spPr bwMode="auto">
            <a:xfrm>
              <a:off x="652" y="2371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58" name="Line 29"/>
            <p:cNvSpPr>
              <a:spLocks noChangeShapeType="1"/>
            </p:cNvSpPr>
            <p:nvPr/>
          </p:nvSpPr>
          <p:spPr bwMode="auto">
            <a:xfrm>
              <a:off x="700" y="2371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59" name="Line 30"/>
            <p:cNvSpPr>
              <a:spLocks noChangeShapeType="1"/>
            </p:cNvSpPr>
            <p:nvPr/>
          </p:nvSpPr>
          <p:spPr bwMode="auto">
            <a:xfrm>
              <a:off x="748" y="2371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0" name="Line 31"/>
            <p:cNvSpPr>
              <a:spLocks noChangeShapeType="1"/>
            </p:cNvSpPr>
            <p:nvPr/>
          </p:nvSpPr>
          <p:spPr bwMode="auto">
            <a:xfrm>
              <a:off x="796" y="2371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1" name="Line 32"/>
            <p:cNvSpPr>
              <a:spLocks noChangeShapeType="1"/>
            </p:cNvSpPr>
            <p:nvPr/>
          </p:nvSpPr>
          <p:spPr bwMode="auto">
            <a:xfrm>
              <a:off x="845" y="2371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2" name="Line 33"/>
            <p:cNvSpPr>
              <a:spLocks noChangeShapeType="1"/>
            </p:cNvSpPr>
            <p:nvPr/>
          </p:nvSpPr>
          <p:spPr bwMode="auto">
            <a:xfrm>
              <a:off x="893" y="2371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3" name="Line 34"/>
            <p:cNvSpPr>
              <a:spLocks noChangeShapeType="1"/>
            </p:cNvSpPr>
            <p:nvPr/>
          </p:nvSpPr>
          <p:spPr bwMode="auto">
            <a:xfrm>
              <a:off x="941" y="2371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4" name="Line 35"/>
            <p:cNvSpPr>
              <a:spLocks noChangeShapeType="1"/>
            </p:cNvSpPr>
            <p:nvPr/>
          </p:nvSpPr>
          <p:spPr bwMode="auto">
            <a:xfrm>
              <a:off x="990" y="2371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5" name="Line 36"/>
            <p:cNvSpPr>
              <a:spLocks noChangeShapeType="1"/>
            </p:cNvSpPr>
            <p:nvPr/>
          </p:nvSpPr>
          <p:spPr bwMode="auto">
            <a:xfrm>
              <a:off x="1038" y="2371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6" name="Line 37"/>
            <p:cNvSpPr>
              <a:spLocks noChangeShapeType="1"/>
            </p:cNvSpPr>
            <p:nvPr/>
          </p:nvSpPr>
          <p:spPr bwMode="auto">
            <a:xfrm>
              <a:off x="1086" y="2371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7" name="Freeform 38"/>
            <p:cNvSpPr>
              <a:spLocks noChangeArrowheads="1"/>
            </p:cNvSpPr>
            <p:nvPr/>
          </p:nvSpPr>
          <p:spPr bwMode="auto">
            <a:xfrm>
              <a:off x="480" y="2301"/>
              <a:ext cx="769" cy="147"/>
            </a:xfrm>
            <a:custGeom>
              <a:avLst/>
              <a:gdLst>
                <a:gd name="T0" fmla="*/ 2 w 3392"/>
                <a:gd name="T1" fmla="*/ 0 h 649"/>
                <a:gd name="T2" fmla="*/ 0 w 3392"/>
                <a:gd name="T3" fmla="*/ 0 h 649"/>
                <a:gd name="T4" fmla="*/ 0 w 3392"/>
                <a:gd name="T5" fmla="*/ 0 h 649"/>
                <a:gd name="T6" fmla="*/ 2 w 3392"/>
                <a:gd name="T7" fmla="*/ 0 h 649"/>
                <a:gd name="T8" fmla="*/ 2 w 3392"/>
                <a:gd name="T9" fmla="*/ 0 h 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2"/>
                <a:gd name="T16" fmla="*/ 0 h 649"/>
                <a:gd name="T17" fmla="*/ 3392 w 3392"/>
                <a:gd name="T18" fmla="*/ 649 h 6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2" h="649">
                  <a:moveTo>
                    <a:pt x="3387" y="648"/>
                  </a:moveTo>
                  <a:lnTo>
                    <a:pt x="0" y="648"/>
                  </a:lnTo>
                  <a:lnTo>
                    <a:pt x="0" y="0"/>
                  </a:lnTo>
                  <a:lnTo>
                    <a:pt x="3391" y="0"/>
                  </a:lnTo>
                  <a:lnTo>
                    <a:pt x="3387" y="648"/>
                  </a:lnTo>
                </a:path>
              </a:pathLst>
            </a:custGeom>
            <a:solidFill>
              <a:srgbClr val="0760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68" name="Freeform 39"/>
            <p:cNvSpPr>
              <a:spLocks noChangeArrowheads="1"/>
            </p:cNvSpPr>
            <p:nvPr/>
          </p:nvSpPr>
          <p:spPr bwMode="auto">
            <a:xfrm>
              <a:off x="476" y="2444"/>
              <a:ext cx="772" cy="7"/>
            </a:xfrm>
            <a:custGeom>
              <a:avLst/>
              <a:gdLst>
                <a:gd name="T0" fmla="*/ 0 w 3406"/>
                <a:gd name="T1" fmla="*/ 0 h 33"/>
                <a:gd name="T2" fmla="*/ 0 w 3406"/>
                <a:gd name="T3" fmla="*/ 0 h 33"/>
                <a:gd name="T4" fmla="*/ 2 w 3406"/>
                <a:gd name="T5" fmla="*/ 0 h 33"/>
                <a:gd name="T6" fmla="*/ 2 w 3406"/>
                <a:gd name="T7" fmla="*/ 0 h 33"/>
                <a:gd name="T8" fmla="*/ 0 w 3406"/>
                <a:gd name="T9" fmla="*/ 0 h 33"/>
                <a:gd name="T10" fmla="*/ 0 w 3406"/>
                <a:gd name="T11" fmla="*/ 0 h 33"/>
                <a:gd name="T12" fmla="*/ 0 w 3406"/>
                <a:gd name="T13" fmla="*/ 0 h 33"/>
                <a:gd name="T14" fmla="*/ 0 w 3406"/>
                <a:gd name="T15" fmla="*/ 0 h 33"/>
                <a:gd name="T16" fmla="*/ 0 w 3406"/>
                <a:gd name="T17" fmla="*/ 0 h 33"/>
                <a:gd name="T18" fmla="*/ 0 w 3406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06"/>
                <a:gd name="T31" fmla="*/ 0 h 33"/>
                <a:gd name="T32" fmla="*/ 3406 w 3406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06" h="33">
                  <a:moveTo>
                    <a:pt x="0" y="14"/>
                  </a:moveTo>
                  <a:lnTo>
                    <a:pt x="16" y="32"/>
                  </a:lnTo>
                  <a:lnTo>
                    <a:pt x="3405" y="32"/>
                  </a:lnTo>
                  <a:lnTo>
                    <a:pt x="3405" y="0"/>
                  </a:lnTo>
                  <a:lnTo>
                    <a:pt x="16" y="0"/>
                  </a:lnTo>
                  <a:lnTo>
                    <a:pt x="0" y="14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0" y="14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69" name="Freeform 40"/>
            <p:cNvSpPr>
              <a:spLocks noChangeArrowheads="1"/>
            </p:cNvSpPr>
            <p:nvPr/>
          </p:nvSpPr>
          <p:spPr bwMode="auto">
            <a:xfrm>
              <a:off x="476" y="2298"/>
              <a:ext cx="8" cy="151"/>
            </a:xfrm>
            <a:custGeom>
              <a:avLst/>
              <a:gdLst>
                <a:gd name="T0" fmla="*/ 0 w 37"/>
                <a:gd name="T1" fmla="*/ 0 h 664"/>
                <a:gd name="T2" fmla="*/ 0 w 37"/>
                <a:gd name="T3" fmla="*/ 0 h 664"/>
                <a:gd name="T4" fmla="*/ 0 w 37"/>
                <a:gd name="T5" fmla="*/ 0 h 664"/>
                <a:gd name="T6" fmla="*/ 0 w 37"/>
                <a:gd name="T7" fmla="*/ 0 h 664"/>
                <a:gd name="T8" fmla="*/ 0 w 37"/>
                <a:gd name="T9" fmla="*/ 0 h 664"/>
                <a:gd name="T10" fmla="*/ 0 w 37"/>
                <a:gd name="T11" fmla="*/ 0 h 664"/>
                <a:gd name="T12" fmla="*/ 0 w 37"/>
                <a:gd name="T13" fmla="*/ 0 h 664"/>
                <a:gd name="T14" fmla="*/ 0 w 37"/>
                <a:gd name="T15" fmla="*/ 0 h 664"/>
                <a:gd name="T16" fmla="*/ 0 w 37"/>
                <a:gd name="T17" fmla="*/ 0 h 664"/>
                <a:gd name="T18" fmla="*/ 0 w 37"/>
                <a:gd name="T19" fmla="*/ 0 h 6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664"/>
                <a:gd name="T32" fmla="*/ 37 w 37"/>
                <a:gd name="T33" fmla="*/ 664 h 6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664">
                  <a:moveTo>
                    <a:pt x="17" y="0"/>
                  </a:moveTo>
                  <a:lnTo>
                    <a:pt x="0" y="13"/>
                  </a:lnTo>
                  <a:lnTo>
                    <a:pt x="0" y="663"/>
                  </a:lnTo>
                  <a:lnTo>
                    <a:pt x="33" y="663"/>
                  </a:lnTo>
                  <a:lnTo>
                    <a:pt x="36" y="13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7" y="0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70" name="Freeform 41"/>
            <p:cNvSpPr>
              <a:spLocks noChangeArrowheads="1"/>
            </p:cNvSpPr>
            <p:nvPr/>
          </p:nvSpPr>
          <p:spPr bwMode="auto">
            <a:xfrm>
              <a:off x="480" y="2298"/>
              <a:ext cx="773" cy="7"/>
            </a:xfrm>
            <a:custGeom>
              <a:avLst/>
              <a:gdLst>
                <a:gd name="T0" fmla="*/ 2 w 3409"/>
                <a:gd name="T1" fmla="*/ 0 h 32"/>
                <a:gd name="T2" fmla="*/ 2 w 3409"/>
                <a:gd name="T3" fmla="*/ 0 h 32"/>
                <a:gd name="T4" fmla="*/ 0 w 3409"/>
                <a:gd name="T5" fmla="*/ 0 h 32"/>
                <a:gd name="T6" fmla="*/ 0 w 3409"/>
                <a:gd name="T7" fmla="*/ 0 h 32"/>
                <a:gd name="T8" fmla="*/ 2 w 3409"/>
                <a:gd name="T9" fmla="*/ 0 h 32"/>
                <a:gd name="T10" fmla="*/ 2 w 3409"/>
                <a:gd name="T11" fmla="*/ 0 h 32"/>
                <a:gd name="T12" fmla="*/ 2 w 3409"/>
                <a:gd name="T13" fmla="*/ 0 h 32"/>
                <a:gd name="T14" fmla="*/ 2 w 3409"/>
                <a:gd name="T15" fmla="*/ 0 h 32"/>
                <a:gd name="T16" fmla="*/ 2 w 3409"/>
                <a:gd name="T17" fmla="*/ 0 h 32"/>
                <a:gd name="T18" fmla="*/ 2 w 3409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09"/>
                <a:gd name="T31" fmla="*/ 0 h 32"/>
                <a:gd name="T32" fmla="*/ 3409 w 3409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09" h="32">
                  <a:moveTo>
                    <a:pt x="3408" y="15"/>
                  </a:moveTo>
                  <a:lnTo>
                    <a:pt x="3389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3389" y="31"/>
                  </a:lnTo>
                  <a:lnTo>
                    <a:pt x="3408" y="15"/>
                  </a:lnTo>
                  <a:lnTo>
                    <a:pt x="3408" y="0"/>
                  </a:lnTo>
                  <a:lnTo>
                    <a:pt x="3389" y="0"/>
                  </a:lnTo>
                  <a:lnTo>
                    <a:pt x="3408" y="15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71" name="Freeform 42"/>
            <p:cNvSpPr>
              <a:spLocks noChangeArrowheads="1"/>
            </p:cNvSpPr>
            <p:nvPr/>
          </p:nvSpPr>
          <p:spPr bwMode="auto">
            <a:xfrm>
              <a:off x="1244" y="2301"/>
              <a:ext cx="9" cy="151"/>
            </a:xfrm>
            <a:custGeom>
              <a:avLst/>
              <a:gdLst>
                <a:gd name="T0" fmla="*/ 0 w 39"/>
                <a:gd name="T1" fmla="*/ 0 h 664"/>
                <a:gd name="T2" fmla="*/ 0 w 39"/>
                <a:gd name="T3" fmla="*/ 0 h 664"/>
                <a:gd name="T4" fmla="*/ 0 w 39"/>
                <a:gd name="T5" fmla="*/ 0 h 664"/>
                <a:gd name="T6" fmla="*/ 0 w 39"/>
                <a:gd name="T7" fmla="*/ 0 h 664"/>
                <a:gd name="T8" fmla="*/ 0 w 39"/>
                <a:gd name="T9" fmla="*/ 0 h 664"/>
                <a:gd name="T10" fmla="*/ 0 w 39"/>
                <a:gd name="T11" fmla="*/ 0 h 664"/>
                <a:gd name="T12" fmla="*/ 0 w 39"/>
                <a:gd name="T13" fmla="*/ 0 h 664"/>
                <a:gd name="T14" fmla="*/ 0 w 39"/>
                <a:gd name="T15" fmla="*/ 0 h 664"/>
                <a:gd name="T16" fmla="*/ 0 w 39"/>
                <a:gd name="T17" fmla="*/ 0 h 664"/>
                <a:gd name="T18" fmla="*/ 0 w 39"/>
                <a:gd name="T19" fmla="*/ 0 h 6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664"/>
                <a:gd name="T32" fmla="*/ 39 w 39"/>
                <a:gd name="T33" fmla="*/ 664 h 6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664">
                  <a:moveTo>
                    <a:pt x="19" y="663"/>
                  </a:moveTo>
                  <a:lnTo>
                    <a:pt x="38" y="647"/>
                  </a:lnTo>
                  <a:lnTo>
                    <a:pt x="38" y="0"/>
                  </a:lnTo>
                  <a:lnTo>
                    <a:pt x="1" y="0"/>
                  </a:lnTo>
                  <a:lnTo>
                    <a:pt x="0" y="647"/>
                  </a:lnTo>
                  <a:lnTo>
                    <a:pt x="19" y="663"/>
                  </a:lnTo>
                  <a:lnTo>
                    <a:pt x="38" y="663"/>
                  </a:lnTo>
                  <a:lnTo>
                    <a:pt x="38" y="647"/>
                  </a:lnTo>
                  <a:lnTo>
                    <a:pt x="19" y="663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72" name="Freeform 43"/>
            <p:cNvSpPr>
              <a:spLocks noChangeArrowheads="1"/>
            </p:cNvSpPr>
            <p:nvPr/>
          </p:nvSpPr>
          <p:spPr bwMode="auto">
            <a:xfrm>
              <a:off x="552" y="2344"/>
              <a:ext cx="104" cy="64"/>
            </a:xfrm>
            <a:custGeom>
              <a:avLst/>
              <a:gdLst>
                <a:gd name="T0" fmla="*/ 0 w 457"/>
                <a:gd name="T1" fmla="*/ 0 h 283"/>
                <a:gd name="T2" fmla="*/ 0 w 457"/>
                <a:gd name="T3" fmla="*/ 0 h 283"/>
                <a:gd name="T4" fmla="*/ 0 w 457"/>
                <a:gd name="T5" fmla="*/ 0 h 283"/>
                <a:gd name="T6" fmla="*/ 0 w 457"/>
                <a:gd name="T7" fmla="*/ 0 h 283"/>
                <a:gd name="T8" fmla="*/ 0 w 457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83"/>
                <a:gd name="T17" fmla="*/ 457 w 457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83">
                  <a:moveTo>
                    <a:pt x="456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28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73" name="Freeform 44"/>
            <p:cNvSpPr>
              <a:spLocks noChangeArrowheads="1"/>
            </p:cNvSpPr>
            <p:nvPr/>
          </p:nvSpPr>
          <p:spPr bwMode="auto">
            <a:xfrm>
              <a:off x="552" y="2344"/>
              <a:ext cx="104" cy="64"/>
            </a:xfrm>
            <a:custGeom>
              <a:avLst/>
              <a:gdLst>
                <a:gd name="T0" fmla="*/ 0 w 457"/>
                <a:gd name="T1" fmla="*/ 0 h 283"/>
                <a:gd name="T2" fmla="*/ 0 w 457"/>
                <a:gd name="T3" fmla="*/ 0 h 283"/>
                <a:gd name="T4" fmla="*/ 0 w 457"/>
                <a:gd name="T5" fmla="*/ 0 h 283"/>
                <a:gd name="T6" fmla="*/ 0 w 457"/>
                <a:gd name="T7" fmla="*/ 0 h 283"/>
                <a:gd name="T8" fmla="*/ 0 w 457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83"/>
                <a:gd name="T17" fmla="*/ 457 w 457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83">
                  <a:moveTo>
                    <a:pt x="456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28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74" name="Freeform 45"/>
            <p:cNvSpPr>
              <a:spLocks noChangeArrowheads="1"/>
            </p:cNvSpPr>
            <p:nvPr/>
          </p:nvSpPr>
          <p:spPr bwMode="auto">
            <a:xfrm>
              <a:off x="520" y="2425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75" name="Freeform 46"/>
            <p:cNvSpPr>
              <a:spLocks noChangeArrowheads="1"/>
            </p:cNvSpPr>
            <p:nvPr/>
          </p:nvSpPr>
          <p:spPr bwMode="auto">
            <a:xfrm>
              <a:off x="520" y="2425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76" name="Freeform 47"/>
            <p:cNvSpPr>
              <a:spLocks noChangeArrowheads="1"/>
            </p:cNvSpPr>
            <p:nvPr/>
          </p:nvSpPr>
          <p:spPr bwMode="auto">
            <a:xfrm>
              <a:off x="583" y="2425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77" name="Freeform 48"/>
            <p:cNvSpPr>
              <a:spLocks noChangeArrowheads="1"/>
            </p:cNvSpPr>
            <p:nvPr/>
          </p:nvSpPr>
          <p:spPr bwMode="auto">
            <a:xfrm>
              <a:off x="583" y="2425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78" name="Freeform 49"/>
            <p:cNvSpPr>
              <a:spLocks noChangeArrowheads="1"/>
            </p:cNvSpPr>
            <p:nvPr/>
          </p:nvSpPr>
          <p:spPr bwMode="auto">
            <a:xfrm>
              <a:off x="646" y="2425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79" name="Freeform 50"/>
            <p:cNvSpPr>
              <a:spLocks noChangeArrowheads="1"/>
            </p:cNvSpPr>
            <p:nvPr/>
          </p:nvSpPr>
          <p:spPr bwMode="auto">
            <a:xfrm>
              <a:off x="646" y="2425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80" name="Freeform 51"/>
            <p:cNvSpPr>
              <a:spLocks noChangeArrowheads="1"/>
            </p:cNvSpPr>
            <p:nvPr/>
          </p:nvSpPr>
          <p:spPr bwMode="auto">
            <a:xfrm>
              <a:off x="708" y="2425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81" name="Freeform 52"/>
            <p:cNvSpPr>
              <a:spLocks noChangeArrowheads="1"/>
            </p:cNvSpPr>
            <p:nvPr/>
          </p:nvSpPr>
          <p:spPr bwMode="auto">
            <a:xfrm>
              <a:off x="708" y="2425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82" name="Freeform 53"/>
            <p:cNvSpPr>
              <a:spLocks noChangeArrowheads="1"/>
            </p:cNvSpPr>
            <p:nvPr/>
          </p:nvSpPr>
          <p:spPr bwMode="auto">
            <a:xfrm>
              <a:off x="771" y="2425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83" name="Freeform 54"/>
            <p:cNvSpPr>
              <a:spLocks noChangeArrowheads="1"/>
            </p:cNvSpPr>
            <p:nvPr/>
          </p:nvSpPr>
          <p:spPr bwMode="auto">
            <a:xfrm>
              <a:off x="771" y="2425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84" name="Freeform 55"/>
            <p:cNvSpPr>
              <a:spLocks noChangeArrowheads="1"/>
            </p:cNvSpPr>
            <p:nvPr/>
          </p:nvSpPr>
          <p:spPr bwMode="auto">
            <a:xfrm>
              <a:off x="835" y="2425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85" name="Freeform 56"/>
            <p:cNvSpPr>
              <a:spLocks noChangeArrowheads="1"/>
            </p:cNvSpPr>
            <p:nvPr/>
          </p:nvSpPr>
          <p:spPr bwMode="auto">
            <a:xfrm>
              <a:off x="835" y="2425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86" name="Freeform 57"/>
            <p:cNvSpPr>
              <a:spLocks noChangeArrowheads="1"/>
            </p:cNvSpPr>
            <p:nvPr/>
          </p:nvSpPr>
          <p:spPr bwMode="auto">
            <a:xfrm>
              <a:off x="897" y="2425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87" name="Freeform 58"/>
            <p:cNvSpPr>
              <a:spLocks noChangeArrowheads="1"/>
            </p:cNvSpPr>
            <p:nvPr/>
          </p:nvSpPr>
          <p:spPr bwMode="auto">
            <a:xfrm>
              <a:off x="897" y="2425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88" name="Freeform 59"/>
            <p:cNvSpPr>
              <a:spLocks noChangeArrowheads="1"/>
            </p:cNvSpPr>
            <p:nvPr/>
          </p:nvSpPr>
          <p:spPr bwMode="auto">
            <a:xfrm>
              <a:off x="960" y="2425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89" name="Freeform 60"/>
            <p:cNvSpPr>
              <a:spLocks noChangeArrowheads="1"/>
            </p:cNvSpPr>
            <p:nvPr/>
          </p:nvSpPr>
          <p:spPr bwMode="auto">
            <a:xfrm>
              <a:off x="960" y="2425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90" name="Freeform 61"/>
            <p:cNvSpPr>
              <a:spLocks noChangeArrowheads="1"/>
            </p:cNvSpPr>
            <p:nvPr/>
          </p:nvSpPr>
          <p:spPr bwMode="auto">
            <a:xfrm>
              <a:off x="1023" y="2425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91" name="Freeform 62"/>
            <p:cNvSpPr>
              <a:spLocks noChangeArrowheads="1"/>
            </p:cNvSpPr>
            <p:nvPr/>
          </p:nvSpPr>
          <p:spPr bwMode="auto">
            <a:xfrm>
              <a:off x="1023" y="2425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92" name="Freeform 63"/>
            <p:cNvSpPr>
              <a:spLocks noChangeArrowheads="1"/>
            </p:cNvSpPr>
            <p:nvPr/>
          </p:nvSpPr>
          <p:spPr bwMode="auto">
            <a:xfrm>
              <a:off x="1086" y="2425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93" name="Freeform 64"/>
            <p:cNvSpPr>
              <a:spLocks noChangeArrowheads="1"/>
            </p:cNvSpPr>
            <p:nvPr/>
          </p:nvSpPr>
          <p:spPr bwMode="auto">
            <a:xfrm>
              <a:off x="1086" y="2425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94" name="Freeform 65"/>
            <p:cNvSpPr>
              <a:spLocks noChangeArrowheads="1"/>
            </p:cNvSpPr>
            <p:nvPr/>
          </p:nvSpPr>
          <p:spPr bwMode="auto">
            <a:xfrm>
              <a:off x="1149" y="2425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95" name="Freeform 66"/>
            <p:cNvSpPr>
              <a:spLocks noChangeArrowheads="1"/>
            </p:cNvSpPr>
            <p:nvPr/>
          </p:nvSpPr>
          <p:spPr bwMode="auto">
            <a:xfrm>
              <a:off x="1149" y="2425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96" name="Freeform 67"/>
            <p:cNvSpPr>
              <a:spLocks noChangeArrowheads="1"/>
            </p:cNvSpPr>
            <p:nvPr/>
          </p:nvSpPr>
          <p:spPr bwMode="auto">
            <a:xfrm>
              <a:off x="520" y="2316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97" name="Freeform 68"/>
            <p:cNvSpPr>
              <a:spLocks noChangeArrowheads="1"/>
            </p:cNvSpPr>
            <p:nvPr/>
          </p:nvSpPr>
          <p:spPr bwMode="auto">
            <a:xfrm>
              <a:off x="520" y="2316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98" name="Freeform 69"/>
            <p:cNvSpPr>
              <a:spLocks noChangeArrowheads="1"/>
            </p:cNvSpPr>
            <p:nvPr/>
          </p:nvSpPr>
          <p:spPr bwMode="auto">
            <a:xfrm>
              <a:off x="583" y="2316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99" name="Freeform 70"/>
            <p:cNvSpPr>
              <a:spLocks noChangeArrowheads="1"/>
            </p:cNvSpPr>
            <p:nvPr/>
          </p:nvSpPr>
          <p:spPr bwMode="auto">
            <a:xfrm>
              <a:off x="583" y="2316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00" name="Freeform 71"/>
            <p:cNvSpPr>
              <a:spLocks noChangeArrowheads="1"/>
            </p:cNvSpPr>
            <p:nvPr/>
          </p:nvSpPr>
          <p:spPr bwMode="auto">
            <a:xfrm>
              <a:off x="646" y="2316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01" name="Freeform 72"/>
            <p:cNvSpPr>
              <a:spLocks noChangeArrowheads="1"/>
            </p:cNvSpPr>
            <p:nvPr/>
          </p:nvSpPr>
          <p:spPr bwMode="auto">
            <a:xfrm>
              <a:off x="646" y="2316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02" name="Freeform 73"/>
            <p:cNvSpPr>
              <a:spLocks noChangeArrowheads="1"/>
            </p:cNvSpPr>
            <p:nvPr/>
          </p:nvSpPr>
          <p:spPr bwMode="auto">
            <a:xfrm>
              <a:off x="708" y="2316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03" name="Freeform 74"/>
            <p:cNvSpPr>
              <a:spLocks noChangeArrowheads="1"/>
            </p:cNvSpPr>
            <p:nvPr/>
          </p:nvSpPr>
          <p:spPr bwMode="auto">
            <a:xfrm>
              <a:off x="708" y="2316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04" name="Freeform 75"/>
            <p:cNvSpPr>
              <a:spLocks noChangeArrowheads="1"/>
            </p:cNvSpPr>
            <p:nvPr/>
          </p:nvSpPr>
          <p:spPr bwMode="auto">
            <a:xfrm>
              <a:off x="771" y="2316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05" name="Freeform 76"/>
            <p:cNvSpPr>
              <a:spLocks noChangeArrowheads="1"/>
            </p:cNvSpPr>
            <p:nvPr/>
          </p:nvSpPr>
          <p:spPr bwMode="auto">
            <a:xfrm>
              <a:off x="771" y="2316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06" name="Freeform 77"/>
            <p:cNvSpPr>
              <a:spLocks noChangeArrowheads="1"/>
            </p:cNvSpPr>
            <p:nvPr/>
          </p:nvSpPr>
          <p:spPr bwMode="auto">
            <a:xfrm>
              <a:off x="835" y="2316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07" name="Freeform 78"/>
            <p:cNvSpPr>
              <a:spLocks noChangeArrowheads="1"/>
            </p:cNvSpPr>
            <p:nvPr/>
          </p:nvSpPr>
          <p:spPr bwMode="auto">
            <a:xfrm>
              <a:off x="835" y="2316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08" name="Freeform 79"/>
            <p:cNvSpPr>
              <a:spLocks noChangeArrowheads="1"/>
            </p:cNvSpPr>
            <p:nvPr/>
          </p:nvSpPr>
          <p:spPr bwMode="auto">
            <a:xfrm>
              <a:off x="897" y="2316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09" name="Freeform 80"/>
            <p:cNvSpPr>
              <a:spLocks noChangeArrowheads="1"/>
            </p:cNvSpPr>
            <p:nvPr/>
          </p:nvSpPr>
          <p:spPr bwMode="auto">
            <a:xfrm>
              <a:off x="897" y="2316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10" name="Freeform 81"/>
            <p:cNvSpPr>
              <a:spLocks noChangeArrowheads="1"/>
            </p:cNvSpPr>
            <p:nvPr/>
          </p:nvSpPr>
          <p:spPr bwMode="auto">
            <a:xfrm>
              <a:off x="960" y="2316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11" name="Freeform 82"/>
            <p:cNvSpPr>
              <a:spLocks noChangeArrowheads="1"/>
            </p:cNvSpPr>
            <p:nvPr/>
          </p:nvSpPr>
          <p:spPr bwMode="auto">
            <a:xfrm>
              <a:off x="960" y="2316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12" name="Freeform 83"/>
            <p:cNvSpPr>
              <a:spLocks noChangeArrowheads="1"/>
            </p:cNvSpPr>
            <p:nvPr/>
          </p:nvSpPr>
          <p:spPr bwMode="auto">
            <a:xfrm>
              <a:off x="1023" y="2316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13" name="Freeform 84"/>
            <p:cNvSpPr>
              <a:spLocks noChangeArrowheads="1"/>
            </p:cNvSpPr>
            <p:nvPr/>
          </p:nvSpPr>
          <p:spPr bwMode="auto">
            <a:xfrm>
              <a:off x="1023" y="2316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14" name="Freeform 85"/>
            <p:cNvSpPr>
              <a:spLocks noChangeArrowheads="1"/>
            </p:cNvSpPr>
            <p:nvPr/>
          </p:nvSpPr>
          <p:spPr bwMode="auto">
            <a:xfrm>
              <a:off x="1086" y="2316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15" name="Freeform 86"/>
            <p:cNvSpPr>
              <a:spLocks noChangeArrowheads="1"/>
            </p:cNvSpPr>
            <p:nvPr/>
          </p:nvSpPr>
          <p:spPr bwMode="auto">
            <a:xfrm>
              <a:off x="1086" y="2316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16" name="Freeform 87"/>
            <p:cNvSpPr>
              <a:spLocks noChangeArrowheads="1"/>
            </p:cNvSpPr>
            <p:nvPr/>
          </p:nvSpPr>
          <p:spPr bwMode="auto">
            <a:xfrm>
              <a:off x="1149" y="2316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17" name="Freeform 88"/>
            <p:cNvSpPr>
              <a:spLocks noChangeArrowheads="1"/>
            </p:cNvSpPr>
            <p:nvPr/>
          </p:nvSpPr>
          <p:spPr bwMode="auto">
            <a:xfrm>
              <a:off x="1149" y="2316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18" name="Freeform 89"/>
            <p:cNvSpPr>
              <a:spLocks noChangeArrowheads="1"/>
            </p:cNvSpPr>
            <p:nvPr/>
          </p:nvSpPr>
          <p:spPr bwMode="auto">
            <a:xfrm>
              <a:off x="720" y="2344"/>
              <a:ext cx="104" cy="64"/>
            </a:xfrm>
            <a:custGeom>
              <a:avLst/>
              <a:gdLst>
                <a:gd name="T0" fmla="*/ 0 w 458"/>
                <a:gd name="T1" fmla="*/ 0 h 283"/>
                <a:gd name="T2" fmla="*/ 0 w 458"/>
                <a:gd name="T3" fmla="*/ 0 h 283"/>
                <a:gd name="T4" fmla="*/ 0 w 458"/>
                <a:gd name="T5" fmla="*/ 0 h 283"/>
                <a:gd name="T6" fmla="*/ 0 w 458"/>
                <a:gd name="T7" fmla="*/ 0 h 283"/>
                <a:gd name="T8" fmla="*/ 0 w 458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8"/>
                <a:gd name="T16" fmla="*/ 0 h 283"/>
                <a:gd name="T17" fmla="*/ 458 w 458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8" h="283">
                  <a:moveTo>
                    <a:pt x="457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7" y="0"/>
                  </a:lnTo>
                  <a:lnTo>
                    <a:pt x="457" y="28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19" name="Freeform 90"/>
            <p:cNvSpPr>
              <a:spLocks noChangeArrowheads="1"/>
            </p:cNvSpPr>
            <p:nvPr/>
          </p:nvSpPr>
          <p:spPr bwMode="auto">
            <a:xfrm>
              <a:off x="720" y="2344"/>
              <a:ext cx="104" cy="64"/>
            </a:xfrm>
            <a:custGeom>
              <a:avLst/>
              <a:gdLst>
                <a:gd name="T0" fmla="*/ 0 w 458"/>
                <a:gd name="T1" fmla="*/ 0 h 283"/>
                <a:gd name="T2" fmla="*/ 0 w 458"/>
                <a:gd name="T3" fmla="*/ 0 h 283"/>
                <a:gd name="T4" fmla="*/ 0 w 458"/>
                <a:gd name="T5" fmla="*/ 0 h 283"/>
                <a:gd name="T6" fmla="*/ 0 w 458"/>
                <a:gd name="T7" fmla="*/ 0 h 283"/>
                <a:gd name="T8" fmla="*/ 0 w 458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8"/>
                <a:gd name="T16" fmla="*/ 0 h 283"/>
                <a:gd name="T17" fmla="*/ 458 w 458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8" h="283">
                  <a:moveTo>
                    <a:pt x="457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7" y="0"/>
                  </a:lnTo>
                  <a:lnTo>
                    <a:pt x="457" y="28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0" name="Freeform 91"/>
            <p:cNvSpPr>
              <a:spLocks noChangeArrowheads="1"/>
            </p:cNvSpPr>
            <p:nvPr/>
          </p:nvSpPr>
          <p:spPr bwMode="auto">
            <a:xfrm>
              <a:off x="887" y="2344"/>
              <a:ext cx="104" cy="64"/>
            </a:xfrm>
            <a:custGeom>
              <a:avLst/>
              <a:gdLst>
                <a:gd name="T0" fmla="*/ 0 w 457"/>
                <a:gd name="T1" fmla="*/ 0 h 283"/>
                <a:gd name="T2" fmla="*/ 0 w 457"/>
                <a:gd name="T3" fmla="*/ 0 h 283"/>
                <a:gd name="T4" fmla="*/ 0 w 457"/>
                <a:gd name="T5" fmla="*/ 0 h 283"/>
                <a:gd name="T6" fmla="*/ 0 w 457"/>
                <a:gd name="T7" fmla="*/ 0 h 283"/>
                <a:gd name="T8" fmla="*/ 0 w 457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83"/>
                <a:gd name="T17" fmla="*/ 457 w 457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83">
                  <a:moveTo>
                    <a:pt x="456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28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1" name="Freeform 92"/>
            <p:cNvSpPr>
              <a:spLocks noChangeArrowheads="1"/>
            </p:cNvSpPr>
            <p:nvPr/>
          </p:nvSpPr>
          <p:spPr bwMode="auto">
            <a:xfrm>
              <a:off x="887" y="2344"/>
              <a:ext cx="104" cy="64"/>
            </a:xfrm>
            <a:custGeom>
              <a:avLst/>
              <a:gdLst>
                <a:gd name="T0" fmla="*/ 0 w 457"/>
                <a:gd name="T1" fmla="*/ 0 h 283"/>
                <a:gd name="T2" fmla="*/ 0 w 457"/>
                <a:gd name="T3" fmla="*/ 0 h 283"/>
                <a:gd name="T4" fmla="*/ 0 w 457"/>
                <a:gd name="T5" fmla="*/ 0 h 283"/>
                <a:gd name="T6" fmla="*/ 0 w 457"/>
                <a:gd name="T7" fmla="*/ 0 h 283"/>
                <a:gd name="T8" fmla="*/ 0 w 457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83"/>
                <a:gd name="T17" fmla="*/ 457 w 457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83">
                  <a:moveTo>
                    <a:pt x="456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28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2" name="Freeform 93"/>
            <p:cNvSpPr>
              <a:spLocks noChangeArrowheads="1"/>
            </p:cNvSpPr>
            <p:nvPr/>
          </p:nvSpPr>
          <p:spPr bwMode="auto">
            <a:xfrm>
              <a:off x="1055" y="2344"/>
              <a:ext cx="104" cy="64"/>
            </a:xfrm>
            <a:custGeom>
              <a:avLst/>
              <a:gdLst>
                <a:gd name="T0" fmla="*/ 0 w 457"/>
                <a:gd name="T1" fmla="*/ 0 h 283"/>
                <a:gd name="T2" fmla="*/ 0 w 457"/>
                <a:gd name="T3" fmla="*/ 0 h 283"/>
                <a:gd name="T4" fmla="*/ 0 w 457"/>
                <a:gd name="T5" fmla="*/ 0 h 283"/>
                <a:gd name="T6" fmla="*/ 0 w 457"/>
                <a:gd name="T7" fmla="*/ 0 h 283"/>
                <a:gd name="T8" fmla="*/ 0 w 457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83"/>
                <a:gd name="T17" fmla="*/ 457 w 457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83">
                  <a:moveTo>
                    <a:pt x="456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28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3" name="Freeform 94"/>
            <p:cNvSpPr>
              <a:spLocks noChangeArrowheads="1"/>
            </p:cNvSpPr>
            <p:nvPr/>
          </p:nvSpPr>
          <p:spPr bwMode="auto">
            <a:xfrm>
              <a:off x="1055" y="2344"/>
              <a:ext cx="104" cy="64"/>
            </a:xfrm>
            <a:custGeom>
              <a:avLst/>
              <a:gdLst>
                <a:gd name="T0" fmla="*/ 0 w 457"/>
                <a:gd name="T1" fmla="*/ 0 h 283"/>
                <a:gd name="T2" fmla="*/ 0 w 457"/>
                <a:gd name="T3" fmla="*/ 0 h 283"/>
                <a:gd name="T4" fmla="*/ 0 w 457"/>
                <a:gd name="T5" fmla="*/ 0 h 283"/>
                <a:gd name="T6" fmla="*/ 0 w 457"/>
                <a:gd name="T7" fmla="*/ 0 h 283"/>
                <a:gd name="T8" fmla="*/ 0 w 457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83"/>
                <a:gd name="T17" fmla="*/ 457 w 457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83">
                  <a:moveTo>
                    <a:pt x="456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28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27" name="Line 95"/>
          <p:cNvSpPr>
            <a:spLocks noChangeShapeType="1"/>
          </p:cNvSpPr>
          <p:nvPr/>
        </p:nvSpPr>
        <p:spPr bwMode="auto">
          <a:xfrm flipV="1">
            <a:off x="6735763" y="4445000"/>
            <a:ext cx="401637" cy="1114425"/>
          </a:xfrm>
          <a:prstGeom prst="line">
            <a:avLst/>
          </a:prstGeom>
          <a:noFill/>
          <a:ln w="4572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60428" name="Group 96"/>
          <p:cNvGrpSpPr>
            <a:grpSpLocks/>
          </p:cNvGrpSpPr>
          <p:nvPr/>
        </p:nvGrpSpPr>
        <p:grpSpPr bwMode="auto">
          <a:xfrm>
            <a:off x="5946775" y="3702050"/>
            <a:ext cx="1697038" cy="763588"/>
            <a:chOff x="3398" y="2116"/>
            <a:chExt cx="970" cy="436"/>
          </a:xfrm>
        </p:grpSpPr>
        <p:sp>
          <p:nvSpPr>
            <p:cNvPr id="60572" name="Freeform 97"/>
            <p:cNvSpPr>
              <a:spLocks noChangeArrowheads="1"/>
            </p:cNvSpPr>
            <p:nvPr/>
          </p:nvSpPr>
          <p:spPr bwMode="auto">
            <a:xfrm>
              <a:off x="3400" y="2116"/>
              <a:ext cx="968" cy="189"/>
            </a:xfrm>
            <a:custGeom>
              <a:avLst/>
              <a:gdLst>
                <a:gd name="T0" fmla="*/ 2 w 4270"/>
                <a:gd name="T1" fmla="*/ 0 h 832"/>
                <a:gd name="T2" fmla="*/ 2 w 4270"/>
                <a:gd name="T3" fmla="*/ 0 h 832"/>
                <a:gd name="T4" fmla="*/ 1 w 4270"/>
                <a:gd name="T5" fmla="*/ 0 h 832"/>
                <a:gd name="T6" fmla="*/ 0 w 4270"/>
                <a:gd name="T7" fmla="*/ 0 h 832"/>
                <a:gd name="T8" fmla="*/ 2 w 427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70"/>
                <a:gd name="T16" fmla="*/ 0 h 832"/>
                <a:gd name="T17" fmla="*/ 4270 w 427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70" h="832">
                  <a:moveTo>
                    <a:pt x="3402" y="831"/>
                  </a:moveTo>
                  <a:lnTo>
                    <a:pt x="4269" y="0"/>
                  </a:lnTo>
                  <a:lnTo>
                    <a:pt x="1119" y="0"/>
                  </a:lnTo>
                  <a:lnTo>
                    <a:pt x="0" y="831"/>
                  </a:lnTo>
                  <a:lnTo>
                    <a:pt x="3402" y="831"/>
                  </a:lnTo>
                </a:path>
              </a:pathLst>
            </a:custGeom>
            <a:solidFill>
              <a:srgbClr val="3CAFE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73" name="Freeform 98"/>
            <p:cNvSpPr>
              <a:spLocks noChangeArrowheads="1"/>
            </p:cNvSpPr>
            <p:nvPr/>
          </p:nvSpPr>
          <p:spPr bwMode="auto">
            <a:xfrm>
              <a:off x="3400" y="2116"/>
              <a:ext cx="968" cy="189"/>
            </a:xfrm>
            <a:custGeom>
              <a:avLst/>
              <a:gdLst>
                <a:gd name="T0" fmla="*/ 2 w 4270"/>
                <a:gd name="T1" fmla="*/ 0 h 832"/>
                <a:gd name="T2" fmla="*/ 2 w 4270"/>
                <a:gd name="T3" fmla="*/ 0 h 832"/>
                <a:gd name="T4" fmla="*/ 1 w 4270"/>
                <a:gd name="T5" fmla="*/ 0 h 832"/>
                <a:gd name="T6" fmla="*/ 0 w 4270"/>
                <a:gd name="T7" fmla="*/ 0 h 832"/>
                <a:gd name="T8" fmla="*/ 2 w 427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70"/>
                <a:gd name="T16" fmla="*/ 0 h 832"/>
                <a:gd name="T17" fmla="*/ 4270 w 427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70" h="832">
                  <a:moveTo>
                    <a:pt x="3402" y="831"/>
                  </a:moveTo>
                  <a:lnTo>
                    <a:pt x="4269" y="0"/>
                  </a:lnTo>
                  <a:lnTo>
                    <a:pt x="1119" y="0"/>
                  </a:lnTo>
                  <a:lnTo>
                    <a:pt x="0" y="831"/>
                  </a:lnTo>
                  <a:lnTo>
                    <a:pt x="3402" y="831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74" name="Freeform 99"/>
            <p:cNvSpPr>
              <a:spLocks noChangeArrowheads="1"/>
            </p:cNvSpPr>
            <p:nvPr/>
          </p:nvSpPr>
          <p:spPr bwMode="auto">
            <a:xfrm>
              <a:off x="4171" y="2116"/>
              <a:ext cx="198" cy="437"/>
            </a:xfrm>
            <a:custGeom>
              <a:avLst/>
              <a:gdLst>
                <a:gd name="T0" fmla="*/ 0 w 871"/>
                <a:gd name="T1" fmla="*/ 0 h 1928"/>
                <a:gd name="T2" fmla="*/ 0 w 871"/>
                <a:gd name="T3" fmla="*/ 0 h 1928"/>
                <a:gd name="T4" fmla="*/ 0 w 871"/>
                <a:gd name="T5" fmla="*/ 0 h 1928"/>
                <a:gd name="T6" fmla="*/ 0 w 871"/>
                <a:gd name="T7" fmla="*/ 1 h 1928"/>
                <a:gd name="T8" fmla="*/ 0 w 871"/>
                <a:gd name="T9" fmla="*/ 0 h 19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1"/>
                <a:gd name="T16" fmla="*/ 0 h 1928"/>
                <a:gd name="T17" fmla="*/ 871 w 871"/>
                <a:gd name="T18" fmla="*/ 1928 h 19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1" h="1928">
                  <a:moveTo>
                    <a:pt x="870" y="957"/>
                  </a:moveTo>
                  <a:lnTo>
                    <a:pt x="870" y="0"/>
                  </a:lnTo>
                  <a:lnTo>
                    <a:pt x="0" y="829"/>
                  </a:lnTo>
                  <a:lnTo>
                    <a:pt x="0" y="1927"/>
                  </a:lnTo>
                  <a:lnTo>
                    <a:pt x="870" y="957"/>
                  </a:lnTo>
                </a:path>
              </a:pathLst>
            </a:custGeom>
            <a:solidFill>
              <a:srgbClr val="0760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75" name="Freeform 100"/>
            <p:cNvSpPr>
              <a:spLocks noChangeArrowheads="1"/>
            </p:cNvSpPr>
            <p:nvPr/>
          </p:nvSpPr>
          <p:spPr bwMode="auto">
            <a:xfrm>
              <a:off x="4171" y="2116"/>
              <a:ext cx="198" cy="437"/>
            </a:xfrm>
            <a:custGeom>
              <a:avLst/>
              <a:gdLst>
                <a:gd name="T0" fmla="*/ 0 w 871"/>
                <a:gd name="T1" fmla="*/ 0 h 1928"/>
                <a:gd name="T2" fmla="*/ 0 w 871"/>
                <a:gd name="T3" fmla="*/ 0 h 1928"/>
                <a:gd name="T4" fmla="*/ 0 w 871"/>
                <a:gd name="T5" fmla="*/ 0 h 1928"/>
                <a:gd name="T6" fmla="*/ 0 w 871"/>
                <a:gd name="T7" fmla="*/ 1 h 1928"/>
                <a:gd name="T8" fmla="*/ 0 w 871"/>
                <a:gd name="T9" fmla="*/ 0 h 19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1"/>
                <a:gd name="T16" fmla="*/ 0 h 1928"/>
                <a:gd name="T17" fmla="*/ 871 w 871"/>
                <a:gd name="T18" fmla="*/ 1928 h 19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1" h="1928">
                  <a:moveTo>
                    <a:pt x="870" y="957"/>
                  </a:moveTo>
                  <a:lnTo>
                    <a:pt x="870" y="0"/>
                  </a:lnTo>
                  <a:lnTo>
                    <a:pt x="0" y="829"/>
                  </a:lnTo>
                  <a:lnTo>
                    <a:pt x="0" y="1927"/>
                  </a:lnTo>
                  <a:lnTo>
                    <a:pt x="870" y="957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76" name="Freeform 101"/>
            <p:cNvSpPr>
              <a:spLocks noChangeArrowheads="1"/>
            </p:cNvSpPr>
            <p:nvPr/>
          </p:nvSpPr>
          <p:spPr bwMode="auto">
            <a:xfrm>
              <a:off x="3400" y="2304"/>
              <a:ext cx="772" cy="249"/>
            </a:xfrm>
            <a:custGeom>
              <a:avLst/>
              <a:gdLst>
                <a:gd name="T0" fmla="*/ 2 w 3404"/>
                <a:gd name="T1" fmla="*/ 1 h 1097"/>
                <a:gd name="T2" fmla="*/ 2 w 3404"/>
                <a:gd name="T3" fmla="*/ 0 h 1097"/>
                <a:gd name="T4" fmla="*/ 0 w 3404"/>
                <a:gd name="T5" fmla="*/ 0 h 1097"/>
                <a:gd name="T6" fmla="*/ 0 w 3404"/>
                <a:gd name="T7" fmla="*/ 1 h 1097"/>
                <a:gd name="T8" fmla="*/ 2 w 3404"/>
                <a:gd name="T9" fmla="*/ 1 h 1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4"/>
                <a:gd name="T16" fmla="*/ 0 h 1097"/>
                <a:gd name="T17" fmla="*/ 3404 w 3404"/>
                <a:gd name="T18" fmla="*/ 1097 h 10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4" h="1097">
                  <a:moveTo>
                    <a:pt x="3403" y="1096"/>
                  </a:moveTo>
                  <a:lnTo>
                    <a:pt x="3403" y="0"/>
                  </a:lnTo>
                  <a:lnTo>
                    <a:pt x="0" y="0"/>
                  </a:lnTo>
                  <a:lnTo>
                    <a:pt x="1" y="1096"/>
                  </a:lnTo>
                  <a:lnTo>
                    <a:pt x="3403" y="1096"/>
                  </a:lnTo>
                </a:path>
              </a:pathLst>
            </a:custGeom>
            <a:solidFill>
              <a:srgbClr val="1C97C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77" name="Freeform 102"/>
            <p:cNvSpPr>
              <a:spLocks noChangeArrowheads="1"/>
            </p:cNvSpPr>
            <p:nvPr/>
          </p:nvSpPr>
          <p:spPr bwMode="auto">
            <a:xfrm>
              <a:off x="3400" y="2304"/>
              <a:ext cx="772" cy="249"/>
            </a:xfrm>
            <a:custGeom>
              <a:avLst/>
              <a:gdLst>
                <a:gd name="T0" fmla="*/ 2 w 3404"/>
                <a:gd name="T1" fmla="*/ 1 h 1097"/>
                <a:gd name="T2" fmla="*/ 2 w 3404"/>
                <a:gd name="T3" fmla="*/ 0 h 1097"/>
                <a:gd name="T4" fmla="*/ 0 w 3404"/>
                <a:gd name="T5" fmla="*/ 0 h 1097"/>
                <a:gd name="T6" fmla="*/ 0 w 3404"/>
                <a:gd name="T7" fmla="*/ 1 h 1097"/>
                <a:gd name="T8" fmla="*/ 2 w 3404"/>
                <a:gd name="T9" fmla="*/ 1 h 1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4"/>
                <a:gd name="T16" fmla="*/ 0 h 1097"/>
                <a:gd name="T17" fmla="*/ 3404 w 3404"/>
                <a:gd name="T18" fmla="*/ 1097 h 10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4" h="1097">
                  <a:moveTo>
                    <a:pt x="3403" y="1096"/>
                  </a:moveTo>
                  <a:lnTo>
                    <a:pt x="3403" y="0"/>
                  </a:lnTo>
                  <a:lnTo>
                    <a:pt x="0" y="0"/>
                  </a:lnTo>
                  <a:lnTo>
                    <a:pt x="1" y="1096"/>
                  </a:lnTo>
                  <a:lnTo>
                    <a:pt x="3403" y="1096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78" name="Freeform 103"/>
            <p:cNvSpPr>
              <a:spLocks noChangeArrowheads="1"/>
            </p:cNvSpPr>
            <p:nvPr/>
          </p:nvSpPr>
          <p:spPr bwMode="auto">
            <a:xfrm>
              <a:off x="3477" y="2377"/>
              <a:ext cx="583" cy="133"/>
            </a:xfrm>
            <a:custGeom>
              <a:avLst/>
              <a:gdLst>
                <a:gd name="T0" fmla="*/ 2 w 2569"/>
                <a:gd name="T1" fmla="*/ 0 h 587"/>
                <a:gd name="T2" fmla="*/ 2 w 2569"/>
                <a:gd name="T3" fmla="*/ 0 h 587"/>
                <a:gd name="T4" fmla="*/ 0 w 2569"/>
                <a:gd name="T5" fmla="*/ 0 h 587"/>
                <a:gd name="T6" fmla="*/ 0 w 2569"/>
                <a:gd name="T7" fmla="*/ 0 h 587"/>
                <a:gd name="T8" fmla="*/ 2 w 2569"/>
                <a:gd name="T9" fmla="*/ 0 h 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9"/>
                <a:gd name="T16" fmla="*/ 0 h 587"/>
                <a:gd name="T17" fmla="*/ 2569 w 2569"/>
                <a:gd name="T18" fmla="*/ 587 h 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9" h="587">
                  <a:moveTo>
                    <a:pt x="2568" y="586"/>
                  </a:moveTo>
                  <a:lnTo>
                    <a:pt x="2568" y="0"/>
                  </a:lnTo>
                  <a:lnTo>
                    <a:pt x="0" y="0"/>
                  </a:lnTo>
                  <a:lnTo>
                    <a:pt x="0" y="586"/>
                  </a:lnTo>
                  <a:lnTo>
                    <a:pt x="2568" y="586"/>
                  </a:lnTo>
                </a:path>
              </a:pathLst>
            </a:custGeom>
            <a:solidFill>
              <a:srgbClr val="13496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79" name="Freeform 104"/>
            <p:cNvSpPr>
              <a:spLocks noChangeArrowheads="1"/>
            </p:cNvSpPr>
            <p:nvPr/>
          </p:nvSpPr>
          <p:spPr bwMode="auto">
            <a:xfrm>
              <a:off x="3477" y="2377"/>
              <a:ext cx="583" cy="133"/>
            </a:xfrm>
            <a:custGeom>
              <a:avLst/>
              <a:gdLst>
                <a:gd name="T0" fmla="*/ 2 w 2569"/>
                <a:gd name="T1" fmla="*/ 0 h 587"/>
                <a:gd name="T2" fmla="*/ 2 w 2569"/>
                <a:gd name="T3" fmla="*/ 0 h 587"/>
                <a:gd name="T4" fmla="*/ 0 w 2569"/>
                <a:gd name="T5" fmla="*/ 0 h 587"/>
                <a:gd name="T6" fmla="*/ 0 w 2569"/>
                <a:gd name="T7" fmla="*/ 0 h 587"/>
                <a:gd name="T8" fmla="*/ 2 w 2569"/>
                <a:gd name="T9" fmla="*/ 0 h 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9"/>
                <a:gd name="T16" fmla="*/ 0 h 587"/>
                <a:gd name="T17" fmla="*/ 2569 w 2569"/>
                <a:gd name="T18" fmla="*/ 587 h 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9" h="587">
                  <a:moveTo>
                    <a:pt x="2568" y="586"/>
                  </a:moveTo>
                  <a:lnTo>
                    <a:pt x="2568" y="0"/>
                  </a:lnTo>
                  <a:lnTo>
                    <a:pt x="0" y="0"/>
                  </a:lnTo>
                  <a:lnTo>
                    <a:pt x="0" y="586"/>
                  </a:lnTo>
                  <a:lnTo>
                    <a:pt x="2568" y="586"/>
                  </a:lnTo>
                </a:path>
              </a:pathLst>
            </a:cu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80" name="Line 105"/>
            <p:cNvSpPr>
              <a:spLocks noChangeShapeType="1"/>
            </p:cNvSpPr>
            <p:nvPr/>
          </p:nvSpPr>
          <p:spPr bwMode="auto">
            <a:xfrm>
              <a:off x="3525" y="2377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1" name="Line 106"/>
            <p:cNvSpPr>
              <a:spLocks noChangeShapeType="1"/>
            </p:cNvSpPr>
            <p:nvPr/>
          </p:nvSpPr>
          <p:spPr bwMode="auto">
            <a:xfrm>
              <a:off x="3574" y="2377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2" name="Line 107"/>
            <p:cNvSpPr>
              <a:spLocks noChangeShapeType="1"/>
            </p:cNvSpPr>
            <p:nvPr/>
          </p:nvSpPr>
          <p:spPr bwMode="auto">
            <a:xfrm>
              <a:off x="3622" y="2377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3" name="Line 108"/>
            <p:cNvSpPr>
              <a:spLocks noChangeShapeType="1"/>
            </p:cNvSpPr>
            <p:nvPr/>
          </p:nvSpPr>
          <p:spPr bwMode="auto">
            <a:xfrm>
              <a:off x="3670" y="2377"/>
              <a:ext cx="1" cy="132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4" name="Line 109"/>
            <p:cNvSpPr>
              <a:spLocks noChangeShapeType="1"/>
            </p:cNvSpPr>
            <p:nvPr/>
          </p:nvSpPr>
          <p:spPr bwMode="auto">
            <a:xfrm>
              <a:off x="3719" y="2377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5" name="Line 110"/>
            <p:cNvSpPr>
              <a:spLocks noChangeShapeType="1"/>
            </p:cNvSpPr>
            <p:nvPr/>
          </p:nvSpPr>
          <p:spPr bwMode="auto">
            <a:xfrm>
              <a:off x="3767" y="2377"/>
              <a:ext cx="1" cy="132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6" name="Line 111"/>
            <p:cNvSpPr>
              <a:spLocks noChangeShapeType="1"/>
            </p:cNvSpPr>
            <p:nvPr/>
          </p:nvSpPr>
          <p:spPr bwMode="auto">
            <a:xfrm>
              <a:off x="3815" y="2377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7" name="Line 112"/>
            <p:cNvSpPr>
              <a:spLocks noChangeShapeType="1"/>
            </p:cNvSpPr>
            <p:nvPr/>
          </p:nvSpPr>
          <p:spPr bwMode="auto">
            <a:xfrm>
              <a:off x="3864" y="2377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8" name="Line 113"/>
            <p:cNvSpPr>
              <a:spLocks noChangeShapeType="1"/>
            </p:cNvSpPr>
            <p:nvPr/>
          </p:nvSpPr>
          <p:spPr bwMode="auto">
            <a:xfrm>
              <a:off x="3912" y="2377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9" name="Line 114"/>
            <p:cNvSpPr>
              <a:spLocks noChangeShapeType="1"/>
            </p:cNvSpPr>
            <p:nvPr/>
          </p:nvSpPr>
          <p:spPr bwMode="auto">
            <a:xfrm>
              <a:off x="3960" y="2377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90" name="Line 115"/>
            <p:cNvSpPr>
              <a:spLocks noChangeShapeType="1"/>
            </p:cNvSpPr>
            <p:nvPr/>
          </p:nvSpPr>
          <p:spPr bwMode="auto">
            <a:xfrm>
              <a:off x="4009" y="2377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91" name="Freeform 116"/>
            <p:cNvSpPr>
              <a:spLocks noChangeArrowheads="1"/>
            </p:cNvSpPr>
            <p:nvPr/>
          </p:nvSpPr>
          <p:spPr bwMode="auto">
            <a:xfrm>
              <a:off x="3402" y="2307"/>
              <a:ext cx="769" cy="147"/>
            </a:xfrm>
            <a:custGeom>
              <a:avLst/>
              <a:gdLst>
                <a:gd name="T0" fmla="*/ 2 w 3391"/>
                <a:gd name="T1" fmla="*/ 0 h 649"/>
                <a:gd name="T2" fmla="*/ 0 w 3391"/>
                <a:gd name="T3" fmla="*/ 0 h 649"/>
                <a:gd name="T4" fmla="*/ 0 w 3391"/>
                <a:gd name="T5" fmla="*/ 0 h 649"/>
                <a:gd name="T6" fmla="*/ 2 w 3391"/>
                <a:gd name="T7" fmla="*/ 0 h 649"/>
                <a:gd name="T8" fmla="*/ 2 w 3391"/>
                <a:gd name="T9" fmla="*/ 0 h 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1"/>
                <a:gd name="T16" fmla="*/ 0 h 649"/>
                <a:gd name="T17" fmla="*/ 3391 w 3391"/>
                <a:gd name="T18" fmla="*/ 649 h 6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1" h="649">
                  <a:moveTo>
                    <a:pt x="3387" y="648"/>
                  </a:moveTo>
                  <a:lnTo>
                    <a:pt x="0" y="648"/>
                  </a:lnTo>
                  <a:lnTo>
                    <a:pt x="0" y="0"/>
                  </a:lnTo>
                  <a:lnTo>
                    <a:pt x="3390" y="0"/>
                  </a:lnTo>
                  <a:lnTo>
                    <a:pt x="3387" y="648"/>
                  </a:lnTo>
                </a:path>
              </a:pathLst>
            </a:custGeom>
            <a:solidFill>
              <a:srgbClr val="0760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92" name="Freeform 117"/>
            <p:cNvSpPr>
              <a:spLocks noChangeArrowheads="1"/>
            </p:cNvSpPr>
            <p:nvPr/>
          </p:nvSpPr>
          <p:spPr bwMode="auto">
            <a:xfrm>
              <a:off x="3398" y="2450"/>
              <a:ext cx="772" cy="7"/>
            </a:xfrm>
            <a:custGeom>
              <a:avLst/>
              <a:gdLst>
                <a:gd name="T0" fmla="*/ 0 w 3406"/>
                <a:gd name="T1" fmla="*/ 0 h 33"/>
                <a:gd name="T2" fmla="*/ 0 w 3406"/>
                <a:gd name="T3" fmla="*/ 0 h 33"/>
                <a:gd name="T4" fmla="*/ 2 w 3406"/>
                <a:gd name="T5" fmla="*/ 0 h 33"/>
                <a:gd name="T6" fmla="*/ 2 w 3406"/>
                <a:gd name="T7" fmla="*/ 0 h 33"/>
                <a:gd name="T8" fmla="*/ 0 w 3406"/>
                <a:gd name="T9" fmla="*/ 0 h 33"/>
                <a:gd name="T10" fmla="*/ 0 w 3406"/>
                <a:gd name="T11" fmla="*/ 0 h 33"/>
                <a:gd name="T12" fmla="*/ 0 w 3406"/>
                <a:gd name="T13" fmla="*/ 0 h 33"/>
                <a:gd name="T14" fmla="*/ 0 w 3406"/>
                <a:gd name="T15" fmla="*/ 0 h 33"/>
                <a:gd name="T16" fmla="*/ 0 w 3406"/>
                <a:gd name="T17" fmla="*/ 0 h 33"/>
                <a:gd name="T18" fmla="*/ 0 w 3406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06"/>
                <a:gd name="T31" fmla="*/ 0 h 33"/>
                <a:gd name="T32" fmla="*/ 3406 w 3406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06" h="33">
                  <a:moveTo>
                    <a:pt x="0" y="14"/>
                  </a:moveTo>
                  <a:lnTo>
                    <a:pt x="16" y="32"/>
                  </a:lnTo>
                  <a:lnTo>
                    <a:pt x="3405" y="32"/>
                  </a:lnTo>
                  <a:lnTo>
                    <a:pt x="3405" y="0"/>
                  </a:lnTo>
                  <a:lnTo>
                    <a:pt x="16" y="0"/>
                  </a:lnTo>
                  <a:lnTo>
                    <a:pt x="0" y="14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0" y="14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93" name="Freeform 118"/>
            <p:cNvSpPr>
              <a:spLocks noChangeArrowheads="1"/>
            </p:cNvSpPr>
            <p:nvPr/>
          </p:nvSpPr>
          <p:spPr bwMode="auto">
            <a:xfrm>
              <a:off x="3398" y="2303"/>
              <a:ext cx="8" cy="151"/>
            </a:xfrm>
            <a:custGeom>
              <a:avLst/>
              <a:gdLst>
                <a:gd name="T0" fmla="*/ 0 w 37"/>
                <a:gd name="T1" fmla="*/ 0 h 664"/>
                <a:gd name="T2" fmla="*/ 0 w 37"/>
                <a:gd name="T3" fmla="*/ 0 h 664"/>
                <a:gd name="T4" fmla="*/ 0 w 37"/>
                <a:gd name="T5" fmla="*/ 0 h 664"/>
                <a:gd name="T6" fmla="*/ 0 w 37"/>
                <a:gd name="T7" fmla="*/ 0 h 664"/>
                <a:gd name="T8" fmla="*/ 0 w 37"/>
                <a:gd name="T9" fmla="*/ 0 h 664"/>
                <a:gd name="T10" fmla="*/ 0 w 37"/>
                <a:gd name="T11" fmla="*/ 0 h 664"/>
                <a:gd name="T12" fmla="*/ 0 w 37"/>
                <a:gd name="T13" fmla="*/ 0 h 664"/>
                <a:gd name="T14" fmla="*/ 0 w 37"/>
                <a:gd name="T15" fmla="*/ 0 h 664"/>
                <a:gd name="T16" fmla="*/ 0 w 37"/>
                <a:gd name="T17" fmla="*/ 0 h 664"/>
                <a:gd name="T18" fmla="*/ 0 w 37"/>
                <a:gd name="T19" fmla="*/ 0 h 6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664"/>
                <a:gd name="T32" fmla="*/ 37 w 37"/>
                <a:gd name="T33" fmla="*/ 664 h 6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664">
                  <a:moveTo>
                    <a:pt x="17" y="0"/>
                  </a:moveTo>
                  <a:lnTo>
                    <a:pt x="0" y="14"/>
                  </a:lnTo>
                  <a:lnTo>
                    <a:pt x="0" y="663"/>
                  </a:lnTo>
                  <a:lnTo>
                    <a:pt x="33" y="663"/>
                  </a:lnTo>
                  <a:lnTo>
                    <a:pt x="36" y="1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7" y="0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94" name="Freeform 119"/>
            <p:cNvSpPr>
              <a:spLocks noChangeArrowheads="1"/>
            </p:cNvSpPr>
            <p:nvPr/>
          </p:nvSpPr>
          <p:spPr bwMode="auto">
            <a:xfrm>
              <a:off x="3402" y="2303"/>
              <a:ext cx="773" cy="7"/>
            </a:xfrm>
            <a:custGeom>
              <a:avLst/>
              <a:gdLst>
                <a:gd name="T0" fmla="*/ 2 w 3409"/>
                <a:gd name="T1" fmla="*/ 0 h 33"/>
                <a:gd name="T2" fmla="*/ 2 w 3409"/>
                <a:gd name="T3" fmla="*/ 0 h 33"/>
                <a:gd name="T4" fmla="*/ 0 w 3409"/>
                <a:gd name="T5" fmla="*/ 0 h 33"/>
                <a:gd name="T6" fmla="*/ 0 w 3409"/>
                <a:gd name="T7" fmla="*/ 0 h 33"/>
                <a:gd name="T8" fmla="*/ 2 w 3409"/>
                <a:gd name="T9" fmla="*/ 0 h 33"/>
                <a:gd name="T10" fmla="*/ 2 w 3409"/>
                <a:gd name="T11" fmla="*/ 0 h 33"/>
                <a:gd name="T12" fmla="*/ 2 w 3409"/>
                <a:gd name="T13" fmla="*/ 0 h 33"/>
                <a:gd name="T14" fmla="*/ 2 w 3409"/>
                <a:gd name="T15" fmla="*/ 0 h 33"/>
                <a:gd name="T16" fmla="*/ 2 w 3409"/>
                <a:gd name="T17" fmla="*/ 0 h 33"/>
                <a:gd name="T18" fmla="*/ 2 w 3409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09"/>
                <a:gd name="T31" fmla="*/ 0 h 33"/>
                <a:gd name="T32" fmla="*/ 3409 w 3409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09" h="33">
                  <a:moveTo>
                    <a:pt x="3408" y="16"/>
                  </a:moveTo>
                  <a:lnTo>
                    <a:pt x="338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3389" y="32"/>
                  </a:lnTo>
                  <a:lnTo>
                    <a:pt x="3408" y="16"/>
                  </a:lnTo>
                  <a:lnTo>
                    <a:pt x="3408" y="0"/>
                  </a:lnTo>
                  <a:lnTo>
                    <a:pt x="3389" y="0"/>
                  </a:lnTo>
                  <a:lnTo>
                    <a:pt x="3408" y="16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95" name="Freeform 120"/>
            <p:cNvSpPr>
              <a:spLocks noChangeArrowheads="1"/>
            </p:cNvSpPr>
            <p:nvPr/>
          </p:nvSpPr>
          <p:spPr bwMode="auto">
            <a:xfrm>
              <a:off x="4166" y="2307"/>
              <a:ext cx="9" cy="151"/>
            </a:xfrm>
            <a:custGeom>
              <a:avLst/>
              <a:gdLst>
                <a:gd name="T0" fmla="*/ 0 w 39"/>
                <a:gd name="T1" fmla="*/ 0 h 665"/>
                <a:gd name="T2" fmla="*/ 0 w 39"/>
                <a:gd name="T3" fmla="*/ 0 h 665"/>
                <a:gd name="T4" fmla="*/ 0 w 39"/>
                <a:gd name="T5" fmla="*/ 0 h 665"/>
                <a:gd name="T6" fmla="*/ 0 w 39"/>
                <a:gd name="T7" fmla="*/ 0 h 665"/>
                <a:gd name="T8" fmla="*/ 0 w 39"/>
                <a:gd name="T9" fmla="*/ 0 h 665"/>
                <a:gd name="T10" fmla="*/ 0 w 39"/>
                <a:gd name="T11" fmla="*/ 0 h 665"/>
                <a:gd name="T12" fmla="*/ 0 w 39"/>
                <a:gd name="T13" fmla="*/ 0 h 665"/>
                <a:gd name="T14" fmla="*/ 0 w 39"/>
                <a:gd name="T15" fmla="*/ 0 h 665"/>
                <a:gd name="T16" fmla="*/ 0 w 39"/>
                <a:gd name="T17" fmla="*/ 0 h 665"/>
                <a:gd name="T18" fmla="*/ 0 w 39"/>
                <a:gd name="T19" fmla="*/ 0 h 6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665"/>
                <a:gd name="T32" fmla="*/ 39 w 39"/>
                <a:gd name="T33" fmla="*/ 665 h 6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665">
                  <a:moveTo>
                    <a:pt x="19" y="664"/>
                  </a:moveTo>
                  <a:lnTo>
                    <a:pt x="38" y="647"/>
                  </a:lnTo>
                  <a:lnTo>
                    <a:pt x="38" y="0"/>
                  </a:lnTo>
                  <a:lnTo>
                    <a:pt x="1" y="0"/>
                  </a:lnTo>
                  <a:lnTo>
                    <a:pt x="0" y="647"/>
                  </a:lnTo>
                  <a:lnTo>
                    <a:pt x="19" y="664"/>
                  </a:lnTo>
                  <a:lnTo>
                    <a:pt x="38" y="664"/>
                  </a:lnTo>
                  <a:lnTo>
                    <a:pt x="38" y="647"/>
                  </a:lnTo>
                  <a:lnTo>
                    <a:pt x="19" y="664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96" name="Freeform 121"/>
            <p:cNvSpPr>
              <a:spLocks noChangeArrowheads="1"/>
            </p:cNvSpPr>
            <p:nvPr/>
          </p:nvSpPr>
          <p:spPr bwMode="auto">
            <a:xfrm>
              <a:off x="3474" y="2350"/>
              <a:ext cx="104" cy="64"/>
            </a:xfrm>
            <a:custGeom>
              <a:avLst/>
              <a:gdLst>
                <a:gd name="T0" fmla="*/ 0 w 457"/>
                <a:gd name="T1" fmla="*/ 0 h 283"/>
                <a:gd name="T2" fmla="*/ 0 w 457"/>
                <a:gd name="T3" fmla="*/ 0 h 283"/>
                <a:gd name="T4" fmla="*/ 0 w 457"/>
                <a:gd name="T5" fmla="*/ 0 h 283"/>
                <a:gd name="T6" fmla="*/ 0 w 457"/>
                <a:gd name="T7" fmla="*/ 0 h 283"/>
                <a:gd name="T8" fmla="*/ 0 w 457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83"/>
                <a:gd name="T17" fmla="*/ 457 w 457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83">
                  <a:moveTo>
                    <a:pt x="456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28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97" name="Freeform 122"/>
            <p:cNvSpPr>
              <a:spLocks noChangeArrowheads="1"/>
            </p:cNvSpPr>
            <p:nvPr/>
          </p:nvSpPr>
          <p:spPr bwMode="auto">
            <a:xfrm>
              <a:off x="3474" y="2350"/>
              <a:ext cx="104" cy="64"/>
            </a:xfrm>
            <a:custGeom>
              <a:avLst/>
              <a:gdLst>
                <a:gd name="T0" fmla="*/ 0 w 457"/>
                <a:gd name="T1" fmla="*/ 0 h 283"/>
                <a:gd name="T2" fmla="*/ 0 w 457"/>
                <a:gd name="T3" fmla="*/ 0 h 283"/>
                <a:gd name="T4" fmla="*/ 0 w 457"/>
                <a:gd name="T5" fmla="*/ 0 h 283"/>
                <a:gd name="T6" fmla="*/ 0 w 457"/>
                <a:gd name="T7" fmla="*/ 0 h 283"/>
                <a:gd name="T8" fmla="*/ 0 w 457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83"/>
                <a:gd name="T17" fmla="*/ 457 w 457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83">
                  <a:moveTo>
                    <a:pt x="456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28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98" name="Freeform 123"/>
            <p:cNvSpPr>
              <a:spLocks noChangeArrowheads="1"/>
            </p:cNvSpPr>
            <p:nvPr/>
          </p:nvSpPr>
          <p:spPr bwMode="auto">
            <a:xfrm>
              <a:off x="3442" y="2431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99" name="Freeform 124"/>
            <p:cNvSpPr>
              <a:spLocks noChangeArrowheads="1"/>
            </p:cNvSpPr>
            <p:nvPr/>
          </p:nvSpPr>
          <p:spPr bwMode="auto">
            <a:xfrm>
              <a:off x="3442" y="2431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00" name="Freeform 125"/>
            <p:cNvSpPr>
              <a:spLocks noChangeArrowheads="1"/>
            </p:cNvSpPr>
            <p:nvPr/>
          </p:nvSpPr>
          <p:spPr bwMode="auto">
            <a:xfrm>
              <a:off x="3505" y="2431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01" name="Freeform 126"/>
            <p:cNvSpPr>
              <a:spLocks noChangeArrowheads="1"/>
            </p:cNvSpPr>
            <p:nvPr/>
          </p:nvSpPr>
          <p:spPr bwMode="auto">
            <a:xfrm>
              <a:off x="3505" y="2431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02" name="Freeform 127"/>
            <p:cNvSpPr>
              <a:spLocks noChangeArrowheads="1"/>
            </p:cNvSpPr>
            <p:nvPr/>
          </p:nvSpPr>
          <p:spPr bwMode="auto">
            <a:xfrm>
              <a:off x="3568" y="2431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03" name="Freeform 128"/>
            <p:cNvSpPr>
              <a:spLocks noChangeArrowheads="1"/>
            </p:cNvSpPr>
            <p:nvPr/>
          </p:nvSpPr>
          <p:spPr bwMode="auto">
            <a:xfrm>
              <a:off x="3568" y="2431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04" name="Freeform 129"/>
            <p:cNvSpPr>
              <a:spLocks noChangeArrowheads="1"/>
            </p:cNvSpPr>
            <p:nvPr/>
          </p:nvSpPr>
          <p:spPr bwMode="auto">
            <a:xfrm>
              <a:off x="3630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05" name="Freeform 130"/>
            <p:cNvSpPr>
              <a:spLocks noChangeArrowheads="1"/>
            </p:cNvSpPr>
            <p:nvPr/>
          </p:nvSpPr>
          <p:spPr bwMode="auto">
            <a:xfrm>
              <a:off x="3630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06" name="Freeform 131"/>
            <p:cNvSpPr>
              <a:spLocks noChangeArrowheads="1"/>
            </p:cNvSpPr>
            <p:nvPr/>
          </p:nvSpPr>
          <p:spPr bwMode="auto">
            <a:xfrm>
              <a:off x="3693" y="2431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07" name="Freeform 132"/>
            <p:cNvSpPr>
              <a:spLocks noChangeArrowheads="1"/>
            </p:cNvSpPr>
            <p:nvPr/>
          </p:nvSpPr>
          <p:spPr bwMode="auto">
            <a:xfrm>
              <a:off x="3693" y="2431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08" name="Freeform 133"/>
            <p:cNvSpPr>
              <a:spLocks noChangeArrowheads="1"/>
            </p:cNvSpPr>
            <p:nvPr/>
          </p:nvSpPr>
          <p:spPr bwMode="auto">
            <a:xfrm>
              <a:off x="3756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09" name="Freeform 134"/>
            <p:cNvSpPr>
              <a:spLocks noChangeArrowheads="1"/>
            </p:cNvSpPr>
            <p:nvPr/>
          </p:nvSpPr>
          <p:spPr bwMode="auto">
            <a:xfrm>
              <a:off x="3756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10" name="Freeform 135"/>
            <p:cNvSpPr>
              <a:spLocks noChangeArrowheads="1"/>
            </p:cNvSpPr>
            <p:nvPr/>
          </p:nvSpPr>
          <p:spPr bwMode="auto">
            <a:xfrm>
              <a:off x="3820" y="2431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11" name="Freeform 136"/>
            <p:cNvSpPr>
              <a:spLocks noChangeArrowheads="1"/>
            </p:cNvSpPr>
            <p:nvPr/>
          </p:nvSpPr>
          <p:spPr bwMode="auto">
            <a:xfrm>
              <a:off x="3820" y="2431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12" name="Freeform 137"/>
            <p:cNvSpPr>
              <a:spLocks noChangeArrowheads="1"/>
            </p:cNvSpPr>
            <p:nvPr/>
          </p:nvSpPr>
          <p:spPr bwMode="auto">
            <a:xfrm>
              <a:off x="3882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13" name="Freeform 138"/>
            <p:cNvSpPr>
              <a:spLocks noChangeArrowheads="1"/>
            </p:cNvSpPr>
            <p:nvPr/>
          </p:nvSpPr>
          <p:spPr bwMode="auto">
            <a:xfrm>
              <a:off x="3882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14" name="Freeform 139"/>
            <p:cNvSpPr>
              <a:spLocks noChangeArrowheads="1"/>
            </p:cNvSpPr>
            <p:nvPr/>
          </p:nvSpPr>
          <p:spPr bwMode="auto">
            <a:xfrm>
              <a:off x="3945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15" name="Freeform 140"/>
            <p:cNvSpPr>
              <a:spLocks noChangeArrowheads="1"/>
            </p:cNvSpPr>
            <p:nvPr/>
          </p:nvSpPr>
          <p:spPr bwMode="auto">
            <a:xfrm>
              <a:off x="3945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16" name="Freeform 141"/>
            <p:cNvSpPr>
              <a:spLocks noChangeArrowheads="1"/>
            </p:cNvSpPr>
            <p:nvPr/>
          </p:nvSpPr>
          <p:spPr bwMode="auto">
            <a:xfrm>
              <a:off x="4008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17" name="Freeform 142"/>
            <p:cNvSpPr>
              <a:spLocks noChangeArrowheads="1"/>
            </p:cNvSpPr>
            <p:nvPr/>
          </p:nvSpPr>
          <p:spPr bwMode="auto">
            <a:xfrm>
              <a:off x="4008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18" name="Freeform 143"/>
            <p:cNvSpPr>
              <a:spLocks noChangeArrowheads="1"/>
            </p:cNvSpPr>
            <p:nvPr/>
          </p:nvSpPr>
          <p:spPr bwMode="auto">
            <a:xfrm>
              <a:off x="4071" y="2431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19" name="Freeform 144"/>
            <p:cNvSpPr>
              <a:spLocks noChangeArrowheads="1"/>
            </p:cNvSpPr>
            <p:nvPr/>
          </p:nvSpPr>
          <p:spPr bwMode="auto">
            <a:xfrm>
              <a:off x="4071" y="2431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20" name="Freeform 145"/>
            <p:cNvSpPr>
              <a:spLocks noChangeArrowheads="1"/>
            </p:cNvSpPr>
            <p:nvPr/>
          </p:nvSpPr>
          <p:spPr bwMode="auto">
            <a:xfrm>
              <a:off x="3442" y="2321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21" name="Freeform 146"/>
            <p:cNvSpPr>
              <a:spLocks noChangeArrowheads="1"/>
            </p:cNvSpPr>
            <p:nvPr/>
          </p:nvSpPr>
          <p:spPr bwMode="auto">
            <a:xfrm>
              <a:off x="3442" y="2321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22" name="Freeform 147"/>
            <p:cNvSpPr>
              <a:spLocks noChangeArrowheads="1"/>
            </p:cNvSpPr>
            <p:nvPr/>
          </p:nvSpPr>
          <p:spPr bwMode="auto">
            <a:xfrm>
              <a:off x="3505" y="2321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23" name="Freeform 148"/>
            <p:cNvSpPr>
              <a:spLocks noChangeArrowheads="1"/>
            </p:cNvSpPr>
            <p:nvPr/>
          </p:nvSpPr>
          <p:spPr bwMode="auto">
            <a:xfrm>
              <a:off x="3505" y="2321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24" name="Freeform 149"/>
            <p:cNvSpPr>
              <a:spLocks noChangeArrowheads="1"/>
            </p:cNvSpPr>
            <p:nvPr/>
          </p:nvSpPr>
          <p:spPr bwMode="auto">
            <a:xfrm>
              <a:off x="3568" y="2321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25" name="Freeform 150"/>
            <p:cNvSpPr>
              <a:spLocks noChangeArrowheads="1"/>
            </p:cNvSpPr>
            <p:nvPr/>
          </p:nvSpPr>
          <p:spPr bwMode="auto">
            <a:xfrm>
              <a:off x="3568" y="2321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26" name="Freeform 151"/>
            <p:cNvSpPr>
              <a:spLocks noChangeArrowheads="1"/>
            </p:cNvSpPr>
            <p:nvPr/>
          </p:nvSpPr>
          <p:spPr bwMode="auto">
            <a:xfrm>
              <a:off x="3630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27" name="Freeform 152"/>
            <p:cNvSpPr>
              <a:spLocks noChangeArrowheads="1"/>
            </p:cNvSpPr>
            <p:nvPr/>
          </p:nvSpPr>
          <p:spPr bwMode="auto">
            <a:xfrm>
              <a:off x="3630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28" name="Freeform 153"/>
            <p:cNvSpPr>
              <a:spLocks noChangeArrowheads="1"/>
            </p:cNvSpPr>
            <p:nvPr/>
          </p:nvSpPr>
          <p:spPr bwMode="auto">
            <a:xfrm>
              <a:off x="3693" y="2321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29" name="Freeform 154"/>
            <p:cNvSpPr>
              <a:spLocks noChangeArrowheads="1"/>
            </p:cNvSpPr>
            <p:nvPr/>
          </p:nvSpPr>
          <p:spPr bwMode="auto">
            <a:xfrm>
              <a:off x="3693" y="2321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30" name="Freeform 155"/>
            <p:cNvSpPr>
              <a:spLocks noChangeArrowheads="1"/>
            </p:cNvSpPr>
            <p:nvPr/>
          </p:nvSpPr>
          <p:spPr bwMode="auto">
            <a:xfrm>
              <a:off x="3756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31" name="Freeform 156"/>
            <p:cNvSpPr>
              <a:spLocks noChangeArrowheads="1"/>
            </p:cNvSpPr>
            <p:nvPr/>
          </p:nvSpPr>
          <p:spPr bwMode="auto">
            <a:xfrm>
              <a:off x="3756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32" name="Freeform 157"/>
            <p:cNvSpPr>
              <a:spLocks noChangeArrowheads="1"/>
            </p:cNvSpPr>
            <p:nvPr/>
          </p:nvSpPr>
          <p:spPr bwMode="auto">
            <a:xfrm>
              <a:off x="3820" y="2321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33" name="Freeform 158"/>
            <p:cNvSpPr>
              <a:spLocks noChangeArrowheads="1"/>
            </p:cNvSpPr>
            <p:nvPr/>
          </p:nvSpPr>
          <p:spPr bwMode="auto">
            <a:xfrm>
              <a:off x="3820" y="2321"/>
              <a:ext cx="32" cy="12"/>
            </a:xfrm>
            <a:custGeom>
              <a:avLst/>
              <a:gdLst>
                <a:gd name="T0" fmla="*/ 0 w 141"/>
                <a:gd name="T1" fmla="*/ 0 h 51"/>
                <a:gd name="T2" fmla="*/ 0 w 141"/>
                <a:gd name="T3" fmla="*/ 0 h 51"/>
                <a:gd name="T4" fmla="*/ 0 w 141"/>
                <a:gd name="T5" fmla="*/ 0 h 51"/>
                <a:gd name="T6" fmla="*/ 0 w 141"/>
                <a:gd name="T7" fmla="*/ 0 h 51"/>
                <a:gd name="T8" fmla="*/ 0 w 14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1"/>
                <a:gd name="T17" fmla="*/ 141 w 1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1">
                  <a:moveTo>
                    <a:pt x="14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34" name="Freeform 159"/>
            <p:cNvSpPr>
              <a:spLocks noChangeArrowheads="1"/>
            </p:cNvSpPr>
            <p:nvPr/>
          </p:nvSpPr>
          <p:spPr bwMode="auto">
            <a:xfrm>
              <a:off x="3882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35" name="Freeform 160"/>
            <p:cNvSpPr>
              <a:spLocks noChangeArrowheads="1"/>
            </p:cNvSpPr>
            <p:nvPr/>
          </p:nvSpPr>
          <p:spPr bwMode="auto">
            <a:xfrm>
              <a:off x="3882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36" name="Freeform 161"/>
            <p:cNvSpPr>
              <a:spLocks noChangeArrowheads="1"/>
            </p:cNvSpPr>
            <p:nvPr/>
          </p:nvSpPr>
          <p:spPr bwMode="auto">
            <a:xfrm>
              <a:off x="3945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37" name="Freeform 162"/>
            <p:cNvSpPr>
              <a:spLocks noChangeArrowheads="1"/>
            </p:cNvSpPr>
            <p:nvPr/>
          </p:nvSpPr>
          <p:spPr bwMode="auto">
            <a:xfrm>
              <a:off x="3945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38" name="Freeform 163"/>
            <p:cNvSpPr>
              <a:spLocks noChangeArrowheads="1"/>
            </p:cNvSpPr>
            <p:nvPr/>
          </p:nvSpPr>
          <p:spPr bwMode="auto">
            <a:xfrm>
              <a:off x="4008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39" name="Freeform 164"/>
            <p:cNvSpPr>
              <a:spLocks noChangeArrowheads="1"/>
            </p:cNvSpPr>
            <p:nvPr/>
          </p:nvSpPr>
          <p:spPr bwMode="auto">
            <a:xfrm>
              <a:off x="4008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40" name="Freeform 165"/>
            <p:cNvSpPr>
              <a:spLocks noChangeArrowheads="1"/>
            </p:cNvSpPr>
            <p:nvPr/>
          </p:nvSpPr>
          <p:spPr bwMode="auto">
            <a:xfrm>
              <a:off x="4071" y="2321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41" name="Freeform 166"/>
            <p:cNvSpPr>
              <a:spLocks noChangeArrowheads="1"/>
            </p:cNvSpPr>
            <p:nvPr/>
          </p:nvSpPr>
          <p:spPr bwMode="auto">
            <a:xfrm>
              <a:off x="4071" y="2321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42" name="Freeform 167"/>
            <p:cNvSpPr>
              <a:spLocks noChangeArrowheads="1"/>
            </p:cNvSpPr>
            <p:nvPr/>
          </p:nvSpPr>
          <p:spPr bwMode="auto">
            <a:xfrm>
              <a:off x="3642" y="2350"/>
              <a:ext cx="104" cy="64"/>
            </a:xfrm>
            <a:custGeom>
              <a:avLst/>
              <a:gdLst>
                <a:gd name="T0" fmla="*/ 0 w 458"/>
                <a:gd name="T1" fmla="*/ 0 h 283"/>
                <a:gd name="T2" fmla="*/ 0 w 458"/>
                <a:gd name="T3" fmla="*/ 0 h 283"/>
                <a:gd name="T4" fmla="*/ 0 w 458"/>
                <a:gd name="T5" fmla="*/ 0 h 283"/>
                <a:gd name="T6" fmla="*/ 0 w 458"/>
                <a:gd name="T7" fmla="*/ 0 h 283"/>
                <a:gd name="T8" fmla="*/ 0 w 458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8"/>
                <a:gd name="T16" fmla="*/ 0 h 283"/>
                <a:gd name="T17" fmla="*/ 458 w 458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8" h="283">
                  <a:moveTo>
                    <a:pt x="457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7" y="0"/>
                  </a:lnTo>
                  <a:lnTo>
                    <a:pt x="457" y="28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43" name="Freeform 168"/>
            <p:cNvSpPr>
              <a:spLocks noChangeArrowheads="1"/>
            </p:cNvSpPr>
            <p:nvPr/>
          </p:nvSpPr>
          <p:spPr bwMode="auto">
            <a:xfrm>
              <a:off x="3642" y="2350"/>
              <a:ext cx="104" cy="64"/>
            </a:xfrm>
            <a:custGeom>
              <a:avLst/>
              <a:gdLst>
                <a:gd name="T0" fmla="*/ 0 w 458"/>
                <a:gd name="T1" fmla="*/ 0 h 283"/>
                <a:gd name="T2" fmla="*/ 0 w 458"/>
                <a:gd name="T3" fmla="*/ 0 h 283"/>
                <a:gd name="T4" fmla="*/ 0 w 458"/>
                <a:gd name="T5" fmla="*/ 0 h 283"/>
                <a:gd name="T6" fmla="*/ 0 w 458"/>
                <a:gd name="T7" fmla="*/ 0 h 283"/>
                <a:gd name="T8" fmla="*/ 0 w 458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8"/>
                <a:gd name="T16" fmla="*/ 0 h 283"/>
                <a:gd name="T17" fmla="*/ 458 w 458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8" h="283">
                  <a:moveTo>
                    <a:pt x="457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7" y="0"/>
                  </a:lnTo>
                  <a:lnTo>
                    <a:pt x="457" y="28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44" name="Freeform 169"/>
            <p:cNvSpPr>
              <a:spLocks noChangeArrowheads="1"/>
            </p:cNvSpPr>
            <p:nvPr/>
          </p:nvSpPr>
          <p:spPr bwMode="auto">
            <a:xfrm>
              <a:off x="3810" y="2350"/>
              <a:ext cx="104" cy="64"/>
            </a:xfrm>
            <a:custGeom>
              <a:avLst/>
              <a:gdLst>
                <a:gd name="T0" fmla="*/ 0 w 457"/>
                <a:gd name="T1" fmla="*/ 0 h 283"/>
                <a:gd name="T2" fmla="*/ 0 w 457"/>
                <a:gd name="T3" fmla="*/ 0 h 283"/>
                <a:gd name="T4" fmla="*/ 0 w 457"/>
                <a:gd name="T5" fmla="*/ 0 h 283"/>
                <a:gd name="T6" fmla="*/ 0 w 457"/>
                <a:gd name="T7" fmla="*/ 0 h 283"/>
                <a:gd name="T8" fmla="*/ 0 w 457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83"/>
                <a:gd name="T17" fmla="*/ 457 w 457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83">
                  <a:moveTo>
                    <a:pt x="456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28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45" name="Freeform 170"/>
            <p:cNvSpPr>
              <a:spLocks noChangeArrowheads="1"/>
            </p:cNvSpPr>
            <p:nvPr/>
          </p:nvSpPr>
          <p:spPr bwMode="auto">
            <a:xfrm>
              <a:off x="3810" y="2350"/>
              <a:ext cx="104" cy="64"/>
            </a:xfrm>
            <a:custGeom>
              <a:avLst/>
              <a:gdLst>
                <a:gd name="T0" fmla="*/ 0 w 457"/>
                <a:gd name="T1" fmla="*/ 0 h 283"/>
                <a:gd name="T2" fmla="*/ 0 w 457"/>
                <a:gd name="T3" fmla="*/ 0 h 283"/>
                <a:gd name="T4" fmla="*/ 0 w 457"/>
                <a:gd name="T5" fmla="*/ 0 h 283"/>
                <a:gd name="T6" fmla="*/ 0 w 457"/>
                <a:gd name="T7" fmla="*/ 0 h 283"/>
                <a:gd name="T8" fmla="*/ 0 w 457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83"/>
                <a:gd name="T17" fmla="*/ 457 w 457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83">
                  <a:moveTo>
                    <a:pt x="456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28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46" name="Freeform 171"/>
            <p:cNvSpPr>
              <a:spLocks noChangeArrowheads="1"/>
            </p:cNvSpPr>
            <p:nvPr/>
          </p:nvSpPr>
          <p:spPr bwMode="auto">
            <a:xfrm>
              <a:off x="3977" y="2350"/>
              <a:ext cx="104" cy="64"/>
            </a:xfrm>
            <a:custGeom>
              <a:avLst/>
              <a:gdLst>
                <a:gd name="T0" fmla="*/ 0 w 457"/>
                <a:gd name="T1" fmla="*/ 0 h 283"/>
                <a:gd name="T2" fmla="*/ 0 w 457"/>
                <a:gd name="T3" fmla="*/ 0 h 283"/>
                <a:gd name="T4" fmla="*/ 0 w 457"/>
                <a:gd name="T5" fmla="*/ 0 h 283"/>
                <a:gd name="T6" fmla="*/ 0 w 457"/>
                <a:gd name="T7" fmla="*/ 0 h 283"/>
                <a:gd name="T8" fmla="*/ 0 w 457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83"/>
                <a:gd name="T17" fmla="*/ 457 w 457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83">
                  <a:moveTo>
                    <a:pt x="456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28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47" name="Freeform 172"/>
            <p:cNvSpPr>
              <a:spLocks noChangeArrowheads="1"/>
            </p:cNvSpPr>
            <p:nvPr/>
          </p:nvSpPr>
          <p:spPr bwMode="auto">
            <a:xfrm>
              <a:off x="3977" y="2350"/>
              <a:ext cx="104" cy="64"/>
            </a:xfrm>
            <a:custGeom>
              <a:avLst/>
              <a:gdLst>
                <a:gd name="T0" fmla="*/ 0 w 457"/>
                <a:gd name="T1" fmla="*/ 0 h 283"/>
                <a:gd name="T2" fmla="*/ 0 w 457"/>
                <a:gd name="T3" fmla="*/ 0 h 283"/>
                <a:gd name="T4" fmla="*/ 0 w 457"/>
                <a:gd name="T5" fmla="*/ 0 h 283"/>
                <a:gd name="T6" fmla="*/ 0 w 457"/>
                <a:gd name="T7" fmla="*/ 0 h 283"/>
                <a:gd name="T8" fmla="*/ 0 w 457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83"/>
                <a:gd name="T17" fmla="*/ 457 w 457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83">
                  <a:moveTo>
                    <a:pt x="456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28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29" name="Text Box 173"/>
          <p:cNvSpPr txBox="1">
            <a:spLocks noChangeArrowheads="1"/>
          </p:cNvSpPr>
          <p:nvPr/>
        </p:nvSpPr>
        <p:spPr bwMode="auto">
          <a:xfrm>
            <a:off x="5795963" y="5946775"/>
            <a:ext cx="3781425" cy="13604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9207" tIns="100794" rIns="99207" bIns="100794"/>
          <a:lstStyle/>
          <a:p>
            <a:pPr algn="ctr"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3100">
                <a:solidFill>
                  <a:srgbClr val="000099"/>
                </a:solidFill>
              </a:rPr>
              <a:t>ISP </a:t>
            </a:r>
            <a:r>
              <a:rPr lang="en-US" sz="3100" b="1">
                <a:solidFill>
                  <a:srgbClr val="000099"/>
                </a:solidFill>
              </a:rPr>
              <a:t>B</a:t>
            </a:r>
          </a:p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2900">
                <a:solidFill>
                  <a:srgbClr val="000099"/>
                </a:solidFill>
              </a:rPr>
              <a:t>          99% uptime</a:t>
            </a:r>
            <a:br>
              <a:rPr lang="en-US" sz="2900">
                <a:solidFill>
                  <a:srgbClr val="000099"/>
                </a:solidFill>
              </a:rPr>
            </a:br>
            <a:r>
              <a:rPr lang="en-US" sz="2900">
                <a:solidFill>
                  <a:srgbClr val="000099"/>
                </a:solidFill>
              </a:rPr>
              <a:t>          fault-tolerant</a:t>
            </a:r>
          </a:p>
        </p:txBody>
      </p:sp>
      <p:sp>
        <p:nvSpPr>
          <p:cNvPr id="60430" name="Text Box 174"/>
          <p:cNvSpPr txBox="1">
            <a:spLocks noChangeArrowheads="1"/>
          </p:cNvSpPr>
          <p:nvPr/>
        </p:nvSpPr>
        <p:spPr bwMode="auto">
          <a:xfrm>
            <a:off x="252413" y="5946775"/>
            <a:ext cx="2771775" cy="16129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00794" tIns="100794" rIns="100794" bIns="100794"/>
          <a:lstStyle/>
          <a:p>
            <a:pPr algn="ctr"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3100">
                <a:solidFill>
                  <a:srgbClr val="000099"/>
                </a:solidFill>
              </a:rPr>
              <a:t>ISP </a:t>
            </a:r>
            <a:r>
              <a:rPr lang="en-US" sz="3100" b="1">
                <a:solidFill>
                  <a:srgbClr val="000099"/>
                </a:solidFill>
              </a:rPr>
              <a:t>A</a:t>
            </a:r>
          </a:p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3100">
                <a:solidFill>
                  <a:srgbClr val="000099"/>
                </a:solidFill>
              </a:rPr>
              <a:t>   90% uptime</a:t>
            </a:r>
          </a:p>
        </p:txBody>
      </p:sp>
      <p:grpSp>
        <p:nvGrpSpPr>
          <p:cNvPr id="60431" name="Group 175"/>
          <p:cNvGrpSpPr>
            <a:grpSpLocks/>
          </p:cNvGrpSpPr>
          <p:nvPr/>
        </p:nvGrpSpPr>
        <p:grpSpPr bwMode="auto">
          <a:xfrm>
            <a:off x="2068513" y="4922838"/>
            <a:ext cx="1444625" cy="1612900"/>
            <a:chOff x="1070" y="3004"/>
            <a:chExt cx="937" cy="731"/>
          </a:xfrm>
        </p:grpSpPr>
        <p:grpSp>
          <p:nvGrpSpPr>
            <p:cNvPr id="60568" name="Group 176"/>
            <p:cNvGrpSpPr>
              <a:grpSpLocks/>
            </p:cNvGrpSpPr>
            <p:nvPr/>
          </p:nvGrpSpPr>
          <p:grpSpPr bwMode="auto">
            <a:xfrm>
              <a:off x="1070" y="3004"/>
              <a:ext cx="937" cy="676"/>
              <a:chOff x="1070" y="3004"/>
              <a:chExt cx="937" cy="676"/>
            </a:xfrm>
          </p:grpSpPr>
          <p:sp>
            <p:nvSpPr>
              <p:cNvPr id="60570" name="Freeform 177"/>
              <p:cNvSpPr>
                <a:spLocks noChangeArrowheads="1"/>
              </p:cNvSpPr>
              <p:nvPr/>
            </p:nvSpPr>
            <p:spPr bwMode="auto">
              <a:xfrm>
                <a:off x="1117" y="3117"/>
                <a:ext cx="843" cy="450"/>
              </a:xfrm>
              <a:custGeom>
                <a:avLst/>
                <a:gdLst>
                  <a:gd name="T0" fmla="*/ 1 w 3718"/>
                  <a:gd name="T1" fmla="*/ 0 h 1983"/>
                  <a:gd name="T2" fmla="*/ 2 w 3718"/>
                  <a:gd name="T3" fmla="*/ 1 h 1983"/>
                  <a:gd name="T4" fmla="*/ 2 w 3718"/>
                  <a:gd name="T5" fmla="*/ 1 h 1983"/>
                  <a:gd name="T6" fmla="*/ 2 w 3718"/>
                  <a:gd name="T7" fmla="*/ 1 h 1983"/>
                  <a:gd name="T8" fmla="*/ 1 w 3718"/>
                  <a:gd name="T9" fmla="*/ 0 h 1983"/>
                  <a:gd name="T10" fmla="*/ 0 w 3718"/>
                  <a:gd name="T11" fmla="*/ 0 h 1983"/>
                  <a:gd name="T12" fmla="*/ 1 w 3718"/>
                  <a:gd name="T13" fmla="*/ 0 h 19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18"/>
                  <a:gd name="T22" fmla="*/ 0 h 1983"/>
                  <a:gd name="T23" fmla="*/ 3718 w 3718"/>
                  <a:gd name="T24" fmla="*/ 1983 h 19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18" h="1983">
                    <a:moveTo>
                      <a:pt x="1228" y="682"/>
                    </a:moveTo>
                    <a:lnTo>
                      <a:pt x="2878" y="986"/>
                    </a:lnTo>
                    <a:lnTo>
                      <a:pt x="3717" y="1982"/>
                    </a:lnTo>
                    <a:lnTo>
                      <a:pt x="2766" y="1214"/>
                    </a:lnTo>
                    <a:lnTo>
                      <a:pt x="1073" y="916"/>
                    </a:lnTo>
                    <a:lnTo>
                      <a:pt x="0" y="0"/>
                    </a:lnTo>
                    <a:lnTo>
                      <a:pt x="1228" y="682"/>
                    </a:lnTo>
                  </a:path>
                </a:pathLst>
              </a:custGeom>
              <a:solidFill>
                <a:srgbClr val="E6E64C"/>
              </a:solidFill>
              <a:ln w="1836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71" name="Text Box 178"/>
              <p:cNvSpPr txBox="1">
                <a:spLocks noChangeArrowheads="1"/>
              </p:cNvSpPr>
              <p:nvPr/>
            </p:nvSpPr>
            <p:spPr bwMode="auto">
              <a:xfrm rot="1020000">
                <a:off x="1117" y="3117"/>
                <a:ext cx="843" cy="4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9000" tIns="54000" rIns="99000" bIns="54000" anchor="ctr" anchorCtr="1"/>
              <a:lstStyle/>
              <a:p>
                <a:pPr algn="ctr">
                  <a:tabLst>
                    <a:tab pos="0" algn="l"/>
                    <a:tab pos="503238" algn="l"/>
                    <a:tab pos="1006475" algn="l"/>
                    <a:tab pos="1511300" algn="l"/>
                    <a:tab pos="2014538" algn="l"/>
                    <a:tab pos="2519363" algn="l"/>
                    <a:tab pos="3022600" algn="l"/>
                    <a:tab pos="3527425" algn="l"/>
                    <a:tab pos="4030663" algn="l"/>
                    <a:tab pos="4535488" algn="l"/>
                    <a:tab pos="5038725" algn="l"/>
                    <a:tab pos="5543550" algn="l"/>
                    <a:tab pos="6046788" algn="l"/>
                    <a:tab pos="6551613" algn="l"/>
                    <a:tab pos="7054850" algn="l"/>
                    <a:tab pos="7558088" algn="l"/>
                    <a:tab pos="8062913" algn="l"/>
                    <a:tab pos="8566150" algn="l"/>
                    <a:tab pos="9070975" algn="l"/>
                    <a:tab pos="9574213" algn="l"/>
                    <a:tab pos="10079038" algn="l"/>
                  </a:tabLst>
                </a:pPr>
                <a:r>
                  <a:rPr lang="en-US">
                    <a:solidFill>
                      <a:srgbClr val="000099"/>
                    </a:solidFill>
                  </a:rPr>
                  <a:t> </a:t>
                </a:r>
              </a:p>
            </p:txBody>
          </p:sp>
        </p:grpSp>
        <p:sp>
          <p:nvSpPr>
            <p:cNvPr id="60569" name="Text Box 179"/>
            <p:cNvSpPr txBox="1">
              <a:spLocks noChangeArrowheads="1"/>
            </p:cNvSpPr>
            <p:nvPr/>
          </p:nvSpPr>
          <p:spPr bwMode="auto">
            <a:xfrm>
              <a:off x="1340" y="3009"/>
              <a:ext cx="412" cy="7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503238" algn="l"/>
                  <a:tab pos="1006475" algn="l"/>
                  <a:tab pos="1511300" algn="l"/>
                  <a:tab pos="2014538" algn="l"/>
                  <a:tab pos="2519363" algn="l"/>
                  <a:tab pos="3022600" algn="l"/>
                  <a:tab pos="3527425" algn="l"/>
                  <a:tab pos="4030663" algn="l"/>
                  <a:tab pos="4535488" algn="l"/>
                  <a:tab pos="5038725" algn="l"/>
                  <a:tab pos="5543550" algn="l"/>
                  <a:tab pos="6046788" algn="l"/>
                  <a:tab pos="6551613" algn="l"/>
                  <a:tab pos="7054850" algn="l"/>
                  <a:tab pos="7558088" algn="l"/>
                  <a:tab pos="8062913" algn="l"/>
                  <a:tab pos="8566150" algn="l"/>
                  <a:tab pos="9070975" algn="l"/>
                  <a:tab pos="9574213" algn="l"/>
                  <a:tab pos="10079038" algn="l"/>
                </a:tabLst>
              </a:pPr>
              <a:r>
                <a:rPr lang="en-US" sz="7300">
                  <a:solidFill>
                    <a:srgbClr val="6B2394"/>
                  </a:solidFill>
                  <a:latin typeface="Arial Black" pitchFamily="34" charset="0"/>
                </a:rPr>
                <a:t>?</a:t>
              </a:r>
            </a:p>
          </p:txBody>
        </p:sp>
      </p:grpSp>
      <p:grpSp>
        <p:nvGrpSpPr>
          <p:cNvPr id="60432" name="Group 180"/>
          <p:cNvGrpSpPr>
            <a:grpSpLocks/>
          </p:cNvGrpSpPr>
          <p:nvPr/>
        </p:nvGrpSpPr>
        <p:grpSpPr bwMode="auto">
          <a:xfrm>
            <a:off x="4922838" y="4770438"/>
            <a:ext cx="1489075" cy="1765300"/>
            <a:chOff x="2813" y="3006"/>
            <a:chExt cx="937" cy="729"/>
          </a:xfrm>
        </p:grpSpPr>
        <p:grpSp>
          <p:nvGrpSpPr>
            <p:cNvPr id="60564" name="Group 181"/>
            <p:cNvGrpSpPr>
              <a:grpSpLocks/>
            </p:cNvGrpSpPr>
            <p:nvPr/>
          </p:nvGrpSpPr>
          <p:grpSpPr bwMode="auto">
            <a:xfrm>
              <a:off x="2813" y="3006"/>
              <a:ext cx="937" cy="676"/>
              <a:chOff x="2813" y="3006"/>
              <a:chExt cx="937" cy="676"/>
            </a:xfrm>
          </p:grpSpPr>
          <p:sp>
            <p:nvSpPr>
              <p:cNvPr id="60566" name="Freeform 182"/>
              <p:cNvSpPr>
                <a:spLocks noChangeArrowheads="1"/>
              </p:cNvSpPr>
              <p:nvPr/>
            </p:nvSpPr>
            <p:spPr bwMode="auto">
              <a:xfrm>
                <a:off x="2860" y="3117"/>
                <a:ext cx="843" cy="450"/>
              </a:xfrm>
              <a:custGeom>
                <a:avLst/>
                <a:gdLst>
                  <a:gd name="T0" fmla="*/ 2 w 3718"/>
                  <a:gd name="T1" fmla="*/ 0 h 1983"/>
                  <a:gd name="T2" fmla="*/ 0 w 3718"/>
                  <a:gd name="T3" fmla="*/ 1 h 1983"/>
                  <a:gd name="T4" fmla="*/ 0 w 3718"/>
                  <a:gd name="T5" fmla="*/ 1 h 1983"/>
                  <a:gd name="T6" fmla="*/ 0 w 3718"/>
                  <a:gd name="T7" fmla="*/ 1 h 1983"/>
                  <a:gd name="T8" fmla="*/ 2 w 3718"/>
                  <a:gd name="T9" fmla="*/ 0 h 1983"/>
                  <a:gd name="T10" fmla="*/ 2 w 3718"/>
                  <a:gd name="T11" fmla="*/ 0 h 1983"/>
                  <a:gd name="T12" fmla="*/ 2 w 3718"/>
                  <a:gd name="T13" fmla="*/ 0 h 19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18"/>
                  <a:gd name="T22" fmla="*/ 0 h 1983"/>
                  <a:gd name="T23" fmla="*/ 3718 w 3718"/>
                  <a:gd name="T24" fmla="*/ 1983 h 19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18" h="1983">
                    <a:moveTo>
                      <a:pt x="2489" y="682"/>
                    </a:moveTo>
                    <a:lnTo>
                      <a:pt x="838" y="986"/>
                    </a:lnTo>
                    <a:lnTo>
                      <a:pt x="0" y="1982"/>
                    </a:lnTo>
                    <a:lnTo>
                      <a:pt x="950" y="1214"/>
                    </a:lnTo>
                    <a:lnTo>
                      <a:pt x="2644" y="916"/>
                    </a:lnTo>
                    <a:lnTo>
                      <a:pt x="3717" y="0"/>
                    </a:lnTo>
                    <a:lnTo>
                      <a:pt x="2489" y="682"/>
                    </a:lnTo>
                  </a:path>
                </a:pathLst>
              </a:custGeom>
              <a:solidFill>
                <a:srgbClr val="E6E64C"/>
              </a:solidFill>
              <a:ln w="1836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67" name="Text Box 183"/>
              <p:cNvSpPr txBox="1">
                <a:spLocks noChangeArrowheads="1"/>
              </p:cNvSpPr>
              <p:nvPr/>
            </p:nvSpPr>
            <p:spPr bwMode="auto">
              <a:xfrm rot="-1020000">
                <a:off x="2860" y="3120"/>
                <a:ext cx="843" cy="4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9000" tIns="54000" rIns="99000" bIns="54000" anchor="ctr" anchorCtr="1"/>
              <a:lstStyle/>
              <a:p>
                <a:pPr algn="ctr">
                  <a:tabLst>
                    <a:tab pos="0" algn="l"/>
                    <a:tab pos="503238" algn="l"/>
                    <a:tab pos="1006475" algn="l"/>
                    <a:tab pos="1511300" algn="l"/>
                    <a:tab pos="2014538" algn="l"/>
                    <a:tab pos="2519363" algn="l"/>
                    <a:tab pos="3022600" algn="l"/>
                    <a:tab pos="3527425" algn="l"/>
                    <a:tab pos="4030663" algn="l"/>
                    <a:tab pos="4535488" algn="l"/>
                    <a:tab pos="5038725" algn="l"/>
                    <a:tab pos="5543550" algn="l"/>
                    <a:tab pos="6046788" algn="l"/>
                    <a:tab pos="6551613" algn="l"/>
                    <a:tab pos="7054850" algn="l"/>
                    <a:tab pos="7558088" algn="l"/>
                    <a:tab pos="8062913" algn="l"/>
                    <a:tab pos="8566150" algn="l"/>
                    <a:tab pos="9070975" algn="l"/>
                    <a:tab pos="9574213" algn="l"/>
                    <a:tab pos="10079038" algn="l"/>
                  </a:tabLst>
                </a:pPr>
                <a:r>
                  <a:rPr lang="en-US">
                    <a:solidFill>
                      <a:srgbClr val="000099"/>
                    </a:solidFill>
                  </a:rPr>
                  <a:t> </a:t>
                </a:r>
              </a:p>
            </p:txBody>
          </p:sp>
        </p:grpSp>
        <p:sp>
          <p:nvSpPr>
            <p:cNvPr id="60565" name="Text Box 184"/>
            <p:cNvSpPr txBox="1">
              <a:spLocks noChangeArrowheads="1"/>
            </p:cNvSpPr>
            <p:nvPr/>
          </p:nvSpPr>
          <p:spPr bwMode="auto">
            <a:xfrm>
              <a:off x="3084" y="3009"/>
              <a:ext cx="403" cy="7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503238" algn="l"/>
                  <a:tab pos="1006475" algn="l"/>
                  <a:tab pos="1511300" algn="l"/>
                  <a:tab pos="2014538" algn="l"/>
                  <a:tab pos="2519363" algn="l"/>
                  <a:tab pos="3022600" algn="l"/>
                  <a:tab pos="3527425" algn="l"/>
                  <a:tab pos="4030663" algn="l"/>
                  <a:tab pos="4535488" algn="l"/>
                  <a:tab pos="5038725" algn="l"/>
                  <a:tab pos="5543550" algn="l"/>
                  <a:tab pos="6046788" algn="l"/>
                  <a:tab pos="6551613" algn="l"/>
                  <a:tab pos="7054850" algn="l"/>
                  <a:tab pos="7558088" algn="l"/>
                  <a:tab pos="8062913" algn="l"/>
                  <a:tab pos="8566150" algn="l"/>
                  <a:tab pos="9070975" algn="l"/>
                  <a:tab pos="9574213" algn="l"/>
                  <a:tab pos="10079038" algn="l"/>
                </a:tabLst>
              </a:pPr>
              <a:r>
                <a:rPr lang="en-US" sz="7300">
                  <a:solidFill>
                    <a:srgbClr val="6B2394"/>
                  </a:solidFill>
                  <a:latin typeface="Arial Black" pitchFamily="34" charset="0"/>
                </a:rPr>
                <a:t>?</a:t>
              </a:r>
            </a:p>
          </p:txBody>
        </p:sp>
      </p:grpSp>
      <p:sp>
        <p:nvSpPr>
          <p:cNvPr id="60433" name="Text Box 185"/>
          <p:cNvSpPr txBox="1">
            <a:spLocks noChangeArrowheads="1"/>
          </p:cNvSpPr>
          <p:nvPr/>
        </p:nvSpPr>
        <p:spPr bwMode="auto">
          <a:xfrm>
            <a:off x="849313" y="3475038"/>
            <a:ext cx="1871662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49604" rIns="99207" bIns="49604"/>
          <a:lstStyle/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3100">
                <a:solidFill>
                  <a:schemeClr val="bg1"/>
                </a:solidFill>
              </a:rPr>
              <a:t> 1 Mb/s</a:t>
            </a:r>
          </a:p>
        </p:txBody>
      </p:sp>
      <p:grpSp>
        <p:nvGrpSpPr>
          <p:cNvPr id="60434" name="Group 187"/>
          <p:cNvGrpSpPr>
            <a:grpSpLocks/>
          </p:cNvGrpSpPr>
          <p:nvPr/>
        </p:nvGrpSpPr>
        <p:grpSpPr bwMode="auto">
          <a:xfrm>
            <a:off x="7600950" y="3702050"/>
            <a:ext cx="1695450" cy="763588"/>
            <a:chOff x="4343" y="2116"/>
            <a:chExt cx="969" cy="436"/>
          </a:xfrm>
        </p:grpSpPr>
        <p:sp>
          <p:nvSpPr>
            <p:cNvPr id="60488" name="Freeform 188"/>
            <p:cNvSpPr>
              <a:spLocks noChangeArrowheads="1"/>
            </p:cNvSpPr>
            <p:nvPr/>
          </p:nvSpPr>
          <p:spPr bwMode="auto">
            <a:xfrm>
              <a:off x="4344" y="2116"/>
              <a:ext cx="968" cy="189"/>
            </a:xfrm>
            <a:custGeom>
              <a:avLst/>
              <a:gdLst>
                <a:gd name="T0" fmla="*/ 2 w 4270"/>
                <a:gd name="T1" fmla="*/ 0 h 832"/>
                <a:gd name="T2" fmla="*/ 2 w 4270"/>
                <a:gd name="T3" fmla="*/ 0 h 832"/>
                <a:gd name="T4" fmla="*/ 1 w 4270"/>
                <a:gd name="T5" fmla="*/ 0 h 832"/>
                <a:gd name="T6" fmla="*/ 0 w 4270"/>
                <a:gd name="T7" fmla="*/ 0 h 832"/>
                <a:gd name="T8" fmla="*/ 2 w 427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70"/>
                <a:gd name="T16" fmla="*/ 0 h 832"/>
                <a:gd name="T17" fmla="*/ 4270 w 427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70" h="832">
                  <a:moveTo>
                    <a:pt x="3403" y="831"/>
                  </a:moveTo>
                  <a:lnTo>
                    <a:pt x="4269" y="0"/>
                  </a:lnTo>
                  <a:lnTo>
                    <a:pt x="1120" y="0"/>
                  </a:lnTo>
                  <a:lnTo>
                    <a:pt x="0" y="831"/>
                  </a:lnTo>
                  <a:lnTo>
                    <a:pt x="3403" y="831"/>
                  </a:lnTo>
                </a:path>
              </a:pathLst>
            </a:custGeom>
            <a:solidFill>
              <a:srgbClr val="3CAFE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9" name="Freeform 189"/>
            <p:cNvSpPr>
              <a:spLocks noChangeArrowheads="1"/>
            </p:cNvSpPr>
            <p:nvPr/>
          </p:nvSpPr>
          <p:spPr bwMode="auto">
            <a:xfrm>
              <a:off x="4344" y="2116"/>
              <a:ext cx="968" cy="189"/>
            </a:xfrm>
            <a:custGeom>
              <a:avLst/>
              <a:gdLst>
                <a:gd name="T0" fmla="*/ 2 w 4270"/>
                <a:gd name="T1" fmla="*/ 0 h 832"/>
                <a:gd name="T2" fmla="*/ 2 w 4270"/>
                <a:gd name="T3" fmla="*/ 0 h 832"/>
                <a:gd name="T4" fmla="*/ 1 w 4270"/>
                <a:gd name="T5" fmla="*/ 0 h 832"/>
                <a:gd name="T6" fmla="*/ 0 w 4270"/>
                <a:gd name="T7" fmla="*/ 0 h 832"/>
                <a:gd name="T8" fmla="*/ 2 w 427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70"/>
                <a:gd name="T16" fmla="*/ 0 h 832"/>
                <a:gd name="T17" fmla="*/ 4270 w 427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70" h="832">
                  <a:moveTo>
                    <a:pt x="3403" y="831"/>
                  </a:moveTo>
                  <a:lnTo>
                    <a:pt x="4269" y="0"/>
                  </a:lnTo>
                  <a:lnTo>
                    <a:pt x="1120" y="0"/>
                  </a:lnTo>
                  <a:lnTo>
                    <a:pt x="0" y="831"/>
                  </a:lnTo>
                  <a:lnTo>
                    <a:pt x="3403" y="831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90" name="Freeform 190"/>
            <p:cNvSpPr>
              <a:spLocks noChangeArrowheads="1"/>
            </p:cNvSpPr>
            <p:nvPr/>
          </p:nvSpPr>
          <p:spPr bwMode="auto">
            <a:xfrm>
              <a:off x="5116" y="2116"/>
              <a:ext cx="197" cy="437"/>
            </a:xfrm>
            <a:custGeom>
              <a:avLst/>
              <a:gdLst>
                <a:gd name="T0" fmla="*/ 0 w 870"/>
                <a:gd name="T1" fmla="*/ 0 h 1928"/>
                <a:gd name="T2" fmla="*/ 0 w 870"/>
                <a:gd name="T3" fmla="*/ 0 h 1928"/>
                <a:gd name="T4" fmla="*/ 0 w 870"/>
                <a:gd name="T5" fmla="*/ 0 h 1928"/>
                <a:gd name="T6" fmla="*/ 0 w 870"/>
                <a:gd name="T7" fmla="*/ 1 h 1928"/>
                <a:gd name="T8" fmla="*/ 0 w 870"/>
                <a:gd name="T9" fmla="*/ 0 h 19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0"/>
                <a:gd name="T16" fmla="*/ 0 h 1928"/>
                <a:gd name="T17" fmla="*/ 870 w 870"/>
                <a:gd name="T18" fmla="*/ 1928 h 19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0" h="1928">
                  <a:moveTo>
                    <a:pt x="869" y="957"/>
                  </a:moveTo>
                  <a:lnTo>
                    <a:pt x="869" y="0"/>
                  </a:lnTo>
                  <a:lnTo>
                    <a:pt x="0" y="829"/>
                  </a:lnTo>
                  <a:lnTo>
                    <a:pt x="0" y="1927"/>
                  </a:lnTo>
                  <a:lnTo>
                    <a:pt x="869" y="957"/>
                  </a:lnTo>
                </a:path>
              </a:pathLst>
            </a:custGeom>
            <a:solidFill>
              <a:srgbClr val="0760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91" name="Freeform 191"/>
            <p:cNvSpPr>
              <a:spLocks noChangeArrowheads="1"/>
            </p:cNvSpPr>
            <p:nvPr/>
          </p:nvSpPr>
          <p:spPr bwMode="auto">
            <a:xfrm>
              <a:off x="5116" y="2116"/>
              <a:ext cx="197" cy="437"/>
            </a:xfrm>
            <a:custGeom>
              <a:avLst/>
              <a:gdLst>
                <a:gd name="T0" fmla="*/ 0 w 870"/>
                <a:gd name="T1" fmla="*/ 0 h 1928"/>
                <a:gd name="T2" fmla="*/ 0 w 870"/>
                <a:gd name="T3" fmla="*/ 0 h 1928"/>
                <a:gd name="T4" fmla="*/ 0 w 870"/>
                <a:gd name="T5" fmla="*/ 0 h 1928"/>
                <a:gd name="T6" fmla="*/ 0 w 870"/>
                <a:gd name="T7" fmla="*/ 1 h 1928"/>
                <a:gd name="T8" fmla="*/ 0 w 870"/>
                <a:gd name="T9" fmla="*/ 0 h 19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0"/>
                <a:gd name="T16" fmla="*/ 0 h 1928"/>
                <a:gd name="T17" fmla="*/ 870 w 870"/>
                <a:gd name="T18" fmla="*/ 1928 h 19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0" h="1928">
                  <a:moveTo>
                    <a:pt x="869" y="957"/>
                  </a:moveTo>
                  <a:lnTo>
                    <a:pt x="869" y="0"/>
                  </a:lnTo>
                  <a:lnTo>
                    <a:pt x="0" y="829"/>
                  </a:lnTo>
                  <a:lnTo>
                    <a:pt x="0" y="1927"/>
                  </a:lnTo>
                  <a:lnTo>
                    <a:pt x="869" y="957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92" name="Freeform 192"/>
            <p:cNvSpPr>
              <a:spLocks noChangeArrowheads="1"/>
            </p:cNvSpPr>
            <p:nvPr/>
          </p:nvSpPr>
          <p:spPr bwMode="auto">
            <a:xfrm>
              <a:off x="4344" y="2304"/>
              <a:ext cx="772" cy="249"/>
            </a:xfrm>
            <a:custGeom>
              <a:avLst/>
              <a:gdLst>
                <a:gd name="T0" fmla="*/ 2 w 3405"/>
                <a:gd name="T1" fmla="*/ 1 h 1097"/>
                <a:gd name="T2" fmla="*/ 2 w 3405"/>
                <a:gd name="T3" fmla="*/ 0 h 1097"/>
                <a:gd name="T4" fmla="*/ 0 w 3405"/>
                <a:gd name="T5" fmla="*/ 0 h 1097"/>
                <a:gd name="T6" fmla="*/ 0 w 3405"/>
                <a:gd name="T7" fmla="*/ 1 h 1097"/>
                <a:gd name="T8" fmla="*/ 2 w 3405"/>
                <a:gd name="T9" fmla="*/ 1 h 1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5"/>
                <a:gd name="T16" fmla="*/ 0 h 1097"/>
                <a:gd name="T17" fmla="*/ 3405 w 3405"/>
                <a:gd name="T18" fmla="*/ 1097 h 10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5" h="1097">
                  <a:moveTo>
                    <a:pt x="3404" y="1096"/>
                  </a:moveTo>
                  <a:lnTo>
                    <a:pt x="3404" y="0"/>
                  </a:lnTo>
                  <a:lnTo>
                    <a:pt x="0" y="0"/>
                  </a:lnTo>
                  <a:lnTo>
                    <a:pt x="2" y="1096"/>
                  </a:lnTo>
                  <a:lnTo>
                    <a:pt x="3404" y="1096"/>
                  </a:lnTo>
                </a:path>
              </a:pathLst>
            </a:custGeom>
            <a:solidFill>
              <a:srgbClr val="1C97C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93" name="Freeform 193"/>
            <p:cNvSpPr>
              <a:spLocks noChangeArrowheads="1"/>
            </p:cNvSpPr>
            <p:nvPr/>
          </p:nvSpPr>
          <p:spPr bwMode="auto">
            <a:xfrm>
              <a:off x="4344" y="2304"/>
              <a:ext cx="772" cy="249"/>
            </a:xfrm>
            <a:custGeom>
              <a:avLst/>
              <a:gdLst>
                <a:gd name="T0" fmla="*/ 2 w 3405"/>
                <a:gd name="T1" fmla="*/ 1 h 1097"/>
                <a:gd name="T2" fmla="*/ 2 w 3405"/>
                <a:gd name="T3" fmla="*/ 0 h 1097"/>
                <a:gd name="T4" fmla="*/ 0 w 3405"/>
                <a:gd name="T5" fmla="*/ 0 h 1097"/>
                <a:gd name="T6" fmla="*/ 0 w 3405"/>
                <a:gd name="T7" fmla="*/ 1 h 1097"/>
                <a:gd name="T8" fmla="*/ 2 w 3405"/>
                <a:gd name="T9" fmla="*/ 1 h 1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5"/>
                <a:gd name="T16" fmla="*/ 0 h 1097"/>
                <a:gd name="T17" fmla="*/ 3405 w 3405"/>
                <a:gd name="T18" fmla="*/ 1097 h 10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5" h="1097">
                  <a:moveTo>
                    <a:pt x="3404" y="1096"/>
                  </a:moveTo>
                  <a:lnTo>
                    <a:pt x="3404" y="0"/>
                  </a:lnTo>
                  <a:lnTo>
                    <a:pt x="0" y="0"/>
                  </a:lnTo>
                  <a:lnTo>
                    <a:pt x="2" y="1096"/>
                  </a:lnTo>
                  <a:lnTo>
                    <a:pt x="3404" y="1096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94" name="Freeform 194"/>
            <p:cNvSpPr>
              <a:spLocks noChangeArrowheads="1"/>
            </p:cNvSpPr>
            <p:nvPr/>
          </p:nvSpPr>
          <p:spPr bwMode="auto">
            <a:xfrm>
              <a:off x="4421" y="2377"/>
              <a:ext cx="583" cy="133"/>
            </a:xfrm>
            <a:custGeom>
              <a:avLst/>
              <a:gdLst>
                <a:gd name="T0" fmla="*/ 2 w 2569"/>
                <a:gd name="T1" fmla="*/ 0 h 587"/>
                <a:gd name="T2" fmla="*/ 2 w 2569"/>
                <a:gd name="T3" fmla="*/ 0 h 587"/>
                <a:gd name="T4" fmla="*/ 0 w 2569"/>
                <a:gd name="T5" fmla="*/ 0 h 587"/>
                <a:gd name="T6" fmla="*/ 0 w 2569"/>
                <a:gd name="T7" fmla="*/ 0 h 587"/>
                <a:gd name="T8" fmla="*/ 2 w 2569"/>
                <a:gd name="T9" fmla="*/ 0 h 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9"/>
                <a:gd name="T16" fmla="*/ 0 h 587"/>
                <a:gd name="T17" fmla="*/ 2569 w 2569"/>
                <a:gd name="T18" fmla="*/ 587 h 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9" h="587">
                  <a:moveTo>
                    <a:pt x="2568" y="586"/>
                  </a:moveTo>
                  <a:lnTo>
                    <a:pt x="2568" y="0"/>
                  </a:lnTo>
                  <a:lnTo>
                    <a:pt x="0" y="0"/>
                  </a:lnTo>
                  <a:lnTo>
                    <a:pt x="0" y="586"/>
                  </a:lnTo>
                  <a:lnTo>
                    <a:pt x="2568" y="586"/>
                  </a:lnTo>
                </a:path>
              </a:pathLst>
            </a:custGeom>
            <a:solidFill>
              <a:srgbClr val="13496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95" name="Freeform 195"/>
            <p:cNvSpPr>
              <a:spLocks noChangeArrowheads="1"/>
            </p:cNvSpPr>
            <p:nvPr/>
          </p:nvSpPr>
          <p:spPr bwMode="auto">
            <a:xfrm>
              <a:off x="4421" y="2377"/>
              <a:ext cx="583" cy="133"/>
            </a:xfrm>
            <a:custGeom>
              <a:avLst/>
              <a:gdLst>
                <a:gd name="T0" fmla="*/ 2 w 2569"/>
                <a:gd name="T1" fmla="*/ 0 h 587"/>
                <a:gd name="T2" fmla="*/ 2 w 2569"/>
                <a:gd name="T3" fmla="*/ 0 h 587"/>
                <a:gd name="T4" fmla="*/ 0 w 2569"/>
                <a:gd name="T5" fmla="*/ 0 h 587"/>
                <a:gd name="T6" fmla="*/ 0 w 2569"/>
                <a:gd name="T7" fmla="*/ 0 h 587"/>
                <a:gd name="T8" fmla="*/ 2 w 2569"/>
                <a:gd name="T9" fmla="*/ 0 h 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9"/>
                <a:gd name="T16" fmla="*/ 0 h 587"/>
                <a:gd name="T17" fmla="*/ 2569 w 2569"/>
                <a:gd name="T18" fmla="*/ 587 h 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9" h="587">
                  <a:moveTo>
                    <a:pt x="2568" y="586"/>
                  </a:moveTo>
                  <a:lnTo>
                    <a:pt x="2568" y="0"/>
                  </a:lnTo>
                  <a:lnTo>
                    <a:pt x="0" y="0"/>
                  </a:lnTo>
                  <a:lnTo>
                    <a:pt x="0" y="586"/>
                  </a:lnTo>
                  <a:lnTo>
                    <a:pt x="2568" y="586"/>
                  </a:lnTo>
                </a:path>
              </a:pathLst>
            </a:cu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96" name="Line 196"/>
            <p:cNvSpPr>
              <a:spLocks noChangeShapeType="1"/>
            </p:cNvSpPr>
            <p:nvPr/>
          </p:nvSpPr>
          <p:spPr bwMode="auto">
            <a:xfrm>
              <a:off x="4470" y="2377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7" name="Line 197"/>
            <p:cNvSpPr>
              <a:spLocks noChangeShapeType="1"/>
            </p:cNvSpPr>
            <p:nvPr/>
          </p:nvSpPr>
          <p:spPr bwMode="auto">
            <a:xfrm>
              <a:off x="4518" y="2377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8" name="Line 198"/>
            <p:cNvSpPr>
              <a:spLocks noChangeShapeType="1"/>
            </p:cNvSpPr>
            <p:nvPr/>
          </p:nvSpPr>
          <p:spPr bwMode="auto">
            <a:xfrm>
              <a:off x="4567" y="2377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9" name="Line 199"/>
            <p:cNvSpPr>
              <a:spLocks noChangeShapeType="1"/>
            </p:cNvSpPr>
            <p:nvPr/>
          </p:nvSpPr>
          <p:spPr bwMode="auto">
            <a:xfrm>
              <a:off x="4614" y="2377"/>
              <a:ext cx="1" cy="132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0" name="Line 200"/>
            <p:cNvSpPr>
              <a:spLocks noChangeShapeType="1"/>
            </p:cNvSpPr>
            <p:nvPr/>
          </p:nvSpPr>
          <p:spPr bwMode="auto">
            <a:xfrm>
              <a:off x="4663" y="2377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1" name="Line 201"/>
            <p:cNvSpPr>
              <a:spLocks noChangeShapeType="1"/>
            </p:cNvSpPr>
            <p:nvPr/>
          </p:nvSpPr>
          <p:spPr bwMode="auto">
            <a:xfrm>
              <a:off x="4711" y="2377"/>
              <a:ext cx="1" cy="132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2" name="Line 202"/>
            <p:cNvSpPr>
              <a:spLocks noChangeShapeType="1"/>
            </p:cNvSpPr>
            <p:nvPr/>
          </p:nvSpPr>
          <p:spPr bwMode="auto">
            <a:xfrm>
              <a:off x="4759" y="2377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3" name="Line 203"/>
            <p:cNvSpPr>
              <a:spLocks noChangeShapeType="1"/>
            </p:cNvSpPr>
            <p:nvPr/>
          </p:nvSpPr>
          <p:spPr bwMode="auto">
            <a:xfrm>
              <a:off x="4808" y="2377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4" name="Line 204"/>
            <p:cNvSpPr>
              <a:spLocks noChangeShapeType="1"/>
            </p:cNvSpPr>
            <p:nvPr/>
          </p:nvSpPr>
          <p:spPr bwMode="auto">
            <a:xfrm>
              <a:off x="4857" y="2377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5" name="Line 205"/>
            <p:cNvSpPr>
              <a:spLocks noChangeShapeType="1"/>
            </p:cNvSpPr>
            <p:nvPr/>
          </p:nvSpPr>
          <p:spPr bwMode="auto">
            <a:xfrm>
              <a:off x="4904" y="2377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6" name="Line 206"/>
            <p:cNvSpPr>
              <a:spLocks noChangeShapeType="1"/>
            </p:cNvSpPr>
            <p:nvPr/>
          </p:nvSpPr>
          <p:spPr bwMode="auto">
            <a:xfrm>
              <a:off x="4953" y="2377"/>
              <a:ext cx="1" cy="133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7" name="Freeform 207"/>
            <p:cNvSpPr>
              <a:spLocks noChangeArrowheads="1"/>
            </p:cNvSpPr>
            <p:nvPr/>
          </p:nvSpPr>
          <p:spPr bwMode="auto">
            <a:xfrm>
              <a:off x="4347" y="2307"/>
              <a:ext cx="769" cy="147"/>
            </a:xfrm>
            <a:custGeom>
              <a:avLst/>
              <a:gdLst>
                <a:gd name="T0" fmla="*/ 2 w 3392"/>
                <a:gd name="T1" fmla="*/ 0 h 649"/>
                <a:gd name="T2" fmla="*/ 0 w 3392"/>
                <a:gd name="T3" fmla="*/ 0 h 649"/>
                <a:gd name="T4" fmla="*/ 0 w 3392"/>
                <a:gd name="T5" fmla="*/ 0 h 649"/>
                <a:gd name="T6" fmla="*/ 2 w 3392"/>
                <a:gd name="T7" fmla="*/ 0 h 649"/>
                <a:gd name="T8" fmla="*/ 2 w 3392"/>
                <a:gd name="T9" fmla="*/ 0 h 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2"/>
                <a:gd name="T16" fmla="*/ 0 h 649"/>
                <a:gd name="T17" fmla="*/ 3392 w 3392"/>
                <a:gd name="T18" fmla="*/ 649 h 6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2" h="649">
                  <a:moveTo>
                    <a:pt x="3387" y="648"/>
                  </a:moveTo>
                  <a:lnTo>
                    <a:pt x="0" y="648"/>
                  </a:lnTo>
                  <a:lnTo>
                    <a:pt x="0" y="0"/>
                  </a:lnTo>
                  <a:lnTo>
                    <a:pt x="3391" y="0"/>
                  </a:lnTo>
                  <a:lnTo>
                    <a:pt x="3387" y="648"/>
                  </a:lnTo>
                </a:path>
              </a:pathLst>
            </a:custGeom>
            <a:solidFill>
              <a:srgbClr val="0760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8" name="Freeform 208"/>
            <p:cNvSpPr>
              <a:spLocks noChangeArrowheads="1"/>
            </p:cNvSpPr>
            <p:nvPr/>
          </p:nvSpPr>
          <p:spPr bwMode="auto">
            <a:xfrm>
              <a:off x="4343" y="2450"/>
              <a:ext cx="772" cy="7"/>
            </a:xfrm>
            <a:custGeom>
              <a:avLst/>
              <a:gdLst>
                <a:gd name="T0" fmla="*/ 0 w 3405"/>
                <a:gd name="T1" fmla="*/ 0 h 33"/>
                <a:gd name="T2" fmla="*/ 0 w 3405"/>
                <a:gd name="T3" fmla="*/ 0 h 33"/>
                <a:gd name="T4" fmla="*/ 2 w 3405"/>
                <a:gd name="T5" fmla="*/ 0 h 33"/>
                <a:gd name="T6" fmla="*/ 2 w 3405"/>
                <a:gd name="T7" fmla="*/ 0 h 33"/>
                <a:gd name="T8" fmla="*/ 0 w 3405"/>
                <a:gd name="T9" fmla="*/ 0 h 33"/>
                <a:gd name="T10" fmla="*/ 0 w 3405"/>
                <a:gd name="T11" fmla="*/ 0 h 33"/>
                <a:gd name="T12" fmla="*/ 0 w 3405"/>
                <a:gd name="T13" fmla="*/ 0 h 33"/>
                <a:gd name="T14" fmla="*/ 0 w 3405"/>
                <a:gd name="T15" fmla="*/ 0 h 33"/>
                <a:gd name="T16" fmla="*/ 0 w 3405"/>
                <a:gd name="T17" fmla="*/ 0 h 33"/>
                <a:gd name="T18" fmla="*/ 0 w 3405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05"/>
                <a:gd name="T31" fmla="*/ 0 h 33"/>
                <a:gd name="T32" fmla="*/ 3405 w 3405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05" h="33">
                  <a:moveTo>
                    <a:pt x="0" y="13"/>
                  </a:moveTo>
                  <a:lnTo>
                    <a:pt x="15" y="32"/>
                  </a:lnTo>
                  <a:lnTo>
                    <a:pt x="3404" y="32"/>
                  </a:lnTo>
                  <a:lnTo>
                    <a:pt x="3404" y="0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0" y="32"/>
                  </a:lnTo>
                  <a:lnTo>
                    <a:pt x="15" y="32"/>
                  </a:lnTo>
                  <a:lnTo>
                    <a:pt x="0" y="13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9" name="Freeform 209"/>
            <p:cNvSpPr>
              <a:spLocks noChangeArrowheads="1"/>
            </p:cNvSpPr>
            <p:nvPr/>
          </p:nvSpPr>
          <p:spPr bwMode="auto">
            <a:xfrm>
              <a:off x="4343" y="2303"/>
              <a:ext cx="8" cy="151"/>
            </a:xfrm>
            <a:custGeom>
              <a:avLst/>
              <a:gdLst>
                <a:gd name="T0" fmla="*/ 0 w 37"/>
                <a:gd name="T1" fmla="*/ 0 h 664"/>
                <a:gd name="T2" fmla="*/ 0 w 37"/>
                <a:gd name="T3" fmla="*/ 0 h 664"/>
                <a:gd name="T4" fmla="*/ 0 w 37"/>
                <a:gd name="T5" fmla="*/ 0 h 664"/>
                <a:gd name="T6" fmla="*/ 0 w 37"/>
                <a:gd name="T7" fmla="*/ 0 h 664"/>
                <a:gd name="T8" fmla="*/ 0 w 37"/>
                <a:gd name="T9" fmla="*/ 0 h 664"/>
                <a:gd name="T10" fmla="*/ 0 w 37"/>
                <a:gd name="T11" fmla="*/ 0 h 664"/>
                <a:gd name="T12" fmla="*/ 0 w 37"/>
                <a:gd name="T13" fmla="*/ 0 h 664"/>
                <a:gd name="T14" fmla="*/ 0 w 37"/>
                <a:gd name="T15" fmla="*/ 0 h 664"/>
                <a:gd name="T16" fmla="*/ 0 w 37"/>
                <a:gd name="T17" fmla="*/ 0 h 664"/>
                <a:gd name="T18" fmla="*/ 0 w 37"/>
                <a:gd name="T19" fmla="*/ 0 h 6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664"/>
                <a:gd name="T32" fmla="*/ 37 w 37"/>
                <a:gd name="T33" fmla="*/ 664 h 6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664">
                  <a:moveTo>
                    <a:pt x="17" y="0"/>
                  </a:moveTo>
                  <a:lnTo>
                    <a:pt x="0" y="14"/>
                  </a:lnTo>
                  <a:lnTo>
                    <a:pt x="0" y="663"/>
                  </a:lnTo>
                  <a:lnTo>
                    <a:pt x="32" y="663"/>
                  </a:lnTo>
                  <a:lnTo>
                    <a:pt x="36" y="1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7" y="0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10" name="Freeform 210"/>
            <p:cNvSpPr>
              <a:spLocks noChangeArrowheads="1"/>
            </p:cNvSpPr>
            <p:nvPr/>
          </p:nvSpPr>
          <p:spPr bwMode="auto">
            <a:xfrm>
              <a:off x="4347" y="2303"/>
              <a:ext cx="773" cy="7"/>
            </a:xfrm>
            <a:custGeom>
              <a:avLst/>
              <a:gdLst>
                <a:gd name="T0" fmla="*/ 2 w 3409"/>
                <a:gd name="T1" fmla="*/ 0 h 33"/>
                <a:gd name="T2" fmla="*/ 2 w 3409"/>
                <a:gd name="T3" fmla="*/ 0 h 33"/>
                <a:gd name="T4" fmla="*/ 0 w 3409"/>
                <a:gd name="T5" fmla="*/ 0 h 33"/>
                <a:gd name="T6" fmla="*/ 0 w 3409"/>
                <a:gd name="T7" fmla="*/ 0 h 33"/>
                <a:gd name="T8" fmla="*/ 2 w 3409"/>
                <a:gd name="T9" fmla="*/ 0 h 33"/>
                <a:gd name="T10" fmla="*/ 2 w 3409"/>
                <a:gd name="T11" fmla="*/ 0 h 33"/>
                <a:gd name="T12" fmla="*/ 2 w 3409"/>
                <a:gd name="T13" fmla="*/ 0 h 33"/>
                <a:gd name="T14" fmla="*/ 2 w 3409"/>
                <a:gd name="T15" fmla="*/ 0 h 33"/>
                <a:gd name="T16" fmla="*/ 2 w 3409"/>
                <a:gd name="T17" fmla="*/ 0 h 33"/>
                <a:gd name="T18" fmla="*/ 2 w 3409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09"/>
                <a:gd name="T31" fmla="*/ 0 h 33"/>
                <a:gd name="T32" fmla="*/ 3409 w 3409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09" h="33">
                  <a:moveTo>
                    <a:pt x="3408" y="15"/>
                  </a:moveTo>
                  <a:lnTo>
                    <a:pt x="338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3389" y="32"/>
                  </a:lnTo>
                  <a:lnTo>
                    <a:pt x="3408" y="15"/>
                  </a:lnTo>
                  <a:lnTo>
                    <a:pt x="3408" y="0"/>
                  </a:lnTo>
                  <a:lnTo>
                    <a:pt x="3389" y="0"/>
                  </a:lnTo>
                  <a:lnTo>
                    <a:pt x="3408" y="15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11" name="Freeform 211"/>
            <p:cNvSpPr>
              <a:spLocks noChangeArrowheads="1"/>
            </p:cNvSpPr>
            <p:nvPr/>
          </p:nvSpPr>
          <p:spPr bwMode="auto">
            <a:xfrm>
              <a:off x="5111" y="2307"/>
              <a:ext cx="9" cy="151"/>
            </a:xfrm>
            <a:custGeom>
              <a:avLst/>
              <a:gdLst>
                <a:gd name="T0" fmla="*/ 0 w 39"/>
                <a:gd name="T1" fmla="*/ 0 h 665"/>
                <a:gd name="T2" fmla="*/ 0 w 39"/>
                <a:gd name="T3" fmla="*/ 0 h 665"/>
                <a:gd name="T4" fmla="*/ 0 w 39"/>
                <a:gd name="T5" fmla="*/ 0 h 665"/>
                <a:gd name="T6" fmla="*/ 0 w 39"/>
                <a:gd name="T7" fmla="*/ 0 h 665"/>
                <a:gd name="T8" fmla="*/ 0 w 39"/>
                <a:gd name="T9" fmla="*/ 0 h 665"/>
                <a:gd name="T10" fmla="*/ 0 w 39"/>
                <a:gd name="T11" fmla="*/ 0 h 665"/>
                <a:gd name="T12" fmla="*/ 0 w 39"/>
                <a:gd name="T13" fmla="*/ 0 h 665"/>
                <a:gd name="T14" fmla="*/ 0 w 39"/>
                <a:gd name="T15" fmla="*/ 0 h 665"/>
                <a:gd name="T16" fmla="*/ 0 w 39"/>
                <a:gd name="T17" fmla="*/ 0 h 665"/>
                <a:gd name="T18" fmla="*/ 0 w 39"/>
                <a:gd name="T19" fmla="*/ 0 h 6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665"/>
                <a:gd name="T32" fmla="*/ 39 w 39"/>
                <a:gd name="T33" fmla="*/ 665 h 6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665">
                  <a:moveTo>
                    <a:pt x="19" y="664"/>
                  </a:moveTo>
                  <a:lnTo>
                    <a:pt x="38" y="647"/>
                  </a:lnTo>
                  <a:lnTo>
                    <a:pt x="38" y="0"/>
                  </a:lnTo>
                  <a:lnTo>
                    <a:pt x="2" y="0"/>
                  </a:lnTo>
                  <a:lnTo>
                    <a:pt x="0" y="647"/>
                  </a:lnTo>
                  <a:lnTo>
                    <a:pt x="19" y="664"/>
                  </a:lnTo>
                  <a:lnTo>
                    <a:pt x="38" y="664"/>
                  </a:lnTo>
                  <a:lnTo>
                    <a:pt x="38" y="647"/>
                  </a:lnTo>
                  <a:lnTo>
                    <a:pt x="19" y="664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12" name="Freeform 212"/>
            <p:cNvSpPr>
              <a:spLocks noChangeArrowheads="1"/>
            </p:cNvSpPr>
            <p:nvPr/>
          </p:nvSpPr>
          <p:spPr bwMode="auto">
            <a:xfrm>
              <a:off x="4419" y="2350"/>
              <a:ext cx="104" cy="64"/>
            </a:xfrm>
            <a:custGeom>
              <a:avLst/>
              <a:gdLst>
                <a:gd name="T0" fmla="*/ 0 w 457"/>
                <a:gd name="T1" fmla="*/ 0 h 283"/>
                <a:gd name="T2" fmla="*/ 0 w 457"/>
                <a:gd name="T3" fmla="*/ 0 h 283"/>
                <a:gd name="T4" fmla="*/ 0 w 457"/>
                <a:gd name="T5" fmla="*/ 0 h 283"/>
                <a:gd name="T6" fmla="*/ 0 w 457"/>
                <a:gd name="T7" fmla="*/ 0 h 283"/>
                <a:gd name="T8" fmla="*/ 0 w 457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83"/>
                <a:gd name="T17" fmla="*/ 457 w 457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83">
                  <a:moveTo>
                    <a:pt x="456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28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13" name="Freeform 213"/>
            <p:cNvSpPr>
              <a:spLocks noChangeArrowheads="1"/>
            </p:cNvSpPr>
            <p:nvPr/>
          </p:nvSpPr>
          <p:spPr bwMode="auto">
            <a:xfrm>
              <a:off x="4419" y="2350"/>
              <a:ext cx="104" cy="64"/>
            </a:xfrm>
            <a:custGeom>
              <a:avLst/>
              <a:gdLst>
                <a:gd name="T0" fmla="*/ 0 w 457"/>
                <a:gd name="T1" fmla="*/ 0 h 283"/>
                <a:gd name="T2" fmla="*/ 0 w 457"/>
                <a:gd name="T3" fmla="*/ 0 h 283"/>
                <a:gd name="T4" fmla="*/ 0 w 457"/>
                <a:gd name="T5" fmla="*/ 0 h 283"/>
                <a:gd name="T6" fmla="*/ 0 w 457"/>
                <a:gd name="T7" fmla="*/ 0 h 283"/>
                <a:gd name="T8" fmla="*/ 0 w 457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83"/>
                <a:gd name="T17" fmla="*/ 457 w 457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83">
                  <a:moveTo>
                    <a:pt x="456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28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14" name="Freeform 214"/>
            <p:cNvSpPr>
              <a:spLocks noChangeArrowheads="1"/>
            </p:cNvSpPr>
            <p:nvPr/>
          </p:nvSpPr>
          <p:spPr bwMode="auto">
            <a:xfrm>
              <a:off x="4386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15" name="Freeform 215"/>
            <p:cNvSpPr>
              <a:spLocks noChangeArrowheads="1"/>
            </p:cNvSpPr>
            <p:nvPr/>
          </p:nvSpPr>
          <p:spPr bwMode="auto">
            <a:xfrm>
              <a:off x="4386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16" name="Freeform 216"/>
            <p:cNvSpPr>
              <a:spLocks noChangeArrowheads="1"/>
            </p:cNvSpPr>
            <p:nvPr/>
          </p:nvSpPr>
          <p:spPr bwMode="auto">
            <a:xfrm>
              <a:off x="4449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17" name="Freeform 217"/>
            <p:cNvSpPr>
              <a:spLocks noChangeArrowheads="1"/>
            </p:cNvSpPr>
            <p:nvPr/>
          </p:nvSpPr>
          <p:spPr bwMode="auto">
            <a:xfrm>
              <a:off x="4449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18" name="Freeform 218"/>
            <p:cNvSpPr>
              <a:spLocks noChangeArrowheads="1"/>
            </p:cNvSpPr>
            <p:nvPr/>
          </p:nvSpPr>
          <p:spPr bwMode="auto">
            <a:xfrm>
              <a:off x="4512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19" name="Freeform 219"/>
            <p:cNvSpPr>
              <a:spLocks noChangeArrowheads="1"/>
            </p:cNvSpPr>
            <p:nvPr/>
          </p:nvSpPr>
          <p:spPr bwMode="auto">
            <a:xfrm>
              <a:off x="4512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0" name="Freeform 220"/>
            <p:cNvSpPr>
              <a:spLocks noChangeArrowheads="1"/>
            </p:cNvSpPr>
            <p:nvPr/>
          </p:nvSpPr>
          <p:spPr bwMode="auto">
            <a:xfrm>
              <a:off x="4575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1" name="Freeform 221"/>
            <p:cNvSpPr>
              <a:spLocks noChangeArrowheads="1"/>
            </p:cNvSpPr>
            <p:nvPr/>
          </p:nvSpPr>
          <p:spPr bwMode="auto">
            <a:xfrm>
              <a:off x="4575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2" name="Freeform 222"/>
            <p:cNvSpPr>
              <a:spLocks noChangeArrowheads="1"/>
            </p:cNvSpPr>
            <p:nvPr/>
          </p:nvSpPr>
          <p:spPr bwMode="auto">
            <a:xfrm>
              <a:off x="4638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3" name="Freeform 223"/>
            <p:cNvSpPr>
              <a:spLocks noChangeArrowheads="1"/>
            </p:cNvSpPr>
            <p:nvPr/>
          </p:nvSpPr>
          <p:spPr bwMode="auto">
            <a:xfrm>
              <a:off x="4638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4" name="Freeform 224"/>
            <p:cNvSpPr>
              <a:spLocks noChangeArrowheads="1"/>
            </p:cNvSpPr>
            <p:nvPr/>
          </p:nvSpPr>
          <p:spPr bwMode="auto">
            <a:xfrm>
              <a:off x="4701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5" name="Freeform 225"/>
            <p:cNvSpPr>
              <a:spLocks noChangeArrowheads="1"/>
            </p:cNvSpPr>
            <p:nvPr/>
          </p:nvSpPr>
          <p:spPr bwMode="auto">
            <a:xfrm>
              <a:off x="4701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6" name="Freeform 226"/>
            <p:cNvSpPr>
              <a:spLocks noChangeArrowheads="1"/>
            </p:cNvSpPr>
            <p:nvPr/>
          </p:nvSpPr>
          <p:spPr bwMode="auto">
            <a:xfrm>
              <a:off x="4764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7" name="Freeform 227"/>
            <p:cNvSpPr>
              <a:spLocks noChangeArrowheads="1"/>
            </p:cNvSpPr>
            <p:nvPr/>
          </p:nvSpPr>
          <p:spPr bwMode="auto">
            <a:xfrm>
              <a:off x="4764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8" name="Freeform 228"/>
            <p:cNvSpPr>
              <a:spLocks noChangeArrowheads="1"/>
            </p:cNvSpPr>
            <p:nvPr/>
          </p:nvSpPr>
          <p:spPr bwMode="auto">
            <a:xfrm>
              <a:off x="4827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9" name="Freeform 229"/>
            <p:cNvSpPr>
              <a:spLocks noChangeArrowheads="1"/>
            </p:cNvSpPr>
            <p:nvPr/>
          </p:nvSpPr>
          <p:spPr bwMode="auto">
            <a:xfrm>
              <a:off x="4827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30" name="Freeform 230"/>
            <p:cNvSpPr>
              <a:spLocks noChangeArrowheads="1"/>
            </p:cNvSpPr>
            <p:nvPr/>
          </p:nvSpPr>
          <p:spPr bwMode="auto">
            <a:xfrm>
              <a:off x="4889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31" name="Freeform 231"/>
            <p:cNvSpPr>
              <a:spLocks noChangeArrowheads="1"/>
            </p:cNvSpPr>
            <p:nvPr/>
          </p:nvSpPr>
          <p:spPr bwMode="auto">
            <a:xfrm>
              <a:off x="4889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32" name="Freeform 232"/>
            <p:cNvSpPr>
              <a:spLocks noChangeArrowheads="1"/>
            </p:cNvSpPr>
            <p:nvPr/>
          </p:nvSpPr>
          <p:spPr bwMode="auto">
            <a:xfrm>
              <a:off x="4952" y="2431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33" name="Freeform 233"/>
            <p:cNvSpPr>
              <a:spLocks noChangeArrowheads="1"/>
            </p:cNvSpPr>
            <p:nvPr/>
          </p:nvSpPr>
          <p:spPr bwMode="auto">
            <a:xfrm>
              <a:off x="4952" y="2431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34" name="Freeform 234"/>
            <p:cNvSpPr>
              <a:spLocks noChangeArrowheads="1"/>
            </p:cNvSpPr>
            <p:nvPr/>
          </p:nvSpPr>
          <p:spPr bwMode="auto">
            <a:xfrm>
              <a:off x="5016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35" name="Freeform 235"/>
            <p:cNvSpPr>
              <a:spLocks noChangeArrowheads="1"/>
            </p:cNvSpPr>
            <p:nvPr/>
          </p:nvSpPr>
          <p:spPr bwMode="auto">
            <a:xfrm>
              <a:off x="5016" y="243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36" name="Freeform 236"/>
            <p:cNvSpPr>
              <a:spLocks noChangeArrowheads="1"/>
            </p:cNvSpPr>
            <p:nvPr/>
          </p:nvSpPr>
          <p:spPr bwMode="auto">
            <a:xfrm>
              <a:off x="4386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37" name="Freeform 237"/>
            <p:cNvSpPr>
              <a:spLocks noChangeArrowheads="1"/>
            </p:cNvSpPr>
            <p:nvPr/>
          </p:nvSpPr>
          <p:spPr bwMode="auto">
            <a:xfrm>
              <a:off x="4386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38" name="Freeform 238"/>
            <p:cNvSpPr>
              <a:spLocks noChangeArrowheads="1"/>
            </p:cNvSpPr>
            <p:nvPr/>
          </p:nvSpPr>
          <p:spPr bwMode="auto">
            <a:xfrm>
              <a:off x="4449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39" name="Freeform 239"/>
            <p:cNvSpPr>
              <a:spLocks noChangeArrowheads="1"/>
            </p:cNvSpPr>
            <p:nvPr/>
          </p:nvSpPr>
          <p:spPr bwMode="auto">
            <a:xfrm>
              <a:off x="4449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40" name="Freeform 240"/>
            <p:cNvSpPr>
              <a:spLocks noChangeArrowheads="1"/>
            </p:cNvSpPr>
            <p:nvPr/>
          </p:nvSpPr>
          <p:spPr bwMode="auto">
            <a:xfrm>
              <a:off x="4512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41" name="Freeform 241"/>
            <p:cNvSpPr>
              <a:spLocks noChangeArrowheads="1"/>
            </p:cNvSpPr>
            <p:nvPr/>
          </p:nvSpPr>
          <p:spPr bwMode="auto">
            <a:xfrm>
              <a:off x="4512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42" name="Freeform 242"/>
            <p:cNvSpPr>
              <a:spLocks noChangeArrowheads="1"/>
            </p:cNvSpPr>
            <p:nvPr/>
          </p:nvSpPr>
          <p:spPr bwMode="auto">
            <a:xfrm>
              <a:off x="4575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43" name="Freeform 243"/>
            <p:cNvSpPr>
              <a:spLocks noChangeArrowheads="1"/>
            </p:cNvSpPr>
            <p:nvPr/>
          </p:nvSpPr>
          <p:spPr bwMode="auto">
            <a:xfrm>
              <a:off x="4575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44" name="Freeform 244"/>
            <p:cNvSpPr>
              <a:spLocks noChangeArrowheads="1"/>
            </p:cNvSpPr>
            <p:nvPr/>
          </p:nvSpPr>
          <p:spPr bwMode="auto">
            <a:xfrm>
              <a:off x="4638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45" name="Freeform 245"/>
            <p:cNvSpPr>
              <a:spLocks noChangeArrowheads="1"/>
            </p:cNvSpPr>
            <p:nvPr/>
          </p:nvSpPr>
          <p:spPr bwMode="auto">
            <a:xfrm>
              <a:off x="4638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46" name="Freeform 246"/>
            <p:cNvSpPr>
              <a:spLocks noChangeArrowheads="1"/>
            </p:cNvSpPr>
            <p:nvPr/>
          </p:nvSpPr>
          <p:spPr bwMode="auto">
            <a:xfrm>
              <a:off x="4701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47" name="Freeform 247"/>
            <p:cNvSpPr>
              <a:spLocks noChangeArrowheads="1"/>
            </p:cNvSpPr>
            <p:nvPr/>
          </p:nvSpPr>
          <p:spPr bwMode="auto">
            <a:xfrm>
              <a:off x="4701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48" name="Freeform 248"/>
            <p:cNvSpPr>
              <a:spLocks noChangeArrowheads="1"/>
            </p:cNvSpPr>
            <p:nvPr/>
          </p:nvSpPr>
          <p:spPr bwMode="auto">
            <a:xfrm>
              <a:off x="4764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49" name="Freeform 249"/>
            <p:cNvSpPr>
              <a:spLocks noChangeArrowheads="1"/>
            </p:cNvSpPr>
            <p:nvPr/>
          </p:nvSpPr>
          <p:spPr bwMode="auto">
            <a:xfrm>
              <a:off x="4764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50" name="Freeform 250"/>
            <p:cNvSpPr>
              <a:spLocks noChangeArrowheads="1"/>
            </p:cNvSpPr>
            <p:nvPr/>
          </p:nvSpPr>
          <p:spPr bwMode="auto">
            <a:xfrm>
              <a:off x="4827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51" name="Freeform 251"/>
            <p:cNvSpPr>
              <a:spLocks noChangeArrowheads="1"/>
            </p:cNvSpPr>
            <p:nvPr/>
          </p:nvSpPr>
          <p:spPr bwMode="auto">
            <a:xfrm>
              <a:off x="4827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52" name="Freeform 252"/>
            <p:cNvSpPr>
              <a:spLocks noChangeArrowheads="1"/>
            </p:cNvSpPr>
            <p:nvPr/>
          </p:nvSpPr>
          <p:spPr bwMode="auto">
            <a:xfrm>
              <a:off x="4889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53" name="Freeform 253"/>
            <p:cNvSpPr>
              <a:spLocks noChangeArrowheads="1"/>
            </p:cNvSpPr>
            <p:nvPr/>
          </p:nvSpPr>
          <p:spPr bwMode="auto">
            <a:xfrm>
              <a:off x="4889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54" name="Freeform 254"/>
            <p:cNvSpPr>
              <a:spLocks noChangeArrowheads="1"/>
            </p:cNvSpPr>
            <p:nvPr/>
          </p:nvSpPr>
          <p:spPr bwMode="auto">
            <a:xfrm>
              <a:off x="4952" y="2321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55" name="Freeform 255"/>
            <p:cNvSpPr>
              <a:spLocks noChangeArrowheads="1"/>
            </p:cNvSpPr>
            <p:nvPr/>
          </p:nvSpPr>
          <p:spPr bwMode="auto">
            <a:xfrm>
              <a:off x="4952" y="2321"/>
              <a:ext cx="32" cy="12"/>
            </a:xfrm>
            <a:custGeom>
              <a:avLst/>
              <a:gdLst>
                <a:gd name="T0" fmla="*/ 0 w 139"/>
                <a:gd name="T1" fmla="*/ 0 h 51"/>
                <a:gd name="T2" fmla="*/ 0 w 139"/>
                <a:gd name="T3" fmla="*/ 0 h 51"/>
                <a:gd name="T4" fmla="*/ 0 w 139"/>
                <a:gd name="T5" fmla="*/ 0 h 51"/>
                <a:gd name="T6" fmla="*/ 0 w 139"/>
                <a:gd name="T7" fmla="*/ 0 h 51"/>
                <a:gd name="T8" fmla="*/ 0 w 13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51"/>
                <a:gd name="T17" fmla="*/ 139 w 13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51">
                  <a:moveTo>
                    <a:pt x="13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56" name="Freeform 256"/>
            <p:cNvSpPr>
              <a:spLocks noChangeArrowheads="1"/>
            </p:cNvSpPr>
            <p:nvPr/>
          </p:nvSpPr>
          <p:spPr bwMode="auto">
            <a:xfrm>
              <a:off x="5016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57" name="Freeform 257"/>
            <p:cNvSpPr>
              <a:spLocks noChangeArrowheads="1"/>
            </p:cNvSpPr>
            <p:nvPr/>
          </p:nvSpPr>
          <p:spPr bwMode="auto">
            <a:xfrm>
              <a:off x="5016" y="2321"/>
              <a:ext cx="32" cy="12"/>
            </a:xfrm>
            <a:custGeom>
              <a:avLst/>
              <a:gdLst>
                <a:gd name="T0" fmla="*/ 0 w 140"/>
                <a:gd name="T1" fmla="*/ 0 h 51"/>
                <a:gd name="T2" fmla="*/ 0 w 140"/>
                <a:gd name="T3" fmla="*/ 0 h 51"/>
                <a:gd name="T4" fmla="*/ 0 w 140"/>
                <a:gd name="T5" fmla="*/ 0 h 51"/>
                <a:gd name="T6" fmla="*/ 0 w 140"/>
                <a:gd name="T7" fmla="*/ 0 h 51"/>
                <a:gd name="T8" fmla="*/ 0 w 1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51"/>
                <a:gd name="T17" fmla="*/ 140 w 14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51">
                  <a:moveTo>
                    <a:pt x="139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5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58" name="Freeform 258"/>
            <p:cNvSpPr>
              <a:spLocks noChangeArrowheads="1"/>
            </p:cNvSpPr>
            <p:nvPr/>
          </p:nvSpPr>
          <p:spPr bwMode="auto">
            <a:xfrm>
              <a:off x="4586" y="2350"/>
              <a:ext cx="104" cy="64"/>
            </a:xfrm>
            <a:custGeom>
              <a:avLst/>
              <a:gdLst>
                <a:gd name="T0" fmla="*/ 0 w 457"/>
                <a:gd name="T1" fmla="*/ 0 h 283"/>
                <a:gd name="T2" fmla="*/ 0 w 457"/>
                <a:gd name="T3" fmla="*/ 0 h 283"/>
                <a:gd name="T4" fmla="*/ 0 w 457"/>
                <a:gd name="T5" fmla="*/ 0 h 283"/>
                <a:gd name="T6" fmla="*/ 0 w 457"/>
                <a:gd name="T7" fmla="*/ 0 h 283"/>
                <a:gd name="T8" fmla="*/ 0 w 457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83"/>
                <a:gd name="T17" fmla="*/ 457 w 457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83">
                  <a:moveTo>
                    <a:pt x="456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28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59" name="Freeform 259"/>
            <p:cNvSpPr>
              <a:spLocks noChangeArrowheads="1"/>
            </p:cNvSpPr>
            <p:nvPr/>
          </p:nvSpPr>
          <p:spPr bwMode="auto">
            <a:xfrm>
              <a:off x="4586" y="2350"/>
              <a:ext cx="104" cy="64"/>
            </a:xfrm>
            <a:custGeom>
              <a:avLst/>
              <a:gdLst>
                <a:gd name="T0" fmla="*/ 0 w 457"/>
                <a:gd name="T1" fmla="*/ 0 h 283"/>
                <a:gd name="T2" fmla="*/ 0 w 457"/>
                <a:gd name="T3" fmla="*/ 0 h 283"/>
                <a:gd name="T4" fmla="*/ 0 w 457"/>
                <a:gd name="T5" fmla="*/ 0 h 283"/>
                <a:gd name="T6" fmla="*/ 0 w 457"/>
                <a:gd name="T7" fmla="*/ 0 h 283"/>
                <a:gd name="T8" fmla="*/ 0 w 457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83"/>
                <a:gd name="T17" fmla="*/ 457 w 457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83">
                  <a:moveTo>
                    <a:pt x="456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28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60" name="Freeform 260"/>
            <p:cNvSpPr>
              <a:spLocks noChangeArrowheads="1"/>
            </p:cNvSpPr>
            <p:nvPr/>
          </p:nvSpPr>
          <p:spPr bwMode="auto">
            <a:xfrm>
              <a:off x="4754" y="2350"/>
              <a:ext cx="104" cy="64"/>
            </a:xfrm>
            <a:custGeom>
              <a:avLst/>
              <a:gdLst>
                <a:gd name="T0" fmla="*/ 0 w 458"/>
                <a:gd name="T1" fmla="*/ 0 h 283"/>
                <a:gd name="T2" fmla="*/ 0 w 458"/>
                <a:gd name="T3" fmla="*/ 0 h 283"/>
                <a:gd name="T4" fmla="*/ 0 w 458"/>
                <a:gd name="T5" fmla="*/ 0 h 283"/>
                <a:gd name="T6" fmla="*/ 0 w 458"/>
                <a:gd name="T7" fmla="*/ 0 h 283"/>
                <a:gd name="T8" fmla="*/ 0 w 458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8"/>
                <a:gd name="T16" fmla="*/ 0 h 283"/>
                <a:gd name="T17" fmla="*/ 458 w 458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8" h="283">
                  <a:moveTo>
                    <a:pt x="457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7" y="0"/>
                  </a:lnTo>
                  <a:lnTo>
                    <a:pt x="457" y="28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61" name="Freeform 261"/>
            <p:cNvSpPr>
              <a:spLocks noChangeArrowheads="1"/>
            </p:cNvSpPr>
            <p:nvPr/>
          </p:nvSpPr>
          <p:spPr bwMode="auto">
            <a:xfrm>
              <a:off x="4754" y="2350"/>
              <a:ext cx="104" cy="64"/>
            </a:xfrm>
            <a:custGeom>
              <a:avLst/>
              <a:gdLst>
                <a:gd name="T0" fmla="*/ 0 w 458"/>
                <a:gd name="T1" fmla="*/ 0 h 283"/>
                <a:gd name="T2" fmla="*/ 0 w 458"/>
                <a:gd name="T3" fmla="*/ 0 h 283"/>
                <a:gd name="T4" fmla="*/ 0 w 458"/>
                <a:gd name="T5" fmla="*/ 0 h 283"/>
                <a:gd name="T6" fmla="*/ 0 w 458"/>
                <a:gd name="T7" fmla="*/ 0 h 283"/>
                <a:gd name="T8" fmla="*/ 0 w 458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8"/>
                <a:gd name="T16" fmla="*/ 0 h 283"/>
                <a:gd name="T17" fmla="*/ 458 w 458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8" h="283">
                  <a:moveTo>
                    <a:pt x="457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7" y="0"/>
                  </a:lnTo>
                  <a:lnTo>
                    <a:pt x="457" y="28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62" name="Freeform 262"/>
            <p:cNvSpPr>
              <a:spLocks noChangeArrowheads="1"/>
            </p:cNvSpPr>
            <p:nvPr/>
          </p:nvSpPr>
          <p:spPr bwMode="auto">
            <a:xfrm>
              <a:off x="4922" y="2350"/>
              <a:ext cx="104" cy="64"/>
            </a:xfrm>
            <a:custGeom>
              <a:avLst/>
              <a:gdLst>
                <a:gd name="T0" fmla="*/ 0 w 457"/>
                <a:gd name="T1" fmla="*/ 0 h 283"/>
                <a:gd name="T2" fmla="*/ 0 w 457"/>
                <a:gd name="T3" fmla="*/ 0 h 283"/>
                <a:gd name="T4" fmla="*/ 0 w 457"/>
                <a:gd name="T5" fmla="*/ 0 h 283"/>
                <a:gd name="T6" fmla="*/ 0 w 457"/>
                <a:gd name="T7" fmla="*/ 0 h 283"/>
                <a:gd name="T8" fmla="*/ 0 w 457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83"/>
                <a:gd name="T17" fmla="*/ 457 w 457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83">
                  <a:moveTo>
                    <a:pt x="456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28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63" name="Freeform 263"/>
            <p:cNvSpPr>
              <a:spLocks noChangeArrowheads="1"/>
            </p:cNvSpPr>
            <p:nvPr/>
          </p:nvSpPr>
          <p:spPr bwMode="auto">
            <a:xfrm>
              <a:off x="4922" y="2350"/>
              <a:ext cx="104" cy="64"/>
            </a:xfrm>
            <a:custGeom>
              <a:avLst/>
              <a:gdLst>
                <a:gd name="T0" fmla="*/ 0 w 457"/>
                <a:gd name="T1" fmla="*/ 0 h 283"/>
                <a:gd name="T2" fmla="*/ 0 w 457"/>
                <a:gd name="T3" fmla="*/ 0 h 283"/>
                <a:gd name="T4" fmla="*/ 0 w 457"/>
                <a:gd name="T5" fmla="*/ 0 h 283"/>
                <a:gd name="T6" fmla="*/ 0 w 457"/>
                <a:gd name="T7" fmla="*/ 0 h 283"/>
                <a:gd name="T8" fmla="*/ 0 w 457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83"/>
                <a:gd name="T17" fmla="*/ 457 w 457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83">
                  <a:moveTo>
                    <a:pt x="456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28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35" name="Line 264"/>
          <p:cNvSpPr>
            <a:spLocks noChangeShapeType="1"/>
          </p:cNvSpPr>
          <p:nvPr/>
        </p:nvSpPr>
        <p:spPr bwMode="auto">
          <a:xfrm flipV="1">
            <a:off x="6767513" y="4445000"/>
            <a:ext cx="1581150" cy="1127125"/>
          </a:xfrm>
          <a:prstGeom prst="line">
            <a:avLst/>
          </a:prstGeom>
          <a:noFill/>
          <a:ln w="4572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5141" name="AutoShape 265"/>
          <p:cNvSpPr>
            <a:spLocks noChangeArrowheads="1"/>
          </p:cNvSpPr>
          <p:nvPr/>
        </p:nvSpPr>
        <p:spPr bwMode="auto">
          <a:xfrm>
            <a:off x="2686050" y="4264025"/>
            <a:ext cx="3303588" cy="889000"/>
          </a:xfrm>
          <a:prstGeom prst="cloudCallout">
            <a:avLst>
              <a:gd name="adj1" fmla="val 1361"/>
              <a:gd name="adj2" fmla="val 106287"/>
            </a:avLst>
          </a:prstGeom>
          <a:solidFill>
            <a:srgbClr val="FFFF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9207" tIns="49604" rIns="99207" bIns="49604" anchor="ctr"/>
          <a:lstStyle/>
          <a:p>
            <a:pPr algn="ctr"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>
                <a:solidFill>
                  <a:srgbClr val="000099"/>
                </a:solidFill>
              </a:rPr>
              <a:t>Identical WiFi base stations!</a:t>
            </a:r>
          </a:p>
        </p:txBody>
      </p:sp>
      <p:grpSp>
        <p:nvGrpSpPr>
          <p:cNvPr id="60437" name="Group 266"/>
          <p:cNvGrpSpPr>
            <a:grpSpLocks/>
          </p:cNvGrpSpPr>
          <p:nvPr/>
        </p:nvGrpSpPr>
        <p:grpSpPr bwMode="auto">
          <a:xfrm>
            <a:off x="6335713" y="4618038"/>
            <a:ext cx="398462" cy="976312"/>
            <a:chOff x="3715" y="2647"/>
            <a:chExt cx="228" cy="558"/>
          </a:xfrm>
        </p:grpSpPr>
        <p:sp>
          <p:nvSpPr>
            <p:cNvPr id="60465" name="Freeform 267"/>
            <p:cNvSpPr>
              <a:spLocks noChangeArrowheads="1"/>
            </p:cNvSpPr>
            <p:nvPr/>
          </p:nvSpPr>
          <p:spPr bwMode="auto">
            <a:xfrm>
              <a:off x="3803" y="2680"/>
              <a:ext cx="84" cy="265"/>
            </a:xfrm>
            <a:custGeom>
              <a:avLst/>
              <a:gdLst>
                <a:gd name="T0" fmla="*/ 0 w 371"/>
                <a:gd name="T1" fmla="*/ 1 h 1167"/>
                <a:gd name="T2" fmla="*/ 0 w 371"/>
                <a:gd name="T3" fmla="*/ 1 h 1167"/>
                <a:gd name="T4" fmla="*/ 0 w 371"/>
                <a:gd name="T5" fmla="*/ 0 h 1167"/>
                <a:gd name="T6" fmla="*/ 0 w 371"/>
                <a:gd name="T7" fmla="*/ 0 h 1167"/>
                <a:gd name="T8" fmla="*/ 0 w 371"/>
                <a:gd name="T9" fmla="*/ 1 h 1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1"/>
                <a:gd name="T16" fmla="*/ 0 h 1167"/>
                <a:gd name="T17" fmla="*/ 371 w 371"/>
                <a:gd name="T18" fmla="*/ 1167 h 1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1" h="1167">
                  <a:moveTo>
                    <a:pt x="370" y="1166"/>
                  </a:moveTo>
                  <a:lnTo>
                    <a:pt x="0" y="1166"/>
                  </a:lnTo>
                  <a:lnTo>
                    <a:pt x="0" y="0"/>
                  </a:lnTo>
                  <a:lnTo>
                    <a:pt x="370" y="0"/>
                  </a:lnTo>
                  <a:lnTo>
                    <a:pt x="370" y="1166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6" name="Freeform 268"/>
            <p:cNvSpPr>
              <a:spLocks noChangeArrowheads="1"/>
            </p:cNvSpPr>
            <p:nvPr/>
          </p:nvSpPr>
          <p:spPr bwMode="auto">
            <a:xfrm>
              <a:off x="3803" y="2680"/>
              <a:ext cx="84" cy="265"/>
            </a:xfrm>
            <a:custGeom>
              <a:avLst/>
              <a:gdLst>
                <a:gd name="T0" fmla="*/ 0 w 371"/>
                <a:gd name="T1" fmla="*/ 1 h 1167"/>
                <a:gd name="T2" fmla="*/ 0 w 371"/>
                <a:gd name="T3" fmla="*/ 1 h 1167"/>
                <a:gd name="T4" fmla="*/ 0 w 371"/>
                <a:gd name="T5" fmla="*/ 0 h 1167"/>
                <a:gd name="T6" fmla="*/ 0 w 371"/>
                <a:gd name="T7" fmla="*/ 0 h 1167"/>
                <a:gd name="T8" fmla="*/ 0 w 371"/>
                <a:gd name="T9" fmla="*/ 1 h 1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1"/>
                <a:gd name="T16" fmla="*/ 0 h 1167"/>
                <a:gd name="T17" fmla="*/ 371 w 371"/>
                <a:gd name="T18" fmla="*/ 1167 h 1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1" h="1167">
                  <a:moveTo>
                    <a:pt x="370" y="1166"/>
                  </a:moveTo>
                  <a:lnTo>
                    <a:pt x="0" y="1166"/>
                  </a:lnTo>
                  <a:lnTo>
                    <a:pt x="0" y="0"/>
                  </a:lnTo>
                  <a:lnTo>
                    <a:pt x="370" y="0"/>
                  </a:lnTo>
                  <a:lnTo>
                    <a:pt x="370" y="1166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7" name="Freeform 269"/>
            <p:cNvSpPr>
              <a:spLocks noChangeArrowheads="1"/>
            </p:cNvSpPr>
            <p:nvPr/>
          </p:nvSpPr>
          <p:spPr bwMode="auto">
            <a:xfrm>
              <a:off x="3803" y="2680"/>
              <a:ext cx="84" cy="265"/>
            </a:xfrm>
            <a:custGeom>
              <a:avLst/>
              <a:gdLst>
                <a:gd name="T0" fmla="*/ 0 w 371"/>
                <a:gd name="T1" fmla="*/ 1 h 1167"/>
                <a:gd name="T2" fmla="*/ 0 w 371"/>
                <a:gd name="T3" fmla="*/ 1 h 1167"/>
                <a:gd name="T4" fmla="*/ 0 w 371"/>
                <a:gd name="T5" fmla="*/ 0 h 1167"/>
                <a:gd name="T6" fmla="*/ 0 w 371"/>
                <a:gd name="T7" fmla="*/ 0 h 1167"/>
                <a:gd name="T8" fmla="*/ 0 w 371"/>
                <a:gd name="T9" fmla="*/ 1 h 1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1"/>
                <a:gd name="T16" fmla="*/ 0 h 1167"/>
                <a:gd name="T17" fmla="*/ 371 w 371"/>
                <a:gd name="T18" fmla="*/ 1167 h 1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1" h="1167">
                  <a:moveTo>
                    <a:pt x="370" y="1166"/>
                  </a:moveTo>
                  <a:lnTo>
                    <a:pt x="0" y="1166"/>
                  </a:lnTo>
                  <a:lnTo>
                    <a:pt x="0" y="0"/>
                  </a:lnTo>
                  <a:lnTo>
                    <a:pt x="370" y="0"/>
                  </a:lnTo>
                  <a:lnTo>
                    <a:pt x="370" y="1166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8" name="Freeform 270"/>
            <p:cNvSpPr>
              <a:spLocks noChangeArrowheads="1"/>
            </p:cNvSpPr>
            <p:nvPr/>
          </p:nvSpPr>
          <p:spPr bwMode="auto">
            <a:xfrm>
              <a:off x="3753" y="2942"/>
              <a:ext cx="188" cy="264"/>
            </a:xfrm>
            <a:custGeom>
              <a:avLst/>
              <a:gdLst>
                <a:gd name="T0" fmla="*/ 0 w 830"/>
                <a:gd name="T1" fmla="*/ 1 h 1166"/>
                <a:gd name="T2" fmla="*/ 0 w 830"/>
                <a:gd name="T3" fmla="*/ 0 h 1166"/>
                <a:gd name="T4" fmla="*/ 0 w 830"/>
                <a:gd name="T5" fmla="*/ 0 h 1166"/>
                <a:gd name="T6" fmla="*/ 0 w 830"/>
                <a:gd name="T7" fmla="*/ 1 h 11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0"/>
                <a:gd name="T13" fmla="*/ 0 h 1166"/>
                <a:gd name="T14" fmla="*/ 830 w 830"/>
                <a:gd name="T15" fmla="*/ 1166 h 11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0" h="1166">
                  <a:moveTo>
                    <a:pt x="829" y="1165"/>
                  </a:moveTo>
                  <a:lnTo>
                    <a:pt x="586" y="0"/>
                  </a:lnTo>
                  <a:lnTo>
                    <a:pt x="219" y="0"/>
                  </a:lnTo>
                  <a:lnTo>
                    <a:pt x="0" y="1165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9" name="Freeform 271"/>
            <p:cNvSpPr>
              <a:spLocks noChangeArrowheads="1"/>
            </p:cNvSpPr>
            <p:nvPr/>
          </p:nvSpPr>
          <p:spPr bwMode="auto">
            <a:xfrm>
              <a:off x="3772" y="2682"/>
              <a:ext cx="172" cy="524"/>
            </a:xfrm>
            <a:custGeom>
              <a:avLst/>
              <a:gdLst>
                <a:gd name="T0" fmla="*/ 0 w 760"/>
                <a:gd name="T1" fmla="*/ 1 h 2312"/>
                <a:gd name="T2" fmla="*/ 0 w 760"/>
                <a:gd name="T3" fmla="*/ 1 h 2312"/>
                <a:gd name="T4" fmla="*/ 0 w 760"/>
                <a:gd name="T5" fmla="*/ 1 h 2312"/>
                <a:gd name="T6" fmla="*/ 0 w 760"/>
                <a:gd name="T7" fmla="*/ 1 h 2312"/>
                <a:gd name="T8" fmla="*/ 0 w 760"/>
                <a:gd name="T9" fmla="*/ 1 h 2312"/>
                <a:gd name="T10" fmla="*/ 0 w 760"/>
                <a:gd name="T11" fmla="*/ 0 h 2312"/>
                <a:gd name="T12" fmla="*/ 0 w 760"/>
                <a:gd name="T13" fmla="*/ 0 h 2312"/>
                <a:gd name="T14" fmla="*/ 0 w 760"/>
                <a:gd name="T15" fmla="*/ 0 h 2312"/>
                <a:gd name="T16" fmla="*/ 0 w 760"/>
                <a:gd name="T17" fmla="*/ 0 h 2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0"/>
                <a:gd name="T28" fmla="*/ 0 h 2312"/>
                <a:gd name="T29" fmla="*/ 760 w 760"/>
                <a:gd name="T30" fmla="*/ 2312 h 2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0" h="2312">
                  <a:moveTo>
                    <a:pt x="759" y="2311"/>
                  </a:moveTo>
                  <a:lnTo>
                    <a:pt x="0" y="1973"/>
                  </a:lnTo>
                  <a:lnTo>
                    <a:pt x="616" y="1664"/>
                  </a:lnTo>
                  <a:lnTo>
                    <a:pt x="106" y="1381"/>
                  </a:lnTo>
                  <a:lnTo>
                    <a:pt x="483" y="1155"/>
                  </a:lnTo>
                  <a:lnTo>
                    <a:pt x="146" y="755"/>
                  </a:lnTo>
                  <a:lnTo>
                    <a:pt x="494" y="501"/>
                  </a:lnTo>
                  <a:lnTo>
                    <a:pt x="136" y="217"/>
                  </a:lnTo>
                  <a:lnTo>
                    <a:pt x="504" y="0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70" name="Freeform 272"/>
            <p:cNvSpPr>
              <a:spLocks noChangeArrowheads="1"/>
            </p:cNvSpPr>
            <p:nvPr/>
          </p:nvSpPr>
          <p:spPr bwMode="auto">
            <a:xfrm>
              <a:off x="3752" y="2682"/>
              <a:ext cx="166" cy="524"/>
            </a:xfrm>
            <a:custGeom>
              <a:avLst/>
              <a:gdLst>
                <a:gd name="T0" fmla="*/ 0 w 731"/>
                <a:gd name="T1" fmla="*/ 1 h 2312"/>
                <a:gd name="T2" fmla="*/ 0 w 731"/>
                <a:gd name="T3" fmla="*/ 1 h 2312"/>
                <a:gd name="T4" fmla="*/ 0 w 731"/>
                <a:gd name="T5" fmla="*/ 1 h 2312"/>
                <a:gd name="T6" fmla="*/ 0 w 731"/>
                <a:gd name="T7" fmla="*/ 1 h 2312"/>
                <a:gd name="T8" fmla="*/ 0 w 731"/>
                <a:gd name="T9" fmla="*/ 1 h 2312"/>
                <a:gd name="T10" fmla="*/ 0 w 731"/>
                <a:gd name="T11" fmla="*/ 0 h 2312"/>
                <a:gd name="T12" fmla="*/ 0 w 731"/>
                <a:gd name="T13" fmla="*/ 0 h 2312"/>
                <a:gd name="T14" fmla="*/ 0 w 731"/>
                <a:gd name="T15" fmla="*/ 0 h 2312"/>
                <a:gd name="T16" fmla="*/ 0 w 731"/>
                <a:gd name="T17" fmla="*/ 0 h 2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1"/>
                <a:gd name="T28" fmla="*/ 0 h 2312"/>
                <a:gd name="T29" fmla="*/ 731 w 731"/>
                <a:gd name="T30" fmla="*/ 2312 h 2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1" h="2312">
                  <a:moveTo>
                    <a:pt x="0" y="2311"/>
                  </a:moveTo>
                  <a:lnTo>
                    <a:pt x="730" y="1973"/>
                  </a:lnTo>
                  <a:lnTo>
                    <a:pt x="117" y="1664"/>
                  </a:lnTo>
                  <a:lnTo>
                    <a:pt x="628" y="1381"/>
                  </a:lnTo>
                  <a:lnTo>
                    <a:pt x="250" y="1155"/>
                  </a:lnTo>
                  <a:lnTo>
                    <a:pt x="586" y="755"/>
                  </a:lnTo>
                  <a:lnTo>
                    <a:pt x="240" y="501"/>
                  </a:lnTo>
                  <a:lnTo>
                    <a:pt x="596" y="217"/>
                  </a:lnTo>
                  <a:lnTo>
                    <a:pt x="229" y="0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71" name="Freeform 273"/>
            <p:cNvSpPr>
              <a:spLocks noChangeArrowheads="1"/>
            </p:cNvSpPr>
            <p:nvPr/>
          </p:nvSpPr>
          <p:spPr bwMode="auto">
            <a:xfrm>
              <a:off x="3808" y="2647"/>
              <a:ext cx="77" cy="34"/>
            </a:xfrm>
            <a:custGeom>
              <a:avLst/>
              <a:gdLst>
                <a:gd name="T0" fmla="*/ 0 w 341"/>
                <a:gd name="T1" fmla="*/ 0 h 149"/>
                <a:gd name="T2" fmla="*/ 0 w 341"/>
                <a:gd name="T3" fmla="*/ 0 h 149"/>
                <a:gd name="T4" fmla="*/ 0 w 341"/>
                <a:gd name="T5" fmla="*/ 0 h 149"/>
                <a:gd name="T6" fmla="*/ 0 w 341"/>
                <a:gd name="T7" fmla="*/ 0 h 149"/>
                <a:gd name="T8" fmla="*/ 0 w 341"/>
                <a:gd name="T9" fmla="*/ 0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149"/>
                <a:gd name="T17" fmla="*/ 341 w 341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149">
                  <a:moveTo>
                    <a:pt x="0" y="148"/>
                  </a:moveTo>
                  <a:lnTo>
                    <a:pt x="340" y="148"/>
                  </a:lnTo>
                  <a:lnTo>
                    <a:pt x="256" y="0"/>
                  </a:lnTo>
                  <a:lnTo>
                    <a:pt x="90" y="0"/>
                  </a:lnTo>
                  <a:lnTo>
                    <a:pt x="0" y="148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72" name="Freeform 274"/>
            <p:cNvSpPr>
              <a:spLocks noChangeArrowheads="1"/>
            </p:cNvSpPr>
            <p:nvPr/>
          </p:nvSpPr>
          <p:spPr bwMode="auto">
            <a:xfrm>
              <a:off x="3715" y="2679"/>
              <a:ext cx="58" cy="91"/>
            </a:xfrm>
            <a:custGeom>
              <a:avLst/>
              <a:gdLst>
                <a:gd name="T0" fmla="*/ 0 w 254"/>
                <a:gd name="T1" fmla="*/ 0 h 401"/>
                <a:gd name="T2" fmla="*/ 0 w 254"/>
                <a:gd name="T3" fmla="*/ 0 h 401"/>
                <a:gd name="T4" fmla="*/ 0 w 254"/>
                <a:gd name="T5" fmla="*/ 0 h 401"/>
                <a:gd name="T6" fmla="*/ 0 w 254"/>
                <a:gd name="T7" fmla="*/ 0 h 401"/>
                <a:gd name="T8" fmla="*/ 0 w 254"/>
                <a:gd name="T9" fmla="*/ 0 h 401"/>
                <a:gd name="T10" fmla="*/ 0 w 254"/>
                <a:gd name="T11" fmla="*/ 0 h 401"/>
                <a:gd name="T12" fmla="*/ 0 w 254"/>
                <a:gd name="T13" fmla="*/ 0 h 401"/>
                <a:gd name="T14" fmla="*/ 0 w 254"/>
                <a:gd name="T15" fmla="*/ 0 h 401"/>
                <a:gd name="T16" fmla="*/ 0 w 254"/>
                <a:gd name="T17" fmla="*/ 0 h 401"/>
                <a:gd name="T18" fmla="*/ 0 w 254"/>
                <a:gd name="T19" fmla="*/ 0 h 401"/>
                <a:gd name="T20" fmla="*/ 0 w 254"/>
                <a:gd name="T21" fmla="*/ 0 h 401"/>
                <a:gd name="T22" fmla="*/ 0 w 254"/>
                <a:gd name="T23" fmla="*/ 0 h 401"/>
                <a:gd name="T24" fmla="*/ 0 w 254"/>
                <a:gd name="T25" fmla="*/ 0 h 401"/>
                <a:gd name="T26" fmla="*/ 0 w 254"/>
                <a:gd name="T27" fmla="*/ 0 h 401"/>
                <a:gd name="T28" fmla="*/ 0 w 254"/>
                <a:gd name="T29" fmla="*/ 0 h 401"/>
                <a:gd name="T30" fmla="*/ 0 w 254"/>
                <a:gd name="T31" fmla="*/ 0 h 401"/>
                <a:gd name="T32" fmla="*/ 0 w 254"/>
                <a:gd name="T33" fmla="*/ 0 h 401"/>
                <a:gd name="T34" fmla="*/ 0 w 254"/>
                <a:gd name="T35" fmla="*/ 0 h 401"/>
                <a:gd name="T36" fmla="*/ 0 w 254"/>
                <a:gd name="T37" fmla="*/ 0 h 401"/>
                <a:gd name="T38" fmla="*/ 0 w 254"/>
                <a:gd name="T39" fmla="*/ 0 h 401"/>
                <a:gd name="T40" fmla="*/ 0 w 254"/>
                <a:gd name="T41" fmla="*/ 0 h 401"/>
                <a:gd name="T42" fmla="*/ 0 w 254"/>
                <a:gd name="T43" fmla="*/ 0 h 401"/>
                <a:gd name="T44" fmla="*/ 0 w 254"/>
                <a:gd name="T45" fmla="*/ 0 h 401"/>
                <a:gd name="T46" fmla="*/ 0 w 254"/>
                <a:gd name="T47" fmla="*/ 0 h 401"/>
                <a:gd name="T48" fmla="*/ 0 w 254"/>
                <a:gd name="T49" fmla="*/ 0 h 401"/>
                <a:gd name="T50" fmla="*/ 0 w 254"/>
                <a:gd name="T51" fmla="*/ 0 h 401"/>
                <a:gd name="T52" fmla="*/ 0 w 254"/>
                <a:gd name="T53" fmla="*/ 0 h 401"/>
                <a:gd name="T54" fmla="*/ 0 w 254"/>
                <a:gd name="T55" fmla="*/ 0 h 401"/>
                <a:gd name="T56" fmla="*/ 0 w 254"/>
                <a:gd name="T57" fmla="*/ 0 h 401"/>
                <a:gd name="T58" fmla="*/ 0 w 254"/>
                <a:gd name="T59" fmla="*/ 0 h 401"/>
                <a:gd name="T60" fmla="*/ 0 w 254"/>
                <a:gd name="T61" fmla="*/ 0 h 401"/>
                <a:gd name="T62" fmla="*/ 0 w 254"/>
                <a:gd name="T63" fmla="*/ 0 h 401"/>
                <a:gd name="T64" fmla="*/ 0 w 254"/>
                <a:gd name="T65" fmla="*/ 0 h 401"/>
                <a:gd name="T66" fmla="*/ 0 w 254"/>
                <a:gd name="T67" fmla="*/ 0 h 401"/>
                <a:gd name="T68" fmla="*/ 0 w 254"/>
                <a:gd name="T69" fmla="*/ 0 h 401"/>
                <a:gd name="T70" fmla="*/ 0 w 254"/>
                <a:gd name="T71" fmla="*/ 0 h 401"/>
                <a:gd name="T72" fmla="*/ 0 w 254"/>
                <a:gd name="T73" fmla="*/ 0 h 401"/>
                <a:gd name="T74" fmla="*/ 0 w 254"/>
                <a:gd name="T75" fmla="*/ 0 h 401"/>
                <a:gd name="T76" fmla="*/ 0 w 254"/>
                <a:gd name="T77" fmla="*/ 0 h 401"/>
                <a:gd name="T78" fmla="*/ 0 w 254"/>
                <a:gd name="T79" fmla="*/ 0 h 401"/>
                <a:gd name="T80" fmla="*/ 0 w 254"/>
                <a:gd name="T81" fmla="*/ 0 h 401"/>
                <a:gd name="T82" fmla="*/ 0 w 254"/>
                <a:gd name="T83" fmla="*/ 0 h 401"/>
                <a:gd name="T84" fmla="*/ 0 w 254"/>
                <a:gd name="T85" fmla="*/ 0 h 401"/>
                <a:gd name="T86" fmla="*/ 0 w 254"/>
                <a:gd name="T87" fmla="*/ 0 h 401"/>
                <a:gd name="T88" fmla="*/ 0 w 254"/>
                <a:gd name="T89" fmla="*/ 0 h 401"/>
                <a:gd name="T90" fmla="*/ 0 w 254"/>
                <a:gd name="T91" fmla="*/ 0 h 401"/>
                <a:gd name="T92" fmla="*/ 0 w 254"/>
                <a:gd name="T93" fmla="*/ 0 h 401"/>
                <a:gd name="T94" fmla="*/ 0 w 254"/>
                <a:gd name="T95" fmla="*/ 0 h 401"/>
                <a:gd name="T96" fmla="*/ 0 w 254"/>
                <a:gd name="T97" fmla="*/ 0 h 401"/>
                <a:gd name="T98" fmla="*/ 0 w 254"/>
                <a:gd name="T99" fmla="*/ 0 h 401"/>
                <a:gd name="T100" fmla="*/ 0 w 254"/>
                <a:gd name="T101" fmla="*/ 0 h 401"/>
                <a:gd name="T102" fmla="*/ 0 w 254"/>
                <a:gd name="T103" fmla="*/ 0 h 401"/>
                <a:gd name="T104" fmla="*/ 0 w 254"/>
                <a:gd name="T105" fmla="*/ 0 h 401"/>
                <a:gd name="T106" fmla="*/ 0 w 254"/>
                <a:gd name="T107" fmla="*/ 0 h 401"/>
                <a:gd name="T108" fmla="*/ 0 w 254"/>
                <a:gd name="T109" fmla="*/ 0 h 401"/>
                <a:gd name="T110" fmla="*/ 0 w 254"/>
                <a:gd name="T111" fmla="*/ 0 h 401"/>
                <a:gd name="T112" fmla="*/ 0 w 254"/>
                <a:gd name="T113" fmla="*/ 0 h 401"/>
                <a:gd name="T114" fmla="*/ 0 w 254"/>
                <a:gd name="T115" fmla="*/ 0 h 401"/>
                <a:gd name="T116" fmla="*/ 0 w 254"/>
                <a:gd name="T117" fmla="*/ 0 h 401"/>
                <a:gd name="T118" fmla="*/ 0 w 254"/>
                <a:gd name="T119" fmla="*/ 0 h 401"/>
                <a:gd name="T120" fmla="*/ 0 w 254"/>
                <a:gd name="T121" fmla="*/ 0 h 401"/>
                <a:gd name="T122" fmla="*/ 0 w 254"/>
                <a:gd name="T123" fmla="*/ 0 h 401"/>
                <a:gd name="T124" fmla="*/ 0 w 254"/>
                <a:gd name="T125" fmla="*/ 0 h 4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4"/>
                <a:gd name="T190" fmla="*/ 0 h 401"/>
                <a:gd name="T191" fmla="*/ 254 w 254"/>
                <a:gd name="T192" fmla="*/ 401 h 4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4" h="401">
                  <a:moveTo>
                    <a:pt x="253" y="33"/>
                  </a:moveTo>
                  <a:lnTo>
                    <a:pt x="223" y="0"/>
                  </a:lnTo>
                  <a:lnTo>
                    <a:pt x="202" y="0"/>
                  </a:lnTo>
                  <a:lnTo>
                    <a:pt x="202" y="174"/>
                  </a:lnTo>
                  <a:lnTo>
                    <a:pt x="77" y="174"/>
                  </a:lnTo>
                  <a:lnTo>
                    <a:pt x="65" y="185"/>
                  </a:lnTo>
                  <a:lnTo>
                    <a:pt x="54" y="185"/>
                  </a:lnTo>
                  <a:lnTo>
                    <a:pt x="35" y="168"/>
                  </a:lnTo>
                  <a:lnTo>
                    <a:pt x="33" y="168"/>
                  </a:lnTo>
                  <a:lnTo>
                    <a:pt x="31" y="166"/>
                  </a:lnTo>
                  <a:lnTo>
                    <a:pt x="28" y="166"/>
                  </a:lnTo>
                  <a:lnTo>
                    <a:pt x="27" y="166"/>
                  </a:lnTo>
                  <a:lnTo>
                    <a:pt x="25" y="166"/>
                  </a:lnTo>
                  <a:lnTo>
                    <a:pt x="23" y="166"/>
                  </a:lnTo>
                  <a:lnTo>
                    <a:pt x="21" y="168"/>
                  </a:lnTo>
                  <a:lnTo>
                    <a:pt x="20" y="168"/>
                  </a:lnTo>
                  <a:lnTo>
                    <a:pt x="18" y="169"/>
                  </a:lnTo>
                  <a:lnTo>
                    <a:pt x="17" y="169"/>
                  </a:lnTo>
                  <a:lnTo>
                    <a:pt x="15" y="172"/>
                  </a:lnTo>
                  <a:lnTo>
                    <a:pt x="12" y="174"/>
                  </a:lnTo>
                  <a:lnTo>
                    <a:pt x="10" y="176"/>
                  </a:lnTo>
                  <a:lnTo>
                    <a:pt x="7" y="179"/>
                  </a:lnTo>
                  <a:lnTo>
                    <a:pt x="5" y="183"/>
                  </a:lnTo>
                  <a:lnTo>
                    <a:pt x="2" y="188"/>
                  </a:lnTo>
                  <a:lnTo>
                    <a:pt x="0" y="190"/>
                  </a:lnTo>
                  <a:lnTo>
                    <a:pt x="0" y="192"/>
                  </a:lnTo>
                  <a:lnTo>
                    <a:pt x="0" y="205"/>
                  </a:lnTo>
                  <a:lnTo>
                    <a:pt x="0" y="206"/>
                  </a:lnTo>
                  <a:lnTo>
                    <a:pt x="2" y="211"/>
                  </a:lnTo>
                  <a:lnTo>
                    <a:pt x="5" y="215"/>
                  </a:lnTo>
                  <a:lnTo>
                    <a:pt x="7" y="218"/>
                  </a:lnTo>
                  <a:lnTo>
                    <a:pt x="10" y="221"/>
                  </a:lnTo>
                  <a:lnTo>
                    <a:pt x="12" y="224"/>
                  </a:lnTo>
                  <a:lnTo>
                    <a:pt x="15" y="227"/>
                  </a:lnTo>
                  <a:lnTo>
                    <a:pt x="17" y="228"/>
                  </a:lnTo>
                  <a:lnTo>
                    <a:pt x="20" y="230"/>
                  </a:lnTo>
                  <a:lnTo>
                    <a:pt x="21" y="231"/>
                  </a:lnTo>
                  <a:lnTo>
                    <a:pt x="23" y="231"/>
                  </a:lnTo>
                  <a:lnTo>
                    <a:pt x="25" y="231"/>
                  </a:lnTo>
                  <a:lnTo>
                    <a:pt x="27" y="232"/>
                  </a:lnTo>
                  <a:lnTo>
                    <a:pt x="28" y="232"/>
                  </a:lnTo>
                  <a:lnTo>
                    <a:pt x="31" y="232"/>
                  </a:lnTo>
                  <a:lnTo>
                    <a:pt x="33" y="231"/>
                  </a:lnTo>
                  <a:lnTo>
                    <a:pt x="35" y="231"/>
                  </a:lnTo>
                  <a:lnTo>
                    <a:pt x="54" y="214"/>
                  </a:lnTo>
                  <a:lnTo>
                    <a:pt x="65" y="214"/>
                  </a:lnTo>
                  <a:lnTo>
                    <a:pt x="77" y="224"/>
                  </a:lnTo>
                  <a:lnTo>
                    <a:pt x="202" y="224"/>
                  </a:lnTo>
                  <a:lnTo>
                    <a:pt x="202" y="400"/>
                  </a:lnTo>
                  <a:lnTo>
                    <a:pt x="223" y="400"/>
                  </a:lnTo>
                  <a:lnTo>
                    <a:pt x="253" y="365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73" name="Freeform 275"/>
            <p:cNvSpPr>
              <a:spLocks noChangeArrowheads="1"/>
            </p:cNvSpPr>
            <p:nvPr/>
          </p:nvSpPr>
          <p:spPr bwMode="auto">
            <a:xfrm>
              <a:off x="3772" y="2687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w 166"/>
                <a:gd name="T63" fmla="*/ 0 h 3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34"/>
                <a:gd name="T98" fmla="*/ 166 w 166"/>
                <a:gd name="T99" fmla="*/ 334 h 3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34">
                  <a:moveTo>
                    <a:pt x="0" y="333"/>
                  </a:moveTo>
                  <a:lnTo>
                    <a:pt x="67" y="333"/>
                  </a:lnTo>
                  <a:lnTo>
                    <a:pt x="73" y="326"/>
                  </a:lnTo>
                  <a:lnTo>
                    <a:pt x="79" y="318"/>
                  </a:lnTo>
                  <a:lnTo>
                    <a:pt x="83" y="309"/>
                  </a:lnTo>
                  <a:lnTo>
                    <a:pt x="87" y="300"/>
                  </a:lnTo>
                  <a:lnTo>
                    <a:pt x="89" y="292"/>
                  </a:lnTo>
                  <a:lnTo>
                    <a:pt x="92" y="282"/>
                  </a:lnTo>
                  <a:lnTo>
                    <a:pt x="96" y="265"/>
                  </a:lnTo>
                  <a:lnTo>
                    <a:pt x="97" y="223"/>
                  </a:lnTo>
                  <a:lnTo>
                    <a:pt x="165" y="223"/>
                  </a:lnTo>
                  <a:lnTo>
                    <a:pt x="165" y="108"/>
                  </a:lnTo>
                  <a:lnTo>
                    <a:pt x="97" y="108"/>
                  </a:lnTo>
                  <a:lnTo>
                    <a:pt x="97" y="106"/>
                  </a:lnTo>
                  <a:lnTo>
                    <a:pt x="97" y="105"/>
                  </a:lnTo>
                  <a:lnTo>
                    <a:pt x="97" y="96"/>
                  </a:lnTo>
                  <a:lnTo>
                    <a:pt x="97" y="82"/>
                  </a:lnTo>
                  <a:lnTo>
                    <a:pt x="96" y="68"/>
                  </a:lnTo>
                  <a:lnTo>
                    <a:pt x="92" y="50"/>
                  </a:lnTo>
                  <a:lnTo>
                    <a:pt x="89" y="40"/>
                  </a:lnTo>
                  <a:lnTo>
                    <a:pt x="87" y="32"/>
                  </a:lnTo>
                  <a:lnTo>
                    <a:pt x="83" y="23"/>
                  </a:lnTo>
                  <a:lnTo>
                    <a:pt x="79" y="14"/>
                  </a:lnTo>
                  <a:lnTo>
                    <a:pt x="73" y="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333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74" name="Freeform 276"/>
            <p:cNvSpPr>
              <a:spLocks noChangeArrowheads="1"/>
            </p:cNvSpPr>
            <p:nvPr/>
          </p:nvSpPr>
          <p:spPr bwMode="auto">
            <a:xfrm>
              <a:off x="3772" y="2687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6"/>
                <a:gd name="T94" fmla="*/ 0 h 334"/>
                <a:gd name="T95" fmla="*/ 166 w 166"/>
                <a:gd name="T96" fmla="*/ 334 h 3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6" h="334">
                  <a:moveTo>
                    <a:pt x="0" y="333"/>
                  </a:moveTo>
                  <a:lnTo>
                    <a:pt x="67" y="333"/>
                  </a:lnTo>
                  <a:lnTo>
                    <a:pt x="73" y="326"/>
                  </a:lnTo>
                  <a:lnTo>
                    <a:pt x="79" y="318"/>
                  </a:lnTo>
                  <a:lnTo>
                    <a:pt x="83" y="309"/>
                  </a:lnTo>
                  <a:lnTo>
                    <a:pt x="87" y="300"/>
                  </a:lnTo>
                  <a:lnTo>
                    <a:pt x="89" y="292"/>
                  </a:lnTo>
                  <a:lnTo>
                    <a:pt x="92" y="282"/>
                  </a:lnTo>
                  <a:lnTo>
                    <a:pt x="96" y="265"/>
                  </a:lnTo>
                  <a:lnTo>
                    <a:pt x="97" y="223"/>
                  </a:lnTo>
                  <a:lnTo>
                    <a:pt x="165" y="223"/>
                  </a:lnTo>
                  <a:lnTo>
                    <a:pt x="165" y="108"/>
                  </a:lnTo>
                  <a:lnTo>
                    <a:pt x="97" y="108"/>
                  </a:lnTo>
                  <a:lnTo>
                    <a:pt x="97" y="106"/>
                  </a:lnTo>
                  <a:lnTo>
                    <a:pt x="97" y="105"/>
                  </a:lnTo>
                  <a:lnTo>
                    <a:pt x="97" y="96"/>
                  </a:lnTo>
                  <a:lnTo>
                    <a:pt x="97" y="82"/>
                  </a:lnTo>
                  <a:lnTo>
                    <a:pt x="96" y="68"/>
                  </a:lnTo>
                  <a:lnTo>
                    <a:pt x="92" y="50"/>
                  </a:lnTo>
                  <a:lnTo>
                    <a:pt x="89" y="40"/>
                  </a:lnTo>
                  <a:lnTo>
                    <a:pt x="87" y="32"/>
                  </a:lnTo>
                  <a:lnTo>
                    <a:pt x="83" y="23"/>
                  </a:lnTo>
                  <a:lnTo>
                    <a:pt x="79" y="14"/>
                  </a:lnTo>
                  <a:lnTo>
                    <a:pt x="73" y="7"/>
                  </a:lnTo>
                  <a:lnTo>
                    <a:pt x="67" y="0"/>
                  </a:lnTo>
                  <a:lnTo>
                    <a:pt x="0" y="0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75" name="Freeform 277"/>
            <p:cNvSpPr>
              <a:spLocks noChangeArrowheads="1"/>
            </p:cNvSpPr>
            <p:nvPr/>
          </p:nvSpPr>
          <p:spPr bwMode="auto">
            <a:xfrm>
              <a:off x="3772" y="2687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w 166"/>
                <a:gd name="T63" fmla="*/ 0 h 334"/>
                <a:gd name="T64" fmla="*/ 0 w 166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"/>
                <a:gd name="T100" fmla="*/ 0 h 334"/>
                <a:gd name="T101" fmla="*/ 166 w 166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" h="334">
                  <a:moveTo>
                    <a:pt x="0" y="333"/>
                  </a:moveTo>
                  <a:lnTo>
                    <a:pt x="67" y="333"/>
                  </a:lnTo>
                  <a:lnTo>
                    <a:pt x="73" y="326"/>
                  </a:lnTo>
                  <a:lnTo>
                    <a:pt x="79" y="318"/>
                  </a:lnTo>
                  <a:lnTo>
                    <a:pt x="83" y="309"/>
                  </a:lnTo>
                  <a:lnTo>
                    <a:pt x="87" y="300"/>
                  </a:lnTo>
                  <a:lnTo>
                    <a:pt x="89" y="292"/>
                  </a:lnTo>
                  <a:lnTo>
                    <a:pt x="92" y="282"/>
                  </a:lnTo>
                  <a:lnTo>
                    <a:pt x="96" y="265"/>
                  </a:lnTo>
                  <a:lnTo>
                    <a:pt x="97" y="223"/>
                  </a:lnTo>
                  <a:lnTo>
                    <a:pt x="165" y="223"/>
                  </a:lnTo>
                  <a:lnTo>
                    <a:pt x="165" y="173"/>
                  </a:lnTo>
                  <a:lnTo>
                    <a:pt x="165" y="157"/>
                  </a:lnTo>
                  <a:lnTo>
                    <a:pt x="165" y="108"/>
                  </a:lnTo>
                  <a:lnTo>
                    <a:pt x="97" y="108"/>
                  </a:lnTo>
                  <a:lnTo>
                    <a:pt x="97" y="106"/>
                  </a:lnTo>
                  <a:lnTo>
                    <a:pt x="97" y="105"/>
                  </a:lnTo>
                  <a:lnTo>
                    <a:pt x="97" y="96"/>
                  </a:lnTo>
                  <a:lnTo>
                    <a:pt x="97" y="82"/>
                  </a:lnTo>
                  <a:lnTo>
                    <a:pt x="96" y="68"/>
                  </a:lnTo>
                  <a:lnTo>
                    <a:pt x="92" y="50"/>
                  </a:lnTo>
                  <a:lnTo>
                    <a:pt x="89" y="40"/>
                  </a:lnTo>
                  <a:lnTo>
                    <a:pt x="87" y="32"/>
                  </a:lnTo>
                  <a:lnTo>
                    <a:pt x="83" y="23"/>
                  </a:lnTo>
                  <a:lnTo>
                    <a:pt x="79" y="14"/>
                  </a:lnTo>
                  <a:lnTo>
                    <a:pt x="73" y="7"/>
                  </a:lnTo>
                  <a:lnTo>
                    <a:pt x="67" y="0"/>
                  </a:lnTo>
                  <a:lnTo>
                    <a:pt x="0" y="0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76" name="Freeform 278"/>
            <p:cNvSpPr>
              <a:spLocks noChangeArrowheads="1"/>
            </p:cNvSpPr>
            <p:nvPr/>
          </p:nvSpPr>
          <p:spPr bwMode="auto">
            <a:xfrm>
              <a:off x="3715" y="2679"/>
              <a:ext cx="58" cy="91"/>
            </a:xfrm>
            <a:custGeom>
              <a:avLst/>
              <a:gdLst>
                <a:gd name="T0" fmla="*/ 0 w 254"/>
                <a:gd name="T1" fmla="*/ 0 h 401"/>
                <a:gd name="T2" fmla="*/ 0 w 254"/>
                <a:gd name="T3" fmla="*/ 0 h 401"/>
                <a:gd name="T4" fmla="*/ 0 w 254"/>
                <a:gd name="T5" fmla="*/ 0 h 401"/>
                <a:gd name="T6" fmla="*/ 0 w 254"/>
                <a:gd name="T7" fmla="*/ 0 h 401"/>
                <a:gd name="T8" fmla="*/ 0 w 254"/>
                <a:gd name="T9" fmla="*/ 0 h 401"/>
                <a:gd name="T10" fmla="*/ 0 w 254"/>
                <a:gd name="T11" fmla="*/ 0 h 401"/>
                <a:gd name="T12" fmla="*/ 0 w 254"/>
                <a:gd name="T13" fmla="*/ 0 h 401"/>
                <a:gd name="T14" fmla="*/ 0 w 254"/>
                <a:gd name="T15" fmla="*/ 0 h 401"/>
                <a:gd name="T16" fmla="*/ 0 w 254"/>
                <a:gd name="T17" fmla="*/ 0 h 401"/>
                <a:gd name="T18" fmla="*/ 0 w 254"/>
                <a:gd name="T19" fmla="*/ 0 h 401"/>
                <a:gd name="T20" fmla="*/ 0 w 254"/>
                <a:gd name="T21" fmla="*/ 0 h 401"/>
                <a:gd name="T22" fmla="*/ 0 w 254"/>
                <a:gd name="T23" fmla="*/ 0 h 401"/>
                <a:gd name="T24" fmla="*/ 0 w 254"/>
                <a:gd name="T25" fmla="*/ 0 h 401"/>
                <a:gd name="T26" fmla="*/ 0 w 254"/>
                <a:gd name="T27" fmla="*/ 0 h 401"/>
                <a:gd name="T28" fmla="*/ 0 w 254"/>
                <a:gd name="T29" fmla="*/ 0 h 401"/>
                <a:gd name="T30" fmla="*/ 0 w 254"/>
                <a:gd name="T31" fmla="*/ 0 h 401"/>
                <a:gd name="T32" fmla="*/ 0 w 254"/>
                <a:gd name="T33" fmla="*/ 0 h 401"/>
                <a:gd name="T34" fmla="*/ 0 w 254"/>
                <a:gd name="T35" fmla="*/ 0 h 401"/>
                <a:gd name="T36" fmla="*/ 0 w 254"/>
                <a:gd name="T37" fmla="*/ 0 h 401"/>
                <a:gd name="T38" fmla="*/ 0 w 254"/>
                <a:gd name="T39" fmla="*/ 0 h 401"/>
                <a:gd name="T40" fmla="*/ 0 w 254"/>
                <a:gd name="T41" fmla="*/ 0 h 401"/>
                <a:gd name="T42" fmla="*/ 0 w 254"/>
                <a:gd name="T43" fmla="*/ 0 h 401"/>
                <a:gd name="T44" fmla="*/ 0 w 254"/>
                <a:gd name="T45" fmla="*/ 0 h 401"/>
                <a:gd name="T46" fmla="*/ 0 w 254"/>
                <a:gd name="T47" fmla="*/ 0 h 401"/>
                <a:gd name="T48" fmla="*/ 0 w 254"/>
                <a:gd name="T49" fmla="*/ 0 h 401"/>
                <a:gd name="T50" fmla="*/ 0 w 254"/>
                <a:gd name="T51" fmla="*/ 0 h 401"/>
                <a:gd name="T52" fmla="*/ 0 w 254"/>
                <a:gd name="T53" fmla="*/ 0 h 401"/>
                <a:gd name="T54" fmla="*/ 0 w 254"/>
                <a:gd name="T55" fmla="*/ 0 h 401"/>
                <a:gd name="T56" fmla="*/ 0 w 254"/>
                <a:gd name="T57" fmla="*/ 0 h 401"/>
                <a:gd name="T58" fmla="*/ 0 w 254"/>
                <a:gd name="T59" fmla="*/ 0 h 401"/>
                <a:gd name="T60" fmla="*/ 0 w 254"/>
                <a:gd name="T61" fmla="*/ 0 h 401"/>
                <a:gd name="T62" fmla="*/ 0 w 254"/>
                <a:gd name="T63" fmla="*/ 0 h 401"/>
                <a:gd name="T64" fmla="*/ 0 w 254"/>
                <a:gd name="T65" fmla="*/ 0 h 401"/>
                <a:gd name="T66" fmla="*/ 0 w 254"/>
                <a:gd name="T67" fmla="*/ 0 h 401"/>
                <a:gd name="T68" fmla="*/ 0 w 254"/>
                <a:gd name="T69" fmla="*/ 0 h 401"/>
                <a:gd name="T70" fmla="*/ 0 w 254"/>
                <a:gd name="T71" fmla="*/ 0 h 401"/>
                <a:gd name="T72" fmla="*/ 0 w 254"/>
                <a:gd name="T73" fmla="*/ 0 h 401"/>
                <a:gd name="T74" fmla="*/ 0 w 254"/>
                <a:gd name="T75" fmla="*/ 0 h 401"/>
                <a:gd name="T76" fmla="*/ 0 w 254"/>
                <a:gd name="T77" fmla="*/ 0 h 401"/>
                <a:gd name="T78" fmla="*/ 0 w 254"/>
                <a:gd name="T79" fmla="*/ 0 h 401"/>
                <a:gd name="T80" fmla="*/ 0 w 254"/>
                <a:gd name="T81" fmla="*/ 0 h 401"/>
                <a:gd name="T82" fmla="*/ 0 w 254"/>
                <a:gd name="T83" fmla="*/ 0 h 401"/>
                <a:gd name="T84" fmla="*/ 0 w 254"/>
                <a:gd name="T85" fmla="*/ 0 h 401"/>
                <a:gd name="T86" fmla="*/ 0 w 254"/>
                <a:gd name="T87" fmla="*/ 0 h 401"/>
                <a:gd name="T88" fmla="*/ 0 w 254"/>
                <a:gd name="T89" fmla="*/ 0 h 401"/>
                <a:gd name="T90" fmla="*/ 0 w 254"/>
                <a:gd name="T91" fmla="*/ 0 h 401"/>
                <a:gd name="T92" fmla="*/ 0 w 254"/>
                <a:gd name="T93" fmla="*/ 0 h 401"/>
                <a:gd name="T94" fmla="*/ 0 w 254"/>
                <a:gd name="T95" fmla="*/ 0 h 401"/>
                <a:gd name="T96" fmla="*/ 0 w 254"/>
                <a:gd name="T97" fmla="*/ 0 h 401"/>
                <a:gd name="T98" fmla="*/ 0 w 254"/>
                <a:gd name="T99" fmla="*/ 0 h 401"/>
                <a:gd name="T100" fmla="*/ 0 w 254"/>
                <a:gd name="T101" fmla="*/ 0 h 401"/>
                <a:gd name="T102" fmla="*/ 0 w 254"/>
                <a:gd name="T103" fmla="*/ 0 h 401"/>
                <a:gd name="T104" fmla="*/ 0 w 254"/>
                <a:gd name="T105" fmla="*/ 0 h 401"/>
                <a:gd name="T106" fmla="*/ 0 w 254"/>
                <a:gd name="T107" fmla="*/ 0 h 401"/>
                <a:gd name="T108" fmla="*/ 0 w 254"/>
                <a:gd name="T109" fmla="*/ 0 h 401"/>
                <a:gd name="T110" fmla="*/ 0 w 254"/>
                <a:gd name="T111" fmla="*/ 0 h 401"/>
                <a:gd name="T112" fmla="*/ 0 w 254"/>
                <a:gd name="T113" fmla="*/ 0 h 401"/>
                <a:gd name="T114" fmla="*/ 0 w 254"/>
                <a:gd name="T115" fmla="*/ 0 h 401"/>
                <a:gd name="T116" fmla="*/ 0 w 254"/>
                <a:gd name="T117" fmla="*/ 0 h 401"/>
                <a:gd name="T118" fmla="*/ 0 w 254"/>
                <a:gd name="T119" fmla="*/ 0 h 401"/>
                <a:gd name="T120" fmla="*/ 0 w 254"/>
                <a:gd name="T121" fmla="*/ 0 h 401"/>
                <a:gd name="T122" fmla="*/ 0 w 254"/>
                <a:gd name="T123" fmla="*/ 0 h 401"/>
                <a:gd name="T124" fmla="*/ 0 w 254"/>
                <a:gd name="T125" fmla="*/ 0 h 4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4"/>
                <a:gd name="T190" fmla="*/ 0 h 401"/>
                <a:gd name="T191" fmla="*/ 254 w 254"/>
                <a:gd name="T192" fmla="*/ 401 h 4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4" h="401">
                  <a:moveTo>
                    <a:pt x="253" y="33"/>
                  </a:moveTo>
                  <a:lnTo>
                    <a:pt x="223" y="0"/>
                  </a:lnTo>
                  <a:lnTo>
                    <a:pt x="202" y="0"/>
                  </a:lnTo>
                  <a:lnTo>
                    <a:pt x="202" y="174"/>
                  </a:lnTo>
                  <a:lnTo>
                    <a:pt x="77" y="174"/>
                  </a:lnTo>
                  <a:lnTo>
                    <a:pt x="65" y="185"/>
                  </a:lnTo>
                  <a:lnTo>
                    <a:pt x="54" y="185"/>
                  </a:lnTo>
                  <a:lnTo>
                    <a:pt x="35" y="168"/>
                  </a:lnTo>
                  <a:lnTo>
                    <a:pt x="33" y="168"/>
                  </a:lnTo>
                  <a:lnTo>
                    <a:pt x="31" y="166"/>
                  </a:lnTo>
                  <a:lnTo>
                    <a:pt x="28" y="166"/>
                  </a:lnTo>
                  <a:lnTo>
                    <a:pt x="27" y="166"/>
                  </a:lnTo>
                  <a:lnTo>
                    <a:pt x="25" y="166"/>
                  </a:lnTo>
                  <a:lnTo>
                    <a:pt x="23" y="166"/>
                  </a:lnTo>
                  <a:lnTo>
                    <a:pt x="21" y="168"/>
                  </a:lnTo>
                  <a:lnTo>
                    <a:pt x="20" y="168"/>
                  </a:lnTo>
                  <a:lnTo>
                    <a:pt x="18" y="169"/>
                  </a:lnTo>
                  <a:lnTo>
                    <a:pt x="17" y="169"/>
                  </a:lnTo>
                  <a:lnTo>
                    <a:pt x="15" y="172"/>
                  </a:lnTo>
                  <a:lnTo>
                    <a:pt x="12" y="174"/>
                  </a:lnTo>
                  <a:lnTo>
                    <a:pt x="10" y="176"/>
                  </a:lnTo>
                  <a:lnTo>
                    <a:pt x="7" y="179"/>
                  </a:lnTo>
                  <a:lnTo>
                    <a:pt x="5" y="183"/>
                  </a:lnTo>
                  <a:lnTo>
                    <a:pt x="2" y="188"/>
                  </a:lnTo>
                  <a:lnTo>
                    <a:pt x="0" y="190"/>
                  </a:lnTo>
                  <a:lnTo>
                    <a:pt x="0" y="192"/>
                  </a:lnTo>
                  <a:lnTo>
                    <a:pt x="0" y="205"/>
                  </a:lnTo>
                  <a:lnTo>
                    <a:pt x="0" y="206"/>
                  </a:lnTo>
                  <a:lnTo>
                    <a:pt x="2" y="211"/>
                  </a:lnTo>
                  <a:lnTo>
                    <a:pt x="5" y="215"/>
                  </a:lnTo>
                  <a:lnTo>
                    <a:pt x="7" y="218"/>
                  </a:lnTo>
                  <a:lnTo>
                    <a:pt x="10" y="221"/>
                  </a:lnTo>
                  <a:lnTo>
                    <a:pt x="12" y="224"/>
                  </a:lnTo>
                  <a:lnTo>
                    <a:pt x="15" y="227"/>
                  </a:lnTo>
                  <a:lnTo>
                    <a:pt x="17" y="228"/>
                  </a:lnTo>
                  <a:lnTo>
                    <a:pt x="20" y="230"/>
                  </a:lnTo>
                  <a:lnTo>
                    <a:pt x="21" y="231"/>
                  </a:lnTo>
                  <a:lnTo>
                    <a:pt x="23" y="231"/>
                  </a:lnTo>
                  <a:lnTo>
                    <a:pt x="25" y="231"/>
                  </a:lnTo>
                  <a:lnTo>
                    <a:pt x="27" y="232"/>
                  </a:lnTo>
                  <a:lnTo>
                    <a:pt x="28" y="232"/>
                  </a:lnTo>
                  <a:lnTo>
                    <a:pt x="31" y="232"/>
                  </a:lnTo>
                  <a:lnTo>
                    <a:pt x="33" y="231"/>
                  </a:lnTo>
                  <a:lnTo>
                    <a:pt x="35" y="231"/>
                  </a:lnTo>
                  <a:lnTo>
                    <a:pt x="54" y="214"/>
                  </a:lnTo>
                  <a:lnTo>
                    <a:pt x="65" y="214"/>
                  </a:lnTo>
                  <a:lnTo>
                    <a:pt x="77" y="224"/>
                  </a:lnTo>
                  <a:lnTo>
                    <a:pt x="202" y="224"/>
                  </a:lnTo>
                  <a:lnTo>
                    <a:pt x="202" y="400"/>
                  </a:lnTo>
                  <a:lnTo>
                    <a:pt x="223" y="400"/>
                  </a:lnTo>
                  <a:lnTo>
                    <a:pt x="253" y="365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77" name="Freeform 279"/>
            <p:cNvSpPr>
              <a:spLocks noChangeArrowheads="1"/>
            </p:cNvSpPr>
            <p:nvPr/>
          </p:nvSpPr>
          <p:spPr bwMode="auto">
            <a:xfrm>
              <a:off x="3772" y="2687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w 166"/>
                <a:gd name="T63" fmla="*/ 0 h 3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34"/>
                <a:gd name="T98" fmla="*/ 166 w 166"/>
                <a:gd name="T99" fmla="*/ 334 h 3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34">
                  <a:moveTo>
                    <a:pt x="0" y="333"/>
                  </a:moveTo>
                  <a:lnTo>
                    <a:pt x="67" y="333"/>
                  </a:lnTo>
                  <a:lnTo>
                    <a:pt x="73" y="326"/>
                  </a:lnTo>
                  <a:lnTo>
                    <a:pt x="79" y="318"/>
                  </a:lnTo>
                  <a:lnTo>
                    <a:pt x="83" y="309"/>
                  </a:lnTo>
                  <a:lnTo>
                    <a:pt x="87" y="300"/>
                  </a:lnTo>
                  <a:lnTo>
                    <a:pt x="89" y="292"/>
                  </a:lnTo>
                  <a:lnTo>
                    <a:pt x="92" y="282"/>
                  </a:lnTo>
                  <a:lnTo>
                    <a:pt x="96" y="265"/>
                  </a:lnTo>
                  <a:lnTo>
                    <a:pt x="97" y="223"/>
                  </a:lnTo>
                  <a:lnTo>
                    <a:pt x="165" y="223"/>
                  </a:lnTo>
                  <a:lnTo>
                    <a:pt x="165" y="108"/>
                  </a:lnTo>
                  <a:lnTo>
                    <a:pt x="97" y="108"/>
                  </a:lnTo>
                  <a:lnTo>
                    <a:pt x="97" y="106"/>
                  </a:lnTo>
                  <a:lnTo>
                    <a:pt x="97" y="105"/>
                  </a:lnTo>
                  <a:lnTo>
                    <a:pt x="97" y="96"/>
                  </a:lnTo>
                  <a:lnTo>
                    <a:pt x="97" y="82"/>
                  </a:lnTo>
                  <a:lnTo>
                    <a:pt x="96" y="68"/>
                  </a:lnTo>
                  <a:lnTo>
                    <a:pt x="92" y="50"/>
                  </a:lnTo>
                  <a:lnTo>
                    <a:pt x="89" y="40"/>
                  </a:lnTo>
                  <a:lnTo>
                    <a:pt x="87" y="32"/>
                  </a:lnTo>
                  <a:lnTo>
                    <a:pt x="83" y="23"/>
                  </a:lnTo>
                  <a:lnTo>
                    <a:pt x="79" y="14"/>
                  </a:lnTo>
                  <a:lnTo>
                    <a:pt x="73" y="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333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78" name="Freeform 280"/>
            <p:cNvSpPr>
              <a:spLocks noChangeArrowheads="1"/>
            </p:cNvSpPr>
            <p:nvPr/>
          </p:nvSpPr>
          <p:spPr bwMode="auto">
            <a:xfrm>
              <a:off x="3772" y="2687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6"/>
                <a:gd name="T94" fmla="*/ 0 h 334"/>
                <a:gd name="T95" fmla="*/ 166 w 166"/>
                <a:gd name="T96" fmla="*/ 334 h 3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6" h="334">
                  <a:moveTo>
                    <a:pt x="0" y="333"/>
                  </a:moveTo>
                  <a:lnTo>
                    <a:pt x="67" y="333"/>
                  </a:lnTo>
                  <a:lnTo>
                    <a:pt x="73" y="326"/>
                  </a:lnTo>
                  <a:lnTo>
                    <a:pt x="79" y="318"/>
                  </a:lnTo>
                  <a:lnTo>
                    <a:pt x="83" y="309"/>
                  </a:lnTo>
                  <a:lnTo>
                    <a:pt x="87" y="300"/>
                  </a:lnTo>
                  <a:lnTo>
                    <a:pt x="89" y="292"/>
                  </a:lnTo>
                  <a:lnTo>
                    <a:pt x="92" y="282"/>
                  </a:lnTo>
                  <a:lnTo>
                    <a:pt x="96" y="265"/>
                  </a:lnTo>
                  <a:lnTo>
                    <a:pt x="97" y="223"/>
                  </a:lnTo>
                  <a:lnTo>
                    <a:pt x="165" y="223"/>
                  </a:lnTo>
                  <a:lnTo>
                    <a:pt x="165" y="108"/>
                  </a:lnTo>
                  <a:lnTo>
                    <a:pt x="97" y="108"/>
                  </a:lnTo>
                  <a:lnTo>
                    <a:pt x="97" y="106"/>
                  </a:lnTo>
                  <a:lnTo>
                    <a:pt x="97" y="105"/>
                  </a:lnTo>
                  <a:lnTo>
                    <a:pt x="97" y="96"/>
                  </a:lnTo>
                  <a:lnTo>
                    <a:pt x="97" y="82"/>
                  </a:lnTo>
                  <a:lnTo>
                    <a:pt x="96" y="68"/>
                  </a:lnTo>
                  <a:lnTo>
                    <a:pt x="92" y="50"/>
                  </a:lnTo>
                  <a:lnTo>
                    <a:pt x="89" y="40"/>
                  </a:lnTo>
                  <a:lnTo>
                    <a:pt x="87" y="32"/>
                  </a:lnTo>
                  <a:lnTo>
                    <a:pt x="83" y="23"/>
                  </a:lnTo>
                  <a:lnTo>
                    <a:pt x="79" y="14"/>
                  </a:lnTo>
                  <a:lnTo>
                    <a:pt x="73" y="7"/>
                  </a:lnTo>
                  <a:lnTo>
                    <a:pt x="67" y="0"/>
                  </a:lnTo>
                  <a:lnTo>
                    <a:pt x="0" y="0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79" name="Freeform 281"/>
            <p:cNvSpPr>
              <a:spLocks noChangeArrowheads="1"/>
            </p:cNvSpPr>
            <p:nvPr/>
          </p:nvSpPr>
          <p:spPr bwMode="auto">
            <a:xfrm>
              <a:off x="3772" y="2687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w 166"/>
                <a:gd name="T63" fmla="*/ 0 h 334"/>
                <a:gd name="T64" fmla="*/ 0 w 166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"/>
                <a:gd name="T100" fmla="*/ 0 h 334"/>
                <a:gd name="T101" fmla="*/ 166 w 166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" h="334">
                  <a:moveTo>
                    <a:pt x="0" y="333"/>
                  </a:moveTo>
                  <a:lnTo>
                    <a:pt x="67" y="333"/>
                  </a:lnTo>
                  <a:lnTo>
                    <a:pt x="73" y="326"/>
                  </a:lnTo>
                  <a:lnTo>
                    <a:pt x="79" y="318"/>
                  </a:lnTo>
                  <a:lnTo>
                    <a:pt x="83" y="309"/>
                  </a:lnTo>
                  <a:lnTo>
                    <a:pt x="87" y="300"/>
                  </a:lnTo>
                  <a:lnTo>
                    <a:pt x="89" y="292"/>
                  </a:lnTo>
                  <a:lnTo>
                    <a:pt x="92" y="282"/>
                  </a:lnTo>
                  <a:lnTo>
                    <a:pt x="96" y="265"/>
                  </a:lnTo>
                  <a:lnTo>
                    <a:pt x="97" y="223"/>
                  </a:lnTo>
                  <a:lnTo>
                    <a:pt x="165" y="223"/>
                  </a:lnTo>
                  <a:lnTo>
                    <a:pt x="165" y="173"/>
                  </a:lnTo>
                  <a:lnTo>
                    <a:pt x="165" y="157"/>
                  </a:lnTo>
                  <a:lnTo>
                    <a:pt x="165" y="108"/>
                  </a:lnTo>
                  <a:lnTo>
                    <a:pt x="97" y="108"/>
                  </a:lnTo>
                  <a:lnTo>
                    <a:pt x="97" y="106"/>
                  </a:lnTo>
                  <a:lnTo>
                    <a:pt x="97" y="105"/>
                  </a:lnTo>
                  <a:lnTo>
                    <a:pt x="97" y="96"/>
                  </a:lnTo>
                  <a:lnTo>
                    <a:pt x="97" y="82"/>
                  </a:lnTo>
                  <a:lnTo>
                    <a:pt x="96" y="68"/>
                  </a:lnTo>
                  <a:lnTo>
                    <a:pt x="92" y="50"/>
                  </a:lnTo>
                  <a:lnTo>
                    <a:pt x="89" y="40"/>
                  </a:lnTo>
                  <a:lnTo>
                    <a:pt x="87" y="32"/>
                  </a:lnTo>
                  <a:lnTo>
                    <a:pt x="83" y="23"/>
                  </a:lnTo>
                  <a:lnTo>
                    <a:pt x="79" y="14"/>
                  </a:lnTo>
                  <a:lnTo>
                    <a:pt x="73" y="7"/>
                  </a:lnTo>
                  <a:lnTo>
                    <a:pt x="67" y="0"/>
                  </a:lnTo>
                  <a:lnTo>
                    <a:pt x="0" y="0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0" name="Freeform 282"/>
            <p:cNvSpPr>
              <a:spLocks noChangeArrowheads="1"/>
            </p:cNvSpPr>
            <p:nvPr/>
          </p:nvSpPr>
          <p:spPr bwMode="auto">
            <a:xfrm>
              <a:off x="3715" y="2801"/>
              <a:ext cx="58" cy="91"/>
            </a:xfrm>
            <a:custGeom>
              <a:avLst/>
              <a:gdLst>
                <a:gd name="T0" fmla="*/ 0 w 254"/>
                <a:gd name="T1" fmla="*/ 0 h 400"/>
                <a:gd name="T2" fmla="*/ 0 w 254"/>
                <a:gd name="T3" fmla="*/ 0 h 400"/>
                <a:gd name="T4" fmla="*/ 0 w 254"/>
                <a:gd name="T5" fmla="*/ 0 h 400"/>
                <a:gd name="T6" fmla="*/ 0 w 254"/>
                <a:gd name="T7" fmla="*/ 0 h 400"/>
                <a:gd name="T8" fmla="*/ 0 w 254"/>
                <a:gd name="T9" fmla="*/ 0 h 400"/>
                <a:gd name="T10" fmla="*/ 0 w 254"/>
                <a:gd name="T11" fmla="*/ 0 h 400"/>
                <a:gd name="T12" fmla="*/ 0 w 254"/>
                <a:gd name="T13" fmla="*/ 0 h 400"/>
                <a:gd name="T14" fmla="*/ 0 w 254"/>
                <a:gd name="T15" fmla="*/ 0 h 400"/>
                <a:gd name="T16" fmla="*/ 0 w 254"/>
                <a:gd name="T17" fmla="*/ 0 h 400"/>
                <a:gd name="T18" fmla="*/ 0 w 254"/>
                <a:gd name="T19" fmla="*/ 0 h 400"/>
                <a:gd name="T20" fmla="*/ 0 w 254"/>
                <a:gd name="T21" fmla="*/ 0 h 400"/>
                <a:gd name="T22" fmla="*/ 0 w 254"/>
                <a:gd name="T23" fmla="*/ 0 h 400"/>
                <a:gd name="T24" fmla="*/ 0 w 254"/>
                <a:gd name="T25" fmla="*/ 0 h 400"/>
                <a:gd name="T26" fmla="*/ 0 w 254"/>
                <a:gd name="T27" fmla="*/ 0 h 400"/>
                <a:gd name="T28" fmla="*/ 0 w 254"/>
                <a:gd name="T29" fmla="*/ 0 h 400"/>
                <a:gd name="T30" fmla="*/ 0 w 254"/>
                <a:gd name="T31" fmla="*/ 0 h 400"/>
                <a:gd name="T32" fmla="*/ 0 w 254"/>
                <a:gd name="T33" fmla="*/ 0 h 400"/>
                <a:gd name="T34" fmla="*/ 0 w 254"/>
                <a:gd name="T35" fmla="*/ 0 h 400"/>
                <a:gd name="T36" fmla="*/ 0 w 254"/>
                <a:gd name="T37" fmla="*/ 0 h 400"/>
                <a:gd name="T38" fmla="*/ 0 w 254"/>
                <a:gd name="T39" fmla="*/ 0 h 400"/>
                <a:gd name="T40" fmla="*/ 0 w 254"/>
                <a:gd name="T41" fmla="*/ 0 h 400"/>
                <a:gd name="T42" fmla="*/ 0 w 254"/>
                <a:gd name="T43" fmla="*/ 0 h 400"/>
                <a:gd name="T44" fmla="*/ 0 w 254"/>
                <a:gd name="T45" fmla="*/ 0 h 400"/>
                <a:gd name="T46" fmla="*/ 0 w 254"/>
                <a:gd name="T47" fmla="*/ 0 h 400"/>
                <a:gd name="T48" fmla="*/ 0 w 254"/>
                <a:gd name="T49" fmla="*/ 0 h 400"/>
                <a:gd name="T50" fmla="*/ 0 w 254"/>
                <a:gd name="T51" fmla="*/ 0 h 400"/>
                <a:gd name="T52" fmla="*/ 0 w 254"/>
                <a:gd name="T53" fmla="*/ 0 h 400"/>
                <a:gd name="T54" fmla="*/ 0 w 254"/>
                <a:gd name="T55" fmla="*/ 0 h 400"/>
                <a:gd name="T56" fmla="*/ 0 w 254"/>
                <a:gd name="T57" fmla="*/ 0 h 400"/>
                <a:gd name="T58" fmla="*/ 0 w 254"/>
                <a:gd name="T59" fmla="*/ 0 h 400"/>
                <a:gd name="T60" fmla="*/ 0 w 254"/>
                <a:gd name="T61" fmla="*/ 0 h 400"/>
                <a:gd name="T62" fmla="*/ 0 w 254"/>
                <a:gd name="T63" fmla="*/ 0 h 400"/>
                <a:gd name="T64" fmla="*/ 0 w 254"/>
                <a:gd name="T65" fmla="*/ 0 h 400"/>
                <a:gd name="T66" fmla="*/ 0 w 254"/>
                <a:gd name="T67" fmla="*/ 0 h 400"/>
                <a:gd name="T68" fmla="*/ 0 w 254"/>
                <a:gd name="T69" fmla="*/ 0 h 400"/>
                <a:gd name="T70" fmla="*/ 0 w 254"/>
                <a:gd name="T71" fmla="*/ 0 h 400"/>
                <a:gd name="T72" fmla="*/ 0 w 254"/>
                <a:gd name="T73" fmla="*/ 0 h 400"/>
                <a:gd name="T74" fmla="*/ 0 w 254"/>
                <a:gd name="T75" fmla="*/ 0 h 400"/>
                <a:gd name="T76" fmla="*/ 0 w 254"/>
                <a:gd name="T77" fmla="*/ 0 h 400"/>
                <a:gd name="T78" fmla="*/ 0 w 254"/>
                <a:gd name="T79" fmla="*/ 0 h 400"/>
                <a:gd name="T80" fmla="*/ 0 w 254"/>
                <a:gd name="T81" fmla="*/ 0 h 400"/>
                <a:gd name="T82" fmla="*/ 0 w 254"/>
                <a:gd name="T83" fmla="*/ 0 h 400"/>
                <a:gd name="T84" fmla="*/ 0 w 254"/>
                <a:gd name="T85" fmla="*/ 0 h 400"/>
                <a:gd name="T86" fmla="*/ 0 w 254"/>
                <a:gd name="T87" fmla="*/ 0 h 400"/>
                <a:gd name="T88" fmla="*/ 0 w 254"/>
                <a:gd name="T89" fmla="*/ 0 h 400"/>
                <a:gd name="T90" fmla="*/ 0 w 254"/>
                <a:gd name="T91" fmla="*/ 0 h 400"/>
                <a:gd name="T92" fmla="*/ 0 w 254"/>
                <a:gd name="T93" fmla="*/ 0 h 400"/>
                <a:gd name="T94" fmla="*/ 0 w 254"/>
                <a:gd name="T95" fmla="*/ 0 h 400"/>
                <a:gd name="T96" fmla="*/ 0 w 254"/>
                <a:gd name="T97" fmla="*/ 0 h 400"/>
                <a:gd name="T98" fmla="*/ 0 w 254"/>
                <a:gd name="T99" fmla="*/ 0 h 400"/>
                <a:gd name="T100" fmla="*/ 0 w 254"/>
                <a:gd name="T101" fmla="*/ 0 h 400"/>
                <a:gd name="T102" fmla="*/ 0 w 254"/>
                <a:gd name="T103" fmla="*/ 0 h 400"/>
                <a:gd name="T104" fmla="*/ 0 w 254"/>
                <a:gd name="T105" fmla="*/ 0 h 400"/>
                <a:gd name="T106" fmla="*/ 0 w 254"/>
                <a:gd name="T107" fmla="*/ 0 h 400"/>
                <a:gd name="T108" fmla="*/ 0 w 254"/>
                <a:gd name="T109" fmla="*/ 0 h 400"/>
                <a:gd name="T110" fmla="*/ 0 w 254"/>
                <a:gd name="T111" fmla="*/ 0 h 400"/>
                <a:gd name="T112" fmla="*/ 0 w 254"/>
                <a:gd name="T113" fmla="*/ 0 h 400"/>
                <a:gd name="T114" fmla="*/ 0 w 254"/>
                <a:gd name="T115" fmla="*/ 0 h 400"/>
                <a:gd name="T116" fmla="*/ 0 w 254"/>
                <a:gd name="T117" fmla="*/ 0 h 400"/>
                <a:gd name="T118" fmla="*/ 0 w 254"/>
                <a:gd name="T119" fmla="*/ 0 h 400"/>
                <a:gd name="T120" fmla="*/ 0 w 254"/>
                <a:gd name="T121" fmla="*/ 0 h 400"/>
                <a:gd name="T122" fmla="*/ 0 w 254"/>
                <a:gd name="T123" fmla="*/ 0 h 400"/>
                <a:gd name="T124" fmla="*/ 0 w 254"/>
                <a:gd name="T125" fmla="*/ 0 h 4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4"/>
                <a:gd name="T190" fmla="*/ 0 h 400"/>
                <a:gd name="T191" fmla="*/ 254 w 254"/>
                <a:gd name="T192" fmla="*/ 400 h 4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4" h="400">
                  <a:moveTo>
                    <a:pt x="253" y="33"/>
                  </a:moveTo>
                  <a:lnTo>
                    <a:pt x="223" y="0"/>
                  </a:lnTo>
                  <a:lnTo>
                    <a:pt x="202" y="0"/>
                  </a:lnTo>
                  <a:lnTo>
                    <a:pt x="202" y="174"/>
                  </a:lnTo>
                  <a:lnTo>
                    <a:pt x="77" y="174"/>
                  </a:lnTo>
                  <a:lnTo>
                    <a:pt x="65" y="185"/>
                  </a:lnTo>
                  <a:lnTo>
                    <a:pt x="54" y="185"/>
                  </a:lnTo>
                  <a:lnTo>
                    <a:pt x="35" y="168"/>
                  </a:lnTo>
                  <a:lnTo>
                    <a:pt x="33" y="168"/>
                  </a:lnTo>
                  <a:lnTo>
                    <a:pt x="31" y="166"/>
                  </a:lnTo>
                  <a:lnTo>
                    <a:pt x="28" y="166"/>
                  </a:lnTo>
                  <a:lnTo>
                    <a:pt x="27" y="166"/>
                  </a:lnTo>
                  <a:lnTo>
                    <a:pt x="25" y="166"/>
                  </a:lnTo>
                  <a:lnTo>
                    <a:pt x="23" y="166"/>
                  </a:lnTo>
                  <a:lnTo>
                    <a:pt x="21" y="168"/>
                  </a:lnTo>
                  <a:lnTo>
                    <a:pt x="20" y="168"/>
                  </a:lnTo>
                  <a:lnTo>
                    <a:pt x="18" y="169"/>
                  </a:lnTo>
                  <a:lnTo>
                    <a:pt x="17" y="171"/>
                  </a:lnTo>
                  <a:lnTo>
                    <a:pt x="15" y="172"/>
                  </a:lnTo>
                  <a:lnTo>
                    <a:pt x="12" y="175"/>
                  </a:lnTo>
                  <a:lnTo>
                    <a:pt x="10" y="178"/>
                  </a:lnTo>
                  <a:lnTo>
                    <a:pt x="7" y="181"/>
                  </a:lnTo>
                  <a:lnTo>
                    <a:pt x="5" y="184"/>
                  </a:lnTo>
                  <a:lnTo>
                    <a:pt x="2" y="187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2" y="211"/>
                  </a:lnTo>
                  <a:lnTo>
                    <a:pt x="5" y="215"/>
                  </a:lnTo>
                  <a:lnTo>
                    <a:pt x="7" y="218"/>
                  </a:lnTo>
                  <a:lnTo>
                    <a:pt x="10" y="221"/>
                  </a:lnTo>
                  <a:lnTo>
                    <a:pt x="12" y="224"/>
                  </a:lnTo>
                  <a:lnTo>
                    <a:pt x="15" y="226"/>
                  </a:lnTo>
                  <a:lnTo>
                    <a:pt x="17" y="227"/>
                  </a:lnTo>
                  <a:lnTo>
                    <a:pt x="20" y="229"/>
                  </a:lnTo>
                  <a:lnTo>
                    <a:pt x="21" y="231"/>
                  </a:lnTo>
                  <a:lnTo>
                    <a:pt x="23" y="231"/>
                  </a:lnTo>
                  <a:lnTo>
                    <a:pt x="25" y="231"/>
                  </a:lnTo>
                  <a:lnTo>
                    <a:pt x="27" y="232"/>
                  </a:lnTo>
                  <a:lnTo>
                    <a:pt x="28" y="232"/>
                  </a:lnTo>
                  <a:lnTo>
                    <a:pt x="31" y="232"/>
                  </a:lnTo>
                  <a:lnTo>
                    <a:pt x="33" y="231"/>
                  </a:lnTo>
                  <a:lnTo>
                    <a:pt x="35" y="231"/>
                  </a:lnTo>
                  <a:lnTo>
                    <a:pt x="54" y="214"/>
                  </a:lnTo>
                  <a:lnTo>
                    <a:pt x="65" y="214"/>
                  </a:lnTo>
                  <a:lnTo>
                    <a:pt x="77" y="224"/>
                  </a:lnTo>
                  <a:lnTo>
                    <a:pt x="202" y="224"/>
                  </a:lnTo>
                  <a:lnTo>
                    <a:pt x="202" y="399"/>
                  </a:lnTo>
                  <a:lnTo>
                    <a:pt x="223" y="399"/>
                  </a:lnTo>
                  <a:lnTo>
                    <a:pt x="253" y="365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1" name="Freeform 283"/>
            <p:cNvSpPr>
              <a:spLocks noChangeArrowheads="1"/>
            </p:cNvSpPr>
            <p:nvPr/>
          </p:nvSpPr>
          <p:spPr bwMode="auto">
            <a:xfrm>
              <a:off x="3772" y="2809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w 166"/>
                <a:gd name="T63" fmla="*/ 0 h 3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34"/>
                <a:gd name="T98" fmla="*/ 166 w 166"/>
                <a:gd name="T99" fmla="*/ 334 h 3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34">
                  <a:moveTo>
                    <a:pt x="0" y="333"/>
                  </a:moveTo>
                  <a:lnTo>
                    <a:pt x="67" y="333"/>
                  </a:lnTo>
                  <a:lnTo>
                    <a:pt x="73" y="326"/>
                  </a:lnTo>
                  <a:lnTo>
                    <a:pt x="79" y="318"/>
                  </a:lnTo>
                  <a:lnTo>
                    <a:pt x="83" y="309"/>
                  </a:lnTo>
                  <a:lnTo>
                    <a:pt x="87" y="300"/>
                  </a:lnTo>
                  <a:lnTo>
                    <a:pt x="89" y="292"/>
                  </a:lnTo>
                  <a:lnTo>
                    <a:pt x="92" y="282"/>
                  </a:lnTo>
                  <a:lnTo>
                    <a:pt x="96" y="265"/>
                  </a:lnTo>
                  <a:lnTo>
                    <a:pt x="97" y="223"/>
                  </a:lnTo>
                  <a:lnTo>
                    <a:pt x="165" y="223"/>
                  </a:lnTo>
                  <a:lnTo>
                    <a:pt x="165" y="108"/>
                  </a:lnTo>
                  <a:lnTo>
                    <a:pt x="97" y="108"/>
                  </a:lnTo>
                  <a:lnTo>
                    <a:pt x="97" y="106"/>
                  </a:lnTo>
                  <a:lnTo>
                    <a:pt x="97" y="105"/>
                  </a:lnTo>
                  <a:lnTo>
                    <a:pt x="97" y="96"/>
                  </a:lnTo>
                  <a:lnTo>
                    <a:pt x="97" y="83"/>
                  </a:lnTo>
                  <a:lnTo>
                    <a:pt x="96" y="68"/>
                  </a:lnTo>
                  <a:lnTo>
                    <a:pt x="92" y="50"/>
                  </a:lnTo>
                  <a:lnTo>
                    <a:pt x="89" y="40"/>
                  </a:lnTo>
                  <a:lnTo>
                    <a:pt x="87" y="32"/>
                  </a:lnTo>
                  <a:lnTo>
                    <a:pt x="83" y="24"/>
                  </a:lnTo>
                  <a:lnTo>
                    <a:pt x="79" y="15"/>
                  </a:lnTo>
                  <a:lnTo>
                    <a:pt x="73" y="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333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2" name="Freeform 284"/>
            <p:cNvSpPr>
              <a:spLocks noChangeArrowheads="1"/>
            </p:cNvSpPr>
            <p:nvPr/>
          </p:nvSpPr>
          <p:spPr bwMode="auto">
            <a:xfrm>
              <a:off x="3772" y="2809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6"/>
                <a:gd name="T94" fmla="*/ 0 h 334"/>
                <a:gd name="T95" fmla="*/ 166 w 166"/>
                <a:gd name="T96" fmla="*/ 334 h 3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6" h="334">
                  <a:moveTo>
                    <a:pt x="0" y="333"/>
                  </a:moveTo>
                  <a:lnTo>
                    <a:pt x="67" y="333"/>
                  </a:lnTo>
                  <a:lnTo>
                    <a:pt x="73" y="326"/>
                  </a:lnTo>
                  <a:lnTo>
                    <a:pt x="79" y="318"/>
                  </a:lnTo>
                  <a:lnTo>
                    <a:pt x="83" y="309"/>
                  </a:lnTo>
                  <a:lnTo>
                    <a:pt x="87" y="300"/>
                  </a:lnTo>
                  <a:lnTo>
                    <a:pt x="89" y="292"/>
                  </a:lnTo>
                  <a:lnTo>
                    <a:pt x="92" y="282"/>
                  </a:lnTo>
                  <a:lnTo>
                    <a:pt x="96" y="265"/>
                  </a:lnTo>
                  <a:lnTo>
                    <a:pt x="97" y="223"/>
                  </a:lnTo>
                  <a:lnTo>
                    <a:pt x="165" y="223"/>
                  </a:lnTo>
                  <a:lnTo>
                    <a:pt x="165" y="108"/>
                  </a:lnTo>
                  <a:lnTo>
                    <a:pt x="97" y="108"/>
                  </a:lnTo>
                  <a:lnTo>
                    <a:pt x="97" y="106"/>
                  </a:lnTo>
                  <a:lnTo>
                    <a:pt x="97" y="105"/>
                  </a:lnTo>
                  <a:lnTo>
                    <a:pt x="97" y="96"/>
                  </a:lnTo>
                  <a:lnTo>
                    <a:pt x="97" y="83"/>
                  </a:lnTo>
                  <a:lnTo>
                    <a:pt x="96" y="68"/>
                  </a:lnTo>
                  <a:lnTo>
                    <a:pt x="92" y="50"/>
                  </a:lnTo>
                  <a:lnTo>
                    <a:pt x="89" y="40"/>
                  </a:lnTo>
                  <a:lnTo>
                    <a:pt x="87" y="32"/>
                  </a:lnTo>
                  <a:lnTo>
                    <a:pt x="83" y="24"/>
                  </a:lnTo>
                  <a:lnTo>
                    <a:pt x="79" y="15"/>
                  </a:lnTo>
                  <a:lnTo>
                    <a:pt x="73" y="7"/>
                  </a:lnTo>
                  <a:lnTo>
                    <a:pt x="67" y="0"/>
                  </a:lnTo>
                  <a:lnTo>
                    <a:pt x="0" y="0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3" name="Freeform 285"/>
            <p:cNvSpPr>
              <a:spLocks noChangeArrowheads="1"/>
            </p:cNvSpPr>
            <p:nvPr/>
          </p:nvSpPr>
          <p:spPr bwMode="auto">
            <a:xfrm>
              <a:off x="3772" y="2809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w 166"/>
                <a:gd name="T63" fmla="*/ 0 h 334"/>
                <a:gd name="T64" fmla="*/ 0 w 166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"/>
                <a:gd name="T100" fmla="*/ 0 h 334"/>
                <a:gd name="T101" fmla="*/ 166 w 166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" h="334">
                  <a:moveTo>
                    <a:pt x="0" y="333"/>
                  </a:moveTo>
                  <a:lnTo>
                    <a:pt x="67" y="333"/>
                  </a:lnTo>
                  <a:lnTo>
                    <a:pt x="73" y="326"/>
                  </a:lnTo>
                  <a:lnTo>
                    <a:pt x="79" y="318"/>
                  </a:lnTo>
                  <a:lnTo>
                    <a:pt x="83" y="309"/>
                  </a:lnTo>
                  <a:lnTo>
                    <a:pt x="87" y="300"/>
                  </a:lnTo>
                  <a:lnTo>
                    <a:pt x="89" y="292"/>
                  </a:lnTo>
                  <a:lnTo>
                    <a:pt x="92" y="282"/>
                  </a:lnTo>
                  <a:lnTo>
                    <a:pt x="96" y="265"/>
                  </a:lnTo>
                  <a:lnTo>
                    <a:pt x="97" y="223"/>
                  </a:lnTo>
                  <a:lnTo>
                    <a:pt x="165" y="223"/>
                  </a:lnTo>
                  <a:lnTo>
                    <a:pt x="165" y="173"/>
                  </a:lnTo>
                  <a:lnTo>
                    <a:pt x="165" y="157"/>
                  </a:lnTo>
                  <a:lnTo>
                    <a:pt x="165" y="108"/>
                  </a:lnTo>
                  <a:lnTo>
                    <a:pt x="97" y="108"/>
                  </a:lnTo>
                  <a:lnTo>
                    <a:pt x="97" y="106"/>
                  </a:lnTo>
                  <a:lnTo>
                    <a:pt x="97" y="105"/>
                  </a:lnTo>
                  <a:lnTo>
                    <a:pt x="97" y="96"/>
                  </a:lnTo>
                  <a:lnTo>
                    <a:pt x="97" y="83"/>
                  </a:lnTo>
                  <a:lnTo>
                    <a:pt x="96" y="68"/>
                  </a:lnTo>
                  <a:lnTo>
                    <a:pt x="92" y="50"/>
                  </a:lnTo>
                  <a:lnTo>
                    <a:pt x="89" y="40"/>
                  </a:lnTo>
                  <a:lnTo>
                    <a:pt x="87" y="32"/>
                  </a:lnTo>
                  <a:lnTo>
                    <a:pt x="83" y="24"/>
                  </a:lnTo>
                  <a:lnTo>
                    <a:pt x="79" y="15"/>
                  </a:lnTo>
                  <a:lnTo>
                    <a:pt x="73" y="7"/>
                  </a:lnTo>
                  <a:lnTo>
                    <a:pt x="67" y="0"/>
                  </a:lnTo>
                  <a:lnTo>
                    <a:pt x="0" y="0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4" name="Freeform 286"/>
            <p:cNvSpPr>
              <a:spLocks noChangeArrowheads="1"/>
            </p:cNvSpPr>
            <p:nvPr/>
          </p:nvSpPr>
          <p:spPr bwMode="auto">
            <a:xfrm>
              <a:off x="3715" y="2801"/>
              <a:ext cx="58" cy="91"/>
            </a:xfrm>
            <a:custGeom>
              <a:avLst/>
              <a:gdLst>
                <a:gd name="T0" fmla="*/ 0 w 254"/>
                <a:gd name="T1" fmla="*/ 0 h 400"/>
                <a:gd name="T2" fmla="*/ 0 w 254"/>
                <a:gd name="T3" fmla="*/ 0 h 400"/>
                <a:gd name="T4" fmla="*/ 0 w 254"/>
                <a:gd name="T5" fmla="*/ 0 h 400"/>
                <a:gd name="T6" fmla="*/ 0 w 254"/>
                <a:gd name="T7" fmla="*/ 0 h 400"/>
                <a:gd name="T8" fmla="*/ 0 w 254"/>
                <a:gd name="T9" fmla="*/ 0 h 400"/>
                <a:gd name="T10" fmla="*/ 0 w 254"/>
                <a:gd name="T11" fmla="*/ 0 h 400"/>
                <a:gd name="T12" fmla="*/ 0 w 254"/>
                <a:gd name="T13" fmla="*/ 0 h 400"/>
                <a:gd name="T14" fmla="*/ 0 w 254"/>
                <a:gd name="T15" fmla="*/ 0 h 400"/>
                <a:gd name="T16" fmla="*/ 0 w 254"/>
                <a:gd name="T17" fmla="*/ 0 h 400"/>
                <a:gd name="T18" fmla="*/ 0 w 254"/>
                <a:gd name="T19" fmla="*/ 0 h 400"/>
                <a:gd name="T20" fmla="*/ 0 w 254"/>
                <a:gd name="T21" fmla="*/ 0 h 400"/>
                <a:gd name="T22" fmla="*/ 0 w 254"/>
                <a:gd name="T23" fmla="*/ 0 h 400"/>
                <a:gd name="T24" fmla="*/ 0 w 254"/>
                <a:gd name="T25" fmla="*/ 0 h 400"/>
                <a:gd name="T26" fmla="*/ 0 w 254"/>
                <a:gd name="T27" fmla="*/ 0 h 400"/>
                <a:gd name="T28" fmla="*/ 0 w 254"/>
                <a:gd name="T29" fmla="*/ 0 h 400"/>
                <a:gd name="T30" fmla="*/ 0 w 254"/>
                <a:gd name="T31" fmla="*/ 0 h 400"/>
                <a:gd name="T32" fmla="*/ 0 w 254"/>
                <a:gd name="T33" fmla="*/ 0 h 400"/>
                <a:gd name="T34" fmla="*/ 0 w 254"/>
                <a:gd name="T35" fmla="*/ 0 h 400"/>
                <a:gd name="T36" fmla="*/ 0 w 254"/>
                <a:gd name="T37" fmla="*/ 0 h 400"/>
                <a:gd name="T38" fmla="*/ 0 w 254"/>
                <a:gd name="T39" fmla="*/ 0 h 400"/>
                <a:gd name="T40" fmla="*/ 0 w 254"/>
                <a:gd name="T41" fmla="*/ 0 h 400"/>
                <a:gd name="T42" fmla="*/ 0 w 254"/>
                <a:gd name="T43" fmla="*/ 0 h 400"/>
                <a:gd name="T44" fmla="*/ 0 w 254"/>
                <a:gd name="T45" fmla="*/ 0 h 400"/>
                <a:gd name="T46" fmla="*/ 0 w 254"/>
                <a:gd name="T47" fmla="*/ 0 h 400"/>
                <a:gd name="T48" fmla="*/ 0 w 254"/>
                <a:gd name="T49" fmla="*/ 0 h 400"/>
                <a:gd name="T50" fmla="*/ 0 w 254"/>
                <a:gd name="T51" fmla="*/ 0 h 400"/>
                <a:gd name="T52" fmla="*/ 0 w 254"/>
                <a:gd name="T53" fmla="*/ 0 h 400"/>
                <a:gd name="T54" fmla="*/ 0 w 254"/>
                <a:gd name="T55" fmla="*/ 0 h 400"/>
                <a:gd name="T56" fmla="*/ 0 w 254"/>
                <a:gd name="T57" fmla="*/ 0 h 400"/>
                <a:gd name="T58" fmla="*/ 0 w 254"/>
                <a:gd name="T59" fmla="*/ 0 h 400"/>
                <a:gd name="T60" fmla="*/ 0 w 254"/>
                <a:gd name="T61" fmla="*/ 0 h 400"/>
                <a:gd name="T62" fmla="*/ 0 w 254"/>
                <a:gd name="T63" fmla="*/ 0 h 400"/>
                <a:gd name="T64" fmla="*/ 0 w 254"/>
                <a:gd name="T65" fmla="*/ 0 h 400"/>
                <a:gd name="T66" fmla="*/ 0 w 254"/>
                <a:gd name="T67" fmla="*/ 0 h 400"/>
                <a:gd name="T68" fmla="*/ 0 w 254"/>
                <a:gd name="T69" fmla="*/ 0 h 400"/>
                <a:gd name="T70" fmla="*/ 0 w 254"/>
                <a:gd name="T71" fmla="*/ 0 h 400"/>
                <a:gd name="T72" fmla="*/ 0 w 254"/>
                <a:gd name="T73" fmla="*/ 0 h 400"/>
                <a:gd name="T74" fmla="*/ 0 w 254"/>
                <a:gd name="T75" fmla="*/ 0 h 400"/>
                <a:gd name="T76" fmla="*/ 0 w 254"/>
                <a:gd name="T77" fmla="*/ 0 h 400"/>
                <a:gd name="T78" fmla="*/ 0 w 254"/>
                <a:gd name="T79" fmla="*/ 0 h 400"/>
                <a:gd name="T80" fmla="*/ 0 w 254"/>
                <a:gd name="T81" fmla="*/ 0 h 400"/>
                <a:gd name="T82" fmla="*/ 0 w 254"/>
                <a:gd name="T83" fmla="*/ 0 h 400"/>
                <a:gd name="T84" fmla="*/ 0 w 254"/>
                <a:gd name="T85" fmla="*/ 0 h 400"/>
                <a:gd name="T86" fmla="*/ 0 w 254"/>
                <a:gd name="T87" fmla="*/ 0 h 400"/>
                <a:gd name="T88" fmla="*/ 0 w 254"/>
                <a:gd name="T89" fmla="*/ 0 h 400"/>
                <a:gd name="T90" fmla="*/ 0 w 254"/>
                <a:gd name="T91" fmla="*/ 0 h 400"/>
                <a:gd name="T92" fmla="*/ 0 w 254"/>
                <a:gd name="T93" fmla="*/ 0 h 400"/>
                <a:gd name="T94" fmla="*/ 0 w 254"/>
                <a:gd name="T95" fmla="*/ 0 h 400"/>
                <a:gd name="T96" fmla="*/ 0 w 254"/>
                <a:gd name="T97" fmla="*/ 0 h 400"/>
                <a:gd name="T98" fmla="*/ 0 w 254"/>
                <a:gd name="T99" fmla="*/ 0 h 400"/>
                <a:gd name="T100" fmla="*/ 0 w 254"/>
                <a:gd name="T101" fmla="*/ 0 h 400"/>
                <a:gd name="T102" fmla="*/ 0 w 254"/>
                <a:gd name="T103" fmla="*/ 0 h 400"/>
                <a:gd name="T104" fmla="*/ 0 w 254"/>
                <a:gd name="T105" fmla="*/ 0 h 400"/>
                <a:gd name="T106" fmla="*/ 0 w 254"/>
                <a:gd name="T107" fmla="*/ 0 h 400"/>
                <a:gd name="T108" fmla="*/ 0 w 254"/>
                <a:gd name="T109" fmla="*/ 0 h 400"/>
                <a:gd name="T110" fmla="*/ 0 w 254"/>
                <a:gd name="T111" fmla="*/ 0 h 400"/>
                <a:gd name="T112" fmla="*/ 0 w 254"/>
                <a:gd name="T113" fmla="*/ 0 h 400"/>
                <a:gd name="T114" fmla="*/ 0 w 254"/>
                <a:gd name="T115" fmla="*/ 0 h 400"/>
                <a:gd name="T116" fmla="*/ 0 w 254"/>
                <a:gd name="T117" fmla="*/ 0 h 400"/>
                <a:gd name="T118" fmla="*/ 0 w 254"/>
                <a:gd name="T119" fmla="*/ 0 h 400"/>
                <a:gd name="T120" fmla="*/ 0 w 254"/>
                <a:gd name="T121" fmla="*/ 0 h 400"/>
                <a:gd name="T122" fmla="*/ 0 w 254"/>
                <a:gd name="T123" fmla="*/ 0 h 400"/>
                <a:gd name="T124" fmla="*/ 0 w 254"/>
                <a:gd name="T125" fmla="*/ 0 h 4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4"/>
                <a:gd name="T190" fmla="*/ 0 h 400"/>
                <a:gd name="T191" fmla="*/ 254 w 254"/>
                <a:gd name="T192" fmla="*/ 400 h 4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4" h="400">
                  <a:moveTo>
                    <a:pt x="253" y="33"/>
                  </a:moveTo>
                  <a:lnTo>
                    <a:pt x="223" y="0"/>
                  </a:lnTo>
                  <a:lnTo>
                    <a:pt x="202" y="0"/>
                  </a:lnTo>
                  <a:lnTo>
                    <a:pt x="202" y="174"/>
                  </a:lnTo>
                  <a:lnTo>
                    <a:pt x="77" y="174"/>
                  </a:lnTo>
                  <a:lnTo>
                    <a:pt x="65" y="185"/>
                  </a:lnTo>
                  <a:lnTo>
                    <a:pt x="54" y="185"/>
                  </a:lnTo>
                  <a:lnTo>
                    <a:pt x="35" y="168"/>
                  </a:lnTo>
                  <a:lnTo>
                    <a:pt x="33" y="168"/>
                  </a:lnTo>
                  <a:lnTo>
                    <a:pt x="31" y="166"/>
                  </a:lnTo>
                  <a:lnTo>
                    <a:pt x="28" y="166"/>
                  </a:lnTo>
                  <a:lnTo>
                    <a:pt x="27" y="166"/>
                  </a:lnTo>
                  <a:lnTo>
                    <a:pt x="25" y="166"/>
                  </a:lnTo>
                  <a:lnTo>
                    <a:pt x="23" y="166"/>
                  </a:lnTo>
                  <a:lnTo>
                    <a:pt x="21" y="168"/>
                  </a:lnTo>
                  <a:lnTo>
                    <a:pt x="20" y="168"/>
                  </a:lnTo>
                  <a:lnTo>
                    <a:pt x="18" y="169"/>
                  </a:lnTo>
                  <a:lnTo>
                    <a:pt x="17" y="171"/>
                  </a:lnTo>
                  <a:lnTo>
                    <a:pt x="15" y="172"/>
                  </a:lnTo>
                  <a:lnTo>
                    <a:pt x="12" y="175"/>
                  </a:lnTo>
                  <a:lnTo>
                    <a:pt x="10" y="178"/>
                  </a:lnTo>
                  <a:lnTo>
                    <a:pt x="7" y="181"/>
                  </a:lnTo>
                  <a:lnTo>
                    <a:pt x="5" y="184"/>
                  </a:lnTo>
                  <a:lnTo>
                    <a:pt x="2" y="187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2" y="211"/>
                  </a:lnTo>
                  <a:lnTo>
                    <a:pt x="5" y="215"/>
                  </a:lnTo>
                  <a:lnTo>
                    <a:pt x="7" y="218"/>
                  </a:lnTo>
                  <a:lnTo>
                    <a:pt x="10" y="221"/>
                  </a:lnTo>
                  <a:lnTo>
                    <a:pt x="12" y="224"/>
                  </a:lnTo>
                  <a:lnTo>
                    <a:pt x="15" y="226"/>
                  </a:lnTo>
                  <a:lnTo>
                    <a:pt x="17" y="227"/>
                  </a:lnTo>
                  <a:lnTo>
                    <a:pt x="20" y="229"/>
                  </a:lnTo>
                  <a:lnTo>
                    <a:pt x="21" y="231"/>
                  </a:lnTo>
                  <a:lnTo>
                    <a:pt x="23" y="231"/>
                  </a:lnTo>
                  <a:lnTo>
                    <a:pt x="25" y="231"/>
                  </a:lnTo>
                  <a:lnTo>
                    <a:pt x="27" y="232"/>
                  </a:lnTo>
                  <a:lnTo>
                    <a:pt x="28" y="232"/>
                  </a:lnTo>
                  <a:lnTo>
                    <a:pt x="31" y="232"/>
                  </a:lnTo>
                  <a:lnTo>
                    <a:pt x="33" y="231"/>
                  </a:lnTo>
                  <a:lnTo>
                    <a:pt x="35" y="231"/>
                  </a:lnTo>
                  <a:lnTo>
                    <a:pt x="54" y="214"/>
                  </a:lnTo>
                  <a:lnTo>
                    <a:pt x="65" y="214"/>
                  </a:lnTo>
                  <a:lnTo>
                    <a:pt x="77" y="224"/>
                  </a:lnTo>
                  <a:lnTo>
                    <a:pt x="202" y="224"/>
                  </a:lnTo>
                  <a:lnTo>
                    <a:pt x="202" y="399"/>
                  </a:lnTo>
                  <a:lnTo>
                    <a:pt x="223" y="399"/>
                  </a:lnTo>
                  <a:lnTo>
                    <a:pt x="253" y="365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5" name="Freeform 287"/>
            <p:cNvSpPr>
              <a:spLocks noChangeArrowheads="1"/>
            </p:cNvSpPr>
            <p:nvPr/>
          </p:nvSpPr>
          <p:spPr bwMode="auto">
            <a:xfrm>
              <a:off x="3772" y="2809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w 166"/>
                <a:gd name="T63" fmla="*/ 0 h 3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34"/>
                <a:gd name="T98" fmla="*/ 166 w 166"/>
                <a:gd name="T99" fmla="*/ 334 h 3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34">
                  <a:moveTo>
                    <a:pt x="0" y="333"/>
                  </a:moveTo>
                  <a:lnTo>
                    <a:pt x="67" y="333"/>
                  </a:lnTo>
                  <a:lnTo>
                    <a:pt x="73" y="326"/>
                  </a:lnTo>
                  <a:lnTo>
                    <a:pt x="79" y="318"/>
                  </a:lnTo>
                  <a:lnTo>
                    <a:pt x="83" y="309"/>
                  </a:lnTo>
                  <a:lnTo>
                    <a:pt x="87" y="300"/>
                  </a:lnTo>
                  <a:lnTo>
                    <a:pt x="89" y="292"/>
                  </a:lnTo>
                  <a:lnTo>
                    <a:pt x="92" y="282"/>
                  </a:lnTo>
                  <a:lnTo>
                    <a:pt x="96" y="265"/>
                  </a:lnTo>
                  <a:lnTo>
                    <a:pt x="97" y="223"/>
                  </a:lnTo>
                  <a:lnTo>
                    <a:pt x="165" y="223"/>
                  </a:lnTo>
                  <a:lnTo>
                    <a:pt x="165" y="108"/>
                  </a:lnTo>
                  <a:lnTo>
                    <a:pt x="97" y="108"/>
                  </a:lnTo>
                  <a:lnTo>
                    <a:pt x="97" y="106"/>
                  </a:lnTo>
                  <a:lnTo>
                    <a:pt x="97" y="105"/>
                  </a:lnTo>
                  <a:lnTo>
                    <a:pt x="97" y="96"/>
                  </a:lnTo>
                  <a:lnTo>
                    <a:pt x="97" y="83"/>
                  </a:lnTo>
                  <a:lnTo>
                    <a:pt x="96" y="68"/>
                  </a:lnTo>
                  <a:lnTo>
                    <a:pt x="92" y="50"/>
                  </a:lnTo>
                  <a:lnTo>
                    <a:pt x="89" y="40"/>
                  </a:lnTo>
                  <a:lnTo>
                    <a:pt x="87" y="32"/>
                  </a:lnTo>
                  <a:lnTo>
                    <a:pt x="83" y="24"/>
                  </a:lnTo>
                  <a:lnTo>
                    <a:pt x="79" y="15"/>
                  </a:lnTo>
                  <a:lnTo>
                    <a:pt x="73" y="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333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6" name="Freeform 288"/>
            <p:cNvSpPr>
              <a:spLocks noChangeArrowheads="1"/>
            </p:cNvSpPr>
            <p:nvPr/>
          </p:nvSpPr>
          <p:spPr bwMode="auto">
            <a:xfrm>
              <a:off x="3772" y="2809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6"/>
                <a:gd name="T94" fmla="*/ 0 h 334"/>
                <a:gd name="T95" fmla="*/ 166 w 166"/>
                <a:gd name="T96" fmla="*/ 334 h 3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6" h="334">
                  <a:moveTo>
                    <a:pt x="0" y="333"/>
                  </a:moveTo>
                  <a:lnTo>
                    <a:pt x="67" y="333"/>
                  </a:lnTo>
                  <a:lnTo>
                    <a:pt x="73" y="326"/>
                  </a:lnTo>
                  <a:lnTo>
                    <a:pt x="79" y="318"/>
                  </a:lnTo>
                  <a:lnTo>
                    <a:pt x="83" y="309"/>
                  </a:lnTo>
                  <a:lnTo>
                    <a:pt x="87" y="300"/>
                  </a:lnTo>
                  <a:lnTo>
                    <a:pt x="89" y="292"/>
                  </a:lnTo>
                  <a:lnTo>
                    <a:pt x="92" y="282"/>
                  </a:lnTo>
                  <a:lnTo>
                    <a:pt x="96" y="265"/>
                  </a:lnTo>
                  <a:lnTo>
                    <a:pt x="97" y="223"/>
                  </a:lnTo>
                  <a:lnTo>
                    <a:pt x="165" y="223"/>
                  </a:lnTo>
                  <a:lnTo>
                    <a:pt x="165" y="108"/>
                  </a:lnTo>
                  <a:lnTo>
                    <a:pt x="97" y="108"/>
                  </a:lnTo>
                  <a:lnTo>
                    <a:pt x="97" y="106"/>
                  </a:lnTo>
                  <a:lnTo>
                    <a:pt x="97" y="105"/>
                  </a:lnTo>
                  <a:lnTo>
                    <a:pt x="97" y="96"/>
                  </a:lnTo>
                  <a:lnTo>
                    <a:pt x="97" y="83"/>
                  </a:lnTo>
                  <a:lnTo>
                    <a:pt x="96" y="68"/>
                  </a:lnTo>
                  <a:lnTo>
                    <a:pt x="92" y="50"/>
                  </a:lnTo>
                  <a:lnTo>
                    <a:pt x="89" y="40"/>
                  </a:lnTo>
                  <a:lnTo>
                    <a:pt x="87" y="32"/>
                  </a:lnTo>
                  <a:lnTo>
                    <a:pt x="83" y="24"/>
                  </a:lnTo>
                  <a:lnTo>
                    <a:pt x="79" y="15"/>
                  </a:lnTo>
                  <a:lnTo>
                    <a:pt x="73" y="7"/>
                  </a:lnTo>
                  <a:lnTo>
                    <a:pt x="67" y="0"/>
                  </a:lnTo>
                  <a:lnTo>
                    <a:pt x="0" y="0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7" name="Freeform 289"/>
            <p:cNvSpPr>
              <a:spLocks noChangeArrowheads="1"/>
            </p:cNvSpPr>
            <p:nvPr/>
          </p:nvSpPr>
          <p:spPr bwMode="auto">
            <a:xfrm>
              <a:off x="3772" y="2809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w 166"/>
                <a:gd name="T63" fmla="*/ 0 h 334"/>
                <a:gd name="T64" fmla="*/ 0 w 166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"/>
                <a:gd name="T100" fmla="*/ 0 h 334"/>
                <a:gd name="T101" fmla="*/ 166 w 166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" h="334">
                  <a:moveTo>
                    <a:pt x="0" y="333"/>
                  </a:moveTo>
                  <a:lnTo>
                    <a:pt x="67" y="333"/>
                  </a:lnTo>
                  <a:lnTo>
                    <a:pt x="73" y="326"/>
                  </a:lnTo>
                  <a:lnTo>
                    <a:pt x="79" y="318"/>
                  </a:lnTo>
                  <a:lnTo>
                    <a:pt x="83" y="309"/>
                  </a:lnTo>
                  <a:lnTo>
                    <a:pt x="87" y="300"/>
                  </a:lnTo>
                  <a:lnTo>
                    <a:pt x="89" y="292"/>
                  </a:lnTo>
                  <a:lnTo>
                    <a:pt x="92" y="282"/>
                  </a:lnTo>
                  <a:lnTo>
                    <a:pt x="96" y="265"/>
                  </a:lnTo>
                  <a:lnTo>
                    <a:pt x="97" y="223"/>
                  </a:lnTo>
                  <a:lnTo>
                    <a:pt x="165" y="223"/>
                  </a:lnTo>
                  <a:lnTo>
                    <a:pt x="165" y="173"/>
                  </a:lnTo>
                  <a:lnTo>
                    <a:pt x="165" y="157"/>
                  </a:lnTo>
                  <a:lnTo>
                    <a:pt x="165" y="108"/>
                  </a:lnTo>
                  <a:lnTo>
                    <a:pt x="97" y="108"/>
                  </a:lnTo>
                  <a:lnTo>
                    <a:pt x="97" y="106"/>
                  </a:lnTo>
                  <a:lnTo>
                    <a:pt x="97" y="105"/>
                  </a:lnTo>
                  <a:lnTo>
                    <a:pt x="97" y="96"/>
                  </a:lnTo>
                  <a:lnTo>
                    <a:pt x="97" y="83"/>
                  </a:lnTo>
                  <a:lnTo>
                    <a:pt x="96" y="68"/>
                  </a:lnTo>
                  <a:lnTo>
                    <a:pt x="92" y="50"/>
                  </a:lnTo>
                  <a:lnTo>
                    <a:pt x="89" y="40"/>
                  </a:lnTo>
                  <a:lnTo>
                    <a:pt x="87" y="32"/>
                  </a:lnTo>
                  <a:lnTo>
                    <a:pt x="83" y="24"/>
                  </a:lnTo>
                  <a:lnTo>
                    <a:pt x="79" y="15"/>
                  </a:lnTo>
                  <a:lnTo>
                    <a:pt x="73" y="7"/>
                  </a:lnTo>
                  <a:lnTo>
                    <a:pt x="67" y="0"/>
                  </a:lnTo>
                  <a:lnTo>
                    <a:pt x="0" y="0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38" name="Group 290"/>
          <p:cNvGrpSpPr>
            <a:grpSpLocks/>
          </p:cNvGrpSpPr>
          <p:nvPr/>
        </p:nvGrpSpPr>
        <p:grpSpPr bwMode="auto">
          <a:xfrm>
            <a:off x="1763713" y="4770438"/>
            <a:ext cx="400050" cy="977900"/>
            <a:chOff x="836" y="2642"/>
            <a:chExt cx="229" cy="559"/>
          </a:xfrm>
        </p:grpSpPr>
        <p:sp>
          <p:nvSpPr>
            <p:cNvPr id="60442" name="Freeform 291"/>
            <p:cNvSpPr>
              <a:spLocks noChangeArrowheads="1"/>
            </p:cNvSpPr>
            <p:nvPr/>
          </p:nvSpPr>
          <p:spPr bwMode="auto">
            <a:xfrm>
              <a:off x="894" y="2675"/>
              <a:ext cx="84" cy="265"/>
            </a:xfrm>
            <a:custGeom>
              <a:avLst/>
              <a:gdLst>
                <a:gd name="T0" fmla="*/ 0 w 371"/>
                <a:gd name="T1" fmla="*/ 1 h 1167"/>
                <a:gd name="T2" fmla="*/ 0 w 371"/>
                <a:gd name="T3" fmla="*/ 1 h 1167"/>
                <a:gd name="T4" fmla="*/ 0 w 371"/>
                <a:gd name="T5" fmla="*/ 0 h 1167"/>
                <a:gd name="T6" fmla="*/ 0 w 371"/>
                <a:gd name="T7" fmla="*/ 0 h 1167"/>
                <a:gd name="T8" fmla="*/ 0 w 371"/>
                <a:gd name="T9" fmla="*/ 1 h 1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1"/>
                <a:gd name="T16" fmla="*/ 0 h 1167"/>
                <a:gd name="T17" fmla="*/ 371 w 371"/>
                <a:gd name="T18" fmla="*/ 1167 h 1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1" h="1167">
                  <a:moveTo>
                    <a:pt x="0" y="1166"/>
                  </a:moveTo>
                  <a:lnTo>
                    <a:pt x="370" y="1166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1166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3" name="Freeform 292"/>
            <p:cNvSpPr>
              <a:spLocks noChangeArrowheads="1"/>
            </p:cNvSpPr>
            <p:nvPr/>
          </p:nvSpPr>
          <p:spPr bwMode="auto">
            <a:xfrm>
              <a:off x="894" y="2675"/>
              <a:ext cx="84" cy="265"/>
            </a:xfrm>
            <a:custGeom>
              <a:avLst/>
              <a:gdLst>
                <a:gd name="T0" fmla="*/ 0 w 371"/>
                <a:gd name="T1" fmla="*/ 1 h 1167"/>
                <a:gd name="T2" fmla="*/ 0 w 371"/>
                <a:gd name="T3" fmla="*/ 1 h 1167"/>
                <a:gd name="T4" fmla="*/ 0 w 371"/>
                <a:gd name="T5" fmla="*/ 0 h 1167"/>
                <a:gd name="T6" fmla="*/ 0 w 371"/>
                <a:gd name="T7" fmla="*/ 0 h 1167"/>
                <a:gd name="T8" fmla="*/ 0 w 371"/>
                <a:gd name="T9" fmla="*/ 1 h 1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1"/>
                <a:gd name="T16" fmla="*/ 0 h 1167"/>
                <a:gd name="T17" fmla="*/ 371 w 371"/>
                <a:gd name="T18" fmla="*/ 1167 h 1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1" h="1167">
                  <a:moveTo>
                    <a:pt x="0" y="1166"/>
                  </a:moveTo>
                  <a:lnTo>
                    <a:pt x="370" y="1166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1166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4" name="Freeform 293"/>
            <p:cNvSpPr>
              <a:spLocks noChangeArrowheads="1"/>
            </p:cNvSpPr>
            <p:nvPr/>
          </p:nvSpPr>
          <p:spPr bwMode="auto">
            <a:xfrm>
              <a:off x="894" y="2675"/>
              <a:ext cx="84" cy="265"/>
            </a:xfrm>
            <a:custGeom>
              <a:avLst/>
              <a:gdLst>
                <a:gd name="T0" fmla="*/ 0 w 371"/>
                <a:gd name="T1" fmla="*/ 1 h 1167"/>
                <a:gd name="T2" fmla="*/ 0 w 371"/>
                <a:gd name="T3" fmla="*/ 1 h 1167"/>
                <a:gd name="T4" fmla="*/ 0 w 371"/>
                <a:gd name="T5" fmla="*/ 0 h 1167"/>
                <a:gd name="T6" fmla="*/ 0 w 371"/>
                <a:gd name="T7" fmla="*/ 0 h 1167"/>
                <a:gd name="T8" fmla="*/ 0 w 371"/>
                <a:gd name="T9" fmla="*/ 1 h 1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1"/>
                <a:gd name="T16" fmla="*/ 0 h 1167"/>
                <a:gd name="T17" fmla="*/ 371 w 371"/>
                <a:gd name="T18" fmla="*/ 1167 h 1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1" h="1167">
                  <a:moveTo>
                    <a:pt x="0" y="1166"/>
                  </a:moveTo>
                  <a:lnTo>
                    <a:pt x="370" y="1166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1166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5" name="Freeform 294"/>
            <p:cNvSpPr>
              <a:spLocks noChangeArrowheads="1"/>
            </p:cNvSpPr>
            <p:nvPr/>
          </p:nvSpPr>
          <p:spPr bwMode="auto">
            <a:xfrm>
              <a:off x="839" y="2937"/>
              <a:ext cx="188" cy="265"/>
            </a:xfrm>
            <a:custGeom>
              <a:avLst/>
              <a:gdLst>
                <a:gd name="T0" fmla="*/ 0 w 830"/>
                <a:gd name="T1" fmla="*/ 1 h 1167"/>
                <a:gd name="T2" fmla="*/ 0 w 830"/>
                <a:gd name="T3" fmla="*/ 0 h 1167"/>
                <a:gd name="T4" fmla="*/ 0 w 830"/>
                <a:gd name="T5" fmla="*/ 0 h 1167"/>
                <a:gd name="T6" fmla="*/ 0 w 830"/>
                <a:gd name="T7" fmla="*/ 1 h 11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0"/>
                <a:gd name="T13" fmla="*/ 0 h 1167"/>
                <a:gd name="T14" fmla="*/ 830 w 830"/>
                <a:gd name="T15" fmla="*/ 1167 h 11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0" h="1167">
                  <a:moveTo>
                    <a:pt x="0" y="1166"/>
                  </a:moveTo>
                  <a:lnTo>
                    <a:pt x="243" y="0"/>
                  </a:lnTo>
                  <a:lnTo>
                    <a:pt x="610" y="0"/>
                  </a:lnTo>
                  <a:lnTo>
                    <a:pt x="829" y="1166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6" name="Freeform 295"/>
            <p:cNvSpPr>
              <a:spLocks noChangeArrowheads="1"/>
            </p:cNvSpPr>
            <p:nvPr/>
          </p:nvSpPr>
          <p:spPr bwMode="auto">
            <a:xfrm>
              <a:off x="836" y="2677"/>
              <a:ext cx="172" cy="525"/>
            </a:xfrm>
            <a:custGeom>
              <a:avLst/>
              <a:gdLst>
                <a:gd name="T0" fmla="*/ 0 w 759"/>
                <a:gd name="T1" fmla="*/ 1 h 2313"/>
                <a:gd name="T2" fmla="*/ 0 w 759"/>
                <a:gd name="T3" fmla="*/ 1 h 2313"/>
                <a:gd name="T4" fmla="*/ 0 w 759"/>
                <a:gd name="T5" fmla="*/ 1 h 2313"/>
                <a:gd name="T6" fmla="*/ 0 w 759"/>
                <a:gd name="T7" fmla="*/ 1 h 2313"/>
                <a:gd name="T8" fmla="*/ 0 w 759"/>
                <a:gd name="T9" fmla="*/ 1 h 2313"/>
                <a:gd name="T10" fmla="*/ 0 w 759"/>
                <a:gd name="T11" fmla="*/ 0 h 2313"/>
                <a:gd name="T12" fmla="*/ 0 w 759"/>
                <a:gd name="T13" fmla="*/ 0 h 2313"/>
                <a:gd name="T14" fmla="*/ 0 w 759"/>
                <a:gd name="T15" fmla="*/ 0 h 2313"/>
                <a:gd name="T16" fmla="*/ 0 w 759"/>
                <a:gd name="T17" fmla="*/ 0 h 2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9"/>
                <a:gd name="T28" fmla="*/ 0 h 2313"/>
                <a:gd name="T29" fmla="*/ 759 w 759"/>
                <a:gd name="T30" fmla="*/ 2313 h 2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9" h="2313">
                  <a:moveTo>
                    <a:pt x="0" y="2312"/>
                  </a:moveTo>
                  <a:lnTo>
                    <a:pt x="758" y="1973"/>
                  </a:lnTo>
                  <a:lnTo>
                    <a:pt x="142" y="1664"/>
                  </a:lnTo>
                  <a:lnTo>
                    <a:pt x="653" y="1381"/>
                  </a:lnTo>
                  <a:lnTo>
                    <a:pt x="276" y="1155"/>
                  </a:lnTo>
                  <a:lnTo>
                    <a:pt x="613" y="755"/>
                  </a:lnTo>
                  <a:lnTo>
                    <a:pt x="265" y="501"/>
                  </a:lnTo>
                  <a:lnTo>
                    <a:pt x="623" y="217"/>
                  </a:lnTo>
                  <a:lnTo>
                    <a:pt x="256" y="0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7" name="Freeform 296"/>
            <p:cNvSpPr>
              <a:spLocks noChangeArrowheads="1"/>
            </p:cNvSpPr>
            <p:nvPr/>
          </p:nvSpPr>
          <p:spPr bwMode="auto">
            <a:xfrm>
              <a:off x="862" y="2677"/>
              <a:ext cx="166" cy="525"/>
            </a:xfrm>
            <a:custGeom>
              <a:avLst/>
              <a:gdLst>
                <a:gd name="T0" fmla="*/ 0 w 731"/>
                <a:gd name="T1" fmla="*/ 1 h 2313"/>
                <a:gd name="T2" fmla="*/ 0 w 731"/>
                <a:gd name="T3" fmla="*/ 1 h 2313"/>
                <a:gd name="T4" fmla="*/ 0 w 731"/>
                <a:gd name="T5" fmla="*/ 1 h 2313"/>
                <a:gd name="T6" fmla="*/ 0 w 731"/>
                <a:gd name="T7" fmla="*/ 1 h 2313"/>
                <a:gd name="T8" fmla="*/ 0 w 731"/>
                <a:gd name="T9" fmla="*/ 1 h 2313"/>
                <a:gd name="T10" fmla="*/ 0 w 731"/>
                <a:gd name="T11" fmla="*/ 0 h 2313"/>
                <a:gd name="T12" fmla="*/ 0 w 731"/>
                <a:gd name="T13" fmla="*/ 0 h 2313"/>
                <a:gd name="T14" fmla="*/ 0 w 731"/>
                <a:gd name="T15" fmla="*/ 0 h 2313"/>
                <a:gd name="T16" fmla="*/ 0 w 731"/>
                <a:gd name="T17" fmla="*/ 0 h 2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1"/>
                <a:gd name="T28" fmla="*/ 0 h 2313"/>
                <a:gd name="T29" fmla="*/ 731 w 731"/>
                <a:gd name="T30" fmla="*/ 2313 h 2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1" h="2313">
                  <a:moveTo>
                    <a:pt x="730" y="2312"/>
                  </a:moveTo>
                  <a:lnTo>
                    <a:pt x="0" y="1973"/>
                  </a:lnTo>
                  <a:lnTo>
                    <a:pt x="613" y="1664"/>
                  </a:lnTo>
                  <a:lnTo>
                    <a:pt x="101" y="1381"/>
                  </a:lnTo>
                  <a:lnTo>
                    <a:pt x="481" y="1155"/>
                  </a:lnTo>
                  <a:lnTo>
                    <a:pt x="143" y="755"/>
                  </a:lnTo>
                  <a:lnTo>
                    <a:pt x="491" y="501"/>
                  </a:lnTo>
                  <a:lnTo>
                    <a:pt x="133" y="217"/>
                  </a:lnTo>
                  <a:lnTo>
                    <a:pt x="502" y="0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8" name="Freeform 297"/>
            <p:cNvSpPr>
              <a:spLocks noChangeArrowheads="1"/>
            </p:cNvSpPr>
            <p:nvPr/>
          </p:nvSpPr>
          <p:spPr bwMode="auto">
            <a:xfrm>
              <a:off x="896" y="2642"/>
              <a:ext cx="77" cy="34"/>
            </a:xfrm>
            <a:custGeom>
              <a:avLst/>
              <a:gdLst>
                <a:gd name="T0" fmla="*/ 0 w 340"/>
                <a:gd name="T1" fmla="*/ 0 h 149"/>
                <a:gd name="T2" fmla="*/ 0 w 340"/>
                <a:gd name="T3" fmla="*/ 0 h 149"/>
                <a:gd name="T4" fmla="*/ 0 w 340"/>
                <a:gd name="T5" fmla="*/ 0 h 149"/>
                <a:gd name="T6" fmla="*/ 0 w 340"/>
                <a:gd name="T7" fmla="*/ 0 h 149"/>
                <a:gd name="T8" fmla="*/ 0 w 340"/>
                <a:gd name="T9" fmla="*/ 0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149"/>
                <a:gd name="T17" fmla="*/ 340 w 340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149">
                  <a:moveTo>
                    <a:pt x="339" y="148"/>
                  </a:moveTo>
                  <a:lnTo>
                    <a:pt x="0" y="148"/>
                  </a:lnTo>
                  <a:lnTo>
                    <a:pt x="83" y="0"/>
                  </a:lnTo>
                  <a:lnTo>
                    <a:pt x="248" y="0"/>
                  </a:lnTo>
                  <a:lnTo>
                    <a:pt x="339" y="148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9" name="Freeform 298"/>
            <p:cNvSpPr>
              <a:spLocks noChangeArrowheads="1"/>
            </p:cNvSpPr>
            <p:nvPr/>
          </p:nvSpPr>
          <p:spPr bwMode="auto">
            <a:xfrm>
              <a:off x="1008" y="2674"/>
              <a:ext cx="58" cy="91"/>
            </a:xfrm>
            <a:custGeom>
              <a:avLst/>
              <a:gdLst>
                <a:gd name="T0" fmla="*/ 0 w 254"/>
                <a:gd name="T1" fmla="*/ 0 h 400"/>
                <a:gd name="T2" fmla="*/ 0 w 254"/>
                <a:gd name="T3" fmla="*/ 0 h 400"/>
                <a:gd name="T4" fmla="*/ 0 w 254"/>
                <a:gd name="T5" fmla="*/ 0 h 400"/>
                <a:gd name="T6" fmla="*/ 0 w 254"/>
                <a:gd name="T7" fmla="*/ 0 h 400"/>
                <a:gd name="T8" fmla="*/ 0 w 254"/>
                <a:gd name="T9" fmla="*/ 0 h 400"/>
                <a:gd name="T10" fmla="*/ 0 w 254"/>
                <a:gd name="T11" fmla="*/ 0 h 400"/>
                <a:gd name="T12" fmla="*/ 0 w 254"/>
                <a:gd name="T13" fmla="*/ 0 h 400"/>
                <a:gd name="T14" fmla="*/ 0 w 254"/>
                <a:gd name="T15" fmla="*/ 0 h 400"/>
                <a:gd name="T16" fmla="*/ 0 w 254"/>
                <a:gd name="T17" fmla="*/ 0 h 400"/>
                <a:gd name="T18" fmla="*/ 0 w 254"/>
                <a:gd name="T19" fmla="*/ 0 h 400"/>
                <a:gd name="T20" fmla="*/ 0 w 254"/>
                <a:gd name="T21" fmla="*/ 0 h 400"/>
                <a:gd name="T22" fmla="*/ 0 w 254"/>
                <a:gd name="T23" fmla="*/ 0 h 400"/>
                <a:gd name="T24" fmla="*/ 0 w 254"/>
                <a:gd name="T25" fmla="*/ 0 h 400"/>
                <a:gd name="T26" fmla="*/ 0 w 254"/>
                <a:gd name="T27" fmla="*/ 0 h 400"/>
                <a:gd name="T28" fmla="*/ 0 w 254"/>
                <a:gd name="T29" fmla="*/ 0 h 400"/>
                <a:gd name="T30" fmla="*/ 0 w 254"/>
                <a:gd name="T31" fmla="*/ 0 h 400"/>
                <a:gd name="T32" fmla="*/ 0 w 254"/>
                <a:gd name="T33" fmla="*/ 0 h 400"/>
                <a:gd name="T34" fmla="*/ 0 w 254"/>
                <a:gd name="T35" fmla="*/ 0 h 400"/>
                <a:gd name="T36" fmla="*/ 0 w 254"/>
                <a:gd name="T37" fmla="*/ 0 h 400"/>
                <a:gd name="T38" fmla="*/ 0 w 254"/>
                <a:gd name="T39" fmla="*/ 0 h 400"/>
                <a:gd name="T40" fmla="*/ 0 w 254"/>
                <a:gd name="T41" fmla="*/ 0 h 400"/>
                <a:gd name="T42" fmla="*/ 0 w 254"/>
                <a:gd name="T43" fmla="*/ 0 h 400"/>
                <a:gd name="T44" fmla="*/ 0 w 254"/>
                <a:gd name="T45" fmla="*/ 0 h 400"/>
                <a:gd name="T46" fmla="*/ 0 w 254"/>
                <a:gd name="T47" fmla="*/ 0 h 400"/>
                <a:gd name="T48" fmla="*/ 0 w 254"/>
                <a:gd name="T49" fmla="*/ 0 h 400"/>
                <a:gd name="T50" fmla="*/ 0 w 254"/>
                <a:gd name="T51" fmla="*/ 0 h 400"/>
                <a:gd name="T52" fmla="*/ 0 w 254"/>
                <a:gd name="T53" fmla="*/ 0 h 400"/>
                <a:gd name="T54" fmla="*/ 0 w 254"/>
                <a:gd name="T55" fmla="*/ 0 h 400"/>
                <a:gd name="T56" fmla="*/ 0 w 254"/>
                <a:gd name="T57" fmla="*/ 0 h 400"/>
                <a:gd name="T58" fmla="*/ 0 w 254"/>
                <a:gd name="T59" fmla="*/ 0 h 400"/>
                <a:gd name="T60" fmla="*/ 0 w 254"/>
                <a:gd name="T61" fmla="*/ 0 h 400"/>
                <a:gd name="T62" fmla="*/ 0 w 254"/>
                <a:gd name="T63" fmla="*/ 0 h 400"/>
                <a:gd name="T64" fmla="*/ 0 w 254"/>
                <a:gd name="T65" fmla="*/ 0 h 400"/>
                <a:gd name="T66" fmla="*/ 0 w 254"/>
                <a:gd name="T67" fmla="*/ 0 h 400"/>
                <a:gd name="T68" fmla="*/ 0 w 254"/>
                <a:gd name="T69" fmla="*/ 0 h 400"/>
                <a:gd name="T70" fmla="*/ 0 w 254"/>
                <a:gd name="T71" fmla="*/ 0 h 400"/>
                <a:gd name="T72" fmla="*/ 0 w 254"/>
                <a:gd name="T73" fmla="*/ 0 h 400"/>
                <a:gd name="T74" fmla="*/ 0 w 254"/>
                <a:gd name="T75" fmla="*/ 0 h 400"/>
                <a:gd name="T76" fmla="*/ 0 w 254"/>
                <a:gd name="T77" fmla="*/ 0 h 400"/>
                <a:gd name="T78" fmla="*/ 0 w 254"/>
                <a:gd name="T79" fmla="*/ 0 h 400"/>
                <a:gd name="T80" fmla="*/ 0 w 254"/>
                <a:gd name="T81" fmla="*/ 0 h 400"/>
                <a:gd name="T82" fmla="*/ 0 w 254"/>
                <a:gd name="T83" fmla="*/ 0 h 400"/>
                <a:gd name="T84" fmla="*/ 0 w 254"/>
                <a:gd name="T85" fmla="*/ 0 h 400"/>
                <a:gd name="T86" fmla="*/ 0 w 254"/>
                <a:gd name="T87" fmla="*/ 0 h 400"/>
                <a:gd name="T88" fmla="*/ 0 w 254"/>
                <a:gd name="T89" fmla="*/ 0 h 400"/>
                <a:gd name="T90" fmla="*/ 0 w 254"/>
                <a:gd name="T91" fmla="*/ 0 h 400"/>
                <a:gd name="T92" fmla="*/ 0 w 254"/>
                <a:gd name="T93" fmla="*/ 0 h 400"/>
                <a:gd name="T94" fmla="*/ 0 w 254"/>
                <a:gd name="T95" fmla="*/ 0 h 400"/>
                <a:gd name="T96" fmla="*/ 0 w 254"/>
                <a:gd name="T97" fmla="*/ 0 h 400"/>
                <a:gd name="T98" fmla="*/ 0 w 254"/>
                <a:gd name="T99" fmla="*/ 0 h 400"/>
                <a:gd name="T100" fmla="*/ 0 w 254"/>
                <a:gd name="T101" fmla="*/ 0 h 400"/>
                <a:gd name="T102" fmla="*/ 0 w 254"/>
                <a:gd name="T103" fmla="*/ 0 h 400"/>
                <a:gd name="T104" fmla="*/ 0 w 254"/>
                <a:gd name="T105" fmla="*/ 0 h 400"/>
                <a:gd name="T106" fmla="*/ 0 w 254"/>
                <a:gd name="T107" fmla="*/ 0 h 400"/>
                <a:gd name="T108" fmla="*/ 0 w 254"/>
                <a:gd name="T109" fmla="*/ 0 h 400"/>
                <a:gd name="T110" fmla="*/ 0 w 254"/>
                <a:gd name="T111" fmla="*/ 0 h 400"/>
                <a:gd name="T112" fmla="*/ 0 w 254"/>
                <a:gd name="T113" fmla="*/ 0 h 400"/>
                <a:gd name="T114" fmla="*/ 0 w 254"/>
                <a:gd name="T115" fmla="*/ 0 h 400"/>
                <a:gd name="T116" fmla="*/ 0 w 254"/>
                <a:gd name="T117" fmla="*/ 0 h 400"/>
                <a:gd name="T118" fmla="*/ 0 w 254"/>
                <a:gd name="T119" fmla="*/ 0 h 400"/>
                <a:gd name="T120" fmla="*/ 0 w 254"/>
                <a:gd name="T121" fmla="*/ 0 h 400"/>
                <a:gd name="T122" fmla="*/ 0 w 254"/>
                <a:gd name="T123" fmla="*/ 0 h 400"/>
                <a:gd name="T124" fmla="*/ 0 w 254"/>
                <a:gd name="T125" fmla="*/ 0 h 4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4"/>
                <a:gd name="T190" fmla="*/ 0 h 400"/>
                <a:gd name="T191" fmla="*/ 254 w 254"/>
                <a:gd name="T192" fmla="*/ 400 h 4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4" h="400">
                  <a:moveTo>
                    <a:pt x="0" y="32"/>
                  </a:moveTo>
                  <a:lnTo>
                    <a:pt x="31" y="0"/>
                  </a:lnTo>
                  <a:lnTo>
                    <a:pt x="52" y="0"/>
                  </a:lnTo>
                  <a:lnTo>
                    <a:pt x="52" y="173"/>
                  </a:lnTo>
                  <a:lnTo>
                    <a:pt x="177" y="173"/>
                  </a:lnTo>
                  <a:lnTo>
                    <a:pt x="189" y="185"/>
                  </a:lnTo>
                  <a:lnTo>
                    <a:pt x="200" y="185"/>
                  </a:lnTo>
                  <a:lnTo>
                    <a:pt x="219" y="168"/>
                  </a:lnTo>
                  <a:lnTo>
                    <a:pt x="221" y="168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27" y="166"/>
                  </a:lnTo>
                  <a:lnTo>
                    <a:pt x="229" y="166"/>
                  </a:lnTo>
                  <a:lnTo>
                    <a:pt x="231" y="166"/>
                  </a:lnTo>
                  <a:lnTo>
                    <a:pt x="231" y="168"/>
                  </a:lnTo>
                  <a:lnTo>
                    <a:pt x="233" y="168"/>
                  </a:lnTo>
                  <a:lnTo>
                    <a:pt x="235" y="169"/>
                  </a:lnTo>
                  <a:lnTo>
                    <a:pt x="237" y="169"/>
                  </a:lnTo>
                  <a:lnTo>
                    <a:pt x="239" y="171"/>
                  </a:lnTo>
                  <a:lnTo>
                    <a:pt x="241" y="173"/>
                  </a:lnTo>
                  <a:lnTo>
                    <a:pt x="243" y="176"/>
                  </a:lnTo>
                  <a:lnTo>
                    <a:pt x="247" y="179"/>
                  </a:lnTo>
                  <a:lnTo>
                    <a:pt x="248" y="182"/>
                  </a:lnTo>
                  <a:lnTo>
                    <a:pt x="251" y="188"/>
                  </a:lnTo>
                  <a:lnTo>
                    <a:pt x="253" y="189"/>
                  </a:lnTo>
                  <a:lnTo>
                    <a:pt x="253" y="191"/>
                  </a:lnTo>
                  <a:lnTo>
                    <a:pt x="253" y="204"/>
                  </a:lnTo>
                  <a:lnTo>
                    <a:pt x="253" y="206"/>
                  </a:lnTo>
                  <a:lnTo>
                    <a:pt x="251" y="210"/>
                  </a:lnTo>
                  <a:lnTo>
                    <a:pt x="248" y="215"/>
                  </a:lnTo>
                  <a:lnTo>
                    <a:pt x="247" y="218"/>
                  </a:lnTo>
                  <a:lnTo>
                    <a:pt x="243" y="220"/>
                  </a:lnTo>
                  <a:lnTo>
                    <a:pt x="241" y="223"/>
                  </a:lnTo>
                  <a:lnTo>
                    <a:pt x="239" y="227"/>
                  </a:lnTo>
                  <a:lnTo>
                    <a:pt x="237" y="228"/>
                  </a:lnTo>
                  <a:lnTo>
                    <a:pt x="233" y="229"/>
                  </a:lnTo>
                  <a:lnTo>
                    <a:pt x="231" y="230"/>
                  </a:lnTo>
                  <a:lnTo>
                    <a:pt x="229" y="230"/>
                  </a:lnTo>
                  <a:lnTo>
                    <a:pt x="227" y="231"/>
                  </a:lnTo>
                  <a:lnTo>
                    <a:pt x="225" y="231"/>
                  </a:lnTo>
                  <a:lnTo>
                    <a:pt x="222" y="231"/>
                  </a:lnTo>
                  <a:lnTo>
                    <a:pt x="221" y="230"/>
                  </a:lnTo>
                  <a:lnTo>
                    <a:pt x="219" y="230"/>
                  </a:lnTo>
                  <a:lnTo>
                    <a:pt x="200" y="213"/>
                  </a:lnTo>
                  <a:lnTo>
                    <a:pt x="189" y="213"/>
                  </a:lnTo>
                  <a:lnTo>
                    <a:pt x="177" y="223"/>
                  </a:lnTo>
                  <a:lnTo>
                    <a:pt x="52" y="223"/>
                  </a:lnTo>
                  <a:lnTo>
                    <a:pt x="52" y="399"/>
                  </a:lnTo>
                  <a:lnTo>
                    <a:pt x="31" y="399"/>
                  </a:lnTo>
                  <a:lnTo>
                    <a:pt x="0" y="364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0" name="Freeform 299"/>
            <p:cNvSpPr>
              <a:spLocks noChangeArrowheads="1"/>
            </p:cNvSpPr>
            <p:nvPr/>
          </p:nvSpPr>
          <p:spPr bwMode="auto">
            <a:xfrm>
              <a:off x="971" y="2681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w 166"/>
                <a:gd name="T63" fmla="*/ 0 h 3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34"/>
                <a:gd name="T98" fmla="*/ 166 w 166"/>
                <a:gd name="T99" fmla="*/ 334 h 3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34">
                  <a:moveTo>
                    <a:pt x="165" y="333"/>
                  </a:moveTo>
                  <a:lnTo>
                    <a:pt x="98" y="333"/>
                  </a:lnTo>
                  <a:lnTo>
                    <a:pt x="92" y="326"/>
                  </a:lnTo>
                  <a:lnTo>
                    <a:pt x="87" y="319"/>
                  </a:lnTo>
                  <a:lnTo>
                    <a:pt x="82" y="310"/>
                  </a:lnTo>
                  <a:lnTo>
                    <a:pt x="79" y="301"/>
                  </a:lnTo>
                  <a:lnTo>
                    <a:pt x="76" y="292"/>
                  </a:lnTo>
                  <a:lnTo>
                    <a:pt x="73" y="283"/>
                  </a:lnTo>
                  <a:lnTo>
                    <a:pt x="70" y="265"/>
                  </a:lnTo>
                  <a:lnTo>
                    <a:pt x="68" y="224"/>
                  </a:lnTo>
                  <a:lnTo>
                    <a:pt x="0" y="224"/>
                  </a:lnTo>
                  <a:lnTo>
                    <a:pt x="0" y="108"/>
                  </a:lnTo>
                  <a:lnTo>
                    <a:pt x="68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97"/>
                  </a:lnTo>
                  <a:lnTo>
                    <a:pt x="68" y="83"/>
                  </a:lnTo>
                  <a:lnTo>
                    <a:pt x="70" y="68"/>
                  </a:lnTo>
                  <a:lnTo>
                    <a:pt x="73" y="50"/>
                  </a:lnTo>
                  <a:lnTo>
                    <a:pt x="76" y="40"/>
                  </a:lnTo>
                  <a:lnTo>
                    <a:pt x="79" y="32"/>
                  </a:lnTo>
                  <a:lnTo>
                    <a:pt x="82" y="24"/>
                  </a:lnTo>
                  <a:lnTo>
                    <a:pt x="87" y="15"/>
                  </a:lnTo>
                  <a:lnTo>
                    <a:pt x="92" y="8"/>
                  </a:lnTo>
                  <a:lnTo>
                    <a:pt x="98" y="0"/>
                  </a:lnTo>
                  <a:lnTo>
                    <a:pt x="165" y="0"/>
                  </a:lnTo>
                  <a:lnTo>
                    <a:pt x="165" y="333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1" name="Freeform 300"/>
            <p:cNvSpPr>
              <a:spLocks noChangeArrowheads="1"/>
            </p:cNvSpPr>
            <p:nvPr/>
          </p:nvSpPr>
          <p:spPr bwMode="auto">
            <a:xfrm>
              <a:off x="971" y="2681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6"/>
                <a:gd name="T94" fmla="*/ 0 h 334"/>
                <a:gd name="T95" fmla="*/ 166 w 166"/>
                <a:gd name="T96" fmla="*/ 334 h 3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6" h="334">
                  <a:moveTo>
                    <a:pt x="165" y="333"/>
                  </a:moveTo>
                  <a:lnTo>
                    <a:pt x="98" y="333"/>
                  </a:lnTo>
                  <a:lnTo>
                    <a:pt x="92" y="326"/>
                  </a:lnTo>
                  <a:lnTo>
                    <a:pt x="87" y="319"/>
                  </a:lnTo>
                  <a:lnTo>
                    <a:pt x="82" y="310"/>
                  </a:lnTo>
                  <a:lnTo>
                    <a:pt x="79" y="301"/>
                  </a:lnTo>
                  <a:lnTo>
                    <a:pt x="76" y="292"/>
                  </a:lnTo>
                  <a:lnTo>
                    <a:pt x="73" y="283"/>
                  </a:lnTo>
                  <a:lnTo>
                    <a:pt x="70" y="265"/>
                  </a:lnTo>
                  <a:lnTo>
                    <a:pt x="68" y="224"/>
                  </a:lnTo>
                  <a:lnTo>
                    <a:pt x="0" y="224"/>
                  </a:lnTo>
                  <a:lnTo>
                    <a:pt x="0" y="108"/>
                  </a:lnTo>
                  <a:lnTo>
                    <a:pt x="68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97"/>
                  </a:lnTo>
                  <a:lnTo>
                    <a:pt x="68" y="83"/>
                  </a:lnTo>
                  <a:lnTo>
                    <a:pt x="70" y="68"/>
                  </a:lnTo>
                  <a:lnTo>
                    <a:pt x="73" y="50"/>
                  </a:lnTo>
                  <a:lnTo>
                    <a:pt x="76" y="40"/>
                  </a:lnTo>
                  <a:lnTo>
                    <a:pt x="79" y="32"/>
                  </a:lnTo>
                  <a:lnTo>
                    <a:pt x="82" y="24"/>
                  </a:lnTo>
                  <a:lnTo>
                    <a:pt x="87" y="15"/>
                  </a:lnTo>
                  <a:lnTo>
                    <a:pt x="92" y="8"/>
                  </a:lnTo>
                  <a:lnTo>
                    <a:pt x="98" y="0"/>
                  </a:lnTo>
                  <a:lnTo>
                    <a:pt x="165" y="0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2" name="Freeform 301"/>
            <p:cNvSpPr>
              <a:spLocks noChangeArrowheads="1"/>
            </p:cNvSpPr>
            <p:nvPr/>
          </p:nvSpPr>
          <p:spPr bwMode="auto">
            <a:xfrm>
              <a:off x="971" y="2681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w 166"/>
                <a:gd name="T63" fmla="*/ 0 h 334"/>
                <a:gd name="T64" fmla="*/ 0 w 166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"/>
                <a:gd name="T100" fmla="*/ 0 h 334"/>
                <a:gd name="T101" fmla="*/ 166 w 166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" h="334">
                  <a:moveTo>
                    <a:pt x="165" y="333"/>
                  </a:moveTo>
                  <a:lnTo>
                    <a:pt x="98" y="333"/>
                  </a:lnTo>
                  <a:lnTo>
                    <a:pt x="92" y="326"/>
                  </a:lnTo>
                  <a:lnTo>
                    <a:pt x="87" y="319"/>
                  </a:lnTo>
                  <a:lnTo>
                    <a:pt x="82" y="310"/>
                  </a:lnTo>
                  <a:lnTo>
                    <a:pt x="79" y="301"/>
                  </a:lnTo>
                  <a:lnTo>
                    <a:pt x="76" y="292"/>
                  </a:lnTo>
                  <a:lnTo>
                    <a:pt x="73" y="283"/>
                  </a:lnTo>
                  <a:lnTo>
                    <a:pt x="70" y="265"/>
                  </a:lnTo>
                  <a:lnTo>
                    <a:pt x="68" y="224"/>
                  </a:lnTo>
                  <a:lnTo>
                    <a:pt x="0" y="224"/>
                  </a:lnTo>
                  <a:lnTo>
                    <a:pt x="0" y="174"/>
                  </a:lnTo>
                  <a:lnTo>
                    <a:pt x="0" y="157"/>
                  </a:lnTo>
                  <a:lnTo>
                    <a:pt x="0" y="108"/>
                  </a:lnTo>
                  <a:lnTo>
                    <a:pt x="68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97"/>
                  </a:lnTo>
                  <a:lnTo>
                    <a:pt x="68" y="83"/>
                  </a:lnTo>
                  <a:lnTo>
                    <a:pt x="70" y="68"/>
                  </a:lnTo>
                  <a:lnTo>
                    <a:pt x="73" y="50"/>
                  </a:lnTo>
                  <a:lnTo>
                    <a:pt x="76" y="40"/>
                  </a:lnTo>
                  <a:lnTo>
                    <a:pt x="79" y="32"/>
                  </a:lnTo>
                  <a:lnTo>
                    <a:pt x="82" y="24"/>
                  </a:lnTo>
                  <a:lnTo>
                    <a:pt x="87" y="15"/>
                  </a:lnTo>
                  <a:lnTo>
                    <a:pt x="92" y="8"/>
                  </a:lnTo>
                  <a:lnTo>
                    <a:pt x="98" y="0"/>
                  </a:lnTo>
                  <a:lnTo>
                    <a:pt x="165" y="0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3" name="Freeform 302"/>
            <p:cNvSpPr>
              <a:spLocks noChangeArrowheads="1"/>
            </p:cNvSpPr>
            <p:nvPr/>
          </p:nvSpPr>
          <p:spPr bwMode="auto">
            <a:xfrm>
              <a:off x="1008" y="2674"/>
              <a:ext cx="58" cy="91"/>
            </a:xfrm>
            <a:custGeom>
              <a:avLst/>
              <a:gdLst>
                <a:gd name="T0" fmla="*/ 0 w 254"/>
                <a:gd name="T1" fmla="*/ 0 h 400"/>
                <a:gd name="T2" fmla="*/ 0 w 254"/>
                <a:gd name="T3" fmla="*/ 0 h 400"/>
                <a:gd name="T4" fmla="*/ 0 w 254"/>
                <a:gd name="T5" fmla="*/ 0 h 400"/>
                <a:gd name="T6" fmla="*/ 0 w 254"/>
                <a:gd name="T7" fmla="*/ 0 h 400"/>
                <a:gd name="T8" fmla="*/ 0 w 254"/>
                <a:gd name="T9" fmla="*/ 0 h 400"/>
                <a:gd name="T10" fmla="*/ 0 w 254"/>
                <a:gd name="T11" fmla="*/ 0 h 400"/>
                <a:gd name="T12" fmla="*/ 0 w 254"/>
                <a:gd name="T13" fmla="*/ 0 h 400"/>
                <a:gd name="T14" fmla="*/ 0 w 254"/>
                <a:gd name="T15" fmla="*/ 0 h 400"/>
                <a:gd name="T16" fmla="*/ 0 w 254"/>
                <a:gd name="T17" fmla="*/ 0 h 400"/>
                <a:gd name="T18" fmla="*/ 0 w 254"/>
                <a:gd name="T19" fmla="*/ 0 h 400"/>
                <a:gd name="T20" fmla="*/ 0 w 254"/>
                <a:gd name="T21" fmla="*/ 0 h 400"/>
                <a:gd name="T22" fmla="*/ 0 w 254"/>
                <a:gd name="T23" fmla="*/ 0 h 400"/>
                <a:gd name="T24" fmla="*/ 0 w 254"/>
                <a:gd name="T25" fmla="*/ 0 h 400"/>
                <a:gd name="T26" fmla="*/ 0 w 254"/>
                <a:gd name="T27" fmla="*/ 0 h 400"/>
                <a:gd name="T28" fmla="*/ 0 w 254"/>
                <a:gd name="T29" fmla="*/ 0 h 400"/>
                <a:gd name="T30" fmla="*/ 0 w 254"/>
                <a:gd name="T31" fmla="*/ 0 h 400"/>
                <a:gd name="T32" fmla="*/ 0 w 254"/>
                <a:gd name="T33" fmla="*/ 0 h 400"/>
                <a:gd name="T34" fmla="*/ 0 w 254"/>
                <a:gd name="T35" fmla="*/ 0 h 400"/>
                <a:gd name="T36" fmla="*/ 0 w 254"/>
                <a:gd name="T37" fmla="*/ 0 h 400"/>
                <a:gd name="T38" fmla="*/ 0 w 254"/>
                <a:gd name="T39" fmla="*/ 0 h 400"/>
                <a:gd name="T40" fmla="*/ 0 w 254"/>
                <a:gd name="T41" fmla="*/ 0 h 400"/>
                <a:gd name="T42" fmla="*/ 0 w 254"/>
                <a:gd name="T43" fmla="*/ 0 h 400"/>
                <a:gd name="T44" fmla="*/ 0 w 254"/>
                <a:gd name="T45" fmla="*/ 0 h 400"/>
                <a:gd name="T46" fmla="*/ 0 w 254"/>
                <a:gd name="T47" fmla="*/ 0 h 400"/>
                <a:gd name="T48" fmla="*/ 0 w 254"/>
                <a:gd name="T49" fmla="*/ 0 h 400"/>
                <a:gd name="T50" fmla="*/ 0 w 254"/>
                <a:gd name="T51" fmla="*/ 0 h 400"/>
                <a:gd name="T52" fmla="*/ 0 w 254"/>
                <a:gd name="T53" fmla="*/ 0 h 400"/>
                <a:gd name="T54" fmla="*/ 0 w 254"/>
                <a:gd name="T55" fmla="*/ 0 h 400"/>
                <a:gd name="T56" fmla="*/ 0 w 254"/>
                <a:gd name="T57" fmla="*/ 0 h 400"/>
                <a:gd name="T58" fmla="*/ 0 w 254"/>
                <a:gd name="T59" fmla="*/ 0 h 400"/>
                <a:gd name="T60" fmla="*/ 0 w 254"/>
                <a:gd name="T61" fmla="*/ 0 h 400"/>
                <a:gd name="T62" fmla="*/ 0 w 254"/>
                <a:gd name="T63" fmla="*/ 0 h 400"/>
                <a:gd name="T64" fmla="*/ 0 w 254"/>
                <a:gd name="T65" fmla="*/ 0 h 400"/>
                <a:gd name="T66" fmla="*/ 0 w 254"/>
                <a:gd name="T67" fmla="*/ 0 h 400"/>
                <a:gd name="T68" fmla="*/ 0 w 254"/>
                <a:gd name="T69" fmla="*/ 0 h 400"/>
                <a:gd name="T70" fmla="*/ 0 w 254"/>
                <a:gd name="T71" fmla="*/ 0 h 400"/>
                <a:gd name="T72" fmla="*/ 0 w 254"/>
                <a:gd name="T73" fmla="*/ 0 h 400"/>
                <a:gd name="T74" fmla="*/ 0 w 254"/>
                <a:gd name="T75" fmla="*/ 0 h 400"/>
                <a:gd name="T76" fmla="*/ 0 w 254"/>
                <a:gd name="T77" fmla="*/ 0 h 400"/>
                <a:gd name="T78" fmla="*/ 0 w 254"/>
                <a:gd name="T79" fmla="*/ 0 h 400"/>
                <a:gd name="T80" fmla="*/ 0 w 254"/>
                <a:gd name="T81" fmla="*/ 0 h 400"/>
                <a:gd name="T82" fmla="*/ 0 w 254"/>
                <a:gd name="T83" fmla="*/ 0 h 400"/>
                <a:gd name="T84" fmla="*/ 0 w 254"/>
                <a:gd name="T85" fmla="*/ 0 h 400"/>
                <a:gd name="T86" fmla="*/ 0 w 254"/>
                <a:gd name="T87" fmla="*/ 0 h 400"/>
                <a:gd name="T88" fmla="*/ 0 w 254"/>
                <a:gd name="T89" fmla="*/ 0 h 400"/>
                <a:gd name="T90" fmla="*/ 0 w 254"/>
                <a:gd name="T91" fmla="*/ 0 h 400"/>
                <a:gd name="T92" fmla="*/ 0 w 254"/>
                <a:gd name="T93" fmla="*/ 0 h 400"/>
                <a:gd name="T94" fmla="*/ 0 w 254"/>
                <a:gd name="T95" fmla="*/ 0 h 400"/>
                <a:gd name="T96" fmla="*/ 0 w 254"/>
                <a:gd name="T97" fmla="*/ 0 h 400"/>
                <a:gd name="T98" fmla="*/ 0 w 254"/>
                <a:gd name="T99" fmla="*/ 0 h 400"/>
                <a:gd name="T100" fmla="*/ 0 w 254"/>
                <a:gd name="T101" fmla="*/ 0 h 400"/>
                <a:gd name="T102" fmla="*/ 0 w 254"/>
                <a:gd name="T103" fmla="*/ 0 h 400"/>
                <a:gd name="T104" fmla="*/ 0 w 254"/>
                <a:gd name="T105" fmla="*/ 0 h 400"/>
                <a:gd name="T106" fmla="*/ 0 w 254"/>
                <a:gd name="T107" fmla="*/ 0 h 400"/>
                <a:gd name="T108" fmla="*/ 0 w 254"/>
                <a:gd name="T109" fmla="*/ 0 h 400"/>
                <a:gd name="T110" fmla="*/ 0 w 254"/>
                <a:gd name="T111" fmla="*/ 0 h 400"/>
                <a:gd name="T112" fmla="*/ 0 w 254"/>
                <a:gd name="T113" fmla="*/ 0 h 400"/>
                <a:gd name="T114" fmla="*/ 0 w 254"/>
                <a:gd name="T115" fmla="*/ 0 h 400"/>
                <a:gd name="T116" fmla="*/ 0 w 254"/>
                <a:gd name="T117" fmla="*/ 0 h 400"/>
                <a:gd name="T118" fmla="*/ 0 w 254"/>
                <a:gd name="T119" fmla="*/ 0 h 400"/>
                <a:gd name="T120" fmla="*/ 0 w 254"/>
                <a:gd name="T121" fmla="*/ 0 h 400"/>
                <a:gd name="T122" fmla="*/ 0 w 254"/>
                <a:gd name="T123" fmla="*/ 0 h 400"/>
                <a:gd name="T124" fmla="*/ 0 w 254"/>
                <a:gd name="T125" fmla="*/ 0 h 4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4"/>
                <a:gd name="T190" fmla="*/ 0 h 400"/>
                <a:gd name="T191" fmla="*/ 254 w 254"/>
                <a:gd name="T192" fmla="*/ 400 h 4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4" h="400">
                  <a:moveTo>
                    <a:pt x="0" y="32"/>
                  </a:moveTo>
                  <a:lnTo>
                    <a:pt x="31" y="0"/>
                  </a:lnTo>
                  <a:lnTo>
                    <a:pt x="52" y="0"/>
                  </a:lnTo>
                  <a:lnTo>
                    <a:pt x="52" y="173"/>
                  </a:lnTo>
                  <a:lnTo>
                    <a:pt x="177" y="173"/>
                  </a:lnTo>
                  <a:lnTo>
                    <a:pt x="189" y="185"/>
                  </a:lnTo>
                  <a:lnTo>
                    <a:pt x="200" y="185"/>
                  </a:lnTo>
                  <a:lnTo>
                    <a:pt x="219" y="168"/>
                  </a:lnTo>
                  <a:lnTo>
                    <a:pt x="221" y="168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27" y="166"/>
                  </a:lnTo>
                  <a:lnTo>
                    <a:pt x="229" y="166"/>
                  </a:lnTo>
                  <a:lnTo>
                    <a:pt x="231" y="166"/>
                  </a:lnTo>
                  <a:lnTo>
                    <a:pt x="231" y="168"/>
                  </a:lnTo>
                  <a:lnTo>
                    <a:pt x="233" y="168"/>
                  </a:lnTo>
                  <a:lnTo>
                    <a:pt x="235" y="169"/>
                  </a:lnTo>
                  <a:lnTo>
                    <a:pt x="237" y="169"/>
                  </a:lnTo>
                  <a:lnTo>
                    <a:pt x="239" y="171"/>
                  </a:lnTo>
                  <a:lnTo>
                    <a:pt x="241" y="173"/>
                  </a:lnTo>
                  <a:lnTo>
                    <a:pt x="243" y="176"/>
                  </a:lnTo>
                  <a:lnTo>
                    <a:pt x="247" y="179"/>
                  </a:lnTo>
                  <a:lnTo>
                    <a:pt x="248" y="182"/>
                  </a:lnTo>
                  <a:lnTo>
                    <a:pt x="251" y="188"/>
                  </a:lnTo>
                  <a:lnTo>
                    <a:pt x="253" y="189"/>
                  </a:lnTo>
                  <a:lnTo>
                    <a:pt x="253" y="191"/>
                  </a:lnTo>
                  <a:lnTo>
                    <a:pt x="253" y="204"/>
                  </a:lnTo>
                  <a:lnTo>
                    <a:pt x="253" y="206"/>
                  </a:lnTo>
                  <a:lnTo>
                    <a:pt x="251" y="210"/>
                  </a:lnTo>
                  <a:lnTo>
                    <a:pt x="248" y="215"/>
                  </a:lnTo>
                  <a:lnTo>
                    <a:pt x="247" y="218"/>
                  </a:lnTo>
                  <a:lnTo>
                    <a:pt x="243" y="220"/>
                  </a:lnTo>
                  <a:lnTo>
                    <a:pt x="241" y="223"/>
                  </a:lnTo>
                  <a:lnTo>
                    <a:pt x="239" y="227"/>
                  </a:lnTo>
                  <a:lnTo>
                    <a:pt x="237" y="228"/>
                  </a:lnTo>
                  <a:lnTo>
                    <a:pt x="233" y="229"/>
                  </a:lnTo>
                  <a:lnTo>
                    <a:pt x="231" y="230"/>
                  </a:lnTo>
                  <a:lnTo>
                    <a:pt x="229" y="230"/>
                  </a:lnTo>
                  <a:lnTo>
                    <a:pt x="227" y="231"/>
                  </a:lnTo>
                  <a:lnTo>
                    <a:pt x="225" y="231"/>
                  </a:lnTo>
                  <a:lnTo>
                    <a:pt x="222" y="231"/>
                  </a:lnTo>
                  <a:lnTo>
                    <a:pt x="221" y="230"/>
                  </a:lnTo>
                  <a:lnTo>
                    <a:pt x="219" y="230"/>
                  </a:lnTo>
                  <a:lnTo>
                    <a:pt x="200" y="213"/>
                  </a:lnTo>
                  <a:lnTo>
                    <a:pt x="189" y="213"/>
                  </a:lnTo>
                  <a:lnTo>
                    <a:pt x="177" y="223"/>
                  </a:lnTo>
                  <a:lnTo>
                    <a:pt x="52" y="223"/>
                  </a:lnTo>
                  <a:lnTo>
                    <a:pt x="52" y="399"/>
                  </a:lnTo>
                  <a:lnTo>
                    <a:pt x="31" y="399"/>
                  </a:lnTo>
                  <a:lnTo>
                    <a:pt x="0" y="364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Freeform 303"/>
            <p:cNvSpPr>
              <a:spLocks noChangeArrowheads="1"/>
            </p:cNvSpPr>
            <p:nvPr/>
          </p:nvSpPr>
          <p:spPr bwMode="auto">
            <a:xfrm>
              <a:off x="971" y="2681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w 166"/>
                <a:gd name="T63" fmla="*/ 0 h 3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34"/>
                <a:gd name="T98" fmla="*/ 166 w 166"/>
                <a:gd name="T99" fmla="*/ 334 h 3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34">
                  <a:moveTo>
                    <a:pt x="165" y="333"/>
                  </a:moveTo>
                  <a:lnTo>
                    <a:pt x="98" y="333"/>
                  </a:lnTo>
                  <a:lnTo>
                    <a:pt x="92" y="326"/>
                  </a:lnTo>
                  <a:lnTo>
                    <a:pt x="87" y="319"/>
                  </a:lnTo>
                  <a:lnTo>
                    <a:pt x="82" y="310"/>
                  </a:lnTo>
                  <a:lnTo>
                    <a:pt x="79" y="301"/>
                  </a:lnTo>
                  <a:lnTo>
                    <a:pt x="76" y="292"/>
                  </a:lnTo>
                  <a:lnTo>
                    <a:pt x="73" y="283"/>
                  </a:lnTo>
                  <a:lnTo>
                    <a:pt x="70" y="265"/>
                  </a:lnTo>
                  <a:lnTo>
                    <a:pt x="68" y="224"/>
                  </a:lnTo>
                  <a:lnTo>
                    <a:pt x="0" y="224"/>
                  </a:lnTo>
                  <a:lnTo>
                    <a:pt x="0" y="108"/>
                  </a:lnTo>
                  <a:lnTo>
                    <a:pt x="68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97"/>
                  </a:lnTo>
                  <a:lnTo>
                    <a:pt x="68" y="83"/>
                  </a:lnTo>
                  <a:lnTo>
                    <a:pt x="70" y="68"/>
                  </a:lnTo>
                  <a:lnTo>
                    <a:pt x="73" y="50"/>
                  </a:lnTo>
                  <a:lnTo>
                    <a:pt x="76" y="40"/>
                  </a:lnTo>
                  <a:lnTo>
                    <a:pt x="79" y="32"/>
                  </a:lnTo>
                  <a:lnTo>
                    <a:pt x="82" y="24"/>
                  </a:lnTo>
                  <a:lnTo>
                    <a:pt x="87" y="15"/>
                  </a:lnTo>
                  <a:lnTo>
                    <a:pt x="92" y="8"/>
                  </a:lnTo>
                  <a:lnTo>
                    <a:pt x="98" y="0"/>
                  </a:lnTo>
                  <a:lnTo>
                    <a:pt x="165" y="0"/>
                  </a:lnTo>
                  <a:lnTo>
                    <a:pt x="165" y="333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5" name="Freeform 304"/>
            <p:cNvSpPr>
              <a:spLocks noChangeArrowheads="1"/>
            </p:cNvSpPr>
            <p:nvPr/>
          </p:nvSpPr>
          <p:spPr bwMode="auto">
            <a:xfrm>
              <a:off x="971" y="2681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6"/>
                <a:gd name="T94" fmla="*/ 0 h 334"/>
                <a:gd name="T95" fmla="*/ 166 w 166"/>
                <a:gd name="T96" fmla="*/ 334 h 3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6" h="334">
                  <a:moveTo>
                    <a:pt x="165" y="333"/>
                  </a:moveTo>
                  <a:lnTo>
                    <a:pt x="98" y="333"/>
                  </a:lnTo>
                  <a:lnTo>
                    <a:pt x="92" y="326"/>
                  </a:lnTo>
                  <a:lnTo>
                    <a:pt x="87" y="319"/>
                  </a:lnTo>
                  <a:lnTo>
                    <a:pt x="82" y="310"/>
                  </a:lnTo>
                  <a:lnTo>
                    <a:pt x="79" y="301"/>
                  </a:lnTo>
                  <a:lnTo>
                    <a:pt x="76" y="292"/>
                  </a:lnTo>
                  <a:lnTo>
                    <a:pt x="73" y="283"/>
                  </a:lnTo>
                  <a:lnTo>
                    <a:pt x="70" y="265"/>
                  </a:lnTo>
                  <a:lnTo>
                    <a:pt x="68" y="224"/>
                  </a:lnTo>
                  <a:lnTo>
                    <a:pt x="0" y="224"/>
                  </a:lnTo>
                  <a:lnTo>
                    <a:pt x="0" y="108"/>
                  </a:lnTo>
                  <a:lnTo>
                    <a:pt x="68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97"/>
                  </a:lnTo>
                  <a:lnTo>
                    <a:pt x="68" y="83"/>
                  </a:lnTo>
                  <a:lnTo>
                    <a:pt x="70" y="68"/>
                  </a:lnTo>
                  <a:lnTo>
                    <a:pt x="73" y="50"/>
                  </a:lnTo>
                  <a:lnTo>
                    <a:pt x="76" y="40"/>
                  </a:lnTo>
                  <a:lnTo>
                    <a:pt x="79" y="32"/>
                  </a:lnTo>
                  <a:lnTo>
                    <a:pt x="82" y="24"/>
                  </a:lnTo>
                  <a:lnTo>
                    <a:pt x="87" y="15"/>
                  </a:lnTo>
                  <a:lnTo>
                    <a:pt x="92" y="8"/>
                  </a:lnTo>
                  <a:lnTo>
                    <a:pt x="98" y="0"/>
                  </a:lnTo>
                  <a:lnTo>
                    <a:pt x="165" y="0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6" name="Freeform 305"/>
            <p:cNvSpPr>
              <a:spLocks noChangeArrowheads="1"/>
            </p:cNvSpPr>
            <p:nvPr/>
          </p:nvSpPr>
          <p:spPr bwMode="auto">
            <a:xfrm>
              <a:off x="971" y="2681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w 166"/>
                <a:gd name="T63" fmla="*/ 0 h 334"/>
                <a:gd name="T64" fmla="*/ 0 w 166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"/>
                <a:gd name="T100" fmla="*/ 0 h 334"/>
                <a:gd name="T101" fmla="*/ 166 w 166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" h="334">
                  <a:moveTo>
                    <a:pt x="165" y="333"/>
                  </a:moveTo>
                  <a:lnTo>
                    <a:pt x="98" y="333"/>
                  </a:lnTo>
                  <a:lnTo>
                    <a:pt x="92" y="326"/>
                  </a:lnTo>
                  <a:lnTo>
                    <a:pt x="87" y="319"/>
                  </a:lnTo>
                  <a:lnTo>
                    <a:pt x="82" y="310"/>
                  </a:lnTo>
                  <a:lnTo>
                    <a:pt x="79" y="301"/>
                  </a:lnTo>
                  <a:lnTo>
                    <a:pt x="76" y="292"/>
                  </a:lnTo>
                  <a:lnTo>
                    <a:pt x="73" y="283"/>
                  </a:lnTo>
                  <a:lnTo>
                    <a:pt x="70" y="265"/>
                  </a:lnTo>
                  <a:lnTo>
                    <a:pt x="68" y="224"/>
                  </a:lnTo>
                  <a:lnTo>
                    <a:pt x="0" y="224"/>
                  </a:lnTo>
                  <a:lnTo>
                    <a:pt x="0" y="174"/>
                  </a:lnTo>
                  <a:lnTo>
                    <a:pt x="0" y="157"/>
                  </a:lnTo>
                  <a:lnTo>
                    <a:pt x="0" y="108"/>
                  </a:lnTo>
                  <a:lnTo>
                    <a:pt x="68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97"/>
                  </a:lnTo>
                  <a:lnTo>
                    <a:pt x="68" y="83"/>
                  </a:lnTo>
                  <a:lnTo>
                    <a:pt x="70" y="68"/>
                  </a:lnTo>
                  <a:lnTo>
                    <a:pt x="73" y="50"/>
                  </a:lnTo>
                  <a:lnTo>
                    <a:pt x="76" y="40"/>
                  </a:lnTo>
                  <a:lnTo>
                    <a:pt x="79" y="32"/>
                  </a:lnTo>
                  <a:lnTo>
                    <a:pt x="82" y="24"/>
                  </a:lnTo>
                  <a:lnTo>
                    <a:pt x="87" y="15"/>
                  </a:lnTo>
                  <a:lnTo>
                    <a:pt x="92" y="8"/>
                  </a:lnTo>
                  <a:lnTo>
                    <a:pt x="98" y="0"/>
                  </a:lnTo>
                  <a:lnTo>
                    <a:pt x="165" y="0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7" name="Freeform 306"/>
            <p:cNvSpPr>
              <a:spLocks noChangeArrowheads="1"/>
            </p:cNvSpPr>
            <p:nvPr/>
          </p:nvSpPr>
          <p:spPr bwMode="auto">
            <a:xfrm>
              <a:off x="1008" y="2796"/>
              <a:ext cx="58" cy="91"/>
            </a:xfrm>
            <a:custGeom>
              <a:avLst/>
              <a:gdLst>
                <a:gd name="T0" fmla="*/ 0 w 254"/>
                <a:gd name="T1" fmla="*/ 0 h 400"/>
                <a:gd name="T2" fmla="*/ 0 w 254"/>
                <a:gd name="T3" fmla="*/ 0 h 400"/>
                <a:gd name="T4" fmla="*/ 0 w 254"/>
                <a:gd name="T5" fmla="*/ 0 h 400"/>
                <a:gd name="T6" fmla="*/ 0 w 254"/>
                <a:gd name="T7" fmla="*/ 0 h 400"/>
                <a:gd name="T8" fmla="*/ 0 w 254"/>
                <a:gd name="T9" fmla="*/ 0 h 400"/>
                <a:gd name="T10" fmla="*/ 0 w 254"/>
                <a:gd name="T11" fmla="*/ 0 h 400"/>
                <a:gd name="T12" fmla="*/ 0 w 254"/>
                <a:gd name="T13" fmla="*/ 0 h 400"/>
                <a:gd name="T14" fmla="*/ 0 w 254"/>
                <a:gd name="T15" fmla="*/ 0 h 400"/>
                <a:gd name="T16" fmla="*/ 0 w 254"/>
                <a:gd name="T17" fmla="*/ 0 h 400"/>
                <a:gd name="T18" fmla="*/ 0 w 254"/>
                <a:gd name="T19" fmla="*/ 0 h 400"/>
                <a:gd name="T20" fmla="*/ 0 w 254"/>
                <a:gd name="T21" fmla="*/ 0 h 400"/>
                <a:gd name="T22" fmla="*/ 0 w 254"/>
                <a:gd name="T23" fmla="*/ 0 h 400"/>
                <a:gd name="T24" fmla="*/ 0 w 254"/>
                <a:gd name="T25" fmla="*/ 0 h 400"/>
                <a:gd name="T26" fmla="*/ 0 w 254"/>
                <a:gd name="T27" fmla="*/ 0 h 400"/>
                <a:gd name="T28" fmla="*/ 0 w 254"/>
                <a:gd name="T29" fmla="*/ 0 h 400"/>
                <a:gd name="T30" fmla="*/ 0 w 254"/>
                <a:gd name="T31" fmla="*/ 0 h 400"/>
                <a:gd name="T32" fmla="*/ 0 w 254"/>
                <a:gd name="T33" fmla="*/ 0 h 400"/>
                <a:gd name="T34" fmla="*/ 0 w 254"/>
                <a:gd name="T35" fmla="*/ 0 h 400"/>
                <a:gd name="T36" fmla="*/ 0 w 254"/>
                <a:gd name="T37" fmla="*/ 0 h 400"/>
                <a:gd name="T38" fmla="*/ 0 w 254"/>
                <a:gd name="T39" fmla="*/ 0 h 400"/>
                <a:gd name="T40" fmla="*/ 0 w 254"/>
                <a:gd name="T41" fmla="*/ 0 h 400"/>
                <a:gd name="T42" fmla="*/ 0 w 254"/>
                <a:gd name="T43" fmla="*/ 0 h 400"/>
                <a:gd name="T44" fmla="*/ 0 w 254"/>
                <a:gd name="T45" fmla="*/ 0 h 400"/>
                <a:gd name="T46" fmla="*/ 0 w 254"/>
                <a:gd name="T47" fmla="*/ 0 h 400"/>
                <a:gd name="T48" fmla="*/ 0 w 254"/>
                <a:gd name="T49" fmla="*/ 0 h 400"/>
                <a:gd name="T50" fmla="*/ 0 w 254"/>
                <a:gd name="T51" fmla="*/ 0 h 400"/>
                <a:gd name="T52" fmla="*/ 0 w 254"/>
                <a:gd name="T53" fmla="*/ 0 h 400"/>
                <a:gd name="T54" fmla="*/ 0 w 254"/>
                <a:gd name="T55" fmla="*/ 0 h 400"/>
                <a:gd name="T56" fmla="*/ 0 w 254"/>
                <a:gd name="T57" fmla="*/ 0 h 400"/>
                <a:gd name="T58" fmla="*/ 0 w 254"/>
                <a:gd name="T59" fmla="*/ 0 h 400"/>
                <a:gd name="T60" fmla="*/ 0 w 254"/>
                <a:gd name="T61" fmla="*/ 0 h 400"/>
                <a:gd name="T62" fmla="*/ 0 w 254"/>
                <a:gd name="T63" fmla="*/ 0 h 400"/>
                <a:gd name="T64" fmla="*/ 0 w 254"/>
                <a:gd name="T65" fmla="*/ 0 h 400"/>
                <a:gd name="T66" fmla="*/ 0 w 254"/>
                <a:gd name="T67" fmla="*/ 0 h 400"/>
                <a:gd name="T68" fmla="*/ 0 w 254"/>
                <a:gd name="T69" fmla="*/ 0 h 400"/>
                <a:gd name="T70" fmla="*/ 0 w 254"/>
                <a:gd name="T71" fmla="*/ 0 h 400"/>
                <a:gd name="T72" fmla="*/ 0 w 254"/>
                <a:gd name="T73" fmla="*/ 0 h 400"/>
                <a:gd name="T74" fmla="*/ 0 w 254"/>
                <a:gd name="T75" fmla="*/ 0 h 400"/>
                <a:gd name="T76" fmla="*/ 0 w 254"/>
                <a:gd name="T77" fmla="*/ 0 h 400"/>
                <a:gd name="T78" fmla="*/ 0 w 254"/>
                <a:gd name="T79" fmla="*/ 0 h 400"/>
                <a:gd name="T80" fmla="*/ 0 w 254"/>
                <a:gd name="T81" fmla="*/ 0 h 400"/>
                <a:gd name="T82" fmla="*/ 0 w 254"/>
                <a:gd name="T83" fmla="*/ 0 h 400"/>
                <a:gd name="T84" fmla="*/ 0 w 254"/>
                <a:gd name="T85" fmla="*/ 0 h 400"/>
                <a:gd name="T86" fmla="*/ 0 w 254"/>
                <a:gd name="T87" fmla="*/ 0 h 400"/>
                <a:gd name="T88" fmla="*/ 0 w 254"/>
                <a:gd name="T89" fmla="*/ 0 h 400"/>
                <a:gd name="T90" fmla="*/ 0 w 254"/>
                <a:gd name="T91" fmla="*/ 0 h 400"/>
                <a:gd name="T92" fmla="*/ 0 w 254"/>
                <a:gd name="T93" fmla="*/ 0 h 400"/>
                <a:gd name="T94" fmla="*/ 0 w 254"/>
                <a:gd name="T95" fmla="*/ 0 h 400"/>
                <a:gd name="T96" fmla="*/ 0 w 254"/>
                <a:gd name="T97" fmla="*/ 0 h 400"/>
                <a:gd name="T98" fmla="*/ 0 w 254"/>
                <a:gd name="T99" fmla="*/ 0 h 400"/>
                <a:gd name="T100" fmla="*/ 0 w 254"/>
                <a:gd name="T101" fmla="*/ 0 h 400"/>
                <a:gd name="T102" fmla="*/ 0 w 254"/>
                <a:gd name="T103" fmla="*/ 0 h 400"/>
                <a:gd name="T104" fmla="*/ 0 w 254"/>
                <a:gd name="T105" fmla="*/ 0 h 400"/>
                <a:gd name="T106" fmla="*/ 0 w 254"/>
                <a:gd name="T107" fmla="*/ 0 h 400"/>
                <a:gd name="T108" fmla="*/ 0 w 254"/>
                <a:gd name="T109" fmla="*/ 0 h 400"/>
                <a:gd name="T110" fmla="*/ 0 w 254"/>
                <a:gd name="T111" fmla="*/ 0 h 400"/>
                <a:gd name="T112" fmla="*/ 0 w 254"/>
                <a:gd name="T113" fmla="*/ 0 h 400"/>
                <a:gd name="T114" fmla="*/ 0 w 254"/>
                <a:gd name="T115" fmla="*/ 0 h 400"/>
                <a:gd name="T116" fmla="*/ 0 w 254"/>
                <a:gd name="T117" fmla="*/ 0 h 400"/>
                <a:gd name="T118" fmla="*/ 0 w 254"/>
                <a:gd name="T119" fmla="*/ 0 h 400"/>
                <a:gd name="T120" fmla="*/ 0 w 254"/>
                <a:gd name="T121" fmla="*/ 0 h 400"/>
                <a:gd name="T122" fmla="*/ 0 w 254"/>
                <a:gd name="T123" fmla="*/ 0 h 400"/>
                <a:gd name="T124" fmla="*/ 0 w 254"/>
                <a:gd name="T125" fmla="*/ 0 h 4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4"/>
                <a:gd name="T190" fmla="*/ 0 h 400"/>
                <a:gd name="T191" fmla="*/ 254 w 254"/>
                <a:gd name="T192" fmla="*/ 400 h 4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4" h="400">
                  <a:moveTo>
                    <a:pt x="0" y="32"/>
                  </a:moveTo>
                  <a:lnTo>
                    <a:pt x="31" y="0"/>
                  </a:lnTo>
                  <a:lnTo>
                    <a:pt x="52" y="0"/>
                  </a:lnTo>
                  <a:lnTo>
                    <a:pt x="52" y="173"/>
                  </a:lnTo>
                  <a:lnTo>
                    <a:pt x="177" y="173"/>
                  </a:lnTo>
                  <a:lnTo>
                    <a:pt x="189" y="185"/>
                  </a:lnTo>
                  <a:lnTo>
                    <a:pt x="200" y="185"/>
                  </a:lnTo>
                  <a:lnTo>
                    <a:pt x="219" y="168"/>
                  </a:lnTo>
                  <a:lnTo>
                    <a:pt x="221" y="168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27" y="166"/>
                  </a:lnTo>
                  <a:lnTo>
                    <a:pt x="229" y="166"/>
                  </a:lnTo>
                  <a:lnTo>
                    <a:pt x="231" y="166"/>
                  </a:lnTo>
                  <a:lnTo>
                    <a:pt x="231" y="168"/>
                  </a:lnTo>
                  <a:lnTo>
                    <a:pt x="233" y="168"/>
                  </a:lnTo>
                  <a:lnTo>
                    <a:pt x="235" y="168"/>
                  </a:lnTo>
                  <a:lnTo>
                    <a:pt x="237" y="170"/>
                  </a:lnTo>
                  <a:lnTo>
                    <a:pt x="239" y="171"/>
                  </a:lnTo>
                  <a:lnTo>
                    <a:pt x="241" y="175"/>
                  </a:lnTo>
                  <a:lnTo>
                    <a:pt x="243" y="178"/>
                  </a:lnTo>
                  <a:lnTo>
                    <a:pt x="247" y="180"/>
                  </a:lnTo>
                  <a:lnTo>
                    <a:pt x="248" y="183"/>
                  </a:lnTo>
                  <a:lnTo>
                    <a:pt x="251" y="187"/>
                  </a:lnTo>
                  <a:lnTo>
                    <a:pt x="253" y="191"/>
                  </a:lnTo>
                  <a:lnTo>
                    <a:pt x="253" y="193"/>
                  </a:lnTo>
                  <a:lnTo>
                    <a:pt x="253" y="204"/>
                  </a:lnTo>
                  <a:lnTo>
                    <a:pt x="253" y="206"/>
                  </a:lnTo>
                  <a:lnTo>
                    <a:pt x="251" y="210"/>
                  </a:lnTo>
                  <a:lnTo>
                    <a:pt x="248" y="215"/>
                  </a:lnTo>
                  <a:lnTo>
                    <a:pt x="247" y="217"/>
                  </a:lnTo>
                  <a:lnTo>
                    <a:pt x="243" y="220"/>
                  </a:lnTo>
                  <a:lnTo>
                    <a:pt x="241" y="223"/>
                  </a:lnTo>
                  <a:lnTo>
                    <a:pt x="239" y="226"/>
                  </a:lnTo>
                  <a:lnTo>
                    <a:pt x="237" y="227"/>
                  </a:lnTo>
                  <a:lnTo>
                    <a:pt x="233" y="228"/>
                  </a:lnTo>
                  <a:lnTo>
                    <a:pt x="231" y="230"/>
                  </a:lnTo>
                  <a:lnTo>
                    <a:pt x="229" y="230"/>
                  </a:lnTo>
                  <a:lnTo>
                    <a:pt x="227" y="231"/>
                  </a:lnTo>
                  <a:lnTo>
                    <a:pt x="225" y="231"/>
                  </a:lnTo>
                  <a:lnTo>
                    <a:pt x="222" y="231"/>
                  </a:lnTo>
                  <a:lnTo>
                    <a:pt x="221" y="230"/>
                  </a:lnTo>
                  <a:lnTo>
                    <a:pt x="219" y="230"/>
                  </a:lnTo>
                  <a:lnTo>
                    <a:pt x="200" y="213"/>
                  </a:lnTo>
                  <a:lnTo>
                    <a:pt x="189" y="213"/>
                  </a:lnTo>
                  <a:lnTo>
                    <a:pt x="177" y="223"/>
                  </a:lnTo>
                  <a:lnTo>
                    <a:pt x="52" y="223"/>
                  </a:lnTo>
                  <a:lnTo>
                    <a:pt x="52" y="399"/>
                  </a:lnTo>
                  <a:lnTo>
                    <a:pt x="31" y="399"/>
                  </a:lnTo>
                  <a:lnTo>
                    <a:pt x="0" y="364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8" name="Freeform 307"/>
            <p:cNvSpPr>
              <a:spLocks noChangeArrowheads="1"/>
            </p:cNvSpPr>
            <p:nvPr/>
          </p:nvSpPr>
          <p:spPr bwMode="auto">
            <a:xfrm>
              <a:off x="971" y="2803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w 166"/>
                <a:gd name="T63" fmla="*/ 0 h 3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34"/>
                <a:gd name="T98" fmla="*/ 166 w 166"/>
                <a:gd name="T99" fmla="*/ 334 h 3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34">
                  <a:moveTo>
                    <a:pt x="165" y="333"/>
                  </a:moveTo>
                  <a:lnTo>
                    <a:pt x="98" y="333"/>
                  </a:lnTo>
                  <a:lnTo>
                    <a:pt x="92" y="326"/>
                  </a:lnTo>
                  <a:lnTo>
                    <a:pt x="87" y="318"/>
                  </a:lnTo>
                  <a:lnTo>
                    <a:pt x="82" y="310"/>
                  </a:lnTo>
                  <a:lnTo>
                    <a:pt x="79" y="301"/>
                  </a:lnTo>
                  <a:lnTo>
                    <a:pt x="76" y="293"/>
                  </a:lnTo>
                  <a:lnTo>
                    <a:pt x="73" y="283"/>
                  </a:lnTo>
                  <a:lnTo>
                    <a:pt x="70" y="265"/>
                  </a:lnTo>
                  <a:lnTo>
                    <a:pt x="68" y="224"/>
                  </a:lnTo>
                  <a:lnTo>
                    <a:pt x="0" y="224"/>
                  </a:lnTo>
                  <a:lnTo>
                    <a:pt x="0" y="108"/>
                  </a:lnTo>
                  <a:lnTo>
                    <a:pt x="68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97"/>
                  </a:lnTo>
                  <a:lnTo>
                    <a:pt x="68" y="83"/>
                  </a:lnTo>
                  <a:lnTo>
                    <a:pt x="70" y="68"/>
                  </a:lnTo>
                  <a:lnTo>
                    <a:pt x="73" y="50"/>
                  </a:lnTo>
                  <a:lnTo>
                    <a:pt x="76" y="40"/>
                  </a:lnTo>
                  <a:lnTo>
                    <a:pt x="79" y="32"/>
                  </a:lnTo>
                  <a:lnTo>
                    <a:pt x="82" y="24"/>
                  </a:lnTo>
                  <a:lnTo>
                    <a:pt x="87" y="15"/>
                  </a:lnTo>
                  <a:lnTo>
                    <a:pt x="92" y="8"/>
                  </a:lnTo>
                  <a:lnTo>
                    <a:pt x="98" y="0"/>
                  </a:lnTo>
                  <a:lnTo>
                    <a:pt x="165" y="0"/>
                  </a:lnTo>
                  <a:lnTo>
                    <a:pt x="165" y="333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9" name="Freeform 308"/>
            <p:cNvSpPr>
              <a:spLocks noChangeArrowheads="1"/>
            </p:cNvSpPr>
            <p:nvPr/>
          </p:nvSpPr>
          <p:spPr bwMode="auto">
            <a:xfrm>
              <a:off x="971" y="2803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6"/>
                <a:gd name="T94" fmla="*/ 0 h 334"/>
                <a:gd name="T95" fmla="*/ 166 w 166"/>
                <a:gd name="T96" fmla="*/ 334 h 3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6" h="334">
                  <a:moveTo>
                    <a:pt x="165" y="333"/>
                  </a:moveTo>
                  <a:lnTo>
                    <a:pt x="98" y="333"/>
                  </a:lnTo>
                  <a:lnTo>
                    <a:pt x="92" y="326"/>
                  </a:lnTo>
                  <a:lnTo>
                    <a:pt x="87" y="318"/>
                  </a:lnTo>
                  <a:lnTo>
                    <a:pt x="82" y="310"/>
                  </a:lnTo>
                  <a:lnTo>
                    <a:pt x="79" y="301"/>
                  </a:lnTo>
                  <a:lnTo>
                    <a:pt x="76" y="293"/>
                  </a:lnTo>
                  <a:lnTo>
                    <a:pt x="73" y="283"/>
                  </a:lnTo>
                  <a:lnTo>
                    <a:pt x="70" y="265"/>
                  </a:lnTo>
                  <a:lnTo>
                    <a:pt x="68" y="224"/>
                  </a:lnTo>
                  <a:lnTo>
                    <a:pt x="0" y="224"/>
                  </a:lnTo>
                  <a:lnTo>
                    <a:pt x="0" y="108"/>
                  </a:lnTo>
                  <a:lnTo>
                    <a:pt x="68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97"/>
                  </a:lnTo>
                  <a:lnTo>
                    <a:pt x="68" y="83"/>
                  </a:lnTo>
                  <a:lnTo>
                    <a:pt x="70" y="68"/>
                  </a:lnTo>
                  <a:lnTo>
                    <a:pt x="73" y="50"/>
                  </a:lnTo>
                  <a:lnTo>
                    <a:pt x="76" y="40"/>
                  </a:lnTo>
                  <a:lnTo>
                    <a:pt x="79" y="32"/>
                  </a:lnTo>
                  <a:lnTo>
                    <a:pt x="82" y="24"/>
                  </a:lnTo>
                  <a:lnTo>
                    <a:pt x="87" y="15"/>
                  </a:lnTo>
                  <a:lnTo>
                    <a:pt x="92" y="8"/>
                  </a:lnTo>
                  <a:lnTo>
                    <a:pt x="98" y="0"/>
                  </a:lnTo>
                  <a:lnTo>
                    <a:pt x="165" y="0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0" name="Freeform 309"/>
            <p:cNvSpPr>
              <a:spLocks noChangeArrowheads="1"/>
            </p:cNvSpPr>
            <p:nvPr/>
          </p:nvSpPr>
          <p:spPr bwMode="auto">
            <a:xfrm>
              <a:off x="971" y="2803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w 166"/>
                <a:gd name="T63" fmla="*/ 0 h 334"/>
                <a:gd name="T64" fmla="*/ 0 w 166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"/>
                <a:gd name="T100" fmla="*/ 0 h 334"/>
                <a:gd name="T101" fmla="*/ 166 w 166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" h="334">
                  <a:moveTo>
                    <a:pt x="165" y="333"/>
                  </a:moveTo>
                  <a:lnTo>
                    <a:pt x="98" y="333"/>
                  </a:lnTo>
                  <a:lnTo>
                    <a:pt x="92" y="326"/>
                  </a:lnTo>
                  <a:lnTo>
                    <a:pt x="87" y="318"/>
                  </a:lnTo>
                  <a:lnTo>
                    <a:pt x="82" y="310"/>
                  </a:lnTo>
                  <a:lnTo>
                    <a:pt x="79" y="301"/>
                  </a:lnTo>
                  <a:lnTo>
                    <a:pt x="76" y="293"/>
                  </a:lnTo>
                  <a:lnTo>
                    <a:pt x="73" y="283"/>
                  </a:lnTo>
                  <a:lnTo>
                    <a:pt x="70" y="265"/>
                  </a:lnTo>
                  <a:lnTo>
                    <a:pt x="68" y="224"/>
                  </a:lnTo>
                  <a:lnTo>
                    <a:pt x="0" y="224"/>
                  </a:lnTo>
                  <a:lnTo>
                    <a:pt x="0" y="174"/>
                  </a:lnTo>
                  <a:lnTo>
                    <a:pt x="0" y="157"/>
                  </a:lnTo>
                  <a:lnTo>
                    <a:pt x="0" y="108"/>
                  </a:lnTo>
                  <a:lnTo>
                    <a:pt x="68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97"/>
                  </a:lnTo>
                  <a:lnTo>
                    <a:pt x="68" y="83"/>
                  </a:lnTo>
                  <a:lnTo>
                    <a:pt x="70" y="68"/>
                  </a:lnTo>
                  <a:lnTo>
                    <a:pt x="73" y="50"/>
                  </a:lnTo>
                  <a:lnTo>
                    <a:pt x="76" y="40"/>
                  </a:lnTo>
                  <a:lnTo>
                    <a:pt x="79" y="32"/>
                  </a:lnTo>
                  <a:lnTo>
                    <a:pt x="82" y="24"/>
                  </a:lnTo>
                  <a:lnTo>
                    <a:pt x="87" y="15"/>
                  </a:lnTo>
                  <a:lnTo>
                    <a:pt x="92" y="8"/>
                  </a:lnTo>
                  <a:lnTo>
                    <a:pt x="98" y="0"/>
                  </a:lnTo>
                  <a:lnTo>
                    <a:pt x="165" y="0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1" name="Freeform 310"/>
            <p:cNvSpPr>
              <a:spLocks noChangeArrowheads="1"/>
            </p:cNvSpPr>
            <p:nvPr/>
          </p:nvSpPr>
          <p:spPr bwMode="auto">
            <a:xfrm>
              <a:off x="1008" y="2796"/>
              <a:ext cx="58" cy="91"/>
            </a:xfrm>
            <a:custGeom>
              <a:avLst/>
              <a:gdLst>
                <a:gd name="T0" fmla="*/ 0 w 254"/>
                <a:gd name="T1" fmla="*/ 0 h 400"/>
                <a:gd name="T2" fmla="*/ 0 w 254"/>
                <a:gd name="T3" fmla="*/ 0 h 400"/>
                <a:gd name="T4" fmla="*/ 0 w 254"/>
                <a:gd name="T5" fmla="*/ 0 h 400"/>
                <a:gd name="T6" fmla="*/ 0 w 254"/>
                <a:gd name="T7" fmla="*/ 0 h 400"/>
                <a:gd name="T8" fmla="*/ 0 w 254"/>
                <a:gd name="T9" fmla="*/ 0 h 400"/>
                <a:gd name="T10" fmla="*/ 0 w 254"/>
                <a:gd name="T11" fmla="*/ 0 h 400"/>
                <a:gd name="T12" fmla="*/ 0 w 254"/>
                <a:gd name="T13" fmla="*/ 0 h 400"/>
                <a:gd name="T14" fmla="*/ 0 w 254"/>
                <a:gd name="T15" fmla="*/ 0 h 400"/>
                <a:gd name="T16" fmla="*/ 0 w 254"/>
                <a:gd name="T17" fmla="*/ 0 h 400"/>
                <a:gd name="T18" fmla="*/ 0 w 254"/>
                <a:gd name="T19" fmla="*/ 0 h 400"/>
                <a:gd name="T20" fmla="*/ 0 w 254"/>
                <a:gd name="T21" fmla="*/ 0 h 400"/>
                <a:gd name="T22" fmla="*/ 0 w 254"/>
                <a:gd name="T23" fmla="*/ 0 h 400"/>
                <a:gd name="T24" fmla="*/ 0 w 254"/>
                <a:gd name="T25" fmla="*/ 0 h 400"/>
                <a:gd name="T26" fmla="*/ 0 w 254"/>
                <a:gd name="T27" fmla="*/ 0 h 400"/>
                <a:gd name="T28" fmla="*/ 0 w 254"/>
                <a:gd name="T29" fmla="*/ 0 h 400"/>
                <a:gd name="T30" fmla="*/ 0 w 254"/>
                <a:gd name="T31" fmla="*/ 0 h 400"/>
                <a:gd name="T32" fmla="*/ 0 w 254"/>
                <a:gd name="T33" fmla="*/ 0 h 400"/>
                <a:gd name="T34" fmla="*/ 0 w 254"/>
                <a:gd name="T35" fmla="*/ 0 h 400"/>
                <a:gd name="T36" fmla="*/ 0 w 254"/>
                <a:gd name="T37" fmla="*/ 0 h 400"/>
                <a:gd name="T38" fmla="*/ 0 w 254"/>
                <a:gd name="T39" fmla="*/ 0 h 400"/>
                <a:gd name="T40" fmla="*/ 0 w 254"/>
                <a:gd name="T41" fmla="*/ 0 h 400"/>
                <a:gd name="T42" fmla="*/ 0 w 254"/>
                <a:gd name="T43" fmla="*/ 0 h 400"/>
                <a:gd name="T44" fmla="*/ 0 w 254"/>
                <a:gd name="T45" fmla="*/ 0 h 400"/>
                <a:gd name="T46" fmla="*/ 0 w 254"/>
                <a:gd name="T47" fmla="*/ 0 h 400"/>
                <a:gd name="T48" fmla="*/ 0 w 254"/>
                <a:gd name="T49" fmla="*/ 0 h 400"/>
                <a:gd name="T50" fmla="*/ 0 w 254"/>
                <a:gd name="T51" fmla="*/ 0 h 400"/>
                <a:gd name="T52" fmla="*/ 0 w 254"/>
                <a:gd name="T53" fmla="*/ 0 h 400"/>
                <a:gd name="T54" fmla="*/ 0 w 254"/>
                <a:gd name="T55" fmla="*/ 0 h 400"/>
                <a:gd name="T56" fmla="*/ 0 w 254"/>
                <a:gd name="T57" fmla="*/ 0 h 400"/>
                <a:gd name="T58" fmla="*/ 0 w 254"/>
                <a:gd name="T59" fmla="*/ 0 h 400"/>
                <a:gd name="T60" fmla="*/ 0 w 254"/>
                <a:gd name="T61" fmla="*/ 0 h 400"/>
                <a:gd name="T62" fmla="*/ 0 w 254"/>
                <a:gd name="T63" fmla="*/ 0 h 400"/>
                <a:gd name="T64" fmla="*/ 0 w 254"/>
                <a:gd name="T65" fmla="*/ 0 h 400"/>
                <a:gd name="T66" fmla="*/ 0 w 254"/>
                <a:gd name="T67" fmla="*/ 0 h 400"/>
                <a:gd name="T68" fmla="*/ 0 w 254"/>
                <a:gd name="T69" fmla="*/ 0 h 400"/>
                <a:gd name="T70" fmla="*/ 0 w 254"/>
                <a:gd name="T71" fmla="*/ 0 h 400"/>
                <a:gd name="T72" fmla="*/ 0 w 254"/>
                <a:gd name="T73" fmla="*/ 0 h 400"/>
                <a:gd name="T74" fmla="*/ 0 w 254"/>
                <a:gd name="T75" fmla="*/ 0 h 400"/>
                <a:gd name="T76" fmla="*/ 0 w 254"/>
                <a:gd name="T77" fmla="*/ 0 h 400"/>
                <a:gd name="T78" fmla="*/ 0 w 254"/>
                <a:gd name="T79" fmla="*/ 0 h 400"/>
                <a:gd name="T80" fmla="*/ 0 w 254"/>
                <a:gd name="T81" fmla="*/ 0 h 400"/>
                <a:gd name="T82" fmla="*/ 0 w 254"/>
                <a:gd name="T83" fmla="*/ 0 h 400"/>
                <a:gd name="T84" fmla="*/ 0 w 254"/>
                <a:gd name="T85" fmla="*/ 0 h 400"/>
                <a:gd name="T86" fmla="*/ 0 w 254"/>
                <a:gd name="T87" fmla="*/ 0 h 400"/>
                <a:gd name="T88" fmla="*/ 0 w 254"/>
                <a:gd name="T89" fmla="*/ 0 h 400"/>
                <a:gd name="T90" fmla="*/ 0 w 254"/>
                <a:gd name="T91" fmla="*/ 0 h 400"/>
                <a:gd name="T92" fmla="*/ 0 w 254"/>
                <a:gd name="T93" fmla="*/ 0 h 400"/>
                <a:gd name="T94" fmla="*/ 0 w 254"/>
                <a:gd name="T95" fmla="*/ 0 h 400"/>
                <a:gd name="T96" fmla="*/ 0 w 254"/>
                <a:gd name="T97" fmla="*/ 0 h 400"/>
                <a:gd name="T98" fmla="*/ 0 w 254"/>
                <a:gd name="T99" fmla="*/ 0 h 400"/>
                <a:gd name="T100" fmla="*/ 0 w 254"/>
                <a:gd name="T101" fmla="*/ 0 h 400"/>
                <a:gd name="T102" fmla="*/ 0 w 254"/>
                <a:gd name="T103" fmla="*/ 0 h 400"/>
                <a:gd name="T104" fmla="*/ 0 w 254"/>
                <a:gd name="T105" fmla="*/ 0 h 400"/>
                <a:gd name="T106" fmla="*/ 0 w 254"/>
                <a:gd name="T107" fmla="*/ 0 h 400"/>
                <a:gd name="T108" fmla="*/ 0 w 254"/>
                <a:gd name="T109" fmla="*/ 0 h 400"/>
                <a:gd name="T110" fmla="*/ 0 w 254"/>
                <a:gd name="T111" fmla="*/ 0 h 400"/>
                <a:gd name="T112" fmla="*/ 0 w 254"/>
                <a:gd name="T113" fmla="*/ 0 h 400"/>
                <a:gd name="T114" fmla="*/ 0 w 254"/>
                <a:gd name="T115" fmla="*/ 0 h 400"/>
                <a:gd name="T116" fmla="*/ 0 w 254"/>
                <a:gd name="T117" fmla="*/ 0 h 400"/>
                <a:gd name="T118" fmla="*/ 0 w 254"/>
                <a:gd name="T119" fmla="*/ 0 h 400"/>
                <a:gd name="T120" fmla="*/ 0 w 254"/>
                <a:gd name="T121" fmla="*/ 0 h 400"/>
                <a:gd name="T122" fmla="*/ 0 w 254"/>
                <a:gd name="T123" fmla="*/ 0 h 400"/>
                <a:gd name="T124" fmla="*/ 0 w 254"/>
                <a:gd name="T125" fmla="*/ 0 h 4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4"/>
                <a:gd name="T190" fmla="*/ 0 h 400"/>
                <a:gd name="T191" fmla="*/ 254 w 254"/>
                <a:gd name="T192" fmla="*/ 400 h 4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4" h="400">
                  <a:moveTo>
                    <a:pt x="0" y="32"/>
                  </a:moveTo>
                  <a:lnTo>
                    <a:pt x="31" y="0"/>
                  </a:lnTo>
                  <a:lnTo>
                    <a:pt x="52" y="0"/>
                  </a:lnTo>
                  <a:lnTo>
                    <a:pt x="52" y="173"/>
                  </a:lnTo>
                  <a:lnTo>
                    <a:pt x="177" y="173"/>
                  </a:lnTo>
                  <a:lnTo>
                    <a:pt x="189" y="185"/>
                  </a:lnTo>
                  <a:lnTo>
                    <a:pt x="200" y="185"/>
                  </a:lnTo>
                  <a:lnTo>
                    <a:pt x="219" y="168"/>
                  </a:lnTo>
                  <a:lnTo>
                    <a:pt x="221" y="168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27" y="166"/>
                  </a:lnTo>
                  <a:lnTo>
                    <a:pt x="229" y="166"/>
                  </a:lnTo>
                  <a:lnTo>
                    <a:pt x="231" y="166"/>
                  </a:lnTo>
                  <a:lnTo>
                    <a:pt x="231" y="168"/>
                  </a:lnTo>
                  <a:lnTo>
                    <a:pt x="233" y="168"/>
                  </a:lnTo>
                  <a:lnTo>
                    <a:pt x="235" y="168"/>
                  </a:lnTo>
                  <a:lnTo>
                    <a:pt x="237" y="170"/>
                  </a:lnTo>
                  <a:lnTo>
                    <a:pt x="239" y="171"/>
                  </a:lnTo>
                  <a:lnTo>
                    <a:pt x="241" y="175"/>
                  </a:lnTo>
                  <a:lnTo>
                    <a:pt x="243" y="178"/>
                  </a:lnTo>
                  <a:lnTo>
                    <a:pt x="247" y="180"/>
                  </a:lnTo>
                  <a:lnTo>
                    <a:pt x="248" y="183"/>
                  </a:lnTo>
                  <a:lnTo>
                    <a:pt x="251" y="187"/>
                  </a:lnTo>
                  <a:lnTo>
                    <a:pt x="253" y="191"/>
                  </a:lnTo>
                  <a:lnTo>
                    <a:pt x="253" y="193"/>
                  </a:lnTo>
                  <a:lnTo>
                    <a:pt x="253" y="204"/>
                  </a:lnTo>
                  <a:lnTo>
                    <a:pt x="253" y="206"/>
                  </a:lnTo>
                  <a:lnTo>
                    <a:pt x="251" y="210"/>
                  </a:lnTo>
                  <a:lnTo>
                    <a:pt x="248" y="215"/>
                  </a:lnTo>
                  <a:lnTo>
                    <a:pt x="247" y="217"/>
                  </a:lnTo>
                  <a:lnTo>
                    <a:pt x="243" y="220"/>
                  </a:lnTo>
                  <a:lnTo>
                    <a:pt x="241" y="223"/>
                  </a:lnTo>
                  <a:lnTo>
                    <a:pt x="239" y="226"/>
                  </a:lnTo>
                  <a:lnTo>
                    <a:pt x="237" y="227"/>
                  </a:lnTo>
                  <a:lnTo>
                    <a:pt x="233" y="228"/>
                  </a:lnTo>
                  <a:lnTo>
                    <a:pt x="231" y="230"/>
                  </a:lnTo>
                  <a:lnTo>
                    <a:pt x="229" y="230"/>
                  </a:lnTo>
                  <a:lnTo>
                    <a:pt x="227" y="231"/>
                  </a:lnTo>
                  <a:lnTo>
                    <a:pt x="225" y="231"/>
                  </a:lnTo>
                  <a:lnTo>
                    <a:pt x="222" y="231"/>
                  </a:lnTo>
                  <a:lnTo>
                    <a:pt x="221" y="230"/>
                  </a:lnTo>
                  <a:lnTo>
                    <a:pt x="219" y="230"/>
                  </a:lnTo>
                  <a:lnTo>
                    <a:pt x="200" y="213"/>
                  </a:lnTo>
                  <a:lnTo>
                    <a:pt x="189" y="213"/>
                  </a:lnTo>
                  <a:lnTo>
                    <a:pt x="177" y="223"/>
                  </a:lnTo>
                  <a:lnTo>
                    <a:pt x="52" y="223"/>
                  </a:lnTo>
                  <a:lnTo>
                    <a:pt x="52" y="399"/>
                  </a:lnTo>
                  <a:lnTo>
                    <a:pt x="31" y="399"/>
                  </a:lnTo>
                  <a:lnTo>
                    <a:pt x="0" y="364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2" name="Freeform 311"/>
            <p:cNvSpPr>
              <a:spLocks noChangeArrowheads="1"/>
            </p:cNvSpPr>
            <p:nvPr/>
          </p:nvSpPr>
          <p:spPr bwMode="auto">
            <a:xfrm>
              <a:off x="971" y="2803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w 166"/>
                <a:gd name="T63" fmla="*/ 0 h 3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34"/>
                <a:gd name="T98" fmla="*/ 166 w 166"/>
                <a:gd name="T99" fmla="*/ 334 h 3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34">
                  <a:moveTo>
                    <a:pt x="165" y="333"/>
                  </a:moveTo>
                  <a:lnTo>
                    <a:pt x="98" y="333"/>
                  </a:lnTo>
                  <a:lnTo>
                    <a:pt x="92" y="326"/>
                  </a:lnTo>
                  <a:lnTo>
                    <a:pt x="87" y="318"/>
                  </a:lnTo>
                  <a:lnTo>
                    <a:pt x="82" y="310"/>
                  </a:lnTo>
                  <a:lnTo>
                    <a:pt x="79" y="301"/>
                  </a:lnTo>
                  <a:lnTo>
                    <a:pt x="76" y="293"/>
                  </a:lnTo>
                  <a:lnTo>
                    <a:pt x="73" y="283"/>
                  </a:lnTo>
                  <a:lnTo>
                    <a:pt x="70" y="265"/>
                  </a:lnTo>
                  <a:lnTo>
                    <a:pt x="68" y="224"/>
                  </a:lnTo>
                  <a:lnTo>
                    <a:pt x="0" y="224"/>
                  </a:lnTo>
                  <a:lnTo>
                    <a:pt x="0" y="108"/>
                  </a:lnTo>
                  <a:lnTo>
                    <a:pt x="68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97"/>
                  </a:lnTo>
                  <a:lnTo>
                    <a:pt x="68" y="83"/>
                  </a:lnTo>
                  <a:lnTo>
                    <a:pt x="70" y="68"/>
                  </a:lnTo>
                  <a:lnTo>
                    <a:pt x="73" y="50"/>
                  </a:lnTo>
                  <a:lnTo>
                    <a:pt x="76" y="40"/>
                  </a:lnTo>
                  <a:lnTo>
                    <a:pt x="79" y="32"/>
                  </a:lnTo>
                  <a:lnTo>
                    <a:pt x="82" y="24"/>
                  </a:lnTo>
                  <a:lnTo>
                    <a:pt x="87" y="15"/>
                  </a:lnTo>
                  <a:lnTo>
                    <a:pt x="92" y="8"/>
                  </a:lnTo>
                  <a:lnTo>
                    <a:pt x="98" y="0"/>
                  </a:lnTo>
                  <a:lnTo>
                    <a:pt x="165" y="0"/>
                  </a:lnTo>
                  <a:lnTo>
                    <a:pt x="165" y="333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3" name="Freeform 312"/>
            <p:cNvSpPr>
              <a:spLocks noChangeArrowheads="1"/>
            </p:cNvSpPr>
            <p:nvPr/>
          </p:nvSpPr>
          <p:spPr bwMode="auto">
            <a:xfrm>
              <a:off x="971" y="2803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6"/>
                <a:gd name="T94" fmla="*/ 0 h 334"/>
                <a:gd name="T95" fmla="*/ 166 w 166"/>
                <a:gd name="T96" fmla="*/ 334 h 3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6" h="334">
                  <a:moveTo>
                    <a:pt x="165" y="333"/>
                  </a:moveTo>
                  <a:lnTo>
                    <a:pt x="98" y="333"/>
                  </a:lnTo>
                  <a:lnTo>
                    <a:pt x="92" y="326"/>
                  </a:lnTo>
                  <a:lnTo>
                    <a:pt x="87" y="318"/>
                  </a:lnTo>
                  <a:lnTo>
                    <a:pt x="82" y="310"/>
                  </a:lnTo>
                  <a:lnTo>
                    <a:pt x="79" y="301"/>
                  </a:lnTo>
                  <a:lnTo>
                    <a:pt x="76" y="293"/>
                  </a:lnTo>
                  <a:lnTo>
                    <a:pt x="73" y="283"/>
                  </a:lnTo>
                  <a:lnTo>
                    <a:pt x="70" y="265"/>
                  </a:lnTo>
                  <a:lnTo>
                    <a:pt x="68" y="224"/>
                  </a:lnTo>
                  <a:lnTo>
                    <a:pt x="0" y="224"/>
                  </a:lnTo>
                  <a:lnTo>
                    <a:pt x="0" y="108"/>
                  </a:lnTo>
                  <a:lnTo>
                    <a:pt x="68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97"/>
                  </a:lnTo>
                  <a:lnTo>
                    <a:pt x="68" y="83"/>
                  </a:lnTo>
                  <a:lnTo>
                    <a:pt x="70" y="68"/>
                  </a:lnTo>
                  <a:lnTo>
                    <a:pt x="73" y="50"/>
                  </a:lnTo>
                  <a:lnTo>
                    <a:pt x="76" y="40"/>
                  </a:lnTo>
                  <a:lnTo>
                    <a:pt x="79" y="32"/>
                  </a:lnTo>
                  <a:lnTo>
                    <a:pt x="82" y="24"/>
                  </a:lnTo>
                  <a:lnTo>
                    <a:pt x="87" y="15"/>
                  </a:lnTo>
                  <a:lnTo>
                    <a:pt x="92" y="8"/>
                  </a:lnTo>
                  <a:lnTo>
                    <a:pt x="98" y="0"/>
                  </a:lnTo>
                  <a:lnTo>
                    <a:pt x="165" y="0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4" name="Freeform 313"/>
            <p:cNvSpPr>
              <a:spLocks noChangeArrowheads="1"/>
            </p:cNvSpPr>
            <p:nvPr/>
          </p:nvSpPr>
          <p:spPr bwMode="auto">
            <a:xfrm>
              <a:off x="971" y="2803"/>
              <a:ext cx="38" cy="76"/>
            </a:xfrm>
            <a:custGeom>
              <a:avLst/>
              <a:gdLst>
                <a:gd name="T0" fmla="*/ 0 w 166"/>
                <a:gd name="T1" fmla="*/ 0 h 334"/>
                <a:gd name="T2" fmla="*/ 0 w 166"/>
                <a:gd name="T3" fmla="*/ 0 h 334"/>
                <a:gd name="T4" fmla="*/ 0 w 166"/>
                <a:gd name="T5" fmla="*/ 0 h 334"/>
                <a:gd name="T6" fmla="*/ 0 w 166"/>
                <a:gd name="T7" fmla="*/ 0 h 334"/>
                <a:gd name="T8" fmla="*/ 0 w 166"/>
                <a:gd name="T9" fmla="*/ 0 h 334"/>
                <a:gd name="T10" fmla="*/ 0 w 166"/>
                <a:gd name="T11" fmla="*/ 0 h 334"/>
                <a:gd name="T12" fmla="*/ 0 w 166"/>
                <a:gd name="T13" fmla="*/ 0 h 334"/>
                <a:gd name="T14" fmla="*/ 0 w 166"/>
                <a:gd name="T15" fmla="*/ 0 h 334"/>
                <a:gd name="T16" fmla="*/ 0 w 166"/>
                <a:gd name="T17" fmla="*/ 0 h 334"/>
                <a:gd name="T18" fmla="*/ 0 w 166"/>
                <a:gd name="T19" fmla="*/ 0 h 334"/>
                <a:gd name="T20" fmla="*/ 0 w 166"/>
                <a:gd name="T21" fmla="*/ 0 h 334"/>
                <a:gd name="T22" fmla="*/ 0 w 166"/>
                <a:gd name="T23" fmla="*/ 0 h 334"/>
                <a:gd name="T24" fmla="*/ 0 w 166"/>
                <a:gd name="T25" fmla="*/ 0 h 334"/>
                <a:gd name="T26" fmla="*/ 0 w 166"/>
                <a:gd name="T27" fmla="*/ 0 h 334"/>
                <a:gd name="T28" fmla="*/ 0 w 166"/>
                <a:gd name="T29" fmla="*/ 0 h 334"/>
                <a:gd name="T30" fmla="*/ 0 w 166"/>
                <a:gd name="T31" fmla="*/ 0 h 334"/>
                <a:gd name="T32" fmla="*/ 0 w 166"/>
                <a:gd name="T33" fmla="*/ 0 h 334"/>
                <a:gd name="T34" fmla="*/ 0 w 166"/>
                <a:gd name="T35" fmla="*/ 0 h 334"/>
                <a:gd name="T36" fmla="*/ 0 w 166"/>
                <a:gd name="T37" fmla="*/ 0 h 334"/>
                <a:gd name="T38" fmla="*/ 0 w 166"/>
                <a:gd name="T39" fmla="*/ 0 h 334"/>
                <a:gd name="T40" fmla="*/ 0 w 166"/>
                <a:gd name="T41" fmla="*/ 0 h 334"/>
                <a:gd name="T42" fmla="*/ 0 w 166"/>
                <a:gd name="T43" fmla="*/ 0 h 334"/>
                <a:gd name="T44" fmla="*/ 0 w 166"/>
                <a:gd name="T45" fmla="*/ 0 h 334"/>
                <a:gd name="T46" fmla="*/ 0 w 166"/>
                <a:gd name="T47" fmla="*/ 0 h 334"/>
                <a:gd name="T48" fmla="*/ 0 w 166"/>
                <a:gd name="T49" fmla="*/ 0 h 334"/>
                <a:gd name="T50" fmla="*/ 0 w 166"/>
                <a:gd name="T51" fmla="*/ 0 h 334"/>
                <a:gd name="T52" fmla="*/ 0 w 166"/>
                <a:gd name="T53" fmla="*/ 0 h 334"/>
                <a:gd name="T54" fmla="*/ 0 w 166"/>
                <a:gd name="T55" fmla="*/ 0 h 334"/>
                <a:gd name="T56" fmla="*/ 0 w 166"/>
                <a:gd name="T57" fmla="*/ 0 h 334"/>
                <a:gd name="T58" fmla="*/ 0 w 166"/>
                <a:gd name="T59" fmla="*/ 0 h 334"/>
                <a:gd name="T60" fmla="*/ 0 w 166"/>
                <a:gd name="T61" fmla="*/ 0 h 334"/>
                <a:gd name="T62" fmla="*/ 0 w 166"/>
                <a:gd name="T63" fmla="*/ 0 h 334"/>
                <a:gd name="T64" fmla="*/ 0 w 166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"/>
                <a:gd name="T100" fmla="*/ 0 h 334"/>
                <a:gd name="T101" fmla="*/ 166 w 166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" h="334">
                  <a:moveTo>
                    <a:pt x="165" y="333"/>
                  </a:moveTo>
                  <a:lnTo>
                    <a:pt x="98" y="333"/>
                  </a:lnTo>
                  <a:lnTo>
                    <a:pt x="92" y="326"/>
                  </a:lnTo>
                  <a:lnTo>
                    <a:pt x="87" y="318"/>
                  </a:lnTo>
                  <a:lnTo>
                    <a:pt x="82" y="310"/>
                  </a:lnTo>
                  <a:lnTo>
                    <a:pt x="79" y="301"/>
                  </a:lnTo>
                  <a:lnTo>
                    <a:pt x="76" y="293"/>
                  </a:lnTo>
                  <a:lnTo>
                    <a:pt x="73" y="283"/>
                  </a:lnTo>
                  <a:lnTo>
                    <a:pt x="70" y="265"/>
                  </a:lnTo>
                  <a:lnTo>
                    <a:pt x="68" y="224"/>
                  </a:lnTo>
                  <a:lnTo>
                    <a:pt x="0" y="224"/>
                  </a:lnTo>
                  <a:lnTo>
                    <a:pt x="0" y="174"/>
                  </a:lnTo>
                  <a:lnTo>
                    <a:pt x="0" y="157"/>
                  </a:lnTo>
                  <a:lnTo>
                    <a:pt x="0" y="108"/>
                  </a:lnTo>
                  <a:lnTo>
                    <a:pt x="68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97"/>
                  </a:lnTo>
                  <a:lnTo>
                    <a:pt x="68" y="83"/>
                  </a:lnTo>
                  <a:lnTo>
                    <a:pt x="70" y="68"/>
                  </a:lnTo>
                  <a:lnTo>
                    <a:pt x="73" y="50"/>
                  </a:lnTo>
                  <a:lnTo>
                    <a:pt x="76" y="40"/>
                  </a:lnTo>
                  <a:lnTo>
                    <a:pt x="79" y="32"/>
                  </a:lnTo>
                  <a:lnTo>
                    <a:pt x="82" y="24"/>
                  </a:lnTo>
                  <a:lnTo>
                    <a:pt x="87" y="15"/>
                  </a:lnTo>
                  <a:lnTo>
                    <a:pt x="92" y="8"/>
                  </a:lnTo>
                  <a:lnTo>
                    <a:pt x="98" y="0"/>
                  </a:lnTo>
                  <a:lnTo>
                    <a:pt x="165" y="0"/>
                  </a:lnTo>
                </a:path>
              </a:pathLst>
            </a:custGeom>
            <a:noFill/>
            <a:ln w="18360">
              <a:solidFill>
                <a:srgbClr val="28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39" name="Text Box 315"/>
          <p:cNvSpPr txBox="1">
            <a:spLocks noChangeArrowheads="1"/>
          </p:cNvSpPr>
          <p:nvPr/>
        </p:nvSpPr>
        <p:spPr bwMode="auto">
          <a:xfrm>
            <a:off x="236538" y="1612900"/>
            <a:ext cx="9605962" cy="74771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9207" tIns="49604" rIns="99207" bIns="49604" anchor="ctr"/>
          <a:lstStyle/>
          <a:p>
            <a:pPr algn="ctr"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2800"/>
              <a:t>clients cannot differentiate between different networks</a:t>
            </a:r>
          </a:p>
        </p:txBody>
      </p:sp>
      <p:sp>
        <p:nvSpPr>
          <p:cNvPr id="60440" name="Text Box 186"/>
          <p:cNvSpPr txBox="1">
            <a:spLocks noChangeArrowheads="1"/>
          </p:cNvSpPr>
          <p:nvPr/>
        </p:nvSpPr>
        <p:spPr bwMode="auto">
          <a:xfrm>
            <a:off x="7631113" y="3475038"/>
            <a:ext cx="2981325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49604" rIns="99207" bIns="49604"/>
          <a:lstStyle/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3100">
                <a:solidFill>
                  <a:schemeClr val="bg1"/>
                </a:solidFill>
              </a:rPr>
              <a:t> 100 Mb/s</a:t>
            </a:r>
          </a:p>
        </p:txBody>
      </p:sp>
      <p:sp>
        <p:nvSpPr>
          <p:cNvPr id="317" name="Rectangle 1"/>
          <p:cNvSpPr txBox="1">
            <a:spLocks noChangeArrowheads="1"/>
          </p:cNvSpPr>
          <p:nvPr/>
        </p:nvSpPr>
        <p:spPr bwMode="auto">
          <a:xfrm>
            <a:off x="544513" y="217488"/>
            <a:ext cx="9185275" cy="1446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  <a:defRPr/>
            </a:pPr>
            <a:r>
              <a:rPr lang="en-US" sz="3600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no mechanisms for querying network properties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65088"/>
            <a:ext cx="9074150" cy="1446212"/>
          </a:xfrm>
        </p:spPr>
        <p:txBody>
          <a:bodyPr/>
          <a:lstStyle/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mtClean="0"/>
              <a:t>no mechanisms for querying network properties</a:t>
            </a:r>
          </a:p>
        </p:txBody>
      </p:sp>
      <p:sp>
        <p:nvSpPr>
          <p:cNvPr id="61443" name="AutoShape 2"/>
          <p:cNvSpPr>
            <a:spLocks noChangeArrowheads="1"/>
          </p:cNvSpPr>
          <p:nvPr/>
        </p:nvSpPr>
        <p:spPr bwMode="auto">
          <a:xfrm>
            <a:off x="-254000" y="0"/>
            <a:ext cx="10333038" cy="8020050"/>
          </a:xfrm>
          <a:prstGeom prst="roundRect">
            <a:avLst>
              <a:gd name="adj" fmla="val 4014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grpSp>
        <p:nvGrpSpPr>
          <p:cNvPr id="61444" name="Group 3"/>
          <p:cNvGrpSpPr>
            <a:grpSpLocks/>
          </p:cNvGrpSpPr>
          <p:nvPr/>
        </p:nvGrpSpPr>
        <p:grpSpPr bwMode="auto">
          <a:xfrm>
            <a:off x="1008063" y="2484438"/>
            <a:ext cx="8062912" cy="4598987"/>
            <a:chOff x="576" y="1420"/>
            <a:chExt cx="4607" cy="2628"/>
          </a:xfrm>
        </p:grpSpPr>
        <p:sp>
          <p:nvSpPr>
            <p:cNvPr id="61446" name="Line 4"/>
            <p:cNvSpPr>
              <a:spLocks noChangeShapeType="1"/>
            </p:cNvSpPr>
            <p:nvPr/>
          </p:nvSpPr>
          <p:spPr bwMode="auto">
            <a:xfrm flipH="1" flipV="1">
              <a:off x="2645" y="2438"/>
              <a:ext cx="1368" cy="1029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7" name="Line 5"/>
            <p:cNvSpPr>
              <a:spLocks noChangeShapeType="1"/>
            </p:cNvSpPr>
            <p:nvPr/>
          </p:nvSpPr>
          <p:spPr bwMode="auto">
            <a:xfrm flipH="1" flipV="1">
              <a:off x="2608" y="2457"/>
              <a:ext cx="182" cy="704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48" name="Group 6"/>
            <p:cNvGrpSpPr>
              <a:grpSpLocks/>
            </p:cNvGrpSpPr>
            <p:nvPr/>
          </p:nvGrpSpPr>
          <p:grpSpPr bwMode="auto">
            <a:xfrm>
              <a:off x="576" y="2951"/>
              <a:ext cx="1128" cy="1081"/>
              <a:chOff x="576" y="2951"/>
              <a:chExt cx="1128" cy="1081"/>
            </a:xfrm>
          </p:grpSpPr>
          <p:grpSp>
            <p:nvGrpSpPr>
              <p:cNvPr id="61593" name="Group 7"/>
              <p:cNvGrpSpPr>
                <a:grpSpLocks/>
              </p:cNvGrpSpPr>
              <p:nvPr/>
            </p:nvGrpSpPr>
            <p:grpSpPr bwMode="auto">
              <a:xfrm>
                <a:off x="677" y="3129"/>
                <a:ext cx="1007" cy="903"/>
                <a:chOff x="677" y="3129"/>
                <a:chExt cx="1007" cy="903"/>
              </a:xfrm>
            </p:grpSpPr>
            <p:sp>
              <p:nvSpPr>
                <p:cNvPr id="61629" name="Freeform 8"/>
                <p:cNvSpPr>
                  <a:spLocks noChangeArrowheads="1"/>
                </p:cNvSpPr>
                <p:nvPr/>
              </p:nvSpPr>
              <p:spPr bwMode="auto">
                <a:xfrm>
                  <a:off x="677" y="3734"/>
                  <a:ext cx="911" cy="168"/>
                </a:xfrm>
                <a:custGeom>
                  <a:avLst/>
                  <a:gdLst>
                    <a:gd name="T0" fmla="*/ 0 w 4019"/>
                    <a:gd name="T1" fmla="*/ 0 h 740"/>
                    <a:gd name="T2" fmla="*/ 2 w 4019"/>
                    <a:gd name="T3" fmla="*/ 0 h 740"/>
                    <a:gd name="T4" fmla="*/ 2 w 4019"/>
                    <a:gd name="T5" fmla="*/ 0 h 740"/>
                    <a:gd name="T6" fmla="*/ 0 w 4019"/>
                    <a:gd name="T7" fmla="*/ 0 h 740"/>
                    <a:gd name="T8" fmla="*/ 0 w 4019"/>
                    <a:gd name="T9" fmla="*/ 0 h 7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19"/>
                    <a:gd name="T16" fmla="*/ 0 h 740"/>
                    <a:gd name="T17" fmla="*/ 4019 w 4019"/>
                    <a:gd name="T18" fmla="*/ 740 h 7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19" h="740">
                      <a:moveTo>
                        <a:pt x="0" y="0"/>
                      </a:moveTo>
                      <a:lnTo>
                        <a:pt x="4018" y="0"/>
                      </a:lnTo>
                      <a:lnTo>
                        <a:pt x="4018" y="739"/>
                      </a:lnTo>
                      <a:lnTo>
                        <a:pt x="0" y="73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7B7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30" name="Freeform 9"/>
                <p:cNvSpPr>
                  <a:spLocks noChangeArrowheads="1"/>
                </p:cNvSpPr>
                <p:nvPr/>
              </p:nvSpPr>
              <p:spPr bwMode="auto">
                <a:xfrm>
                  <a:off x="677" y="3734"/>
                  <a:ext cx="911" cy="168"/>
                </a:xfrm>
                <a:custGeom>
                  <a:avLst/>
                  <a:gdLst>
                    <a:gd name="T0" fmla="*/ 0 w 4019"/>
                    <a:gd name="T1" fmla="*/ 0 h 740"/>
                    <a:gd name="T2" fmla="*/ 2 w 4019"/>
                    <a:gd name="T3" fmla="*/ 0 h 740"/>
                    <a:gd name="T4" fmla="*/ 2 w 4019"/>
                    <a:gd name="T5" fmla="*/ 0 h 740"/>
                    <a:gd name="T6" fmla="*/ 0 w 4019"/>
                    <a:gd name="T7" fmla="*/ 0 h 740"/>
                    <a:gd name="T8" fmla="*/ 0 w 4019"/>
                    <a:gd name="T9" fmla="*/ 0 h 7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19"/>
                    <a:gd name="T16" fmla="*/ 0 h 740"/>
                    <a:gd name="T17" fmla="*/ 4019 w 4019"/>
                    <a:gd name="T18" fmla="*/ 740 h 7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19" h="740">
                      <a:moveTo>
                        <a:pt x="0" y="0"/>
                      </a:moveTo>
                      <a:lnTo>
                        <a:pt x="4018" y="0"/>
                      </a:lnTo>
                      <a:lnTo>
                        <a:pt x="4018" y="739"/>
                      </a:lnTo>
                      <a:lnTo>
                        <a:pt x="0" y="73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31" name="Freeform 10"/>
                <p:cNvSpPr>
                  <a:spLocks noChangeArrowheads="1"/>
                </p:cNvSpPr>
                <p:nvPr/>
              </p:nvSpPr>
              <p:spPr bwMode="auto">
                <a:xfrm>
                  <a:off x="677" y="3643"/>
                  <a:ext cx="1008" cy="92"/>
                </a:xfrm>
                <a:custGeom>
                  <a:avLst/>
                  <a:gdLst>
                    <a:gd name="T0" fmla="*/ 0 w 4443"/>
                    <a:gd name="T1" fmla="*/ 0 h 407"/>
                    <a:gd name="T2" fmla="*/ 0 w 4443"/>
                    <a:gd name="T3" fmla="*/ 0 h 407"/>
                    <a:gd name="T4" fmla="*/ 3 w 4443"/>
                    <a:gd name="T5" fmla="*/ 0 h 407"/>
                    <a:gd name="T6" fmla="*/ 2 w 4443"/>
                    <a:gd name="T7" fmla="*/ 0 h 407"/>
                    <a:gd name="T8" fmla="*/ 0 w 4443"/>
                    <a:gd name="T9" fmla="*/ 0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43"/>
                    <a:gd name="T16" fmla="*/ 0 h 407"/>
                    <a:gd name="T17" fmla="*/ 4443 w 4443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43" h="407">
                      <a:moveTo>
                        <a:pt x="0" y="406"/>
                      </a:moveTo>
                      <a:lnTo>
                        <a:pt x="422" y="0"/>
                      </a:lnTo>
                      <a:lnTo>
                        <a:pt x="4442" y="0"/>
                      </a:lnTo>
                      <a:lnTo>
                        <a:pt x="4012" y="406"/>
                      </a:lnTo>
                      <a:lnTo>
                        <a:pt x="0" y="406"/>
                      </a:lnTo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32" name="Freeform 11"/>
                <p:cNvSpPr>
                  <a:spLocks noChangeArrowheads="1"/>
                </p:cNvSpPr>
                <p:nvPr/>
              </p:nvSpPr>
              <p:spPr bwMode="auto">
                <a:xfrm>
                  <a:off x="677" y="3643"/>
                  <a:ext cx="1008" cy="92"/>
                </a:xfrm>
                <a:custGeom>
                  <a:avLst/>
                  <a:gdLst>
                    <a:gd name="T0" fmla="*/ 0 w 4443"/>
                    <a:gd name="T1" fmla="*/ 0 h 407"/>
                    <a:gd name="T2" fmla="*/ 0 w 4443"/>
                    <a:gd name="T3" fmla="*/ 0 h 407"/>
                    <a:gd name="T4" fmla="*/ 3 w 4443"/>
                    <a:gd name="T5" fmla="*/ 0 h 407"/>
                    <a:gd name="T6" fmla="*/ 2 w 4443"/>
                    <a:gd name="T7" fmla="*/ 0 h 407"/>
                    <a:gd name="T8" fmla="*/ 0 w 4443"/>
                    <a:gd name="T9" fmla="*/ 0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43"/>
                    <a:gd name="T16" fmla="*/ 0 h 407"/>
                    <a:gd name="T17" fmla="*/ 4443 w 4443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43" h="407">
                      <a:moveTo>
                        <a:pt x="0" y="406"/>
                      </a:moveTo>
                      <a:lnTo>
                        <a:pt x="422" y="0"/>
                      </a:lnTo>
                      <a:lnTo>
                        <a:pt x="4442" y="0"/>
                      </a:lnTo>
                      <a:lnTo>
                        <a:pt x="4012" y="406"/>
                      </a:lnTo>
                      <a:lnTo>
                        <a:pt x="0" y="406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33" name="Freeform 12"/>
                <p:cNvSpPr>
                  <a:spLocks noChangeArrowheads="1"/>
                </p:cNvSpPr>
                <p:nvPr/>
              </p:nvSpPr>
              <p:spPr bwMode="auto">
                <a:xfrm>
                  <a:off x="1318" y="3792"/>
                  <a:ext cx="220" cy="38"/>
                </a:xfrm>
                <a:custGeom>
                  <a:avLst/>
                  <a:gdLst>
                    <a:gd name="T0" fmla="*/ 1 w 968"/>
                    <a:gd name="T1" fmla="*/ 0 h 168"/>
                    <a:gd name="T2" fmla="*/ 0 w 968"/>
                    <a:gd name="T3" fmla="*/ 0 h 168"/>
                    <a:gd name="T4" fmla="*/ 0 w 968"/>
                    <a:gd name="T5" fmla="*/ 0 h 168"/>
                    <a:gd name="T6" fmla="*/ 1 w 968"/>
                    <a:gd name="T7" fmla="*/ 0 h 168"/>
                    <a:gd name="T8" fmla="*/ 1 w 968"/>
                    <a:gd name="T9" fmla="*/ 0 h 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8"/>
                    <a:gd name="T16" fmla="*/ 0 h 168"/>
                    <a:gd name="T17" fmla="*/ 968 w 968"/>
                    <a:gd name="T18" fmla="*/ 168 h 1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8" h="168">
                      <a:moveTo>
                        <a:pt x="967" y="167"/>
                      </a:moveTo>
                      <a:lnTo>
                        <a:pt x="0" y="167"/>
                      </a:lnTo>
                      <a:lnTo>
                        <a:pt x="0" y="0"/>
                      </a:lnTo>
                      <a:lnTo>
                        <a:pt x="967" y="0"/>
                      </a:lnTo>
                      <a:lnTo>
                        <a:pt x="967" y="167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34" name="Freeform 13"/>
                <p:cNvSpPr>
                  <a:spLocks noChangeArrowheads="1"/>
                </p:cNvSpPr>
                <p:nvPr/>
              </p:nvSpPr>
              <p:spPr bwMode="auto">
                <a:xfrm>
                  <a:off x="1586" y="3643"/>
                  <a:ext cx="98" cy="258"/>
                </a:xfrm>
                <a:custGeom>
                  <a:avLst/>
                  <a:gdLst>
                    <a:gd name="T0" fmla="*/ 0 w 433"/>
                    <a:gd name="T1" fmla="*/ 1 h 1139"/>
                    <a:gd name="T2" fmla="*/ 0 w 433"/>
                    <a:gd name="T3" fmla="*/ 0 h 1139"/>
                    <a:gd name="T4" fmla="*/ 0 w 433"/>
                    <a:gd name="T5" fmla="*/ 0 h 1139"/>
                    <a:gd name="T6" fmla="*/ 0 w 433"/>
                    <a:gd name="T7" fmla="*/ 0 h 1139"/>
                    <a:gd name="T8" fmla="*/ 0 w 433"/>
                    <a:gd name="T9" fmla="*/ 1 h 11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3"/>
                    <a:gd name="T16" fmla="*/ 0 h 1139"/>
                    <a:gd name="T17" fmla="*/ 433 w 433"/>
                    <a:gd name="T18" fmla="*/ 1139 h 11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3" h="1139">
                      <a:moveTo>
                        <a:pt x="0" y="1138"/>
                      </a:moveTo>
                      <a:lnTo>
                        <a:pt x="432" y="712"/>
                      </a:lnTo>
                      <a:lnTo>
                        <a:pt x="432" y="0"/>
                      </a:lnTo>
                      <a:lnTo>
                        <a:pt x="0" y="404"/>
                      </a:lnTo>
                      <a:lnTo>
                        <a:pt x="0" y="1138"/>
                      </a:lnTo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35" name="Freeform 14"/>
                <p:cNvSpPr>
                  <a:spLocks noChangeArrowheads="1"/>
                </p:cNvSpPr>
                <p:nvPr/>
              </p:nvSpPr>
              <p:spPr bwMode="auto">
                <a:xfrm>
                  <a:off x="1586" y="3643"/>
                  <a:ext cx="98" cy="258"/>
                </a:xfrm>
                <a:custGeom>
                  <a:avLst/>
                  <a:gdLst>
                    <a:gd name="T0" fmla="*/ 0 w 433"/>
                    <a:gd name="T1" fmla="*/ 1 h 1139"/>
                    <a:gd name="T2" fmla="*/ 0 w 433"/>
                    <a:gd name="T3" fmla="*/ 0 h 1139"/>
                    <a:gd name="T4" fmla="*/ 0 w 433"/>
                    <a:gd name="T5" fmla="*/ 0 h 1139"/>
                    <a:gd name="T6" fmla="*/ 0 w 433"/>
                    <a:gd name="T7" fmla="*/ 0 h 1139"/>
                    <a:gd name="T8" fmla="*/ 0 w 433"/>
                    <a:gd name="T9" fmla="*/ 1 h 11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3"/>
                    <a:gd name="T16" fmla="*/ 0 h 1139"/>
                    <a:gd name="T17" fmla="*/ 433 w 433"/>
                    <a:gd name="T18" fmla="*/ 1139 h 11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3" h="1139">
                      <a:moveTo>
                        <a:pt x="0" y="1138"/>
                      </a:moveTo>
                      <a:lnTo>
                        <a:pt x="432" y="712"/>
                      </a:lnTo>
                      <a:lnTo>
                        <a:pt x="432" y="0"/>
                      </a:lnTo>
                      <a:lnTo>
                        <a:pt x="0" y="404"/>
                      </a:lnTo>
                      <a:lnTo>
                        <a:pt x="0" y="1138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36" name="Freeform 15"/>
                <p:cNvSpPr>
                  <a:spLocks noChangeArrowheads="1"/>
                </p:cNvSpPr>
                <p:nvPr/>
              </p:nvSpPr>
              <p:spPr bwMode="auto">
                <a:xfrm>
                  <a:off x="682" y="3880"/>
                  <a:ext cx="805" cy="128"/>
                </a:xfrm>
                <a:custGeom>
                  <a:avLst/>
                  <a:gdLst>
                    <a:gd name="T0" fmla="*/ 0 w 3549"/>
                    <a:gd name="T1" fmla="*/ 0 h 565"/>
                    <a:gd name="T2" fmla="*/ 0 w 3549"/>
                    <a:gd name="T3" fmla="*/ 0 h 565"/>
                    <a:gd name="T4" fmla="*/ 2 w 3549"/>
                    <a:gd name="T5" fmla="*/ 0 h 565"/>
                    <a:gd name="T6" fmla="*/ 2 w 3549"/>
                    <a:gd name="T7" fmla="*/ 0 h 565"/>
                    <a:gd name="T8" fmla="*/ 0 w 3549"/>
                    <a:gd name="T9" fmla="*/ 0 h 5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9"/>
                    <a:gd name="T16" fmla="*/ 0 h 565"/>
                    <a:gd name="T17" fmla="*/ 3549 w 3549"/>
                    <a:gd name="T18" fmla="*/ 565 h 5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9" h="565">
                      <a:moveTo>
                        <a:pt x="0" y="564"/>
                      </a:moveTo>
                      <a:lnTo>
                        <a:pt x="449" y="0"/>
                      </a:lnTo>
                      <a:lnTo>
                        <a:pt x="3548" y="0"/>
                      </a:lnTo>
                      <a:lnTo>
                        <a:pt x="3098" y="564"/>
                      </a:lnTo>
                      <a:lnTo>
                        <a:pt x="0" y="564"/>
                      </a:lnTo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37" name="Freeform 16"/>
                <p:cNvSpPr>
                  <a:spLocks noChangeArrowheads="1"/>
                </p:cNvSpPr>
                <p:nvPr/>
              </p:nvSpPr>
              <p:spPr bwMode="auto">
                <a:xfrm>
                  <a:off x="682" y="3880"/>
                  <a:ext cx="805" cy="128"/>
                </a:xfrm>
                <a:custGeom>
                  <a:avLst/>
                  <a:gdLst>
                    <a:gd name="T0" fmla="*/ 0 w 3549"/>
                    <a:gd name="T1" fmla="*/ 0 h 565"/>
                    <a:gd name="T2" fmla="*/ 0 w 3549"/>
                    <a:gd name="T3" fmla="*/ 0 h 565"/>
                    <a:gd name="T4" fmla="*/ 2 w 3549"/>
                    <a:gd name="T5" fmla="*/ 0 h 565"/>
                    <a:gd name="T6" fmla="*/ 2 w 3549"/>
                    <a:gd name="T7" fmla="*/ 0 h 565"/>
                    <a:gd name="T8" fmla="*/ 0 w 3549"/>
                    <a:gd name="T9" fmla="*/ 0 h 5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9"/>
                    <a:gd name="T16" fmla="*/ 0 h 565"/>
                    <a:gd name="T17" fmla="*/ 3549 w 3549"/>
                    <a:gd name="T18" fmla="*/ 565 h 5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9" h="565">
                      <a:moveTo>
                        <a:pt x="0" y="564"/>
                      </a:moveTo>
                      <a:lnTo>
                        <a:pt x="449" y="0"/>
                      </a:lnTo>
                      <a:lnTo>
                        <a:pt x="3548" y="0"/>
                      </a:lnTo>
                      <a:lnTo>
                        <a:pt x="3098" y="564"/>
                      </a:lnTo>
                      <a:lnTo>
                        <a:pt x="0" y="564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38" name="Freeform 17"/>
                <p:cNvSpPr>
                  <a:spLocks noChangeArrowheads="1"/>
                </p:cNvSpPr>
                <p:nvPr/>
              </p:nvSpPr>
              <p:spPr bwMode="auto">
                <a:xfrm>
                  <a:off x="1384" y="3880"/>
                  <a:ext cx="103" cy="153"/>
                </a:xfrm>
                <a:custGeom>
                  <a:avLst/>
                  <a:gdLst>
                    <a:gd name="T0" fmla="*/ 0 w 456"/>
                    <a:gd name="T1" fmla="*/ 0 h 673"/>
                    <a:gd name="T2" fmla="*/ 0 w 456"/>
                    <a:gd name="T3" fmla="*/ 0 h 673"/>
                    <a:gd name="T4" fmla="*/ 0 w 456"/>
                    <a:gd name="T5" fmla="*/ 0 h 673"/>
                    <a:gd name="T6" fmla="*/ 0 w 456"/>
                    <a:gd name="T7" fmla="*/ 0 h 673"/>
                    <a:gd name="T8" fmla="*/ 0 w 456"/>
                    <a:gd name="T9" fmla="*/ 0 h 6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6"/>
                    <a:gd name="T16" fmla="*/ 0 h 673"/>
                    <a:gd name="T17" fmla="*/ 456 w 456"/>
                    <a:gd name="T18" fmla="*/ 673 h 6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6" h="673">
                      <a:moveTo>
                        <a:pt x="0" y="672"/>
                      </a:moveTo>
                      <a:lnTo>
                        <a:pt x="455" y="205"/>
                      </a:lnTo>
                      <a:lnTo>
                        <a:pt x="455" y="0"/>
                      </a:lnTo>
                      <a:lnTo>
                        <a:pt x="0" y="559"/>
                      </a:lnTo>
                      <a:lnTo>
                        <a:pt x="0" y="672"/>
                      </a:lnTo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39" name="Freeform 18"/>
                <p:cNvSpPr>
                  <a:spLocks noChangeArrowheads="1"/>
                </p:cNvSpPr>
                <p:nvPr/>
              </p:nvSpPr>
              <p:spPr bwMode="auto">
                <a:xfrm>
                  <a:off x="1384" y="3880"/>
                  <a:ext cx="103" cy="153"/>
                </a:xfrm>
                <a:custGeom>
                  <a:avLst/>
                  <a:gdLst>
                    <a:gd name="T0" fmla="*/ 0 w 456"/>
                    <a:gd name="T1" fmla="*/ 0 h 673"/>
                    <a:gd name="T2" fmla="*/ 0 w 456"/>
                    <a:gd name="T3" fmla="*/ 0 h 673"/>
                    <a:gd name="T4" fmla="*/ 0 w 456"/>
                    <a:gd name="T5" fmla="*/ 0 h 673"/>
                    <a:gd name="T6" fmla="*/ 0 w 456"/>
                    <a:gd name="T7" fmla="*/ 0 h 673"/>
                    <a:gd name="T8" fmla="*/ 0 w 456"/>
                    <a:gd name="T9" fmla="*/ 0 h 6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6"/>
                    <a:gd name="T16" fmla="*/ 0 h 673"/>
                    <a:gd name="T17" fmla="*/ 456 w 456"/>
                    <a:gd name="T18" fmla="*/ 673 h 6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6" h="673">
                      <a:moveTo>
                        <a:pt x="0" y="672"/>
                      </a:moveTo>
                      <a:lnTo>
                        <a:pt x="455" y="205"/>
                      </a:lnTo>
                      <a:lnTo>
                        <a:pt x="455" y="0"/>
                      </a:lnTo>
                      <a:lnTo>
                        <a:pt x="0" y="559"/>
                      </a:lnTo>
                      <a:lnTo>
                        <a:pt x="0" y="672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40" name="Freeform 19"/>
                <p:cNvSpPr>
                  <a:spLocks noChangeArrowheads="1"/>
                </p:cNvSpPr>
                <p:nvPr/>
              </p:nvSpPr>
              <p:spPr bwMode="auto">
                <a:xfrm>
                  <a:off x="682" y="4006"/>
                  <a:ext cx="703" cy="27"/>
                </a:xfrm>
                <a:custGeom>
                  <a:avLst/>
                  <a:gdLst>
                    <a:gd name="T0" fmla="*/ 0 w 3101"/>
                    <a:gd name="T1" fmla="*/ 0 h 118"/>
                    <a:gd name="T2" fmla="*/ 2 w 3101"/>
                    <a:gd name="T3" fmla="*/ 0 h 118"/>
                    <a:gd name="T4" fmla="*/ 2 w 3101"/>
                    <a:gd name="T5" fmla="*/ 0 h 118"/>
                    <a:gd name="T6" fmla="*/ 0 w 3101"/>
                    <a:gd name="T7" fmla="*/ 0 h 118"/>
                    <a:gd name="T8" fmla="*/ 0 w 3101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01"/>
                    <a:gd name="T16" fmla="*/ 0 h 118"/>
                    <a:gd name="T17" fmla="*/ 3101 w 310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01" h="118">
                      <a:moveTo>
                        <a:pt x="0" y="0"/>
                      </a:moveTo>
                      <a:lnTo>
                        <a:pt x="3100" y="0"/>
                      </a:lnTo>
                      <a:lnTo>
                        <a:pt x="3100" y="117"/>
                      </a:lnTo>
                      <a:lnTo>
                        <a:pt x="0" y="1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7B7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41" name="Freeform 20"/>
                <p:cNvSpPr>
                  <a:spLocks noChangeArrowheads="1"/>
                </p:cNvSpPr>
                <p:nvPr/>
              </p:nvSpPr>
              <p:spPr bwMode="auto">
                <a:xfrm>
                  <a:off x="682" y="4006"/>
                  <a:ext cx="703" cy="27"/>
                </a:xfrm>
                <a:custGeom>
                  <a:avLst/>
                  <a:gdLst>
                    <a:gd name="T0" fmla="*/ 0 w 3101"/>
                    <a:gd name="T1" fmla="*/ 0 h 118"/>
                    <a:gd name="T2" fmla="*/ 2 w 3101"/>
                    <a:gd name="T3" fmla="*/ 0 h 118"/>
                    <a:gd name="T4" fmla="*/ 2 w 3101"/>
                    <a:gd name="T5" fmla="*/ 0 h 118"/>
                    <a:gd name="T6" fmla="*/ 0 w 3101"/>
                    <a:gd name="T7" fmla="*/ 0 h 118"/>
                    <a:gd name="T8" fmla="*/ 0 w 3101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01"/>
                    <a:gd name="T16" fmla="*/ 0 h 118"/>
                    <a:gd name="T17" fmla="*/ 3101 w 310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01" h="118">
                      <a:moveTo>
                        <a:pt x="0" y="0"/>
                      </a:moveTo>
                      <a:lnTo>
                        <a:pt x="3100" y="0"/>
                      </a:lnTo>
                      <a:lnTo>
                        <a:pt x="3100" y="117"/>
                      </a:lnTo>
                      <a:lnTo>
                        <a:pt x="0" y="1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42" name="Freeform 21"/>
                <p:cNvSpPr>
                  <a:spLocks noChangeArrowheads="1"/>
                </p:cNvSpPr>
                <p:nvPr/>
              </p:nvSpPr>
              <p:spPr bwMode="auto">
                <a:xfrm>
                  <a:off x="813" y="3643"/>
                  <a:ext cx="724" cy="71"/>
                </a:xfrm>
                <a:custGeom>
                  <a:avLst/>
                  <a:gdLst>
                    <a:gd name="T0" fmla="*/ 0 w 3192"/>
                    <a:gd name="T1" fmla="*/ 0 h 315"/>
                    <a:gd name="T2" fmla="*/ 0 w 3192"/>
                    <a:gd name="T3" fmla="*/ 0 h 315"/>
                    <a:gd name="T4" fmla="*/ 2 w 3192"/>
                    <a:gd name="T5" fmla="*/ 0 h 315"/>
                    <a:gd name="T6" fmla="*/ 2 w 3192"/>
                    <a:gd name="T7" fmla="*/ 0 h 315"/>
                    <a:gd name="T8" fmla="*/ 0 w 3192"/>
                    <a:gd name="T9" fmla="*/ 0 h 3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92"/>
                    <a:gd name="T16" fmla="*/ 0 h 315"/>
                    <a:gd name="T17" fmla="*/ 3192 w 3192"/>
                    <a:gd name="T18" fmla="*/ 315 h 3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92" h="315">
                      <a:moveTo>
                        <a:pt x="0" y="314"/>
                      </a:moveTo>
                      <a:lnTo>
                        <a:pt x="337" y="0"/>
                      </a:lnTo>
                      <a:lnTo>
                        <a:pt x="3191" y="0"/>
                      </a:lnTo>
                      <a:lnTo>
                        <a:pt x="2872" y="314"/>
                      </a:lnTo>
                      <a:lnTo>
                        <a:pt x="0" y="314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43" name="Freeform 22"/>
                <p:cNvSpPr>
                  <a:spLocks noChangeArrowheads="1"/>
                </p:cNvSpPr>
                <p:nvPr/>
              </p:nvSpPr>
              <p:spPr bwMode="auto">
                <a:xfrm>
                  <a:off x="813" y="3643"/>
                  <a:ext cx="724" cy="71"/>
                </a:xfrm>
                <a:custGeom>
                  <a:avLst/>
                  <a:gdLst>
                    <a:gd name="T0" fmla="*/ 0 w 3192"/>
                    <a:gd name="T1" fmla="*/ 0 h 315"/>
                    <a:gd name="T2" fmla="*/ 0 w 3192"/>
                    <a:gd name="T3" fmla="*/ 0 h 315"/>
                    <a:gd name="T4" fmla="*/ 2 w 3192"/>
                    <a:gd name="T5" fmla="*/ 0 h 315"/>
                    <a:gd name="T6" fmla="*/ 2 w 3192"/>
                    <a:gd name="T7" fmla="*/ 0 h 315"/>
                    <a:gd name="T8" fmla="*/ 0 w 3192"/>
                    <a:gd name="T9" fmla="*/ 0 h 3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92"/>
                    <a:gd name="T16" fmla="*/ 0 h 315"/>
                    <a:gd name="T17" fmla="*/ 3192 w 3192"/>
                    <a:gd name="T18" fmla="*/ 315 h 3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92" h="315">
                      <a:moveTo>
                        <a:pt x="0" y="314"/>
                      </a:moveTo>
                      <a:lnTo>
                        <a:pt x="337" y="0"/>
                      </a:lnTo>
                      <a:lnTo>
                        <a:pt x="3191" y="0"/>
                      </a:lnTo>
                      <a:lnTo>
                        <a:pt x="2872" y="314"/>
                      </a:lnTo>
                      <a:lnTo>
                        <a:pt x="0" y="314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44" name="Freeform 23"/>
                <p:cNvSpPr>
                  <a:spLocks noChangeArrowheads="1"/>
                </p:cNvSpPr>
                <p:nvPr/>
              </p:nvSpPr>
              <p:spPr bwMode="auto">
                <a:xfrm>
                  <a:off x="808" y="3129"/>
                  <a:ext cx="719" cy="68"/>
                </a:xfrm>
                <a:custGeom>
                  <a:avLst/>
                  <a:gdLst>
                    <a:gd name="T0" fmla="*/ 0 w 3169"/>
                    <a:gd name="T1" fmla="*/ 0 h 298"/>
                    <a:gd name="T2" fmla="*/ 0 w 3169"/>
                    <a:gd name="T3" fmla="*/ 0 h 298"/>
                    <a:gd name="T4" fmla="*/ 2 w 3169"/>
                    <a:gd name="T5" fmla="*/ 0 h 298"/>
                    <a:gd name="T6" fmla="*/ 2 w 3169"/>
                    <a:gd name="T7" fmla="*/ 0 h 298"/>
                    <a:gd name="T8" fmla="*/ 0 w 3169"/>
                    <a:gd name="T9" fmla="*/ 0 h 2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69"/>
                    <a:gd name="T16" fmla="*/ 0 h 298"/>
                    <a:gd name="T17" fmla="*/ 3169 w 3169"/>
                    <a:gd name="T18" fmla="*/ 298 h 2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69" h="298">
                      <a:moveTo>
                        <a:pt x="0" y="297"/>
                      </a:moveTo>
                      <a:lnTo>
                        <a:pt x="314" y="0"/>
                      </a:lnTo>
                      <a:lnTo>
                        <a:pt x="3168" y="0"/>
                      </a:lnTo>
                      <a:lnTo>
                        <a:pt x="2847" y="297"/>
                      </a:lnTo>
                      <a:lnTo>
                        <a:pt x="0" y="297"/>
                      </a:lnTo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45" name="Freeform 24"/>
                <p:cNvSpPr>
                  <a:spLocks noChangeArrowheads="1"/>
                </p:cNvSpPr>
                <p:nvPr/>
              </p:nvSpPr>
              <p:spPr bwMode="auto">
                <a:xfrm>
                  <a:off x="808" y="3129"/>
                  <a:ext cx="719" cy="68"/>
                </a:xfrm>
                <a:custGeom>
                  <a:avLst/>
                  <a:gdLst>
                    <a:gd name="T0" fmla="*/ 0 w 3169"/>
                    <a:gd name="T1" fmla="*/ 0 h 298"/>
                    <a:gd name="T2" fmla="*/ 0 w 3169"/>
                    <a:gd name="T3" fmla="*/ 0 h 298"/>
                    <a:gd name="T4" fmla="*/ 2 w 3169"/>
                    <a:gd name="T5" fmla="*/ 0 h 298"/>
                    <a:gd name="T6" fmla="*/ 2 w 3169"/>
                    <a:gd name="T7" fmla="*/ 0 h 298"/>
                    <a:gd name="T8" fmla="*/ 0 w 3169"/>
                    <a:gd name="T9" fmla="*/ 0 h 2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69"/>
                    <a:gd name="T16" fmla="*/ 0 h 298"/>
                    <a:gd name="T17" fmla="*/ 3169 w 3169"/>
                    <a:gd name="T18" fmla="*/ 298 h 2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69" h="298">
                      <a:moveTo>
                        <a:pt x="0" y="297"/>
                      </a:moveTo>
                      <a:lnTo>
                        <a:pt x="314" y="0"/>
                      </a:lnTo>
                      <a:lnTo>
                        <a:pt x="3168" y="0"/>
                      </a:lnTo>
                      <a:lnTo>
                        <a:pt x="2847" y="297"/>
                      </a:lnTo>
                      <a:lnTo>
                        <a:pt x="0" y="297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46" name="Freeform 25"/>
                <p:cNvSpPr>
                  <a:spLocks noChangeArrowheads="1"/>
                </p:cNvSpPr>
                <p:nvPr/>
              </p:nvSpPr>
              <p:spPr bwMode="auto">
                <a:xfrm>
                  <a:off x="808" y="3194"/>
                  <a:ext cx="653" cy="511"/>
                </a:xfrm>
                <a:custGeom>
                  <a:avLst/>
                  <a:gdLst>
                    <a:gd name="T0" fmla="*/ 0 w 2879"/>
                    <a:gd name="T1" fmla="*/ 0 h 2253"/>
                    <a:gd name="T2" fmla="*/ 2 w 2879"/>
                    <a:gd name="T3" fmla="*/ 0 h 2253"/>
                    <a:gd name="T4" fmla="*/ 2 w 2879"/>
                    <a:gd name="T5" fmla="*/ 1 h 2253"/>
                    <a:gd name="T6" fmla="*/ 0 w 2879"/>
                    <a:gd name="T7" fmla="*/ 1 h 2253"/>
                    <a:gd name="T8" fmla="*/ 0 w 2879"/>
                    <a:gd name="T9" fmla="*/ 0 h 22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79"/>
                    <a:gd name="T16" fmla="*/ 0 h 2253"/>
                    <a:gd name="T17" fmla="*/ 2879 w 2879"/>
                    <a:gd name="T18" fmla="*/ 2253 h 22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79" h="2253">
                      <a:moveTo>
                        <a:pt x="0" y="0"/>
                      </a:moveTo>
                      <a:lnTo>
                        <a:pt x="2878" y="0"/>
                      </a:lnTo>
                      <a:lnTo>
                        <a:pt x="2878" y="2252"/>
                      </a:lnTo>
                      <a:lnTo>
                        <a:pt x="0" y="225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7B7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47" name="Freeform 26"/>
                <p:cNvSpPr>
                  <a:spLocks noChangeArrowheads="1"/>
                </p:cNvSpPr>
                <p:nvPr/>
              </p:nvSpPr>
              <p:spPr bwMode="auto">
                <a:xfrm>
                  <a:off x="808" y="3194"/>
                  <a:ext cx="653" cy="511"/>
                </a:xfrm>
                <a:custGeom>
                  <a:avLst/>
                  <a:gdLst>
                    <a:gd name="T0" fmla="*/ 0 w 2879"/>
                    <a:gd name="T1" fmla="*/ 0 h 2253"/>
                    <a:gd name="T2" fmla="*/ 2 w 2879"/>
                    <a:gd name="T3" fmla="*/ 0 h 2253"/>
                    <a:gd name="T4" fmla="*/ 2 w 2879"/>
                    <a:gd name="T5" fmla="*/ 1 h 2253"/>
                    <a:gd name="T6" fmla="*/ 0 w 2879"/>
                    <a:gd name="T7" fmla="*/ 1 h 2253"/>
                    <a:gd name="T8" fmla="*/ 0 w 2879"/>
                    <a:gd name="T9" fmla="*/ 0 h 22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79"/>
                    <a:gd name="T16" fmla="*/ 0 h 2253"/>
                    <a:gd name="T17" fmla="*/ 2879 w 2879"/>
                    <a:gd name="T18" fmla="*/ 2253 h 22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79" h="2253">
                      <a:moveTo>
                        <a:pt x="0" y="0"/>
                      </a:moveTo>
                      <a:lnTo>
                        <a:pt x="2878" y="0"/>
                      </a:lnTo>
                      <a:lnTo>
                        <a:pt x="2878" y="2252"/>
                      </a:lnTo>
                      <a:lnTo>
                        <a:pt x="0" y="22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48" name="Freeform 27"/>
                <p:cNvSpPr>
                  <a:spLocks noChangeArrowheads="1"/>
                </p:cNvSpPr>
                <p:nvPr/>
              </p:nvSpPr>
              <p:spPr bwMode="auto">
                <a:xfrm>
                  <a:off x="864" y="3261"/>
                  <a:ext cx="540" cy="395"/>
                </a:xfrm>
                <a:custGeom>
                  <a:avLst/>
                  <a:gdLst>
                    <a:gd name="T0" fmla="*/ 0 w 2381"/>
                    <a:gd name="T1" fmla="*/ 0 h 1741"/>
                    <a:gd name="T2" fmla="*/ 1 w 2381"/>
                    <a:gd name="T3" fmla="*/ 0 h 1741"/>
                    <a:gd name="T4" fmla="*/ 1 w 2381"/>
                    <a:gd name="T5" fmla="*/ 1 h 1741"/>
                    <a:gd name="T6" fmla="*/ 0 w 2381"/>
                    <a:gd name="T7" fmla="*/ 1 h 1741"/>
                    <a:gd name="T8" fmla="*/ 0 w 2381"/>
                    <a:gd name="T9" fmla="*/ 0 h 17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81"/>
                    <a:gd name="T16" fmla="*/ 0 h 1741"/>
                    <a:gd name="T17" fmla="*/ 2381 w 2381"/>
                    <a:gd name="T18" fmla="*/ 1741 h 17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81" h="1741">
                      <a:moveTo>
                        <a:pt x="0" y="0"/>
                      </a:moveTo>
                      <a:lnTo>
                        <a:pt x="2380" y="0"/>
                      </a:lnTo>
                      <a:lnTo>
                        <a:pt x="2380" y="1740"/>
                      </a:lnTo>
                      <a:lnTo>
                        <a:pt x="0" y="174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49" name="Freeform 28"/>
                <p:cNvSpPr>
                  <a:spLocks noChangeArrowheads="1"/>
                </p:cNvSpPr>
                <p:nvPr/>
              </p:nvSpPr>
              <p:spPr bwMode="auto">
                <a:xfrm>
                  <a:off x="864" y="3261"/>
                  <a:ext cx="540" cy="395"/>
                </a:xfrm>
                <a:custGeom>
                  <a:avLst/>
                  <a:gdLst>
                    <a:gd name="T0" fmla="*/ 0 w 2381"/>
                    <a:gd name="T1" fmla="*/ 0 h 1741"/>
                    <a:gd name="T2" fmla="*/ 1 w 2381"/>
                    <a:gd name="T3" fmla="*/ 0 h 1741"/>
                    <a:gd name="T4" fmla="*/ 1 w 2381"/>
                    <a:gd name="T5" fmla="*/ 1 h 1741"/>
                    <a:gd name="T6" fmla="*/ 0 w 2381"/>
                    <a:gd name="T7" fmla="*/ 1 h 1741"/>
                    <a:gd name="T8" fmla="*/ 0 w 2381"/>
                    <a:gd name="T9" fmla="*/ 0 h 17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81"/>
                    <a:gd name="T16" fmla="*/ 0 h 1741"/>
                    <a:gd name="T17" fmla="*/ 2381 w 2381"/>
                    <a:gd name="T18" fmla="*/ 1741 h 17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81" h="1741">
                      <a:moveTo>
                        <a:pt x="0" y="0"/>
                      </a:moveTo>
                      <a:lnTo>
                        <a:pt x="2380" y="0"/>
                      </a:lnTo>
                      <a:lnTo>
                        <a:pt x="2380" y="1740"/>
                      </a:lnTo>
                      <a:lnTo>
                        <a:pt x="0" y="174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50" name="Freeform 29"/>
                <p:cNvSpPr>
                  <a:spLocks noChangeArrowheads="1"/>
                </p:cNvSpPr>
                <p:nvPr/>
              </p:nvSpPr>
              <p:spPr bwMode="auto">
                <a:xfrm>
                  <a:off x="1455" y="3129"/>
                  <a:ext cx="74" cy="572"/>
                </a:xfrm>
                <a:custGeom>
                  <a:avLst/>
                  <a:gdLst>
                    <a:gd name="T0" fmla="*/ 0 w 325"/>
                    <a:gd name="T1" fmla="*/ 2 h 2522"/>
                    <a:gd name="T2" fmla="*/ 0 w 325"/>
                    <a:gd name="T3" fmla="*/ 1 h 2522"/>
                    <a:gd name="T4" fmla="*/ 0 w 325"/>
                    <a:gd name="T5" fmla="*/ 0 h 2522"/>
                    <a:gd name="T6" fmla="*/ 0 w 325"/>
                    <a:gd name="T7" fmla="*/ 0 h 2522"/>
                    <a:gd name="T8" fmla="*/ 0 w 325"/>
                    <a:gd name="T9" fmla="*/ 2 h 2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5"/>
                    <a:gd name="T16" fmla="*/ 0 h 2522"/>
                    <a:gd name="T17" fmla="*/ 325 w 325"/>
                    <a:gd name="T18" fmla="*/ 2522 h 2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5" h="2522">
                      <a:moveTo>
                        <a:pt x="0" y="2521"/>
                      </a:moveTo>
                      <a:lnTo>
                        <a:pt x="324" y="2204"/>
                      </a:lnTo>
                      <a:lnTo>
                        <a:pt x="324" y="0"/>
                      </a:lnTo>
                      <a:lnTo>
                        <a:pt x="0" y="289"/>
                      </a:lnTo>
                      <a:lnTo>
                        <a:pt x="0" y="2521"/>
                      </a:lnTo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51" name="Freeform 30"/>
                <p:cNvSpPr>
                  <a:spLocks noChangeArrowheads="1"/>
                </p:cNvSpPr>
                <p:nvPr/>
              </p:nvSpPr>
              <p:spPr bwMode="auto">
                <a:xfrm>
                  <a:off x="1455" y="3129"/>
                  <a:ext cx="74" cy="572"/>
                </a:xfrm>
                <a:custGeom>
                  <a:avLst/>
                  <a:gdLst>
                    <a:gd name="T0" fmla="*/ 0 w 325"/>
                    <a:gd name="T1" fmla="*/ 2 h 2522"/>
                    <a:gd name="T2" fmla="*/ 0 w 325"/>
                    <a:gd name="T3" fmla="*/ 1 h 2522"/>
                    <a:gd name="T4" fmla="*/ 0 w 325"/>
                    <a:gd name="T5" fmla="*/ 0 h 2522"/>
                    <a:gd name="T6" fmla="*/ 0 w 325"/>
                    <a:gd name="T7" fmla="*/ 0 h 2522"/>
                    <a:gd name="T8" fmla="*/ 0 w 325"/>
                    <a:gd name="T9" fmla="*/ 2 h 2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5"/>
                    <a:gd name="T16" fmla="*/ 0 h 2522"/>
                    <a:gd name="T17" fmla="*/ 325 w 325"/>
                    <a:gd name="T18" fmla="*/ 2522 h 2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5" h="2522">
                      <a:moveTo>
                        <a:pt x="0" y="2521"/>
                      </a:moveTo>
                      <a:lnTo>
                        <a:pt x="324" y="2204"/>
                      </a:lnTo>
                      <a:lnTo>
                        <a:pt x="324" y="0"/>
                      </a:lnTo>
                      <a:lnTo>
                        <a:pt x="0" y="289"/>
                      </a:lnTo>
                      <a:lnTo>
                        <a:pt x="0" y="2521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594" name="Group 31"/>
              <p:cNvGrpSpPr>
                <a:grpSpLocks/>
              </p:cNvGrpSpPr>
              <p:nvPr/>
            </p:nvGrpSpPr>
            <p:grpSpPr bwMode="auto">
              <a:xfrm>
                <a:off x="1233" y="3293"/>
                <a:ext cx="140" cy="312"/>
                <a:chOff x="1233" y="3293"/>
                <a:chExt cx="140" cy="312"/>
              </a:xfrm>
            </p:grpSpPr>
            <p:grpSp>
              <p:nvGrpSpPr>
                <p:cNvPr id="61603" name="Group 32"/>
                <p:cNvGrpSpPr>
                  <a:grpSpLocks/>
                </p:cNvGrpSpPr>
                <p:nvPr/>
              </p:nvGrpSpPr>
              <p:grpSpPr bwMode="auto">
                <a:xfrm>
                  <a:off x="1233" y="3293"/>
                  <a:ext cx="140" cy="312"/>
                  <a:chOff x="1233" y="3293"/>
                  <a:chExt cx="140" cy="312"/>
                </a:xfrm>
              </p:grpSpPr>
              <p:sp>
                <p:nvSpPr>
                  <p:cNvPr id="61604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1233" y="3313"/>
                    <a:ext cx="123" cy="290"/>
                  </a:xfrm>
                  <a:prstGeom prst="roundRect">
                    <a:avLst>
                      <a:gd name="adj" fmla="val 819"/>
                    </a:avLst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605" name="Freeform 34"/>
                  <p:cNvSpPr>
                    <a:spLocks noChangeArrowheads="1"/>
                  </p:cNvSpPr>
                  <p:nvPr/>
                </p:nvSpPr>
                <p:spPr bwMode="auto">
                  <a:xfrm>
                    <a:off x="1233" y="3295"/>
                    <a:ext cx="139" cy="19"/>
                  </a:xfrm>
                  <a:custGeom>
                    <a:avLst/>
                    <a:gdLst>
                      <a:gd name="T0" fmla="*/ 0 w 612"/>
                      <a:gd name="T1" fmla="*/ 0 h 82"/>
                      <a:gd name="T2" fmla="*/ 0 w 612"/>
                      <a:gd name="T3" fmla="*/ 0 h 82"/>
                      <a:gd name="T4" fmla="*/ 0 w 612"/>
                      <a:gd name="T5" fmla="*/ 0 h 82"/>
                      <a:gd name="T6" fmla="*/ 0 w 612"/>
                      <a:gd name="T7" fmla="*/ 0 h 82"/>
                      <a:gd name="T8" fmla="*/ 0 w 612"/>
                      <a:gd name="T9" fmla="*/ 0 h 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12"/>
                      <a:gd name="T16" fmla="*/ 0 h 82"/>
                      <a:gd name="T17" fmla="*/ 612 w 612"/>
                      <a:gd name="T18" fmla="*/ 82 h 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12" h="82">
                        <a:moveTo>
                          <a:pt x="0" y="81"/>
                        </a:moveTo>
                        <a:lnTo>
                          <a:pt x="543" y="81"/>
                        </a:lnTo>
                        <a:lnTo>
                          <a:pt x="611" y="0"/>
                        </a:lnTo>
                        <a:lnTo>
                          <a:pt x="68" y="0"/>
                        </a:lnTo>
                        <a:lnTo>
                          <a:pt x="0" y="81"/>
                        </a:lnTo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606" name="Freeform 35"/>
                  <p:cNvSpPr>
                    <a:spLocks noChangeArrowheads="1"/>
                  </p:cNvSpPr>
                  <p:nvPr/>
                </p:nvSpPr>
                <p:spPr bwMode="auto">
                  <a:xfrm>
                    <a:off x="1356" y="3295"/>
                    <a:ext cx="16" cy="308"/>
                  </a:xfrm>
                  <a:custGeom>
                    <a:avLst/>
                    <a:gdLst>
                      <a:gd name="T0" fmla="*/ 0 w 70"/>
                      <a:gd name="T1" fmla="*/ 0 h 1359"/>
                      <a:gd name="T2" fmla="*/ 0 w 70"/>
                      <a:gd name="T3" fmla="*/ 0 h 1359"/>
                      <a:gd name="T4" fmla="*/ 0 w 70"/>
                      <a:gd name="T5" fmla="*/ 1 h 1359"/>
                      <a:gd name="T6" fmla="*/ 0 w 70"/>
                      <a:gd name="T7" fmla="*/ 1 h 1359"/>
                      <a:gd name="T8" fmla="*/ 0 w 70"/>
                      <a:gd name="T9" fmla="*/ 0 h 13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"/>
                      <a:gd name="T16" fmla="*/ 0 h 1359"/>
                      <a:gd name="T17" fmla="*/ 70 w 70"/>
                      <a:gd name="T18" fmla="*/ 1359 h 13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" h="1359">
                        <a:moveTo>
                          <a:pt x="0" y="80"/>
                        </a:moveTo>
                        <a:lnTo>
                          <a:pt x="69" y="0"/>
                        </a:lnTo>
                        <a:lnTo>
                          <a:pt x="69" y="1277"/>
                        </a:lnTo>
                        <a:lnTo>
                          <a:pt x="0" y="1358"/>
                        </a:lnTo>
                        <a:lnTo>
                          <a:pt x="0" y="80"/>
                        </a:lnTo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60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233" y="3343"/>
                    <a:ext cx="123" cy="1"/>
                  </a:xfrm>
                  <a:prstGeom prst="line">
                    <a:avLst/>
                  </a:prstGeom>
                  <a:noFill/>
                  <a:ln w="324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08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52" y="3324"/>
                    <a:ext cx="23" cy="18"/>
                  </a:xfrm>
                  <a:prstGeom prst="line">
                    <a:avLst/>
                  </a:prstGeom>
                  <a:noFill/>
                  <a:ln w="324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0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269" y="3314"/>
                    <a:ext cx="1" cy="29"/>
                  </a:xfrm>
                  <a:prstGeom prst="line">
                    <a:avLst/>
                  </a:prstGeom>
                  <a:noFill/>
                  <a:ln w="324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10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69" y="3292"/>
                    <a:ext cx="15" cy="26"/>
                  </a:xfrm>
                  <a:prstGeom prst="line">
                    <a:avLst/>
                  </a:prstGeom>
                  <a:noFill/>
                  <a:ln w="324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11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233" y="3400"/>
                    <a:ext cx="123" cy="1"/>
                  </a:xfrm>
                  <a:prstGeom prst="line">
                    <a:avLst/>
                  </a:prstGeom>
                  <a:noFill/>
                  <a:ln w="324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12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52" y="3382"/>
                    <a:ext cx="23" cy="18"/>
                  </a:xfrm>
                  <a:prstGeom prst="line">
                    <a:avLst/>
                  </a:prstGeom>
                  <a:noFill/>
                  <a:ln w="324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1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319" y="3343"/>
                    <a:ext cx="1" cy="58"/>
                  </a:xfrm>
                  <a:prstGeom prst="line">
                    <a:avLst/>
                  </a:prstGeom>
                  <a:noFill/>
                  <a:ln w="324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1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233" y="3458"/>
                    <a:ext cx="123" cy="1"/>
                  </a:xfrm>
                  <a:prstGeom prst="line">
                    <a:avLst/>
                  </a:prstGeom>
                  <a:noFill/>
                  <a:ln w="324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15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52" y="3440"/>
                    <a:ext cx="23" cy="18"/>
                  </a:xfrm>
                  <a:prstGeom prst="line">
                    <a:avLst/>
                  </a:prstGeom>
                  <a:noFill/>
                  <a:ln w="324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16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269" y="3400"/>
                    <a:ext cx="1" cy="58"/>
                  </a:xfrm>
                  <a:prstGeom prst="line">
                    <a:avLst/>
                  </a:prstGeom>
                  <a:noFill/>
                  <a:ln w="324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17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233" y="3516"/>
                    <a:ext cx="123" cy="1"/>
                  </a:xfrm>
                  <a:prstGeom prst="line">
                    <a:avLst/>
                  </a:prstGeom>
                  <a:noFill/>
                  <a:ln w="324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18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52" y="3498"/>
                    <a:ext cx="23" cy="18"/>
                  </a:xfrm>
                  <a:prstGeom prst="line">
                    <a:avLst/>
                  </a:prstGeom>
                  <a:noFill/>
                  <a:ln w="324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19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319" y="3458"/>
                    <a:ext cx="1" cy="58"/>
                  </a:xfrm>
                  <a:prstGeom prst="line">
                    <a:avLst/>
                  </a:prstGeom>
                  <a:noFill/>
                  <a:ln w="324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2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233" y="3574"/>
                    <a:ext cx="123" cy="1"/>
                  </a:xfrm>
                  <a:prstGeom prst="line">
                    <a:avLst/>
                  </a:prstGeom>
                  <a:noFill/>
                  <a:ln w="324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21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52" y="3556"/>
                    <a:ext cx="23" cy="18"/>
                  </a:xfrm>
                  <a:prstGeom prst="line">
                    <a:avLst/>
                  </a:prstGeom>
                  <a:noFill/>
                  <a:ln w="324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22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269" y="3516"/>
                    <a:ext cx="1" cy="58"/>
                  </a:xfrm>
                  <a:prstGeom prst="line">
                    <a:avLst/>
                  </a:prstGeom>
                  <a:noFill/>
                  <a:ln w="324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23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319" y="3574"/>
                    <a:ext cx="1" cy="29"/>
                  </a:xfrm>
                  <a:prstGeom prst="line">
                    <a:avLst/>
                  </a:prstGeom>
                  <a:noFill/>
                  <a:ln w="324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61624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1233" y="3293"/>
                    <a:ext cx="137" cy="312"/>
                    <a:chOff x="1233" y="3293"/>
                    <a:chExt cx="137" cy="312"/>
                  </a:xfrm>
                </p:grpSpPr>
                <p:sp>
                  <p:nvSpPr>
                    <p:cNvPr id="61626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33" y="3314"/>
                      <a:ext cx="123" cy="1"/>
                    </a:xfrm>
                    <a:prstGeom prst="line">
                      <a:avLst/>
                    </a:prstGeom>
                    <a:noFill/>
                    <a:ln w="2160">
                      <a:solidFill>
                        <a:srgbClr val="241C1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627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56" y="3309"/>
                      <a:ext cx="1" cy="298"/>
                    </a:xfrm>
                    <a:prstGeom prst="line">
                      <a:avLst/>
                    </a:prstGeom>
                    <a:noFill/>
                    <a:ln w="2160">
                      <a:solidFill>
                        <a:srgbClr val="241C1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628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56" y="3292"/>
                      <a:ext cx="15" cy="26"/>
                    </a:xfrm>
                    <a:prstGeom prst="line">
                      <a:avLst/>
                    </a:prstGeom>
                    <a:noFill/>
                    <a:ln w="2160">
                      <a:solidFill>
                        <a:srgbClr val="241C1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1625" name="Freeform 57"/>
                  <p:cNvSpPr>
                    <a:spLocks noChangeArrowheads="1"/>
                  </p:cNvSpPr>
                  <p:nvPr/>
                </p:nvSpPr>
                <p:spPr bwMode="auto">
                  <a:xfrm>
                    <a:off x="1233" y="3295"/>
                    <a:ext cx="139" cy="308"/>
                  </a:xfrm>
                  <a:custGeom>
                    <a:avLst/>
                    <a:gdLst>
                      <a:gd name="T0" fmla="*/ 0 w 612"/>
                      <a:gd name="T1" fmla="*/ 0 h 1359"/>
                      <a:gd name="T2" fmla="*/ 0 w 612"/>
                      <a:gd name="T3" fmla="*/ 0 h 1359"/>
                      <a:gd name="T4" fmla="*/ 0 w 612"/>
                      <a:gd name="T5" fmla="*/ 0 h 1359"/>
                      <a:gd name="T6" fmla="*/ 0 w 612"/>
                      <a:gd name="T7" fmla="*/ 1 h 1359"/>
                      <a:gd name="T8" fmla="*/ 0 w 612"/>
                      <a:gd name="T9" fmla="*/ 1 h 1359"/>
                      <a:gd name="T10" fmla="*/ 0 w 612"/>
                      <a:gd name="T11" fmla="*/ 1 h 1359"/>
                      <a:gd name="T12" fmla="*/ 0 w 612"/>
                      <a:gd name="T13" fmla="*/ 0 h 135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12"/>
                      <a:gd name="T22" fmla="*/ 0 h 1359"/>
                      <a:gd name="T23" fmla="*/ 612 w 612"/>
                      <a:gd name="T24" fmla="*/ 1359 h 135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12" h="1359">
                        <a:moveTo>
                          <a:pt x="0" y="80"/>
                        </a:moveTo>
                        <a:lnTo>
                          <a:pt x="68" y="0"/>
                        </a:lnTo>
                        <a:lnTo>
                          <a:pt x="611" y="0"/>
                        </a:lnTo>
                        <a:lnTo>
                          <a:pt x="611" y="1277"/>
                        </a:lnTo>
                        <a:lnTo>
                          <a:pt x="543" y="1358"/>
                        </a:lnTo>
                        <a:lnTo>
                          <a:pt x="0" y="1358"/>
                        </a:lnTo>
                        <a:lnTo>
                          <a:pt x="0" y="80"/>
                        </a:lnTo>
                      </a:path>
                    </a:pathLst>
                  </a:custGeom>
                  <a:noFill/>
                  <a:ln w="324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595" name="Group 58"/>
              <p:cNvGrpSpPr>
                <a:grpSpLocks/>
              </p:cNvGrpSpPr>
              <p:nvPr/>
            </p:nvGrpSpPr>
            <p:grpSpPr bwMode="auto">
              <a:xfrm>
                <a:off x="905" y="3290"/>
                <a:ext cx="281" cy="285"/>
                <a:chOff x="905" y="3290"/>
                <a:chExt cx="281" cy="285"/>
              </a:xfrm>
            </p:grpSpPr>
            <p:sp>
              <p:nvSpPr>
                <p:cNvPr id="61597" name="Freeform 59"/>
                <p:cNvSpPr>
                  <a:spLocks noChangeArrowheads="1"/>
                </p:cNvSpPr>
                <p:nvPr/>
              </p:nvSpPr>
              <p:spPr bwMode="auto">
                <a:xfrm>
                  <a:off x="905" y="3290"/>
                  <a:ext cx="282" cy="286"/>
                </a:xfrm>
                <a:custGeom>
                  <a:avLst/>
                  <a:gdLst>
                    <a:gd name="T0" fmla="*/ 0 w 1242"/>
                    <a:gd name="T1" fmla="*/ 1 h 1260"/>
                    <a:gd name="T2" fmla="*/ 0 w 1242"/>
                    <a:gd name="T3" fmla="*/ 1 h 1260"/>
                    <a:gd name="T4" fmla="*/ 0 w 1242"/>
                    <a:gd name="T5" fmla="*/ 0 h 1260"/>
                    <a:gd name="T6" fmla="*/ 0 w 1242"/>
                    <a:gd name="T7" fmla="*/ 0 h 1260"/>
                    <a:gd name="T8" fmla="*/ 0 w 1242"/>
                    <a:gd name="T9" fmla="*/ 0 h 1260"/>
                    <a:gd name="T10" fmla="*/ 0 w 1242"/>
                    <a:gd name="T11" fmla="*/ 0 h 1260"/>
                    <a:gd name="T12" fmla="*/ 0 w 1242"/>
                    <a:gd name="T13" fmla="*/ 0 h 1260"/>
                    <a:gd name="T14" fmla="*/ 0 w 1242"/>
                    <a:gd name="T15" fmla="*/ 0 h 1260"/>
                    <a:gd name="T16" fmla="*/ 0 w 1242"/>
                    <a:gd name="T17" fmla="*/ 0 h 1260"/>
                    <a:gd name="T18" fmla="*/ 1 w 1242"/>
                    <a:gd name="T19" fmla="*/ 0 h 1260"/>
                    <a:gd name="T20" fmla="*/ 1 w 1242"/>
                    <a:gd name="T21" fmla="*/ 0 h 1260"/>
                    <a:gd name="T22" fmla="*/ 1 w 1242"/>
                    <a:gd name="T23" fmla="*/ 0 h 1260"/>
                    <a:gd name="T24" fmla="*/ 0 w 1242"/>
                    <a:gd name="T25" fmla="*/ 1 h 1260"/>
                    <a:gd name="T26" fmla="*/ 0 w 1242"/>
                    <a:gd name="T27" fmla="*/ 1 h 126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242"/>
                    <a:gd name="T43" fmla="*/ 0 h 1260"/>
                    <a:gd name="T44" fmla="*/ 1242 w 1242"/>
                    <a:gd name="T45" fmla="*/ 1260 h 126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242" h="1260">
                      <a:moveTo>
                        <a:pt x="547" y="1240"/>
                      </a:moveTo>
                      <a:cubicBezTo>
                        <a:pt x="434" y="1201"/>
                        <a:pt x="312" y="1124"/>
                        <a:pt x="231" y="1043"/>
                      </a:cubicBezTo>
                      <a:cubicBezTo>
                        <a:pt x="112" y="923"/>
                        <a:pt x="34" y="751"/>
                        <a:pt x="11" y="562"/>
                      </a:cubicBezTo>
                      <a:cubicBezTo>
                        <a:pt x="0" y="468"/>
                        <a:pt x="9" y="369"/>
                        <a:pt x="37" y="264"/>
                      </a:cubicBezTo>
                      <a:cubicBezTo>
                        <a:pt x="56" y="200"/>
                        <a:pt x="140" y="27"/>
                        <a:pt x="163" y="9"/>
                      </a:cubicBezTo>
                      <a:cubicBezTo>
                        <a:pt x="174" y="1"/>
                        <a:pt x="184" y="1"/>
                        <a:pt x="216" y="9"/>
                      </a:cubicBezTo>
                      <a:cubicBezTo>
                        <a:pt x="286" y="28"/>
                        <a:pt x="450" y="30"/>
                        <a:pt x="536" y="14"/>
                      </a:cubicBezTo>
                      <a:cubicBezTo>
                        <a:pt x="606" y="1"/>
                        <a:pt x="614" y="0"/>
                        <a:pt x="666" y="13"/>
                      </a:cubicBezTo>
                      <a:cubicBezTo>
                        <a:pt x="741" y="30"/>
                        <a:pt x="890" y="31"/>
                        <a:pt x="969" y="14"/>
                      </a:cubicBezTo>
                      <a:cubicBezTo>
                        <a:pt x="1024" y="1"/>
                        <a:pt x="1031" y="1"/>
                        <a:pt x="1045" y="13"/>
                      </a:cubicBezTo>
                      <a:cubicBezTo>
                        <a:pt x="1069" y="35"/>
                        <a:pt x="1129" y="149"/>
                        <a:pt x="1156" y="228"/>
                      </a:cubicBezTo>
                      <a:cubicBezTo>
                        <a:pt x="1241" y="467"/>
                        <a:pt x="1199" y="748"/>
                        <a:pt x="1046" y="962"/>
                      </a:cubicBezTo>
                      <a:cubicBezTo>
                        <a:pt x="969" y="1068"/>
                        <a:pt x="833" y="1172"/>
                        <a:pt x="704" y="1224"/>
                      </a:cubicBezTo>
                      <a:cubicBezTo>
                        <a:pt x="619" y="1258"/>
                        <a:pt x="600" y="1259"/>
                        <a:pt x="547" y="1240"/>
                      </a:cubicBezTo>
                    </a:path>
                  </a:pathLst>
                </a:custGeom>
                <a:solidFill>
                  <a:srgbClr val="FFFF00"/>
                </a:solidFill>
                <a:ln w="7128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598" name="Group 60"/>
                <p:cNvGrpSpPr>
                  <a:grpSpLocks/>
                </p:cNvGrpSpPr>
                <p:nvPr/>
              </p:nvGrpSpPr>
              <p:grpSpPr bwMode="auto">
                <a:xfrm>
                  <a:off x="933" y="3317"/>
                  <a:ext cx="216" cy="188"/>
                  <a:chOff x="933" y="3317"/>
                  <a:chExt cx="216" cy="188"/>
                </a:xfrm>
              </p:grpSpPr>
              <p:grpSp>
                <p:nvGrpSpPr>
                  <p:cNvPr id="61599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996" y="3378"/>
                    <a:ext cx="91" cy="86"/>
                    <a:chOff x="996" y="3378"/>
                    <a:chExt cx="91" cy="86"/>
                  </a:xfrm>
                </p:grpSpPr>
                <p:sp>
                  <p:nvSpPr>
                    <p:cNvPr id="61602" name="Freeform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6" y="3378"/>
                      <a:ext cx="92" cy="87"/>
                    </a:xfrm>
                    <a:custGeom>
                      <a:avLst/>
                      <a:gdLst>
                        <a:gd name="T0" fmla="*/ 0 w 405"/>
                        <a:gd name="T1" fmla="*/ 0 h 385"/>
                        <a:gd name="T2" fmla="*/ 0 w 405"/>
                        <a:gd name="T3" fmla="*/ 0 h 385"/>
                        <a:gd name="T4" fmla="*/ 0 w 405"/>
                        <a:gd name="T5" fmla="*/ 0 h 385"/>
                        <a:gd name="T6" fmla="*/ 0 w 405"/>
                        <a:gd name="T7" fmla="*/ 0 h 385"/>
                        <a:gd name="T8" fmla="*/ 0 w 405"/>
                        <a:gd name="T9" fmla="*/ 0 h 385"/>
                        <a:gd name="T10" fmla="*/ 0 w 405"/>
                        <a:gd name="T11" fmla="*/ 0 h 385"/>
                        <a:gd name="T12" fmla="*/ 0 w 405"/>
                        <a:gd name="T13" fmla="*/ 0 h 385"/>
                        <a:gd name="T14" fmla="*/ 0 w 405"/>
                        <a:gd name="T15" fmla="*/ 0 h 385"/>
                        <a:gd name="T16" fmla="*/ 0 w 405"/>
                        <a:gd name="T17" fmla="*/ 0 h 385"/>
                        <a:gd name="T18" fmla="*/ 0 w 405"/>
                        <a:gd name="T19" fmla="*/ 0 h 385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405"/>
                        <a:gd name="T31" fmla="*/ 0 h 385"/>
                        <a:gd name="T32" fmla="*/ 405 w 405"/>
                        <a:gd name="T33" fmla="*/ 385 h 385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405" h="385">
                          <a:moveTo>
                            <a:pt x="202" y="0"/>
                          </a:moveTo>
                          <a:cubicBezTo>
                            <a:pt x="91" y="0"/>
                            <a:pt x="0" y="86"/>
                            <a:pt x="0" y="192"/>
                          </a:cubicBezTo>
                          <a:cubicBezTo>
                            <a:pt x="0" y="298"/>
                            <a:pt x="91" y="384"/>
                            <a:pt x="202" y="384"/>
                          </a:cubicBezTo>
                          <a:cubicBezTo>
                            <a:pt x="314" y="384"/>
                            <a:pt x="404" y="298"/>
                            <a:pt x="404" y="192"/>
                          </a:cubicBezTo>
                          <a:cubicBezTo>
                            <a:pt x="404" y="86"/>
                            <a:pt x="314" y="0"/>
                            <a:pt x="202" y="0"/>
                          </a:cubicBezTo>
                          <a:close/>
                          <a:moveTo>
                            <a:pt x="202" y="44"/>
                          </a:moveTo>
                          <a:cubicBezTo>
                            <a:pt x="288" y="44"/>
                            <a:pt x="357" y="110"/>
                            <a:pt x="357" y="192"/>
                          </a:cubicBezTo>
                          <a:cubicBezTo>
                            <a:pt x="357" y="274"/>
                            <a:pt x="288" y="340"/>
                            <a:pt x="202" y="340"/>
                          </a:cubicBezTo>
                          <a:cubicBezTo>
                            <a:pt x="116" y="340"/>
                            <a:pt x="47" y="274"/>
                            <a:pt x="47" y="192"/>
                          </a:cubicBezTo>
                          <a:cubicBezTo>
                            <a:pt x="47" y="110"/>
                            <a:pt x="116" y="44"/>
                            <a:pt x="202" y="4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600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933" y="3317"/>
                    <a:ext cx="216" cy="188"/>
                    <a:chOff x="933" y="3317"/>
                    <a:chExt cx="216" cy="188"/>
                  </a:xfrm>
                </p:grpSpPr>
                <p:sp>
                  <p:nvSpPr>
                    <p:cNvPr id="61601" name="Freeform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3" y="3317"/>
                      <a:ext cx="217" cy="189"/>
                    </a:xfrm>
                    <a:custGeom>
                      <a:avLst/>
                      <a:gdLst>
                        <a:gd name="T0" fmla="*/ 0 w 958"/>
                        <a:gd name="T1" fmla="*/ 0 h 833"/>
                        <a:gd name="T2" fmla="*/ 0 w 958"/>
                        <a:gd name="T3" fmla="*/ 0 h 833"/>
                        <a:gd name="T4" fmla="*/ 0 w 958"/>
                        <a:gd name="T5" fmla="*/ 0 h 833"/>
                        <a:gd name="T6" fmla="*/ 0 w 958"/>
                        <a:gd name="T7" fmla="*/ 0 h 833"/>
                        <a:gd name="T8" fmla="*/ 0 w 958"/>
                        <a:gd name="T9" fmla="*/ 0 h 833"/>
                        <a:gd name="T10" fmla="*/ 0 w 958"/>
                        <a:gd name="T11" fmla="*/ 0 h 833"/>
                        <a:gd name="T12" fmla="*/ 0 w 958"/>
                        <a:gd name="T13" fmla="*/ 0 h 833"/>
                        <a:gd name="T14" fmla="*/ 0 w 958"/>
                        <a:gd name="T15" fmla="*/ 0 h 833"/>
                        <a:gd name="T16" fmla="*/ 0 w 958"/>
                        <a:gd name="T17" fmla="*/ 0 h 833"/>
                        <a:gd name="T18" fmla="*/ 0 w 958"/>
                        <a:gd name="T19" fmla="*/ 0 h 833"/>
                        <a:gd name="T20" fmla="*/ 0 w 958"/>
                        <a:gd name="T21" fmla="*/ 0 h 833"/>
                        <a:gd name="T22" fmla="*/ 0 w 958"/>
                        <a:gd name="T23" fmla="*/ 0 h 833"/>
                        <a:gd name="T24" fmla="*/ 0 w 958"/>
                        <a:gd name="T25" fmla="*/ 0 h 833"/>
                        <a:gd name="T26" fmla="*/ 0 w 958"/>
                        <a:gd name="T27" fmla="*/ 0 h 833"/>
                        <a:gd name="T28" fmla="*/ 0 w 958"/>
                        <a:gd name="T29" fmla="*/ 0 h 833"/>
                        <a:gd name="T30" fmla="*/ 0 w 958"/>
                        <a:gd name="T31" fmla="*/ 0 h 833"/>
                        <a:gd name="T32" fmla="*/ 0 w 958"/>
                        <a:gd name="T33" fmla="*/ 0 h 833"/>
                        <a:gd name="T34" fmla="*/ 0 w 958"/>
                        <a:gd name="T35" fmla="*/ 0 h 833"/>
                        <a:gd name="T36" fmla="*/ 0 w 958"/>
                        <a:gd name="T37" fmla="*/ 0 h 833"/>
                        <a:gd name="T38" fmla="*/ 0 w 958"/>
                        <a:gd name="T39" fmla="*/ 0 h 833"/>
                        <a:gd name="T40" fmla="*/ 0 w 958"/>
                        <a:gd name="T41" fmla="*/ 0 h 833"/>
                        <a:gd name="T42" fmla="*/ 0 w 958"/>
                        <a:gd name="T43" fmla="*/ 0 h 833"/>
                        <a:gd name="T44" fmla="*/ 0 w 958"/>
                        <a:gd name="T45" fmla="*/ 0 h 833"/>
                        <a:gd name="T46" fmla="*/ 0 w 958"/>
                        <a:gd name="T47" fmla="*/ 0 h 833"/>
                        <a:gd name="T48" fmla="*/ 0 w 958"/>
                        <a:gd name="T49" fmla="*/ 0 h 833"/>
                        <a:gd name="T50" fmla="*/ 0 w 958"/>
                        <a:gd name="T51" fmla="*/ 0 h 833"/>
                        <a:gd name="T52" fmla="*/ 0 w 958"/>
                        <a:gd name="T53" fmla="*/ 0 h 833"/>
                        <a:gd name="T54" fmla="*/ 0 w 958"/>
                        <a:gd name="T55" fmla="*/ 0 h 833"/>
                        <a:gd name="T56" fmla="*/ 0 w 958"/>
                        <a:gd name="T57" fmla="*/ 0 h 833"/>
                        <a:gd name="T58" fmla="*/ 0 w 958"/>
                        <a:gd name="T59" fmla="*/ 0 h 833"/>
                        <a:gd name="T60" fmla="*/ 0 w 958"/>
                        <a:gd name="T61" fmla="*/ 0 h 833"/>
                        <a:gd name="T62" fmla="*/ 0 w 958"/>
                        <a:gd name="T63" fmla="*/ 0 h 833"/>
                        <a:gd name="T64" fmla="*/ 0 w 958"/>
                        <a:gd name="T65" fmla="*/ 0 h 833"/>
                        <a:gd name="T66" fmla="*/ 0 w 958"/>
                        <a:gd name="T67" fmla="*/ 0 h 833"/>
                        <a:gd name="T68" fmla="*/ 0 w 958"/>
                        <a:gd name="T69" fmla="*/ 0 h 833"/>
                        <a:gd name="T70" fmla="*/ 0 w 958"/>
                        <a:gd name="T71" fmla="*/ 0 h 833"/>
                        <a:gd name="T72" fmla="*/ 0 w 958"/>
                        <a:gd name="T73" fmla="*/ 0 h 833"/>
                        <a:gd name="T74" fmla="*/ 0 w 958"/>
                        <a:gd name="T75" fmla="*/ 0 h 833"/>
                        <a:gd name="T76" fmla="*/ 0 w 958"/>
                        <a:gd name="T77" fmla="*/ 0 h 833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958"/>
                        <a:gd name="T118" fmla="*/ 0 h 833"/>
                        <a:gd name="T119" fmla="*/ 958 w 958"/>
                        <a:gd name="T120" fmla="*/ 833 h 833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958" h="833">
                          <a:moveTo>
                            <a:pt x="403" y="0"/>
                          </a:moveTo>
                          <a:cubicBezTo>
                            <a:pt x="304" y="30"/>
                            <a:pt x="233" y="118"/>
                            <a:pt x="233" y="223"/>
                          </a:cubicBezTo>
                          <a:cubicBezTo>
                            <a:pt x="233" y="267"/>
                            <a:pt x="245" y="308"/>
                            <a:pt x="268" y="344"/>
                          </a:cubicBezTo>
                          <a:cubicBezTo>
                            <a:pt x="224" y="343"/>
                            <a:pt x="180" y="353"/>
                            <a:pt x="140" y="376"/>
                          </a:cubicBezTo>
                          <a:cubicBezTo>
                            <a:pt x="45" y="427"/>
                            <a:pt x="0" y="530"/>
                            <a:pt x="23" y="628"/>
                          </a:cubicBezTo>
                          <a:cubicBezTo>
                            <a:pt x="11" y="552"/>
                            <a:pt x="48" y="474"/>
                            <a:pt x="122" y="434"/>
                          </a:cubicBezTo>
                          <a:cubicBezTo>
                            <a:pt x="214" y="382"/>
                            <a:pt x="332" y="409"/>
                            <a:pt x="390" y="492"/>
                          </a:cubicBezTo>
                          <a:lnTo>
                            <a:pt x="428" y="472"/>
                          </a:lnTo>
                          <a:cubicBezTo>
                            <a:pt x="427" y="468"/>
                            <a:pt x="426" y="464"/>
                            <a:pt x="426" y="459"/>
                          </a:cubicBezTo>
                          <a:cubicBezTo>
                            <a:pt x="426" y="436"/>
                            <a:pt x="442" y="417"/>
                            <a:pt x="465" y="412"/>
                          </a:cubicBezTo>
                          <a:lnTo>
                            <a:pt x="465" y="370"/>
                          </a:lnTo>
                          <a:cubicBezTo>
                            <a:pt x="359" y="364"/>
                            <a:pt x="276" y="280"/>
                            <a:pt x="276" y="179"/>
                          </a:cubicBezTo>
                          <a:cubicBezTo>
                            <a:pt x="276" y="98"/>
                            <a:pt x="329" y="28"/>
                            <a:pt x="403" y="0"/>
                          </a:cubicBezTo>
                          <a:close/>
                          <a:moveTo>
                            <a:pt x="552" y="0"/>
                          </a:moveTo>
                          <a:cubicBezTo>
                            <a:pt x="627" y="28"/>
                            <a:pt x="680" y="98"/>
                            <a:pt x="680" y="179"/>
                          </a:cubicBezTo>
                          <a:cubicBezTo>
                            <a:pt x="680" y="280"/>
                            <a:pt x="596" y="364"/>
                            <a:pt x="492" y="370"/>
                          </a:cubicBezTo>
                          <a:lnTo>
                            <a:pt x="492" y="412"/>
                          </a:lnTo>
                          <a:cubicBezTo>
                            <a:pt x="514" y="417"/>
                            <a:pt x="529" y="436"/>
                            <a:pt x="529" y="459"/>
                          </a:cubicBezTo>
                          <a:cubicBezTo>
                            <a:pt x="529" y="464"/>
                            <a:pt x="529" y="468"/>
                            <a:pt x="528" y="472"/>
                          </a:cubicBezTo>
                          <a:lnTo>
                            <a:pt x="566" y="492"/>
                          </a:lnTo>
                          <a:cubicBezTo>
                            <a:pt x="625" y="409"/>
                            <a:pt x="742" y="382"/>
                            <a:pt x="835" y="433"/>
                          </a:cubicBezTo>
                          <a:cubicBezTo>
                            <a:pt x="908" y="474"/>
                            <a:pt x="946" y="552"/>
                            <a:pt x="934" y="627"/>
                          </a:cubicBezTo>
                          <a:cubicBezTo>
                            <a:pt x="957" y="530"/>
                            <a:pt x="911" y="427"/>
                            <a:pt x="817" y="375"/>
                          </a:cubicBezTo>
                          <a:cubicBezTo>
                            <a:pt x="776" y="352"/>
                            <a:pt x="732" y="342"/>
                            <a:pt x="689" y="344"/>
                          </a:cubicBezTo>
                          <a:cubicBezTo>
                            <a:pt x="711" y="308"/>
                            <a:pt x="723" y="267"/>
                            <a:pt x="723" y="223"/>
                          </a:cubicBezTo>
                          <a:cubicBezTo>
                            <a:pt x="723" y="118"/>
                            <a:pt x="652" y="30"/>
                            <a:pt x="552" y="0"/>
                          </a:cubicBezTo>
                          <a:close/>
                          <a:moveTo>
                            <a:pt x="515" y="494"/>
                          </a:moveTo>
                          <a:cubicBezTo>
                            <a:pt x="506" y="503"/>
                            <a:pt x="492" y="509"/>
                            <a:pt x="478" y="509"/>
                          </a:cubicBezTo>
                          <a:cubicBezTo>
                            <a:pt x="465" y="509"/>
                            <a:pt x="451" y="503"/>
                            <a:pt x="441" y="494"/>
                          </a:cubicBezTo>
                          <a:lnTo>
                            <a:pt x="404" y="515"/>
                          </a:lnTo>
                          <a:cubicBezTo>
                            <a:pt x="451" y="605"/>
                            <a:pt x="416" y="715"/>
                            <a:pt x="323" y="767"/>
                          </a:cubicBezTo>
                          <a:cubicBezTo>
                            <a:pt x="251" y="807"/>
                            <a:pt x="161" y="797"/>
                            <a:pt x="97" y="749"/>
                          </a:cubicBezTo>
                          <a:cubicBezTo>
                            <a:pt x="175" y="817"/>
                            <a:pt x="291" y="832"/>
                            <a:pt x="386" y="780"/>
                          </a:cubicBezTo>
                          <a:cubicBezTo>
                            <a:pt x="426" y="758"/>
                            <a:pt x="458" y="726"/>
                            <a:pt x="478" y="690"/>
                          </a:cubicBezTo>
                          <a:cubicBezTo>
                            <a:pt x="499" y="726"/>
                            <a:pt x="530" y="758"/>
                            <a:pt x="571" y="779"/>
                          </a:cubicBezTo>
                          <a:cubicBezTo>
                            <a:pt x="665" y="832"/>
                            <a:pt x="782" y="816"/>
                            <a:pt x="859" y="749"/>
                          </a:cubicBezTo>
                          <a:cubicBezTo>
                            <a:pt x="796" y="797"/>
                            <a:pt x="707" y="807"/>
                            <a:pt x="633" y="766"/>
                          </a:cubicBezTo>
                          <a:cubicBezTo>
                            <a:pt x="540" y="715"/>
                            <a:pt x="506" y="605"/>
                            <a:pt x="552" y="514"/>
                          </a:cubicBezTo>
                          <a:lnTo>
                            <a:pt x="515" y="49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61596" name="Freeform 65"/>
              <p:cNvSpPr>
                <a:spLocks noChangeArrowheads="1"/>
              </p:cNvSpPr>
              <p:nvPr/>
            </p:nvSpPr>
            <p:spPr bwMode="auto">
              <a:xfrm>
                <a:off x="576" y="2951"/>
                <a:ext cx="1129" cy="359"/>
              </a:xfrm>
              <a:custGeom>
                <a:avLst/>
                <a:gdLst>
                  <a:gd name="T0" fmla="*/ 5 w 3525"/>
                  <a:gd name="T1" fmla="*/ 3 h 1176"/>
                  <a:gd name="T2" fmla="*/ 3 w 3525"/>
                  <a:gd name="T3" fmla="*/ 3 h 1176"/>
                  <a:gd name="T4" fmla="*/ 1 w 3525"/>
                  <a:gd name="T5" fmla="*/ 2 h 1176"/>
                  <a:gd name="T6" fmla="*/ 1 w 3525"/>
                  <a:gd name="T7" fmla="*/ 2 h 1176"/>
                  <a:gd name="T8" fmla="*/ 0 w 3525"/>
                  <a:gd name="T9" fmla="*/ 2 h 1176"/>
                  <a:gd name="T10" fmla="*/ 0 w 3525"/>
                  <a:gd name="T11" fmla="*/ 2 h 1176"/>
                  <a:gd name="T12" fmla="*/ 0 w 3525"/>
                  <a:gd name="T13" fmla="*/ 2 h 1176"/>
                  <a:gd name="T14" fmla="*/ 0 w 3525"/>
                  <a:gd name="T15" fmla="*/ 2 h 1176"/>
                  <a:gd name="T16" fmla="*/ 0 w 3525"/>
                  <a:gd name="T17" fmla="*/ 2 h 1176"/>
                  <a:gd name="T18" fmla="*/ 0 w 3525"/>
                  <a:gd name="T19" fmla="*/ 1 h 1176"/>
                  <a:gd name="T20" fmla="*/ 0 w 3525"/>
                  <a:gd name="T21" fmla="*/ 1 h 1176"/>
                  <a:gd name="T22" fmla="*/ 1 w 3525"/>
                  <a:gd name="T23" fmla="*/ 1 h 1176"/>
                  <a:gd name="T24" fmla="*/ 1 w 3525"/>
                  <a:gd name="T25" fmla="*/ 1 h 1176"/>
                  <a:gd name="T26" fmla="*/ 3 w 3525"/>
                  <a:gd name="T27" fmla="*/ 0 h 1176"/>
                  <a:gd name="T28" fmla="*/ 5 w 3525"/>
                  <a:gd name="T29" fmla="*/ 0 h 1176"/>
                  <a:gd name="T30" fmla="*/ 7 w 3525"/>
                  <a:gd name="T31" fmla="*/ 0 h 1176"/>
                  <a:gd name="T32" fmla="*/ 9 w 3525"/>
                  <a:gd name="T33" fmla="*/ 0 h 1176"/>
                  <a:gd name="T34" fmla="*/ 11 w 3525"/>
                  <a:gd name="T35" fmla="*/ 1 h 1176"/>
                  <a:gd name="T36" fmla="*/ 11 w 3525"/>
                  <a:gd name="T37" fmla="*/ 1 h 1176"/>
                  <a:gd name="T38" fmla="*/ 12 w 3525"/>
                  <a:gd name="T39" fmla="*/ 1 h 1176"/>
                  <a:gd name="T40" fmla="*/ 12 w 3525"/>
                  <a:gd name="T41" fmla="*/ 1 h 1176"/>
                  <a:gd name="T42" fmla="*/ 12 w 3525"/>
                  <a:gd name="T43" fmla="*/ 2 h 1176"/>
                  <a:gd name="T44" fmla="*/ 12 w 3525"/>
                  <a:gd name="T45" fmla="*/ 2 h 1176"/>
                  <a:gd name="T46" fmla="*/ 12 w 3525"/>
                  <a:gd name="T47" fmla="*/ 2 h 1176"/>
                  <a:gd name="T48" fmla="*/ 12 w 3525"/>
                  <a:gd name="T49" fmla="*/ 2 h 1176"/>
                  <a:gd name="T50" fmla="*/ 12 w 3525"/>
                  <a:gd name="T51" fmla="*/ 2 h 1176"/>
                  <a:gd name="T52" fmla="*/ 11 w 3525"/>
                  <a:gd name="T53" fmla="*/ 2 h 1176"/>
                  <a:gd name="T54" fmla="*/ 11 w 3525"/>
                  <a:gd name="T55" fmla="*/ 2 h 1176"/>
                  <a:gd name="T56" fmla="*/ 9 w 3525"/>
                  <a:gd name="T57" fmla="*/ 3 h 1176"/>
                  <a:gd name="T58" fmla="*/ 7 w 3525"/>
                  <a:gd name="T59" fmla="*/ 3 h 1176"/>
                  <a:gd name="T60" fmla="*/ 6 w 3525"/>
                  <a:gd name="T61" fmla="*/ 3 h 1176"/>
                  <a:gd name="T62" fmla="*/ 8 w 3525"/>
                  <a:gd name="T63" fmla="*/ 3 h 1176"/>
                  <a:gd name="T64" fmla="*/ 9 w 3525"/>
                  <a:gd name="T65" fmla="*/ 2 h 1176"/>
                  <a:gd name="T66" fmla="*/ 10 w 3525"/>
                  <a:gd name="T67" fmla="*/ 2 h 1176"/>
                  <a:gd name="T68" fmla="*/ 10 w 3525"/>
                  <a:gd name="T69" fmla="*/ 2 h 1176"/>
                  <a:gd name="T70" fmla="*/ 11 w 3525"/>
                  <a:gd name="T71" fmla="*/ 2 h 1176"/>
                  <a:gd name="T72" fmla="*/ 11 w 3525"/>
                  <a:gd name="T73" fmla="*/ 2 h 1176"/>
                  <a:gd name="T74" fmla="*/ 11 w 3525"/>
                  <a:gd name="T75" fmla="*/ 2 h 1176"/>
                  <a:gd name="T76" fmla="*/ 11 w 3525"/>
                  <a:gd name="T77" fmla="*/ 2 h 1176"/>
                  <a:gd name="T78" fmla="*/ 11 w 3525"/>
                  <a:gd name="T79" fmla="*/ 2 h 1176"/>
                  <a:gd name="T80" fmla="*/ 11 w 3525"/>
                  <a:gd name="T81" fmla="*/ 1 h 1176"/>
                  <a:gd name="T82" fmla="*/ 10 w 3525"/>
                  <a:gd name="T83" fmla="*/ 1 h 1176"/>
                  <a:gd name="T84" fmla="*/ 10 w 3525"/>
                  <a:gd name="T85" fmla="*/ 1 h 1176"/>
                  <a:gd name="T86" fmla="*/ 9 w 3525"/>
                  <a:gd name="T87" fmla="*/ 1 h 1176"/>
                  <a:gd name="T88" fmla="*/ 8 w 3525"/>
                  <a:gd name="T89" fmla="*/ 1 h 1176"/>
                  <a:gd name="T90" fmla="*/ 6 w 3525"/>
                  <a:gd name="T91" fmla="*/ 1 h 1176"/>
                  <a:gd name="T92" fmla="*/ 4 w 3525"/>
                  <a:gd name="T93" fmla="*/ 1 h 1176"/>
                  <a:gd name="T94" fmla="*/ 3 w 3525"/>
                  <a:gd name="T95" fmla="*/ 1 h 1176"/>
                  <a:gd name="T96" fmla="*/ 2 w 3525"/>
                  <a:gd name="T97" fmla="*/ 1 h 1176"/>
                  <a:gd name="T98" fmla="*/ 2 w 3525"/>
                  <a:gd name="T99" fmla="*/ 1 h 1176"/>
                  <a:gd name="T100" fmla="*/ 1 w 3525"/>
                  <a:gd name="T101" fmla="*/ 1 h 1176"/>
                  <a:gd name="T102" fmla="*/ 1 w 3525"/>
                  <a:gd name="T103" fmla="*/ 2 h 1176"/>
                  <a:gd name="T104" fmla="*/ 1 w 3525"/>
                  <a:gd name="T105" fmla="*/ 2 h 1176"/>
                  <a:gd name="T106" fmla="*/ 1 w 3525"/>
                  <a:gd name="T107" fmla="*/ 2 h 1176"/>
                  <a:gd name="T108" fmla="*/ 1 w 3525"/>
                  <a:gd name="T109" fmla="*/ 2 h 1176"/>
                  <a:gd name="T110" fmla="*/ 1 w 3525"/>
                  <a:gd name="T111" fmla="*/ 2 h 1176"/>
                  <a:gd name="T112" fmla="*/ 2 w 3525"/>
                  <a:gd name="T113" fmla="*/ 2 h 1176"/>
                  <a:gd name="T114" fmla="*/ 2 w 3525"/>
                  <a:gd name="T115" fmla="*/ 2 h 1176"/>
                  <a:gd name="T116" fmla="*/ 3 w 3525"/>
                  <a:gd name="T117" fmla="*/ 2 h 1176"/>
                  <a:gd name="T118" fmla="*/ 4 w 3525"/>
                  <a:gd name="T119" fmla="*/ 3 h 1176"/>
                  <a:gd name="T120" fmla="*/ 6 w 3525"/>
                  <a:gd name="T121" fmla="*/ 3 h 11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25"/>
                  <a:gd name="T184" fmla="*/ 0 h 1176"/>
                  <a:gd name="T185" fmla="*/ 3525 w 3525"/>
                  <a:gd name="T186" fmla="*/ 1176 h 117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25" h="1176">
                    <a:moveTo>
                      <a:pt x="1763" y="1175"/>
                    </a:moveTo>
                    <a:lnTo>
                      <a:pt x="1407" y="1163"/>
                    </a:lnTo>
                    <a:lnTo>
                      <a:pt x="1075" y="1129"/>
                    </a:lnTo>
                    <a:lnTo>
                      <a:pt x="777" y="1074"/>
                    </a:lnTo>
                    <a:lnTo>
                      <a:pt x="515" y="1003"/>
                    </a:lnTo>
                    <a:lnTo>
                      <a:pt x="402" y="961"/>
                    </a:lnTo>
                    <a:lnTo>
                      <a:pt x="301" y="916"/>
                    </a:lnTo>
                    <a:lnTo>
                      <a:pt x="213" y="868"/>
                    </a:lnTo>
                    <a:lnTo>
                      <a:pt x="139" y="816"/>
                    </a:lnTo>
                    <a:lnTo>
                      <a:pt x="79" y="762"/>
                    </a:lnTo>
                    <a:lnTo>
                      <a:pt x="55" y="734"/>
                    </a:lnTo>
                    <a:lnTo>
                      <a:pt x="36" y="706"/>
                    </a:lnTo>
                    <a:lnTo>
                      <a:pt x="20" y="677"/>
                    </a:lnTo>
                    <a:lnTo>
                      <a:pt x="10" y="647"/>
                    </a:lnTo>
                    <a:lnTo>
                      <a:pt x="2" y="617"/>
                    </a:lnTo>
                    <a:lnTo>
                      <a:pt x="0" y="588"/>
                    </a:lnTo>
                    <a:lnTo>
                      <a:pt x="2" y="558"/>
                    </a:lnTo>
                    <a:lnTo>
                      <a:pt x="10" y="528"/>
                    </a:lnTo>
                    <a:lnTo>
                      <a:pt x="20" y="498"/>
                    </a:lnTo>
                    <a:lnTo>
                      <a:pt x="36" y="469"/>
                    </a:lnTo>
                    <a:lnTo>
                      <a:pt x="55" y="441"/>
                    </a:lnTo>
                    <a:lnTo>
                      <a:pt x="79" y="413"/>
                    </a:lnTo>
                    <a:lnTo>
                      <a:pt x="139" y="359"/>
                    </a:lnTo>
                    <a:lnTo>
                      <a:pt x="213" y="307"/>
                    </a:lnTo>
                    <a:lnTo>
                      <a:pt x="301" y="259"/>
                    </a:lnTo>
                    <a:lnTo>
                      <a:pt x="402" y="214"/>
                    </a:lnTo>
                    <a:lnTo>
                      <a:pt x="515" y="172"/>
                    </a:lnTo>
                    <a:lnTo>
                      <a:pt x="777" y="101"/>
                    </a:lnTo>
                    <a:lnTo>
                      <a:pt x="1075" y="46"/>
                    </a:lnTo>
                    <a:lnTo>
                      <a:pt x="1407" y="12"/>
                    </a:lnTo>
                    <a:lnTo>
                      <a:pt x="1763" y="0"/>
                    </a:lnTo>
                    <a:lnTo>
                      <a:pt x="2118" y="12"/>
                    </a:lnTo>
                    <a:lnTo>
                      <a:pt x="2448" y="46"/>
                    </a:lnTo>
                    <a:lnTo>
                      <a:pt x="2747" y="101"/>
                    </a:lnTo>
                    <a:lnTo>
                      <a:pt x="3008" y="172"/>
                    </a:lnTo>
                    <a:lnTo>
                      <a:pt x="3122" y="214"/>
                    </a:lnTo>
                    <a:lnTo>
                      <a:pt x="3224" y="259"/>
                    </a:lnTo>
                    <a:lnTo>
                      <a:pt x="3312" y="307"/>
                    </a:lnTo>
                    <a:lnTo>
                      <a:pt x="3386" y="359"/>
                    </a:lnTo>
                    <a:lnTo>
                      <a:pt x="3445" y="413"/>
                    </a:lnTo>
                    <a:lnTo>
                      <a:pt x="3469" y="441"/>
                    </a:lnTo>
                    <a:lnTo>
                      <a:pt x="3488" y="469"/>
                    </a:lnTo>
                    <a:lnTo>
                      <a:pt x="3504" y="498"/>
                    </a:lnTo>
                    <a:lnTo>
                      <a:pt x="3515" y="528"/>
                    </a:lnTo>
                    <a:lnTo>
                      <a:pt x="3523" y="558"/>
                    </a:lnTo>
                    <a:lnTo>
                      <a:pt x="3524" y="588"/>
                    </a:lnTo>
                    <a:lnTo>
                      <a:pt x="3523" y="617"/>
                    </a:lnTo>
                    <a:lnTo>
                      <a:pt x="3515" y="647"/>
                    </a:lnTo>
                    <a:lnTo>
                      <a:pt x="3504" y="677"/>
                    </a:lnTo>
                    <a:lnTo>
                      <a:pt x="3488" y="706"/>
                    </a:lnTo>
                    <a:lnTo>
                      <a:pt x="3469" y="734"/>
                    </a:lnTo>
                    <a:lnTo>
                      <a:pt x="3445" y="762"/>
                    </a:lnTo>
                    <a:lnTo>
                      <a:pt x="3386" y="816"/>
                    </a:lnTo>
                    <a:lnTo>
                      <a:pt x="3312" y="868"/>
                    </a:lnTo>
                    <a:lnTo>
                      <a:pt x="3224" y="916"/>
                    </a:lnTo>
                    <a:lnTo>
                      <a:pt x="3122" y="961"/>
                    </a:lnTo>
                    <a:lnTo>
                      <a:pt x="3008" y="1003"/>
                    </a:lnTo>
                    <a:lnTo>
                      <a:pt x="2747" y="1074"/>
                    </a:lnTo>
                    <a:lnTo>
                      <a:pt x="2448" y="1129"/>
                    </a:lnTo>
                    <a:lnTo>
                      <a:pt x="2118" y="1163"/>
                    </a:lnTo>
                    <a:lnTo>
                      <a:pt x="1763" y="1175"/>
                    </a:lnTo>
                    <a:close/>
                    <a:moveTo>
                      <a:pt x="1763" y="1011"/>
                    </a:moveTo>
                    <a:lnTo>
                      <a:pt x="2046" y="1003"/>
                    </a:lnTo>
                    <a:lnTo>
                      <a:pt x="2309" y="977"/>
                    </a:lnTo>
                    <a:lnTo>
                      <a:pt x="2548" y="938"/>
                    </a:lnTo>
                    <a:lnTo>
                      <a:pt x="2756" y="886"/>
                    </a:lnTo>
                    <a:lnTo>
                      <a:pt x="2847" y="856"/>
                    </a:lnTo>
                    <a:lnTo>
                      <a:pt x="2928" y="824"/>
                    </a:lnTo>
                    <a:lnTo>
                      <a:pt x="2997" y="789"/>
                    </a:lnTo>
                    <a:lnTo>
                      <a:pt x="3057" y="753"/>
                    </a:lnTo>
                    <a:lnTo>
                      <a:pt x="3104" y="713"/>
                    </a:lnTo>
                    <a:lnTo>
                      <a:pt x="3123" y="694"/>
                    </a:lnTo>
                    <a:lnTo>
                      <a:pt x="3139" y="672"/>
                    </a:lnTo>
                    <a:lnTo>
                      <a:pt x="3152" y="652"/>
                    </a:lnTo>
                    <a:lnTo>
                      <a:pt x="3160" y="631"/>
                    </a:lnTo>
                    <a:lnTo>
                      <a:pt x="3166" y="610"/>
                    </a:lnTo>
                    <a:lnTo>
                      <a:pt x="3168" y="588"/>
                    </a:lnTo>
                    <a:lnTo>
                      <a:pt x="3166" y="566"/>
                    </a:lnTo>
                    <a:lnTo>
                      <a:pt x="3160" y="544"/>
                    </a:lnTo>
                    <a:lnTo>
                      <a:pt x="3152" y="524"/>
                    </a:lnTo>
                    <a:lnTo>
                      <a:pt x="3139" y="503"/>
                    </a:lnTo>
                    <a:lnTo>
                      <a:pt x="3123" y="482"/>
                    </a:lnTo>
                    <a:lnTo>
                      <a:pt x="3104" y="462"/>
                    </a:lnTo>
                    <a:lnTo>
                      <a:pt x="3057" y="423"/>
                    </a:lnTo>
                    <a:lnTo>
                      <a:pt x="2997" y="387"/>
                    </a:lnTo>
                    <a:lnTo>
                      <a:pt x="2928" y="352"/>
                    </a:lnTo>
                    <a:lnTo>
                      <a:pt x="2847" y="320"/>
                    </a:lnTo>
                    <a:lnTo>
                      <a:pt x="2756" y="289"/>
                    </a:lnTo>
                    <a:lnTo>
                      <a:pt x="2548" y="237"/>
                    </a:lnTo>
                    <a:lnTo>
                      <a:pt x="2309" y="199"/>
                    </a:lnTo>
                    <a:lnTo>
                      <a:pt x="2046" y="173"/>
                    </a:lnTo>
                    <a:lnTo>
                      <a:pt x="1763" y="165"/>
                    </a:lnTo>
                    <a:lnTo>
                      <a:pt x="1479" y="173"/>
                    </a:lnTo>
                    <a:lnTo>
                      <a:pt x="1216" y="199"/>
                    </a:lnTo>
                    <a:lnTo>
                      <a:pt x="977" y="237"/>
                    </a:lnTo>
                    <a:lnTo>
                      <a:pt x="769" y="289"/>
                    </a:lnTo>
                    <a:lnTo>
                      <a:pt x="678" y="320"/>
                    </a:lnTo>
                    <a:lnTo>
                      <a:pt x="597" y="352"/>
                    </a:lnTo>
                    <a:lnTo>
                      <a:pt x="528" y="387"/>
                    </a:lnTo>
                    <a:lnTo>
                      <a:pt x="468" y="423"/>
                    </a:lnTo>
                    <a:lnTo>
                      <a:pt x="421" y="462"/>
                    </a:lnTo>
                    <a:lnTo>
                      <a:pt x="402" y="482"/>
                    </a:lnTo>
                    <a:lnTo>
                      <a:pt x="386" y="503"/>
                    </a:lnTo>
                    <a:lnTo>
                      <a:pt x="373" y="524"/>
                    </a:lnTo>
                    <a:lnTo>
                      <a:pt x="365" y="544"/>
                    </a:lnTo>
                    <a:lnTo>
                      <a:pt x="359" y="566"/>
                    </a:lnTo>
                    <a:lnTo>
                      <a:pt x="357" y="588"/>
                    </a:lnTo>
                    <a:lnTo>
                      <a:pt x="359" y="610"/>
                    </a:lnTo>
                    <a:lnTo>
                      <a:pt x="365" y="631"/>
                    </a:lnTo>
                    <a:lnTo>
                      <a:pt x="373" y="652"/>
                    </a:lnTo>
                    <a:lnTo>
                      <a:pt x="386" y="672"/>
                    </a:lnTo>
                    <a:lnTo>
                      <a:pt x="402" y="694"/>
                    </a:lnTo>
                    <a:lnTo>
                      <a:pt x="421" y="713"/>
                    </a:lnTo>
                    <a:lnTo>
                      <a:pt x="468" y="753"/>
                    </a:lnTo>
                    <a:lnTo>
                      <a:pt x="528" y="789"/>
                    </a:lnTo>
                    <a:lnTo>
                      <a:pt x="597" y="824"/>
                    </a:lnTo>
                    <a:lnTo>
                      <a:pt x="678" y="856"/>
                    </a:lnTo>
                    <a:lnTo>
                      <a:pt x="769" y="886"/>
                    </a:lnTo>
                    <a:lnTo>
                      <a:pt x="977" y="938"/>
                    </a:lnTo>
                    <a:lnTo>
                      <a:pt x="1216" y="977"/>
                    </a:lnTo>
                    <a:lnTo>
                      <a:pt x="1479" y="1003"/>
                    </a:lnTo>
                    <a:lnTo>
                      <a:pt x="1763" y="10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E6FF00"/>
                  </a:gs>
                </a:gsLst>
                <a:path path="rect">
                  <a:fillToRect l="50000" t="50000" r="50000" b="50000"/>
                </a:path>
              </a:gradFill>
              <a:ln w="18360">
                <a:solidFill>
                  <a:srgbClr val="E6E64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449" name="Line 66"/>
            <p:cNvSpPr>
              <a:spLocks noChangeShapeType="1"/>
            </p:cNvSpPr>
            <p:nvPr/>
          </p:nvSpPr>
          <p:spPr bwMode="auto">
            <a:xfrm flipV="1">
              <a:off x="1528" y="2423"/>
              <a:ext cx="1093" cy="1064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50" name="Group 67"/>
            <p:cNvGrpSpPr>
              <a:grpSpLocks/>
            </p:cNvGrpSpPr>
            <p:nvPr/>
          </p:nvGrpSpPr>
          <p:grpSpPr bwMode="auto">
            <a:xfrm>
              <a:off x="2263" y="3134"/>
              <a:ext cx="1007" cy="904"/>
              <a:chOff x="2263" y="3134"/>
              <a:chExt cx="1007" cy="904"/>
            </a:xfrm>
          </p:grpSpPr>
          <p:grpSp>
            <p:nvGrpSpPr>
              <p:cNvPr id="61565" name="Group 68"/>
              <p:cNvGrpSpPr>
                <a:grpSpLocks/>
              </p:cNvGrpSpPr>
              <p:nvPr/>
            </p:nvGrpSpPr>
            <p:grpSpPr bwMode="auto">
              <a:xfrm>
                <a:off x="2263" y="3134"/>
                <a:ext cx="1007" cy="904"/>
                <a:chOff x="2263" y="3134"/>
                <a:chExt cx="1007" cy="904"/>
              </a:xfrm>
            </p:grpSpPr>
            <p:sp>
              <p:nvSpPr>
                <p:cNvPr id="61570" name="Freeform 69"/>
                <p:cNvSpPr>
                  <a:spLocks noChangeArrowheads="1"/>
                </p:cNvSpPr>
                <p:nvPr/>
              </p:nvSpPr>
              <p:spPr bwMode="auto">
                <a:xfrm>
                  <a:off x="2263" y="3740"/>
                  <a:ext cx="911" cy="168"/>
                </a:xfrm>
                <a:custGeom>
                  <a:avLst/>
                  <a:gdLst>
                    <a:gd name="T0" fmla="*/ 0 w 4019"/>
                    <a:gd name="T1" fmla="*/ 0 h 740"/>
                    <a:gd name="T2" fmla="*/ 2 w 4019"/>
                    <a:gd name="T3" fmla="*/ 0 h 740"/>
                    <a:gd name="T4" fmla="*/ 2 w 4019"/>
                    <a:gd name="T5" fmla="*/ 0 h 740"/>
                    <a:gd name="T6" fmla="*/ 0 w 4019"/>
                    <a:gd name="T7" fmla="*/ 0 h 740"/>
                    <a:gd name="T8" fmla="*/ 0 w 4019"/>
                    <a:gd name="T9" fmla="*/ 0 h 7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19"/>
                    <a:gd name="T16" fmla="*/ 0 h 740"/>
                    <a:gd name="T17" fmla="*/ 4019 w 4019"/>
                    <a:gd name="T18" fmla="*/ 740 h 7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19" h="740">
                      <a:moveTo>
                        <a:pt x="0" y="0"/>
                      </a:moveTo>
                      <a:lnTo>
                        <a:pt x="4018" y="0"/>
                      </a:lnTo>
                      <a:lnTo>
                        <a:pt x="4018" y="739"/>
                      </a:lnTo>
                      <a:lnTo>
                        <a:pt x="0" y="73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7B7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71" name="Freeform 70"/>
                <p:cNvSpPr>
                  <a:spLocks noChangeArrowheads="1"/>
                </p:cNvSpPr>
                <p:nvPr/>
              </p:nvSpPr>
              <p:spPr bwMode="auto">
                <a:xfrm>
                  <a:off x="2263" y="3740"/>
                  <a:ext cx="911" cy="168"/>
                </a:xfrm>
                <a:custGeom>
                  <a:avLst/>
                  <a:gdLst>
                    <a:gd name="T0" fmla="*/ 0 w 4019"/>
                    <a:gd name="T1" fmla="*/ 0 h 740"/>
                    <a:gd name="T2" fmla="*/ 2 w 4019"/>
                    <a:gd name="T3" fmla="*/ 0 h 740"/>
                    <a:gd name="T4" fmla="*/ 2 w 4019"/>
                    <a:gd name="T5" fmla="*/ 0 h 740"/>
                    <a:gd name="T6" fmla="*/ 0 w 4019"/>
                    <a:gd name="T7" fmla="*/ 0 h 740"/>
                    <a:gd name="T8" fmla="*/ 0 w 4019"/>
                    <a:gd name="T9" fmla="*/ 0 h 7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19"/>
                    <a:gd name="T16" fmla="*/ 0 h 740"/>
                    <a:gd name="T17" fmla="*/ 4019 w 4019"/>
                    <a:gd name="T18" fmla="*/ 740 h 7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19" h="740">
                      <a:moveTo>
                        <a:pt x="0" y="0"/>
                      </a:moveTo>
                      <a:lnTo>
                        <a:pt x="4018" y="0"/>
                      </a:lnTo>
                      <a:lnTo>
                        <a:pt x="4018" y="739"/>
                      </a:lnTo>
                      <a:lnTo>
                        <a:pt x="0" y="73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72" name="Freeform 71"/>
                <p:cNvSpPr>
                  <a:spLocks noChangeArrowheads="1"/>
                </p:cNvSpPr>
                <p:nvPr/>
              </p:nvSpPr>
              <p:spPr bwMode="auto">
                <a:xfrm>
                  <a:off x="2263" y="3649"/>
                  <a:ext cx="1008" cy="93"/>
                </a:xfrm>
                <a:custGeom>
                  <a:avLst/>
                  <a:gdLst>
                    <a:gd name="T0" fmla="*/ 0 w 4443"/>
                    <a:gd name="T1" fmla="*/ 0 h 408"/>
                    <a:gd name="T2" fmla="*/ 0 w 4443"/>
                    <a:gd name="T3" fmla="*/ 0 h 408"/>
                    <a:gd name="T4" fmla="*/ 3 w 4443"/>
                    <a:gd name="T5" fmla="*/ 0 h 408"/>
                    <a:gd name="T6" fmla="*/ 2 w 4443"/>
                    <a:gd name="T7" fmla="*/ 0 h 408"/>
                    <a:gd name="T8" fmla="*/ 0 w 4443"/>
                    <a:gd name="T9" fmla="*/ 0 h 4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43"/>
                    <a:gd name="T16" fmla="*/ 0 h 408"/>
                    <a:gd name="T17" fmla="*/ 4443 w 4443"/>
                    <a:gd name="T18" fmla="*/ 408 h 4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43" h="408">
                      <a:moveTo>
                        <a:pt x="0" y="407"/>
                      </a:moveTo>
                      <a:lnTo>
                        <a:pt x="423" y="0"/>
                      </a:lnTo>
                      <a:lnTo>
                        <a:pt x="4442" y="0"/>
                      </a:lnTo>
                      <a:lnTo>
                        <a:pt x="4012" y="407"/>
                      </a:lnTo>
                      <a:lnTo>
                        <a:pt x="0" y="407"/>
                      </a:lnTo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73" name="Freeform 72"/>
                <p:cNvSpPr>
                  <a:spLocks noChangeArrowheads="1"/>
                </p:cNvSpPr>
                <p:nvPr/>
              </p:nvSpPr>
              <p:spPr bwMode="auto">
                <a:xfrm>
                  <a:off x="2263" y="3649"/>
                  <a:ext cx="1008" cy="93"/>
                </a:xfrm>
                <a:custGeom>
                  <a:avLst/>
                  <a:gdLst>
                    <a:gd name="T0" fmla="*/ 0 w 4443"/>
                    <a:gd name="T1" fmla="*/ 0 h 408"/>
                    <a:gd name="T2" fmla="*/ 0 w 4443"/>
                    <a:gd name="T3" fmla="*/ 0 h 408"/>
                    <a:gd name="T4" fmla="*/ 3 w 4443"/>
                    <a:gd name="T5" fmla="*/ 0 h 408"/>
                    <a:gd name="T6" fmla="*/ 2 w 4443"/>
                    <a:gd name="T7" fmla="*/ 0 h 408"/>
                    <a:gd name="T8" fmla="*/ 0 w 4443"/>
                    <a:gd name="T9" fmla="*/ 0 h 4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43"/>
                    <a:gd name="T16" fmla="*/ 0 h 408"/>
                    <a:gd name="T17" fmla="*/ 4443 w 4443"/>
                    <a:gd name="T18" fmla="*/ 408 h 4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43" h="408">
                      <a:moveTo>
                        <a:pt x="0" y="407"/>
                      </a:moveTo>
                      <a:lnTo>
                        <a:pt x="423" y="0"/>
                      </a:lnTo>
                      <a:lnTo>
                        <a:pt x="4442" y="0"/>
                      </a:lnTo>
                      <a:lnTo>
                        <a:pt x="4012" y="407"/>
                      </a:lnTo>
                      <a:lnTo>
                        <a:pt x="0" y="407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74" name="Freeform 73"/>
                <p:cNvSpPr>
                  <a:spLocks noChangeArrowheads="1"/>
                </p:cNvSpPr>
                <p:nvPr/>
              </p:nvSpPr>
              <p:spPr bwMode="auto">
                <a:xfrm>
                  <a:off x="2904" y="3797"/>
                  <a:ext cx="220" cy="38"/>
                </a:xfrm>
                <a:custGeom>
                  <a:avLst/>
                  <a:gdLst>
                    <a:gd name="T0" fmla="*/ 1 w 968"/>
                    <a:gd name="T1" fmla="*/ 0 h 168"/>
                    <a:gd name="T2" fmla="*/ 0 w 968"/>
                    <a:gd name="T3" fmla="*/ 0 h 168"/>
                    <a:gd name="T4" fmla="*/ 0 w 968"/>
                    <a:gd name="T5" fmla="*/ 0 h 168"/>
                    <a:gd name="T6" fmla="*/ 1 w 968"/>
                    <a:gd name="T7" fmla="*/ 0 h 168"/>
                    <a:gd name="T8" fmla="*/ 1 w 968"/>
                    <a:gd name="T9" fmla="*/ 0 h 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8"/>
                    <a:gd name="T16" fmla="*/ 0 h 168"/>
                    <a:gd name="T17" fmla="*/ 968 w 968"/>
                    <a:gd name="T18" fmla="*/ 168 h 1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8" h="168">
                      <a:moveTo>
                        <a:pt x="967" y="167"/>
                      </a:moveTo>
                      <a:lnTo>
                        <a:pt x="0" y="167"/>
                      </a:lnTo>
                      <a:lnTo>
                        <a:pt x="0" y="0"/>
                      </a:lnTo>
                      <a:lnTo>
                        <a:pt x="967" y="0"/>
                      </a:lnTo>
                      <a:lnTo>
                        <a:pt x="967" y="167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75" name="Freeform 74"/>
                <p:cNvSpPr>
                  <a:spLocks noChangeArrowheads="1"/>
                </p:cNvSpPr>
                <p:nvPr/>
              </p:nvSpPr>
              <p:spPr bwMode="auto">
                <a:xfrm>
                  <a:off x="3172" y="3649"/>
                  <a:ext cx="98" cy="259"/>
                </a:xfrm>
                <a:custGeom>
                  <a:avLst/>
                  <a:gdLst>
                    <a:gd name="T0" fmla="*/ 0 w 432"/>
                    <a:gd name="T1" fmla="*/ 1 h 1140"/>
                    <a:gd name="T2" fmla="*/ 0 w 432"/>
                    <a:gd name="T3" fmla="*/ 0 h 1140"/>
                    <a:gd name="T4" fmla="*/ 0 w 432"/>
                    <a:gd name="T5" fmla="*/ 0 h 1140"/>
                    <a:gd name="T6" fmla="*/ 0 w 432"/>
                    <a:gd name="T7" fmla="*/ 0 h 1140"/>
                    <a:gd name="T8" fmla="*/ 0 w 432"/>
                    <a:gd name="T9" fmla="*/ 1 h 1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140"/>
                    <a:gd name="T17" fmla="*/ 432 w 432"/>
                    <a:gd name="T18" fmla="*/ 1140 h 1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140">
                      <a:moveTo>
                        <a:pt x="0" y="1139"/>
                      </a:moveTo>
                      <a:lnTo>
                        <a:pt x="431" y="712"/>
                      </a:lnTo>
                      <a:lnTo>
                        <a:pt x="431" y="0"/>
                      </a:lnTo>
                      <a:lnTo>
                        <a:pt x="0" y="404"/>
                      </a:lnTo>
                      <a:lnTo>
                        <a:pt x="0" y="1139"/>
                      </a:lnTo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76" name="Freeform 75"/>
                <p:cNvSpPr>
                  <a:spLocks noChangeArrowheads="1"/>
                </p:cNvSpPr>
                <p:nvPr/>
              </p:nvSpPr>
              <p:spPr bwMode="auto">
                <a:xfrm>
                  <a:off x="3172" y="3649"/>
                  <a:ext cx="98" cy="259"/>
                </a:xfrm>
                <a:custGeom>
                  <a:avLst/>
                  <a:gdLst>
                    <a:gd name="T0" fmla="*/ 0 w 432"/>
                    <a:gd name="T1" fmla="*/ 1 h 1140"/>
                    <a:gd name="T2" fmla="*/ 0 w 432"/>
                    <a:gd name="T3" fmla="*/ 0 h 1140"/>
                    <a:gd name="T4" fmla="*/ 0 w 432"/>
                    <a:gd name="T5" fmla="*/ 0 h 1140"/>
                    <a:gd name="T6" fmla="*/ 0 w 432"/>
                    <a:gd name="T7" fmla="*/ 0 h 1140"/>
                    <a:gd name="T8" fmla="*/ 0 w 432"/>
                    <a:gd name="T9" fmla="*/ 1 h 1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140"/>
                    <a:gd name="T17" fmla="*/ 432 w 432"/>
                    <a:gd name="T18" fmla="*/ 1140 h 1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140">
                      <a:moveTo>
                        <a:pt x="0" y="1139"/>
                      </a:moveTo>
                      <a:lnTo>
                        <a:pt x="431" y="712"/>
                      </a:lnTo>
                      <a:lnTo>
                        <a:pt x="431" y="0"/>
                      </a:lnTo>
                      <a:lnTo>
                        <a:pt x="0" y="404"/>
                      </a:lnTo>
                      <a:lnTo>
                        <a:pt x="0" y="1139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77" name="Freeform 76"/>
                <p:cNvSpPr>
                  <a:spLocks noChangeArrowheads="1"/>
                </p:cNvSpPr>
                <p:nvPr/>
              </p:nvSpPr>
              <p:spPr bwMode="auto">
                <a:xfrm>
                  <a:off x="2268" y="3886"/>
                  <a:ext cx="805" cy="128"/>
                </a:xfrm>
                <a:custGeom>
                  <a:avLst/>
                  <a:gdLst>
                    <a:gd name="T0" fmla="*/ 0 w 3549"/>
                    <a:gd name="T1" fmla="*/ 0 h 565"/>
                    <a:gd name="T2" fmla="*/ 0 w 3549"/>
                    <a:gd name="T3" fmla="*/ 0 h 565"/>
                    <a:gd name="T4" fmla="*/ 2 w 3549"/>
                    <a:gd name="T5" fmla="*/ 0 h 565"/>
                    <a:gd name="T6" fmla="*/ 2 w 3549"/>
                    <a:gd name="T7" fmla="*/ 0 h 565"/>
                    <a:gd name="T8" fmla="*/ 0 w 3549"/>
                    <a:gd name="T9" fmla="*/ 0 h 5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9"/>
                    <a:gd name="T16" fmla="*/ 0 h 565"/>
                    <a:gd name="T17" fmla="*/ 3549 w 3549"/>
                    <a:gd name="T18" fmla="*/ 565 h 5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9" h="565">
                      <a:moveTo>
                        <a:pt x="0" y="564"/>
                      </a:moveTo>
                      <a:lnTo>
                        <a:pt x="449" y="0"/>
                      </a:lnTo>
                      <a:lnTo>
                        <a:pt x="3548" y="0"/>
                      </a:lnTo>
                      <a:lnTo>
                        <a:pt x="3098" y="564"/>
                      </a:lnTo>
                      <a:lnTo>
                        <a:pt x="0" y="564"/>
                      </a:lnTo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78" name="Freeform 77"/>
                <p:cNvSpPr>
                  <a:spLocks noChangeArrowheads="1"/>
                </p:cNvSpPr>
                <p:nvPr/>
              </p:nvSpPr>
              <p:spPr bwMode="auto">
                <a:xfrm>
                  <a:off x="2268" y="3886"/>
                  <a:ext cx="805" cy="128"/>
                </a:xfrm>
                <a:custGeom>
                  <a:avLst/>
                  <a:gdLst>
                    <a:gd name="T0" fmla="*/ 0 w 3549"/>
                    <a:gd name="T1" fmla="*/ 0 h 565"/>
                    <a:gd name="T2" fmla="*/ 0 w 3549"/>
                    <a:gd name="T3" fmla="*/ 0 h 565"/>
                    <a:gd name="T4" fmla="*/ 2 w 3549"/>
                    <a:gd name="T5" fmla="*/ 0 h 565"/>
                    <a:gd name="T6" fmla="*/ 2 w 3549"/>
                    <a:gd name="T7" fmla="*/ 0 h 565"/>
                    <a:gd name="T8" fmla="*/ 0 w 3549"/>
                    <a:gd name="T9" fmla="*/ 0 h 5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9"/>
                    <a:gd name="T16" fmla="*/ 0 h 565"/>
                    <a:gd name="T17" fmla="*/ 3549 w 3549"/>
                    <a:gd name="T18" fmla="*/ 565 h 5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9" h="565">
                      <a:moveTo>
                        <a:pt x="0" y="564"/>
                      </a:moveTo>
                      <a:lnTo>
                        <a:pt x="449" y="0"/>
                      </a:lnTo>
                      <a:lnTo>
                        <a:pt x="3548" y="0"/>
                      </a:lnTo>
                      <a:lnTo>
                        <a:pt x="3098" y="564"/>
                      </a:lnTo>
                      <a:lnTo>
                        <a:pt x="0" y="564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79" name="Freeform 78"/>
                <p:cNvSpPr>
                  <a:spLocks noChangeArrowheads="1"/>
                </p:cNvSpPr>
                <p:nvPr/>
              </p:nvSpPr>
              <p:spPr bwMode="auto">
                <a:xfrm>
                  <a:off x="2969" y="3886"/>
                  <a:ext cx="104" cy="153"/>
                </a:xfrm>
                <a:custGeom>
                  <a:avLst/>
                  <a:gdLst>
                    <a:gd name="T0" fmla="*/ 0 w 457"/>
                    <a:gd name="T1" fmla="*/ 0 h 673"/>
                    <a:gd name="T2" fmla="*/ 0 w 457"/>
                    <a:gd name="T3" fmla="*/ 0 h 673"/>
                    <a:gd name="T4" fmla="*/ 0 w 457"/>
                    <a:gd name="T5" fmla="*/ 0 h 673"/>
                    <a:gd name="T6" fmla="*/ 0 w 457"/>
                    <a:gd name="T7" fmla="*/ 0 h 673"/>
                    <a:gd name="T8" fmla="*/ 0 w 457"/>
                    <a:gd name="T9" fmla="*/ 0 h 6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7"/>
                    <a:gd name="T16" fmla="*/ 0 h 673"/>
                    <a:gd name="T17" fmla="*/ 457 w 457"/>
                    <a:gd name="T18" fmla="*/ 673 h 6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7" h="673">
                      <a:moveTo>
                        <a:pt x="0" y="672"/>
                      </a:moveTo>
                      <a:lnTo>
                        <a:pt x="456" y="205"/>
                      </a:lnTo>
                      <a:lnTo>
                        <a:pt x="456" y="0"/>
                      </a:lnTo>
                      <a:lnTo>
                        <a:pt x="0" y="558"/>
                      </a:lnTo>
                      <a:lnTo>
                        <a:pt x="0" y="672"/>
                      </a:lnTo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80" name="Freeform 79"/>
                <p:cNvSpPr>
                  <a:spLocks noChangeArrowheads="1"/>
                </p:cNvSpPr>
                <p:nvPr/>
              </p:nvSpPr>
              <p:spPr bwMode="auto">
                <a:xfrm>
                  <a:off x="2969" y="3886"/>
                  <a:ext cx="104" cy="153"/>
                </a:xfrm>
                <a:custGeom>
                  <a:avLst/>
                  <a:gdLst>
                    <a:gd name="T0" fmla="*/ 0 w 457"/>
                    <a:gd name="T1" fmla="*/ 0 h 673"/>
                    <a:gd name="T2" fmla="*/ 0 w 457"/>
                    <a:gd name="T3" fmla="*/ 0 h 673"/>
                    <a:gd name="T4" fmla="*/ 0 w 457"/>
                    <a:gd name="T5" fmla="*/ 0 h 673"/>
                    <a:gd name="T6" fmla="*/ 0 w 457"/>
                    <a:gd name="T7" fmla="*/ 0 h 673"/>
                    <a:gd name="T8" fmla="*/ 0 w 457"/>
                    <a:gd name="T9" fmla="*/ 0 h 6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7"/>
                    <a:gd name="T16" fmla="*/ 0 h 673"/>
                    <a:gd name="T17" fmla="*/ 457 w 457"/>
                    <a:gd name="T18" fmla="*/ 673 h 6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7" h="673">
                      <a:moveTo>
                        <a:pt x="0" y="672"/>
                      </a:moveTo>
                      <a:lnTo>
                        <a:pt x="456" y="205"/>
                      </a:lnTo>
                      <a:lnTo>
                        <a:pt x="456" y="0"/>
                      </a:lnTo>
                      <a:lnTo>
                        <a:pt x="0" y="558"/>
                      </a:lnTo>
                      <a:lnTo>
                        <a:pt x="0" y="672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81" name="Freeform 80"/>
                <p:cNvSpPr>
                  <a:spLocks noChangeArrowheads="1"/>
                </p:cNvSpPr>
                <p:nvPr/>
              </p:nvSpPr>
              <p:spPr bwMode="auto">
                <a:xfrm>
                  <a:off x="2268" y="4012"/>
                  <a:ext cx="703" cy="27"/>
                </a:xfrm>
                <a:custGeom>
                  <a:avLst/>
                  <a:gdLst>
                    <a:gd name="T0" fmla="*/ 0 w 3100"/>
                    <a:gd name="T1" fmla="*/ 0 h 118"/>
                    <a:gd name="T2" fmla="*/ 2 w 3100"/>
                    <a:gd name="T3" fmla="*/ 0 h 118"/>
                    <a:gd name="T4" fmla="*/ 2 w 3100"/>
                    <a:gd name="T5" fmla="*/ 0 h 118"/>
                    <a:gd name="T6" fmla="*/ 0 w 3100"/>
                    <a:gd name="T7" fmla="*/ 0 h 118"/>
                    <a:gd name="T8" fmla="*/ 0 w 3100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00"/>
                    <a:gd name="T16" fmla="*/ 0 h 118"/>
                    <a:gd name="T17" fmla="*/ 3100 w 3100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00" h="118">
                      <a:moveTo>
                        <a:pt x="0" y="0"/>
                      </a:moveTo>
                      <a:lnTo>
                        <a:pt x="3099" y="0"/>
                      </a:lnTo>
                      <a:lnTo>
                        <a:pt x="3099" y="117"/>
                      </a:lnTo>
                      <a:lnTo>
                        <a:pt x="0" y="1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7B7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82" name="Freeform 81"/>
                <p:cNvSpPr>
                  <a:spLocks noChangeArrowheads="1"/>
                </p:cNvSpPr>
                <p:nvPr/>
              </p:nvSpPr>
              <p:spPr bwMode="auto">
                <a:xfrm>
                  <a:off x="2268" y="4012"/>
                  <a:ext cx="703" cy="27"/>
                </a:xfrm>
                <a:custGeom>
                  <a:avLst/>
                  <a:gdLst>
                    <a:gd name="T0" fmla="*/ 0 w 3100"/>
                    <a:gd name="T1" fmla="*/ 0 h 118"/>
                    <a:gd name="T2" fmla="*/ 2 w 3100"/>
                    <a:gd name="T3" fmla="*/ 0 h 118"/>
                    <a:gd name="T4" fmla="*/ 2 w 3100"/>
                    <a:gd name="T5" fmla="*/ 0 h 118"/>
                    <a:gd name="T6" fmla="*/ 0 w 3100"/>
                    <a:gd name="T7" fmla="*/ 0 h 118"/>
                    <a:gd name="T8" fmla="*/ 0 w 3100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00"/>
                    <a:gd name="T16" fmla="*/ 0 h 118"/>
                    <a:gd name="T17" fmla="*/ 3100 w 3100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00" h="118">
                      <a:moveTo>
                        <a:pt x="0" y="0"/>
                      </a:moveTo>
                      <a:lnTo>
                        <a:pt x="3099" y="0"/>
                      </a:lnTo>
                      <a:lnTo>
                        <a:pt x="3099" y="117"/>
                      </a:lnTo>
                      <a:lnTo>
                        <a:pt x="0" y="1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83" name="Freeform 82"/>
                <p:cNvSpPr>
                  <a:spLocks noChangeArrowheads="1"/>
                </p:cNvSpPr>
                <p:nvPr/>
              </p:nvSpPr>
              <p:spPr bwMode="auto">
                <a:xfrm>
                  <a:off x="2399" y="3649"/>
                  <a:ext cx="724" cy="71"/>
                </a:xfrm>
                <a:custGeom>
                  <a:avLst/>
                  <a:gdLst>
                    <a:gd name="T0" fmla="*/ 0 w 3193"/>
                    <a:gd name="T1" fmla="*/ 0 h 315"/>
                    <a:gd name="T2" fmla="*/ 0 w 3193"/>
                    <a:gd name="T3" fmla="*/ 0 h 315"/>
                    <a:gd name="T4" fmla="*/ 2 w 3193"/>
                    <a:gd name="T5" fmla="*/ 0 h 315"/>
                    <a:gd name="T6" fmla="*/ 2 w 3193"/>
                    <a:gd name="T7" fmla="*/ 0 h 315"/>
                    <a:gd name="T8" fmla="*/ 0 w 3193"/>
                    <a:gd name="T9" fmla="*/ 0 h 3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93"/>
                    <a:gd name="T16" fmla="*/ 0 h 315"/>
                    <a:gd name="T17" fmla="*/ 3193 w 3193"/>
                    <a:gd name="T18" fmla="*/ 315 h 3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93" h="315">
                      <a:moveTo>
                        <a:pt x="0" y="314"/>
                      </a:moveTo>
                      <a:lnTo>
                        <a:pt x="337" y="0"/>
                      </a:lnTo>
                      <a:lnTo>
                        <a:pt x="3192" y="0"/>
                      </a:lnTo>
                      <a:lnTo>
                        <a:pt x="2872" y="314"/>
                      </a:lnTo>
                      <a:lnTo>
                        <a:pt x="0" y="314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84" name="Freeform 83"/>
                <p:cNvSpPr>
                  <a:spLocks noChangeArrowheads="1"/>
                </p:cNvSpPr>
                <p:nvPr/>
              </p:nvSpPr>
              <p:spPr bwMode="auto">
                <a:xfrm>
                  <a:off x="2399" y="3649"/>
                  <a:ext cx="724" cy="71"/>
                </a:xfrm>
                <a:custGeom>
                  <a:avLst/>
                  <a:gdLst>
                    <a:gd name="T0" fmla="*/ 0 w 3193"/>
                    <a:gd name="T1" fmla="*/ 0 h 315"/>
                    <a:gd name="T2" fmla="*/ 0 w 3193"/>
                    <a:gd name="T3" fmla="*/ 0 h 315"/>
                    <a:gd name="T4" fmla="*/ 2 w 3193"/>
                    <a:gd name="T5" fmla="*/ 0 h 315"/>
                    <a:gd name="T6" fmla="*/ 2 w 3193"/>
                    <a:gd name="T7" fmla="*/ 0 h 315"/>
                    <a:gd name="T8" fmla="*/ 0 w 3193"/>
                    <a:gd name="T9" fmla="*/ 0 h 3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93"/>
                    <a:gd name="T16" fmla="*/ 0 h 315"/>
                    <a:gd name="T17" fmla="*/ 3193 w 3193"/>
                    <a:gd name="T18" fmla="*/ 315 h 3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93" h="315">
                      <a:moveTo>
                        <a:pt x="0" y="314"/>
                      </a:moveTo>
                      <a:lnTo>
                        <a:pt x="337" y="0"/>
                      </a:lnTo>
                      <a:lnTo>
                        <a:pt x="3192" y="0"/>
                      </a:lnTo>
                      <a:lnTo>
                        <a:pt x="2872" y="314"/>
                      </a:lnTo>
                      <a:lnTo>
                        <a:pt x="0" y="314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85" name="Freeform 84"/>
                <p:cNvSpPr>
                  <a:spLocks noChangeArrowheads="1"/>
                </p:cNvSpPr>
                <p:nvPr/>
              </p:nvSpPr>
              <p:spPr bwMode="auto">
                <a:xfrm>
                  <a:off x="2394" y="3134"/>
                  <a:ext cx="718" cy="67"/>
                </a:xfrm>
                <a:custGeom>
                  <a:avLst/>
                  <a:gdLst>
                    <a:gd name="T0" fmla="*/ 0 w 3168"/>
                    <a:gd name="T1" fmla="*/ 0 h 297"/>
                    <a:gd name="T2" fmla="*/ 0 w 3168"/>
                    <a:gd name="T3" fmla="*/ 0 h 297"/>
                    <a:gd name="T4" fmla="*/ 2 w 3168"/>
                    <a:gd name="T5" fmla="*/ 0 h 297"/>
                    <a:gd name="T6" fmla="*/ 2 w 3168"/>
                    <a:gd name="T7" fmla="*/ 0 h 297"/>
                    <a:gd name="T8" fmla="*/ 0 w 3168"/>
                    <a:gd name="T9" fmla="*/ 0 h 2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68"/>
                    <a:gd name="T16" fmla="*/ 0 h 297"/>
                    <a:gd name="T17" fmla="*/ 3168 w 3168"/>
                    <a:gd name="T18" fmla="*/ 297 h 2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68" h="297">
                      <a:moveTo>
                        <a:pt x="0" y="296"/>
                      </a:moveTo>
                      <a:lnTo>
                        <a:pt x="314" y="0"/>
                      </a:lnTo>
                      <a:lnTo>
                        <a:pt x="3167" y="0"/>
                      </a:lnTo>
                      <a:lnTo>
                        <a:pt x="2846" y="296"/>
                      </a:lnTo>
                      <a:lnTo>
                        <a:pt x="0" y="296"/>
                      </a:lnTo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86" name="Freeform 85"/>
                <p:cNvSpPr>
                  <a:spLocks noChangeArrowheads="1"/>
                </p:cNvSpPr>
                <p:nvPr/>
              </p:nvSpPr>
              <p:spPr bwMode="auto">
                <a:xfrm>
                  <a:off x="2394" y="3134"/>
                  <a:ext cx="718" cy="67"/>
                </a:xfrm>
                <a:custGeom>
                  <a:avLst/>
                  <a:gdLst>
                    <a:gd name="T0" fmla="*/ 0 w 3168"/>
                    <a:gd name="T1" fmla="*/ 0 h 297"/>
                    <a:gd name="T2" fmla="*/ 0 w 3168"/>
                    <a:gd name="T3" fmla="*/ 0 h 297"/>
                    <a:gd name="T4" fmla="*/ 2 w 3168"/>
                    <a:gd name="T5" fmla="*/ 0 h 297"/>
                    <a:gd name="T6" fmla="*/ 2 w 3168"/>
                    <a:gd name="T7" fmla="*/ 0 h 297"/>
                    <a:gd name="T8" fmla="*/ 0 w 3168"/>
                    <a:gd name="T9" fmla="*/ 0 h 2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68"/>
                    <a:gd name="T16" fmla="*/ 0 h 297"/>
                    <a:gd name="T17" fmla="*/ 3168 w 3168"/>
                    <a:gd name="T18" fmla="*/ 297 h 2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68" h="297">
                      <a:moveTo>
                        <a:pt x="0" y="296"/>
                      </a:moveTo>
                      <a:lnTo>
                        <a:pt x="314" y="0"/>
                      </a:lnTo>
                      <a:lnTo>
                        <a:pt x="3167" y="0"/>
                      </a:lnTo>
                      <a:lnTo>
                        <a:pt x="2846" y="296"/>
                      </a:lnTo>
                      <a:lnTo>
                        <a:pt x="0" y="296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87" name="Freeform 86"/>
                <p:cNvSpPr>
                  <a:spLocks noChangeArrowheads="1"/>
                </p:cNvSpPr>
                <p:nvPr/>
              </p:nvSpPr>
              <p:spPr bwMode="auto">
                <a:xfrm>
                  <a:off x="2394" y="3200"/>
                  <a:ext cx="653" cy="511"/>
                </a:xfrm>
                <a:custGeom>
                  <a:avLst/>
                  <a:gdLst>
                    <a:gd name="T0" fmla="*/ 0 w 2878"/>
                    <a:gd name="T1" fmla="*/ 0 h 2254"/>
                    <a:gd name="T2" fmla="*/ 2 w 2878"/>
                    <a:gd name="T3" fmla="*/ 0 h 2254"/>
                    <a:gd name="T4" fmla="*/ 2 w 2878"/>
                    <a:gd name="T5" fmla="*/ 1 h 2254"/>
                    <a:gd name="T6" fmla="*/ 0 w 2878"/>
                    <a:gd name="T7" fmla="*/ 1 h 2254"/>
                    <a:gd name="T8" fmla="*/ 0 w 2878"/>
                    <a:gd name="T9" fmla="*/ 0 h 22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78"/>
                    <a:gd name="T16" fmla="*/ 0 h 2254"/>
                    <a:gd name="T17" fmla="*/ 2878 w 2878"/>
                    <a:gd name="T18" fmla="*/ 2254 h 22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78" h="2254">
                      <a:moveTo>
                        <a:pt x="0" y="0"/>
                      </a:moveTo>
                      <a:lnTo>
                        <a:pt x="2877" y="0"/>
                      </a:lnTo>
                      <a:lnTo>
                        <a:pt x="2877" y="2253"/>
                      </a:lnTo>
                      <a:lnTo>
                        <a:pt x="0" y="225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7B7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88" name="Freeform 87"/>
                <p:cNvSpPr>
                  <a:spLocks noChangeArrowheads="1"/>
                </p:cNvSpPr>
                <p:nvPr/>
              </p:nvSpPr>
              <p:spPr bwMode="auto">
                <a:xfrm>
                  <a:off x="2394" y="3200"/>
                  <a:ext cx="653" cy="511"/>
                </a:xfrm>
                <a:custGeom>
                  <a:avLst/>
                  <a:gdLst>
                    <a:gd name="T0" fmla="*/ 0 w 2878"/>
                    <a:gd name="T1" fmla="*/ 0 h 2254"/>
                    <a:gd name="T2" fmla="*/ 2 w 2878"/>
                    <a:gd name="T3" fmla="*/ 0 h 2254"/>
                    <a:gd name="T4" fmla="*/ 2 w 2878"/>
                    <a:gd name="T5" fmla="*/ 1 h 2254"/>
                    <a:gd name="T6" fmla="*/ 0 w 2878"/>
                    <a:gd name="T7" fmla="*/ 1 h 2254"/>
                    <a:gd name="T8" fmla="*/ 0 w 2878"/>
                    <a:gd name="T9" fmla="*/ 0 h 22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78"/>
                    <a:gd name="T16" fmla="*/ 0 h 2254"/>
                    <a:gd name="T17" fmla="*/ 2878 w 2878"/>
                    <a:gd name="T18" fmla="*/ 2254 h 22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78" h="2254">
                      <a:moveTo>
                        <a:pt x="0" y="0"/>
                      </a:moveTo>
                      <a:lnTo>
                        <a:pt x="2877" y="0"/>
                      </a:lnTo>
                      <a:lnTo>
                        <a:pt x="2877" y="2253"/>
                      </a:lnTo>
                      <a:lnTo>
                        <a:pt x="0" y="225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89" name="Freeform 88"/>
                <p:cNvSpPr>
                  <a:spLocks noChangeArrowheads="1"/>
                </p:cNvSpPr>
                <p:nvPr/>
              </p:nvSpPr>
              <p:spPr bwMode="auto">
                <a:xfrm>
                  <a:off x="2450" y="3266"/>
                  <a:ext cx="540" cy="395"/>
                </a:xfrm>
                <a:custGeom>
                  <a:avLst/>
                  <a:gdLst>
                    <a:gd name="T0" fmla="*/ 0 w 2381"/>
                    <a:gd name="T1" fmla="*/ 0 h 1741"/>
                    <a:gd name="T2" fmla="*/ 1 w 2381"/>
                    <a:gd name="T3" fmla="*/ 0 h 1741"/>
                    <a:gd name="T4" fmla="*/ 1 w 2381"/>
                    <a:gd name="T5" fmla="*/ 1 h 1741"/>
                    <a:gd name="T6" fmla="*/ 0 w 2381"/>
                    <a:gd name="T7" fmla="*/ 1 h 1741"/>
                    <a:gd name="T8" fmla="*/ 0 w 2381"/>
                    <a:gd name="T9" fmla="*/ 0 h 17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81"/>
                    <a:gd name="T16" fmla="*/ 0 h 1741"/>
                    <a:gd name="T17" fmla="*/ 2381 w 2381"/>
                    <a:gd name="T18" fmla="*/ 1741 h 17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81" h="1741">
                      <a:moveTo>
                        <a:pt x="0" y="0"/>
                      </a:moveTo>
                      <a:lnTo>
                        <a:pt x="2380" y="0"/>
                      </a:lnTo>
                      <a:lnTo>
                        <a:pt x="2380" y="1740"/>
                      </a:lnTo>
                      <a:lnTo>
                        <a:pt x="0" y="174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90" name="Freeform 89"/>
                <p:cNvSpPr>
                  <a:spLocks noChangeArrowheads="1"/>
                </p:cNvSpPr>
                <p:nvPr/>
              </p:nvSpPr>
              <p:spPr bwMode="auto">
                <a:xfrm>
                  <a:off x="2450" y="3266"/>
                  <a:ext cx="540" cy="395"/>
                </a:xfrm>
                <a:custGeom>
                  <a:avLst/>
                  <a:gdLst>
                    <a:gd name="T0" fmla="*/ 0 w 2381"/>
                    <a:gd name="T1" fmla="*/ 0 h 1741"/>
                    <a:gd name="T2" fmla="*/ 1 w 2381"/>
                    <a:gd name="T3" fmla="*/ 0 h 1741"/>
                    <a:gd name="T4" fmla="*/ 1 w 2381"/>
                    <a:gd name="T5" fmla="*/ 1 h 1741"/>
                    <a:gd name="T6" fmla="*/ 0 w 2381"/>
                    <a:gd name="T7" fmla="*/ 1 h 1741"/>
                    <a:gd name="T8" fmla="*/ 0 w 2381"/>
                    <a:gd name="T9" fmla="*/ 0 h 17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81"/>
                    <a:gd name="T16" fmla="*/ 0 h 1741"/>
                    <a:gd name="T17" fmla="*/ 2381 w 2381"/>
                    <a:gd name="T18" fmla="*/ 1741 h 17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81" h="1741">
                      <a:moveTo>
                        <a:pt x="0" y="0"/>
                      </a:moveTo>
                      <a:lnTo>
                        <a:pt x="2380" y="0"/>
                      </a:lnTo>
                      <a:lnTo>
                        <a:pt x="2380" y="1740"/>
                      </a:lnTo>
                      <a:lnTo>
                        <a:pt x="0" y="174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91" name="Freeform 90"/>
                <p:cNvSpPr>
                  <a:spLocks noChangeArrowheads="1"/>
                </p:cNvSpPr>
                <p:nvPr/>
              </p:nvSpPr>
              <p:spPr bwMode="auto">
                <a:xfrm>
                  <a:off x="3040" y="3134"/>
                  <a:ext cx="74" cy="572"/>
                </a:xfrm>
                <a:custGeom>
                  <a:avLst/>
                  <a:gdLst>
                    <a:gd name="T0" fmla="*/ 0 w 325"/>
                    <a:gd name="T1" fmla="*/ 2 h 2522"/>
                    <a:gd name="T2" fmla="*/ 0 w 325"/>
                    <a:gd name="T3" fmla="*/ 1 h 2522"/>
                    <a:gd name="T4" fmla="*/ 0 w 325"/>
                    <a:gd name="T5" fmla="*/ 0 h 2522"/>
                    <a:gd name="T6" fmla="*/ 0 w 325"/>
                    <a:gd name="T7" fmla="*/ 0 h 2522"/>
                    <a:gd name="T8" fmla="*/ 0 w 325"/>
                    <a:gd name="T9" fmla="*/ 2 h 2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5"/>
                    <a:gd name="T16" fmla="*/ 0 h 2522"/>
                    <a:gd name="T17" fmla="*/ 325 w 325"/>
                    <a:gd name="T18" fmla="*/ 2522 h 2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5" h="2522">
                      <a:moveTo>
                        <a:pt x="0" y="2521"/>
                      </a:moveTo>
                      <a:lnTo>
                        <a:pt x="324" y="2203"/>
                      </a:lnTo>
                      <a:lnTo>
                        <a:pt x="324" y="0"/>
                      </a:lnTo>
                      <a:lnTo>
                        <a:pt x="0" y="288"/>
                      </a:lnTo>
                      <a:lnTo>
                        <a:pt x="0" y="2521"/>
                      </a:lnTo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92" name="Freeform 91"/>
                <p:cNvSpPr>
                  <a:spLocks noChangeArrowheads="1"/>
                </p:cNvSpPr>
                <p:nvPr/>
              </p:nvSpPr>
              <p:spPr bwMode="auto">
                <a:xfrm>
                  <a:off x="3040" y="3134"/>
                  <a:ext cx="74" cy="572"/>
                </a:xfrm>
                <a:custGeom>
                  <a:avLst/>
                  <a:gdLst>
                    <a:gd name="T0" fmla="*/ 0 w 325"/>
                    <a:gd name="T1" fmla="*/ 2 h 2522"/>
                    <a:gd name="T2" fmla="*/ 0 w 325"/>
                    <a:gd name="T3" fmla="*/ 1 h 2522"/>
                    <a:gd name="T4" fmla="*/ 0 w 325"/>
                    <a:gd name="T5" fmla="*/ 0 h 2522"/>
                    <a:gd name="T6" fmla="*/ 0 w 325"/>
                    <a:gd name="T7" fmla="*/ 0 h 2522"/>
                    <a:gd name="T8" fmla="*/ 0 w 325"/>
                    <a:gd name="T9" fmla="*/ 2 h 2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5"/>
                    <a:gd name="T16" fmla="*/ 0 h 2522"/>
                    <a:gd name="T17" fmla="*/ 325 w 325"/>
                    <a:gd name="T18" fmla="*/ 2522 h 2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5" h="2522">
                      <a:moveTo>
                        <a:pt x="0" y="2521"/>
                      </a:moveTo>
                      <a:lnTo>
                        <a:pt x="324" y="2203"/>
                      </a:lnTo>
                      <a:lnTo>
                        <a:pt x="324" y="0"/>
                      </a:lnTo>
                      <a:lnTo>
                        <a:pt x="0" y="288"/>
                      </a:lnTo>
                      <a:lnTo>
                        <a:pt x="0" y="2521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61566" name="Picture 9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74" y="3286"/>
                <a:ext cx="159" cy="18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61567" name="Picture 9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69" y="3455"/>
                <a:ext cx="158" cy="18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61568" name="Picture 9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797" y="3295"/>
                <a:ext cx="159" cy="18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61569" name="Picture 9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706" y="3471"/>
                <a:ext cx="158" cy="18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grpSp>
          <p:nvGrpSpPr>
            <p:cNvPr id="61451" name="Group 96"/>
            <p:cNvGrpSpPr>
              <a:grpSpLocks/>
            </p:cNvGrpSpPr>
            <p:nvPr/>
          </p:nvGrpSpPr>
          <p:grpSpPr bwMode="auto">
            <a:xfrm>
              <a:off x="3815" y="3041"/>
              <a:ext cx="1368" cy="1007"/>
              <a:chOff x="3815" y="3041"/>
              <a:chExt cx="1368" cy="1007"/>
            </a:xfrm>
          </p:grpSpPr>
          <p:grpSp>
            <p:nvGrpSpPr>
              <p:cNvPr id="61533" name="Group 97"/>
              <p:cNvGrpSpPr>
                <a:grpSpLocks/>
              </p:cNvGrpSpPr>
              <p:nvPr/>
            </p:nvGrpSpPr>
            <p:grpSpPr bwMode="auto">
              <a:xfrm>
                <a:off x="3815" y="3041"/>
                <a:ext cx="1368" cy="1007"/>
                <a:chOff x="3815" y="3041"/>
                <a:chExt cx="1368" cy="1007"/>
              </a:xfrm>
            </p:grpSpPr>
            <p:grpSp>
              <p:nvGrpSpPr>
                <p:cNvPr id="61558" name="Group 98"/>
                <p:cNvGrpSpPr>
                  <a:grpSpLocks/>
                </p:cNvGrpSpPr>
                <p:nvPr/>
              </p:nvGrpSpPr>
              <p:grpSpPr bwMode="auto">
                <a:xfrm>
                  <a:off x="3815" y="3041"/>
                  <a:ext cx="1368" cy="1007"/>
                  <a:chOff x="3815" y="3041"/>
                  <a:chExt cx="1368" cy="1007"/>
                </a:xfrm>
              </p:grpSpPr>
              <p:grpSp>
                <p:nvGrpSpPr>
                  <p:cNvPr id="61559" name="Group 99"/>
                  <p:cNvGrpSpPr>
                    <a:grpSpLocks/>
                  </p:cNvGrpSpPr>
                  <p:nvPr/>
                </p:nvGrpSpPr>
                <p:grpSpPr bwMode="auto">
                  <a:xfrm>
                    <a:off x="4559" y="3574"/>
                    <a:ext cx="624" cy="474"/>
                    <a:chOff x="4559" y="3574"/>
                    <a:chExt cx="624" cy="474"/>
                  </a:xfrm>
                </p:grpSpPr>
                <p:sp>
                  <p:nvSpPr>
                    <p:cNvPr id="61564" name="Freeform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9" y="3574"/>
                      <a:ext cx="625" cy="475"/>
                    </a:xfrm>
                    <a:custGeom>
                      <a:avLst/>
                      <a:gdLst>
                        <a:gd name="T0" fmla="*/ 0 w 1734"/>
                        <a:gd name="T1" fmla="*/ 3 h 1383"/>
                        <a:gd name="T2" fmla="*/ 1 w 1734"/>
                        <a:gd name="T3" fmla="*/ 3 h 1383"/>
                        <a:gd name="T4" fmla="*/ 1 w 1734"/>
                        <a:gd name="T5" fmla="*/ 3 h 1383"/>
                        <a:gd name="T6" fmla="*/ 2 w 1734"/>
                        <a:gd name="T7" fmla="*/ 3 h 1383"/>
                        <a:gd name="T8" fmla="*/ 3 w 1734"/>
                        <a:gd name="T9" fmla="*/ 4 h 1383"/>
                        <a:gd name="T10" fmla="*/ 3 w 1734"/>
                        <a:gd name="T11" fmla="*/ 4 h 1383"/>
                        <a:gd name="T12" fmla="*/ 4 w 1734"/>
                        <a:gd name="T13" fmla="*/ 4 h 1383"/>
                        <a:gd name="T14" fmla="*/ 5 w 1734"/>
                        <a:gd name="T15" fmla="*/ 4 h 1383"/>
                        <a:gd name="T16" fmla="*/ 6 w 1734"/>
                        <a:gd name="T17" fmla="*/ 4 h 1383"/>
                        <a:gd name="T18" fmla="*/ 7 w 1734"/>
                        <a:gd name="T19" fmla="*/ 4 h 1383"/>
                        <a:gd name="T20" fmla="*/ 8 w 1734"/>
                        <a:gd name="T21" fmla="*/ 4 h 1383"/>
                        <a:gd name="T22" fmla="*/ 8 w 1734"/>
                        <a:gd name="T23" fmla="*/ 4 h 1383"/>
                        <a:gd name="T24" fmla="*/ 9 w 1734"/>
                        <a:gd name="T25" fmla="*/ 5 h 1383"/>
                        <a:gd name="T26" fmla="*/ 9 w 1734"/>
                        <a:gd name="T27" fmla="*/ 5 h 1383"/>
                        <a:gd name="T28" fmla="*/ 9 w 1734"/>
                        <a:gd name="T29" fmla="*/ 5 h 1383"/>
                        <a:gd name="T30" fmla="*/ 9 w 1734"/>
                        <a:gd name="T31" fmla="*/ 5 h 1383"/>
                        <a:gd name="T32" fmla="*/ 8 w 1734"/>
                        <a:gd name="T33" fmla="*/ 5 h 1383"/>
                        <a:gd name="T34" fmla="*/ 8 w 1734"/>
                        <a:gd name="T35" fmla="*/ 5 h 1383"/>
                        <a:gd name="T36" fmla="*/ 7 w 1734"/>
                        <a:gd name="T37" fmla="*/ 5 h 1383"/>
                        <a:gd name="T38" fmla="*/ 7 w 1734"/>
                        <a:gd name="T39" fmla="*/ 5 h 1383"/>
                        <a:gd name="T40" fmla="*/ 7 w 1734"/>
                        <a:gd name="T41" fmla="*/ 5 h 1383"/>
                        <a:gd name="T42" fmla="*/ 6 w 1734"/>
                        <a:gd name="T43" fmla="*/ 5 h 1383"/>
                        <a:gd name="T44" fmla="*/ 6 w 1734"/>
                        <a:gd name="T45" fmla="*/ 5 h 1383"/>
                        <a:gd name="T46" fmla="*/ 6 w 1734"/>
                        <a:gd name="T47" fmla="*/ 5 h 1383"/>
                        <a:gd name="T48" fmla="*/ 5 w 1734"/>
                        <a:gd name="T49" fmla="*/ 5 h 1383"/>
                        <a:gd name="T50" fmla="*/ 4 w 1734"/>
                        <a:gd name="T51" fmla="*/ 6 h 1383"/>
                        <a:gd name="T52" fmla="*/ 3 w 1734"/>
                        <a:gd name="T53" fmla="*/ 7 h 1383"/>
                        <a:gd name="T54" fmla="*/ 3 w 1734"/>
                        <a:gd name="T55" fmla="*/ 7 h 1383"/>
                        <a:gd name="T56" fmla="*/ 3 w 1734"/>
                        <a:gd name="T57" fmla="*/ 7 h 1383"/>
                        <a:gd name="T58" fmla="*/ 4 w 1734"/>
                        <a:gd name="T59" fmla="*/ 7 h 1383"/>
                        <a:gd name="T60" fmla="*/ 5 w 1734"/>
                        <a:gd name="T61" fmla="*/ 7 h 1383"/>
                        <a:gd name="T62" fmla="*/ 5 w 1734"/>
                        <a:gd name="T63" fmla="*/ 7 h 1383"/>
                        <a:gd name="T64" fmla="*/ 6 w 1734"/>
                        <a:gd name="T65" fmla="*/ 7 h 1383"/>
                        <a:gd name="T66" fmla="*/ 7 w 1734"/>
                        <a:gd name="T67" fmla="*/ 7 h 1383"/>
                        <a:gd name="T68" fmla="*/ 8 w 1734"/>
                        <a:gd name="T69" fmla="*/ 7 h 1383"/>
                        <a:gd name="T70" fmla="*/ 8 w 1734"/>
                        <a:gd name="T71" fmla="*/ 6 h 1383"/>
                        <a:gd name="T72" fmla="*/ 8 w 1734"/>
                        <a:gd name="T73" fmla="*/ 6 h 1383"/>
                        <a:gd name="T74" fmla="*/ 9 w 1734"/>
                        <a:gd name="T75" fmla="*/ 6 h 1383"/>
                        <a:gd name="T76" fmla="*/ 9 w 1734"/>
                        <a:gd name="T77" fmla="*/ 6 h 1383"/>
                        <a:gd name="T78" fmla="*/ 10 w 1734"/>
                        <a:gd name="T79" fmla="*/ 6 h 1383"/>
                        <a:gd name="T80" fmla="*/ 10 w 1734"/>
                        <a:gd name="T81" fmla="*/ 5 h 1383"/>
                        <a:gd name="T82" fmla="*/ 10 w 1734"/>
                        <a:gd name="T83" fmla="*/ 5 h 1383"/>
                        <a:gd name="T84" fmla="*/ 10 w 1734"/>
                        <a:gd name="T85" fmla="*/ 5 h 1383"/>
                        <a:gd name="T86" fmla="*/ 10 w 1734"/>
                        <a:gd name="T87" fmla="*/ 4 h 1383"/>
                        <a:gd name="T88" fmla="*/ 9 w 1734"/>
                        <a:gd name="T89" fmla="*/ 4 h 1383"/>
                        <a:gd name="T90" fmla="*/ 9 w 1734"/>
                        <a:gd name="T91" fmla="*/ 4 h 1383"/>
                        <a:gd name="T92" fmla="*/ 8 w 1734"/>
                        <a:gd name="T93" fmla="*/ 4 h 1383"/>
                        <a:gd name="T94" fmla="*/ 8 w 1734"/>
                        <a:gd name="T95" fmla="*/ 4 h 1383"/>
                        <a:gd name="T96" fmla="*/ 6 w 1734"/>
                        <a:gd name="T97" fmla="*/ 3 h 1383"/>
                        <a:gd name="T98" fmla="*/ 5 w 1734"/>
                        <a:gd name="T99" fmla="*/ 3 h 1383"/>
                        <a:gd name="T100" fmla="*/ 5 w 1734"/>
                        <a:gd name="T101" fmla="*/ 3 h 1383"/>
                        <a:gd name="T102" fmla="*/ 4 w 1734"/>
                        <a:gd name="T103" fmla="*/ 3 h 1383"/>
                        <a:gd name="T104" fmla="*/ 3 w 1734"/>
                        <a:gd name="T105" fmla="*/ 3 h 1383"/>
                        <a:gd name="T106" fmla="*/ 2 w 1734"/>
                        <a:gd name="T107" fmla="*/ 3 h 1383"/>
                        <a:gd name="T108" fmla="*/ 2 w 1734"/>
                        <a:gd name="T109" fmla="*/ 2 h 1383"/>
                        <a:gd name="T110" fmla="*/ 1 w 1734"/>
                        <a:gd name="T111" fmla="*/ 2 h 1383"/>
                        <a:gd name="T112" fmla="*/ 1 w 1734"/>
                        <a:gd name="T113" fmla="*/ 1 h 1383"/>
                        <a:gd name="T114" fmla="*/ 0 w 1734"/>
                        <a:gd name="T115" fmla="*/ 1 h 1383"/>
                        <a:gd name="T116" fmla="*/ 0 w 1734"/>
                        <a:gd name="T117" fmla="*/ 0 h 1383"/>
                        <a:gd name="T118" fmla="*/ 0 w 1734"/>
                        <a:gd name="T119" fmla="*/ 0 h 1383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w 1734"/>
                        <a:gd name="T181" fmla="*/ 0 h 1383"/>
                        <a:gd name="T182" fmla="*/ 1734 w 1734"/>
                        <a:gd name="T183" fmla="*/ 1383 h 1383"/>
                      </a:gdLst>
                      <a:ahLst/>
                      <a:cxnLst>
                        <a:cxn ang="T120">
                          <a:pos x="T0" y="T1"/>
                        </a:cxn>
                        <a:cxn ang="T121">
                          <a:pos x="T2" y="T3"/>
                        </a:cxn>
                        <a:cxn ang="T122">
                          <a:pos x="T4" y="T5"/>
                        </a:cxn>
                        <a:cxn ang="T123">
                          <a:pos x="T6" y="T7"/>
                        </a:cxn>
                        <a:cxn ang="T124">
                          <a:pos x="T8" y="T9"/>
                        </a:cxn>
                        <a:cxn ang="T125">
                          <a:pos x="T10" y="T11"/>
                        </a:cxn>
                        <a:cxn ang="T126">
                          <a:pos x="T12" y="T13"/>
                        </a:cxn>
                        <a:cxn ang="T127">
                          <a:pos x="T14" y="T15"/>
                        </a:cxn>
                        <a:cxn ang="T128">
                          <a:pos x="T16" y="T17"/>
                        </a:cxn>
                        <a:cxn ang="T129">
                          <a:pos x="T18" y="T19"/>
                        </a:cxn>
                        <a:cxn ang="T130">
                          <a:pos x="T20" y="T21"/>
                        </a:cxn>
                        <a:cxn ang="T131">
                          <a:pos x="T22" y="T23"/>
                        </a:cxn>
                        <a:cxn ang="T132">
                          <a:pos x="T24" y="T25"/>
                        </a:cxn>
                        <a:cxn ang="T133">
                          <a:pos x="T26" y="T27"/>
                        </a:cxn>
                        <a:cxn ang="T134">
                          <a:pos x="T28" y="T29"/>
                        </a:cxn>
                        <a:cxn ang="T135">
                          <a:pos x="T30" y="T31"/>
                        </a:cxn>
                        <a:cxn ang="T136">
                          <a:pos x="T32" y="T33"/>
                        </a:cxn>
                        <a:cxn ang="T137">
                          <a:pos x="T34" y="T35"/>
                        </a:cxn>
                        <a:cxn ang="T138">
                          <a:pos x="T36" y="T37"/>
                        </a:cxn>
                        <a:cxn ang="T139">
                          <a:pos x="T38" y="T39"/>
                        </a:cxn>
                        <a:cxn ang="T140">
                          <a:pos x="T40" y="T41"/>
                        </a:cxn>
                        <a:cxn ang="T141">
                          <a:pos x="T42" y="T43"/>
                        </a:cxn>
                        <a:cxn ang="T142">
                          <a:pos x="T44" y="T45"/>
                        </a:cxn>
                        <a:cxn ang="T143">
                          <a:pos x="T46" y="T47"/>
                        </a:cxn>
                        <a:cxn ang="T144">
                          <a:pos x="T48" y="T49"/>
                        </a:cxn>
                        <a:cxn ang="T145">
                          <a:pos x="T50" y="T51"/>
                        </a:cxn>
                        <a:cxn ang="T146">
                          <a:pos x="T52" y="T53"/>
                        </a:cxn>
                        <a:cxn ang="T147">
                          <a:pos x="T54" y="T55"/>
                        </a:cxn>
                        <a:cxn ang="T148">
                          <a:pos x="T56" y="T57"/>
                        </a:cxn>
                        <a:cxn ang="T149">
                          <a:pos x="T58" y="T59"/>
                        </a:cxn>
                        <a:cxn ang="T150">
                          <a:pos x="T60" y="T61"/>
                        </a:cxn>
                        <a:cxn ang="T151">
                          <a:pos x="T62" y="T63"/>
                        </a:cxn>
                        <a:cxn ang="T152">
                          <a:pos x="T64" y="T65"/>
                        </a:cxn>
                        <a:cxn ang="T153">
                          <a:pos x="T66" y="T67"/>
                        </a:cxn>
                        <a:cxn ang="T154">
                          <a:pos x="T68" y="T69"/>
                        </a:cxn>
                        <a:cxn ang="T155">
                          <a:pos x="T70" y="T71"/>
                        </a:cxn>
                        <a:cxn ang="T156">
                          <a:pos x="T72" y="T73"/>
                        </a:cxn>
                        <a:cxn ang="T157">
                          <a:pos x="T74" y="T75"/>
                        </a:cxn>
                        <a:cxn ang="T158">
                          <a:pos x="T76" y="T77"/>
                        </a:cxn>
                        <a:cxn ang="T159">
                          <a:pos x="T78" y="T79"/>
                        </a:cxn>
                        <a:cxn ang="T160">
                          <a:pos x="T80" y="T81"/>
                        </a:cxn>
                        <a:cxn ang="T161">
                          <a:pos x="T82" y="T83"/>
                        </a:cxn>
                        <a:cxn ang="T162">
                          <a:pos x="T84" y="T85"/>
                        </a:cxn>
                        <a:cxn ang="T163">
                          <a:pos x="T86" y="T87"/>
                        </a:cxn>
                        <a:cxn ang="T164">
                          <a:pos x="T88" y="T89"/>
                        </a:cxn>
                        <a:cxn ang="T165">
                          <a:pos x="T90" y="T91"/>
                        </a:cxn>
                        <a:cxn ang="T166">
                          <a:pos x="T92" y="T93"/>
                        </a:cxn>
                        <a:cxn ang="T167">
                          <a:pos x="T94" y="T95"/>
                        </a:cxn>
                        <a:cxn ang="T168">
                          <a:pos x="T96" y="T97"/>
                        </a:cxn>
                        <a:cxn ang="T169">
                          <a:pos x="T98" y="T99"/>
                        </a:cxn>
                        <a:cxn ang="T170">
                          <a:pos x="T100" y="T101"/>
                        </a:cxn>
                        <a:cxn ang="T171">
                          <a:pos x="T102" y="T103"/>
                        </a:cxn>
                        <a:cxn ang="T172">
                          <a:pos x="T104" y="T105"/>
                        </a:cxn>
                        <a:cxn ang="T173">
                          <a:pos x="T106" y="T107"/>
                        </a:cxn>
                        <a:cxn ang="T174">
                          <a:pos x="T108" y="T109"/>
                        </a:cxn>
                        <a:cxn ang="T175">
                          <a:pos x="T110" y="T111"/>
                        </a:cxn>
                        <a:cxn ang="T176">
                          <a:pos x="T112" y="T113"/>
                        </a:cxn>
                        <a:cxn ang="T177">
                          <a:pos x="T114" y="T115"/>
                        </a:cxn>
                        <a:cxn ang="T178">
                          <a:pos x="T116" y="T117"/>
                        </a:cxn>
                        <a:cxn ang="T179">
                          <a:pos x="T118" y="T119"/>
                        </a:cxn>
                      </a:cxnLst>
                      <a:rect l="T180" t="T181" r="T182" b="T183"/>
                      <a:pathLst>
                        <a:path w="1734" h="1383">
                          <a:moveTo>
                            <a:pt x="12" y="0"/>
                          </a:moveTo>
                          <a:lnTo>
                            <a:pt x="0" y="49"/>
                          </a:lnTo>
                          <a:lnTo>
                            <a:pt x="0" y="592"/>
                          </a:lnTo>
                          <a:lnTo>
                            <a:pt x="1" y="593"/>
                          </a:lnTo>
                          <a:lnTo>
                            <a:pt x="8" y="598"/>
                          </a:lnTo>
                          <a:lnTo>
                            <a:pt x="16" y="603"/>
                          </a:lnTo>
                          <a:lnTo>
                            <a:pt x="24" y="608"/>
                          </a:lnTo>
                          <a:lnTo>
                            <a:pt x="32" y="613"/>
                          </a:lnTo>
                          <a:lnTo>
                            <a:pt x="39" y="617"/>
                          </a:lnTo>
                          <a:lnTo>
                            <a:pt x="46" y="622"/>
                          </a:lnTo>
                          <a:lnTo>
                            <a:pt x="52" y="627"/>
                          </a:lnTo>
                          <a:lnTo>
                            <a:pt x="60" y="630"/>
                          </a:lnTo>
                          <a:lnTo>
                            <a:pt x="67" y="636"/>
                          </a:lnTo>
                          <a:lnTo>
                            <a:pt x="75" y="640"/>
                          </a:lnTo>
                          <a:lnTo>
                            <a:pt x="83" y="645"/>
                          </a:lnTo>
                          <a:lnTo>
                            <a:pt x="92" y="651"/>
                          </a:lnTo>
                          <a:lnTo>
                            <a:pt x="100" y="656"/>
                          </a:lnTo>
                          <a:lnTo>
                            <a:pt x="110" y="662"/>
                          </a:lnTo>
                          <a:lnTo>
                            <a:pt x="119" y="667"/>
                          </a:lnTo>
                          <a:lnTo>
                            <a:pt x="127" y="673"/>
                          </a:lnTo>
                          <a:lnTo>
                            <a:pt x="135" y="678"/>
                          </a:lnTo>
                          <a:lnTo>
                            <a:pt x="144" y="682"/>
                          </a:lnTo>
                          <a:lnTo>
                            <a:pt x="153" y="687"/>
                          </a:lnTo>
                          <a:lnTo>
                            <a:pt x="160" y="690"/>
                          </a:lnTo>
                          <a:lnTo>
                            <a:pt x="168" y="694"/>
                          </a:lnTo>
                          <a:lnTo>
                            <a:pt x="176" y="697"/>
                          </a:lnTo>
                          <a:lnTo>
                            <a:pt x="183" y="701"/>
                          </a:lnTo>
                          <a:lnTo>
                            <a:pt x="193" y="704"/>
                          </a:lnTo>
                          <a:lnTo>
                            <a:pt x="202" y="708"/>
                          </a:lnTo>
                          <a:lnTo>
                            <a:pt x="211" y="711"/>
                          </a:lnTo>
                          <a:lnTo>
                            <a:pt x="221" y="715"/>
                          </a:lnTo>
                          <a:lnTo>
                            <a:pt x="231" y="719"/>
                          </a:lnTo>
                          <a:lnTo>
                            <a:pt x="241" y="722"/>
                          </a:lnTo>
                          <a:lnTo>
                            <a:pt x="251" y="726"/>
                          </a:lnTo>
                          <a:lnTo>
                            <a:pt x="260" y="729"/>
                          </a:lnTo>
                          <a:lnTo>
                            <a:pt x="270" y="733"/>
                          </a:lnTo>
                          <a:lnTo>
                            <a:pt x="279" y="735"/>
                          </a:lnTo>
                          <a:lnTo>
                            <a:pt x="288" y="739"/>
                          </a:lnTo>
                          <a:lnTo>
                            <a:pt x="297" y="742"/>
                          </a:lnTo>
                          <a:lnTo>
                            <a:pt x="306" y="745"/>
                          </a:lnTo>
                          <a:lnTo>
                            <a:pt x="317" y="748"/>
                          </a:lnTo>
                          <a:lnTo>
                            <a:pt x="327" y="752"/>
                          </a:lnTo>
                          <a:lnTo>
                            <a:pt x="338" y="754"/>
                          </a:lnTo>
                          <a:lnTo>
                            <a:pt x="349" y="758"/>
                          </a:lnTo>
                          <a:lnTo>
                            <a:pt x="362" y="761"/>
                          </a:lnTo>
                          <a:lnTo>
                            <a:pt x="373" y="765"/>
                          </a:lnTo>
                          <a:lnTo>
                            <a:pt x="384" y="768"/>
                          </a:lnTo>
                          <a:lnTo>
                            <a:pt x="396" y="772"/>
                          </a:lnTo>
                          <a:lnTo>
                            <a:pt x="408" y="776"/>
                          </a:lnTo>
                          <a:lnTo>
                            <a:pt x="419" y="779"/>
                          </a:lnTo>
                          <a:lnTo>
                            <a:pt x="430" y="782"/>
                          </a:lnTo>
                          <a:lnTo>
                            <a:pt x="441" y="785"/>
                          </a:lnTo>
                          <a:lnTo>
                            <a:pt x="452" y="788"/>
                          </a:lnTo>
                          <a:lnTo>
                            <a:pt x="462" y="791"/>
                          </a:lnTo>
                          <a:lnTo>
                            <a:pt x="473" y="794"/>
                          </a:lnTo>
                          <a:lnTo>
                            <a:pt x="485" y="796"/>
                          </a:lnTo>
                          <a:lnTo>
                            <a:pt x="497" y="799"/>
                          </a:lnTo>
                          <a:lnTo>
                            <a:pt x="509" y="803"/>
                          </a:lnTo>
                          <a:lnTo>
                            <a:pt x="522" y="806"/>
                          </a:lnTo>
                          <a:lnTo>
                            <a:pt x="535" y="809"/>
                          </a:lnTo>
                          <a:lnTo>
                            <a:pt x="549" y="812"/>
                          </a:lnTo>
                          <a:lnTo>
                            <a:pt x="563" y="816"/>
                          </a:lnTo>
                          <a:lnTo>
                            <a:pt x="577" y="818"/>
                          </a:lnTo>
                          <a:lnTo>
                            <a:pt x="592" y="822"/>
                          </a:lnTo>
                          <a:lnTo>
                            <a:pt x="605" y="825"/>
                          </a:lnTo>
                          <a:lnTo>
                            <a:pt x="618" y="828"/>
                          </a:lnTo>
                          <a:lnTo>
                            <a:pt x="632" y="831"/>
                          </a:lnTo>
                          <a:lnTo>
                            <a:pt x="646" y="834"/>
                          </a:lnTo>
                          <a:lnTo>
                            <a:pt x="659" y="836"/>
                          </a:lnTo>
                          <a:lnTo>
                            <a:pt x="671" y="838"/>
                          </a:lnTo>
                          <a:lnTo>
                            <a:pt x="682" y="840"/>
                          </a:lnTo>
                          <a:lnTo>
                            <a:pt x="693" y="843"/>
                          </a:lnTo>
                          <a:lnTo>
                            <a:pt x="705" y="846"/>
                          </a:lnTo>
                          <a:lnTo>
                            <a:pt x="717" y="847"/>
                          </a:lnTo>
                          <a:lnTo>
                            <a:pt x="731" y="849"/>
                          </a:lnTo>
                          <a:lnTo>
                            <a:pt x="745" y="853"/>
                          </a:lnTo>
                          <a:lnTo>
                            <a:pt x="759" y="855"/>
                          </a:lnTo>
                          <a:lnTo>
                            <a:pt x="774" y="858"/>
                          </a:lnTo>
                          <a:lnTo>
                            <a:pt x="789" y="860"/>
                          </a:lnTo>
                          <a:lnTo>
                            <a:pt x="803" y="862"/>
                          </a:lnTo>
                          <a:lnTo>
                            <a:pt x="818" y="866"/>
                          </a:lnTo>
                          <a:lnTo>
                            <a:pt x="834" y="868"/>
                          </a:lnTo>
                          <a:lnTo>
                            <a:pt x="849" y="870"/>
                          </a:lnTo>
                          <a:lnTo>
                            <a:pt x="864" y="873"/>
                          </a:lnTo>
                          <a:lnTo>
                            <a:pt x="880" y="875"/>
                          </a:lnTo>
                          <a:lnTo>
                            <a:pt x="894" y="877"/>
                          </a:lnTo>
                          <a:lnTo>
                            <a:pt x="909" y="879"/>
                          </a:lnTo>
                          <a:lnTo>
                            <a:pt x="923" y="881"/>
                          </a:lnTo>
                          <a:lnTo>
                            <a:pt x="939" y="883"/>
                          </a:lnTo>
                          <a:lnTo>
                            <a:pt x="954" y="885"/>
                          </a:lnTo>
                          <a:lnTo>
                            <a:pt x="969" y="887"/>
                          </a:lnTo>
                          <a:lnTo>
                            <a:pt x="985" y="890"/>
                          </a:lnTo>
                          <a:lnTo>
                            <a:pt x="1000" y="892"/>
                          </a:lnTo>
                          <a:lnTo>
                            <a:pt x="1017" y="894"/>
                          </a:lnTo>
                          <a:lnTo>
                            <a:pt x="1035" y="895"/>
                          </a:lnTo>
                          <a:lnTo>
                            <a:pt x="1052" y="898"/>
                          </a:lnTo>
                          <a:lnTo>
                            <a:pt x="1070" y="899"/>
                          </a:lnTo>
                          <a:lnTo>
                            <a:pt x="1087" y="902"/>
                          </a:lnTo>
                          <a:lnTo>
                            <a:pt x="1105" y="904"/>
                          </a:lnTo>
                          <a:lnTo>
                            <a:pt x="1123" y="906"/>
                          </a:lnTo>
                          <a:lnTo>
                            <a:pt x="1140" y="909"/>
                          </a:lnTo>
                          <a:lnTo>
                            <a:pt x="1157" y="911"/>
                          </a:lnTo>
                          <a:lnTo>
                            <a:pt x="1173" y="913"/>
                          </a:lnTo>
                          <a:lnTo>
                            <a:pt x="1188" y="915"/>
                          </a:lnTo>
                          <a:lnTo>
                            <a:pt x="1203" y="917"/>
                          </a:lnTo>
                          <a:lnTo>
                            <a:pt x="1217" y="919"/>
                          </a:lnTo>
                          <a:lnTo>
                            <a:pt x="1231" y="921"/>
                          </a:lnTo>
                          <a:lnTo>
                            <a:pt x="1243" y="923"/>
                          </a:lnTo>
                          <a:lnTo>
                            <a:pt x="1256" y="925"/>
                          </a:lnTo>
                          <a:lnTo>
                            <a:pt x="1269" y="927"/>
                          </a:lnTo>
                          <a:lnTo>
                            <a:pt x="1283" y="930"/>
                          </a:lnTo>
                          <a:lnTo>
                            <a:pt x="1296" y="932"/>
                          </a:lnTo>
                          <a:lnTo>
                            <a:pt x="1308" y="935"/>
                          </a:lnTo>
                          <a:lnTo>
                            <a:pt x="1321" y="938"/>
                          </a:lnTo>
                          <a:lnTo>
                            <a:pt x="1333" y="941"/>
                          </a:lnTo>
                          <a:lnTo>
                            <a:pt x="1345" y="943"/>
                          </a:lnTo>
                          <a:lnTo>
                            <a:pt x="1356" y="947"/>
                          </a:lnTo>
                          <a:lnTo>
                            <a:pt x="1366" y="950"/>
                          </a:lnTo>
                          <a:lnTo>
                            <a:pt x="1376" y="952"/>
                          </a:lnTo>
                          <a:lnTo>
                            <a:pt x="1386" y="956"/>
                          </a:lnTo>
                          <a:lnTo>
                            <a:pt x="1394" y="959"/>
                          </a:lnTo>
                          <a:lnTo>
                            <a:pt x="1401" y="962"/>
                          </a:lnTo>
                          <a:lnTo>
                            <a:pt x="1409" y="965"/>
                          </a:lnTo>
                          <a:lnTo>
                            <a:pt x="1416" y="969"/>
                          </a:lnTo>
                          <a:lnTo>
                            <a:pt x="1422" y="971"/>
                          </a:lnTo>
                          <a:lnTo>
                            <a:pt x="1431" y="976"/>
                          </a:lnTo>
                          <a:lnTo>
                            <a:pt x="1439" y="980"/>
                          </a:lnTo>
                          <a:lnTo>
                            <a:pt x="1447" y="985"/>
                          </a:lnTo>
                          <a:lnTo>
                            <a:pt x="1454" y="989"/>
                          </a:lnTo>
                          <a:lnTo>
                            <a:pt x="1462" y="995"/>
                          </a:lnTo>
                          <a:lnTo>
                            <a:pt x="1469" y="1000"/>
                          </a:lnTo>
                          <a:lnTo>
                            <a:pt x="1476" y="1006"/>
                          </a:lnTo>
                          <a:lnTo>
                            <a:pt x="1482" y="1011"/>
                          </a:lnTo>
                          <a:lnTo>
                            <a:pt x="1488" y="1015"/>
                          </a:lnTo>
                          <a:lnTo>
                            <a:pt x="1493" y="1020"/>
                          </a:lnTo>
                          <a:lnTo>
                            <a:pt x="1497" y="1025"/>
                          </a:lnTo>
                          <a:lnTo>
                            <a:pt x="1500" y="1030"/>
                          </a:lnTo>
                          <a:lnTo>
                            <a:pt x="1503" y="1033"/>
                          </a:lnTo>
                          <a:lnTo>
                            <a:pt x="1506" y="1038"/>
                          </a:lnTo>
                          <a:lnTo>
                            <a:pt x="1508" y="1042"/>
                          </a:lnTo>
                          <a:lnTo>
                            <a:pt x="1509" y="1046"/>
                          </a:lnTo>
                          <a:lnTo>
                            <a:pt x="1510" y="1050"/>
                          </a:lnTo>
                          <a:lnTo>
                            <a:pt x="1511" y="1054"/>
                          </a:lnTo>
                          <a:lnTo>
                            <a:pt x="1511" y="1059"/>
                          </a:lnTo>
                          <a:lnTo>
                            <a:pt x="1510" y="1063"/>
                          </a:lnTo>
                          <a:lnTo>
                            <a:pt x="1509" y="1067"/>
                          </a:lnTo>
                          <a:lnTo>
                            <a:pt x="1508" y="1072"/>
                          </a:lnTo>
                          <a:lnTo>
                            <a:pt x="1505" y="1075"/>
                          </a:lnTo>
                          <a:lnTo>
                            <a:pt x="1503" y="1079"/>
                          </a:lnTo>
                          <a:lnTo>
                            <a:pt x="1499" y="1083"/>
                          </a:lnTo>
                          <a:lnTo>
                            <a:pt x="1494" y="1087"/>
                          </a:lnTo>
                          <a:lnTo>
                            <a:pt x="1488" y="1092"/>
                          </a:lnTo>
                          <a:lnTo>
                            <a:pt x="1481" y="1097"/>
                          </a:lnTo>
                          <a:lnTo>
                            <a:pt x="1473" y="1102"/>
                          </a:lnTo>
                          <a:lnTo>
                            <a:pt x="1466" y="1107"/>
                          </a:lnTo>
                          <a:lnTo>
                            <a:pt x="1457" y="1111"/>
                          </a:lnTo>
                          <a:lnTo>
                            <a:pt x="1449" y="1116"/>
                          </a:lnTo>
                          <a:lnTo>
                            <a:pt x="1441" y="1120"/>
                          </a:lnTo>
                          <a:lnTo>
                            <a:pt x="1433" y="1124"/>
                          </a:lnTo>
                          <a:lnTo>
                            <a:pt x="1425" y="1127"/>
                          </a:lnTo>
                          <a:lnTo>
                            <a:pt x="1418" y="1130"/>
                          </a:lnTo>
                          <a:lnTo>
                            <a:pt x="1411" y="1133"/>
                          </a:lnTo>
                          <a:lnTo>
                            <a:pt x="1402" y="1136"/>
                          </a:lnTo>
                          <a:lnTo>
                            <a:pt x="1394" y="1138"/>
                          </a:lnTo>
                          <a:lnTo>
                            <a:pt x="1385" y="1142"/>
                          </a:lnTo>
                          <a:lnTo>
                            <a:pt x="1376" y="1145"/>
                          </a:lnTo>
                          <a:lnTo>
                            <a:pt x="1367" y="1147"/>
                          </a:lnTo>
                          <a:lnTo>
                            <a:pt x="1358" y="1150"/>
                          </a:lnTo>
                          <a:lnTo>
                            <a:pt x="1349" y="1153"/>
                          </a:lnTo>
                          <a:lnTo>
                            <a:pt x="1341" y="1155"/>
                          </a:lnTo>
                          <a:lnTo>
                            <a:pt x="1331" y="1157"/>
                          </a:lnTo>
                          <a:lnTo>
                            <a:pt x="1322" y="1159"/>
                          </a:lnTo>
                          <a:lnTo>
                            <a:pt x="1313" y="1161"/>
                          </a:lnTo>
                          <a:lnTo>
                            <a:pt x="1304" y="1163"/>
                          </a:lnTo>
                          <a:lnTo>
                            <a:pt x="1293" y="1166"/>
                          </a:lnTo>
                          <a:lnTo>
                            <a:pt x="1283" y="1167"/>
                          </a:lnTo>
                          <a:lnTo>
                            <a:pt x="1272" y="1168"/>
                          </a:lnTo>
                          <a:lnTo>
                            <a:pt x="1262" y="1169"/>
                          </a:lnTo>
                          <a:lnTo>
                            <a:pt x="1252" y="1170"/>
                          </a:lnTo>
                          <a:lnTo>
                            <a:pt x="1243" y="1171"/>
                          </a:lnTo>
                          <a:lnTo>
                            <a:pt x="1235" y="1171"/>
                          </a:lnTo>
                          <a:lnTo>
                            <a:pt x="1228" y="1171"/>
                          </a:lnTo>
                          <a:lnTo>
                            <a:pt x="1222" y="1171"/>
                          </a:lnTo>
                          <a:lnTo>
                            <a:pt x="1215" y="1171"/>
                          </a:lnTo>
                          <a:lnTo>
                            <a:pt x="1209" y="1170"/>
                          </a:lnTo>
                          <a:lnTo>
                            <a:pt x="1203" y="1168"/>
                          </a:lnTo>
                          <a:lnTo>
                            <a:pt x="1198" y="1166"/>
                          </a:lnTo>
                          <a:lnTo>
                            <a:pt x="1193" y="1163"/>
                          </a:lnTo>
                          <a:lnTo>
                            <a:pt x="1190" y="1160"/>
                          </a:lnTo>
                          <a:lnTo>
                            <a:pt x="1186" y="1157"/>
                          </a:lnTo>
                          <a:lnTo>
                            <a:pt x="1184" y="1155"/>
                          </a:lnTo>
                          <a:lnTo>
                            <a:pt x="1181" y="1151"/>
                          </a:lnTo>
                          <a:lnTo>
                            <a:pt x="1179" y="1147"/>
                          </a:lnTo>
                          <a:lnTo>
                            <a:pt x="1177" y="1142"/>
                          </a:lnTo>
                          <a:lnTo>
                            <a:pt x="1174" y="1138"/>
                          </a:lnTo>
                          <a:lnTo>
                            <a:pt x="1171" y="1133"/>
                          </a:lnTo>
                          <a:lnTo>
                            <a:pt x="1169" y="1126"/>
                          </a:lnTo>
                          <a:lnTo>
                            <a:pt x="1166" y="1120"/>
                          </a:lnTo>
                          <a:lnTo>
                            <a:pt x="1163" y="1114"/>
                          </a:lnTo>
                          <a:lnTo>
                            <a:pt x="1160" y="1108"/>
                          </a:lnTo>
                          <a:lnTo>
                            <a:pt x="1158" y="1103"/>
                          </a:lnTo>
                          <a:lnTo>
                            <a:pt x="1155" y="1097"/>
                          </a:lnTo>
                          <a:lnTo>
                            <a:pt x="1151" y="1092"/>
                          </a:lnTo>
                          <a:lnTo>
                            <a:pt x="1147" y="1085"/>
                          </a:lnTo>
                          <a:lnTo>
                            <a:pt x="1143" y="1079"/>
                          </a:lnTo>
                          <a:lnTo>
                            <a:pt x="1139" y="1073"/>
                          </a:lnTo>
                          <a:lnTo>
                            <a:pt x="1135" y="1066"/>
                          </a:lnTo>
                          <a:lnTo>
                            <a:pt x="1131" y="1061"/>
                          </a:lnTo>
                          <a:lnTo>
                            <a:pt x="1127" y="1057"/>
                          </a:lnTo>
                          <a:lnTo>
                            <a:pt x="1124" y="1052"/>
                          </a:lnTo>
                          <a:lnTo>
                            <a:pt x="1122" y="1048"/>
                          </a:lnTo>
                          <a:lnTo>
                            <a:pt x="1118" y="1045"/>
                          </a:lnTo>
                          <a:lnTo>
                            <a:pt x="1115" y="1041"/>
                          </a:lnTo>
                          <a:lnTo>
                            <a:pt x="1112" y="1038"/>
                          </a:lnTo>
                          <a:lnTo>
                            <a:pt x="1108" y="1035"/>
                          </a:lnTo>
                          <a:lnTo>
                            <a:pt x="1105" y="1033"/>
                          </a:lnTo>
                          <a:lnTo>
                            <a:pt x="1102" y="1031"/>
                          </a:lnTo>
                          <a:lnTo>
                            <a:pt x="1098" y="1031"/>
                          </a:lnTo>
                          <a:lnTo>
                            <a:pt x="1095" y="1031"/>
                          </a:lnTo>
                          <a:lnTo>
                            <a:pt x="1091" y="1031"/>
                          </a:lnTo>
                          <a:lnTo>
                            <a:pt x="1087" y="1032"/>
                          </a:lnTo>
                          <a:lnTo>
                            <a:pt x="1083" y="1033"/>
                          </a:lnTo>
                          <a:lnTo>
                            <a:pt x="1077" y="1036"/>
                          </a:lnTo>
                          <a:lnTo>
                            <a:pt x="1070" y="1040"/>
                          </a:lnTo>
                          <a:lnTo>
                            <a:pt x="1064" y="1043"/>
                          </a:lnTo>
                          <a:lnTo>
                            <a:pt x="1057" y="1048"/>
                          </a:lnTo>
                          <a:lnTo>
                            <a:pt x="1050" y="1053"/>
                          </a:lnTo>
                          <a:lnTo>
                            <a:pt x="1041" y="1058"/>
                          </a:lnTo>
                          <a:lnTo>
                            <a:pt x="1033" y="1063"/>
                          </a:lnTo>
                          <a:lnTo>
                            <a:pt x="1028" y="1066"/>
                          </a:lnTo>
                          <a:lnTo>
                            <a:pt x="1021" y="1070"/>
                          </a:lnTo>
                          <a:lnTo>
                            <a:pt x="1014" y="1074"/>
                          </a:lnTo>
                          <a:lnTo>
                            <a:pt x="1007" y="1078"/>
                          </a:lnTo>
                          <a:lnTo>
                            <a:pt x="998" y="1083"/>
                          </a:lnTo>
                          <a:lnTo>
                            <a:pt x="989" y="1088"/>
                          </a:lnTo>
                          <a:lnTo>
                            <a:pt x="978" y="1094"/>
                          </a:lnTo>
                          <a:lnTo>
                            <a:pt x="967" y="1100"/>
                          </a:lnTo>
                          <a:lnTo>
                            <a:pt x="956" y="1105"/>
                          </a:lnTo>
                          <a:lnTo>
                            <a:pt x="943" y="1112"/>
                          </a:lnTo>
                          <a:lnTo>
                            <a:pt x="930" y="1120"/>
                          </a:lnTo>
                          <a:lnTo>
                            <a:pt x="916" y="1127"/>
                          </a:lnTo>
                          <a:lnTo>
                            <a:pt x="903" y="1134"/>
                          </a:lnTo>
                          <a:lnTo>
                            <a:pt x="888" y="1142"/>
                          </a:lnTo>
                          <a:lnTo>
                            <a:pt x="871" y="1149"/>
                          </a:lnTo>
                          <a:lnTo>
                            <a:pt x="856" y="1158"/>
                          </a:lnTo>
                          <a:lnTo>
                            <a:pt x="843" y="1164"/>
                          </a:lnTo>
                          <a:lnTo>
                            <a:pt x="831" y="1170"/>
                          </a:lnTo>
                          <a:lnTo>
                            <a:pt x="816" y="1177"/>
                          </a:lnTo>
                          <a:lnTo>
                            <a:pt x="803" y="1184"/>
                          </a:lnTo>
                          <a:lnTo>
                            <a:pt x="787" y="1192"/>
                          </a:lnTo>
                          <a:lnTo>
                            <a:pt x="772" y="1199"/>
                          </a:lnTo>
                          <a:lnTo>
                            <a:pt x="755" y="1208"/>
                          </a:lnTo>
                          <a:lnTo>
                            <a:pt x="739" y="1215"/>
                          </a:lnTo>
                          <a:lnTo>
                            <a:pt x="722" y="1224"/>
                          </a:lnTo>
                          <a:lnTo>
                            <a:pt x="705" y="1232"/>
                          </a:lnTo>
                          <a:lnTo>
                            <a:pt x="688" y="1241"/>
                          </a:lnTo>
                          <a:lnTo>
                            <a:pt x="671" y="1250"/>
                          </a:lnTo>
                          <a:lnTo>
                            <a:pt x="654" y="1258"/>
                          </a:lnTo>
                          <a:lnTo>
                            <a:pt x="638" y="1266"/>
                          </a:lnTo>
                          <a:lnTo>
                            <a:pt x="622" y="1274"/>
                          </a:lnTo>
                          <a:lnTo>
                            <a:pt x="607" y="1282"/>
                          </a:lnTo>
                          <a:lnTo>
                            <a:pt x="592" y="1289"/>
                          </a:lnTo>
                          <a:lnTo>
                            <a:pt x="579" y="1295"/>
                          </a:lnTo>
                          <a:lnTo>
                            <a:pt x="566" y="1302"/>
                          </a:lnTo>
                          <a:lnTo>
                            <a:pt x="555" y="1307"/>
                          </a:lnTo>
                          <a:lnTo>
                            <a:pt x="544" y="1313"/>
                          </a:lnTo>
                          <a:lnTo>
                            <a:pt x="533" y="1319"/>
                          </a:lnTo>
                          <a:lnTo>
                            <a:pt x="516" y="1327"/>
                          </a:lnTo>
                          <a:lnTo>
                            <a:pt x="501" y="1335"/>
                          </a:lnTo>
                          <a:lnTo>
                            <a:pt x="487" y="1342"/>
                          </a:lnTo>
                          <a:lnTo>
                            <a:pt x="476" y="1348"/>
                          </a:lnTo>
                          <a:lnTo>
                            <a:pt x="466" y="1354"/>
                          </a:lnTo>
                          <a:lnTo>
                            <a:pt x="458" y="1359"/>
                          </a:lnTo>
                          <a:lnTo>
                            <a:pt x="452" y="1362"/>
                          </a:lnTo>
                          <a:lnTo>
                            <a:pt x="447" y="1366"/>
                          </a:lnTo>
                          <a:lnTo>
                            <a:pt x="444" y="1368"/>
                          </a:lnTo>
                          <a:lnTo>
                            <a:pt x="443" y="1370"/>
                          </a:lnTo>
                          <a:lnTo>
                            <a:pt x="441" y="1372"/>
                          </a:lnTo>
                          <a:lnTo>
                            <a:pt x="441" y="1374"/>
                          </a:lnTo>
                          <a:lnTo>
                            <a:pt x="441" y="1376"/>
                          </a:lnTo>
                          <a:lnTo>
                            <a:pt x="443" y="1377"/>
                          </a:lnTo>
                          <a:lnTo>
                            <a:pt x="445" y="1378"/>
                          </a:lnTo>
                          <a:lnTo>
                            <a:pt x="447" y="1379"/>
                          </a:lnTo>
                          <a:lnTo>
                            <a:pt x="452" y="1380"/>
                          </a:lnTo>
                          <a:lnTo>
                            <a:pt x="458" y="1381"/>
                          </a:lnTo>
                          <a:lnTo>
                            <a:pt x="465" y="1381"/>
                          </a:lnTo>
                          <a:lnTo>
                            <a:pt x="472" y="1382"/>
                          </a:lnTo>
                          <a:lnTo>
                            <a:pt x="481" y="1382"/>
                          </a:lnTo>
                          <a:lnTo>
                            <a:pt x="490" y="1382"/>
                          </a:lnTo>
                          <a:lnTo>
                            <a:pt x="497" y="1382"/>
                          </a:lnTo>
                          <a:lnTo>
                            <a:pt x="504" y="1381"/>
                          </a:lnTo>
                          <a:lnTo>
                            <a:pt x="512" y="1381"/>
                          </a:lnTo>
                          <a:lnTo>
                            <a:pt x="520" y="1381"/>
                          </a:lnTo>
                          <a:lnTo>
                            <a:pt x="530" y="1381"/>
                          </a:lnTo>
                          <a:lnTo>
                            <a:pt x="540" y="1380"/>
                          </a:lnTo>
                          <a:lnTo>
                            <a:pt x="553" y="1379"/>
                          </a:lnTo>
                          <a:lnTo>
                            <a:pt x="564" y="1379"/>
                          </a:lnTo>
                          <a:lnTo>
                            <a:pt x="577" y="1378"/>
                          </a:lnTo>
                          <a:lnTo>
                            <a:pt x="590" y="1377"/>
                          </a:lnTo>
                          <a:lnTo>
                            <a:pt x="605" y="1377"/>
                          </a:lnTo>
                          <a:lnTo>
                            <a:pt x="619" y="1376"/>
                          </a:lnTo>
                          <a:lnTo>
                            <a:pt x="633" y="1376"/>
                          </a:lnTo>
                          <a:lnTo>
                            <a:pt x="647" y="1374"/>
                          </a:lnTo>
                          <a:lnTo>
                            <a:pt x="663" y="1374"/>
                          </a:lnTo>
                          <a:lnTo>
                            <a:pt x="678" y="1373"/>
                          </a:lnTo>
                          <a:lnTo>
                            <a:pt x="691" y="1372"/>
                          </a:lnTo>
                          <a:lnTo>
                            <a:pt x="704" y="1372"/>
                          </a:lnTo>
                          <a:lnTo>
                            <a:pt x="719" y="1371"/>
                          </a:lnTo>
                          <a:lnTo>
                            <a:pt x="733" y="1370"/>
                          </a:lnTo>
                          <a:lnTo>
                            <a:pt x="748" y="1370"/>
                          </a:lnTo>
                          <a:lnTo>
                            <a:pt x="763" y="1370"/>
                          </a:lnTo>
                          <a:lnTo>
                            <a:pt x="780" y="1369"/>
                          </a:lnTo>
                          <a:lnTo>
                            <a:pt x="796" y="1368"/>
                          </a:lnTo>
                          <a:lnTo>
                            <a:pt x="814" y="1368"/>
                          </a:lnTo>
                          <a:lnTo>
                            <a:pt x="831" y="1367"/>
                          </a:lnTo>
                          <a:lnTo>
                            <a:pt x="849" y="1366"/>
                          </a:lnTo>
                          <a:lnTo>
                            <a:pt x="866" y="1366"/>
                          </a:lnTo>
                          <a:lnTo>
                            <a:pt x="883" y="1365"/>
                          </a:lnTo>
                          <a:lnTo>
                            <a:pt x="901" y="1365"/>
                          </a:lnTo>
                          <a:lnTo>
                            <a:pt x="916" y="1364"/>
                          </a:lnTo>
                          <a:lnTo>
                            <a:pt x="932" y="1364"/>
                          </a:lnTo>
                          <a:lnTo>
                            <a:pt x="948" y="1363"/>
                          </a:lnTo>
                          <a:lnTo>
                            <a:pt x="962" y="1363"/>
                          </a:lnTo>
                          <a:lnTo>
                            <a:pt x="977" y="1363"/>
                          </a:lnTo>
                          <a:lnTo>
                            <a:pt x="991" y="1362"/>
                          </a:lnTo>
                          <a:lnTo>
                            <a:pt x="1006" y="1361"/>
                          </a:lnTo>
                          <a:lnTo>
                            <a:pt x="1020" y="1361"/>
                          </a:lnTo>
                          <a:lnTo>
                            <a:pt x="1035" y="1361"/>
                          </a:lnTo>
                          <a:lnTo>
                            <a:pt x="1050" y="1361"/>
                          </a:lnTo>
                          <a:lnTo>
                            <a:pt x="1065" y="1361"/>
                          </a:lnTo>
                          <a:lnTo>
                            <a:pt x="1078" y="1361"/>
                          </a:lnTo>
                          <a:lnTo>
                            <a:pt x="1093" y="1361"/>
                          </a:lnTo>
                          <a:lnTo>
                            <a:pt x="1107" y="1360"/>
                          </a:lnTo>
                          <a:lnTo>
                            <a:pt x="1120" y="1360"/>
                          </a:lnTo>
                          <a:lnTo>
                            <a:pt x="1134" y="1359"/>
                          </a:lnTo>
                          <a:lnTo>
                            <a:pt x="1146" y="1359"/>
                          </a:lnTo>
                          <a:lnTo>
                            <a:pt x="1158" y="1359"/>
                          </a:lnTo>
                          <a:lnTo>
                            <a:pt x="1169" y="1359"/>
                          </a:lnTo>
                          <a:lnTo>
                            <a:pt x="1179" y="1359"/>
                          </a:lnTo>
                          <a:lnTo>
                            <a:pt x="1188" y="1359"/>
                          </a:lnTo>
                          <a:lnTo>
                            <a:pt x="1196" y="1359"/>
                          </a:lnTo>
                          <a:lnTo>
                            <a:pt x="1204" y="1358"/>
                          </a:lnTo>
                          <a:lnTo>
                            <a:pt x="1211" y="1358"/>
                          </a:lnTo>
                          <a:lnTo>
                            <a:pt x="1222" y="1357"/>
                          </a:lnTo>
                          <a:lnTo>
                            <a:pt x="1232" y="1357"/>
                          </a:lnTo>
                          <a:lnTo>
                            <a:pt x="1241" y="1357"/>
                          </a:lnTo>
                          <a:lnTo>
                            <a:pt x="1249" y="1356"/>
                          </a:lnTo>
                          <a:lnTo>
                            <a:pt x="1254" y="1354"/>
                          </a:lnTo>
                          <a:lnTo>
                            <a:pt x="1260" y="1353"/>
                          </a:lnTo>
                          <a:lnTo>
                            <a:pt x="1263" y="1352"/>
                          </a:lnTo>
                          <a:lnTo>
                            <a:pt x="1265" y="1350"/>
                          </a:lnTo>
                          <a:lnTo>
                            <a:pt x="1267" y="1348"/>
                          </a:lnTo>
                          <a:lnTo>
                            <a:pt x="1268" y="1345"/>
                          </a:lnTo>
                          <a:lnTo>
                            <a:pt x="1268" y="1340"/>
                          </a:lnTo>
                          <a:lnTo>
                            <a:pt x="1267" y="1333"/>
                          </a:lnTo>
                          <a:lnTo>
                            <a:pt x="1265" y="1326"/>
                          </a:lnTo>
                          <a:lnTo>
                            <a:pt x="1263" y="1319"/>
                          </a:lnTo>
                          <a:lnTo>
                            <a:pt x="1261" y="1312"/>
                          </a:lnTo>
                          <a:lnTo>
                            <a:pt x="1261" y="1307"/>
                          </a:lnTo>
                          <a:lnTo>
                            <a:pt x="1261" y="1306"/>
                          </a:lnTo>
                          <a:lnTo>
                            <a:pt x="1261" y="1304"/>
                          </a:lnTo>
                          <a:lnTo>
                            <a:pt x="1262" y="1302"/>
                          </a:lnTo>
                          <a:lnTo>
                            <a:pt x="1264" y="1300"/>
                          </a:lnTo>
                          <a:lnTo>
                            <a:pt x="1267" y="1299"/>
                          </a:lnTo>
                          <a:lnTo>
                            <a:pt x="1271" y="1297"/>
                          </a:lnTo>
                          <a:lnTo>
                            <a:pt x="1275" y="1296"/>
                          </a:lnTo>
                          <a:lnTo>
                            <a:pt x="1282" y="1295"/>
                          </a:lnTo>
                          <a:lnTo>
                            <a:pt x="1288" y="1293"/>
                          </a:lnTo>
                          <a:lnTo>
                            <a:pt x="1296" y="1292"/>
                          </a:lnTo>
                          <a:lnTo>
                            <a:pt x="1306" y="1290"/>
                          </a:lnTo>
                          <a:lnTo>
                            <a:pt x="1316" y="1289"/>
                          </a:lnTo>
                          <a:lnTo>
                            <a:pt x="1324" y="1287"/>
                          </a:lnTo>
                          <a:lnTo>
                            <a:pt x="1334" y="1285"/>
                          </a:lnTo>
                          <a:lnTo>
                            <a:pt x="1345" y="1284"/>
                          </a:lnTo>
                          <a:lnTo>
                            <a:pt x="1357" y="1282"/>
                          </a:lnTo>
                          <a:lnTo>
                            <a:pt x="1370" y="1280"/>
                          </a:lnTo>
                          <a:lnTo>
                            <a:pt x="1383" y="1277"/>
                          </a:lnTo>
                          <a:lnTo>
                            <a:pt x="1398" y="1274"/>
                          </a:lnTo>
                          <a:lnTo>
                            <a:pt x="1412" y="1272"/>
                          </a:lnTo>
                          <a:lnTo>
                            <a:pt x="1426" y="1269"/>
                          </a:lnTo>
                          <a:lnTo>
                            <a:pt x="1441" y="1266"/>
                          </a:lnTo>
                          <a:lnTo>
                            <a:pt x="1455" y="1263"/>
                          </a:lnTo>
                          <a:lnTo>
                            <a:pt x="1469" y="1261"/>
                          </a:lnTo>
                          <a:lnTo>
                            <a:pt x="1482" y="1258"/>
                          </a:lnTo>
                          <a:lnTo>
                            <a:pt x="1494" y="1256"/>
                          </a:lnTo>
                          <a:lnTo>
                            <a:pt x="1506" y="1252"/>
                          </a:lnTo>
                          <a:lnTo>
                            <a:pt x="1517" y="1250"/>
                          </a:lnTo>
                          <a:lnTo>
                            <a:pt x="1528" y="1247"/>
                          </a:lnTo>
                          <a:lnTo>
                            <a:pt x="1539" y="1244"/>
                          </a:lnTo>
                          <a:lnTo>
                            <a:pt x="1550" y="1241"/>
                          </a:lnTo>
                          <a:lnTo>
                            <a:pt x="1560" y="1238"/>
                          </a:lnTo>
                          <a:lnTo>
                            <a:pt x="1570" y="1234"/>
                          </a:lnTo>
                          <a:lnTo>
                            <a:pt x="1580" y="1231"/>
                          </a:lnTo>
                          <a:lnTo>
                            <a:pt x="1589" y="1228"/>
                          </a:lnTo>
                          <a:lnTo>
                            <a:pt x="1597" y="1224"/>
                          </a:lnTo>
                          <a:lnTo>
                            <a:pt x="1606" y="1220"/>
                          </a:lnTo>
                          <a:lnTo>
                            <a:pt x="1613" y="1216"/>
                          </a:lnTo>
                          <a:lnTo>
                            <a:pt x="1620" y="1212"/>
                          </a:lnTo>
                          <a:lnTo>
                            <a:pt x="1627" y="1208"/>
                          </a:lnTo>
                          <a:lnTo>
                            <a:pt x="1633" y="1204"/>
                          </a:lnTo>
                          <a:lnTo>
                            <a:pt x="1639" y="1200"/>
                          </a:lnTo>
                          <a:lnTo>
                            <a:pt x="1647" y="1195"/>
                          </a:lnTo>
                          <a:lnTo>
                            <a:pt x="1654" y="1190"/>
                          </a:lnTo>
                          <a:lnTo>
                            <a:pt x="1663" y="1184"/>
                          </a:lnTo>
                          <a:lnTo>
                            <a:pt x="1670" y="1178"/>
                          </a:lnTo>
                          <a:lnTo>
                            <a:pt x="1677" y="1171"/>
                          </a:lnTo>
                          <a:lnTo>
                            <a:pt x="1686" y="1164"/>
                          </a:lnTo>
                          <a:lnTo>
                            <a:pt x="1693" y="1157"/>
                          </a:lnTo>
                          <a:lnTo>
                            <a:pt x="1699" y="1150"/>
                          </a:lnTo>
                          <a:lnTo>
                            <a:pt x="1705" y="1144"/>
                          </a:lnTo>
                          <a:lnTo>
                            <a:pt x="1710" y="1136"/>
                          </a:lnTo>
                          <a:lnTo>
                            <a:pt x="1716" y="1131"/>
                          </a:lnTo>
                          <a:lnTo>
                            <a:pt x="1719" y="1124"/>
                          </a:lnTo>
                          <a:lnTo>
                            <a:pt x="1723" y="1116"/>
                          </a:lnTo>
                          <a:lnTo>
                            <a:pt x="1727" y="1109"/>
                          </a:lnTo>
                          <a:lnTo>
                            <a:pt x="1729" y="1101"/>
                          </a:lnTo>
                          <a:lnTo>
                            <a:pt x="1731" y="1092"/>
                          </a:lnTo>
                          <a:lnTo>
                            <a:pt x="1732" y="1083"/>
                          </a:lnTo>
                          <a:lnTo>
                            <a:pt x="1733" y="1075"/>
                          </a:lnTo>
                          <a:lnTo>
                            <a:pt x="1732" y="1065"/>
                          </a:lnTo>
                          <a:lnTo>
                            <a:pt x="1731" y="1057"/>
                          </a:lnTo>
                          <a:lnTo>
                            <a:pt x="1729" y="1050"/>
                          </a:lnTo>
                          <a:lnTo>
                            <a:pt x="1729" y="1041"/>
                          </a:lnTo>
                          <a:lnTo>
                            <a:pt x="1726" y="1035"/>
                          </a:lnTo>
                          <a:lnTo>
                            <a:pt x="1723" y="1028"/>
                          </a:lnTo>
                          <a:lnTo>
                            <a:pt x="1722" y="1021"/>
                          </a:lnTo>
                          <a:lnTo>
                            <a:pt x="1718" y="1013"/>
                          </a:lnTo>
                          <a:lnTo>
                            <a:pt x="1715" y="1006"/>
                          </a:lnTo>
                          <a:lnTo>
                            <a:pt x="1710" y="998"/>
                          </a:lnTo>
                          <a:lnTo>
                            <a:pt x="1706" y="989"/>
                          </a:lnTo>
                          <a:lnTo>
                            <a:pt x="1701" y="982"/>
                          </a:lnTo>
                          <a:lnTo>
                            <a:pt x="1696" y="975"/>
                          </a:lnTo>
                          <a:lnTo>
                            <a:pt x="1691" y="967"/>
                          </a:lnTo>
                          <a:lnTo>
                            <a:pt x="1686" y="961"/>
                          </a:lnTo>
                          <a:lnTo>
                            <a:pt x="1679" y="954"/>
                          </a:lnTo>
                          <a:lnTo>
                            <a:pt x="1674" y="949"/>
                          </a:lnTo>
                          <a:lnTo>
                            <a:pt x="1668" y="943"/>
                          </a:lnTo>
                          <a:lnTo>
                            <a:pt x="1661" y="938"/>
                          </a:lnTo>
                          <a:lnTo>
                            <a:pt x="1655" y="932"/>
                          </a:lnTo>
                          <a:lnTo>
                            <a:pt x="1648" y="927"/>
                          </a:lnTo>
                          <a:lnTo>
                            <a:pt x="1639" y="921"/>
                          </a:lnTo>
                          <a:lnTo>
                            <a:pt x="1631" y="915"/>
                          </a:lnTo>
                          <a:lnTo>
                            <a:pt x="1623" y="909"/>
                          </a:lnTo>
                          <a:lnTo>
                            <a:pt x="1615" y="904"/>
                          </a:lnTo>
                          <a:lnTo>
                            <a:pt x="1606" y="898"/>
                          </a:lnTo>
                          <a:lnTo>
                            <a:pt x="1598" y="894"/>
                          </a:lnTo>
                          <a:lnTo>
                            <a:pt x="1589" y="890"/>
                          </a:lnTo>
                          <a:lnTo>
                            <a:pt x="1582" y="884"/>
                          </a:lnTo>
                          <a:lnTo>
                            <a:pt x="1573" y="881"/>
                          </a:lnTo>
                          <a:lnTo>
                            <a:pt x="1565" y="877"/>
                          </a:lnTo>
                          <a:lnTo>
                            <a:pt x="1556" y="873"/>
                          </a:lnTo>
                          <a:lnTo>
                            <a:pt x="1548" y="869"/>
                          </a:lnTo>
                          <a:lnTo>
                            <a:pt x="1539" y="866"/>
                          </a:lnTo>
                          <a:lnTo>
                            <a:pt x="1529" y="861"/>
                          </a:lnTo>
                          <a:lnTo>
                            <a:pt x="1519" y="858"/>
                          </a:lnTo>
                          <a:lnTo>
                            <a:pt x="1509" y="854"/>
                          </a:lnTo>
                          <a:lnTo>
                            <a:pt x="1499" y="849"/>
                          </a:lnTo>
                          <a:lnTo>
                            <a:pt x="1488" y="846"/>
                          </a:lnTo>
                          <a:lnTo>
                            <a:pt x="1477" y="843"/>
                          </a:lnTo>
                          <a:lnTo>
                            <a:pt x="1467" y="840"/>
                          </a:lnTo>
                          <a:lnTo>
                            <a:pt x="1457" y="836"/>
                          </a:lnTo>
                          <a:lnTo>
                            <a:pt x="1446" y="833"/>
                          </a:lnTo>
                          <a:lnTo>
                            <a:pt x="1435" y="830"/>
                          </a:lnTo>
                          <a:lnTo>
                            <a:pt x="1426" y="827"/>
                          </a:lnTo>
                          <a:lnTo>
                            <a:pt x="1416" y="825"/>
                          </a:lnTo>
                          <a:lnTo>
                            <a:pt x="1406" y="822"/>
                          </a:lnTo>
                          <a:lnTo>
                            <a:pt x="1395" y="818"/>
                          </a:lnTo>
                          <a:lnTo>
                            <a:pt x="1384" y="816"/>
                          </a:lnTo>
                          <a:lnTo>
                            <a:pt x="1371" y="812"/>
                          </a:lnTo>
                          <a:lnTo>
                            <a:pt x="1359" y="809"/>
                          </a:lnTo>
                          <a:lnTo>
                            <a:pt x="1345" y="806"/>
                          </a:lnTo>
                          <a:lnTo>
                            <a:pt x="1331" y="803"/>
                          </a:lnTo>
                          <a:lnTo>
                            <a:pt x="1317" y="799"/>
                          </a:lnTo>
                          <a:lnTo>
                            <a:pt x="1302" y="796"/>
                          </a:lnTo>
                          <a:lnTo>
                            <a:pt x="1289" y="793"/>
                          </a:lnTo>
                          <a:lnTo>
                            <a:pt x="1274" y="790"/>
                          </a:lnTo>
                          <a:lnTo>
                            <a:pt x="1260" y="786"/>
                          </a:lnTo>
                          <a:lnTo>
                            <a:pt x="1245" y="783"/>
                          </a:lnTo>
                          <a:lnTo>
                            <a:pt x="1231" y="780"/>
                          </a:lnTo>
                          <a:lnTo>
                            <a:pt x="1219" y="778"/>
                          </a:lnTo>
                          <a:lnTo>
                            <a:pt x="1206" y="776"/>
                          </a:lnTo>
                          <a:lnTo>
                            <a:pt x="1193" y="772"/>
                          </a:lnTo>
                          <a:lnTo>
                            <a:pt x="1179" y="770"/>
                          </a:lnTo>
                          <a:lnTo>
                            <a:pt x="1166" y="767"/>
                          </a:lnTo>
                          <a:lnTo>
                            <a:pt x="1151" y="764"/>
                          </a:lnTo>
                          <a:lnTo>
                            <a:pt x="1136" y="761"/>
                          </a:lnTo>
                          <a:lnTo>
                            <a:pt x="1120" y="758"/>
                          </a:lnTo>
                          <a:lnTo>
                            <a:pt x="1105" y="755"/>
                          </a:lnTo>
                          <a:lnTo>
                            <a:pt x="1088" y="752"/>
                          </a:lnTo>
                          <a:lnTo>
                            <a:pt x="1072" y="749"/>
                          </a:lnTo>
                          <a:lnTo>
                            <a:pt x="1056" y="746"/>
                          </a:lnTo>
                          <a:lnTo>
                            <a:pt x="1039" y="743"/>
                          </a:lnTo>
                          <a:lnTo>
                            <a:pt x="1023" y="740"/>
                          </a:lnTo>
                          <a:lnTo>
                            <a:pt x="1008" y="737"/>
                          </a:lnTo>
                          <a:lnTo>
                            <a:pt x="993" y="734"/>
                          </a:lnTo>
                          <a:lnTo>
                            <a:pt x="978" y="731"/>
                          </a:lnTo>
                          <a:lnTo>
                            <a:pt x="963" y="728"/>
                          </a:lnTo>
                          <a:lnTo>
                            <a:pt x="949" y="726"/>
                          </a:lnTo>
                          <a:lnTo>
                            <a:pt x="936" y="723"/>
                          </a:lnTo>
                          <a:lnTo>
                            <a:pt x="922" y="720"/>
                          </a:lnTo>
                          <a:lnTo>
                            <a:pt x="908" y="717"/>
                          </a:lnTo>
                          <a:lnTo>
                            <a:pt x="894" y="715"/>
                          </a:lnTo>
                          <a:lnTo>
                            <a:pt x="879" y="711"/>
                          </a:lnTo>
                          <a:lnTo>
                            <a:pt x="865" y="709"/>
                          </a:lnTo>
                          <a:lnTo>
                            <a:pt x="849" y="706"/>
                          </a:lnTo>
                          <a:lnTo>
                            <a:pt x="835" y="702"/>
                          </a:lnTo>
                          <a:lnTo>
                            <a:pt x="820" y="700"/>
                          </a:lnTo>
                          <a:lnTo>
                            <a:pt x="805" y="697"/>
                          </a:lnTo>
                          <a:lnTo>
                            <a:pt x="790" y="693"/>
                          </a:lnTo>
                          <a:lnTo>
                            <a:pt x="775" y="690"/>
                          </a:lnTo>
                          <a:lnTo>
                            <a:pt x="760" y="687"/>
                          </a:lnTo>
                          <a:lnTo>
                            <a:pt x="745" y="683"/>
                          </a:lnTo>
                          <a:lnTo>
                            <a:pt x="731" y="680"/>
                          </a:lnTo>
                          <a:lnTo>
                            <a:pt x="717" y="676"/>
                          </a:lnTo>
                          <a:lnTo>
                            <a:pt x="704" y="673"/>
                          </a:lnTo>
                          <a:lnTo>
                            <a:pt x="691" y="669"/>
                          </a:lnTo>
                          <a:lnTo>
                            <a:pt x="679" y="667"/>
                          </a:lnTo>
                          <a:lnTo>
                            <a:pt x="667" y="663"/>
                          </a:lnTo>
                          <a:lnTo>
                            <a:pt x="655" y="660"/>
                          </a:lnTo>
                          <a:lnTo>
                            <a:pt x="643" y="656"/>
                          </a:lnTo>
                          <a:lnTo>
                            <a:pt x="629" y="652"/>
                          </a:lnTo>
                          <a:lnTo>
                            <a:pt x="616" y="647"/>
                          </a:lnTo>
                          <a:lnTo>
                            <a:pt x="603" y="643"/>
                          </a:lnTo>
                          <a:lnTo>
                            <a:pt x="589" y="639"/>
                          </a:lnTo>
                          <a:lnTo>
                            <a:pt x="575" y="634"/>
                          </a:lnTo>
                          <a:lnTo>
                            <a:pt x="561" y="629"/>
                          </a:lnTo>
                          <a:lnTo>
                            <a:pt x="547" y="623"/>
                          </a:lnTo>
                          <a:lnTo>
                            <a:pt x="533" y="618"/>
                          </a:lnTo>
                          <a:lnTo>
                            <a:pt x="519" y="613"/>
                          </a:lnTo>
                          <a:lnTo>
                            <a:pt x="505" y="606"/>
                          </a:lnTo>
                          <a:lnTo>
                            <a:pt x="492" y="601"/>
                          </a:lnTo>
                          <a:lnTo>
                            <a:pt x="479" y="596"/>
                          </a:lnTo>
                          <a:lnTo>
                            <a:pt x="466" y="590"/>
                          </a:lnTo>
                          <a:lnTo>
                            <a:pt x="455" y="584"/>
                          </a:lnTo>
                          <a:lnTo>
                            <a:pt x="444" y="579"/>
                          </a:lnTo>
                          <a:lnTo>
                            <a:pt x="432" y="573"/>
                          </a:lnTo>
                          <a:lnTo>
                            <a:pt x="421" y="568"/>
                          </a:lnTo>
                          <a:lnTo>
                            <a:pt x="410" y="562"/>
                          </a:lnTo>
                          <a:lnTo>
                            <a:pt x="400" y="557"/>
                          </a:lnTo>
                          <a:lnTo>
                            <a:pt x="389" y="550"/>
                          </a:lnTo>
                          <a:lnTo>
                            <a:pt x="377" y="544"/>
                          </a:lnTo>
                          <a:lnTo>
                            <a:pt x="365" y="538"/>
                          </a:lnTo>
                          <a:lnTo>
                            <a:pt x="354" y="531"/>
                          </a:lnTo>
                          <a:lnTo>
                            <a:pt x="343" y="524"/>
                          </a:lnTo>
                          <a:lnTo>
                            <a:pt x="331" y="516"/>
                          </a:lnTo>
                          <a:lnTo>
                            <a:pt x="320" y="509"/>
                          </a:lnTo>
                          <a:lnTo>
                            <a:pt x="308" y="501"/>
                          </a:lnTo>
                          <a:lnTo>
                            <a:pt x="297" y="493"/>
                          </a:lnTo>
                          <a:lnTo>
                            <a:pt x="287" y="485"/>
                          </a:lnTo>
                          <a:lnTo>
                            <a:pt x="277" y="477"/>
                          </a:lnTo>
                          <a:lnTo>
                            <a:pt x="266" y="469"/>
                          </a:lnTo>
                          <a:lnTo>
                            <a:pt x="257" y="462"/>
                          </a:lnTo>
                          <a:lnTo>
                            <a:pt x="248" y="454"/>
                          </a:lnTo>
                          <a:lnTo>
                            <a:pt x="240" y="446"/>
                          </a:lnTo>
                          <a:lnTo>
                            <a:pt x="231" y="439"/>
                          </a:lnTo>
                          <a:lnTo>
                            <a:pt x="223" y="430"/>
                          </a:lnTo>
                          <a:lnTo>
                            <a:pt x="215" y="422"/>
                          </a:lnTo>
                          <a:lnTo>
                            <a:pt x="207" y="413"/>
                          </a:lnTo>
                          <a:lnTo>
                            <a:pt x="198" y="404"/>
                          </a:lnTo>
                          <a:lnTo>
                            <a:pt x="190" y="396"/>
                          </a:lnTo>
                          <a:lnTo>
                            <a:pt x="182" y="386"/>
                          </a:lnTo>
                          <a:lnTo>
                            <a:pt x="174" y="376"/>
                          </a:lnTo>
                          <a:lnTo>
                            <a:pt x="166" y="365"/>
                          </a:lnTo>
                          <a:lnTo>
                            <a:pt x="157" y="356"/>
                          </a:lnTo>
                          <a:lnTo>
                            <a:pt x="150" y="345"/>
                          </a:lnTo>
                          <a:lnTo>
                            <a:pt x="143" y="334"/>
                          </a:lnTo>
                          <a:lnTo>
                            <a:pt x="135" y="324"/>
                          </a:lnTo>
                          <a:lnTo>
                            <a:pt x="128" y="313"/>
                          </a:lnTo>
                          <a:lnTo>
                            <a:pt x="122" y="303"/>
                          </a:lnTo>
                          <a:lnTo>
                            <a:pt x="115" y="292"/>
                          </a:lnTo>
                          <a:lnTo>
                            <a:pt x="110" y="283"/>
                          </a:lnTo>
                          <a:lnTo>
                            <a:pt x="104" y="273"/>
                          </a:lnTo>
                          <a:lnTo>
                            <a:pt x="99" y="263"/>
                          </a:lnTo>
                          <a:lnTo>
                            <a:pt x="93" y="252"/>
                          </a:lnTo>
                          <a:lnTo>
                            <a:pt x="87" y="241"/>
                          </a:lnTo>
                          <a:lnTo>
                            <a:pt x="81" y="229"/>
                          </a:lnTo>
                          <a:lnTo>
                            <a:pt x="75" y="218"/>
                          </a:lnTo>
                          <a:lnTo>
                            <a:pt x="70" y="205"/>
                          </a:lnTo>
                          <a:lnTo>
                            <a:pt x="63" y="192"/>
                          </a:lnTo>
                          <a:lnTo>
                            <a:pt x="59" y="180"/>
                          </a:lnTo>
                          <a:lnTo>
                            <a:pt x="53" y="167"/>
                          </a:lnTo>
                          <a:lnTo>
                            <a:pt x="49" y="155"/>
                          </a:lnTo>
                          <a:lnTo>
                            <a:pt x="44" y="143"/>
                          </a:lnTo>
                          <a:lnTo>
                            <a:pt x="40" y="132"/>
                          </a:lnTo>
                          <a:lnTo>
                            <a:pt x="36" y="121"/>
                          </a:lnTo>
                          <a:lnTo>
                            <a:pt x="32" y="111"/>
                          </a:lnTo>
                          <a:lnTo>
                            <a:pt x="29" y="102"/>
                          </a:lnTo>
                          <a:lnTo>
                            <a:pt x="26" y="93"/>
                          </a:lnTo>
                          <a:lnTo>
                            <a:pt x="23" y="86"/>
                          </a:lnTo>
                          <a:lnTo>
                            <a:pt x="21" y="75"/>
                          </a:lnTo>
                          <a:lnTo>
                            <a:pt x="18" y="65"/>
                          </a:lnTo>
                          <a:lnTo>
                            <a:pt x="15" y="56"/>
                          </a:lnTo>
                          <a:lnTo>
                            <a:pt x="14" y="47"/>
                          </a:lnTo>
                          <a:lnTo>
                            <a:pt x="13" y="39"/>
                          </a:lnTo>
                          <a:lnTo>
                            <a:pt x="11" y="31"/>
                          </a:lnTo>
                          <a:lnTo>
                            <a:pt x="11" y="24"/>
                          </a:lnTo>
                          <a:lnTo>
                            <a:pt x="11" y="17"/>
                          </a:lnTo>
                          <a:lnTo>
                            <a:pt x="11" y="10"/>
                          </a:lnTo>
                          <a:lnTo>
                            <a:pt x="12" y="4"/>
                          </a:lnTo>
                          <a:lnTo>
                            <a:pt x="12" y="0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560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4695" y="3041"/>
                    <a:ext cx="195" cy="334"/>
                    <a:chOff x="4695" y="3041"/>
                    <a:chExt cx="195" cy="334"/>
                  </a:xfrm>
                </p:grpSpPr>
                <p:sp>
                  <p:nvSpPr>
                    <p:cNvPr id="61563" name="Freeform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5" y="3041"/>
                      <a:ext cx="196" cy="335"/>
                    </a:xfrm>
                    <a:custGeom>
                      <a:avLst/>
                      <a:gdLst>
                        <a:gd name="T0" fmla="*/ 0 w 546"/>
                        <a:gd name="T1" fmla="*/ 2 h 978"/>
                        <a:gd name="T2" fmla="*/ 0 w 546"/>
                        <a:gd name="T3" fmla="*/ 2 h 978"/>
                        <a:gd name="T4" fmla="*/ 0 w 546"/>
                        <a:gd name="T5" fmla="*/ 2 h 978"/>
                        <a:gd name="T6" fmla="*/ 1 w 546"/>
                        <a:gd name="T7" fmla="*/ 2 h 978"/>
                        <a:gd name="T8" fmla="*/ 1 w 546"/>
                        <a:gd name="T9" fmla="*/ 2 h 978"/>
                        <a:gd name="T10" fmla="*/ 1 w 546"/>
                        <a:gd name="T11" fmla="*/ 2 h 978"/>
                        <a:gd name="T12" fmla="*/ 1 w 546"/>
                        <a:gd name="T13" fmla="*/ 2 h 978"/>
                        <a:gd name="T14" fmla="*/ 1 w 546"/>
                        <a:gd name="T15" fmla="*/ 2 h 978"/>
                        <a:gd name="T16" fmla="*/ 1 w 546"/>
                        <a:gd name="T17" fmla="*/ 1 h 978"/>
                        <a:gd name="T18" fmla="*/ 1 w 546"/>
                        <a:gd name="T19" fmla="*/ 1 h 978"/>
                        <a:gd name="T20" fmla="*/ 1 w 546"/>
                        <a:gd name="T21" fmla="*/ 1 h 978"/>
                        <a:gd name="T22" fmla="*/ 1 w 546"/>
                        <a:gd name="T23" fmla="*/ 1 h 978"/>
                        <a:gd name="T24" fmla="*/ 1 w 546"/>
                        <a:gd name="T25" fmla="*/ 1 h 978"/>
                        <a:gd name="T26" fmla="*/ 1 w 546"/>
                        <a:gd name="T27" fmla="*/ 1 h 978"/>
                        <a:gd name="T28" fmla="*/ 1 w 546"/>
                        <a:gd name="T29" fmla="*/ 1 h 978"/>
                        <a:gd name="T30" fmla="*/ 1 w 546"/>
                        <a:gd name="T31" fmla="*/ 0 h 978"/>
                        <a:gd name="T32" fmla="*/ 1 w 546"/>
                        <a:gd name="T33" fmla="*/ 0 h 978"/>
                        <a:gd name="T34" fmla="*/ 1 w 546"/>
                        <a:gd name="T35" fmla="*/ 0 h 978"/>
                        <a:gd name="T36" fmla="*/ 1 w 546"/>
                        <a:gd name="T37" fmla="*/ 0 h 978"/>
                        <a:gd name="T38" fmla="*/ 1 w 546"/>
                        <a:gd name="T39" fmla="*/ 0 h 978"/>
                        <a:gd name="T40" fmla="*/ 1 w 546"/>
                        <a:gd name="T41" fmla="*/ 0 h 978"/>
                        <a:gd name="T42" fmla="*/ 1 w 546"/>
                        <a:gd name="T43" fmla="*/ 0 h 978"/>
                        <a:gd name="T44" fmla="*/ 1 w 546"/>
                        <a:gd name="T45" fmla="*/ 0 h 978"/>
                        <a:gd name="T46" fmla="*/ 1 w 546"/>
                        <a:gd name="T47" fmla="*/ 0 h 978"/>
                        <a:gd name="T48" fmla="*/ 2 w 546"/>
                        <a:gd name="T49" fmla="*/ 0 h 978"/>
                        <a:gd name="T50" fmla="*/ 2 w 546"/>
                        <a:gd name="T51" fmla="*/ 0 h 978"/>
                        <a:gd name="T52" fmla="*/ 2 w 546"/>
                        <a:gd name="T53" fmla="*/ 0 h 978"/>
                        <a:gd name="T54" fmla="*/ 2 w 546"/>
                        <a:gd name="T55" fmla="*/ 0 h 978"/>
                        <a:gd name="T56" fmla="*/ 2 w 546"/>
                        <a:gd name="T57" fmla="*/ 0 h 978"/>
                        <a:gd name="T58" fmla="*/ 2 w 546"/>
                        <a:gd name="T59" fmla="*/ 1 h 978"/>
                        <a:gd name="T60" fmla="*/ 3 w 546"/>
                        <a:gd name="T61" fmla="*/ 1 h 978"/>
                        <a:gd name="T62" fmla="*/ 3 w 546"/>
                        <a:gd name="T63" fmla="*/ 1 h 978"/>
                        <a:gd name="T64" fmla="*/ 3 w 546"/>
                        <a:gd name="T65" fmla="*/ 1 h 978"/>
                        <a:gd name="T66" fmla="*/ 3 w 546"/>
                        <a:gd name="T67" fmla="*/ 1 h 978"/>
                        <a:gd name="T68" fmla="*/ 3 w 546"/>
                        <a:gd name="T69" fmla="*/ 1 h 978"/>
                        <a:gd name="T70" fmla="*/ 3 w 546"/>
                        <a:gd name="T71" fmla="*/ 1 h 978"/>
                        <a:gd name="T72" fmla="*/ 3 w 546"/>
                        <a:gd name="T73" fmla="*/ 2 h 978"/>
                        <a:gd name="T74" fmla="*/ 3 w 546"/>
                        <a:gd name="T75" fmla="*/ 2 h 978"/>
                        <a:gd name="T76" fmla="*/ 3 w 546"/>
                        <a:gd name="T77" fmla="*/ 2 h 978"/>
                        <a:gd name="T78" fmla="*/ 3 w 546"/>
                        <a:gd name="T79" fmla="*/ 2 h 978"/>
                        <a:gd name="T80" fmla="*/ 3 w 546"/>
                        <a:gd name="T81" fmla="*/ 2 h 978"/>
                        <a:gd name="T82" fmla="*/ 3 w 546"/>
                        <a:gd name="T83" fmla="*/ 2 h 978"/>
                        <a:gd name="T84" fmla="*/ 3 w 546"/>
                        <a:gd name="T85" fmla="*/ 3 h 978"/>
                        <a:gd name="T86" fmla="*/ 3 w 546"/>
                        <a:gd name="T87" fmla="*/ 3 h 978"/>
                        <a:gd name="T88" fmla="*/ 3 w 546"/>
                        <a:gd name="T89" fmla="*/ 3 h 978"/>
                        <a:gd name="T90" fmla="*/ 3 w 546"/>
                        <a:gd name="T91" fmla="*/ 3 h 978"/>
                        <a:gd name="T92" fmla="*/ 3 w 546"/>
                        <a:gd name="T93" fmla="*/ 3 h 978"/>
                        <a:gd name="T94" fmla="*/ 3 w 546"/>
                        <a:gd name="T95" fmla="*/ 3 h 978"/>
                        <a:gd name="T96" fmla="*/ 2 w 546"/>
                        <a:gd name="T97" fmla="*/ 4 h 978"/>
                        <a:gd name="T98" fmla="*/ 2 w 546"/>
                        <a:gd name="T99" fmla="*/ 4 h 978"/>
                        <a:gd name="T100" fmla="*/ 2 w 546"/>
                        <a:gd name="T101" fmla="*/ 4 h 978"/>
                        <a:gd name="T102" fmla="*/ 2 w 546"/>
                        <a:gd name="T103" fmla="*/ 4 h 978"/>
                        <a:gd name="T104" fmla="*/ 1 w 546"/>
                        <a:gd name="T105" fmla="*/ 4 h 978"/>
                        <a:gd name="T106" fmla="*/ 1 w 546"/>
                        <a:gd name="T107" fmla="*/ 4 h 978"/>
                        <a:gd name="T108" fmla="*/ 1 w 546"/>
                        <a:gd name="T109" fmla="*/ 4 h 978"/>
                        <a:gd name="T110" fmla="*/ 1 w 546"/>
                        <a:gd name="T111" fmla="*/ 4 h 978"/>
                        <a:gd name="T112" fmla="*/ 1 w 546"/>
                        <a:gd name="T113" fmla="*/ 4 h 978"/>
                        <a:gd name="T114" fmla="*/ 1 w 546"/>
                        <a:gd name="T115" fmla="*/ 4 h 978"/>
                        <a:gd name="T116" fmla="*/ 0 w 546"/>
                        <a:gd name="T117" fmla="*/ 2 h 978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w 546"/>
                        <a:gd name="T178" fmla="*/ 0 h 978"/>
                        <a:gd name="T179" fmla="*/ 546 w 546"/>
                        <a:gd name="T180" fmla="*/ 978 h 978"/>
                      </a:gdLst>
                      <a:ahLst/>
                      <a:cxnLst>
                        <a:cxn ang="T118">
                          <a:pos x="T0" y="T1"/>
                        </a:cxn>
                        <a:cxn ang="T119">
                          <a:pos x="T2" y="T3"/>
                        </a:cxn>
                        <a:cxn ang="T120">
                          <a:pos x="T4" y="T5"/>
                        </a:cxn>
                        <a:cxn ang="T121">
                          <a:pos x="T6" y="T7"/>
                        </a:cxn>
                        <a:cxn ang="T122">
                          <a:pos x="T8" y="T9"/>
                        </a:cxn>
                        <a:cxn ang="T123">
                          <a:pos x="T10" y="T11"/>
                        </a:cxn>
                        <a:cxn ang="T124">
                          <a:pos x="T12" y="T13"/>
                        </a:cxn>
                        <a:cxn ang="T125">
                          <a:pos x="T14" y="T15"/>
                        </a:cxn>
                        <a:cxn ang="T126">
                          <a:pos x="T16" y="T17"/>
                        </a:cxn>
                        <a:cxn ang="T127">
                          <a:pos x="T18" y="T19"/>
                        </a:cxn>
                        <a:cxn ang="T128">
                          <a:pos x="T20" y="T21"/>
                        </a:cxn>
                        <a:cxn ang="T129">
                          <a:pos x="T22" y="T23"/>
                        </a:cxn>
                        <a:cxn ang="T130">
                          <a:pos x="T24" y="T25"/>
                        </a:cxn>
                        <a:cxn ang="T131">
                          <a:pos x="T26" y="T27"/>
                        </a:cxn>
                        <a:cxn ang="T132">
                          <a:pos x="T28" y="T29"/>
                        </a:cxn>
                        <a:cxn ang="T133">
                          <a:pos x="T30" y="T31"/>
                        </a:cxn>
                        <a:cxn ang="T134">
                          <a:pos x="T32" y="T33"/>
                        </a:cxn>
                        <a:cxn ang="T135">
                          <a:pos x="T34" y="T35"/>
                        </a:cxn>
                        <a:cxn ang="T136">
                          <a:pos x="T36" y="T37"/>
                        </a:cxn>
                        <a:cxn ang="T137">
                          <a:pos x="T38" y="T39"/>
                        </a:cxn>
                        <a:cxn ang="T138">
                          <a:pos x="T40" y="T41"/>
                        </a:cxn>
                        <a:cxn ang="T139">
                          <a:pos x="T42" y="T43"/>
                        </a:cxn>
                        <a:cxn ang="T140">
                          <a:pos x="T44" y="T45"/>
                        </a:cxn>
                        <a:cxn ang="T141">
                          <a:pos x="T46" y="T47"/>
                        </a:cxn>
                        <a:cxn ang="T142">
                          <a:pos x="T48" y="T49"/>
                        </a:cxn>
                        <a:cxn ang="T143">
                          <a:pos x="T50" y="T51"/>
                        </a:cxn>
                        <a:cxn ang="T144">
                          <a:pos x="T52" y="T53"/>
                        </a:cxn>
                        <a:cxn ang="T145">
                          <a:pos x="T54" y="T55"/>
                        </a:cxn>
                        <a:cxn ang="T146">
                          <a:pos x="T56" y="T57"/>
                        </a:cxn>
                        <a:cxn ang="T147">
                          <a:pos x="T58" y="T59"/>
                        </a:cxn>
                        <a:cxn ang="T148">
                          <a:pos x="T60" y="T61"/>
                        </a:cxn>
                        <a:cxn ang="T149">
                          <a:pos x="T62" y="T63"/>
                        </a:cxn>
                        <a:cxn ang="T150">
                          <a:pos x="T64" y="T65"/>
                        </a:cxn>
                        <a:cxn ang="T151">
                          <a:pos x="T66" y="T67"/>
                        </a:cxn>
                        <a:cxn ang="T152">
                          <a:pos x="T68" y="T69"/>
                        </a:cxn>
                        <a:cxn ang="T153">
                          <a:pos x="T70" y="T71"/>
                        </a:cxn>
                        <a:cxn ang="T154">
                          <a:pos x="T72" y="T73"/>
                        </a:cxn>
                        <a:cxn ang="T155">
                          <a:pos x="T74" y="T75"/>
                        </a:cxn>
                        <a:cxn ang="T156">
                          <a:pos x="T76" y="T77"/>
                        </a:cxn>
                        <a:cxn ang="T157">
                          <a:pos x="T78" y="T79"/>
                        </a:cxn>
                        <a:cxn ang="T158">
                          <a:pos x="T80" y="T81"/>
                        </a:cxn>
                        <a:cxn ang="T159">
                          <a:pos x="T82" y="T83"/>
                        </a:cxn>
                        <a:cxn ang="T160">
                          <a:pos x="T84" y="T85"/>
                        </a:cxn>
                        <a:cxn ang="T161">
                          <a:pos x="T86" y="T87"/>
                        </a:cxn>
                        <a:cxn ang="T162">
                          <a:pos x="T88" y="T89"/>
                        </a:cxn>
                        <a:cxn ang="T163">
                          <a:pos x="T90" y="T91"/>
                        </a:cxn>
                        <a:cxn ang="T164">
                          <a:pos x="T92" y="T93"/>
                        </a:cxn>
                        <a:cxn ang="T165">
                          <a:pos x="T94" y="T95"/>
                        </a:cxn>
                        <a:cxn ang="T166">
                          <a:pos x="T96" y="T97"/>
                        </a:cxn>
                        <a:cxn ang="T167">
                          <a:pos x="T98" y="T99"/>
                        </a:cxn>
                        <a:cxn ang="T168">
                          <a:pos x="T100" y="T101"/>
                        </a:cxn>
                        <a:cxn ang="T169">
                          <a:pos x="T102" y="T103"/>
                        </a:cxn>
                        <a:cxn ang="T170">
                          <a:pos x="T104" y="T105"/>
                        </a:cxn>
                        <a:cxn ang="T171">
                          <a:pos x="T106" y="T107"/>
                        </a:cxn>
                        <a:cxn ang="T172">
                          <a:pos x="T108" y="T109"/>
                        </a:cxn>
                        <a:cxn ang="T173">
                          <a:pos x="T110" y="T111"/>
                        </a:cxn>
                        <a:cxn ang="T174">
                          <a:pos x="T112" y="T113"/>
                        </a:cxn>
                        <a:cxn ang="T175">
                          <a:pos x="T114" y="T115"/>
                        </a:cxn>
                        <a:cxn ang="T176">
                          <a:pos x="T116" y="T117"/>
                        </a:cxn>
                      </a:cxnLst>
                      <a:rect l="T177" t="T178" r="T179" b="T180"/>
                      <a:pathLst>
                        <a:path w="546" h="978">
                          <a:moveTo>
                            <a:pt x="1" y="421"/>
                          </a:moveTo>
                          <a:lnTo>
                            <a:pt x="6" y="422"/>
                          </a:lnTo>
                          <a:lnTo>
                            <a:pt x="12" y="425"/>
                          </a:lnTo>
                          <a:lnTo>
                            <a:pt x="16" y="425"/>
                          </a:lnTo>
                          <a:lnTo>
                            <a:pt x="22" y="426"/>
                          </a:lnTo>
                          <a:lnTo>
                            <a:pt x="28" y="427"/>
                          </a:lnTo>
                          <a:lnTo>
                            <a:pt x="34" y="427"/>
                          </a:lnTo>
                          <a:lnTo>
                            <a:pt x="41" y="426"/>
                          </a:lnTo>
                          <a:lnTo>
                            <a:pt x="48" y="425"/>
                          </a:lnTo>
                          <a:lnTo>
                            <a:pt x="56" y="424"/>
                          </a:lnTo>
                          <a:lnTo>
                            <a:pt x="64" y="422"/>
                          </a:lnTo>
                          <a:lnTo>
                            <a:pt x="72" y="421"/>
                          </a:lnTo>
                          <a:lnTo>
                            <a:pt x="81" y="418"/>
                          </a:lnTo>
                          <a:lnTo>
                            <a:pt x="89" y="416"/>
                          </a:lnTo>
                          <a:lnTo>
                            <a:pt x="98" y="413"/>
                          </a:lnTo>
                          <a:lnTo>
                            <a:pt x="106" y="410"/>
                          </a:lnTo>
                          <a:lnTo>
                            <a:pt x="114" y="407"/>
                          </a:lnTo>
                          <a:lnTo>
                            <a:pt x="123" y="404"/>
                          </a:lnTo>
                          <a:lnTo>
                            <a:pt x="132" y="400"/>
                          </a:lnTo>
                          <a:lnTo>
                            <a:pt x="141" y="396"/>
                          </a:lnTo>
                          <a:lnTo>
                            <a:pt x="151" y="391"/>
                          </a:lnTo>
                          <a:lnTo>
                            <a:pt x="160" y="387"/>
                          </a:lnTo>
                          <a:lnTo>
                            <a:pt x="169" y="383"/>
                          </a:lnTo>
                          <a:lnTo>
                            <a:pt x="179" y="378"/>
                          </a:lnTo>
                          <a:lnTo>
                            <a:pt x="187" y="373"/>
                          </a:lnTo>
                          <a:lnTo>
                            <a:pt x="195" y="369"/>
                          </a:lnTo>
                          <a:lnTo>
                            <a:pt x="202" y="365"/>
                          </a:lnTo>
                          <a:lnTo>
                            <a:pt x="208" y="361"/>
                          </a:lnTo>
                          <a:lnTo>
                            <a:pt x="214" y="358"/>
                          </a:lnTo>
                          <a:lnTo>
                            <a:pt x="219" y="354"/>
                          </a:lnTo>
                          <a:lnTo>
                            <a:pt x="224" y="349"/>
                          </a:lnTo>
                          <a:lnTo>
                            <a:pt x="229" y="345"/>
                          </a:lnTo>
                          <a:lnTo>
                            <a:pt x="232" y="341"/>
                          </a:lnTo>
                          <a:lnTo>
                            <a:pt x="236" y="336"/>
                          </a:lnTo>
                          <a:lnTo>
                            <a:pt x="238" y="331"/>
                          </a:lnTo>
                          <a:lnTo>
                            <a:pt x="240" y="326"/>
                          </a:lnTo>
                          <a:lnTo>
                            <a:pt x="241" y="320"/>
                          </a:lnTo>
                          <a:lnTo>
                            <a:pt x="242" y="315"/>
                          </a:lnTo>
                          <a:lnTo>
                            <a:pt x="243" y="309"/>
                          </a:lnTo>
                          <a:lnTo>
                            <a:pt x="244" y="303"/>
                          </a:lnTo>
                          <a:lnTo>
                            <a:pt x="244" y="297"/>
                          </a:lnTo>
                          <a:lnTo>
                            <a:pt x="244" y="291"/>
                          </a:lnTo>
                          <a:lnTo>
                            <a:pt x="244" y="284"/>
                          </a:lnTo>
                          <a:lnTo>
                            <a:pt x="244" y="277"/>
                          </a:lnTo>
                          <a:lnTo>
                            <a:pt x="244" y="269"/>
                          </a:lnTo>
                          <a:lnTo>
                            <a:pt x="243" y="261"/>
                          </a:lnTo>
                          <a:lnTo>
                            <a:pt x="242" y="252"/>
                          </a:lnTo>
                          <a:lnTo>
                            <a:pt x="242" y="243"/>
                          </a:lnTo>
                          <a:lnTo>
                            <a:pt x="241" y="234"/>
                          </a:lnTo>
                          <a:lnTo>
                            <a:pt x="240" y="224"/>
                          </a:lnTo>
                          <a:lnTo>
                            <a:pt x="238" y="215"/>
                          </a:lnTo>
                          <a:lnTo>
                            <a:pt x="236" y="206"/>
                          </a:lnTo>
                          <a:lnTo>
                            <a:pt x="234" y="197"/>
                          </a:lnTo>
                          <a:lnTo>
                            <a:pt x="232" y="188"/>
                          </a:lnTo>
                          <a:lnTo>
                            <a:pt x="229" y="180"/>
                          </a:lnTo>
                          <a:lnTo>
                            <a:pt x="227" y="172"/>
                          </a:lnTo>
                          <a:lnTo>
                            <a:pt x="223" y="164"/>
                          </a:lnTo>
                          <a:lnTo>
                            <a:pt x="219" y="155"/>
                          </a:lnTo>
                          <a:lnTo>
                            <a:pt x="215" y="147"/>
                          </a:lnTo>
                          <a:lnTo>
                            <a:pt x="211" y="138"/>
                          </a:lnTo>
                          <a:lnTo>
                            <a:pt x="207" y="130"/>
                          </a:lnTo>
                          <a:lnTo>
                            <a:pt x="202" y="121"/>
                          </a:lnTo>
                          <a:lnTo>
                            <a:pt x="197" y="113"/>
                          </a:lnTo>
                          <a:lnTo>
                            <a:pt x="192" y="105"/>
                          </a:lnTo>
                          <a:lnTo>
                            <a:pt x="188" y="98"/>
                          </a:lnTo>
                          <a:lnTo>
                            <a:pt x="184" y="91"/>
                          </a:lnTo>
                          <a:lnTo>
                            <a:pt x="179" y="85"/>
                          </a:lnTo>
                          <a:lnTo>
                            <a:pt x="176" y="79"/>
                          </a:lnTo>
                          <a:lnTo>
                            <a:pt x="172" y="73"/>
                          </a:lnTo>
                          <a:lnTo>
                            <a:pt x="168" y="66"/>
                          </a:lnTo>
                          <a:lnTo>
                            <a:pt x="164" y="59"/>
                          </a:lnTo>
                          <a:lnTo>
                            <a:pt x="160" y="53"/>
                          </a:lnTo>
                          <a:lnTo>
                            <a:pt x="157" y="47"/>
                          </a:lnTo>
                          <a:lnTo>
                            <a:pt x="154" y="41"/>
                          </a:lnTo>
                          <a:lnTo>
                            <a:pt x="153" y="36"/>
                          </a:lnTo>
                          <a:lnTo>
                            <a:pt x="151" y="31"/>
                          </a:lnTo>
                          <a:lnTo>
                            <a:pt x="151" y="26"/>
                          </a:lnTo>
                          <a:lnTo>
                            <a:pt x="151" y="23"/>
                          </a:lnTo>
                          <a:lnTo>
                            <a:pt x="152" y="20"/>
                          </a:lnTo>
                          <a:lnTo>
                            <a:pt x="154" y="17"/>
                          </a:lnTo>
                          <a:lnTo>
                            <a:pt x="156" y="14"/>
                          </a:lnTo>
                          <a:lnTo>
                            <a:pt x="159" y="11"/>
                          </a:lnTo>
                          <a:lnTo>
                            <a:pt x="163" y="9"/>
                          </a:lnTo>
                          <a:lnTo>
                            <a:pt x="167" y="7"/>
                          </a:lnTo>
                          <a:lnTo>
                            <a:pt x="172" y="5"/>
                          </a:lnTo>
                          <a:lnTo>
                            <a:pt x="177" y="3"/>
                          </a:lnTo>
                          <a:lnTo>
                            <a:pt x="183" y="2"/>
                          </a:lnTo>
                          <a:lnTo>
                            <a:pt x="189" y="1"/>
                          </a:lnTo>
                          <a:lnTo>
                            <a:pt x="194" y="0"/>
                          </a:lnTo>
                          <a:lnTo>
                            <a:pt x="201" y="0"/>
                          </a:lnTo>
                          <a:lnTo>
                            <a:pt x="207" y="0"/>
                          </a:lnTo>
                          <a:lnTo>
                            <a:pt x="214" y="0"/>
                          </a:lnTo>
                          <a:lnTo>
                            <a:pt x="222" y="2"/>
                          </a:lnTo>
                          <a:lnTo>
                            <a:pt x="229" y="3"/>
                          </a:lnTo>
                          <a:lnTo>
                            <a:pt x="237" y="5"/>
                          </a:lnTo>
                          <a:lnTo>
                            <a:pt x="245" y="7"/>
                          </a:lnTo>
                          <a:lnTo>
                            <a:pt x="252" y="10"/>
                          </a:lnTo>
                          <a:lnTo>
                            <a:pt x="260" y="13"/>
                          </a:lnTo>
                          <a:lnTo>
                            <a:pt x="267" y="16"/>
                          </a:lnTo>
                          <a:lnTo>
                            <a:pt x="272" y="18"/>
                          </a:lnTo>
                          <a:lnTo>
                            <a:pt x="278" y="21"/>
                          </a:lnTo>
                          <a:lnTo>
                            <a:pt x="283" y="24"/>
                          </a:lnTo>
                          <a:lnTo>
                            <a:pt x="289" y="28"/>
                          </a:lnTo>
                          <a:lnTo>
                            <a:pt x="295" y="32"/>
                          </a:lnTo>
                          <a:lnTo>
                            <a:pt x="301" y="37"/>
                          </a:lnTo>
                          <a:lnTo>
                            <a:pt x="308" y="41"/>
                          </a:lnTo>
                          <a:lnTo>
                            <a:pt x="315" y="47"/>
                          </a:lnTo>
                          <a:lnTo>
                            <a:pt x="321" y="53"/>
                          </a:lnTo>
                          <a:lnTo>
                            <a:pt x="328" y="59"/>
                          </a:lnTo>
                          <a:lnTo>
                            <a:pt x="335" y="65"/>
                          </a:lnTo>
                          <a:lnTo>
                            <a:pt x="342" y="71"/>
                          </a:lnTo>
                          <a:lnTo>
                            <a:pt x="349" y="78"/>
                          </a:lnTo>
                          <a:lnTo>
                            <a:pt x="355" y="85"/>
                          </a:lnTo>
                          <a:lnTo>
                            <a:pt x="361" y="91"/>
                          </a:lnTo>
                          <a:lnTo>
                            <a:pt x="367" y="97"/>
                          </a:lnTo>
                          <a:lnTo>
                            <a:pt x="373" y="104"/>
                          </a:lnTo>
                          <a:lnTo>
                            <a:pt x="379" y="110"/>
                          </a:lnTo>
                          <a:lnTo>
                            <a:pt x="386" y="118"/>
                          </a:lnTo>
                          <a:lnTo>
                            <a:pt x="393" y="125"/>
                          </a:lnTo>
                          <a:lnTo>
                            <a:pt x="399" y="134"/>
                          </a:lnTo>
                          <a:lnTo>
                            <a:pt x="407" y="142"/>
                          </a:lnTo>
                          <a:lnTo>
                            <a:pt x="413" y="150"/>
                          </a:lnTo>
                          <a:lnTo>
                            <a:pt x="421" y="159"/>
                          </a:lnTo>
                          <a:lnTo>
                            <a:pt x="428" y="168"/>
                          </a:lnTo>
                          <a:lnTo>
                            <a:pt x="434" y="177"/>
                          </a:lnTo>
                          <a:lnTo>
                            <a:pt x="441" y="185"/>
                          </a:lnTo>
                          <a:lnTo>
                            <a:pt x="447" y="193"/>
                          </a:lnTo>
                          <a:lnTo>
                            <a:pt x="452" y="202"/>
                          </a:lnTo>
                          <a:lnTo>
                            <a:pt x="458" y="209"/>
                          </a:lnTo>
                          <a:lnTo>
                            <a:pt x="463" y="217"/>
                          </a:lnTo>
                          <a:lnTo>
                            <a:pt x="468" y="225"/>
                          </a:lnTo>
                          <a:lnTo>
                            <a:pt x="473" y="233"/>
                          </a:lnTo>
                          <a:lnTo>
                            <a:pt x="478" y="241"/>
                          </a:lnTo>
                          <a:lnTo>
                            <a:pt x="482" y="249"/>
                          </a:lnTo>
                          <a:lnTo>
                            <a:pt x="487" y="258"/>
                          </a:lnTo>
                          <a:lnTo>
                            <a:pt x="492" y="266"/>
                          </a:lnTo>
                          <a:lnTo>
                            <a:pt x="495" y="275"/>
                          </a:lnTo>
                          <a:lnTo>
                            <a:pt x="499" y="284"/>
                          </a:lnTo>
                          <a:lnTo>
                            <a:pt x="503" y="293"/>
                          </a:lnTo>
                          <a:lnTo>
                            <a:pt x="507" y="301"/>
                          </a:lnTo>
                          <a:lnTo>
                            <a:pt x="510" y="310"/>
                          </a:lnTo>
                          <a:lnTo>
                            <a:pt x="514" y="319"/>
                          </a:lnTo>
                          <a:lnTo>
                            <a:pt x="516" y="327"/>
                          </a:lnTo>
                          <a:lnTo>
                            <a:pt x="519" y="335"/>
                          </a:lnTo>
                          <a:lnTo>
                            <a:pt x="521" y="343"/>
                          </a:lnTo>
                          <a:lnTo>
                            <a:pt x="524" y="350"/>
                          </a:lnTo>
                          <a:lnTo>
                            <a:pt x="525" y="358"/>
                          </a:lnTo>
                          <a:lnTo>
                            <a:pt x="528" y="365"/>
                          </a:lnTo>
                          <a:lnTo>
                            <a:pt x="529" y="372"/>
                          </a:lnTo>
                          <a:lnTo>
                            <a:pt x="532" y="380"/>
                          </a:lnTo>
                          <a:lnTo>
                            <a:pt x="533" y="388"/>
                          </a:lnTo>
                          <a:lnTo>
                            <a:pt x="535" y="396"/>
                          </a:lnTo>
                          <a:lnTo>
                            <a:pt x="537" y="405"/>
                          </a:lnTo>
                          <a:lnTo>
                            <a:pt x="538" y="413"/>
                          </a:lnTo>
                          <a:lnTo>
                            <a:pt x="540" y="422"/>
                          </a:lnTo>
                          <a:lnTo>
                            <a:pt x="541" y="431"/>
                          </a:lnTo>
                          <a:lnTo>
                            <a:pt x="542" y="439"/>
                          </a:lnTo>
                          <a:lnTo>
                            <a:pt x="543" y="447"/>
                          </a:lnTo>
                          <a:lnTo>
                            <a:pt x="544" y="456"/>
                          </a:lnTo>
                          <a:lnTo>
                            <a:pt x="545" y="464"/>
                          </a:lnTo>
                          <a:lnTo>
                            <a:pt x="545" y="472"/>
                          </a:lnTo>
                          <a:lnTo>
                            <a:pt x="545" y="480"/>
                          </a:lnTo>
                          <a:lnTo>
                            <a:pt x="544" y="487"/>
                          </a:lnTo>
                          <a:lnTo>
                            <a:pt x="543" y="495"/>
                          </a:lnTo>
                          <a:lnTo>
                            <a:pt x="543" y="503"/>
                          </a:lnTo>
                          <a:lnTo>
                            <a:pt x="542" y="510"/>
                          </a:lnTo>
                          <a:lnTo>
                            <a:pt x="541" y="519"/>
                          </a:lnTo>
                          <a:lnTo>
                            <a:pt x="539" y="527"/>
                          </a:lnTo>
                          <a:lnTo>
                            <a:pt x="537" y="536"/>
                          </a:lnTo>
                          <a:lnTo>
                            <a:pt x="534" y="545"/>
                          </a:lnTo>
                          <a:lnTo>
                            <a:pt x="532" y="555"/>
                          </a:lnTo>
                          <a:lnTo>
                            <a:pt x="528" y="564"/>
                          </a:lnTo>
                          <a:lnTo>
                            <a:pt x="525" y="573"/>
                          </a:lnTo>
                          <a:lnTo>
                            <a:pt x="521" y="583"/>
                          </a:lnTo>
                          <a:lnTo>
                            <a:pt x="517" y="592"/>
                          </a:lnTo>
                          <a:lnTo>
                            <a:pt x="512" y="601"/>
                          </a:lnTo>
                          <a:lnTo>
                            <a:pt x="508" y="610"/>
                          </a:lnTo>
                          <a:lnTo>
                            <a:pt x="503" y="618"/>
                          </a:lnTo>
                          <a:lnTo>
                            <a:pt x="498" y="628"/>
                          </a:lnTo>
                          <a:lnTo>
                            <a:pt x="493" y="635"/>
                          </a:lnTo>
                          <a:lnTo>
                            <a:pt x="488" y="643"/>
                          </a:lnTo>
                          <a:lnTo>
                            <a:pt x="482" y="652"/>
                          </a:lnTo>
                          <a:lnTo>
                            <a:pt x="477" y="661"/>
                          </a:lnTo>
                          <a:lnTo>
                            <a:pt x="470" y="670"/>
                          </a:lnTo>
                          <a:lnTo>
                            <a:pt x="464" y="679"/>
                          </a:lnTo>
                          <a:lnTo>
                            <a:pt x="456" y="689"/>
                          </a:lnTo>
                          <a:lnTo>
                            <a:pt x="448" y="698"/>
                          </a:lnTo>
                          <a:lnTo>
                            <a:pt x="441" y="708"/>
                          </a:lnTo>
                          <a:lnTo>
                            <a:pt x="433" y="718"/>
                          </a:lnTo>
                          <a:lnTo>
                            <a:pt x="425" y="727"/>
                          </a:lnTo>
                          <a:lnTo>
                            <a:pt x="416" y="736"/>
                          </a:lnTo>
                          <a:lnTo>
                            <a:pt x="408" y="745"/>
                          </a:lnTo>
                          <a:lnTo>
                            <a:pt x="400" y="754"/>
                          </a:lnTo>
                          <a:lnTo>
                            <a:pt x="392" y="762"/>
                          </a:lnTo>
                          <a:lnTo>
                            <a:pt x="383" y="770"/>
                          </a:lnTo>
                          <a:lnTo>
                            <a:pt x="376" y="778"/>
                          </a:lnTo>
                          <a:lnTo>
                            <a:pt x="368" y="786"/>
                          </a:lnTo>
                          <a:lnTo>
                            <a:pt x="360" y="793"/>
                          </a:lnTo>
                          <a:lnTo>
                            <a:pt x="351" y="800"/>
                          </a:lnTo>
                          <a:lnTo>
                            <a:pt x="343" y="807"/>
                          </a:lnTo>
                          <a:lnTo>
                            <a:pt x="334" y="814"/>
                          </a:lnTo>
                          <a:lnTo>
                            <a:pt x="325" y="821"/>
                          </a:lnTo>
                          <a:lnTo>
                            <a:pt x="316" y="828"/>
                          </a:lnTo>
                          <a:lnTo>
                            <a:pt x="307" y="835"/>
                          </a:lnTo>
                          <a:lnTo>
                            <a:pt x="297" y="842"/>
                          </a:lnTo>
                          <a:lnTo>
                            <a:pt x="288" y="849"/>
                          </a:lnTo>
                          <a:lnTo>
                            <a:pt x="278" y="855"/>
                          </a:lnTo>
                          <a:lnTo>
                            <a:pt x="270" y="862"/>
                          </a:lnTo>
                          <a:lnTo>
                            <a:pt x="260" y="868"/>
                          </a:lnTo>
                          <a:lnTo>
                            <a:pt x="252" y="874"/>
                          </a:lnTo>
                          <a:lnTo>
                            <a:pt x="244" y="879"/>
                          </a:lnTo>
                          <a:lnTo>
                            <a:pt x="236" y="884"/>
                          </a:lnTo>
                          <a:lnTo>
                            <a:pt x="228" y="888"/>
                          </a:lnTo>
                          <a:lnTo>
                            <a:pt x="222" y="893"/>
                          </a:lnTo>
                          <a:lnTo>
                            <a:pt x="215" y="898"/>
                          </a:lnTo>
                          <a:lnTo>
                            <a:pt x="205" y="904"/>
                          </a:lnTo>
                          <a:lnTo>
                            <a:pt x="195" y="909"/>
                          </a:lnTo>
                          <a:lnTo>
                            <a:pt x="187" y="915"/>
                          </a:lnTo>
                          <a:lnTo>
                            <a:pt x="178" y="921"/>
                          </a:lnTo>
                          <a:lnTo>
                            <a:pt x="169" y="926"/>
                          </a:lnTo>
                          <a:lnTo>
                            <a:pt x="162" y="931"/>
                          </a:lnTo>
                          <a:lnTo>
                            <a:pt x="154" y="935"/>
                          </a:lnTo>
                          <a:lnTo>
                            <a:pt x="148" y="939"/>
                          </a:lnTo>
                          <a:lnTo>
                            <a:pt x="143" y="942"/>
                          </a:lnTo>
                          <a:lnTo>
                            <a:pt x="138" y="946"/>
                          </a:lnTo>
                          <a:lnTo>
                            <a:pt x="134" y="947"/>
                          </a:lnTo>
                          <a:lnTo>
                            <a:pt x="131" y="949"/>
                          </a:lnTo>
                          <a:lnTo>
                            <a:pt x="129" y="950"/>
                          </a:lnTo>
                          <a:lnTo>
                            <a:pt x="127" y="951"/>
                          </a:lnTo>
                          <a:lnTo>
                            <a:pt x="125" y="952"/>
                          </a:lnTo>
                          <a:lnTo>
                            <a:pt x="124" y="953"/>
                          </a:lnTo>
                          <a:lnTo>
                            <a:pt x="124" y="954"/>
                          </a:lnTo>
                          <a:lnTo>
                            <a:pt x="123" y="954"/>
                          </a:lnTo>
                          <a:cubicBezTo>
                            <a:pt x="106" y="962"/>
                            <a:pt x="82" y="965"/>
                            <a:pt x="63" y="969"/>
                          </a:cubicBezTo>
                          <a:cubicBezTo>
                            <a:pt x="32" y="974"/>
                            <a:pt x="0" y="977"/>
                            <a:pt x="0" y="977"/>
                          </a:cubicBezTo>
                          <a:lnTo>
                            <a:pt x="1" y="421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561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3815" y="3041"/>
                    <a:ext cx="195" cy="334"/>
                    <a:chOff x="3815" y="3041"/>
                    <a:chExt cx="195" cy="334"/>
                  </a:xfrm>
                </p:grpSpPr>
                <p:sp>
                  <p:nvSpPr>
                    <p:cNvPr id="61562" name="Freeform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5" y="3041"/>
                      <a:ext cx="196" cy="335"/>
                    </a:xfrm>
                    <a:custGeom>
                      <a:avLst/>
                      <a:gdLst>
                        <a:gd name="T0" fmla="*/ 3 w 546"/>
                        <a:gd name="T1" fmla="*/ 2 h 978"/>
                        <a:gd name="T2" fmla="*/ 3 w 546"/>
                        <a:gd name="T3" fmla="*/ 2 h 978"/>
                        <a:gd name="T4" fmla="*/ 3 w 546"/>
                        <a:gd name="T5" fmla="*/ 2 h 978"/>
                        <a:gd name="T6" fmla="*/ 3 w 546"/>
                        <a:gd name="T7" fmla="*/ 2 h 978"/>
                        <a:gd name="T8" fmla="*/ 3 w 546"/>
                        <a:gd name="T9" fmla="*/ 2 h 978"/>
                        <a:gd name="T10" fmla="*/ 2 w 546"/>
                        <a:gd name="T11" fmla="*/ 2 h 978"/>
                        <a:gd name="T12" fmla="*/ 2 w 546"/>
                        <a:gd name="T13" fmla="*/ 2 h 978"/>
                        <a:gd name="T14" fmla="*/ 2 w 546"/>
                        <a:gd name="T15" fmla="*/ 2 h 978"/>
                        <a:gd name="T16" fmla="*/ 2 w 546"/>
                        <a:gd name="T17" fmla="*/ 1 h 978"/>
                        <a:gd name="T18" fmla="*/ 2 w 546"/>
                        <a:gd name="T19" fmla="*/ 1 h 978"/>
                        <a:gd name="T20" fmla="*/ 2 w 546"/>
                        <a:gd name="T21" fmla="*/ 1 h 978"/>
                        <a:gd name="T22" fmla="*/ 2 w 546"/>
                        <a:gd name="T23" fmla="*/ 1 h 978"/>
                        <a:gd name="T24" fmla="*/ 2 w 546"/>
                        <a:gd name="T25" fmla="*/ 1 h 978"/>
                        <a:gd name="T26" fmla="*/ 2 w 546"/>
                        <a:gd name="T27" fmla="*/ 1 h 978"/>
                        <a:gd name="T28" fmla="*/ 2 w 546"/>
                        <a:gd name="T29" fmla="*/ 1 h 978"/>
                        <a:gd name="T30" fmla="*/ 2 w 546"/>
                        <a:gd name="T31" fmla="*/ 0 h 978"/>
                        <a:gd name="T32" fmla="*/ 2 w 546"/>
                        <a:gd name="T33" fmla="*/ 0 h 978"/>
                        <a:gd name="T34" fmla="*/ 2 w 546"/>
                        <a:gd name="T35" fmla="*/ 0 h 978"/>
                        <a:gd name="T36" fmla="*/ 2 w 546"/>
                        <a:gd name="T37" fmla="*/ 0 h 978"/>
                        <a:gd name="T38" fmla="*/ 2 w 546"/>
                        <a:gd name="T39" fmla="*/ 0 h 978"/>
                        <a:gd name="T40" fmla="*/ 2 w 546"/>
                        <a:gd name="T41" fmla="*/ 0 h 978"/>
                        <a:gd name="T42" fmla="*/ 2 w 546"/>
                        <a:gd name="T43" fmla="*/ 0 h 978"/>
                        <a:gd name="T44" fmla="*/ 2 w 546"/>
                        <a:gd name="T45" fmla="*/ 0 h 978"/>
                        <a:gd name="T46" fmla="*/ 2 w 546"/>
                        <a:gd name="T47" fmla="*/ 0 h 978"/>
                        <a:gd name="T48" fmla="*/ 2 w 546"/>
                        <a:gd name="T49" fmla="*/ 0 h 978"/>
                        <a:gd name="T50" fmla="*/ 1 w 546"/>
                        <a:gd name="T51" fmla="*/ 0 h 978"/>
                        <a:gd name="T52" fmla="*/ 1 w 546"/>
                        <a:gd name="T53" fmla="*/ 0 h 978"/>
                        <a:gd name="T54" fmla="*/ 1 w 546"/>
                        <a:gd name="T55" fmla="*/ 0 h 978"/>
                        <a:gd name="T56" fmla="*/ 1 w 546"/>
                        <a:gd name="T57" fmla="*/ 0 h 978"/>
                        <a:gd name="T58" fmla="*/ 1 w 546"/>
                        <a:gd name="T59" fmla="*/ 1 h 978"/>
                        <a:gd name="T60" fmla="*/ 1 w 546"/>
                        <a:gd name="T61" fmla="*/ 1 h 978"/>
                        <a:gd name="T62" fmla="*/ 0 w 546"/>
                        <a:gd name="T63" fmla="*/ 1 h 978"/>
                        <a:gd name="T64" fmla="*/ 0 w 546"/>
                        <a:gd name="T65" fmla="*/ 1 h 978"/>
                        <a:gd name="T66" fmla="*/ 0 w 546"/>
                        <a:gd name="T67" fmla="*/ 1 h 978"/>
                        <a:gd name="T68" fmla="*/ 0 w 546"/>
                        <a:gd name="T69" fmla="*/ 1 h 978"/>
                        <a:gd name="T70" fmla="*/ 0 w 546"/>
                        <a:gd name="T71" fmla="*/ 1 h 978"/>
                        <a:gd name="T72" fmla="*/ 0 w 546"/>
                        <a:gd name="T73" fmla="*/ 2 h 978"/>
                        <a:gd name="T74" fmla="*/ 0 w 546"/>
                        <a:gd name="T75" fmla="*/ 2 h 978"/>
                        <a:gd name="T76" fmla="*/ 0 w 546"/>
                        <a:gd name="T77" fmla="*/ 2 h 978"/>
                        <a:gd name="T78" fmla="*/ 0 w 546"/>
                        <a:gd name="T79" fmla="*/ 2 h 978"/>
                        <a:gd name="T80" fmla="*/ 0 w 546"/>
                        <a:gd name="T81" fmla="*/ 2 h 978"/>
                        <a:gd name="T82" fmla="*/ 0 w 546"/>
                        <a:gd name="T83" fmla="*/ 2 h 978"/>
                        <a:gd name="T84" fmla="*/ 0 w 546"/>
                        <a:gd name="T85" fmla="*/ 3 h 978"/>
                        <a:gd name="T86" fmla="*/ 0 w 546"/>
                        <a:gd name="T87" fmla="*/ 3 h 978"/>
                        <a:gd name="T88" fmla="*/ 0 w 546"/>
                        <a:gd name="T89" fmla="*/ 3 h 978"/>
                        <a:gd name="T90" fmla="*/ 0 w 546"/>
                        <a:gd name="T91" fmla="*/ 3 h 978"/>
                        <a:gd name="T92" fmla="*/ 1 w 546"/>
                        <a:gd name="T93" fmla="*/ 3 h 978"/>
                        <a:gd name="T94" fmla="*/ 1 w 546"/>
                        <a:gd name="T95" fmla="*/ 3 h 978"/>
                        <a:gd name="T96" fmla="*/ 1 w 546"/>
                        <a:gd name="T97" fmla="*/ 4 h 978"/>
                        <a:gd name="T98" fmla="*/ 1 w 546"/>
                        <a:gd name="T99" fmla="*/ 4 h 978"/>
                        <a:gd name="T100" fmla="*/ 1 w 546"/>
                        <a:gd name="T101" fmla="*/ 4 h 978"/>
                        <a:gd name="T102" fmla="*/ 2 w 546"/>
                        <a:gd name="T103" fmla="*/ 4 h 978"/>
                        <a:gd name="T104" fmla="*/ 2 w 546"/>
                        <a:gd name="T105" fmla="*/ 4 h 978"/>
                        <a:gd name="T106" fmla="*/ 2 w 546"/>
                        <a:gd name="T107" fmla="*/ 4 h 978"/>
                        <a:gd name="T108" fmla="*/ 2 w 546"/>
                        <a:gd name="T109" fmla="*/ 4 h 978"/>
                        <a:gd name="T110" fmla="*/ 3 w 546"/>
                        <a:gd name="T111" fmla="*/ 4 h 978"/>
                        <a:gd name="T112" fmla="*/ 3 w 546"/>
                        <a:gd name="T113" fmla="*/ 4 h 978"/>
                        <a:gd name="T114" fmla="*/ 3 w 546"/>
                        <a:gd name="T115" fmla="*/ 4 h 978"/>
                        <a:gd name="T116" fmla="*/ 3 w 546"/>
                        <a:gd name="T117" fmla="*/ 2 h 978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w 546"/>
                        <a:gd name="T178" fmla="*/ 0 h 978"/>
                        <a:gd name="T179" fmla="*/ 546 w 546"/>
                        <a:gd name="T180" fmla="*/ 978 h 978"/>
                      </a:gdLst>
                      <a:ahLst/>
                      <a:cxnLst>
                        <a:cxn ang="T118">
                          <a:pos x="T0" y="T1"/>
                        </a:cxn>
                        <a:cxn ang="T119">
                          <a:pos x="T2" y="T3"/>
                        </a:cxn>
                        <a:cxn ang="T120">
                          <a:pos x="T4" y="T5"/>
                        </a:cxn>
                        <a:cxn ang="T121">
                          <a:pos x="T6" y="T7"/>
                        </a:cxn>
                        <a:cxn ang="T122">
                          <a:pos x="T8" y="T9"/>
                        </a:cxn>
                        <a:cxn ang="T123">
                          <a:pos x="T10" y="T11"/>
                        </a:cxn>
                        <a:cxn ang="T124">
                          <a:pos x="T12" y="T13"/>
                        </a:cxn>
                        <a:cxn ang="T125">
                          <a:pos x="T14" y="T15"/>
                        </a:cxn>
                        <a:cxn ang="T126">
                          <a:pos x="T16" y="T17"/>
                        </a:cxn>
                        <a:cxn ang="T127">
                          <a:pos x="T18" y="T19"/>
                        </a:cxn>
                        <a:cxn ang="T128">
                          <a:pos x="T20" y="T21"/>
                        </a:cxn>
                        <a:cxn ang="T129">
                          <a:pos x="T22" y="T23"/>
                        </a:cxn>
                        <a:cxn ang="T130">
                          <a:pos x="T24" y="T25"/>
                        </a:cxn>
                        <a:cxn ang="T131">
                          <a:pos x="T26" y="T27"/>
                        </a:cxn>
                        <a:cxn ang="T132">
                          <a:pos x="T28" y="T29"/>
                        </a:cxn>
                        <a:cxn ang="T133">
                          <a:pos x="T30" y="T31"/>
                        </a:cxn>
                        <a:cxn ang="T134">
                          <a:pos x="T32" y="T33"/>
                        </a:cxn>
                        <a:cxn ang="T135">
                          <a:pos x="T34" y="T35"/>
                        </a:cxn>
                        <a:cxn ang="T136">
                          <a:pos x="T36" y="T37"/>
                        </a:cxn>
                        <a:cxn ang="T137">
                          <a:pos x="T38" y="T39"/>
                        </a:cxn>
                        <a:cxn ang="T138">
                          <a:pos x="T40" y="T41"/>
                        </a:cxn>
                        <a:cxn ang="T139">
                          <a:pos x="T42" y="T43"/>
                        </a:cxn>
                        <a:cxn ang="T140">
                          <a:pos x="T44" y="T45"/>
                        </a:cxn>
                        <a:cxn ang="T141">
                          <a:pos x="T46" y="T47"/>
                        </a:cxn>
                        <a:cxn ang="T142">
                          <a:pos x="T48" y="T49"/>
                        </a:cxn>
                        <a:cxn ang="T143">
                          <a:pos x="T50" y="T51"/>
                        </a:cxn>
                        <a:cxn ang="T144">
                          <a:pos x="T52" y="T53"/>
                        </a:cxn>
                        <a:cxn ang="T145">
                          <a:pos x="T54" y="T55"/>
                        </a:cxn>
                        <a:cxn ang="T146">
                          <a:pos x="T56" y="T57"/>
                        </a:cxn>
                        <a:cxn ang="T147">
                          <a:pos x="T58" y="T59"/>
                        </a:cxn>
                        <a:cxn ang="T148">
                          <a:pos x="T60" y="T61"/>
                        </a:cxn>
                        <a:cxn ang="T149">
                          <a:pos x="T62" y="T63"/>
                        </a:cxn>
                        <a:cxn ang="T150">
                          <a:pos x="T64" y="T65"/>
                        </a:cxn>
                        <a:cxn ang="T151">
                          <a:pos x="T66" y="T67"/>
                        </a:cxn>
                        <a:cxn ang="T152">
                          <a:pos x="T68" y="T69"/>
                        </a:cxn>
                        <a:cxn ang="T153">
                          <a:pos x="T70" y="T71"/>
                        </a:cxn>
                        <a:cxn ang="T154">
                          <a:pos x="T72" y="T73"/>
                        </a:cxn>
                        <a:cxn ang="T155">
                          <a:pos x="T74" y="T75"/>
                        </a:cxn>
                        <a:cxn ang="T156">
                          <a:pos x="T76" y="T77"/>
                        </a:cxn>
                        <a:cxn ang="T157">
                          <a:pos x="T78" y="T79"/>
                        </a:cxn>
                        <a:cxn ang="T158">
                          <a:pos x="T80" y="T81"/>
                        </a:cxn>
                        <a:cxn ang="T159">
                          <a:pos x="T82" y="T83"/>
                        </a:cxn>
                        <a:cxn ang="T160">
                          <a:pos x="T84" y="T85"/>
                        </a:cxn>
                        <a:cxn ang="T161">
                          <a:pos x="T86" y="T87"/>
                        </a:cxn>
                        <a:cxn ang="T162">
                          <a:pos x="T88" y="T89"/>
                        </a:cxn>
                        <a:cxn ang="T163">
                          <a:pos x="T90" y="T91"/>
                        </a:cxn>
                        <a:cxn ang="T164">
                          <a:pos x="T92" y="T93"/>
                        </a:cxn>
                        <a:cxn ang="T165">
                          <a:pos x="T94" y="T95"/>
                        </a:cxn>
                        <a:cxn ang="T166">
                          <a:pos x="T96" y="T97"/>
                        </a:cxn>
                        <a:cxn ang="T167">
                          <a:pos x="T98" y="T99"/>
                        </a:cxn>
                        <a:cxn ang="T168">
                          <a:pos x="T100" y="T101"/>
                        </a:cxn>
                        <a:cxn ang="T169">
                          <a:pos x="T102" y="T103"/>
                        </a:cxn>
                        <a:cxn ang="T170">
                          <a:pos x="T104" y="T105"/>
                        </a:cxn>
                        <a:cxn ang="T171">
                          <a:pos x="T106" y="T107"/>
                        </a:cxn>
                        <a:cxn ang="T172">
                          <a:pos x="T108" y="T109"/>
                        </a:cxn>
                        <a:cxn ang="T173">
                          <a:pos x="T110" y="T111"/>
                        </a:cxn>
                        <a:cxn ang="T174">
                          <a:pos x="T112" y="T113"/>
                        </a:cxn>
                        <a:cxn ang="T175">
                          <a:pos x="T114" y="T115"/>
                        </a:cxn>
                        <a:cxn ang="T176">
                          <a:pos x="T116" y="T117"/>
                        </a:cxn>
                      </a:cxnLst>
                      <a:rect l="T177" t="T178" r="T179" b="T180"/>
                      <a:pathLst>
                        <a:path w="546" h="978">
                          <a:moveTo>
                            <a:pt x="544" y="421"/>
                          </a:moveTo>
                          <a:lnTo>
                            <a:pt x="539" y="422"/>
                          </a:lnTo>
                          <a:lnTo>
                            <a:pt x="533" y="425"/>
                          </a:lnTo>
                          <a:lnTo>
                            <a:pt x="529" y="425"/>
                          </a:lnTo>
                          <a:lnTo>
                            <a:pt x="523" y="426"/>
                          </a:lnTo>
                          <a:lnTo>
                            <a:pt x="517" y="427"/>
                          </a:lnTo>
                          <a:lnTo>
                            <a:pt x="511" y="427"/>
                          </a:lnTo>
                          <a:lnTo>
                            <a:pt x="504" y="426"/>
                          </a:lnTo>
                          <a:lnTo>
                            <a:pt x="497" y="425"/>
                          </a:lnTo>
                          <a:lnTo>
                            <a:pt x="489" y="424"/>
                          </a:lnTo>
                          <a:lnTo>
                            <a:pt x="481" y="422"/>
                          </a:lnTo>
                          <a:lnTo>
                            <a:pt x="473" y="421"/>
                          </a:lnTo>
                          <a:lnTo>
                            <a:pt x="464" y="418"/>
                          </a:lnTo>
                          <a:lnTo>
                            <a:pt x="456" y="416"/>
                          </a:lnTo>
                          <a:lnTo>
                            <a:pt x="447" y="413"/>
                          </a:lnTo>
                          <a:lnTo>
                            <a:pt x="439" y="410"/>
                          </a:lnTo>
                          <a:lnTo>
                            <a:pt x="431" y="407"/>
                          </a:lnTo>
                          <a:lnTo>
                            <a:pt x="422" y="404"/>
                          </a:lnTo>
                          <a:lnTo>
                            <a:pt x="413" y="400"/>
                          </a:lnTo>
                          <a:lnTo>
                            <a:pt x="404" y="396"/>
                          </a:lnTo>
                          <a:lnTo>
                            <a:pt x="394" y="391"/>
                          </a:lnTo>
                          <a:lnTo>
                            <a:pt x="385" y="387"/>
                          </a:lnTo>
                          <a:lnTo>
                            <a:pt x="376" y="383"/>
                          </a:lnTo>
                          <a:lnTo>
                            <a:pt x="366" y="378"/>
                          </a:lnTo>
                          <a:lnTo>
                            <a:pt x="358" y="373"/>
                          </a:lnTo>
                          <a:lnTo>
                            <a:pt x="350" y="369"/>
                          </a:lnTo>
                          <a:lnTo>
                            <a:pt x="343" y="365"/>
                          </a:lnTo>
                          <a:lnTo>
                            <a:pt x="337" y="361"/>
                          </a:lnTo>
                          <a:lnTo>
                            <a:pt x="331" y="358"/>
                          </a:lnTo>
                          <a:lnTo>
                            <a:pt x="326" y="354"/>
                          </a:lnTo>
                          <a:lnTo>
                            <a:pt x="321" y="349"/>
                          </a:lnTo>
                          <a:lnTo>
                            <a:pt x="316" y="345"/>
                          </a:lnTo>
                          <a:lnTo>
                            <a:pt x="313" y="341"/>
                          </a:lnTo>
                          <a:lnTo>
                            <a:pt x="309" y="336"/>
                          </a:lnTo>
                          <a:lnTo>
                            <a:pt x="307" y="331"/>
                          </a:lnTo>
                          <a:lnTo>
                            <a:pt x="305" y="326"/>
                          </a:lnTo>
                          <a:lnTo>
                            <a:pt x="304" y="320"/>
                          </a:lnTo>
                          <a:lnTo>
                            <a:pt x="303" y="315"/>
                          </a:lnTo>
                          <a:lnTo>
                            <a:pt x="302" y="309"/>
                          </a:lnTo>
                          <a:lnTo>
                            <a:pt x="301" y="303"/>
                          </a:lnTo>
                          <a:lnTo>
                            <a:pt x="301" y="297"/>
                          </a:lnTo>
                          <a:lnTo>
                            <a:pt x="301" y="291"/>
                          </a:lnTo>
                          <a:lnTo>
                            <a:pt x="301" y="284"/>
                          </a:lnTo>
                          <a:lnTo>
                            <a:pt x="301" y="277"/>
                          </a:lnTo>
                          <a:lnTo>
                            <a:pt x="301" y="269"/>
                          </a:lnTo>
                          <a:lnTo>
                            <a:pt x="302" y="261"/>
                          </a:lnTo>
                          <a:lnTo>
                            <a:pt x="303" y="252"/>
                          </a:lnTo>
                          <a:lnTo>
                            <a:pt x="303" y="243"/>
                          </a:lnTo>
                          <a:lnTo>
                            <a:pt x="304" y="234"/>
                          </a:lnTo>
                          <a:lnTo>
                            <a:pt x="305" y="224"/>
                          </a:lnTo>
                          <a:lnTo>
                            <a:pt x="307" y="215"/>
                          </a:lnTo>
                          <a:lnTo>
                            <a:pt x="309" y="206"/>
                          </a:lnTo>
                          <a:lnTo>
                            <a:pt x="311" y="197"/>
                          </a:lnTo>
                          <a:lnTo>
                            <a:pt x="313" y="188"/>
                          </a:lnTo>
                          <a:lnTo>
                            <a:pt x="316" y="180"/>
                          </a:lnTo>
                          <a:lnTo>
                            <a:pt x="318" y="172"/>
                          </a:lnTo>
                          <a:lnTo>
                            <a:pt x="322" y="164"/>
                          </a:lnTo>
                          <a:lnTo>
                            <a:pt x="326" y="155"/>
                          </a:lnTo>
                          <a:lnTo>
                            <a:pt x="330" y="147"/>
                          </a:lnTo>
                          <a:lnTo>
                            <a:pt x="334" y="138"/>
                          </a:lnTo>
                          <a:lnTo>
                            <a:pt x="338" y="130"/>
                          </a:lnTo>
                          <a:lnTo>
                            <a:pt x="343" y="121"/>
                          </a:lnTo>
                          <a:lnTo>
                            <a:pt x="348" y="113"/>
                          </a:lnTo>
                          <a:lnTo>
                            <a:pt x="353" y="105"/>
                          </a:lnTo>
                          <a:lnTo>
                            <a:pt x="357" y="98"/>
                          </a:lnTo>
                          <a:lnTo>
                            <a:pt x="361" y="91"/>
                          </a:lnTo>
                          <a:lnTo>
                            <a:pt x="366" y="85"/>
                          </a:lnTo>
                          <a:lnTo>
                            <a:pt x="369" y="79"/>
                          </a:lnTo>
                          <a:lnTo>
                            <a:pt x="373" y="73"/>
                          </a:lnTo>
                          <a:lnTo>
                            <a:pt x="377" y="66"/>
                          </a:lnTo>
                          <a:lnTo>
                            <a:pt x="381" y="59"/>
                          </a:lnTo>
                          <a:lnTo>
                            <a:pt x="385" y="53"/>
                          </a:lnTo>
                          <a:lnTo>
                            <a:pt x="388" y="47"/>
                          </a:lnTo>
                          <a:lnTo>
                            <a:pt x="391" y="41"/>
                          </a:lnTo>
                          <a:lnTo>
                            <a:pt x="392" y="36"/>
                          </a:lnTo>
                          <a:lnTo>
                            <a:pt x="394" y="31"/>
                          </a:lnTo>
                          <a:lnTo>
                            <a:pt x="394" y="26"/>
                          </a:lnTo>
                          <a:lnTo>
                            <a:pt x="394" y="23"/>
                          </a:lnTo>
                          <a:lnTo>
                            <a:pt x="393" y="20"/>
                          </a:lnTo>
                          <a:lnTo>
                            <a:pt x="391" y="17"/>
                          </a:lnTo>
                          <a:lnTo>
                            <a:pt x="389" y="14"/>
                          </a:lnTo>
                          <a:lnTo>
                            <a:pt x="386" y="11"/>
                          </a:lnTo>
                          <a:lnTo>
                            <a:pt x="382" y="9"/>
                          </a:lnTo>
                          <a:lnTo>
                            <a:pt x="378" y="7"/>
                          </a:lnTo>
                          <a:lnTo>
                            <a:pt x="373" y="5"/>
                          </a:lnTo>
                          <a:lnTo>
                            <a:pt x="368" y="3"/>
                          </a:lnTo>
                          <a:lnTo>
                            <a:pt x="362" y="2"/>
                          </a:lnTo>
                          <a:lnTo>
                            <a:pt x="356" y="1"/>
                          </a:lnTo>
                          <a:lnTo>
                            <a:pt x="351" y="0"/>
                          </a:lnTo>
                          <a:lnTo>
                            <a:pt x="344" y="0"/>
                          </a:lnTo>
                          <a:lnTo>
                            <a:pt x="338" y="0"/>
                          </a:lnTo>
                          <a:lnTo>
                            <a:pt x="331" y="0"/>
                          </a:lnTo>
                          <a:lnTo>
                            <a:pt x="323" y="2"/>
                          </a:lnTo>
                          <a:lnTo>
                            <a:pt x="316" y="3"/>
                          </a:lnTo>
                          <a:lnTo>
                            <a:pt x="308" y="5"/>
                          </a:lnTo>
                          <a:lnTo>
                            <a:pt x="300" y="7"/>
                          </a:lnTo>
                          <a:lnTo>
                            <a:pt x="293" y="10"/>
                          </a:lnTo>
                          <a:lnTo>
                            <a:pt x="285" y="13"/>
                          </a:lnTo>
                          <a:lnTo>
                            <a:pt x="278" y="16"/>
                          </a:lnTo>
                          <a:lnTo>
                            <a:pt x="273" y="18"/>
                          </a:lnTo>
                          <a:lnTo>
                            <a:pt x="267" y="21"/>
                          </a:lnTo>
                          <a:lnTo>
                            <a:pt x="262" y="24"/>
                          </a:lnTo>
                          <a:lnTo>
                            <a:pt x="256" y="28"/>
                          </a:lnTo>
                          <a:lnTo>
                            <a:pt x="250" y="32"/>
                          </a:lnTo>
                          <a:lnTo>
                            <a:pt x="244" y="37"/>
                          </a:lnTo>
                          <a:lnTo>
                            <a:pt x="237" y="41"/>
                          </a:lnTo>
                          <a:lnTo>
                            <a:pt x="230" y="47"/>
                          </a:lnTo>
                          <a:lnTo>
                            <a:pt x="224" y="53"/>
                          </a:lnTo>
                          <a:lnTo>
                            <a:pt x="217" y="59"/>
                          </a:lnTo>
                          <a:lnTo>
                            <a:pt x="210" y="65"/>
                          </a:lnTo>
                          <a:lnTo>
                            <a:pt x="203" y="71"/>
                          </a:lnTo>
                          <a:lnTo>
                            <a:pt x="196" y="78"/>
                          </a:lnTo>
                          <a:lnTo>
                            <a:pt x="190" y="85"/>
                          </a:lnTo>
                          <a:lnTo>
                            <a:pt x="184" y="91"/>
                          </a:lnTo>
                          <a:lnTo>
                            <a:pt x="178" y="97"/>
                          </a:lnTo>
                          <a:lnTo>
                            <a:pt x="172" y="104"/>
                          </a:lnTo>
                          <a:lnTo>
                            <a:pt x="166" y="110"/>
                          </a:lnTo>
                          <a:lnTo>
                            <a:pt x="159" y="118"/>
                          </a:lnTo>
                          <a:lnTo>
                            <a:pt x="152" y="125"/>
                          </a:lnTo>
                          <a:lnTo>
                            <a:pt x="146" y="134"/>
                          </a:lnTo>
                          <a:lnTo>
                            <a:pt x="138" y="142"/>
                          </a:lnTo>
                          <a:lnTo>
                            <a:pt x="132" y="150"/>
                          </a:lnTo>
                          <a:lnTo>
                            <a:pt x="124" y="159"/>
                          </a:lnTo>
                          <a:lnTo>
                            <a:pt x="117" y="168"/>
                          </a:lnTo>
                          <a:lnTo>
                            <a:pt x="111" y="177"/>
                          </a:lnTo>
                          <a:lnTo>
                            <a:pt x="104" y="185"/>
                          </a:lnTo>
                          <a:lnTo>
                            <a:pt x="98" y="193"/>
                          </a:lnTo>
                          <a:lnTo>
                            <a:pt x="93" y="202"/>
                          </a:lnTo>
                          <a:lnTo>
                            <a:pt x="87" y="209"/>
                          </a:lnTo>
                          <a:lnTo>
                            <a:pt x="82" y="217"/>
                          </a:lnTo>
                          <a:lnTo>
                            <a:pt x="77" y="225"/>
                          </a:lnTo>
                          <a:lnTo>
                            <a:pt x="72" y="233"/>
                          </a:lnTo>
                          <a:lnTo>
                            <a:pt x="67" y="241"/>
                          </a:lnTo>
                          <a:lnTo>
                            <a:pt x="63" y="249"/>
                          </a:lnTo>
                          <a:lnTo>
                            <a:pt x="58" y="258"/>
                          </a:lnTo>
                          <a:lnTo>
                            <a:pt x="53" y="266"/>
                          </a:lnTo>
                          <a:lnTo>
                            <a:pt x="50" y="275"/>
                          </a:lnTo>
                          <a:lnTo>
                            <a:pt x="46" y="284"/>
                          </a:lnTo>
                          <a:lnTo>
                            <a:pt x="42" y="293"/>
                          </a:lnTo>
                          <a:lnTo>
                            <a:pt x="38" y="301"/>
                          </a:lnTo>
                          <a:lnTo>
                            <a:pt x="35" y="310"/>
                          </a:lnTo>
                          <a:lnTo>
                            <a:pt x="31" y="319"/>
                          </a:lnTo>
                          <a:lnTo>
                            <a:pt x="29" y="327"/>
                          </a:lnTo>
                          <a:lnTo>
                            <a:pt x="26" y="335"/>
                          </a:lnTo>
                          <a:lnTo>
                            <a:pt x="24" y="343"/>
                          </a:lnTo>
                          <a:lnTo>
                            <a:pt x="21" y="350"/>
                          </a:lnTo>
                          <a:lnTo>
                            <a:pt x="20" y="358"/>
                          </a:lnTo>
                          <a:lnTo>
                            <a:pt x="17" y="365"/>
                          </a:lnTo>
                          <a:lnTo>
                            <a:pt x="16" y="372"/>
                          </a:lnTo>
                          <a:lnTo>
                            <a:pt x="13" y="380"/>
                          </a:lnTo>
                          <a:lnTo>
                            <a:pt x="12" y="388"/>
                          </a:lnTo>
                          <a:lnTo>
                            <a:pt x="10" y="396"/>
                          </a:lnTo>
                          <a:lnTo>
                            <a:pt x="8" y="405"/>
                          </a:lnTo>
                          <a:lnTo>
                            <a:pt x="7" y="413"/>
                          </a:lnTo>
                          <a:lnTo>
                            <a:pt x="5" y="422"/>
                          </a:lnTo>
                          <a:lnTo>
                            <a:pt x="4" y="431"/>
                          </a:lnTo>
                          <a:lnTo>
                            <a:pt x="3" y="439"/>
                          </a:lnTo>
                          <a:lnTo>
                            <a:pt x="2" y="447"/>
                          </a:lnTo>
                          <a:lnTo>
                            <a:pt x="1" y="456"/>
                          </a:lnTo>
                          <a:lnTo>
                            <a:pt x="0" y="464"/>
                          </a:lnTo>
                          <a:lnTo>
                            <a:pt x="0" y="472"/>
                          </a:lnTo>
                          <a:lnTo>
                            <a:pt x="0" y="480"/>
                          </a:lnTo>
                          <a:lnTo>
                            <a:pt x="1" y="487"/>
                          </a:lnTo>
                          <a:lnTo>
                            <a:pt x="2" y="495"/>
                          </a:lnTo>
                          <a:lnTo>
                            <a:pt x="2" y="503"/>
                          </a:lnTo>
                          <a:lnTo>
                            <a:pt x="3" y="510"/>
                          </a:lnTo>
                          <a:lnTo>
                            <a:pt x="4" y="519"/>
                          </a:lnTo>
                          <a:lnTo>
                            <a:pt x="6" y="527"/>
                          </a:lnTo>
                          <a:lnTo>
                            <a:pt x="8" y="536"/>
                          </a:lnTo>
                          <a:lnTo>
                            <a:pt x="11" y="545"/>
                          </a:lnTo>
                          <a:lnTo>
                            <a:pt x="13" y="555"/>
                          </a:lnTo>
                          <a:lnTo>
                            <a:pt x="17" y="564"/>
                          </a:lnTo>
                          <a:lnTo>
                            <a:pt x="20" y="573"/>
                          </a:lnTo>
                          <a:lnTo>
                            <a:pt x="24" y="583"/>
                          </a:lnTo>
                          <a:lnTo>
                            <a:pt x="28" y="592"/>
                          </a:lnTo>
                          <a:lnTo>
                            <a:pt x="33" y="601"/>
                          </a:lnTo>
                          <a:lnTo>
                            <a:pt x="37" y="610"/>
                          </a:lnTo>
                          <a:lnTo>
                            <a:pt x="42" y="618"/>
                          </a:lnTo>
                          <a:lnTo>
                            <a:pt x="47" y="628"/>
                          </a:lnTo>
                          <a:lnTo>
                            <a:pt x="52" y="635"/>
                          </a:lnTo>
                          <a:lnTo>
                            <a:pt x="57" y="643"/>
                          </a:lnTo>
                          <a:lnTo>
                            <a:pt x="63" y="652"/>
                          </a:lnTo>
                          <a:lnTo>
                            <a:pt x="68" y="661"/>
                          </a:lnTo>
                          <a:lnTo>
                            <a:pt x="75" y="670"/>
                          </a:lnTo>
                          <a:lnTo>
                            <a:pt x="81" y="679"/>
                          </a:lnTo>
                          <a:lnTo>
                            <a:pt x="89" y="689"/>
                          </a:lnTo>
                          <a:lnTo>
                            <a:pt x="97" y="698"/>
                          </a:lnTo>
                          <a:lnTo>
                            <a:pt x="104" y="708"/>
                          </a:lnTo>
                          <a:lnTo>
                            <a:pt x="112" y="718"/>
                          </a:lnTo>
                          <a:lnTo>
                            <a:pt x="120" y="727"/>
                          </a:lnTo>
                          <a:lnTo>
                            <a:pt x="129" y="736"/>
                          </a:lnTo>
                          <a:lnTo>
                            <a:pt x="137" y="745"/>
                          </a:lnTo>
                          <a:lnTo>
                            <a:pt x="145" y="754"/>
                          </a:lnTo>
                          <a:lnTo>
                            <a:pt x="153" y="762"/>
                          </a:lnTo>
                          <a:lnTo>
                            <a:pt x="162" y="770"/>
                          </a:lnTo>
                          <a:lnTo>
                            <a:pt x="169" y="778"/>
                          </a:lnTo>
                          <a:lnTo>
                            <a:pt x="177" y="786"/>
                          </a:lnTo>
                          <a:lnTo>
                            <a:pt x="185" y="793"/>
                          </a:lnTo>
                          <a:lnTo>
                            <a:pt x="194" y="800"/>
                          </a:lnTo>
                          <a:lnTo>
                            <a:pt x="202" y="807"/>
                          </a:lnTo>
                          <a:lnTo>
                            <a:pt x="211" y="814"/>
                          </a:lnTo>
                          <a:lnTo>
                            <a:pt x="220" y="821"/>
                          </a:lnTo>
                          <a:lnTo>
                            <a:pt x="229" y="828"/>
                          </a:lnTo>
                          <a:lnTo>
                            <a:pt x="238" y="835"/>
                          </a:lnTo>
                          <a:lnTo>
                            <a:pt x="248" y="842"/>
                          </a:lnTo>
                          <a:lnTo>
                            <a:pt x="257" y="849"/>
                          </a:lnTo>
                          <a:lnTo>
                            <a:pt x="267" y="855"/>
                          </a:lnTo>
                          <a:lnTo>
                            <a:pt x="275" y="862"/>
                          </a:lnTo>
                          <a:lnTo>
                            <a:pt x="285" y="868"/>
                          </a:lnTo>
                          <a:lnTo>
                            <a:pt x="293" y="874"/>
                          </a:lnTo>
                          <a:lnTo>
                            <a:pt x="301" y="879"/>
                          </a:lnTo>
                          <a:lnTo>
                            <a:pt x="309" y="884"/>
                          </a:lnTo>
                          <a:lnTo>
                            <a:pt x="317" y="888"/>
                          </a:lnTo>
                          <a:lnTo>
                            <a:pt x="323" y="893"/>
                          </a:lnTo>
                          <a:lnTo>
                            <a:pt x="330" y="898"/>
                          </a:lnTo>
                          <a:lnTo>
                            <a:pt x="340" y="904"/>
                          </a:lnTo>
                          <a:lnTo>
                            <a:pt x="350" y="909"/>
                          </a:lnTo>
                          <a:lnTo>
                            <a:pt x="358" y="915"/>
                          </a:lnTo>
                          <a:lnTo>
                            <a:pt x="367" y="921"/>
                          </a:lnTo>
                          <a:lnTo>
                            <a:pt x="376" y="926"/>
                          </a:lnTo>
                          <a:lnTo>
                            <a:pt x="383" y="931"/>
                          </a:lnTo>
                          <a:lnTo>
                            <a:pt x="391" y="935"/>
                          </a:lnTo>
                          <a:lnTo>
                            <a:pt x="397" y="939"/>
                          </a:lnTo>
                          <a:lnTo>
                            <a:pt x="402" y="942"/>
                          </a:lnTo>
                          <a:lnTo>
                            <a:pt x="407" y="946"/>
                          </a:lnTo>
                          <a:lnTo>
                            <a:pt x="411" y="947"/>
                          </a:lnTo>
                          <a:lnTo>
                            <a:pt x="414" y="949"/>
                          </a:lnTo>
                          <a:lnTo>
                            <a:pt x="416" y="950"/>
                          </a:lnTo>
                          <a:lnTo>
                            <a:pt x="418" y="951"/>
                          </a:lnTo>
                          <a:lnTo>
                            <a:pt x="420" y="952"/>
                          </a:lnTo>
                          <a:lnTo>
                            <a:pt x="421" y="953"/>
                          </a:lnTo>
                          <a:lnTo>
                            <a:pt x="421" y="954"/>
                          </a:lnTo>
                          <a:lnTo>
                            <a:pt x="422" y="954"/>
                          </a:lnTo>
                          <a:cubicBezTo>
                            <a:pt x="439" y="962"/>
                            <a:pt x="463" y="965"/>
                            <a:pt x="482" y="969"/>
                          </a:cubicBezTo>
                          <a:cubicBezTo>
                            <a:pt x="513" y="974"/>
                            <a:pt x="545" y="977"/>
                            <a:pt x="545" y="977"/>
                          </a:cubicBezTo>
                          <a:lnTo>
                            <a:pt x="544" y="421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61534" name="Group 105"/>
              <p:cNvGrpSpPr>
                <a:grpSpLocks/>
              </p:cNvGrpSpPr>
              <p:nvPr/>
            </p:nvGrpSpPr>
            <p:grpSpPr bwMode="auto">
              <a:xfrm>
                <a:off x="3873" y="3117"/>
                <a:ext cx="1007" cy="904"/>
                <a:chOff x="3873" y="3117"/>
                <a:chExt cx="1007" cy="904"/>
              </a:xfrm>
            </p:grpSpPr>
            <p:sp>
              <p:nvSpPr>
                <p:cNvPr id="61535" name="Freeform 106"/>
                <p:cNvSpPr>
                  <a:spLocks noChangeArrowheads="1"/>
                </p:cNvSpPr>
                <p:nvPr/>
              </p:nvSpPr>
              <p:spPr bwMode="auto">
                <a:xfrm>
                  <a:off x="3873" y="3723"/>
                  <a:ext cx="911" cy="168"/>
                </a:xfrm>
                <a:custGeom>
                  <a:avLst/>
                  <a:gdLst>
                    <a:gd name="T0" fmla="*/ 0 w 4019"/>
                    <a:gd name="T1" fmla="*/ 0 h 740"/>
                    <a:gd name="T2" fmla="*/ 2 w 4019"/>
                    <a:gd name="T3" fmla="*/ 0 h 740"/>
                    <a:gd name="T4" fmla="*/ 2 w 4019"/>
                    <a:gd name="T5" fmla="*/ 0 h 740"/>
                    <a:gd name="T6" fmla="*/ 0 w 4019"/>
                    <a:gd name="T7" fmla="*/ 0 h 740"/>
                    <a:gd name="T8" fmla="*/ 0 w 4019"/>
                    <a:gd name="T9" fmla="*/ 0 h 7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19"/>
                    <a:gd name="T16" fmla="*/ 0 h 740"/>
                    <a:gd name="T17" fmla="*/ 4019 w 4019"/>
                    <a:gd name="T18" fmla="*/ 740 h 7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19" h="740">
                      <a:moveTo>
                        <a:pt x="0" y="0"/>
                      </a:moveTo>
                      <a:lnTo>
                        <a:pt x="4018" y="0"/>
                      </a:lnTo>
                      <a:lnTo>
                        <a:pt x="4018" y="739"/>
                      </a:lnTo>
                      <a:lnTo>
                        <a:pt x="0" y="73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7B7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36" name="Freeform 107"/>
                <p:cNvSpPr>
                  <a:spLocks noChangeArrowheads="1"/>
                </p:cNvSpPr>
                <p:nvPr/>
              </p:nvSpPr>
              <p:spPr bwMode="auto">
                <a:xfrm>
                  <a:off x="3873" y="3723"/>
                  <a:ext cx="911" cy="168"/>
                </a:xfrm>
                <a:custGeom>
                  <a:avLst/>
                  <a:gdLst>
                    <a:gd name="T0" fmla="*/ 0 w 4019"/>
                    <a:gd name="T1" fmla="*/ 0 h 740"/>
                    <a:gd name="T2" fmla="*/ 2 w 4019"/>
                    <a:gd name="T3" fmla="*/ 0 h 740"/>
                    <a:gd name="T4" fmla="*/ 2 w 4019"/>
                    <a:gd name="T5" fmla="*/ 0 h 740"/>
                    <a:gd name="T6" fmla="*/ 0 w 4019"/>
                    <a:gd name="T7" fmla="*/ 0 h 740"/>
                    <a:gd name="T8" fmla="*/ 0 w 4019"/>
                    <a:gd name="T9" fmla="*/ 0 h 7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19"/>
                    <a:gd name="T16" fmla="*/ 0 h 740"/>
                    <a:gd name="T17" fmla="*/ 4019 w 4019"/>
                    <a:gd name="T18" fmla="*/ 740 h 7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19" h="740">
                      <a:moveTo>
                        <a:pt x="0" y="0"/>
                      </a:moveTo>
                      <a:lnTo>
                        <a:pt x="4018" y="0"/>
                      </a:lnTo>
                      <a:lnTo>
                        <a:pt x="4018" y="739"/>
                      </a:lnTo>
                      <a:lnTo>
                        <a:pt x="0" y="73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37" name="Freeform 108"/>
                <p:cNvSpPr>
                  <a:spLocks noChangeArrowheads="1"/>
                </p:cNvSpPr>
                <p:nvPr/>
              </p:nvSpPr>
              <p:spPr bwMode="auto">
                <a:xfrm>
                  <a:off x="3873" y="3632"/>
                  <a:ext cx="1008" cy="92"/>
                </a:xfrm>
                <a:custGeom>
                  <a:avLst/>
                  <a:gdLst>
                    <a:gd name="T0" fmla="*/ 0 w 4443"/>
                    <a:gd name="T1" fmla="*/ 0 h 407"/>
                    <a:gd name="T2" fmla="*/ 0 w 4443"/>
                    <a:gd name="T3" fmla="*/ 0 h 407"/>
                    <a:gd name="T4" fmla="*/ 3 w 4443"/>
                    <a:gd name="T5" fmla="*/ 0 h 407"/>
                    <a:gd name="T6" fmla="*/ 2 w 4443"/>
                    <a:gd name="T7" fmla="*/ 0 h 407"/>
                    <a:gd name="T8" fmla="*/ 0 w 4443"/>
                    <a:gd name="T9" fmla="*/ 0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43"/>
                    <a:gd name="T16" fmla="*/ 0 h 407"/>
                    <a:gd name="T17" fmla="*/ 4443 w 4443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43" h="407">
                      <a:moveTo>
                        <a:pt x="0" y="406"/>
                      </a:moveTo>
                      <a:lnTo>
                        <a:pt x="423" y="0"/>
                      </a:lnTo>
                      <a:lnTo>
                        <a:pt x="4442" y="0"/>
                      </a:lnTo>
                      <a:lnTo>
                        <a:pt x="4012" y="406"/>
                      </a:lnTo>
                      <a:lnTo>
                        <a:pt x="0" y="406"/>
                      </a:lnTo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38" name="Freeform 109"/>
                <p:cNvSpPr>
                  <a:spLocks noChangeArrowheads="1"/>
                </p:cNvSpPr>
                <p:nvPr/>
              </p:nvSpPr>
              <p:spPr bwMode="auto">
                <a:xfrm>
                  <a:off x="3873" y="3632"/>
                  <a:ext cx="1008" cy="92"/>
                </a:xfrm>
                <a:custGeom>
                  <a:avLst/>
                  <a:gdLst>
                    <a:gd name="T0" fmla="*/ 0 w 4443"/>
                    <a:gd name="T1" fmla="*/ 0 h 407"/>
                    <a:gd name="T2" fmla="*/ 0 w 4443"/>
                    <a:gd name="T3" fmla="*/ 0 h 407"/>
                    <a:gd name="T4" fmla="*/ 3 w 4443"/>
                    <a:gd name="T5" fmla="*/ 0 h 407"/>
                    <a:gd name="T6" fmla="*/ 2 w 4443"/>
                    <a:gd name="T7" fmla="*/ 0 h 407"/>
                    <a:gd name="T8" fmla="*/ 0 w 4443"/>
                    <a:gd name="T9" fmla="*/ 0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43"/>
                    <a:gd name="T16" fmla="*/ 0 h 407"/>
                    <a:gd name="T17" fmla="*/ 4443 w 4443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43" h="407">
                      <a:moveTo>
                        <a:pt x="0" y="406"/>
                      </a:moveTo>
                      <a:lnTo>
                        <a:pt x="423" y="0"/>
                      </a:lnTo>
                      <a:lnTo>
                        <a:pt x="4442" y="0"/>
                      </a:lnTo>
                      <a:lnTo>
                        <a:pt x="4012" y="406"/>
                      </a:lnTo>
                      <a:lnTo>
                        <a:pt x="0" y="406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39" name="Freeform 110"/>
                <p:cNvSpPr>
                  <a:spLocks noChangeArrowheads="1"/>
                </p:cNvSpPr>
                <p:nvPr/>
              </p:nvSpPr>
              <p:spPr bwMode="auto">
                <a:xfrm>
                  <a:off x="4515" y="3780"/>
                  <a:ext cx="220" cy="38"/>
                </a:xfrm>
                <a:custGeom>
                  <a:avLst/>
                  <a:gdLst>
                    <a:gd name="T0" fmla="*/ 1 w 968"/>
                    <a:gd name="T1" fmla="*/ 0 h 168"/>
                    <a:gd name="T2" fmla="*/ 0 w 968"/>
                    <a:gd name="T3" fmla="*/ 0 h 168"/>
                    <a:gd name="T4" fmla="*/ 0 w 968"/>
                    <a:gd name="T5" fmla="*/ 0 h 168"/>
                    <a:gd name="T6" fmla="*/ 1 w 968"/>
                    <a:gd name="T7" fmla="*/ 0 h 168"/>
                    <a:gd name="T8" fmla="*/ 1 w 968"/>
                    <a:gd name="T9" fmla="*/ 0 h 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8"/>
                    <a:gd name="T16" fmla="*/ 0 h 168"/>
                    <a:gd name="T17" fmla="*/ 968 w 968"/>
                    <a:gd name="T18" fmla="*/ 168 h 1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8" h="168">
                      <a:moveTo>
                        <a:pt x="967" y="167"/>
                      </a:moveTo>
                      <a:lnTo>
                        <a:pt x="0" y="167"/>
                      </a:lnTo>
                      <a:lnTo>
                        <a:pt x="0" y="0"/>
                      </a:lnTo>
                      <a:lnTo>
                        <a:pt x="967" y="0"/>
                      </a:lnTo>
                      <a:lnTo>
                        <a:pt x="967" y="167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40" name="Freeform 111"/>
                <p:cNvSpPr>
                  <a:spLocks noChangeArrowheads="1"/>
                </p:cNvSpPr>
                <p:nvPr/>
              </p:nvSpPr>
              <p:spPr bwMode="auto">
                <a:xfrm>
                  <a:off x="4783" y="3632"/>
                  <a:ext cx="98" cy="258"/>
                </a:xfrm>
                <a:custGeom>
                  <a:avLst/>
                  <a:gdLst>
                    <a:gd name="T0" fmla="*/ 0 w 433"/>
                    <a:gd name="T1" fmla="*/ 1 h 1139"/>
                    <a:gd name="T2" fmla="*/ 0 w 433"/>
                    <a:gd name="T3" fmla="*/ 0 h 1139"/>
                    <a:gd name="T4" fmla="*/ 0 w 433"/>
                    <a:gd name="T5" fmla="*/ 0 h 1139"/>
                    <a:gd name="T6" fmla="*/ 0 w 433"/>
                    <a:gd name="T7" fmla="*/ 0 h 1139"/>
                    <a:gd name="T8" fmla="*/ 0 w 433"/>
                    <a:gd name="T9" fmla="*/ 1 h 11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3"/>
                    <a:gd name="T16" fmla="*/ 0 h 1139"/>
                    <a:gd name="T17" fmla="*/ 433 w 433"/>
                    <a:gd name="T18" fmla="*/ 1139 h 11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3" h="1139">
                      <a:moveTo>
                        <a:pt x="0" y="1138"/>
                      </a:moveTo>
                      <a:lnTo>
                        <a:pt x="432" y="712"/>
                      </a:lnTo>
                      <a:lnTo>
                        <a:pt x="432" y="0"/>
                      </a:lnTo>
                      <a:lnTo>
                        <a:pt x="0" y="404"/>
                      </a:lnTo>
                      <a:lnTo>
                        <a:pt x="0" y="1138"/>
                      </a:lnTo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41" name="Freeform 112"/>
                <p:cNvSpPr>
                  <a:spLocks noChangeArrowheads="1"/>
                </p:cNvSpPr>
                <p:nvPr/>
              </p:nvSpPr>
              <p:spPr bwMode="auto">
                <a:xfrm>
                  <a:off x="4783" y="3632"/>
                  <a:ext cx="98" cy="258"/>
                </a:xfrm>
                <a:custGeom>
                  <a:avLst/>
                  <a:gdLst>
                    <a:gd name="T0" fmla="*/ 0 w 433"/>
                    <a:gd name="T1" fmla="*/ 1 h 1139"/>
                    <a:gd name="T2" fmla="*/ 0 w 433"/>
                    <a:gd name="T3" fmla="*/ 0 h 1139"/>
                    <a:gd name="T4" fmla="*/ 0 w 433"/>
                    <a:gd name="T5" fmla="*/ 0 h 1139"/>
                    <a:gd name="T6" fmla="*/ 0 w 433"/>
                    <a:gd name="T7" fmla="*/ 0 h 1139"/>
                    <a:gd name="T8" fmla="*/ 0 w 433"/>
                    <a:gd name="T9" fmla="*/ 1 h 11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3"/>
                    <a:gd name="T16" fmla="*/ 0 h 1139"/>
                    <a:gd name="T17" fmla="*/ 433 w 433"/>
                    <a:gd name="T18" fmla="*/ 1139 h 11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3" h="1139">
                      <a:moveTo>
                        <a:pt x="0" y="1138"/>
                      </a:moveTo>
                      <a:lnTo>
                        <a:pt x="432" y="712"/>
                      </a:lnTo>
                      <a:lnTo>
                        <a:pt x="432" y="0"/>
                      </a:lnTo>
                      <a:lnTo>
                        <a:pt x="0" y="404"/>
                      </a:lnTo>
                      <a:lnTo>
                        <a:pt x="0" y="1138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42" name="Freeform 113"/>
                <p:cNvSpPr>
                  <a:spLocks noChangeArrowheads="1"/>
                </p:cNvSpPr>
                <p:nvPr/>
              </p:nvSpPr>
              <p:spPr bwMode="auto">
                <a:xfrm>
                  <a:off x="3879" y="3869"/>
                  <a:ext cx="805" cy="128"/>
                </a:xfrm>
                <a:custGeom>
                  <a:avLst/>
                  <a:gdLst>
                    <a:gd name="T0" fmla="*/ 0 w 3548"/>
                    <a:gd name="T1" fmla="*/ 0 h 565"/>
                    <a:gd name="T2" fmla="*/ 0 w 3548"/>
                    <a:gd name="T3" fmla="*/ 0 h 565"/>
                    <a:gd name="T4" fmla="*/ 2 w 3548"/>
                    <a:gd name="T5" fmla="*/ 0 h 565"/>
                    <a:gd name="T6" fmla="*/ 2 w 3548"/>
                    <a:gd name="T7" fmla="*/ 0 h 565"/>
                    <a:gd name="T8" fmla="*/ 0 w 3548"/>
                    <a:gd name="T9" fmla="*/ 0 h 5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8"/>
                    <a:gd name="T16" fmla="*/ 0 h 565"/>
                    <a:gd name="T17" fmla="*/ 3548 w 3548"/>
                    <a:gd name="T18" fmla="*/ 565 h 5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8" h="565">
                      <a:moveTo>
                        <a:pt x="0" y="564"/>
                      </a:moveTo>
                      <a:lnTo>
                        <a:pt x="449" y="0"/>
                      </a:lnTo>
                      <a:lnTo>
                        <a:pt x="3547" y="0"/>
                      </a:lnTo>
                      <a:lnTo>
                        <a:pt x="3097" y="564"/>
                      </a:lnTo>
                      <a:lnTo>
                        <a:pt x="0" y="564"/>
                      </a:lnTo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43" name="Freeform 114"/>
                <p:cNvSpPr>
                  <a:spLocks noChangeArrowheads="1"/>
                </p:cNvSpPr>
                <p:nvPr/>
              </p:nvSpPr>
              <p:spPr bwMode="auto">
                <a:xfrm>
                  <a:off x="3879" y="3869"/>
                  <a:ext cx="805" cy="128"/>
                </a:xfrm>
                <a:custGeom>
                  <a:avLst/>
                  <a:gdLst>
                    <a:gd name="T0" fmla="*/ 0 w 3548"/>
                    <a:gd name="T1" fmla="*/ 0 h 565"/>
                    <a:gd name="T2" fmla="*/ 0 w 3548"/>
                    <a:gd name="T3" fmla="*/ 0 h 565"/>
                    <a:gd name="T4" fmla="*/ 2 w 3548"/>
                    <a:gd name="T5" fmla="*/ 0 h 565"/>
                    <a:gd name="T6" fmla="*/ 2 w 3548"/>
                    <a:gd name="T7" fmla="*/ 0 h 565"/>
                    <a:gd name="T8" fmla="*/ 0 w 3548"/>
                    <a:gd name="T9" fmla="*/ 0 h 5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8"/>
                    <a:gd name="T16" fmla="*/ 0 h 565"/>
                    <a:gd name="T17" fmla="*/ 3548 w 3548"/>
                    <a:gd name="T18" fmla="*/ 565 h 5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8" h="565">
                      <a:moveTo>
                        <a:pt x="0" y="564"/>
                      </a:moveTo>
                      <a:lnTo>
                        <a:pt x="449" y="0"/>
                      </a:lnTo>
                      <a:lnTo>
                        <a:pt x="3547" y="0"/>
                      </a:lnTo>
                      <a:lnTo>
                        <a:pt x="3097" y="564"/>
                      </a:lnTo>
                      <a:lnTo>
                        <a:pt x="0" y="564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44" name="Freeform 115"/>
                <p:cNvSpPr>
                  <a:spLocks noChangeArrowheads="1"/>
                </p:cNvSpPr>
                <p:nvPr/>
              </p:nvSpPr>
              <p:spPr bwMode="auto">
                <a:xfrm>
                  <a:off x="4580" y="3869"/>
                  <a:ext cx="103" cy="153"/>
                </a:xfrm>
                <a:custGeom>
                  <a:avLst/>
                  <a:gdLst>
                    <a:gd name="T0" fmla="*/ 0 w 456"/>
                    <a:gd name="T1" fmla="*/ 0 h 673"/>
                    <a:gd name="T2" fmla="*/ 0 w 456"/>
                    <a:gd name="T3" fmla="*/ 0 h 673"/>
                    <a:gd name="T4" fmla="*/ 0 w 456"/>
                    <a:gd name="T5" fmla="*/ 0 h 673"/>
                    <a:gd name="T6" fmla="*/ 0 w 456"/>
                    <a:gd name="T7" fmla="*/ 0 h 673"/>
                    <a:gd name="T8" fmla="*/ 0 w 456"/>
                    <a:gd name="T9" fmla="*/ 0 h 6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6"/>
                    <a:gd name="T16" fmla="*/ 0 h 673"/>
                    <a:gd name="T17" fmla="*/ 456 w 456"/>
                    <a:gd name="T18" fmla="*/ 673 h 6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6" h="673">
                      <a:moveTo>
                        <a:pt x="0" y="672"/>
                      </a:moveTo>
                      <a:lnTo>
                        <a:pt x="455" y="205"/>
                      </a:lnTo>
                      <a:lnTo>
                        <a:pt x="455" y="0"/>
                      </a:lnTo>
                      <a:lnTo>
                        <a:pt x="0" y="559"/>
                      </a:lnTo>
                      <a:lnTo>
                        <a:pt x="0" y="672"/>
                      </a:lnTo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45" name="Freeform 116"/>
                <p:cNvSpPr>
                  <a:spLocks noChangeArrowheads="1"/>
                </p:cNvSpPr>
                <p:nvPr/>
              </p:nvSpPr>
              <p:spPr bwMode="auto">
                <a:xfrm>
                  <a:off x="4580" y="3869"/>
                  <a:ext cx="103" cy="153"/>
                </a:xfrm>
                <a:custGeom>
                  <a:avLst/>
                  <a:gdLst>
                    <a:gd name="T0" fmla="*/ 0 w 456"/>
                    <a:gd name="T1" fmla="*/ 0 h 673"/>
                    <a:gd name="T2" fmla="*/ 0 w 456"/>
                    <a:gd name="T3" fmla="*/ 0 h 673"/>
                    <a:gd name="T4" fmla="*/ 0 w 456"/>
                    <a:gd name="T5" fmla="*/ 0 h 673"/>
                    <a:gd name="T6" fmla="*/ 0 w 456"/>
                    <a:gd name="T7" fmla="*/ 0 h 673"/>
                    <a:gd name="T8" fmla="*/ 0 w 456"/>
                    <a:gd name="T9" fmla="*/ 0 h 6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6"/>
                    <a:gd name="T16" fmla="*/ 0 h 673"/>
                    <a:gd name="T17" fmla="*/ 456 w 456"/>
                    <a:gd name="T18" fmla="*/ 673 h 6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6" h="673">
                      <a:moveTo>
                        <a:pt x="0" y="672"/>
                      </a:moveTo>
                      <a:lnTo>
                        <a:pt x="455" y="205"/>
                      </a:lnTo>
                      <a:lnTo>
                        <a:pt x="455" y="0"/>
                      </a:lnTo>
                      <a:lnTo>
                        <a:pt x="0" y="559"/>
                      </a:lnTo>
                      <a:lnTo>
                        <a:pt x="0" y="672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46" name="Freeform 117"/>
                <p:cNvSpPr>
                  <a:spLocks noChangeArrowheads="1"/>
                </p:cNvSpPr>
                <p:nvPr/>
              </p:nvSpPr>
              <p:spPr bwMode="auto">
                <a:xfrm>
                  <a:off x="3879" y="3995"/>
                  <a:ext cx="703" cy="27"/>
                </a:xfrm>
                <a:custGeom>
                  <a:avLst/>
                  <a:gdLst>
                    <a:gd name="T0" fmla="*/ 0 w 3100"/>
                    <a:gd name="T1" fmla="*/ 0 h 118"/>
                    <a:gd name="T2" fmla="*/ 2 w 3100"/>
                    <a:gd name="T3" fmla="*/ 0 h 118"/>
                    <a:gd name="T4" fmla="*/ 2 w 3100"/>
                    <a:gd name="T5" fmla="*/ 0 h 118"/>
                    <a:gd name="T6" fmla="*/ 0 w 3100"/>
                    <a:gd name="T7" fmla="*/ 0 h 118"/>
                    <a:gd name="T8" fmla="*/ 0 w 3100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00"/>
                    <a:gd name="T16" fmla="*/ 0 h 118"/>
                    <a:gd name="T17" fmla="*/ 3100 w 3100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00" h="118">
                      <a:moveTo>
                        <a:pt x="0" y="0"/>
                      </a:moveTo>
                      <a:lnTo>
                        <a:pt x="3099" y="0"/>
                      </a:lnTo>
                      <a:lnTo>
                        <a:pt x="3099" y="117"/>
                      </a:lnTo>
                      <a:lnTo>
                        <a:pt x="0" y="1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7B7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47" name="Freeform 118"/>
                <p:cNvSpPr>
                  <a:spLocks noChangeArrowheads="1"/>
                </p:cNvSpPr>
                <p:nvPr/>
              </p:nvSpPr>
              <p:spPr bwMode="auto">
                <a:xfrm>
                  <a:off x="3879" y="3995"/>
                  <a:ext cx="703" cy="27"/>
                </a:xfrm>
                <a:custGeom>
                  <a:avLst/>
                  <a:gdLst>
                    <a:gd name="T0" fmla="*/ 0 w 3100"/>
                    <a:gd name="T1" fmla="*/ 0 h 118"/>
                    <a:gd name="T2" fmla="*/ 2 w 3100"/>
                    <a:gd name="T3" fmla="*/ 0 h 118"/>
                    <a:gd name="T4" fmla="*/ 2 w 3100"/>
                    <a:gd name="T5" fmla="*/ 0 h 118"/>
                    <a:gd name="T6" fmla="*/ 0 w 3100"/>
                    <a:gd name="T7" fmla="*/ 0 h 118"/>
                    <a:gd name="T8" fmla="*/ 0 w 3100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00"/>
                    <a:gd name="T16" fmla="*/ 0 h 118"/>
                    <a:gd name="T17" fmla="*/ 3100 w 3100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00" h="118">
                      <a:moveTo>
                        <a:pt x="0" y="0"/>
                      </a:moveTo>
                      <a:lnTo>
                        <a:pt x="3099" y="0"/>
                      </a:lnTo>
                      <a:lnTo>
                        <a:pt x="3099" y="117"/>
                      </a:lnTo>
                      <a:lnTo>
                        <a:pt x="0" y="1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48" name="Freeform 119"/>
                <p:cNvSpPr>
                  <a:spLocks noChangeArrowheads="1"/>
                </p:cNvSpPr>
                <p:nvPr/>
              </p:nvSpPr>
              <p:spPr bwMode="auto">
                <a:xfrm>
                  <a:off x="4010" y="3632"/>
                  <a:ext cx="724" cy="71"/>
                </a:xfrm>
                <a:custGeom>
                  <a:avLst/>
                  <a:gdLst>
                    <a:gd name="T0" fmla="*/ 0 w 3193"/>
                    <a:gd name="T1" fmla="*/ 0 h 315"/>
                    <a:gd name="T2" fmla="*/ 0 w 3193"/>
                    <a:gd name="T3" fmla="*/ 0 h 315"/>
                    <a:gd name="T4" fmla="*/ 2 w 3193"/>
                    <a:gd name="T5" fmla="*/ 0 h 315"/>
                    <a:gd name="T6" fmla="*/ 2 w 3193"/>
                    <a:gd name="T7" fmla="*/ 0 h 315"/>
                    <a:gd name="T8" fmla="*/ 0 w 3193"/>
                    <a:gd name="T9" fmla="*/ 0 h 3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93"/>
                    <a:gd name="T16" fmla="*/ 0 h 315"/>
                    <a:gd name="T17" fmla="*/ 3193 w 3193"/>
                    <a:gd name="T18" fmla="*/ 315 h 3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93" h="315">
                      <a:moveTo>
                        <a:pt x="0" y="314"/>
                      </a:moveTo>
                      <a:lnTo>
                        <a:pt x="337" y="0"/>
                      </a:lnTo>
                      <a:lnTo>
                        <a:pt x="3192" y="0"/>
                      </a:lnTo>
                      <a:lnTo>
                        <a:pt x="2872" y="314"/>
                      </a:lnTo>
                      <a:lnTo>
                        <a:pt x="0" y="314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49" name="Freeform 120"/>
                <p:cNvSpPr>
                  <a:spLocks noChangeArrowheads="1"/>
                </p:cNvSpPr>
                <p:nvPr/>
              </p:nvSpPr>
              <p:spPr bwMode="auto">
                <a:xfrm>
                  <a:off x="4010" y="3632"/>
                  <a:ext cx="724" cy="71"/>
                </a:xfrm>
                <a:custGeom>
                  <a:avLst/>
                  <a:gdLst>
                    <a:gd name="T0" fmla="*/ 0 w 3193"/>
                    <a:gd name="T1" fmla="*/ 0 h 315"/>
                    <a:gd name="T2" fmla="*/ 0 w 3193"/>
                    <a:gd name="T3" fmla="*/ 0 h 315"/>
                    <a:gd name="T4" fmla="*/ 2 w 3193"/>
                    <a:gd name="T5" fmla="*/ 0 h 315"/>
                    <a:gd name="T6" fmla="*/ 2 w 3193"/>
                    <a:gd name="T7" fmla="*/ 0 h 315"/>
                    <a:gd name="T8" fmla="*/ 0 w 3193"/>
                    <a:gd name="T9" fmla="*/ 0 h 3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93"/>
                    <a:gd name="T16" fmla="*/ 0 h 315"/>
                    <a:gd name="T17" fmla="*/ 3193 w 3193"/>
                    <a:gd name="T18" fmla="*/ 315 h 3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93" h="315">
                      <a:moveTo>
                        <a:pt x="0" y="314"/>
                      </a:moveTo>
                      <a:lnTo>
                        <a:pt x="337" y="0"/>
                      </a:lnTo>
                      <a:lnTo>
                        <a:pt x="3192" y="0"/>
                      </a:lnTo>
                      <a:lnTo>
                        <a:pt x="2872" y="314"/>
                      </a:lnTo>
                      <a:lnTo>
                        <a:pt x="0" y="314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50" name="Freeform 121"/>
                <p:cNvSpPr>
                  <a:spLocks noChangeArrowheads="1"/>
                </p:cNvSpPr>
                <p:nvPr/>
              </p:nvSpPr>
              <p:spPr bwMode="auto">
                <a:xfrm>
                  <a:off x="4005" y="3117"/>
                  <a:ext cx="719" cy="68"/>
                </a:xfrm>
                <a:custGeom>
                  <a:avLst/>
                  <a:gdLst>
                    <a:gd name="T0" fmla="*/ 0 w 3169"/>
                    <a:gd name="T1" fmla="*/ 0 h 298"/>
                    <a:gd name="T2" fmla="*/ 0 w 3169"/>
                    <a:gd name="T3" fmla="*/ 0 h 298"/>
                    <a:gd name="T4" fmla="*/ 2 w 3169"/>
                    <a:gd name="T5" fmla="*/ 0 h 298"/>
                    <a:gd name="T6" fmla="*/ 2 w 3169"/>
                    <a:gd name="T7" fmla="*/ 0 h 298"/>
                    <a:gd name="T8" fmla="*/ 0 w 3169"/>
                    <a:gd name="T9" fmla="*/ 0 h 2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69"/>
                    <a:gd name="T16" fmla="*/ 0 h 298"/>
                    <a:gd name="T17" fmla="*/ 3169 w 3169"/>
                    <a:gd name="T18" fmla="*/ 298 h 2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69" h="298">
                      <a:moveTo>
                        <a:pt x="0" y="297"/>
                      </a:moveTo>
                      <a:lnTo>
                        <a:pt x="314" y="0"/>
                      </a:lnTo>
                      <a:lnTo>
                        <a:pt x="3168" y="0"/>
                      </a:lnTo>
                      <a:lnTo>
                        <a:pt x="2847" y="297"/>
                      </a:lnTo>
                      <a:lnTo>
                        <a:pt x="0" y="297"/>
                      </a:lnTo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51" name="Freeform 122"/>
                <p:cNvSpPr>
                  <a:spLocks noChangeArrowheads="1"/>
                </p:cNvSpPr>
                <p:nvPr/>
              </p:nvSpPr>
              <p:spPr bwMode="auto">
                <a:xfrm>
                  <a:off x="4005" y="3117"/>
                  <a:ext cx="719" cy="68"/>
                </a:xfrm>
                <a:custGeom>
                  <a:avLst/>
                  <a:gdLst>
                    <a:gd name="T0" fmla="*/ 0 w 3169"/>
                    <a:gd name="T1" fmla="*/ 0 h 298"/>
                    <a:gd name="T2" fmla="*/ 0 w 3169"/>
                    <a:gd name="T3" fmla="*/ 0 h 298"/>
                    <a:gd name="T4" fmla="*/ 2 w 3169"/>
                    <a:gd name="T5" fmla="*/ 0 h 298"/>
                    <a:gd name="T6" fmla="*/ 2 w 3169"/>
                    <a:gd name="T7" fmla="*/ 0 h 298"/>
                    <a:gd name="T8" fmla="*/ 0 w 3169"/>
                    <a:gd name="T9" fmla="*/ 0 h 2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69"/>
                    <a:gd name="T16" fmla="*/ 0 h 298"/>
                    <a:gd name="T17" fmla="*/ 3169 w 3169"/>
                    <a:gd name="T18" fmla="*/ 298 h 2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69" h="298">
                      <a:moveTo>
                        <a:pt x="0" y="297"/>
                      </a:moveTo>
                      <a:lnTo>
                        <a:pt x="314" y="0"/>
                      </a:lnTo>
                      <a:lnTo>
                        <a:pt x="3168" y="0"/>
                      </a:lnTo>
                      <a:lnTo>
                        <a:pt x="2847" y="297"/>
                      </a:lnTo>
                      <a:lnTo>
                        <a:pt x="0" y="297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52" name="Freeform 123"/>
                <p:cNvSpPr>
                  <a:spLocks noChangeArrowheads="1"/>
                </p:cNvSpPr>
                <p:nvPr/>
              </p:nvSpPr>
              <p:spPr bwMode="auto">
                <a:xfrm>
                  <a:off x="4005" y="3183"/>
                  <a:ext cx="653" cy="511"/>
                </a:xfrm>
                <a:custGeom>
                  <a:avLst/>
                  <a:gdLst>
                    <a:gd name="T0" fmla="*/ 0 w 2879"/>
                    <a:gd name="T1" fmla="*/ 0 h 2253"/>
                    <a:gd name="T2" fmla="*/ 2 w 2879"/>
                    <a:gd name="T3" fmla="*/ 0 h 2253"/>
                    <a:gd name="T4" fmla="*/ 2 w 2879"/>
                    <a:gd name="T5" fmla="*/ 1 h 2253"/>
                    <a:gd name="T6" fmla="*/ 0 w 2879"/>
                    <a:gd name="T7" fmla="*/ 1 h 2253"/>
                    <a:gd name="T8" fmla="*/ 0 w 2879"/>
                    <a:gd name="T9" fmla="*/ 0 h 22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79"/>
                    <a:gd name="T16" fmla="*/ 0 h 2253"/>
                    <a:gd name="T17" fmla="*/ 2879 w 2879"/>
                    <a:gd name="T18" fmla="*/ 2253 h 22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79" h="2253">
                      <a:moveTo>
                        <a:pt x="0" y="0"/>
                      </a:moveTo>
                      <a:lnTo>
                        <a:pt x="2878" y="0"/>
                      </a:lnTo>
                      <a:lnTo>
                        <a:pt x="2878" y="2252"/>
                      </a:lnTo>
                      <a:lnTo>
                        <a:pt x="0" y="225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7B7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53" name="Freeform 124"/>
                <p:cNvSpPr>
                  <a:spLocks noChangeArrowheads="1"/>
                </p:cNvSpPr>
                <p:nvPr/>
              </p:nvSpPr>
              <p:spPr bwMode="auto">
                <a:xfrm>
                  <a:off x="4005" y="3183"/>
                  <a:ext cx="653" cy="511"/>
                </a:xfrm>
                <a:custGeom>
                  <a:avLst/>
                  <a:gdLst>
                    <a:gd name="T0" fmla="*/ 0 w 2879"/>
                    <a:gd name="T1" fmla="*/ 0 h 2253"/>
                    <a:gd name="T2" fmla="*/ 2 w 2879"/>
                    <a:gd name="T3" fmla="*/ 0 h 2253"/>
                    <a:gd name="T4" fmla="*/ 2 w 2879"/>
                    <a:gd name="T5" fmla="*/ 1 h 2253"/>
                    <a:gd name="T6" fmla="*/ 0 w 2879"/>
                    <a:gd name="T7" fmla="*/ 1 h 2253"/>
                    <a:gd name="T8" fmla="*/ 0 w 2879"/>
                    <a:gd name="T9" fmla="*/ 0 h 22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79"/>
                    <a:gd name="T16" fmla="*/ 0 h 2253"/>
                    <a:gd name="T17" fmla="*/ 2879 w 2879"/>
                    <a:gd name="T18" fmla="*/ 2253 h 22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79" h="2253">
                      <a:moveTo>
                        <a:pt x="0" y="0"/>
                      </a:moveTo>
                      <a:lnTo>
                        <a:pt x="2878" y="0"/>
                      </a:lnTo>
                      <a:lnTo>
                        <a:pt x="2878" y="2252"/>
                      </a:lnTo>
                      <a:lnTo>
                        <a:pt x="0" y="22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54" name="Freeform 125"/>
                <p:cNvSpPr>
                  <a:spLocks noChangeArrowheads="1"/>
                </p:cNvSpPr>
                <p:nvPr/>
              </p:nvSpPr>
              <p:spPr bwMode="auto">
                <a:xfrm>
                  <a:off x="4061" y="3249"/>
                  <a:ext cx="540" cy="395"/>
                </a:xfrm>
                <a:custGeom>
                  <a:avLst/>
                  <a:gdLst>
                    <a:gd name="T0" fmla="*/ 0 w 2380"/>
                    <a:gd name="T1" fmla="*/ 0 h 1741"/>
                    <a:gd name="T2" fmla="*/ 1 w 2380"/>
                    <a:gd name="T3" fmla="*/ 0 h 1741"/>
                    <a:gd name="T4" fmla="*/ 1 w 2380"/>
                    <a:gd name="T5" fmla="*/ 1 h 1741"/>
                    <a:gd name="T6" fmla="*/ 0 w 2380"/>
                    <a:gd name="T7" fmla="*/ 1 h 1741"/>
                    <a:gd name="T8" fmla="*/ 0 w 2380"/>
                    <a:gd name="T9" fmla="*/ 0 h 17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80"/>
                    <a:gd name="T16" fmla="*/ 0 h 1741"/>
                    <a:gd name="T17" fmla="*/ 2380 w 2380"/>
                    <a:gd name="T18" fmla="*/ 1741 h 17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80" h="1741">
                      <a:moveTo>
                        <a:pt x="0" y="0"/>
                      </a:moveTo>
                      <a:lnTo>
                        <a:pt x="2379" y="0"/>
                      </a:lnTo>
                      <a:lnTo>
                        <a:pt x="2379" y="1740"/>
                      </a:lnTo>
                      <a:lnTo>
                        <a:pt x="0" y="174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55" name="Freeform 126"/>
                <p:cNvSpPr>
                  <a:spLocks noChangeArrowheads="1"/>
                </p:cNvSpPr>
                <p:nvPr/>
              </p:nvSpPr>
              <p:spPr bwMode="auto">
                <a:xfrm>
                  <a:off x="4061" y="3249"/>
                  <a:ext cx="540" cy="395"/>
                </a:xfrm>
                <a:custGeom>
                  <a:avLst/>
                  <a:gdLst>
                    <a:gd name="T0" fmla="*/ 0 w 2380"/>
                    <a:gd name="T1" fmla="*/ 0 h 1741"/>
                    <a:gd name="T2" fmla="*/ 1 w 2380"/>
                    <a:gd name="T3" fmla="*/ 0 h 1741"/>
                    <a:gd name="T4" fmla="*/ 1 w 2380"/>
                    <a:gd name="T5" fmla="*/ 1 h 1741"/>
                    <a:gd name="T6" fmla="*/ 0 w 2380"/>
                    <a:gd name="T7" fmla="*/ 1 h 1741"/>
                    <a:gd name="T8" fmla="*/ 0 w 2380"/>
                    <a:gd name="T9" fmla="*/ 0 h 17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80"/>
                    <a:gd name="T16" fmla="*/ 0 h 1741"/>
                    <a:gd name="T17" fmla="*/ 2380 w 2380"/>
                    <a:gd name="T18" fmla="*/ 1741 h 17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80" h="1741">
                      <a:moveTo>
                        <a:pt x="0" y="0"/>
                      </a:moveTo>
                      <a:lnTo>
                        <a:pt x="2379" y="0"/>
                      </a:lnTo>
                      <a:lnTo>
                        <a:pt x="2379" y="1740"/>
                      </a:lnTo>
                      <a:lnTo>
                        <a:pt x="0" y="174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56" name="Freeform 127"/>
                <p:cNvSpPr>
                  <a:spLocks noChangeArrowheads="1"/>
                </p:cNvSpPr>
                <p:nvPr/>
              </p:nvSpPr>
              <p:spPr bwMode="auto">
                <a:xfrm>
                  <a:off x="4651" y="3117"/>
                  <a:ext cx="74" cy="572"/>
                </a:xfrm>
                <a:custGeom>
                  <a:avLst/>
                  <a:gdLst>
                    <a:gd name="T0" fmla="*/ 0 w 325"/>
                    <a:gd name="T1" fmla="*/ 2 h 2522"/>
                    <a:gd name="T2" fmla="*/ 0 w 325"/>
                    <a:gd name="T3" fmla="*/ 1 h 2522"/>
                    <a:gd name="T4" fmla="*/ 0 w 325"/>
                    <a:gd name="T5" fmla="*/ 0 h 2522"/>
                    <a:gd name="T6" fmla="*/ 0 w 325"/>
                    <a:gd name="T7" fmla="*/ 0 h 2522"/>
                    <a:gd name="T8" fmla="*/ 0 w 325"/>
                    <a:gd name="T9" fmla="*/ 2 h 2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5"/>
                    <a:gd name="T16" fmla="*/ 0 h 2522"/>
                    <a:gd name="T17" fmla="*/ 325 w 325"/>
                    <a:gd name="T18" fmla="*/ 2522 h 2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5" h="2522">
                      <a:moveTo>
                        <a:pt x="0" y="2521"/>
                      </a:moveTo>
                      <a:lnTo>
                        <a:pt x="324" y="2204"/>
                      </a:lnTo>
                      <a:lnTo>
                        <a:pt x="324" y="0"/>
                      </a:lnTo>
                      <a:lnTo>
                        <a:pt x="0" y="289"/>
                      </a:lnTo>
                      <a:lnTo>
                        <a:pt x="0" y="2521"/>
                      </a:lnTo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57" name="Freeform 128"/>
                <p:cNvSpPr>
                  <a:spLocks noChangeArrowheads="1"/>
                </p:cNvSpPr>
                <p:nvPr/>
              </p:nvSpPr>
              <p:spPr bwMode="auto">
                <a:xfrm>
                  <a:off x="4651" y="3117"/>
                  <a:ext cx="74" cy="572"/>
                </a:xfrm>
                <a:custGeom>
                  <a:avLst/>
                  <a:gdLst>
                    <a:gd name="T0" fmla="*/ 0 w 325"/>
                    <a:gd name="T1" fmla="*/ 2 h 2522"/>
                    <a:gd name="T2" fmla="*/ 0 w 325"/>
                    <a:gd name="T3" fmla="*/ 1 h 2522"/>
                    <a:gd name="T4" fmla="*/ 0 w 325"/>
                    <a:gd name="T5" fmla="*/ 0 h 2522"/>
                    <a:gd name="T6" fmla="*/ 0 w 325"/>
                    <a:gd name="T7" fmla="*/ 0 h 2522"/>
                    <a:gd name="T8" fmla="*/ 0 w 325"/>
                    <a:gd name="T9" fmla="*/ 2 h 2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5"/>
                    <a:gd name="T16" fmla="*/ 0 h 2522"/>
                    <a:gd name="T17" fmla="*/ 325 w 325"/>
                    <a:gd name="T18" fmla="*/ 2522 h 2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5" h="2522">
                      <a:moveTo>
                        <a:pt x="0" y="2521"/>
                      </a:moveTo>
                      <a:lnTo>
                        <a:pt x="324" y="2204"/>
                      </a:lnTo>
                      <a:lnTo>
                        <a:pt x="324" y="0"/>
                      </a:lnTo>
                      <a:lnTo>
                        <a:pt x="0" y="289"/>
                      </a:lnTo>
                      <a:lnTo>
                        <a:pt x="0" y="2521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1452" name="Group 130"/>
            <p:cNvGrpSpPr>
              <a:grpSpLocks/>
            </p:cNvGrpSpPr>
            <p:nvPr/>
          </p:nvGrpSpPr>
          <p:grpSpPr bwMode="auto">
            <a:xfrm>
              <a:off x="2241" y="2138"/>
              <a:ext cx="893" cy="430"/>
              <a:chOff x="2241" y="2138"/>
              <a:chExt cx="893" cy="430"/>
            </a:xfrm>
          </p:grpSpPr>
          <p:sp>
            <p:nvSpPr>
              <p:cNvPr id="61457" name="Freeform 131"/>
              <p:cNvSpPr>
                <a:spLocks noChangeArrowheads="1"/>
              </p:cNvSpPr>
              <p:nvPr/>
            </p:nvSpPr>
            <p:spPr bwMode="auto">
              <a:xfrm>
                <a:off x="2243" y="2138"/>
                <a:ext cx="892" cy="186"/>
              </a:xfrm>
              <a:custGeom>
                <a:avLst/>
                <a:gdLst>
                  <a:gd name="T0" fmla="*/ 2 w 3933"/>
                  <a:gd name="T1" fmla="*/ 0 h 820"/>
                  <a:gd name="T2" fmla="*/ 2 w 3933"/>
                  <a:gd name="T3" fmla="*/ 0 h 820"/>
                  <a:gd name="T4" fmla="*/ 1 w 3933"/>
                  <a:gd name="T5" fmla="*/ 0 h 820"/>
                  <a:gd name="T6" fmla="*/ 0 w 3933"/>
                  <a:gd name="T7" fmla="*/ 0 h 820"/>
                  <a:gd name="T8" fmla="*/ 2 w 3933"/>
                  <a:gd name="T9" fmla="*/ 0 h 8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33"/>
                  <a:gd name="T16" fmla="*/ 0 h 820"/>
                  <a:gd name="T17" fmla="*/ 3933 w 3933"/>
                  <a:gd name="T18" fmla="*/ 820 h 8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33" h="820">
                    <a:moveTo>
                      <a:pt x="3134" y="819"/>
                    </a:moveTo>
                    <a:lnTo>
                      <a:pt x="3932" y="0"/>
                    </a:lnTo>
                    <a:lnTo>
                      <a:pt x="1031" y="0"/>
                    </a:lnTo>
                    <a:lnTo>
                      <a:pt x="0" y="819"/>
                    </a:lnTo>
                    <a:lnTo>
                      <a:pt x="3134" y="819"/>
                    </a:lnTo>
                  </a:path>
                </a:pathLst>
              </a:custGeom>
              <a:solidFill>
                <a:srgbClr val="3CAFE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8" name="Freeform 132"/>
              <p:cNvSpPr>
                <a:spLocks noChangeArrowheads="1"/>
              </p:cNvSpPr>
              <p:nvPr/>
            </p:nvSpPr>
            <p:spPr bwMode="auto">
              <a:xfrm>
                <a:off x="2243" y="2138"/>
                <a:ext cx="892" cy="186"/>
              </a:xfrm>
              <a:custGeom>
                <a:avLst/>
                <a:gdLst>
                  <a:gd name="T0" fmla="*/ 2 w 3933"/>
                  <a:gd name="T1" fmla="*/ 0 h 820"/>
                  <a:gd name="T2" fmla="*/ 2 w 3933"/>
                  <a:gd name="T3" fmla="*/ 0 h 820"/>
                  <a:gd name="T4" fmla="*/ 1 w 3933"/>
                  <a:gd name="T5" fmla="*/ 0 h 820"/>
                  <a:gd name="T6" fmla="*/ 0 w 3933"/>
                  <a:gd name="T7" fmla="*/ 0 h 820"/>
                  <a:gd name="T8" fmla="*/ 2 w 3933"/>
                  <a:gd name="T9" fmla="*/ 0 h 8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33"/>
                  <a:gd name="T16" fmla="*/ 0 h 820"/>
                  <a:gd name="T17" fmla="*/ 3933 w 3933"/>
                  <a:gd name="T18" fmla="*/ 820 h 8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33" h="820">
                    <a:moveTo>
                      <a:pt x="3134" y="819"/>
                    </a:moveTo>
                    <a:lnTo>
                      <a:pt x="3932" y="0"/>
                    </a:lnTo>
                    <a:lnTo>
                      <a:pt x="1031" y="0"/>
                    </a:lnTo>
                    <a:lnTo>
                      <a:pt x="0" y="819"/>
                    </a:lnTo>
                    <a:lnTo>
                      <a:pt x="3134" y="819"/>
                    </a:lnTo>
                  </a:path>
                </a:pathLst>
              </a:custGeom>
              <a:noFill/>
              <a:ln w="9360">
                <a:solidFill>
                  <a:srgbClr val="ADD6E7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9" name="Freeform 133"/>
              <p:cNvSpPr>
                <a:spLocks noChangeArrowheads="1"/>
              </p:cNvSpPr>
              <p:nvPr/>
            </p:nvSpPr>
            <p:spPr bwMode="auto">
              <a:xfrm>
                <a:off x="2953" y="2138"/>
                <a:ext cx="182" cy="431"/>
              </a:xfrm>
              <a:custGeom>
                <a:avLst/>
                <a:gdLst>
                  <a:gd name="T0" fmla="*/ 0 w 801"/>
                  <a:gd name="T1" fmla="*/ 0 h 1900"/>
                  <a:gd name="T2" fmla="*/ 0 w 801"/>
                  <a:gd name="T3" fmla="*/ 0 h 1900"/>
                  <a:gd name="T4" fmla="*/ 0 w 801"/>
                  <a:gd name="T5" fmla="*/ 0 h 1900"/>
                  <a:gd name="T6" fmla="*/ 0 w 801"/>
                  <a:gd name="T7" fmla="*/ 1 h 1900"/>
                  <a:gd name="T8" fmla="*/ 0 w 801"/>
                  <a:gd name="T9" fmla="*/ 0 h 1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1"/>
                  <a:gd name="T16" fmla="*/ 0 h 1900"/>
                  <a:gd name="T17" fmla="*/ 801 w 801"/>
                  <a:gd name="T18" fmla="*/ 1900 h 1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1" h="1900">
                    <a:moveTo>
                      <a:pt x="800" y="942"/>
                    </a:moveTo>
                    <a:lnTo>
                      <a:pt x="800" y="0"/>
                    </a:lnTo>
                    <a:lnTo>
                      <a:pt x="0" y="817"/>
                    </a:lnTo>
                    <a:lnTo>
                      <a:pt x="0" y="1899"/>
                    </a:lnTo>
                    <a:lnTo>
                      <a:pt x="800" y="942"/>
                    </a:lnTo>
                  </a:path>
                </a:pathLst>
              </a:custGeom>
              <a:solidFill>
                <a:srgbClr val="07608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60" name="Freeform 134"/>
              <p:cNvSpPr>
                <a:spLocks noChangeArrowheads="1"/>
              </p:cNvSpPr>
              <p:nvPr/>
            </p:nvSpPr>
            <p:spPr bwMode="auto">
              <a:xfrm>
                <a:off x="2953" y="2138"/>
                <a:ext cx="182" cy="431"/>
              </a:xfrm>
              <a:custGeom>
                <a:avLst/>
                <a:gdLst>
                  <a:gd name="T0" fmla="*/ 0 w 801"/>
                  <a:gd name="T1" fmla="*/ 0 h 1900"/>
                  <a:gd name="T2" fmla="*/ 0 w 801"/>
                  <a:gd name="T3" fmla="*/ 0 h 1900"/>
                  <a:gd name="T4" fmla="*/ 0 w 801"/>
                  <a:gd name="T5" fmla="*/ 0 h 1900"/>
                  <a:gd name="T6" fmla="*/ 0 w 801"/>
                  <a:gd name="T7" fmla="*/ 1 h 1900"/>
                  <a:gd name="T8" fmla="*/ 0 w 801"/>
                  <a:gd name="T9" fmla="*/ 0 h 1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1"/>
                  <a:gd name="T16" fmla="*/ 0 h 1900"/>
                  <a:gd name="T17" fmla="*/ 801 w 801"/>
                  <a:gd name="T18" fmla="*/ 1900 h 1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1" h="1900">
                    <a:moveTo>
                      <a:pt x="800" y="942"/>
                    </a:moveTo>
                    <a:lnTo>
                      <a:pt x="800" y="0"/>
                    </a:lnTo>
                    <a:lnTo>
                      <a:pt x="0" y="817"/>
                    </a:lnTo>
                    <a:lnTo>
                      <a:pt x="0" y="1899"/>
                    </a:lnTo>
                    <a:lnTo>
                      <a:pt x="800" y="942"/>
                    </a:lnTo>
                  </a:path>
                </a:pathLst>
              </a:custGeom>
              <a:noFill/>
              <a:ln w="9360">
                <a:solidFill>
                  <a:srgbClr val="ADD6E7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61" name="Freeform 135"/>
              <p:cNvSpPr>
                <a:spLocks noChangeArrowheads="1"/>
              </p:cNvSpPr>
              <p:nvPr/>
            </p:nvSpPr>
            <p:spPr bwMode="auto">
              <a:xfrm>
                <a:off x="2243" y="2324"/>
                <a:ext cx="711" cy="245"/>
              </a:xfrm>
              <a:custGeom>
                <a:avLst/>
                <a:gdLst>
                  <a:gd name="T0" fmla="*/ 2 w 3137"/>
                  <a:gd name="T1" fmla="*/ 1 h 1082"/>
                  <a:gd name="T2" fmla="*/ 2 w 3137"/>
                  <a:gd name="T3" fmla="*/ 0 h 1082"/>
                  <a:gd name="T4" fmla="*/ 0 w 3137"/>
                  <a:gd name="T5" fmla="*/ 0 h 1082"/>
                  <a:gd name="T6" fmla="*/ 0 w 3137"/>
                  <a:gd name="T7" fmla="*/ 1 h 1082"/>
                  <a:gd name="T8" fmla="*/ 2 w 3137"/>
                  <a:gd name="T9" fmla="*/ 1 h 10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37"/>
                  <a:gd name="T16" fmla="*/ 0 h 1082"/>
                  <a:gd name="T17" fmla="*/ 3137 w 3137"/>
                  <a:gd name="T18" fmla="*/ 1082 h 10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37" h="1082">
                    <a:moveTo>
                      <a:pt x="3136" y="1081"/>
                    </a:moveTo>
                    <a:lnTo>
                      <a:pt x="3136" y="0"/>
                    </a:lnTo>
                    <a:lnTo>
                      <a:pt x="0" y="0"/>
                    </a:lnTo>
                    <a:lnTo>
                      <a:pt x="2" y="1081"/>
                    </a:lnTo>
                    <a:lnTo>
                      <a:pt x="3136" y="1081"/>
                    </a:lnTo>
                  </a:path>
                </a:pathLst>
              </a:custGeom>
              <a:solidFill>
                <a:srgbClr val="1C97C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62" name="Freeform 136"/>
              <p:cNvSpPr>
                <a:spLocks noChangeArrowheads="1"/>
              </p:cNvSpPr>
              <p:nvPr/>
            </p:nvSpPr>
            <p:spPr bwMode="auto">
              <a:xfrm>
                <a:off x="2243" y="2324"/>
                <a:ext cx="711" cy="245"/>
              </a:xfrm>
              <a:custGeom>
                <a:avLst/>
                <a:gdLst>
                  <a:gd name="T0" fmla="*/ 2 w 3137"/>
                  <a:gd name="T1" fmla="*/ 1 h 1082"/>
                  <a:gd name="T2" fmla="*/ 2 w 3137"/>
                  <a:gd name="T3" fmla="*/ 0 h 1082"/>
                  <a:gd name="T4" fmla="*/ 0 w 3137"/>
                  <a:gd name="T5" fmla="*/ 0 h 1082"/>
                  <a:gd name="T6" fmla="*/ 0 w 3137"/>
                  <a:gd name="T7" fmla="*/ 1 h 1082"/>
                  <a:gd name="T8" fmla="*/ 2 w 3137"/>
                  <a:gd name="T9" fmla="*/ 1 h 10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37"/>
                  <a:gd name="T16" fmla="*/ 0 h 1082"/>
                  <a:gd name="T17" fmla="*/ 3137 w 3137"/>
                  <a:gd name="T18" fmla="*/ 1082 h 10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37" h="1082">
                    <a:moveTo>
                      <a:pt x="3136" y="1081"/>
                    </a:moveTo>
                    <a:lnTo>
                      <a:pt x="3136" y="0"/>
                    </a:lnTo>
                    <a:lnTo>
                      <a:pt x="0" y="0"/>
                    </a:lnTo>
                    <a:lnTo>
                      <a:pt x="2" y="1081"/>
                    </a:lnTo>
                    <a:lnTo>
                      <a:pt x="3136" y="1081"/>
                    </a:lnTo>
                  </a:path>
                </a:pathLst>
              </a:custGeom>
              <a:noFill/>
              <a:ln w="9360">
                <a:solidFill>
                  <a:srgbClr val="ADD6E7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63" name="Freeform 137"/>
              <p:cNvSpPr>
                <a:spLocks noChangeArrowheads="1"/>
              </p:cNvSpPr>
              <p:nvPr/>
            </p:nvSpPr>
            <p:spPr bwMode="auto">
              <a:xfrm>
                <a:off x="2313" y="2395"/>
                <a:ext cx="537" cy="131"/>
              </a:xfrm>
              <a:custGeom>
                <a:avLst/>
                <a:gdLst>
                  <a:gd name="T0" fmla="*/ 1 w 2367"/>
                  <a:gd name="T1" fmla="*/ 0 h 579"/>
                  <a:gd name="T2" fmla="*/ 1 w 2367"/>
                  <a:gd name="T3" fmla="*/ 0 h 579"/>
                  <a:gd name="T4" fmla="*/ 0 w 2367"/>
                  <a:gd name="T5" fmla="*/ 0 h 579"/>
                  <a:gd name="T6" fmla="*/ 0 w 2367"/>
                  <a:gd name="T7" fmla="*/ 0 h 579"/>
                  <a:gd name="T8" fmla="*/ 1 w 2367"/>
                  <a:gd name="T9" fmla="*/ 0 h 5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7"/>
                  <a:gd name="T16" fmla="*/ 0 h 579"/>
                  <a:gd name="T17" fmla="*/ 2367 w 2367"/>
                  <a:gd name="T18" fmla="*/ 579 h 5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7" h="579">
                    <a:moveTo>
                      <a:pt x="2366" y="578"/>
                    </a:moveTo>
                    <a:lnTo>
                      <a:pt x="2366" y="0"/>
                    </a:lnTo>
                    <a:lnTo>
                      <a:pt x="0" y="0"/>
                    </a:lnTo>
                    <a:lnTo>
                      <a:pt x="0" y="578"/>
                    </a:lnTo>
                    <a:lnTo>
                      <a:pt x="2366" y="578"/>
                    </a:lnTo>
                  </a:path>
                </a:pathLst>
              </a:custGeom>
              <a:solidFill>
                <a:srgbClr val="13496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64" name="Freeform 138"/>
              <p:cNvSpPr>
                <a:spLocks noChangeArrowheads="1"/>
              </p:cNvSpPr>
              <p:nvPr/>
            </p:nvSpPr>
            <p:spPr bwMode="auto">
              <a:xfrm>
                <a:off x="2313" y="2395"/>
                <a:ext cx="537" cy="131"/>
              </a:xfrm>
              <a:custGeom>
                <a:avLst/>
                <a:gdLst>
                  <a:gd name="T0" fmla="*/ 1 w 2367"/>
                  <a:gd name="T1" fmla="*/ 0 h 579"/>
                  <a:gd name="T2" fmla="*/ 1 w 2367"/>
                  <a:gd name="T3" fmla="*/ 0 h 579"/>
                  <a:gd name="T4" fmla="*/ 0 w 2367"/>
                  <a:gd name="T5" fmla="*/ 0 h 579"/>
                  <a:gd name="T6" fmla="*/ 0 w 2367"/>
                  <a:gd name="T7" fmla="*/ 0 h 579"/>
                  <a:gd name="T8" fmla="*/ 1 w 2367"/>
                  <a:gd name="T9" fmla="*/ 0 h 5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7"/>
                  <a:gd name="T16" fmla="*/ 0 h 579"/>
                  <a:gd name="T17" fmla="*/ 2367 w 2367"/>
                  <a:gd name="T18" fmla="*/ 579 h 5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7" h="579">
                    <a:moveTo>
                      <a:pt x="2366" y="578"/>
                    </a:moveTo>
                    <a:lnTo>
                      <a:pt x="2366" y="0"/>
                    </a:lnTo>
                    <a:lnTo>
                      <a:pt x="0" y="0"/>
                    </a:lnTo>
                    <a:lnTo>
                      <a:pt x="0" y="578"/>
                    </a:lnTo>
                    <a:lnTo>
                      <a:pt x="2366" y="578"/>
                    </a:lnTo>
                  </a:path>
                </a:pathLst>
              </a:custGeom>
              <a:noFill/>
              <a:ln w="9360">
                <a:solidFill>
                  <a:srgbClr val="8DCAE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65" name="Line 139"/>
              <p:cNvSpPr>
                <a:spLocks noChangeShapeType="1"/>
              </p:cNvSpPr>
              <p:nvPr/>
            </p:nvSpPr>
            <p:spPr bwMode="auto">
              <a:xfrm>
                <a:off x="2358" y="2395"/>
                <a:ext cx="1" cy="131"/>
              </a:xfrm>
              <a:prstGeom prst="line">
                <a:avLst/>
              </a:prstGeom>
              <a:noFill/>
              <a:ln w="9360">
                <a:solidFill>
                  <a:srgbClr val="8DCAE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6" name="Line 140"/>
              <p:cNvSpPr>
                <a:spLocks noChangeShapeType="1"/>
              </p:cNvSpPr>
              <p:nvPr/>
            </p:nvSpPr>
            <p:spPr bwMode="auto">
              <a:xfrm>
                <a:off x="2403" y="2395"/>
                <a:ext cx="1" cy="131"/>
              </a:xfrm>
              <a:prstGeom prst="line">
                <a:avLst/>
              </a:prstGeom>
              <a:noFill/>
              <a:ln w="9360">
                <a:solidFill>
                  <a:srgbClr val="8DCAE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7" name="Line 141"/>
              <p:cNvSpPr>
                <a:spLocks noChangeShapeType="1"/>
              </p:cNvSpPr>
              <p:nvPr/>
            </p:nvSpPr>
            <p:spPr bwMode="auto">
              <a:xfrm>
                <a:off x="2448" y="2395"/>
                <a:ext cx="1" cy="131"/>
              </a:xfrm>
              <a:prstGeom prst="line">
                <a:avLst/>
              </a:prstGeom>
              <a:noFill/>
              <a:ln w="9360">
                <a:solidFill>
                  <a:srgbClr val="8DCAE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8" name="Line 142"/>
              <p:cNvSpPr>
                <a:spLocks noChangeShapeType="1"/>
              </p:cNvSpPr>
              <p:nvPr/>
            </p:nvSpPr>
            <p:spPr bwMode="auto">
              <a:xfrm>
                <a:off x="2491" y="2395"/>
                <a:ext cx="1" cy="130"/>
              </a:xfrm>
              <a:prstGeom prst="line">
                <a:avLst/>
              </a:prstGeom>
              <a:noFill/>
              <a:ln w="9360">
                <a:solidFill>
                  <a:srgbClr val="8DCAE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9" name="Line 143"/>
              <p:cNvSpPr>
                <a:spLocks noChangeShapeType="1"/>
              </p:cNvSpPr>
              <p:nvPr/>
            </p:nvSpPr>
            <p:spPr bwMode="auto">
              <a:xfrm>
                <a:off x="2536" y="2395"/>
                <a:ext cx="1" cy="131"/>
              </a:xfrm>
              <a:prstGeom prst="line">
                <a:avLst/>
              </a:prstGeom>
              <a:noFill/>
              <a:ln w="9360">
                <a:solidFill>
                  <a:srgbClr val="8DCAE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0" name="Line 144"/>
              <p:cNvSpPr>
                <a:spLocks noChangeShapeType="1"/>
              </p:cNvSpPr>
              <p:nvPr/>
            </p:nvSpPr>
            <p:spPr bwMode="auto">
              <a:xfrm>
                <a:off x="2581" y="2395"/>
                <a:ext cx="1" cy="130"/>
              </a:xfrm>
              <a:prstGeom prst="line">
                <a:avLst/>
              </a:prstGeom>
              <a:noFill/>
              <a:ln w="9360">
                <a:solidFill>
                  <a:srgbClr val="8DCAE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1" name="Line 145"/>
              <p:cNvSpPr>
                <a:spLocks noChangeShapeType="1"/>
              </p:cNvSpPr>
              <p:nvPr/>
            </p:nvSpPr>
            <p:spPr bwMode="auto">
              <a:xfrm>
                <a:off x="2625" y="2395"/>
                <a:ext cx="1" cy="131"/>
              </a:xfrm>
              <a:prstGeom prst="line">
                <a:avLst/>
              </a:prstGeom>
              <a:noFill/>
              <a:ln w="9360">
                <a:solidFill>
                  <a:srgbClr val="8DCAE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2" name="Line 146"/>
              <p:cNvSpPr>
                <a:spLocks noChangeShapeType="1"/>
              </p:cNvSpPr>
              <p:nvPr/>
            </p:nvSpPr>
            <p:spPr bwMode="auto">
              <a:xfrm>
                <a:off x="2670" y="2395"/>
                <a:ext cx="1" cy="131"/>
              </a:xfrm>
              <a:prstGeom prst="line">
                <a:avLst/>
              </a:prstGeom>
              <a:noFill/>
              <a:ln w="9360">
                <a:solidFill>
                  <a:srgbClr val="8DCAE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3" name="Line 147"/>
              <p:cNvSpPr>
                <a:spLocks noChangeShapeType="1"/>
              </p:cNvSpPr>
              <p:nvPr/>
            </p:nvSpPr>
            <p:spPr bwMode="auto">
              <a:xfrm>
                <a:off x="2714" y="2395"/>
                <a:ext cx="1" cy="131"/>
              </a:xfrm>
              <a:prstGeom prst="line">
                <a:avLst/>
              </a:prstGeom>
              <a:noFill/>
              <a:ln w="9360">
                <a:solidFill>
                  <a:srgbClr val="8DCAE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4" name="Line 148"/>
              <p:cNvSpPr>
                <a:spLocks noChangeShapeType="1"/>
              </p:cNvSpPr>
              <p:nvPr/>
            </p:nvSpPr>
            <p:spPr bwMode="auto">
              <a:xfrm>
                <a:off x="2759" y="2395"/>
                <a:ext cx="1" cy="131"/>
              </a:xfrm>
              <a:prstGeom prst="line">
                <a:avLst/>
              </a:prstGeom>
              <a:noFill/>
              <a:ln w="9360">
                <a:solidFill>
                  <a:srgbClr val="8DCAE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5" name="Line 149"/>
              <p:cNvSpPr>
                <a:spLocks noChangeShapeType="1"/>
              </p:cNvSpPr>
              <p:nvPr/>
            </p:nvSpPr>
            <p:spPr bwMode="auto">
              <a:xfrm>
                <a:off x="2803" y="2395"/>
                <a:ext cx="1" cy="131"/>
              </a:xfrm>
              <a:prstGeom prst="line">
                <a:avLst/>
              </a:prstGeom>
              <a:noFill/>
              <a:ln w="9360">
                <a:solidFill>
                  <a:srgbClr val="8DCAE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6" name="Freeform 150"/>
              <p:cNvSpPr>
                <a:spLocks noChangeArrowheads="1"/>
              </p:cNvSpPr>
              <p:nvPr/>
            </p:nvSpPr>
            <p:spPr bwMode="auto">
              <a:xfrm>
                <a:off x="2245" y="2326"/>
                <a:ext cx="708" cy="145"/>
              </a:xfrm>
              <a:custGeom>
                <a:avLst/>
                <a:gdLst>
                  <a:gd name="T0" fmla="*/ 2 w 3124"/>
                  <a:gd name="T1" fmla="*/ 0 h 640"/>
                  <a:gd name="T2" fmla="*/ 0 w 3124"/>
                  <a:gd name="T3" fmla="*/ 0 h 640"/>
                  <a:gd name="T4" fmla="*/ 0 w 3124"/>
                  <a:gd name="T5" fmla="*/ 0 h 640"/>
                  <a:gd name="T6" fmla="*/ 2 w 3124"/>
                  <a:gd name="T7" fmla="*/ 0 h 640"/>
                  <a:gd name="T8" fmla="*/ 2 w 3124"/>
                  <a:gd name="T9" fmla="*/ 0 h 6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4"/>
                  <a:gd name="T16" fmla="*/ 0 h 640"/>
                  <a:gd name="T17" fmla="*/ 3124 w 3124"/>
                  <a:gd name="T18" fmla="*/ 640 h 6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4" h="640">
                    <a:moveTo>
                      <a:pt x="3121" y="639"/>
                    </a:moveTo>
                    <a:lnTo>
                      <a:pt x="0" y="639"/>
                    </a:lnTo>
                    <a:lnTo>
                      <a:pt x="0" y="0"/>
                    </a:lnTo>
                    <a:lnTo>
                      <a:pt x="3123" y="0"/>
                    </a:lnTo>
                    <a:lnTo>
                      <a:pt x="3121" y="639"/>
                    </a:lnTo>
                  </a:path>
                </a:pathLst>
              </a:custGeom>
              <a:solidFill>
                <a:srgbClr val="07608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7" name="Freeform 151"/>
              <p:cNvSpPr>
                <a:spLocks noChangeArrowheads="1"/>
              </p:cNvSpPr>
              <p:nvPr/>
            </p:nvSpPr>
            <p:spPr bwMode="auto">
              <a:xfrm>
                <a:off x="2241" y="2467"/>
                <a:ext cx="711" cy="7"/>
              </a:xfrm>
              <a:custGeom>
                <a:avLst/>
                <a:gdLst>
                  <a:gd name="T0" fmla="*/ 0 w 3137"/>
                  <a:gd name="T1" fmla="*/ 0 h 33"/>
                  <a:gd name="T2" fmla="*/ 0 w 3137"/>
                  <a:gd name="T3" fmla="*/ 0 h 33"/>
                  <a:gd name="T4" fmla="*/ 2 w 3137"/>
                  <a:gd name="T5" fmla="*/ 0 h 33"/>
                  <a:gd name="T6" fmla="*/ 2 w 3137"/>
                  <a:gd name="T7" fmla="*/ 0 h 33"/>
                  <a:gd name="T8" fmla="*/ 0 w 3137"/>
                  <a:gd name="T9" fmla="*/ 0 h 33"/>
                  <a:gd name="T10" fmla="*/ 0 w 3137"/>
                  <a:gd name="T11" fmla="*/ 0 h 33"/>
                  <a:gd name="T12" fmla="*/ 0 w 3137"/>
                  <a:gd name="T13" fmla="*/ 0 h 33"/>
                  <a:gd name="T14" fmla="*/ 0 w 3137"/>
                  <a:gd name="T15" fmla="*/ 0 h 33"/>
                  <a:gd name="T16" fmla="*/ 0 w 3137"/>
                  <a:gd name="T17" fmla="*/ 0 h 33"/>
                  <a:gd name="T18" fmla="*/ 0 w 3137"/>
                  <a:gd name="T19" fmla="*/ 0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37"/>
                  <a:gd name="T31" fmla="*/ 0 h 33"/>
                  <a:gd name="T32" fmla="*/ 3137 w 3137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37" h="33">
                    <a:moveTo>
                      <a:pt x="0" y="13"/>
                    </a:moveTo>
                    <a:lnTo>
                      <a:pt x="14" y="32"/>
                    </a:lnTo>
                    <a:lnTo>
                      <a:pt x="3136" y="32"/>
                    </a:lnTo>
                    <a:lnTo>
                      <a:pt x="3136" y="0"/>
                    </a:lnTo>
                    <a:lnTo>
                      <a:pt x="14" y="0"/>
                    </a:lnTo>
                    <a:lnTo>
                      <a:pt x="0" y="13"/>
                    </a:lnTo>
                    <a:lnTo>
                      <a:pt x="0" y="32"/>
                    </a:lnTo>
                    <a:lnTo>
                      <a:pt x="14" y="32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ADD6E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8" name="Freeform 152"/>
              <p:cNvSpPr>
                <a:spLocks noChangeArrowheads="1"/>
              </p:cNvSpPr>
              <p:nvPr/>
            </p:nvSpPr>
            <p:spPr bwMode="auto">
              <a:xfrm>
                <a:off x="2241" y="2323"/>
                <a:ext cx="8" cy="148"/>
              </a:xfrm>
              <a:custGeom>
                <a:avLst/>
                <a:gdLst>
                  <a:gd name="T0" fmla="*/ 0 w 34"/>
                  <a:gd name="T1" fmla="*/ 0 h 654"/>
                  <a:gd name="T2" fmla="*/ 0 w 34"/>
                  <a:gd name="T3" fmla="*/ 0 h 654"/>
                  <a:gd name="T4" fmla="*/ 0 w 34"/>
                  <a:gd name="T5" fmla="*/ 0 h 654"/>
                  <a:gd name="T6" fmla="*/ 0 w 34"/>
                  <a:gd name="T7" fmla="*/ 0 h 654"/>
                  <a:gd name="T8" fmla="*/ 0 w 34"/>
                  <a:gd name="T9" fmla="*/ 0 h 654"/>
                  <a:gd name="T10" fmla="*/ 0 w 34"/>
                  <a:gd name="T11" fmla="*/ 0 h 654"/>
                  <a:gd name="T12" fmla="*/ 0 w 34"/>
                  <a:gd name="T13" fmla="*/ 0 h 654"/>
                  <a:gd name="T14" fmla="*/ 0 w 34"/>
                  <a:gd name="T15" fmla="*/ 0 h 654"/>
                  <a:gd name="T16" fmla="*/ 0 w 34"/>
                  <a:gd name="T17" fmla="*/ 0 h 654"/>
                  <a:gd name="T18" fmla="*/ 0 w 34"/>
                  <a:gd name="T19" fmla="*/ 0 h 6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"/>
                  <a:gd name="T31" fmla="*/ 0 h 654"/>
                  <a:gd name="T32" fmla="*/ 34 w 34"/>
                  <a:gd name="T33" fmla="*/ 654 h 6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" h="654">
                    <a:moveTo>
                      <a:pt x="15" y="0"/>
                    </a:moveTo>
                    <a:lnTo>
                      <a:pt x="0" y="14"/>
                    </a:lnTo>
                    <a:lnTo>
                      <a:pt x="0" y="653"/>
                    </a:lnTo>
                    <a:lnTo>
                      <a:pt x="30" y="653"/>
                    </a:lnTo>
                    <a:lnTo>
                      <a:pt x="33" y="14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ADD6E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9" name="Freeform 153"/>
              <p:cNvSpPr>
                <a:spLocks noChangeArrowheads="1"/>
              </p:cNvSpPr>
              <p:nvPr/>
            </p:nvSpPr>
            <p:spPr bwMode="auto">
              <a:xfrm>
                <a:off x="2245" y="2323"/>
                <a:ext cx="712" cy="7"/>
              </a:xfrm>
              <a:custGeom>
                <a:avLst/>
                <a:gdLst>
                  <a:gd name="T0" fmla="*/ 2 w 3141"/>
                  <a:gd name="T1" fmla="*/ 0 h 33"/>
                  <a:gd name="T2" fmla="*/ 2 w 3141"/>
                  <a:gd name="T3" fmla="*/ 0 h 33"/>
                  <a:gd name="T4" fmla="*/ 0 w 3141"/>
                  <a:gd name="T5" fmla="*/ 0 h 33"/>
                  <a:gd name="T6" fmla="*/ 0 w 3141"/>
                  <a:gd name="T7" fmla="*/ 0 h 33"/>
                  <a:gd name="T8" fmla="*/ 2 w 3141"/>
                  <a:gd name="T9" fmla="*/ 0 h 33"/>
                  <a:gd name="T10" fmla="*/ 2 w 3141"/>
                  <a:gd name="T11" fmla="*/ 0 h 33"/>
                  <a:gd name="T12" fmla="*/ 2 w 3141"/>
                  <a:gd name="T13" fmla="*/ 0 h 33"/>
                  <a:gd name="T14" fmla="*/ 2 w 3141"/>
                  <a:gd name="T15" fmla="*/ 0 h 33"/>
                  <a:gd name="T16" fmla="*/ 2 w 3141"/>
                  <a:gd name="T17" fmla="*/ 0 h 33"/>
                  <a:gd name="T18" fmla="*/ 2 w 3141"/>
                  <a:gd name="T19" fmla="*/ 0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41"/>
                  <a:gd name="T31" fmla="*/ 0 h 33"/>
                  <a:gd name="T32" fmla="*/ 3141 w 3141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41" h="33">
                    <a:moveTo>
                      <a:pt x="3140" y="15"/>
                    </a:moveTo>
                    <a:lnTo>
                      <a:pt x="3122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3122" y="32"/>
                    </a:lnTo>
                    <a:lnTo>
                      <a:pt x="3140" y="15"/>
                    </a:lnTo>
                    <a:lnTo>
                      <a:pt x="3140" y="0"/>
                    </a:lnTo>
                    <a:lnTo>
                      <a:pt x="3122" y="0"/>
                    </a:lnTo>
                    <a:lnTo>
                      <a:pt x="3140" y="15"/>
                    </a:lnTo>
                  </a:path>
                </a:pathLst>
              </a:custGeom>
              <a:solidFill>
                <a:srgbClr val="ADD6E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0" name="Freeform 154"/>
              <p:cNvSpPr>
                <a:spLocks noChangeArrowheads="1"/>
              </p:cNvSpPr>
              <p:nvPr/>
            </p:nvSpPr>
            <p:spPr bwMode="auto">
              <a:xfrm>
                <a:off x="2948" y="2326"/>
                <a:ext cx="8" cy="149"/>
              </a:xfrm>
              <a:custGeom>
                <a:avLst/>
                <a:gdLst>
                  <a:gd name="T0" fmla="*/ 0 w 36"/>
                  <a:gd name="T1" fmla="*/ 0 h 655"/>
                  <a:gd name="T2" fmla="*/ 0 w 36"/>
                  <a:gd name="T3" fmla="*/ 0 h 655"/>
                  <a:gd name="T4" fmla="*/ 0 w 36"/>
                  <a:gd name="T5" fmla="*/ 0 h 655"/>
                  <a:gd name="T6" fmla="*/ 0 w 36"/>
                  <a:gd name="T7" fmla="*/ 0 h 655"/>
                  <a:gd name="T8" fmla="*/ 0 w 36"/>
                  <a:gd name="T9" fmla="*/ 0 h 655"/>
                  <a:gd name="T10" fmla="*/ 0 w 36"/>
                  <a:gd name="T11" fmla="*/ 0 h 655"/>
                  <a:gd name="T12" fmla="*/ 0 w 36"/>
                  <a:gd name="T13" fmla="*/ 0 h 655"/>
                  <a:gd name="T14" fmla="*/ 0 w 36"/>
                  <a:gd name="T15" fmla="*/ 0 h 655"/>
                  <a:gd name="T16" fmla="*/ 0 w 36"/>
                  <a:gd name="T17" fmla="*/ 0 h 655"/>
                  <a:gd name="T18" fmla="*/ 0 w 36"/>
                  <a:gd name="T19" fmla="*/ 0 h 6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655"/>
                  <a:gd name="T32" fmla="*/ 36 w 36"/>
                  <a:gd name="T33" fmla="*/ 655 h 6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655">
                    <a:moveTo>
                      <a:pt x="18" y="654"/>
                    </a:moveTo>
                    <a:lnTo>
                      <a:pt x="35" y="637"/>
                    </a:lnTo>
                    <a:lnTo>
                      <a:pt x="35" y="0"/>
                    </a:lnTo>
                    <a:lnTo>
                      <a:pt x="2" y="0"/>
                    </a:lnTo>
                    <a:lnTo>
                      <a:pt x="0" y="637"/>
                    </a:lnTo>
                    <a:lnTo>
                      <a:pt x="18" y="654"/>
                    </a:lnTo>
                    <a:lnTo>
                      <a:pt x="35" y="654"/>
                    </a:lnTo>
                    <a:lnTo>
                      <a:pt x="35" y="637"/>
                    </a:lnTo>
                    <a:lnTo>
                      <a:pt x="18" y="654"/>
                    </a:lnTo>
                  </a:path>
                </a:pathLst>
              </a:custGeom>
              <a:solidFill>
                <a:srgbClr val="ADD6E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1" name="Freeform 155"/>
              <p:cNvSpPr>
                <a:spLocks noChangeArrowheads="1"/>
              </p:cNvSpPr>
              <p:nvPr/>
            </p:nvSpPr>
            <p:spPr bwMode="auto">
              <a:xfrm>
                <a:off x="2311" y="2368"/>
                <a:ext cx="95" cy="63"/>
              </a:xfrm>
              <a:custGeom>
                <a:avLst/>
                <a:gdLst>
                  <a:gd name="T0" fmla="*/ 0 w 421"/>
                  <a:gd name="T1" fmla="*/ 0 h 280"/>
                  <a:gd name="T2" fmla="*/ 0 w 421"/>
                  <a:gd name="T3" fmla="*/ 0 h 280"/>
                  <a:gd name="T4" fmla="*/ 0 w 421"/>
                  <a:gd name="T5" fmla="*/ 0 h 280"/>
                  <a:gd name="T6" fmla="*/ 0 w 421"/>
                  <a:gd name="T7" fmla="*/ 0 h 280"/>
                  <a:gd name="T8" fmla="*/ 0 w 421"/>
                  <a:gd name="T9" fmla="*/ 0 h 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280"/>
                  <a:gd name="T17" fmla="*/ 421 w 421"/>
                  <a:gd name="T18" fmla="*/ 280 h 2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280">
                    <a:moveTo>
                      <a:pt x="420" y="279"/>
                    </a:moveTo>
                    <a:lnTo>
                      <a:pt x="0" y="279"/>
                    </a:lnTo>
                    <a:lnTo>
                      <a:pt x="0" y="0"/>
                    </a:lnTo>
                    <a:lnTo>
                      <a:pt x="420" y="0"/>
                    </a:lnTo>
                    <a:lnTo>
                      <a:pt x="420" y="279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2" name="Freeform 156"/>
              <p:cNvSpPr>
                <a:spLocks noChangeArrowheads="1"/>
              </p:cNvSpPr>
              <p:nvPr/>
            </p:nvSpPr>
            <p:spPr bwMode="auto">
              <a:xfrm>
                <a:off x="2311" y="2368"/>
                <a:ext cx="95" cy="63"/>
              </a:xfrm>
              <a:custGeom>
                <a:avLst/>
                <a:gdLst>
                  <a:gd name="T0" fmla="*/ 0 w 421"/>
                  <a:gd name="T1" fmla="*/ 0 h 280"/>
                  <a:gd name="T2" fmla="*/ 0 w 421"/>
                  <a:gd name="T3" fmla="*/ 0 h 280"/>
                  <a:gd name="T4" fmla="*/ 0 w 421"/>
                  <a:gd name="T5" fmla="*/ 0 h 280"/>
                  <a:gd name="T6" fmla="*/ 0 w 421"/>
                  <a:gd name="T7" fmla="*/ 0 h 280"/>
                  <a:gd name="T8" fmla="*/ 0 w 421"/>
                  <a:gd name="T9" fmla="*/ 0 h 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280"/>
                  <a:gd name="T17" fmla="*/ 421 w 421"/>
                  <a:gd name="T18" fmla="*/ 280 h 2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280">
                    <a:moveTo>
                      <a:pt x="420" y="279"/>
                    </a:moveTo>
                    <a:lnTo>
                      <a:pt x="0" y="279"/>
                    </a:lnTo>
                    <a:lnTo>
                      <a:pt x="0" y="0"/>
                    </a:lnTo>
                    <a:lnTo>
                      <a:pt x="420" y="0"/>
                    </a:lnTo>
                    <a:lnTo>
                      <a:pt x="420" y="279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3" name="Freeform 157"/>
              <p:cNvSpPr>
                <a:spLocks noChangeArrowheads="1"/>
              </p:cNvSpPr>
              <p:nvPr/>
            </p:nvSpPr>
            <p:spPr bwMode="auto">
              <a:xfrm>
                <a:off x="2281" y="2448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4" name="Freeform 158"/>
              <p:cNvSpPr>
                <a:spLocks noChangeArrowheads="1"/>
              </p:cNvSpPr>
              <p:nvPr/>
            </p:nvSpPr>
            <p:spPr bwMode="auto">
              <a:xfrm>
                <a:off x="2281" y="2448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5" name="Freeform 159"/>
              <p:cNvSpPr>
                <a:spLocks noChangeArrowheads="1"/>
              </p:cNvSpPr>
              <p:nvPr/>
            </p:nvSpPr>
            <p:spPr bwMode="auto">
              <a:xfrm>
                <a:off x="2339" y="2448"/>
                <a:ext cx="29" cy="12"/>
              </a:xfrm>
              <a:custGeom>
                <a:avLst/>
                <a:gdLst>
                  <a:gd name="T0" fmla="*/ 0 w 130"/>
                  <a:gd name="T1" fmla="*/ 0 h 51"/>
                  <a:gd name="T2" fmla="*/ 0 w 130"/>
                  <a:gd name="T3" fmla="*/ 0 h 51"/>
                  <a:gd name="T4" fmla="*/ 0 w 130"/>
                  <a:gd name="T5" fmla="*/ 0 h 51"/>
                  <a:gd name="T6" fmla="*/ 0 w 130"/>
                  <a:gd name="T7" fmla="*/ 0 h 51"/>
                  <a:gd name="T8" fmla="*/ 0 w 130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51"/>
                  <a:gd name="T17" fmla="*/ 130 w 130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51">
                    <a:moveTo>
                      <a:pt x="129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29" y="5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6" name="Freeform 160"/>
              <p:cNvSpPr>
                <a:spLocks noChangeArrowheads="1"/>
              </p:cNvSpPr>
              <p:nvPr/>
            </p:nvSpPr>
            <p:spPr bwMode="auto">
              <a:xfrm>
                <a:off x="2339" y="2448"/>
                <a:ext cx="29" cy="12"/>
              </a:xfrm>
              <a:custGeom>
                <a:avLst/>
                <a:gdLst>
                  <a:gd name="T0" fmla="*/ 0 w 130"/>
                  <a:gd name="T1" fmla="*/ 0 h 51"/>
                  <a:gd name="T2" fmla="*/ 0 w 130"/>
                  <a:gd name="T3" fmla="*/ 0 h 51"/>
                  <a:gd name="T4" fmla="*/ 0 w 130"/>
                  <a:gd name="T5" fmla="*/ 0 h 51"/>
                  <a:gd name="T6" fmla="*/ 0 w 130"/>
                  <a:gd name="T7" fmla="*/ 0 h 51"/>
                  <a:gd name="T8" fmla="*/ 0 w 130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51"/>
                  <a:gd name="T17" fmla="*/ 130 w 130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51">
                    <a:moveTo>
                      <a:pt x="129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29" y="50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7" name="Freeform 161"/>
              <p:cNvSpPr>
                <a:spLocks noChangeArrowheads="1"/>
              </p:cNvSpPr>
              <p:nvPr/>
            </p:nvSpPr>
            <p:spPr bwMode="auto">
              <a:xfrm>
                <a:off x="2397" y="2448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8" name="Freeform 162"/>
              <p:cNvSpPr>
                <a:spLocks noChangeArrowheads="1"/>
              </p:cNvSpPr>
              <p:nvPr/>
            </p:nvSpPr>
            <p:spPr bwMode="auto">
              <a:xfrm>
                <a:off x="2397" y="2448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9" name="Freeform 163"/>
              <p:cNvSpPr>
                <a:spLocks noChangeArrowheads="1"/>
              </p:cNvSpPr>
              <p:nvPr/>
            </p:nvSpPr>
            <p:spPr bwMode="auto">
              <a:xfrm>
                <a:off x="2455" y="2448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0" name="Freeform 164"/>
              <p:cNvSpPr>
                <a:spLocks noChangeArrowheads="1"/>
              </p:cNvSpPr>
              <p:nvPr/>
            </p:nvSpPr>
            <p:spPr bwMode="auto">
              <a:xfrm>
                <a:off x="2455" y="2448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1" name="Freeform 165"/>
              <p:cNvSpPr>
                <a:spLocks noChangeArrowheads="1"/>
              </p:cNvSpPr>
              <p:nvPr/>
            </p:nvSpPr>
            <p:spPr bwMode="auto">
              <a:xfrm>
                <a:off x="2513" y="2448"/>
                <a:ext cx="29" cy="12"/>
              </a:xfrm>
              <a:custGeom>
                <a:avLst/>
                <a:gdLst>
                  <a:gd name="T0" fmla="*/ 0 w 130"/>
                  <a:gd name="T1" fmla="*/ 0 h 51"/>
                  <a:gd name="T2" fmla="*/ 0 w 130"/>
                  <a:gd name="T3" fmla="*/ 0 h 51"/>
                  <a:gd name="T4" fmla="*/ 0 w 130"/>
                  <a:gd name="T5" fmla="*/ 0 h 51"/>
                  <a:gd name="T6" fmla="*/ 0 w 130"/>
                  <a:gd name="T7" fmla="*/ 0 h 51"/>
                  <a:gd name="T8" fmla="*/ 0 w 130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51"/>
                  <a:gd name="T17" fmla="*/ 130 w 130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51">
                    <a:moveTo>
                      <a:pt x="129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29" y="5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2" name="Freeform 166"/>
              <p:cNvSpPr>
                <a:spLocks noChangeArrowheads="1"/>
              </p:cNvSpPr>
              <p:nvPr/>
            </p:nvSpPr>
            <p:spPr bwMode="auto">
              <a:xfrm>
                <a:off x="2513" y="2448"/>
                <a:ext cx="29" cy="12"/>
              </a:xfrm>
              <a:custGeom>
                <a:avLst/>
                <a:gdLst>
                  <a:gd name="T0" fmla="*/ 0 w 130"/>
                  <a:gd name="T1" fmla="*/ 0 h 51"/>
                  <a:gd name="T2" fmla="*/ 0 w 130"/>
                  <a:gd name="T3" fmla="*/ 0 h 51"/>
                  <a:gd name="T4" fmla="*/ 0 w 130"/>
                  <a:gd name="T5" fmla="*/ 0 h 51"/>
                  <a:gd name="T6" fmla="*/ 0 w 130"/>
                  <a:gd name="T7" fmla="*/ 0 h 51"/>
                  <a:gd name="T8" fmla="*/ 0 w 130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51"/>
                  <a:gd name="T17" fmla="*/ 130 w 130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51">
                    <a:moveTo>
                      <a:pt x="129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29" y="50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3" name="Freeform 167"/>
              <p:cNvSpPr>
                <a:spLocks noChangeArrowheads="1"/>
              </p:cNvSpPr>
              <p:nvPr/>
            </p:nvSpPr>
            <p:spPr bwMode="auto">
              <a:xfrm>
                <a:off x="2571" y="2448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4" name="Freeform 168"/>
              <p:cNvSpPr>
                <a:spLocks noChangeArrowheads="1"/>
              </p:cNvSpPr>
              <p:nvPr/>
            </p:nvSpPr>
            <p:spPr bwMode="auto">
              <a:xfrm>
                <a:off x="2571" y="2448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5" name="Freeform 169"/>
              <p:cNvSpPr>
                <a:spLocks noChangeArrowheads="1"/>
              </p:cNvSpPr>
              <p:nvPr/>
            </p:nvSpPr>
            <p:spPr bwMode="auto">
              <a:xfrm>
                <a:off x="2629" y="2448"/>
                <a:ext cx="29" cy="12"/>
              </a:xfrm>
              <a:custGeom>
                <a:avLst/>
                <a:gdLst>
                  <a:gd name="T0" fmla="*/ 0 w 129"/>
                  <a:gd name="T1" fmla="*/ 0 h 51"/>
                  <a:gd name="T2" fmla="*/ 0 w 129"/>
                  <a:gd name="T3" fmla="*/ 0 h 51"/>
                  <a:gd name="T4" fmla="*/ 0 w 129"/>
                  <a:gd name="T5" fmla="*/ 0 h 51"/>
                  <a:gd name="T6" fmla="*/ 0 w 129"/>
                  <a:gd name="T7" fmla="*/ 0 h 51"/>
                  <a:gd name="T8" fmla="*/ 0 w 129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51"/>
                  <a:gd name="T17" fmla="*/ 129 w 129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51">
                    <a:moveTo>
                      <a:pt x="128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8" y="0"/>
                    </a:lnTo>
                    <a:lnTo>
                      <a:pt x="128" y="5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6" name="Freeform 170"/>
              <p:cNvSpPr>
                <a:spLocks noChangeArrowheads="1"/>
              </p:cNvSpPr>
              <p:nvPr/>
            </p:nvSpPr>
            <p:spPr bwMode="auto">
              <a:xfrm>
                <a:off x="2629" y="2448"/>
                <a:ext cx="29" cy="12"/>
              </a:xfrm>
              <a:custGeom>
                <a:avLst/>
                <a:gdLst>
                  <a:gd name="T0" fmla="*/ 0 w 129"/>
                  <a:gd name="T1" fmla="*/ 0 h 51"/>
                  <a:gd name="T2" fmla="*/ 0 w 129"/>
                  <a:gd name="T3" fmla="*/ 0 h 51"/>
                  <a:gd name="T4" fmla="*/ 0 w 129"/>
                  <a:gd name="T5" fmla="*/ 0 h 51"/>
                  <a:gd name="T6" fmla="*/ 0 w 129"/>
                  <a:gd name="T7" fmla="*/ 0 h 51"/>
                  <a:gd name="T8" fmla="*/ 0 w 129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51"/>
                  <a:gd name="T17" fmla="*/ 129 w 129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51">
                    <a:moveTo>
                      <a:pt x="128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8" y="0"/>
                    </a:lnTo>
                    <a:lnTo>
                      <a:pt x="128" y="50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7" name="Freeform 171"/>
              <p:cNvSpPr>
                <a:spLocks noChangeArrowheads="1"/>
              </p:cNvSpPr>
              <p:nvPr/>
            </p:nvSpPr>
            <p:spPr bwMode="auto">
              <a:xfrm>
                <a:off x="2687" y="2448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8" name="Freeform 172"/>
              <p:cNvSpPr>
                <a:spLocks noChangeArrowheads="1"/>
              </p:cNvSpPr>
              <p:nvPr/>
            </p:nvSpPr>
            <p:spPr bwMode="auto">
              <a:xfrm>
                <a:off x="2687" y="2448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9" name="Freeform 173"/>
              <p:cNvSpPr>
                <a:spLocks noChangeArrowheads="1"/>
              </p:cNvSpPr>
              <p:nvPr/>
            </p:nvSpPr>
            <p:spPr bwMode="auto">
              <a:xfrm>
                <a:off x="2745" y="2448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00" name="Freeform 174"/>
              <p:cNvSpPr>
                <a:spLocks noChangeArrowheads="1"/>
              </p:cNvSpPr>
              <p:nvPr/>
            </p:nvSpPr>
            <p:spPr bwMode="auto">
              <a:xfrm>
                <a:off x="2745" y="2448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01" name="Freeform 175"/>
              <p:cNvSpPr>
                <a:spLocks noChangeArrowheads="1"/>
              </p:cNvSpPr>
              <p:nvPr/>
            </p:nvSpPr>
            <p:spPr bwMode="auto">
              <a:xfrm>
                <a:off x="2803" y="2448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02" name="Freeform 176"/>
              <p:cNvSpPr>
                <a:spLocks noChangeArrowheads="1"/>
              </p:cNvSpPr>
              <p:nvPr/>
            </p:nvSpPr>
            <p:spPr bwMode="auto">
              <a:xfrm>
                <a:off x="2803" y="2448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03" name="Freeform 177"/>
              <p:cNvSpPr>
                <a:spLocks noChangeArrowheads="1"/>
              </p:cNvSpPr>
              <p:nvPr/>
            </p:nvSpPr>
            <p:spPr bwMode="auto">
              <a:xfrm>
                <a:off x="2861" y="2448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04" name="Freeform 178"/>
              <p:cNvSpPr>
                <a:spLocks noChangeArrowheads="1"/>
              </p:cNvSpPr>
              <p:nvPr/>
            </p:nvSpPr>
            <p:spPr bwMode="auto">
              <a:xfrm>
                <a:off x="2861" y="2448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05" name="Freeform 179"/>
              <p:cNvSpPr>
                <a:spLocks noChangeArrowheads="1"/>
              </p:cNvSpPr>
              <p:nvPr/>
            </p:nvSpPr>
            <p:spPr bwMode="auto">
              <a:xfrm>
                <a:off x="2281" y="2341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06" name="Freeform 180"/>
              <p:cNvSpPr>
                <a:spLocks noChangeArrowheads="1"/>
              </p:cNvSpPr>
              <p:nvPr/>
            </p:nvSpPr>
            <p:spPr bwMode="auto">
              <a:xfrm>
                <a:off x="2281" y="2341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07" name="Freeform 181"/>
              <p:cNvSpPr>
                <a:spLocks noChangeArrowheads="1"/>
              </p:cNvSpPr>
              <p:nvPr/>
            </p:nvSpPr>
            <p:spPr bwMode="auto">
              <a:xfrm>
                <a:off x="2339" y="2341"/>
                <a:ext cx="29" cy="12"/>
              </a:xfrm>
              <a:custGeom>
                <a:avLst/>
                <a:gdLst>
                  <a:gd name="T0" fmla="*/ 0 w 130"/>
                  <a:gd name="T1" fmla="*/ 0 h 51"/>
                  <a:gd name="T2" fmla="*/ 0 w 130"/>
                  <a:gd name="T3" fmla="*/ 0 h 51"/>
                  <a:gd name="T4" fmla="*/ 0 w 130"/>
                  <a:gd name="T5" fmla="*/ 0 h 51"/>
                  <a:gd name="T6" fmla="*/ 0 w 130"/>
                  <a:gd name="T7" fmla="*/ 0 h 51"/>
                  <a:gd name="T8" fmla="*/ 0 w 130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51"/>
                  <a:gd name="T17" fmla="*/ 130 w 130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51">
                    <a:moveTo>
                      <a:pt x="129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29" y="5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08" name="Freeform 182"/>
              <p:cNvSpPr>
                <a:spLocks noChangeArrowheads="1"/>
              </p:cNvSpPr>
              <p:nvPr/>
            </p:nvSpPr>
            <p:spPr bwMode="auto">
              <a:xfrm>
                <a:off x="2339" y="2341"/>
                <a:ext cx="29" cy="12"/>
              </a:xfrm>
              <a:custGeom>
                <a:avLst/>
                <a:gdLst>
                  <a:gd name="T0" fmla="*/ 0 w 130"/>
                  <a:gd name="T1" fmla="*/ 0 h 51"/>
                  <a:gd name="T2" fmla="*/ 0 w 130"/>
                  <a:gd name="T3" fmla="*/ 0 h 51"/>
                  <a:gd name="T4" fmla="*/ 0 w 130"/>
                  <a:gd name="T5" fmla="*/ 0 h 51"/>
                  <a:gd name="T6" fmla="*/ 0 w 130"/>
                  <a:gd name="T7" fmla="*/ 0 h 51"/>
                  <a:gd name="T8" fmla="*/ 0 w 130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51"/>
                  <a:gd name="T17" fmla="*/ 130 w 130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51">
                    <a:moveTo>
                      <a:pt x="129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29" y="50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09" name="Freeform 183"/>
              <p:cNvSpPr>
                <a:spLocks noChangeArrowheads="1"/>
              </p:cNvSpPr>
              <p:nvPr/>
            </p:nvSpPr>
            <p:spPr bwMode="auto">
              <a:xfrm>
                <a:off x="2397" y="2341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10" name="Freeform 184"/>
              <p:cNvSpPr>
                <a:spLocks noChangeArrowheads="1"/>
              </p:cNvSpPr>
              <p:nvPr/>
            </p:nvSpPr>
            <p:spPr bwMode="auto">
              <a:xfrm>
                <a:off x="2397" y="2341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11" name="Freeform 185"/>
              <p:cNvSpPr>
                <a:spLocks noChangeArrowheads="1"/>
              </p:cNvSpPr>
              <p:nvPr/>
            </p:nvSpPr>
            <p:spPr bwMode="auto">
              <a:xfrm>
                <a:off x="2455" y="2341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12" name="Freeform 186"/>
              <p:cNvSpPr>
                <a:spLocks noChangeArrowheads="1"/>
              </p:cNvSpPr>
              <p:nvPr/>
            </p:nvSpPr>
            <p:spPr bwMode="auto">
              <a:xfrm>
                <a:off x="2455" y="2341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13" name="Freeform 187"/>
              <p:cNvSpPr>
                <a:spLocks noChangeArrowheads="1"/>
              </p:cNvSpPr>
              <p:nvPr/>
            </p:nvSpPr>
            <p:spPr bwMode="auto">
              <a:xfrm>
                <a:off x="2513" y="2341"/>
                <a:ext cx="29" cy="12"/>
              </a:xfrm>
              <a:custGeom>
                <a:avLst/>
                <a:gdLst>
                  <a:gd name="T0" fmla="*/ 0 w 130"/>
                  <a:gd name="T1" fmla="*/ 0 h 51"/>
                  <a:gd name="T2" fmla="*/ 0 w 130"/>
                  <a:gd name="T3" fmla="*/ 0 h 51"/>
                  <a:gd name="T4" fmla="*/ 0 w 130"/>
                  <a:gd name="T5" fmla="*/ 0 h 51"/>
                  <a:gd name="T6" fmla="*/ 0 w 130"/>
                  <a:gd name="T7" fmla="*/ 0 h 51"/>
                  <a:gd name="T8" fmla="*/ 0 w 130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51"/>
                  <a:gd name="T17" fmla="*/ 130 w 130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51">
                    <a:moveTo>
                      <a:pt x="129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29" y="5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14" name="Freeform 188"/>
              <p:cNvSpPr>
                <a:spLocks noChangeArrowheads="1"/>
              </p:cNvSpPr>
              <p:nvPr/>
            </p:nvSpPr>
            <p:spPr bwMode="auto">
              <a:xfrm>
                <a:off x="2513" y="2341"/>
                <a:ext cx="29" cy="12"/>
              </a:xfrm>
              <a:custGeom>
                <a:avLst/>
                <a:gdLst>
                  <a:gd name="T0" fmla="*/ 0 w 130"/>
                  <a:gd name="T1" fmla="*/ 0 h 51"/>
                  <a:gd name="T2" fmla="*/ 0 w 130"/>
                  <a:gd name="T3" fmla="*/ 0 h 51"/>
                  <a:gd name="T4" fmla="*/ 0 w 130"/>
                  <a:gd name="T5" fmla="*/ 0 h 51"/>
                  <a:gd name="T6" fmla="*/ 0 w 130"/>
                  <a:gd name="T7" fmla="*/ 0 h 51"/>
                  <a:gd name="T8" fmla="*/ 0 w 130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51"/>
                  <a:gd name="T17" fmla="*/ 130 w 130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51">
                    <a:moveTo>
                      <a:pt x="129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29" y="50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15" name="Freeform 189"/>
              <p:cNvSpPr>
                <a:spLocks noChangeArrowheads="1"/>
              </p:cNvSpPr>
              <p:nvPr/>
            </p:nvSpPr>
            <p:spPr bwMode="auto">
              <a:xfrm>
                <a:off x="2571" y="2341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16" name="Freeform 190"/>
              <p:cNvSpPr>
                <a:spLocks noChangeArrowheads="1"/>
              </p:cNvSpPr>
              <p:nvPr/>
            </p:nvSpPr>
            <p:spPr bwMode="auto">
              <a:xfrm>
                <a:off x="2571" y="2341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17" name="Freeform 191"/>
              <p:cNvSpPr>
                <a:spLocks noChangeArrowheads="1"/>
              </p:cNvSpPr>
              <p:nvPr/>
            </p:nvSpPr>
            <p:spPr bwMode="auto">
              <a:xfrm>
                <a:off x="2629" y="2341"/>
                <a:ext cx="29" cy="12"/>
              </a:xfrm>
              <a:custGeom>
                <a:avLst/>
                <a:gdLst>
                  <a:gd name="T0" fmla="*/ 0 w 129"/>
                  <a:gd name="T1" fmla="*/ 0 h 51"/>
                  <a:gd name="T2" fmla="*/ 0 w 129"/>
                  <a:gd name="T3" fmla="*/ 0 h 51"/>
                  <a:gd name="T4" fmla="*/ 0 w 129"/>
                  <a:gd name="T5" fmla="*/ 0 h 51"/>
                  <a:gd name="T6" fmla="*/ 0 w 129"/>
                  <a:gd name="T7" fmla="*/ 0 h 51"/>
                  <a:gd name="T8" fmla="*/ 0 w 129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51"/>
                  <a:gd name="T17" fmla="*/ 129 w 129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51">
                    <a:moveTo>
                      <a:pt x="128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8" y="0"/>
                    </a:lnTo>
                    <a:lnTo>
                      <a:pt x="128" y="5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18" name="Freeform 192"/>
              <p:cNvSpPr>
                <a:spLocks noChangeArrowheads="1"/>
              </p:cNvSpPr>
              <p:nvPr/>
            </p:nvSpPr>
            <p:spPr bwMode="auto">
              <a:xfrm>
                <a:off x="2629" y="2341"/>
                <a:ext cx="29" cy="12"/>
              </a:xfrm>
              <a:custGeom>
                <a:avLst/>
                <a:gdLst>
                  <a:gd name="T0" fmla="*/ 0 w 129"/>
                  <a:gd name="T1" fmla="*/ 0 h 51"/>
                  <a:gd name="T2" fmla="*/ 0 w 129"/>
                  <a:gd name="T3" fmla="*/ 0 h 51"/>
                  <a:gd name="T4" fmla="*/ 0 w 129"/>
                  <a:gd name="T5" fmla="*/ 0 h 51"/>
                  <a:gd name="T6" fmla="*/ 0 w 129"/>
                  <a:gd name="T7" fmla="*/ 0 h 51"/>
                  <a:gd name="T8" fmla="*/ 0 w 129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51"/>
                  <a:gd name="T17" fmla="*/ 129 w 129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51">
                    <a:moveTo>
                      <a:pt x="128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8" y="0"/>
                    </a:lnTo>
                    <a:lnTo>
                      <a:pt x="128" y="50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19" name="Freeform 193"/>
              <p:cNvSpPr>
                <a:spLocks noChangeArrowheads="1"/>
              </p:cNvSpPr>
              <p:nvPr/>
            </p:nvSpPr>
            <p:spPr bwMode="auto">
              <a:xfrm>
                <a:off x="2687" y="2341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0" name="Freeform 194"/>
              <p:cNvSpPr>
                <a:spLocks noChangeArrowheads="1"/>
              </p:cNvSpPr>
              <p:nvPr/>
            </p:nvSpPr>
            <p:spPr bwMode="auto">
              <a:xfrm>
                <a:off x="2687" y="2341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1" name="Freeform 195"/>
              <p:cNvSpPr>
                <a:spLocks noChangeArrowheads="1"/>
              </p:cNvSpPr>
              <p:nvPr/>
            </p:nvSpPr>
            <p:spPr bwMode="auto">
              <a:xfrm>
                <a:off x="2745" y="2341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2" name="Freeform 196"/>
              <p:cNvSpPr>
                <a:spLocks noChangeArrowheads="1"/>
              </p:cNvSpPr>
              <p:nvPr/>
            </p:nvSpPr>
            <p:spPr bwMode="auto">
              <a:xfrm>
                <a:off x="2745" y="2341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3" name="Freeform 197"/>
              <p:cNvSpPr>
                <a:spLocks noChangeArrowheads="1"/>
              </p:cNvSpPr>
              <p:nvPr/>
            </p:nvSpPr>
            <p:spPr bwMode="auto">
              <a:xfrm>
                <a:off x="2803" y="2341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4" name="Freeform 198"/>
              <p:cNvSpPr>
                <a:spLocks noChangeArrowheads="1"/>
              </p:cNvSpPr>
              <p:nvPr/>
            </p:nvSpPr>
            <p:spPr bwMode="auto">
              <a:xfrm>
                <a:off x="2803" y="2341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5" name="Freeform 199"/>
              <p:cNvSpPr>
                <a:spLocks noChangeArrowheads="1"/>
              </p:cNvSpPr>
              <p:nvPr/>
            </p:nvSpPr>
            <p:spPr bwMode="auto">
              <a:xfrm>
                <a:off x="2861" y="2341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6" name="Freeform 200"/>
              <p:cNvSpPr>
                <a:spLocks noChangeArrowheads="1"/>
              </p:cNvSpPr>
              <p:nvPr/>
            </p:nvSpPr>
            <p:spPr bwMode="auto">
              <a:xfrm>
                <a:off x="2861" y="2341"/>
                <a:ext cx="29" cy="12"/>
              </a:xfrm>
              <a:custGeom>
                <a:avLst/>
                <a:gdLst>
                  <a:gd name="T0" fmla="*/ 0 w 128"/>
                  <a:gd name="T1" fmla="*/ 0 h 51"/>
                  <a:gd name="T2" fmla="*/ 0 w 128"/>
                  <a:gd name="T3" fmla="*/ 0 h 51"/>
                  <a:gd name="T4" fmla="*/ 0 w 128"/>
                  <a:gd name="T5" fmla="*/ 0 h 51"/>
                  <a:gd name="T6" fmla="*/ 0 w 128"/>
                  <a:gd name="T7" fmla="*/ 0 h 51"/>
                  <a:gd name="T8" fmla="*/ 0 w 12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1"/>
                  <a:gd name="T17" fmla="*/ 128 w 12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1">
                    <a:moveTo>
                      <a:pt x="127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50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7" name="Freeform 201"/>
              <p:cNvSpPr>
                <a:spLocks noChangeArrowheads="1"/>
              </p:cNvSpPr>
              <p:nvPr/>
            </p:nvSpPr>
            <p:spPr bwMode="auto">
              <a:xfrm>
                <a:off x="2465" y="2368"/>
                <a:ext cx="95" cy="63"/>
              </a:xfrm>
              <a:custGeom>
                <a:avLst/>
                <a:gdLst>
                  <a:gd name="T0" fmla="*/ 0 w 421"/>
                  <a:gd name="T1" fmla="*/ 0 h 280"/>
                  <a:gd name="T2" fmla="*/ 0 w 421"/>
                  <a:gd name="T3" fmla="*/ 0 h 280"/>
                  <a:gd name="T4" fmla="*/ 0 w 421"/>
                  <a:gd name="T5" fmla="*/ 0 h 280"/>
                  <a:gd name="T6" fmla="*/ 0 w 421"/>
                  <a:gd name="T7" fmla="*/ 0 h 280"/>
                  <a:gd name="T8" fmla="*/ 0 w 421"/>
                  <a:gd name="T9" fmla="*/ 0 h 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280"/>
                  <a:gd name="T17" fmla="*/ 421 w 421"/>
                  <a:gd name="T18" fmla="*/ 280 h 2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280">
                    <a:moveTo>
                      <a:pt x="420" y="279"/>
                    </a:moveTo>
                    <a:lnTo>
                      <a:pt x="0" y="279"/>
                    </a:lnTo>
                    <a:lnTo>
                      <a:pt x="0" y="0"/>
                    </a:lnTo>
                    <a:lnTo>
                      <a:pt x="420" y="0"/>
                    </a:lnTo>
                    <a:lnTo>
                      <a:pt x="420" y="279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8" name="Freeform 202"/>
              <p:cNvSpPr>
                <a:spLocks noChangeArrowheads="1"/>
              </p:cNvSpPr>
              <p:nvPr/>
            </p:nvSpPr>
            <p:spPr bwMode="auto">
              <a:xfrm>
                <a:off x="2465" y="2368"/>
                <a:ext cx="95" cy="63"/>
              </a:xfrm>
              <a:custGeom>
                <a:avLst/>
                <a:gdLst>
                  <a:gd name="T0" fmla="*/ 0 w 421"/>
                  <a:gd name="T1" fmla="*/ 0 h 280"/>
                  <a:gd name="T2" fmla="*/ 0 w 421"/>
                  <a:gd name="T3" fmla="*/ 0 h 280"/>
                  <a:gd name="T4" fmla="*/ 0 w 421"/>
                  <a:gd name="T5" fmla="*/ 0 h 280"/>
                  <a:gd name="T6" fmla="*/ 0 w 421"/>
                  <a:gd name="T7" fmla="*/ 0 h 280"/>
                  <a:gd name="T8" fmla="*/ 0 w 421"/>
                  <a:gd name="T9" fmla="*/ 0 h 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280"/>
                  <a:gd name="T17" fmla="*/ 421 w 421"/>
                  <a:gd name="T18" fmla="*/ 280 h 2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280">
                    <a:moveTo>
                      <a:pt x="420" y="279"/>
                    </a:moveTo>
                    <a:lnTo>
                      <a:pt x="0" y="279"/>
                    </a:lnTo>
                    <a:lnTo>
                      <a:pt x="0" y="0"/>
                    </a:lnTo>
                    <a:lnTo>
                      <a:pt x="420" y="0"/>
                    </a:lnTo>
                    <a:lnTo>
                      <a:pt x="420" y="279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9" name="Freeform 203"/>
              <p:cNvSpPr>
                <a:spLocks noChangeArrowheads="1"/>
              </p:cNvSpPr>
              <p:nvPr/>
            </p:nvSpPr>
            <p:spPr bwMode="auto">
              <a:xfrm>
                <a:off x="2620" y="2368"/>
                <a:ext cx="95" cy="63"/>
              </a:xfrm>
              <a:custGeom>
                <a:avLst/>
                <a:gdLst>
                  <a:gd name="T0" fmla="*/ 0 w 421"/>
                  <a:gd name="T1" fmla="*/ 0 h 280"/>
                  <a:gd name="T2" fmla="*/ 0 w 421"/>
                  <a:gd name="T3" fmla="*/ 0 h 280"/>
                  <a:gd name="T4" fmla="*/ 0 w 421"/>
                  <a:gd name="T5" fmla="*/ 0 h 280"/>
                  <a:gd name="T6" fmla="*/ 0 w 421"/>
                  <a:gd name="T7" fmla="*/ 0 h 280"/>
                  <a:gd name="T8" fmla="*/ 0 w 421"/>
                  <a:gd name="T9" fmla="*/ 0 h 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280"/>
                  <a:gd name="T17" fmla="*/ 421 w 421"/>
                  <a:gd name="T18" fmla="*/ 280 h 2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280">
                    <a:moveTo>
                      <a:pt x="420" y="279"/>
                    </a:moveTo>
                    <a:lnTo>
                      <a:pt x="0" y="279"/>
                    </a:lnTo>
                    <a:lnTo>
                      <a:pt x="0" y="0"/>
                    </a:lnTo>
                    <a:lnTo>
                      <a:pt x="420" y="0"/>
                    </a:lnTo>
                    <a:lnTo>
                      <a:pt x="420" y="279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0" name="Freeform 204"/>
              <p:cNvSpPr>
                <a:spLocks noChangeArrowheads="1"/>
              </p:cNvSpPr>
              <p:nvPr/>
            </p:nvSpPr>
            <p:spPr bwMode="auto">
              <a:xfrm>
                <a:off x="2620" y="2368"/>
                <a:ext cx="95" cy="63"/>
              </a:xfrm>
              <a:custGeom>
                <a:avLst/>
                <a:gdLst>
                  <a:gd name="T0" fmla="*/ 0 w 421"/>
                  <a:gd name="T1" fmla="*/ 0 h 280"/>
                  <a:gd name="T2" fmla="*/ 0 w 421"/>
                  <a:gd name="T3" fmla="*/ 0 h 280"/>
                  <a:gd name="T4" fmla="*/ 0 w 421"/>
                  <a:gd name="T5" fmla="*/ 0 h 280"/>
                  <a:gd name="T6" fmla="*/ 0 w 421"/>
                  <a:gd name="T7" fmla="*/ 0 h 280"/>
                  <a:gd name="T8" fmla="*/ 0 w 421"/>
                  <a:gd name="T9" fmla="*/ 0 h 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280"/>
                  <a:gd name="T17" fmla="*/ 421 w 421"/>
                  <a:gd name="T18" fmla="*/ 280 h 2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280">
                    <a:moveTo>
                      <a:pt x="420" y="279"/>
                    </a:moveTo>
                    <a:lnTo>
                      <a:pt x="0" y="279"/>
                    </a:lnTo>
                    <a:lnTo>
                      <a:pt x="0" y="0"/>
                    </a:lnTo>
                    <a:lnTo>
                      <a:pt x="420" y="0"/>
                    </a:lnTo>
                    <a:lnTo>
                      <a:pt x="420" y="279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1" name="Freeform 205"/>
              <p:cNvSpPr>
                <a:spLocks noChangeArrowheads="1"/>
              </p:cNvSpPr>
              <p:nvPr/>
            </p:nvSpPr>
            <p:spPr bwMode="auto">
              <a:xfrm>
                <a:off x="2774" y="2368"/>
                <a:ext cx="95" cy="63"/>
              </a:xfrm>
              <a:custGeom>
                <a:avLst/>
                <a:gdLst>
                  <a:gd name="T0" fmla="*/ 0 w 421"/>
                  <a:gd name="T1" fmla="*/ 0 h 280"/>
                  <a:gd name="T2" fmla="*/ 0 w 421"/>
                  <a:gd name="T3" fmla="*/ 0 h 280"/>
                  <a:gd name="T4" fmla="*/ 0 w 421"/>
                  <a:gd name="T5" fmla="*/ 0 h 280"/>
                  <a:gd name="T6" fmla="*/ 0 w 421"/>
                  <a:gd name="T7" fmla="*/ 0 h 280"/>
                  <a:gd name="T8" fmla="*/ 0 w 421"/>
                  <a:gd name="T9" fmla="*/ 0 h 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280"/>
                  <a:gd name="T17" fmla="*/ 421 w 421"/>
                  <a:gd name="T18" fmla="*/ 280 h 2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280">
                    <a:moveTo>
                      <a:pt x="420" y="279"/>
                    </a:moveTo>
                    <a:lnTo>
                      <a:pt x="0" y="279"/>
                    </a:lnTo>
                    <a:lnTo>
                      <a:pt x="0" y="0"/>
                    </a:lnTo>
                    <a:lnTo>
                      <a:pt x="420" y="0"/>
                    </a:lnTo>
                    <a:lnTo>
                      <a:pt x="420" y="279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2" name="Freeform 206"/>
              <p:cNvSpPr>
                <a:spLocks noChangeArrowheads="1"/>
              </p:cNvSpPr>
              <p:nvPr/>
            </p:nvSpPr>
            <p:spPr bwMode="auto">
              <a:xfrm>
                <a:off x="2774" y="2368"/>
                <a:ext cx="95" cy="63"/>
              </a:xfrm>
              <a:custGeom>
                <a:avLst/>
                <a:gdLst>
                  <a:gd name="T0" fmla="*/ 0 w 421"/>
                  <a:gd name="T1" fmla="*/ 0 h 280"/>
                  <a:gd name="T2" fmla="*/ 0 w 421"/>
                  <a:gd name="T3" fmla="*/ 0 h 280"/>
                  <a:gd name="T4" fmla="*/ 0 w 421"/>
                  <a:gd name="T5" fmla="*/ 0 h 280"/>
                  <a:gd name="T6" fmla="*/ 0 w 421"/>
                  <a:gd name="T7" fmla="*/ 0 h 280"/>
                  <a:gd name="T8" fmla="*/ 0 w 421"/>
                  <a:gd name="T9" fmla="*/ 0 h 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280"/>
                  <a:gd name="T17" fmla="*/ 421 w 421"/>
                  <a:gd name="T18" fmla="*/ 280 h 2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280">
                    <a:moveTo>
                      <a:pt x="420" y="279"/>
                    </a:moveTo>
                    <a:lnTo>
                      <a:pt x="0" y="279"/>
                    </a:lnTo>
                    <a:lnTo>
                      <a:pt x="0" y="0"/>
                    </a:lnTo>
                    <a:lnTo>
                      <a:pt x="420" y="0"/>
                    </a:lnTo>
                    <a:lnTo>
                      <a:pt x="420" y="279"/>
                    </a:lnTo>
                  </a:path>
                </a:pathLst>
              </a:cu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453" name="Text Box 207"/>
            <p:cNvSpPr txBox="1">
              <a:spLocks noChangeArrowheads="1"/>
            </p:cNvSpPr>
            <p:nvPr/>
          </p:nvSpPr>
          <p:spPr bwMode="auto">
            <a:xfrm>
              <a:off x="2076" y="2503"/>
              <a:ext cx="392" cy="8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503238" algn="l"/>
                  <a:tab pos="1006475" algn="l"/>
                  <a:tab pos="1511300" algn="l"/>
                  <a:tab pos="2014538" algn="l"/>
                  <a:tab pos="2519363" algn="l"/>
                  <a:tab pos="3022600" algn="l"/>
                  <a:tab pos="3527425" algn="l"/>
                  <a:tab pos="4030663" algn="l"/>
                  <a:tab pos="4535488" algn="l"/>
                  <a:tab pos="5038725" algn="l"/>
                  <a:tab pos="5543550" algn="l"/>
                  <a:tab pos="6046788" algn="l"/>
                  <a:tab pos="6551613" algn="l"/>
                  <a:tab pos="7054850" algn="l"/>
                  <a:tab pos="7558088" algn="l"/>
                  <a:tab pos="8062913" algn="l"/>
                  <a:tab pos="8566150" algn="l"/>
                  <a:tab pos="9070975" algn="l"/>
                  <a:tab pos="9574213" algn="l"/>
                  <a:tab pos="10079038" algn="l"/>
                </a:tabLst>
              </a:pPr>
              <a:r>
                <a:rPr lang="en-US" sz="7300">
                  <a:solidFill>
                    <a:srgbClr val="6B2394"/>
                  </a:solidFill>
                  <a:latin typeface="Arial Black" pitchFamily="34" charset="0"/>
                </a:rPr>
                <a:t>?</a:t>
              </a:r>
            </a:p>
          </p:txBody>
        </p:sp>
        <p:sp>
          <p:nvSpPr>
            <p:cNvPr id="61454" name="Text Box 208"/>
            <p:cNvSpPr txBox="1">
              <a:spLocks noChangeArrowheads="1"/>
            </p:cNvSpPr>
            <p:nvPr/>
          </p:nvSpPr>
          <p:spPr bwMode="auto">
            <a:xfrm>
              <a:off x="2531" y="2548"/>
              <a:ext cx="432" cy="8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503238" algn="l"/>
                  <a:tab pos="1006475" algn="l"/>
                  <a:tab pos="1511300" algn="l"/>
                  <a:tab pos="2014538" algn="l"/>
                  <a:tab pos="2519363" algn="l"/>
                  <a:tab pos="3022600" algn="l"/>
                  <a:tab pos="3527425" algn="l"/>
                  <a:tab pos="4030663" algn="l"/>
                  <a:tab pos="4535488" algn="l"/>
                  <a:tab pos="5038725" algn="l"/>
                  <a:tab pos="5543550" algn="l"/>
                  <a:tab pos="6046788" algn="l"/>
                  <a:tab pos="6551613" algn="l"/>
                  <a:tab pos="7054850" algn="l"/>
                  <a:tab pos="7558088" algn="l"/>
                  <a:tab pos="8062913" algn="l"/>
                  <a:tab pos="8566150" algn="l"/>
                  <a:tab pos="9070975" algn="l"/>
                  <a:tab pos="9574213" algn="l"/>
                  <a:tab pos="10079038" algn="l"/>
                </a:tabLst>
              </a:pPr>
              <a:r>
                <a:rPr lang="en-US" sz="7300">
                  <a:solidFill>
                    <a:srgbClr val="6B2394"/>
                  </a:solidFill>
                  <a:latin typeface="Arial Black" pitchFamily="34" charset="0"/>
                </a:rPr>
                <a:t>?</a:t>
              </a:r>
            </a:p>
          </p:txBody>
        </p:sp>
        <p:sp>
          <p:nvSpPr>
            <p:cNvPr id="61455" name="Text Box 209"/>
            <p:cNvSpPr txBox="1">
              <a:spLocks noChangeArrowheads="1"/>
            </p:cNvSpPr>
            <p:nvPr/>
          </p:nvSpPr>
          <p:spPr bwMode="auto">
            <a:xfrm>
              <a:off x="2966" y="2511"/>
              <a:ext cx="412" cy="8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503238" algn="l"/>
                  <a:tab pos="1006475" algn="l"/>
                  <a:tab pos="1511300" algn="l"/>
                  <a:tab pos="2014538" algn="l"/>
                  <a:tab pos="2519363" algn="l"/>
                  <a:tab pos="3022600" algn="l"/>
                  <a:tab pos="3527425" algn="l"/>
                  <a:tab pos="4030663" algn="l"/>
                  <a:tab pos="4535488" algn="l"/>
                  <a:tab pos="5038725" algn="l"/>
                  <a:tab pos="5543550" algn="l"/>
                  <a:tab pos="6046788" algn="l"/>
                  <a:tab pos="6551613" algn="l"/>
                  <a:tab pos="7054850" algn="l"/>
                  <a:tab pos="7558088" algn="l"/>
                  <a:tab pos="8062913" algn="l"/>
                  <a:tab pos="8566150" algn="l"/>
                  <a:tab pos="9070975" algn="l"/>
                  <a:tab pos="9574213" algn="l"/>
                  <a:tab pos="10079038" algn="l"/>
                </a:tabLst>
              </a:pPr>
              <a:r>
                <a:rPr lang="en-US" sz="7300">
                  <a:solidFill>
                    <a:srgbClr val="6B2394"/>
                  </a:solidFill>
                  <a:latin typeface="Arial Black" pitchFamily="34" charset="0"/>
                </a:rPr>
                <a:t>?</a:t>
              </a:r>
            </a:p>
          </p:txBody>
        </p:sp>
        <p:sp>
          <p:nvSpPr>
            <p:cNvPr id="61456" name="AutoShape 210"/>
            <p:cNvSpPr>
              <a:spLocks noChangeArrowheads="1"/>
            </p:cNvSpPr>
            <p:nvPr/>
          </p:nvSpPr>
          <p:spPr bwMode="auto">
            <a:xfrm>
              <a:off x="1530" y="1420"/>
              <a:ext cx="2699" cy="697"/>
            </a:xfrm>
            <a:prstGeom prst="cloudCallout">
              <a:avLst>
                <a:gd name="adj1" fmla="val -7773"/>
                <a:gd name="adj2" fmla="val 70181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>
                <a:tabLst>
                  <a:tab pos="0" algn="l"/>
                  <a:tab pos="503238" algn="l"/>
                  <a:tab pos="1006475" algn="l"/>
                  <a:tab pos="1511300" algn="l"/>
                  <a:tab pos="2014538" algn="l"/>
                  <a:tab pos="2519363" algn="l"/>
                  <a:tab pos="3022600" algn="l"/>
                  <a:tab pos="3527425" algn="l"/>
                  <a:tab pos="4030663" algn="l"/>
                  <a:tab pos="4535488" algn="l"/>
                  <a:tab pos="5038725" algn="l"/>
                  <a:tab pos="5543550" algn="l"/>
                  <a:tab pos="6046788" algn="l"/>
                  <a:tab pos="6551613" algn="l"/>
                  <a:tab pos="7054850" algn="l"/>
                  <a:tab pos="7558088" algn="l"/>
                  <a:tab pos="8062913" algn="l"/>
                  <a:tab pos="8566150" algn="l"/>
                  <a:tab pos="9070975" algn="l"/>
                  <a:tab pos="9574213" algn="l"/>
                  <a:tab pos="10079038" algn="l"/>
                </a:tabLst>
              </a:pPr>
              <a:r>
                <a:rPr lang="en-US" sz="2400">
                  <a:solidFill>
                    <a:srgbClr val="000099"/>
                  </a:solidFill>
                </a:rPr>
                <a:t>Identical Ethernet stations!</a:t>
              </a:r>
            </a:p>
          </p:txBody>
        </p:sp>
      </p:grpSp>
      <p:sp>
        <p:nvSpPr>
          <p:cNvPr id="61445" name="Text Box 211"/>
          <p:cNvSpPr txBox="1">
            <a:spLocks noChangeArrowheads="1"/>
          </p:cNvSpPr>
          <p:nvPr/>
        </p:nvSpPr>
        <p:spPr bwMode="auto">
          <a:xfrm>
            <a:off x="236538" y="1612900"/>
            <a:ext cx="9605962" cy="74771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9207" tIns="49604" rIns="99207" bIns="49604" anchor="ctr"/>
          <a:lstStyle/>
          <a:p>
            <a:pPr algn="ctr"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2800"/>
              <a:t>networks cannot differentiate between clients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Contributions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4825" y="1341437"/>
            <a:ext cx="9070975" cy="55530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7640" rIns="0" bIns="0" anchor="t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b="1" dirty="0" smtClean="0">
                <a:solidFill>
                  <a:srgbClr val="000000"/>
                </a:solidFill>
              </a:rPr>
              <a:t>Logical Attestation</a:t>
            </a:r>
            <a:r>
              <a:rPr lang="en-US" sz="2800" dirty="0" smtClean="0">
                <a:solidFill>
                  <a:srgbClr val="000000"/>
                </a:solidFill>
              </a:rPr>
              <a:t>: A new attestation scheme that captures </a:t>
            </a:r>
            <a:r>
              <a:rPr lang="en-US" sz="2800" dirty="0" smtClean="0">
                <a:solidFill>
                  <a:srgbClr val="FF0000"/>
                </a:solidFill>
              </a:rPr>
              <a:t>semantic properties </a:t>
            </a:r>
            <a:r>
              <a:rPr lang="en-US" sz="2800" dirty="0" smtClean="0">
                <a:solidFill>
                  <a:srgbClr val="000000"/>
                </a:solidFill>
              </a:rPr>
              <a:t>of programs through labels</a:t>
            </a:r>
            <a:endParaRPr lang="en-US" sz="2400" dirty="0" smtClean="0">
              <a:solidFill>
                <a:srgbClr val="FF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b="1" dirty="0" smtClean="0">
                <a:solidFill>
                  <a:srgbClr val="000000"/>
                </a:solidFill>
              </a:rPr>
              <a:t>Nexus</a:t>
            </a:r>
            <a:r>
              <a:rPr lang="en-US" sz="2800" dirty="0" smtClean="0">
                <a:solidFill>
                  <a:srgbClr val="000000"/>
                </a:solidFill>
              </a:rPr>
              <a:t>: A new OS with mechanisms for</a:t>
            </a:r>
          </a:p>
          <a:p>
            <a:pPr hangingPunct="0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600" dirty="0" smtClean="0">
                <a:solidFill>
                  <a:srgbClr val="000000"/>
                </a:solidFill>
              </a:rPr>
              <a:t>generating meaningful and useful credentials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 dirty="0" smtClean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>
                <a:solidFill>
                  <a:srgbClr val="000000"/>
                </a:solidFill>
              </a:rPr>
              <a:t>	managing credentials, combining them with state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 dirty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>
                <a:solidFill>
                  <a:srgbClr val="000000"/>
                </a:solidFill>
              </a:rPr>
              <a:t>	checking credentials efficiently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b="1" dirty="0" smtClean="0">
                <a:solidFill>
                  <a:srgbClr val="000000"/>
                </a:solidFill>
              </a:rPr>
              <a:t>Applications</a:t>
            </a:r>
            <a:r>
              <a:rPr lang="en-US" sz="2800" dirty="0" smtClean="0">
                <a:solidFill>
                  <a:srgbClr val="000000"/>
                </a:solidFill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</a:rPr>
              <a:t>Fauxbook</a:t>
            </a:r>
            <a:r>
              <a:rPr lang="en-US" sz="2800" dirty="0" smtClean="0">
                <a:solidFill>
                  <a:srgbClr val="000000"/>
                </a:solidFill>
              </a:rPr>
              <a:t>, Movie Player, Java Object Store, </a:t>
            </a:r>
            <a:r>
              <a:rPr lang="en-US" sz="2800" dirty="0" err="1" smtClean="0">
                <a:solidFill>
                  <a:srgbClr val="000000"/>
                </a:solidFill>
              </a:rPr>
              <a:t>CertiPics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TruDocs</a:t>
            </a:r>
            <a:r>
              <a:rPr lang="en-US" sz="2800" dirty="0" smtClean="0">
                <a:solidFill>
                  <a:srgbClr val="000000"/>
                </a:solidFill>
              </a:rPr>
              <a:t>, NBGP, …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36538" y="1612900"/>
            <a:ext cx="9605962" cy="74771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9207" tIns="49604" rIns="99207" bIns="49604" anchor="ctr"/>
          <a:lstStyle/>
          <a:p>
            <a:pPr algn="ctr"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2800"/>
              <a:t>networks cannot differentiate between other networks</a:t>
            </a:r>
          </a:p>
        </p:txBody>
      </p:sp>
      <p:sp>
        <p:nvSpPr>
          <p:cNvPr id="62467" name="AutoShape 3"/>
          <p:cNvSpPr>
            <a:spLocks noChangeArrowheads="1"/>
          </p:cNvSpPr>
          <p:nvPr/>
        </p:nvSpPr>
        <p:spPr bwMode="auto">
          <a:xfrm>
            <a:off x="6732588" y="3952875"/>
            <a:ext cx="2740025" cy="2868613"/>
          </a:xfrm>
          <a:prstGeom prst="roundRect">
            <a:avLst>
              <a:gd name="adj" fmla="val 60"/>
            </a:avLst>
          </a:prstGeom>
          <a:solidFill>
            <a:srgbClr val="B5EEFF"/>
          </a:solidFill>
          <a:ln w="9525">
            <a:noFill/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798513" y="3929063"/>
            <a:ext cx="2740025" cy="2890837"/>
          </a:xfrm>
          <a:prstGeom prst="roundRect">
            <a:avLst>
              <a:gd name="adj" fmla="val 60"/>
            </a:avLst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H="1" flipV="1">
            <a:off x="6289675" y="3143250"/>
            <a:ext cx="1744663" cy="1090613"/>
          </a:xfrm>
          <a:prstGeom prst="line">
            <a:avLst/>
          </a:prstGeom>
          <a:noFill/>
          <a:ln w="4572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 flipV="1">
            <a:off x="2427288" y="3119438"/>
            <a:ext cx="1609725" cy="1019175"/>
          </a:xfrm>
          <a:prstGeom prst="line">
            <a:avLst/>
          </a:prstGeom>
          <a:noFill/>
          <a:ln w="4572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62471" name="Freeform 7"/>
          <p:cNvSpPr>
            <a:spLocks noChangeArrowheads="1"/>
          </p:cNvSpPr>
          <p:nvPr/>
        </p:nvSpPr>
        <p:spPr bwMode="auto">
          <a:xfrm>
            <a:off x="1798638" y="2549525"/>
            <a:ext cx="7058025" cy="646113"/>
          </a:xfrm>
          <a:custGeom>
            <a:avLst/>
            <a:gdLst>
              <a:gd name="T0" fmla="*/ 2147483647 w 884"/>
              <a:gd name="T1" fmla="*/ 2147483647 h 526"/>
              <a:gd name="T2" fmla="*/ 2147483647 w 884"/>
              <a:gd name="T3" fmla="*/ 2147483647 h 526"/>
              <a:gd name="T4" fmla="*/ 2147483647 w 884"/>
              <a:gd name="T5" fmla="*/ 2147483647 h 526"/>
              <a:gd name="T6" fmla="*/ 2147483647 w 884"/>
              <a:gd name="T7" fmla="*/ 2147483647 h 526"/>
              <a:gd name="T8" fmla="*/ 2147483647 w 884"/>
              <a:gd name="T9" fmla="*/ 2147483647 h 526"/>
              <a:gd name="T10" fmla="*/ 2147483647 w 884"/>
              <a:gd name="T11" fmla="*/ 2147483647 h 526"/>
              <a:gd name="T12" fmla="*/ 2147483647 w 884"/>
              <a:gd name="T13" fmla="*/ 2147483647 h 526"/>
              <a:gd name="T14" fmla="*/ 2147483647 w 884"/>
              <a:gd name="T15" fmla="*/ 2147483647 h 526"/>
              <a:gd name="T16" fmla="*/ 2147483647 w 884"/>
              <a:gd name="T17" fmla="*/ 2147483647 h 526"/>
              <a:gd name="T18" fmla="*/ 2147483647 w 884"/>
              <a:gd name="T19" fmla="*/ 2147483647 h 526"/>
              <a:gd name="T20" fmla="*/ 2147483647 w 884"/>
              <a:gd name="T21" fmla="*/ 2147483647 h 526"/>
              <a:gd name="T22" fmla="*/ 2147483647 w 884"/>
              <a:gd name="T23" fmla="*/ 2147483647 h 526"/>
              <a:gd name="T24" fmla="*/ 2147483647 w 884"/>
              <a:gd name="T25" fmla="*/ 2147483647 h 526"/>
              <a:gd name="T26" fmla="*/ 2147483647 w 884"/>
              <a:gd name="T27" fmla="*/ 2147483647 h 526"/>
              <a:gd name="T28" fmla="*/ 2147483647 w 884"/>
              <a:gd name="T29" fmla="*/ 2147483647 h 526"/>
              <a:gd name="T30" fmla="*/ 2147483647 w 884"/>
              <a:gd name="T31" fmla="*/ 2147483647 h 526"/>
              <a:gd name="T32" fmla="*/ 2147483647 w 884"/>
              <a:gd name="T33" fmla="*/ 2147483647 h 526"/>
              <a:gd name="T34" fmla="*/ 2147483647 w 884"/>
              <a:gd name="T35" fmla="*/ 2147483647 h 526"/>
              <a:gd name="T36" fmla="*/ 2147483647 w 884"/>
              <a:gd name="T37" fmla="*/ 2147483647 h 526"/>
              <a:gd name="T38" fmla="*/ 0 w 884"/>
              <a:gd name="T39" fmla="*/ 2147483647 h 526"/>
              <a:gd name="T40" fmla="*/ 2147483647 w 884"/>
              <a:gd name="T41" fmla="*/ 2147483647 h 526"/>
              <a:gd name="T42" fmla="*/ 2147483647 w 884"/>
              <a:gd name="T43" fmla="*/ 2147483647 h 526"/>
              <a:gd name="T44" fmla="*/ 2147483647 w 884"/>
              <a:gd name="T45" fmla="*/ 2147483647 h 526"/>
              <a:gd name="T46" fmla="*/ 2147483647 w 884"/>
              <a:gd name="T47" fmla="*/ 2147483647 h 526"/>
              <a:gd name="T48" fmla="*/ 2147483647 w 884"/>
              <a:gd name="T49" fmla="*/ 2147483647 h 526"/>
              <a:gd name="T50" fmla="*/ 2147483647 w 884"/>
              <a:gd name="T51" fmla="*/ 2147483647 h 526"/>
              <a:gd name="T52" fmla="*/ 2147483647 w 884"/>
              <a:gd name="T53" fmla="*/ 2147483647 h 526"/>
              <a:gd name="T54" fmla="*/ 2147483647 w 884"/>
              <a:gd name="T55" fmla="*/ 2147483647 h 526"/>
              <a:gd name="T56" fmla="*/ 2147483647 w 884"/>
              <a:gd name="T57" fmla="*/ 2147483647 h 526"/>
              <a:gd name="T58" fmla="*/ 2147483647 w 884"/>
              <a:gd name="T59" fmla="*/ 2147483647 h 526"/>
              <a:gd name="T60" fmla="*/ 2147483647 w 884"/>
              <a:gd name="T61" fmla="*/ 2147483647 h 526"/>
              <a:gd name="T62" fmla="*/ 2147483647 w 884"/>
              <a:gd name="T63" fmla="*/ 2147483647 h 526"/>
              <a:gd name="T64" fmla="*/ 2147483647 w 884"/>
              <a:gd name="T65" fmla="*/ 2147483647 h 526"/>
              <a:gd name="T66" fmla="*/ 2147483647 w 884"/>
              <a:gd name="T67" fmla="*/ 2147483647 h 526"/>
              <a:gd name="T68" fmla="*/ 2147483647 w 884"/>
              <a:gd name="T69" fmla="*/ 2147483647 h 526"/>
              <a:gd name="T70" fmla="*/ 2147483647 w 884"/>
              <a:gd name="T71" fmla="*/ 2147483647 h 526"/>
              <a:gd name="T72" fmla="*/ 2147483647 w 884"/>
              <a:gd name="T73" fmla="*/ 2147483647 h 526"/>
              <a:gd name="T74" fmla="*/ 2147483647 w 884"/>
              <a:gd name="T75" fmla="*/ 2147483647 h 526"/>
              <a:gd name="T76" fmla="*/ 2147483647 w 884"/>
              <a:gd name="T77" fmla="*/ 2147483647 h 526"/>
              <a:gd name="T78" fmla="*/ 2147483647 w 884"/>
              <a:gd name="T79" fmla="*/ 2147483647 h 526"/>
              <a:gd name="T80" fmla="*/ 2147483647 w 884"/>
              <a:gd name="T81" fmla="*/ 0 h 526"/>
              <a:gd name="T82" fmla="*/ 2147483647 w 884"/>
              <a:gd name="T83" fmla="*/ 2147483647 h 526"/>
              <a:gd name="T84" fmla="*/ 2147483647 w 884"/>
              <a:gd name="T85" fmla="*/ 2147483647 h 526"/>
              <a:gd name="T86" fmla="*/ 2147483647 w 884"/>
              <a:gd name="T87" fmla="*/ 2147483647 h 526"/>
              <a:gd name="T88" fmla="*/ 2147483647 w 884"/>
              <a:gd name="T89" fmla="*/ 2147483647 h 526"/>
              <a:gd name="T90" fmla="*/ 2147483647 w 884"/>
              <a:gd name="T91" fmla="*/ 2147483647 h 526"/>
              <a:gd name="T92" fmla="*/ 2147483647 w 884"/>
              <a:gd name="T93" fmla="*/ 2147483647 h 526"/>
              <a:gd name="T94" fmla="*/ 2147483647 w 884"/>
              <a:gd name="T95" fmla="*/ 2147483647 h 526"/>
              <a:gd name="T96" fmla="*/ 2147483647 w 884"/>
              <a:gd name="T97" fmla="*/ 2147483647 h 526"/>
              <a:gd name="T98" fmla="*/ 2147483647 w 884"/>
              <a:gd name="T99" fmla="*/ 2147483647 h 526"/>
              <a:gd name="T100" fmla="*/ 2147483647 w 884"/>
              <a:gd name="T101" fmla="*/ 2147483647 h 526"/>
              <a:gd name="T102" fmla="*/ 2147483647 w 884"/>
              <a:gd name="T103" fmla="*/ 2147483647 h 5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84"/>
              <a:gd name="T157" fmla="*/ 0 h 526"/>
              <a:gd name="T158" fmla="*/ 884 w 884"/>
              <a:gd name="T159" fmla="*/ 526 h 52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84" h="526">
                <a:moveTo>
                  <a:pt x="794" y="337"/>
                </a:moveTo>
                <a:lnTo>
                  <a:pt x="800" y="349"/>
                </a:lnTo>
                <a:lnTo>
                  <a:pt x="806" y="361"/>
                </a:lnTo>
                <a:lnTo>
                  <a:pt x="812" y="373"/>
                </a:lnTo>
                <a:lnTo>
                  <a:pt x="812" y="390"/>
                </a:lnTo>
                <a:lnTo>
                  <a:pt x="800" y="426"/>
                </a:lnTo>
                <a:lnTo>
                  <a:pt x="776" y="461"/>
                </a:lnTo>
                <a:lnTo>
                  <a:pt x="740" y="485"/>
                </a:lnTo>
                <a:lnTo>
                  <a:pt x="693" y="503"/>
                </a:lnTo>
                <a:lnTo>
                  <a:pt x="639" y="509"/>
                </a:lnTo>
                <a:lnTo>
                  <a:pt x="609" y="503"/>
                </a:lnTo>
                <a:lnTo>
                  <a:pt x="579" y="503"/>
                </a:lnTo>
                <a:lnTo>
                  <a:pt x="555" y="497"/>
                </a:lnTo>
                <a:lnTo>
                  <a:pt x="531" y="485"/>
                </a:lnTo>
                <a:lnTo>
                  <a:pt x="519" y="503"/>
                </a:lnTo>
                <a:lnTo>
                  <a:pt x="501" y="515"/>
                </a:lnTo>
                <a:lnTo>
                  <a:pt x="484" y="521"/>
                </a:lnTo>
                <a:lnTo>
                  <a:pt x="460" y="526"/>
                </a:lnTo>
                <a:lnTo>
                  <a:pt x="442" y="521"/>
                </a:lnTo>
                <a:lnTo>
                  <a:pt x="418" y="515"/>
                </a:lnTo>
                <a:lnTo>
                  <a:pt x="406" y="503"/>
                </a:lnTo>
                <a:lnTo>
                  <a:pt x="394" y="485"/>
                </a:lnTo>
                <a:lnTo>
                  <a:pt x="376" y="491"/>
                </a:lnTo>
                <a:lnTo>
                  <a:pt x="352" y="497"/>
                </a:lnTo>
                <a:lnTo>
                  <a:pt x="334" y="497"/>
                </a:lnTo>
                <a:lnTo>
                  <a:pt x="310" y="503"/>
                </a:lnTo>
                <a:lnTo>
                  <a:pt x="263" y="497"/>
                </a:lnTo>
                <a:lnTo>
                  <a:pt x="221" y="485"/>
                </a:lnTo>
                <a:lnTo>
                  <a:pt x="185" y="467"/>
                </a:lnTo>
                <a:lnTo>
                  <a:pt x="161" y="444"/>
                </a:lnTo>
                <a:lnTo>
                  <a:pt x="143" y="414"/>
                </a:lnTo>
                <a:lnTo>
                  <a:pt x="137" y="414"/>
                </a:lnTo>
                <a:lnTo>
                  <a:pt x="131" y="414"/>
                </a:lnTo>
                <a:lnTo>
                  <a:pt x="90" y="408"/>
                </a:lnTo>
                <a:lnTo>
                  <a:pt x="54" y="390"/>
                </a:lnTo>
                <a:lnTo>
                  <a:pt x="24" y="373"/>
                </a:lnTo>
                <a:lnTo>
                  <a:pt x="6" y="343"/>
                </a:lnTo>
                <a:lnTo>
                  <a:pt x="0" y="308"/>
                </a:lnTo>
                <a:lnTo>
                  <a:pt x="6" y="272"/>
                </a:lnTo>
                <a:lnTo>
                  <a:pt x="30" y="242"/>
                </a:lnTo>
                <a:lnTo>
                  <a:pt x="60" y="219"/>
                </a:lnTo>
                <a:lnTo>
                  <a:pt x="101" y="201"/>
                </a:lnTo>
                <a:lnTo>
                  <a:pt x="107" y="201"/>
                </a:lnTo>
                <a:lnTo>
                  <a:pt x="95" y="189"/>
                </a:lnTo>
                <a:lnTo>
                  <a:pt x="84" y="177"/>
                </a:lnTo>
                <a:lnTo>
                  <a:pt x="78" y="160"/>
                </a:lnTo>
                <a:lnTo>
                  <a:pt x="78" y="142"/>
                </a:lnTo>
                <a:lnTo>
                  <a:pt x="84" y="100"/>
                </a:lnTo>
                <a:lnTo>
                  <a:pt x="113" y="71"/>
                </a:lnTo>
                <a:lnTo>
                  <a:pt x="149" y="47"/>
                </a:lnTo>
                <a:lnTo>
                  <a:pt x="197" y="35"/>
                </a:lnTo>
                <a:lnTo>
                  <a:pt x="227" y="41"/>
                </a:lnTo>
                <a:lnTo>
                  <a:pt x="251" y="47"/>
                </a:lnTo>
                <a:lnTo>
                  <a:pt x="275" y="59"/>
                </a:lnTo>
                <a:lnTo>
                  <a:pt x="293" y="77"/>
                </a:lnTo>
                <a:lnTo>
                  <a:pt x="298" y="77"/>
                </a:lnTo>
                <a:lnTo>
                  <a:pt x="304" y="77"/>
                </a:lnTo>
                <a:lnTo>
                  <a:pt x="310" y="77"/>
                </a:lnTo>
                <a:lnTo>
                  <a:pt x="322" y="59"/>
                </a:lnTo>
                <a:lnTo>
                  <a:pt x="340" y="53"/>
                </a:lnTo>
                <a:lnTo>
                  <a:pt x="358" y="47"/>
                </a:lnTo>
                <a:lnTo>
                  <a:pt x="382" y="41"/>
                </a:lnTo>
                <a:lnTo>
                  <a:pt x="394" y="41"/>
                </a:lnTo>
                <a:lnTo>
                  <a:pt x="406" y="47"/>
                </a:lnTo>
                <a:lnTo>
                  <a:pt x="418" y="53"/>
                </a:lnTo>
                <a:lnTo>
                  <a:pt x="430" y="53"/>
                </a:lnTo>
                <a:lnTo>
                  <a:pt x="436" y="53"/>
                </a:lnTo>
                <a:lnTo>
                  <a:pt x="436" y="47"/>
                </a:lnTo>
                <a:lnTo>
                  <a:pt x="466" y="29"/>
                </a:lnTo>
                <a:lnTo>
                  <a:pt x="496" y="12"/>
                </a:lnTo>
                <a:lnTo>
                  <a:pt x="531" y="6"/>
                </a:lnTo>
                <a:lnTo>
                  <a:pt x="573" y="0"/>
                </a:lnTo>
                <a:lnTo>
                  <a:pt x="621" y="6"/>
                </a:lnTo>
                <a:lnTo>
                  <a:pt x="669" y="24"/>
                </a:lnTo>
                <a:lnTo>
                  <a:pt x="699" y="47"/>
                </a:lnTo>
                <a:lnTo>
                  <a:pt x="722" y="77"/>
                </a:lnTo>
                <a:lnTo>
                  <a:pt x="728" y="112"/>
                </a:lnTo>
                <a:lnTo>
                  <a:pt x="728" y="118"/>
                </a:lnTo>
                <a:lnTo>
                  <a:pt x="728" y="124"/>
                </a:lnTo>
                <a:lnTo>
                  <a:pt x="728" y="130"/>
                </a:lnTo>
                <a:lnTo>
                  <a:pt x="734" y="130"/>
                </a:lnTo>
                <a:lnTo>
                  <a:pt x="740" y="130"/>
                </a:lnTo>
                <a:lnTo>
                  <a:pt x="746" y="130"/>
                </a:lnTo>
                <a:lnTo>
                  <a:pt x="794" y="136"/>
                </a:lnTo>
                <a:lnTo>
                  <a:pt x="830" y="148"/>
                </a:lnTo>
                <a:lnTo>
                  <a:pt x="860" y="171"/>
                </a:lnTo>
                <a:lnTo>
                  <a:pt x="878" y="201"/>
                </a:lnTo>
                <a:lnTo>
                  <a:pt x="884" y="237"/>
                </a:lnTo>
                <a:lnTo>
                  <a:pt x="878" y="272"/>
                </a:lnTo>
                <a:lnTo>
                  <a:pt x="860" y="296"/>
                </a:lnTo>
                <a:lnTo>
                  <a:pt x="830" y="319"/>
                </a:lnTo>
                <a:lnTo>
                  <a:pt x="794" y="337"/>
                </a:lnTo>
              </a:path>
            </a:pathLst>
          </a:custGeom>
          <a:solidFill>
            <a:srgbClr val="FFFFFF"/>
          </a:solidFill>
          <a:ln w="36720">
            <a:solidFill>
              <a:srgbClr val="808080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H="1" flipV="1">
            <a:off x="8524875" y="4705350"/>
            <a:ext cx="363538" cy="1262063"/>
          </a:xfrm>
          <a:prstGeom prst="line">
            <a:avLst/>
          </a:prstGeom>
          <a:noFill/>
          <a:ln w="4572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62473" name="Group 9"/>
          <p:cNvGrpSpPr>
            <a:grpSpLocks/>
          </p:cNvGrpSpPr>
          <p:nvPr/>
        </p:nvGrpSpPr>
        <p:grpSpPr bwMode="auto">
          <a:xfrm>
            <a:off x="6700838" y="3240088"/>
            <a:ext cx="412750" cy="166687"/>
            <a:chOff x="3829" y="1852"/>
            <a:chExt cx="236" cy="95"/>
          </a:xfrm>
        </p:grpSpPr>
        <p:sp>
          <p:nvSpPr>
            <p:cNvPr id="62782" name="AutoShape 10"/>
            <p:cNvSpPr>
              <a:spLocks noChangeArrowheads="1"/>
            </p:cNvSpPr>
            <p:nvPr/>
          </p:nvSpPr>
          <p:spPr bwMode="auto">
            <a:xfrm>
              <a:off x="3874" y="1885"/>
              <a:ext cx="148" cy="63"/>
            </a:xfrm>
            <a:prstGeom prst="roundRect">
              <a:avLst>
                <a:gd name="adj" fmla="val 1611"/>
              </a:avLst>
            </a:prstGeom>
            <a:solidFill>
              <a:srgbClr val="E6E6E6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83" name="Freeform 11"/>
            <p:cNvSpPr>
              <a:spLocks noChangeArrowheads="1"/>
            </p:cNvSpPr>
            <p:nvPr/>
          </p:nvSpPr>
          <p:spPr bwMode="auto">
            <a:xfrm flipH="1">
              <a:off x="3829" y="1852"/>
              <a:ext cx="237" cy="69"/>
            </a:xfrm>
            <a:custGeom>
              <a:avLst/>
              <a:gdLst>
                <a:gd name="T0" fmla="*/ 0 w 3525"/>
                <a:gd name="T1" fmla="*/ 0 h 1176"/>
                <a:gd name="T2" fmla="*/ 0 w 3525"/>
                <a:gd name="T3" fmla="*/ 0 h 1176"/>
                <a:gd name="T4" fmla="*/ 0 w 3525"/>
                <a:gd name="T5" fmla="*/ 0 h 1176"/>
                <a:gd name="T6" fmla="*/ 0 w 3525"/>
                <a:gd name="T7" fmla="*/ 0 h 1176"/>
                <a:gd name="T8" fmla="*/ 0 w 3525"/>
                <a:gd name="T9" fmla="*/ 0 h 1176"/>
                <a:gd name="T10" fmla="*/ 0 w 3525"/>
                <a:gd name="T11" fmla="*/ 0 h 1176"/>
                <a:gd name="T12" fmla="*/ 0 w 3525"/>
                <a:gd name="T13" fmla="*/ 0 h 1176"/>
                <a:gd name="T14" fmla="*/ 0 w 3525"/>
                <a:gd name="T15" fmla="*/ 0 h 1176"/>
                <a:gd name="T16" fmla="*/ 0 w 3525"/>
                <a:gd name="T17" fmla="*/ 0 h 1176"/>
                <a:gd name="T18" fmla="*/ 0 w 3525"/>
                <a:gd name="T19" fmla="*/ 0 h 1176"/>
                <a:gd name="T20" fmla="*/ 0 w 3525"/>
                <a:gd name="T21" fmla="*/ 0 h 1176"/>
                <a:gd name="T22" fmla="*/ 0 w 3525"/>
                <a:gd name="T23" fmla="*/ 0 h 1176"/>
                <a:gd name="T24" fmla="*/ 0 w 3525"/>
                <a:gd name="T25" fmla="*/ 0 h 1176"/>
                <a:gd name="T26" fmla="*/ 0 w 3525"/>
                <a:gd name="T27" fmla="*/ 0 h 1176"/>
                <a:gd name="T28" fmla="*/ 0 w 3525"/>
                <a:gd name="T29" fmla="*/ 0 h 1176"/>
                <a:gd name="T30" fmla="*/ 0 w 3525"/>
                <a:gd name="T31" fmla="*/ 0 h 1176"/>
                <a:gd name="T32" fmla="*/ 0 w 3525"/>
                <a:gd name="T33" fmla="*/ 0 h 1176"/>
                <a:gd name="T34" fmla="*/ 0 w 3525"/>
                <a:gd name="T35" fmla="*/ 0 h 1176"/>
                <a:gd name="T36" fmla="*/ 0 w 3525"/>
                <a:gd name="T37" fmla="*/ 0 h 1176"/>
                <a:gd name="T38" fmla="*/ 0 w 3525"/>
                <a:gd name="T39" fmla="*/ 0 h 1176"/>
                <a:gd name="T40" fmla="*/ 0 w 3525"/>
                <a:gd name="T41" fmla="*/ 0 h 1176"/>
                <a:gd name="T42" fmla="*/ 0 w 3525"/>
                <a:gd name="T43" fmla="*/ 0 h 1176"/>
                <a:gd name="T44" fmla="*/ 0 w 3525"/>
                <a:gd name="T45" fmla="*/ 0 h 1176"/>
                <a:gd name="T46" fmla="*/ 0 w 3525"/>
                <a:gd name="T47" fmla="*/ 0 h 1176"/>
                <a:gd name="T48" fmla="*/ 0 w 3525"/>
                <a:gd name="T49" fmla="*/ 0 h 1176"/>
                <a:gd name="T50" fmla="*/ 0 w 3525"/>
                <a:gd name="T51" fmla="*/ 0 h 1176"/>
                <a:gd name="T52" fmla="*/ 0 w 3525"/>
                <a:gd name="T53" fmla="*/ 0 h 1176"/>
                <a:gd name="T54" fmla="*/ 0 w 3525"/>
                <a:gd name="T55" fmla="*/ 0 h 1176"/>
                <a:gd name="T56" fmla="*/ 0 w 3525"/>
                <a:gd name="T57" fmla="*/ 0 h 1176"/>
                <a:gd name="T58" fmla="*/ 0 w 3525"/>
                <a:gd name="T59" fmla="*/ 0 h 1176"/>
                <a:gd name="T60" fmla="*/ 0 w 3525"/>
                <a:gd name="T61" fmla="*/ 0 h 1176"/>
                <a:gd name="T62" fmla="*/ 0 w 3525"/>
                <a:gd name="T63" fmla="*/ 0 h 1176"/>
                <a:gd name="T64" fmla="*/ 0 w 3525"/>
                <a:gd name="T65" fmla="*/ 0 h 1176"/>
                <a:gd name="T66" fmla="*/ 0 w 3525"/>
                <a:gd name="T67" fmla="*/ 0 h 1176"/>
                <a:gd name="T68" fmla="*/ 0 w 3525"/>
                <a:gd name="T69" fmla="*/ 0 h 1176"/>
                <a:gd name="T70" fmla="*/ 0 w 3525"/>
                <a:gd name="T71" fmla="*/ 0 h 1176"/>
                <a:gd name="T72" fmla="*/ 0 w 3525"/>
                <a:gd name="T73" fmla="*/ 0 h 1176"/>
                <a:gd name="T74" fmla="*/ 0 w 3525"/>
                <a:gd name="T75" fmla="*/ 0 h 1176"/>
                <a:gd name="T76" fmla="*/ 0 w 3525"/>
                <a:gd name="T77" fmla="*/ 0 h 1176"/>
                <a:gd name="T78" fmla="*/ 0 w 3525"/>
                <a:gd name="T79" fmla="*/ 0 h 1176"/>
                <a:gd name="T80" fmla="*/ 0 w 3525"/>
                <a:gd name="T81" fmla="*/ 0 h 1176"/>
                <a:gd name="T82" fmla="*/ 0 w 3525"/>
                <a:gd name="T83" fmla="*/ 0 h 1176"/>
                <a:gd name="T84" fmla="*/ 0 w 3525"/>
                <a:gd name="T85" fmla="*/ 0 h 1176"/>
                <a:gd name="T86" fmla="*/ 0 w 3525"/>
                <a:gd name="T87" fmla="*/ 0 h 1176"/>
                <a:gd name="T88" fmla="*/ 0 w 3525"/>
                <a:gd name="T89" fmla="*/ 0 h 1176"/>
                <a:gd name="T90" fmla="*/ 0 w 3525"/>
                <a:gd name="T91" fmla="*/ 0 h 1176"/>
                <a:gd name="T92" fmla="*/ 0 w 3525"/>
                <a:gd name="T93" fmla="*/ 0 h 1176"/>
                <a:gd name="T94" fmla="*/ 0 w 3525"/>
                <a:gd name="T95" fmla="*/ 0 h 1176"/>
                <a:gd name="T96" fmla="*/ 0 w 3525"/>
                <a:gd name="T97" fmla="*/ 0 h 1176"/>
                <a:gd name="T98" fmla="*/ 0 w 3525"/>
                <a:gd name="T99" fmla="*/ 0 h 1176"/>
                <a:gd name="T100" fmla="*/ 0 w 3525"/>
                <a:gd name="T101" fmla="*/ 0 h 1176"/>
                <a:gd name="T102" fmla="*/ 0 w 3525"/>
                <a:gd name="T103" fmla="*/ 0 h 1176"/>
                <a:gd name="T104" fmla="*/ 0 w 3525"/>
                <a:gd name="T105" fmla="*/ 0 h 1176"/>
                <a:gd name="T106" fmla="*/ 0 w 3525"/>
                <a:gd name="T107" fmla="*/ 0 h 1176"/>
                <a:gd name="T108" fmla="*/ 0 w 3525"/>
                <a:gd name="T109" fmla="*/ 0 h 1176"/>
                <a:gd name="T110" fmla="*/ 0 w 3525"/>
                <a:gd name="T111" fmla="*/ 0 h 1176"/>
                <a:gd name="T112" fmla="*/ 0 w 3525"/>
                <a:gd name="T113" fmla="*/ 0 h 1176"/>
                <a:gd name="T114" fmla="*/ 0 w 3525"/>
                <a:gd name="T115" fmla="*/ 0 h 1176"/>
                <a:gd name="T116" fmla="*/ 0 w 3525"/>
                <a:gd name="T117" fmla="*/ 0 h 1176"/>
                <a:gd name="T118" fmla="*/ 0 w 3525"/>
                <a:gd name="T119" fmla="*/ 0 h 1176"/>
                <a:gd name="T120" fmla="*/ 0 w 3525"/>
                <a:gd name="T121" fmla="*/ 0 h 11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25"/>
                <a:gd name="T184" fmla="*/ 0 h 1176"/>
                <a:gd name="T185" fmla="*/ 3525 w 3525"/>
                <a:gd name="T186" fmla="*/ 1176 h 11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25" h="1176">
                  <a:moveTo>
                    <a:pt x="1763" y="1175"/>
                  </a:moveTo>
                  <a:lnTo>
                    <a:pt x="1407" y="1163"/>
                  </a:lnTo>
                  <a:lnTo>
                    <a:pt x="1075" y="1129"/>
                  </a:lnTo>
                  <a:lnTo>
                    <a:pt x="777" y="1074"/>
                  </a:lnTo>
                  <a:lnTo>
                    <a:pt x="515" y="1003"/>
                  </a:lnTo>
                  <a:lnTo>
                    <a:pt x="402" y="961"/>
                  </a:lnTo>
                  <a:lnTo>
                    <a:pt x="301" y="916"/>
                  </a:lnTo>
                  <a:lnTo>
                    <a:pt x="213" y="868"/>
                  </a:lnTo>
                  <a:lnTo>
                    <a:pt x="139" y="816"/>
                  </a:lnTo>
                  <a:lnTo>
                    <a:pt x="79" y="762"/>
                  </a:lnTo>
                  <a:lnTo>
                    <a:pt x="55" y="734"/>
                  </a:lnTo>
                  <a:lnTo>
                    <a:pt x="36" y="706"/>
                  </a:lnTo>
                  <a:lnTo>
                    <a:pt x="20" y="677"/>
                  </a:lnTo>
                  <a:lnTo>
                    <a:pt x="10" y="647"/>
                  </a:lnTo>
                  <a:lnTo>
                    <a:pt x="2" y="617"/>
                  </a:lnTo>
                  <a:lnTo>
                    <a:pt x="0" y="588"/>
                  </a:lnTo>
                  <a:lnTo>
                    <a:pt x="2" y="558"/>
                  </a:lnTo>
                  <a:lnTo>
                    <a:pt x="10" y="528"/>
                  </a:lnTo>
                  <a:lnTo>
                    <a:pt x="20" y="498"/>
                  </a:lnTo>
                  <a:lnTo>
                    <a:pt x="36" y="469"/>
                  </a:lnTo>
                  <a:lnTo>
                    <a:pt x="55" y="441"/>
                  </a:lnTo>
                  <a:lnTo>
                    <a:pt x="79" y="413"/>
                  </a:lnTo>
                  <a:lnTo>
                    <a:pt x="139" y="359"/>
                  </a:lnTo>
                  <a:lnTo>
                    <a:pt x="213" y="307"/>
                  </a:lnTo>
                  <a:lnTo>
                    <a:pt x="301" y="259"/>
                  </a:lnTo>
                  <a:lnTo>
                    <a:pt x="402" y="214"/>
                  </a:lnTo>
                  <a:lnTo>
                    <a:pt x="515" y="172"/>
                  </a:lnTo>
                  <a:lnTo>
                    <a:pt x="777" y="101"/>
                  </a:lnTo>
                  <a:lnTo>
                    <a:pt x="1075" y="46"/>
                  </a:lnTo>
                  <a:lnTo>
                    <a:pt x="1407" y="12"/>
                  </a:lnTo>
                  <a:lnTo>
                    <a:pt x="1763" y="0"/>
                  </a:lnTo>
                  <a:lnTo>
                    <a:pt x="2118" y="12"/>
                  </a:lnTo>
                  <a:lnTo>
                    <a:pt x="2448" y="46"/>
                  </a:lnTo>
                  <a:lnTo>
                    <a:pt x="2747" y="101"/>
                  </a:lnTo>
                  <a:lnTo>
                    <a:pt x="3008" y="172"/>
                  </a:lnTo>
                  <a:lnTo>
                    <a:pt x="3122" y="214"/>
                  </a:lnTo>
                  <a:lnTo>
                    <a:pt x="3224" y="259"/>
                  </a:lnTo>
                  <a:lnTo>
                    <a:pt x="3312" y="307"/>
                  </a:lnTo>
                  <a:lnTo>
                    <a:pt x="3386" y="359"/>
                  </a:lnTo>
                  <a:lnTo>
                    <a:pt x="3445" y="413"/>
                  </a:lnTo>
                  <a:lnTo>
                    <a:pt x="3469" y="441"/>
                  </a:lnTo>
                  <a:lnTo>
                    <a:pt x="3488" y="469"/>
                  </a:lnTo>
                  <a:lnTo>
                    <a:pt x="3504" y="498"/>
                  </a:lnTo>
                  <a:lnTo>
                    <a:pt x="3515" y="528"/>
                  </a:lnTo>
                  <a:lnTo>
                    <a:pt x="3523" y="558"/>
                  </a:lnTo>
                  <a:lnTo>
                    <a:pt x="3524" y="588"/>
                  </a:lnTo>
                  <a:lnTo>
                    <a:pt x="3523" y="617"/>
                  </a:lnTo>
                  <a:lnTo>
                    <a:pt x="3515" y="647"/>
                  </a:lnTo>
                  <a:lnTo>
                    <a:pt x="3504" y="677"/>
                  </a:lnTo>
                  <a:lnTo>
                    <a:pt x="3488" y="706"/>
                  </a:lnTo>
                  <a:lnTo>
                    <a:pt x="3469" y="734"/>
                  </a:lnTo>
                  <a:lnTo>
                    <a:pt x="3445" y="762"/>
                  </a:lnTo>
                  <a:lnTo>
                    <a:pt x="3386" y="816"/>
                  </a:lnTo>
                  <a:lnTo>
                    <a:pt x="3312" y="868"/>
                  </a:lnTo>
                  <a:lnTo>
                    <a:pt x="3224" y="916"/>
                  </a:lnTo>
                  <a:lnTo>
                    <a:pt x="3122" y="961"/>
                  </a:lnTo>
                  <a:lnTo>
                    <a:pt x="3008" y="1003"/>
                  </a:lnTo>
                  <a:lnTo>
                    <a:pt x="2747" y="1074"/>
                  </a:lnTo>
                  <a:lnTo>
                    <a:pt x="2448" y="1129"/>
                  </a:lnTo>
                  <a:lnTo>
                    <a:pt x="2118" y="1163"/>
                  </a:lnTo>
                  <a:lnTo>
                    <a:pt x="1763" y="1175"/>
                  </a:lnTo>
                  <a:close/>
                  <a:moveTo>
                    <a:pt x="1763" y="1011"/>
                  </a:moveTo>
                  <a:lnTo>
                    <a:pt x="2046" y="1003"/>
                  </a:lnTo>
                  <a:lnTo>
                    <a:pt x="2309" y="977"/>
                  </a:lnTo>
                  <a:lnTo>
                    <a:pt x="2548" y="938"/>
                  </a:lnTo>
                  <a:lnTo>
                    <a:pt x="2756" y="886"/>
                  </a:lnTo>
                  <a:lnTo>
                    <a:pt x="2847" y="856"/>
                  </a:lnTo>
                  <a:lnTo>
                    <a:pt x="2928" y="824"/>
                  </a:lnTo>
                  <a:lnTo>
                    <a:pt x="2997" y="789"/>
                  </a:lnTo>
                  <a:lnTo>
                    <a:pt x="3057" y="753"/>
                  </a:lnTo>
                  <a:lnTo>
                    <a:pt x="3104" y="713"/>
                  </a:lnTo>
                  <a:lnTo>
                    <a:pt x="3123" y="694"/>
                  </a:lnTo>
                  <a:lnTo>
                    <a:pt x="3139" y="672"/>
                  </a:lnTo>
                  <a:lnTo>
                    <a:pt x="3152" y="652"/>
                  </a:lnTo>
                  <a:lnTo>
                    <a:pt x="3160" y="631"/>
                  </a:lnTo>
                  <a:lnTo>
                    <a:pt x="3166" y="610"/>
                  </a:lnTo>
                  <a:lnTo>
                    <a:pt x="3168" y="588"/>
                  </a:lnTo>
                  <a:lnTo>
                    <a:pt x="3166" y="566"/>
                  </a:lnTo>
                  <a:lnTo>
                    <a:pt x="3160" y="544"/>
                  </a:lnTo>
                  <a:lnTo>
                    <a:pt x="3152" y="524"/>
                  </a:lnTo>
                  <a:lnTo>
                    <a:pt x="3139" y="503"/>
                  </a:lnTo>
                  <a:lnTo>
                    <a:pt x="3123" y="482"/>
                  </a:lnTo>
                  <a:lnTo>
                    <a:pt x="3104" y="462"/>
                  </a:lnTo>
                  <a:lnTo>
                    <a:pt x="3057" y="423"/>
                  </a:lnTo>
                  <a:lnTo>
                    <a:pt x="2997" y="387"/>
                  </a:lnTo>
                  <a:lnTo>
                    <a:pt x="2928" y="352"/>
                  </a:lnTo>
                  <a:lnTo>
                    <a:pt x="2847" y="320"/>
                  </a:lnTo>
                  <a:lnTo>
                    <a:pt x="2756" y="289"/>
                  </a:lnTo>
                  <a:lnTo>
                    <a:pt x="2548" y="237"/>
                  </a:lnTo>
                  <a:lnTo>
                    <a:pt x="2309" y="199"/>
                  </a:lnTo>
                  <a:lnTo>
                    <a:pt x="2046" y="173"/>
                  </a:lnTo>
                  <a:lnTo>
                    <a:pt x="1763" y="165"/>
                  </a:lnTo>
                  <a:lnTo>
                    <a:pt x="1479" y="173"/>
                  </a:lnTo>
                  <a:lnTo>
                    <a:pt x="1216" y="199"/>
                  </a:lnTo>
                  <a:lnTo>
                    <a:pt x="977" y="237"/>
                  </a:lnTo>
                  <a:lnTo>
                    <a:pt x="769" y="289"/>
                  </a:lnTo>
                  <a:lnTo>
                    <a:pt x="678" y="320"/>
                  </a:lnTo>
                  <a:lnTo>
                    <a:pt x="597" y="352"/>
                  </a:lnTo>
                  <a:lnTo>
                    <a:pt x="528" y="387"/>
                  </a:lnTo>
                  <a:lnTo>
                    <a:pt x="468" y="423"/>
                  </a:lnTo>
                  <a:lnTo>
                    <a:pt x="421" y="462"/>
                  </a:lnTo>
                  <a:lnTo>
                    <a:pt x="402" y="482"/>
                  </a:lnTo>
                  <a:lnTo>
                    <a:pt x="386" y="503"/>
                  </a:lnTo>
                  <a:lnTo>
                    <a:pt x="373" y="524"/>
                  </a:lnTo>
                  <a:lnTo>
                    <a:pt x="365" y="544"/>
                  </a:lnTo>
                  <a:lnTo>
                    <a:pt x="359" y="566"/>
                  </a:lnTo>
                  <a:lnTo>
                    <a:pt x="357" y="588"/>
                  </a:lnTo>
                  <a:lnTo>
                    <a:pt x="359" y="610"/>
                  </a:lnTo>
                  <a:lnTo>
                    <a:pt x="365" y="631"/>
                  </a:lnTo>
                  <a:lnTo>
                    <a:pt x="373" y="652"/>
                  </a:lnTo>
                  <a:lnTo>
                    <a:pt x="386" y="672"/>
                  </a:lnTo>
                  <a:lnTo>
                    <a:pt x="402" y="694"/>
                  </a:lnTo>
                  <a:lnTo>
                    <a:pt x="421" y="713"/>
                  </a:lnTo>
                  <a:lnTo>
                    <a:pt x="468" y="753"/>
                  </a:lnTo>
                  <a:lnTo>
                    <a:pt x="528" y="789"/>
                  </a:lnTo>
                  <a:lnTo>
                    <a:pt x="597" y="824"/>
                  </a:lnTo>
                  <a:lnTo>
                    <a:pt x="678" y="856"/>
                  </a:lnTo>
                  <a:lnTo>
                    <a:pt x="769" y="886"/>
                  </a:lnTo>
                  <a:lnTo>
                    <a:pt x="977" y="938"/>
                  </a:lnTo>
                  <a:lnTo>
                    <a:pt x="1216" y="977"/>
                  </a:lnTo>
                  <a:lnTo>
                    <a:pt x="1479" y="1003"/>
                  </a:lnTo>
                  <a:lnTo>
                    <a:pt x="1763" y="101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E6FF00"/>
                </a:gs>
              </a:gsLst>
              <a:path path="rect">
                <a:fillToRect l="50000" t="50000" r="50000" b="50000"/>
              </a:path>
            </a:gradFill>
            <a:ln w="18360">
              <a:solidFill>
                <a:srgbClr val="E6E64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4" name="Group 12"/>
          <p:cNvGrpSpPr>
            <a:grpSpLocks/>
          </p:cNvGrpSpPr>
          <p:nvPr/>
        </p:nvGrpSpPr>
        <p:grpSpPr bwMode="auto">
          <a:xfrm>
            <a:off x="6437313" y="3086100"/>
            <a:ext cx="406400" cy="150813"/>
            <a:chOff x="3678" y="1764"/>
            <a:chExt cx="232" cy="86"/>
          </a:xfrm>
        </p:grpSpPr>
        <p:grpSp>
          <p:nvGrpSpPr>
            <p:cNvPr id="62776" name="Group 13"/>
            <p:cNvGrpSpPr>
              <a:grpSpLocks/>
            </p:cNvGrpSpPr>
            <p:nvPr/>
          </p:nvGrpSpPr>
          <p:grpSpPr bwMode="auto">
            <a:xfrm>
              <a:off x="3678" y="1764"/>
              <a:ext cx="232" cy="75"/>
              <a:chOff x="3678" y="1764"/>
              <a:chExt cx="232" cy="75"/>
            </a:xfrm>
          </p:grpSpPr>
          <p:grpSp>
            <p:nvGrpSpPr>
              <p:cNvPr id="62778" name="Group 14"/>
              <p:cNvGrpSpPr>
                <a:grpSpLocks/>
              </p:cNvGrpSpPr>
              <p:nvPr/>
            </p:nvGrpSpPr>
            <p:grpSpPr bwMode="auto">
              <a:xfrm>
                <a:off x="3678" y="1764"/>
                <a:ext cx="44" cy="75"/>
                <a:chOff x="3678" y="1764"/>
                <a:chExt cx="44" cy="75"/>
              </a:xfrm>
            </p:grpSpPr>
            <p:sp>
              <p:nvSpPr>
                <p:cNvPr id="62781" name="Freeform 15"/>
                <p:cNvSpPr>
                  <a:spLocks noChangeArrowheads="1"/>
                </p:cNvSpPr>
                <p:nvPr/>
              </p:nvSpPr>
              <p:spPr bwMode="auto">
                <a:xfrm flipH="1">
                  <a:off x="3678" y="1764"/>
                  <a:ext cx="45" cy="76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1" y="421"/>
                      </a:moveTo>
                      <a:lnTo>
                        <a:pt x="6" y="422"/>
                      </a:lnTo>
                      <a:lnTo>
                        <a:pt x="12" y="425"/>
                      </a:lnTo>
                      <a:lnTo>
                        <a:pt x="16" y="425"/>
                      </a:lnTo>
                      <a:lnTo>
                        <a:pt x="22" y="426"/>
                      </a:lnTo>
                      <a:lnTo>
                        <a:pt x="28" y="427"/>
                      </a:lnTo>
                      <a:lnTo>
                        <a:pt x="34" y="427"/>
                      </a:lnTo>
                      <a:lnTo>
                        <a:pt x="41" y="426"/>
                      </a:lnTo>
                      <a:lnTo>
                        <a:pt x="48" y="425"/>
                      </a:lnTo>
                      <a:lnTo>
                        <a:pt x="56" y="424"/>
                      </a:lnTo>
                      <a:lnTo>
                        <a:pt x="64" y="422"/>
                      </a:lnTo>
                      <a:lnTo>
                        <a:pt x="72" y="421"/>
                      </a:lnTo>
                      <a:lnTo>
                        <a:pt x="81" y="418"/>
                      </a:lnTo>
                      <a:lnTo>
                        <a:pt x="89" y="416"/>
                      </a:lnTo>
                      <a:lnTo>
                        <a:pt x="98" y="413"/>
                      </a:lnTo>
                      <a:lnTo>
                        <a:pt x="106" y="410"/>
                      </a:lnTo>
                      <a:lnTo>
                        <a:pt x="114" y="407"/>
                      </a:lnTo>
                      <a:lnTo>
                        <a:pt x="123" y="404"/>
                      </a:lnTo>
                      <a:lnTo>
                        <a:pt x="132" y="400"/>
                      </a:lnTo>
                      <a:lnTo>
                        <a:pt x="141" y="396"/>
                      </a:lnTo>
                      <a:lnTo>
                        <a:pt x="151" y="391"/>
                      </a:lnTo>
                      <a:lnTo>
                        <a:pt x="160" y="387"/>
                      </a:lnTo>
                      <a:lnTo>
                        <a:pt x="169" y="383"/>
                      </a:lnTo>
                      <a:lnTo>
                        <a:pt x="179" y="378"/>
                      </a:lnTo>
                      <a:lnTo>
                        <a:pt x="187" y="373"/>
                      </a:lnTo>
                      <a:lnTo>
                        <a:pt x="195" y="369"/>
                      </a:lnTo>
                      <a:lnTo>
                        <a:pt x="202" y="365"/>
                      </a:lnTo>
                      <a:lnTo>
                        <a:pt x="208" y="361"/>
                      </a:lnTo>
                      <a:lnTo>
                        <a:pt x="214" y="358"/>
                      </a:lnTo>
                      <a:lnTo>
                        <a:pt x="219" y="354"/>
                      </a:lnTo>
                      <a:lnTo>
                        <a:pt x="224" y="349"/>
                      </a:lnTo>
                      <a:lnTo>
                        <a:pt x="229" y="345"/>
                      </a:lnTo>
                      <a:lnTo>
                        <a:pt x="232" y="341"/>
                      </a:lnTo>
                      <a:lnTo>
                        <a:pt x="236" y="336"/>
                      </a:lnTo>
                      <a:lnTo>
                        <a:pt x="238" y="331"/>
                      </a:lnTo>
                      <a:lnTo>
                        <a:pt x="240" y="326"/>
                      </a:lnTo>
                      <a:lnTo>
                        <a:pt x="241" y="320"/>
                      </a:lnTo>
                      <a:lnTo>
                        <a:pt x="242" y="315"/>
                      </a:lnTo>
                      <a:lnTo>
                        <a:pt x="243" y="309"/>
                      </a:lnTo>
                      <a:lnTo>
                        <a:pt x="244" y="303"/>
                      </a:lnTo>
                      <a:lnTo>
                        <a:pt x="244" y="297"/>
                      </a:lnTo>
                      <a:lnTo>
                        <a:pt x="244" y="291"/>
                      </a:lnTo>
                      <a:lnTo>
                        <a:pt x="244" y="284"/>
                      </a:lnTo>
                      <a:lnTo>
                        <a:pt x="244" y="277"/>
                      </a:lnTo>
                      <a:lnTo>
                        <a:pt x="244" y="269"/>
                      </a:lnTo>
                      <a:lnTo>
                        <a:pt x="243" y="261"/>
                      </a:lnTo>
                      <a:lnTo>
                        <a:pt x="242" y="252"/>
                      </a:lnTo>
                      <a:lnTo>
                        <a:pt x="242" y="243"/>
                      </a:lnTo>
                      <a:lnTo>
                        <a:pt x="241" y="234"/>
                      </a:lnTo>
                      <a:lnTo>
                        <a:pt x="240" y="224"/>
                      </a:lnTo>
                      <a:lnTo>
                        <a:pt x="238" y="215"/>
                      </a:lnTo>
                      <a:lnTo>
                        <a:pt x="236" y="206"/>
                      </a:lnTo>
                      <a:lnTo>
                        <a:pt x="234" y="197"/>
                      </a:lnTo>
                      <a:lnTo>
                        <a:pt x="232" y="188"/>
                      </a:lnTo>
                      <a:lnTo>
                        <a:pt x="229" y="180"/>
                      </a:lnTo>
                      <a:lnTo>
                        <a:pt x="227" y="172"/>
                      </a:lnTo>
                      <a:lnTo>
                        <a:pt x="223" y="164"/>
                      </a:lnTo>
                      <a:lnTo>
                        <a:pt x="219" y="155"/>
                      </a:lnTo>
                      <a:lnTo>
                        <a:pt x="215" y="147"/>
                      </a:lnTo>
                      <a:lnTo>
                        <a:pt x="211" y="138"/>
                      </a:lnTo>
                      <a:lnTo>
                        <a:pt x="207" y="130"/>
                      </a:lnTo>
                      <a:lnTo>
                        <a:pt x="202" y="121"/>
                      </a:lnTo>
                      <a:lnTo>
                        <a:pt x="197" y="113"/>
                      </a:lnTo>
                      <a:lnTo>
                        <a:pt x="192" y="105"/>
                      </a:lnTo>
                      <a:lnTo>
                        <a:pt x="188" y="98"/>
                      </a:lnTo>
                      <a:lnTo>
                        <a:pt x="184" y="91"/>
                      </a:lnTo>
                      <a:lnTo>
                        <a:pt x="179" y="85"/>
                      </a:lnTo>
                      <a:lnTo>
                        <a:pt x="176" y="79"/>
                      </a:lnTo>
                      <a:lnTo>
                        <a:pt x="172" y="73"/>
                      </a:lnTo>
                      <a:lnTo>
                        <a:pt x="168" y="66"/>
                      </a:lnTo>
                      <a:lnTo>
                        <a:pt x="164" y="59"/>
                      </a:lnTo>
                      <a:lnTo>
                        <a:pt x="160" y="53"/>
                      </a:lnTo>
                      <a:lnTo>
                        <a:pt x="157" y="47"/>
                      </a:lnTo>
                      <a:lnTo>
                        <a:pt x="154" y="41"/>
                      </a:lnTo>
                      <a:lnTo>
                        <a:pt x="153" y="36"/>
                      </a:lnTo>
                      <a:lnTo>
                        <a:pt x="151" y="31"/>
                      </a:lnTo>
                      <a:lnTo>
                        <a:pt x="151" y="26"/>
                      </a:lnTo>
                      <a:lnTo>
                        <a:pt x="151" y="23"/>
                      </a:lnTo>
                      <a:lnTo>
                        <a:pt x="152" y="20"/>
                      </a:lnTo>
                      <a:lnTo>
                        <a:pt x="154" y="17"/>
                      </a:lnTo>
                      <a:lnTo>
                        <a:pt x="156" y="14"/>
                      </a:lnTo>
                      <a:lnTo>
                        <a:pt x="159" y="11"/>
                      </a:lnTo>
                      <a:lnTo>
                        <a:pt x="163" y="9"/>
                      </a:lnTo>
                      <a:lnTo>
                        <a:pt x="167" y="7"/>
                      </a:lnTo>
                      <a:lnTo>
                        <a:pt x="172" y="5"/>
                      </a:lnTo>
                      <a:lnTo>
                        <a:pt x="177" y="3"/>
                      </a:lnTo>
                      <a:lnTo>
                        <a:pt x="183" y="2"/>
                      </a:lnTo>
                      <a:lnTo>
                        <a:pt x="189" y="1"/>
                      </a:lnTo>
                      <a:lnTo>
                        <a:pt x="194" y="0"/>
                      </a:lnTo>
                      <a:lnTo>
                        <a:pt x="201" y="0"/>
                      </a:lnTo>
                      <a:lnTo>
                        <a:pt x="207" y="0"/>
                      </a:lnTo>
                      <a:lnTo>
                        <a:pt x="214" y="0"/>
                      </a:lnTo>
                      <a:lnTo>
                        <a:pt x="222" y="2"/>
                      </a:lnTo>
                      <a:lnTo>
                        <a:pt x="229" y="3"/>
                      </a:lnTo>
                      <a:lnTo>
                        <a:pt x="237" y="5"/>
                      </a:lnTo>
                      <a:lnTo>
                        <a:pt x="245" y="7"/>
                      </a:lnTo>
                      <a:lnTo>
                        <a:pt x="252" y="10"/>
                      </a:lnTo>
                      <a:lnTo>
                        <a:pt x="260" y="13"/>
                      </a:lnTo>
                      <a:lnTo>
                        <a:pt x="267" y="16"/>
                      </a:lnTo>
                      <a:lnTo>
                        <a:pt x="272" y="18"/>
                      </a:lnTo>
                      <a:lnTo>
                        <a:pt x="278" y="21"/>
                      </a:lnTo>
                      <a:lnTo>
                        <a:pt x="283" y="24"/>
                      </a:lnTo>
                      <a:lnTo>
                        <a:pt x="289" y="28"/>
                      </a:lnTo>
                      <a:lnTo>
                        <a:pt x="295" y="32"/>
                      </a:lnTo>
                      <a:lnTo>
                        <a:pt x="301" y="37"/>
                      </a:lnTo>
                      <a:lnTo>
                        <a:pt x="308" y="41"/>
                      </a:lnTo>
                      <a:lnTo>
                        <a:pt x="315" y="47"/>
                      </a:lnTo>
                      <a:lnTo>
                        <a:pt x="321" y="53"/>
                      </a:lnTo>
                      <a:lnTo>
                        <a:pt x="328" y="59"/>
                      </a:lnTo>
                      <a:lnTo>
                        <a:pt x="335" y="65"/>
                      </a:lnTo>
                      <a:lnTo>
                        <a:pt x="342" y="71"/>
                      </a:lnTo>
                      <a:lnTo>
                        <a:pt x="349" y="78"/>
                      </a:lnTo>
                      <a:lnTo>
                        <a:pt x="355" y="85"/>
                      </a:lnTo>
                      <a:lnTo>
                        <a:pt x="361" y="91"/>
                      </a:lnTo>
                      <a:lnTo>
                        <a:pt x="367" y="97"/>
                      </a:lnTo>
                      <a:lnTo>
                        <a:pt x="373" y="104"/>
                      </a:lnTo>
                      <a:lnTo>
                        <a:pt x="379" y="110"/>
                      </a:lnTo>
                      <a:lnTo>
                        <a:pt x="386" y="118"/>
                      </a:lnTo>
                      <a:lnTo>
                        <a:pt x="393" y="125"/>
                      </a:lnTo>
                      <a:lnTo>
                        <a:pt x="399" y="134"/>
                      </a:lnTo>
                      <a:lnTo>
                        <a:pt x="407" y="142"/>
                      </a:lnTo>
                      <a:lnTo>
                        <a:pt x="413" y="150"/>
                      </a:lnTo>
                      <a:lnTo>
                        <a:pt x="421" y="159"/>
                      </a:lnTo>
                      <a:lnTo>
                        <a:pt x="428" y="168"/>
                      </a:lnTo>
                      <a:lnTo>
                        <a:pt x="434" y="177"/>
                      </a:lnTo>
                      <a:lnTo>
                        <a:pt x="441" y="185"/>
                      </a:lnTo>
                      <a:lnTo>
                        <a:pt x="447" y="193"/>
                      </a:lnTo>
                      <a:lnTo>
                        <a:pt x="452" y="202"/>
                      </a:lnTo>
                      <a:lnTo>
                        <a:pt x="458" y="209"/>
                      </a:lnTo>
                      <a:lnTo>
                        <a:pt x="463" y="217"/>
                      </a:lnTo>
                      <a:lnTo>
                        <a:pt x="468" y="225"/>
                      </a:lnTo>
                      <a:lnTo>
                        <a:pt x="473" y="233"/>
                      </a:lnTo>
                      <a:lnTo>
                        <a:pt x="478" y="241"/>
                      </a:lnTo>
                      <a:lnTo>
                        <a:pt x="482" y="249"/>
                      </a:lnTo>
                      <a:lnTo>
                        <a:pt x="487" y="258"/>
                      </a:lnTo>
                      <a:lnTo>
                        <a:pt x="492" y="266"/>
                      </a:lnTo>
                      <a:lnTo>
                        <a:pt x="495" y="275"/>
                      </a:lnTo>
                      <a:lnTo>
                        <a:pt x="499" y="284"/>
                      </a:lnTo>
                      <a:lnTo>
                        <a:pt x="503" y="293"/>
                      </a:lnTo>
                      <a:lnTo>
                        <a:pt x="507" y="301"/>
                      </a:lnTo>
                      <a:lnTo>
                        <a:pt x="510" y="310"/>
                      </a:lnTo>
                      <a:lnTo>
                        <a:pt x="514" y="319"/>
                      </a:lnTo>
                      <a:lnTo>
                        <a:pt x="516" y="327"/>
                      </a:lnTo>
                      <a:lnTo>
                        <a:pt x="519" y="335"/>
                      </a:lnTo>
                      <a:lnTo>
                        <a:pt x="521" y="343"/>
                      </a:lnTo>
                      <a:lnTo>
                        <a:pt x="524" y="350"/>
                      </a:lnTo>
                      <a:lnTo>
                        <a:pt x="525" y="358"/>
                      </a:lnTo>
                      <a:lnTo>
                        <a:pt x="528" y="365"/>
                      </a:lnTo>
                      <a:lnTo>
                        <a:pt x="529" y="372"/>
                      </a:lnTo>
                      <a:lnTo>
                        <a:pt x="532" y="380"/>
                      </a:lnTo>
                      <a:lnTo>
                        <a:pt x="533" y="388"/>
                      </a:lnTo>
                      <a:lnTo>
                        <a:pt x="535" y="396"/>
                      </a:lnTo>
                      <a:lnTo>
                        <a:pt x="537" y="405"/>
                      </a:lnTo>
                      <a:lnTo>
                        <a:pt x="538" y="413"/>
                      </a:lnTo>
                      <a:lnTo>
                        <a:pt x="540" y="422"/>
                      </a:lnTo>
                      <a:lnTo>
                        <a:pt x="541" y="431"/>
                      </a:lnTo>
                      <a:lnTo>
                        <a:pt x="542" y="439"/>
                      </a:lnTo>
                      <a:lnTo>
                        <a:pt x="543" y="447"/>
                      </a:lnTo>
                      <a:lnTo>
                        <a:pt x="544" y="456"/>
                      </a:lnTo>
                      <a:lnTo>
                        <a:pt x="545" y="464"/>
                      </a:lnTo>
                      <a:lnTo>
                        <a:pt x="545" y="472"/>
                      </a:lnTo>
                      <a:lnTo>
                        <a:pt x="545" y="480"/>
                      </a:lnTo>
                      <a:lnTo>
                        <a:pt x="544" y="487"/>
                      </a:lnTo>
                      <a:lnTo>
                        <a:pt x="543" y="495"/>
                      </a:lnTo>
                      <a:lnTo>
                        <a:pt x="543" y="503"/>
                      </a:lnTo>
                      <a:lnTo>
                        <a:pt x="542" y="510"/>
                      </a:lnTo>
                      <a:lnTo>
                        <a:pt x="541" y="519"/>
                      </a:lnTo>
                      <a:lnTo>
                        <a:pt x="539" y="527"/>
                      </a:lnTo>
                      <a:lnTo>
                        <a:pt x="537" y="536"/>
                      </a:lnTo>
                      <a:lnTo>
                        <a:pt x="534" y="545"/>
                      </a:lnTo>
                      <a:lnTo>
                        <a:pt x="532" y="555"/>
                      </a:lnTo>
                      <a:lnTo>
                        <a:pt x="528" y="564"/>
                      </a:lnTo>
                      <a:lnTo>
                        <a:pt x="525" y="573"/>
                      </a:lnTo>
                      <a:lnTo>
                        <a:pt x="521" y="583"/>
                      </a:lnTo>
                      <a:lnTo>
                        <a:pt x="517" y="592"/>
                      </a:lnTo>
                      <a:lnTo>
                        <a:pt x="512" y="601"/>
                      </a:lnTo>
                      <a:lnTo>
                        <a:pt x="508" y="610"/>
                      </a:lnTo>
                      <a:lnTo>
                        <a:pt x="503" y="618"/>
                      </a:lnTo>
                      <a:lnTo>
                        <a:pt x="498" y="628"/>
                      </a:lnTo>
                      <a:lnTo>
                        <a:pt x="493" y="635"/>
                      </a:lnTo>
                      <a:lnTo>
                        <a:pt x="488" y="643"/>
                      </a:lnTo>
                      <a:lnTo>
                        <a:pt x="482" y="652"/>
                      </a:lnTo>
                      <a:lnTo>
                        <a:pt x="477" y="661"/>
                      </a:lnTo>
                      <a:lnTo>
                        <a:pt x="470" y="670"/>
                      </a:lnTo>
                      <a:lnTo>
                        <a:pt x="464" y="679"/>
                      </a:lnTo>
                      <a:lnTo>
                        <a:pt x="456" y="689"/>
                      </a:lnTo>
                      <a:lnTo>
                        <a:pt x="448" y="698"/>
                      </a:lnTo>
                      <a:lnTo>
                        <a:pt x="441" y="708"/>
                      </a:lnTo>
                      <a:lnTo>
                        <a:pt x="433" y="718"/>
                      </a:lnTo>
                      <a:lnTo>
                        <a:pt x="425" y="727"/>
                      </a:lnTo>
                      <a:lnTo>
                        <a:pt x="416" y="736"/>
                      </a:lnTo>
                      <a:lnTo>
                        <a:pt x="408" y="745"/>
                      </a:lnTo>
                      <a:lnTo>
                        <a:pt x="400" y="754"/>
                      </a:lnTo>
                      <a:lnTo>
                        <a:pt x="392" y="762"/>
                      </a:lnTo>
                      <a:lnTo>
                        <a:pt x="383" y="770"/>
                      </a:lnTo>
                      <a:lnTo>
                        <a:pt x="376" y="778"/>
                      </a:lnTo>
                      <a:lnTo>
                        <a:pt x="368" y="786"/>
                      </a:lnTo>
                      <a:lnTo>
                        <a:pt x="360" y="793"/>
                      </a:lnTo>
                      <a:lnTo>
                        <a:pt x="351" y="800"/>
                      </a:lnTo>
                      <a:lnTo>
                        <a:pt x="343" y="807"/>
                      </a:lnTo>
                      <a:lnTo>
                        <a:pt x="334" y="814"/>
                      </a:lnTo>
                      <a:lnTo>
                        <a:pt x="325" y="821"/>
                      </a:lnTo>
                      <a:lnTo>
                        <a:pt x="316" y="828"/>
                      </a:lnTo>
                      <a:lnTo>
                        <a:pt x="307" y="835"/>
                      </a:lnTo>
                      <a:lnTo>
                        <a:pt x="297" y="842"/>
                      </a:lnTo>
                      <a:lnTo>
                        <a:pt x="288" y="849"/>
                      </a:lnTo>
                      <a:lnTo>
                        <a:pt x="278" y="855"/>
                      </a:lnTo>
                      <a:lnTo>
                        <a:pt x="270" y="862"/>
                      </a:lnTo>
                      <a:lnTo>
                        <a:pt x="260" y="868"/>
                      </a:lnTo>
                      <a:lnTo>
                        <a:pt x="252" y="874"/>
                      </a:lnTo>
                      <a:lnTo>
                        <a:pt x="244" y="879"/>
                      </a:lnTo>
                      <a:lnTo>
                        <a:pt x="236" y="884"/>
                      </a:lnTo>
                      <a:lnTo>
                        <a:pt x="228" y="888"/>
                      </a:lnTo>
                      <a:lnTo>
                        <a:pt x="222" y="893"/>
                      </a:lnTo>
                      <a:lnTo>
                        <a:pt x="215" y="898"/>
                      </a:lnTo>
                      <a:lnTo>
                        <a:pt x="205" y="904"/>
                      </a:lnTo>
                      <a:lnTo>
                        <a:pt x="195" y="909"/>
                      </a:lnTo>
                      <a:lnTo>
                        <a:pt x="187" y="915"/>
                      </a:lnTo>
                      <a:lnTo>
                        <a:pt x="178" y="921"/>
                      </a:lnTo>
                      <a:lnTo>
                        <a:pt x="169" y="926"/>
                      </a:lnTo>
                      <a:lnTo>
                        <a:pt x="162" y="931"/>
                      </a:lnTo>
                      <a:lnTo>
                        <a:pt x="154" y="935"/>
                      </a:lnTo>
                      <a:lnTo>
                        <a:pt x="148" y="939"/>
                      </a:lnTo>
                      <a:lnTo>
                        <a:pt x="143" y="942"/>
                      </a:lnTo>
                      <a:lnTo>
                        <a:pt x="138" y="946"/>
                      </a:lnTo>
                      <a:lnTo>
                        <a:pt x="134" y="947"/>
                      </a:lnTo>
                      <a:lnTo>
                        <a:pt x="131" y="949"/>
                      </a:lnTo>
                      <a:lnTo>
                        <a:pt x="129" y="950"/>
                      </a:lnTo>
                      <a:lnTo>
                        <a:pt x="127" y="951"/>
                      </a:lnTo>
                      <a:lnTo>
                        <a:pt x="125" y="952"/>
                      </a:lnTo>
                      <a:lnTo>
                        <a:pt x="124" y="953"/>
                      </a:lnTo>
                      <a:lnTo>
                        <a:pt x="124" y="954"/>
                      </a:lnTo>
                      <a:lnTo>
                        <a:pt x="123" y="954"/>
                      </a:lnTo>
                      <a:cubicBezTo>
                        <a:pt x="106" y="962"/>
                        <a:pt x="82" y="965"/>
                        <a:pt x="63" y="969"/>
                      </a:cubicBezTo>
                      <a:cubicBezTo>
                        <a:pt x="32" y="974"/>
                        <a:pt x="0" y="977"/>
                        <a:pt x="0" y="977"/>
                      </a:cubicBezTo>
                      <a:lnTo>
                        <a:pt x="1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79" name="Group 16"/>
              <p:cNvGrpSpPr>
                <a:grpSpLocks/>
              </p:cNvGrpSpPr>
              <p:nvPr/>
            </p:nvGrpSpPr>
            <p:grpSpPr bwMode="auto">
              <a:xfrm>
                <a:off x="3865" y="1764"/>
                <a:ext cx="45" cy="75"/>
                <a:chOff x="3865" y="1764"/>
                <a:chExt cx="45" cy="75"/>
              </a:xfrm>
            </p:grpSpPr>
            <p:sp>
              <p:nvSpPr>
                <p:cNvPr id="62780" name="Freeform 17"/>
                <p:cNvSpPr>
                  <a:spLocks noChangeArrowheads="1"/>
                </p:cNvSpPr>
                <p:nvPr/>
              </p:nvSpPr>
              <p:spPr bwMode="auto">
                <a:xfrm flipH="1">
                  <a:off x="3865" y="1764"/>
                  <a:ext cx="46" cy="76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544" y="421"/>
                      </a:moveTo>
                      <a:lnTo>
                        <a:pt x="539" y="422"/>
                      </a:lnTo>
                      <a:lnTo>
                        <a:pt x="533" y="425"/>
                      </a:lnTo>
                      <a:lnTo>
                        <a:pt x="529" y="425"/>
                      </a:lnTo>
                      <a:lnTo>
                        <a:pt x="523" y="426"/>
                      </a:lnTo>
                      <a:lnTo>
                        <a:pt x="517" y="427"/>
                      </a:lnTo>
                      <a:lnTo>
                        <a:pt x="511" y="427"/>
                      </a:lnTo>
                      <a:lnTo>
                        <a:pt x="504" y="426"/>
                      </a:lnTo>
                      <a:lnTo>
                        <a:pt x="497" y="425"/>
                      </a:lnTo>
                      <a:lnTo>
                        <a:pt x="489" y="424"/>
                      </a:lnTo>
                      <a:lnTo>
                        <a:pt x="481" y="422"/>
                      </a:lnTo>
                      <a:lnTo>
                        <a:pt x="473" y="421"/>
                      </a:lnTo>
                      <a:lnTo>
                        <a:pt x="464" y="418"/>
                      </a:lnTo>
                      <a:lnTo>
                        <a:pt x="456" y="416"/>
                      </a:lnTo>
                      <a:lnTo>
                        <a:pt x="447" y="413"/>
                      </a:lnTo>
                      <a:lnTo>
                        <a:pt x="439" y="410"/>
                      </a:lnTo>
                      <a:lnTo>
                        <a:pt x="431" y="407"/>
                      </a:lnTo>
                      <a:lnTo>
                        <a:pt x="422" y="404"/>
                      </a:lnTo>
                      <a:lnTo>
                        <a:pt x="413" y="400"/>
                      </a:lnTo>
                      <a:lnTo>
                        <a:pt x="404" y="396"/>
                      </a:lnTo>
                      <a:lnTo>
                        <a:pt x="394" y="391"/>
                      </a:lnTo>
                      <a:lnTo>
                        <a:pt x="385" y="387"/>
                      </a:lnTo>
                      <a:lnTo>
                        <a:pt x="376" y="383"/>
                      </a:lnTo>
                      <a:lnTo>
                        <a:pt x="366" y="378"/>
                      </a:lnTo>
                      <a:lnTo>
                        <a:pt x="358" y="373"/>
                      </a:lnTo>
                      <a:lnTo>
                        <a:pt x="350" y="369"/>
                      </a:lnTo>
                      <a:lnTo>
                        <a:pt x="343" y="365"/>
                      </a:lnTo>
                      <a:lnTo>
                        <a:pt x="337" y="361"/>
                      </a:lnTo>
                      <a:lnTo>
                        <a:pt x="331" y="358"/>
                      </a:lnTo>
                      <a:lnTo>
                        <a:pt x="326" y="354"/>
                      </a:lnTo>
                      <a:lnTo>
                        <a:pt x="321" y="349"/>
                      </a:lnTo>
                      <a:lnTo>
                        <a:pt x="316" y="345"/>
                      </a:lnTo>
                      <a:lnTo>
                        <a:pt x="313" y="341"/>
                      </a:lnTo>
                      <a:lnTo>
                        <a:pt x="309" y="336"/>
                      </a:lnTo>
                      <a:lnTo>
                        <a:pt x="307" y="331"/>
                      </a:lnTo>
                      <a:lnTo>
                        <a:pt x="305" y="326"/>
                      </a:lnTo>
                      <a:lnTo>
                        <a:pt x="304" y="320"/>
                      </a:lnTo>
                      <a:lnTo>
                        <a:pt x="303" y="315"/>
                      </a:lnTo>
                      <a:lnTo>
                        <a:pt x="302" y="309"/>
                      </a:lnTo>
                      <a:lnTo>
                        <a:pt x="301" y="303"/>
                      </a:lnTo>
                      <a:lnTo>
                        <a:pt x="301" y="297"/>
                      </a:lnTo>
                      <a:lnTo>
                        <a:pt x="301" y="291"/>
                      </a:lnTo>
                      <a:lnTo>
                        <a:pt x="301" y="284"/>
                      </a:lnTo>
                      <a:lnTo>
                        <a:pt x="301" y="277"/>
                      </a:lnTo>
                      <a:lnTo>
                        <a:pt x="301" y="269"/>
                      </a:lnTo>
                      <a:lnTo>
                        <a:pt x="302" y="261"/>
                      </a:lnTo>
                      <a:lnTo>
                        <a:pt x="303" y="252"/>
                      </a:lnTo>
                      <a:lnTo>
                        <a:pt x="303" y="243"/>
                      </a:lnTo>
                      <a:lnTo>
                        <a:pt x="304" y="234"/>
                      </a:lnTo>
                      <a:lnTo>
                        <a:pt x="305" y="224"/>
                      </a:lnTo>
                      <a:lnTo>
                        <a:pt x="307" y="215"/>
                      </a:lnTo>
                      <a:lnTo>
                        <a:pt x="309" y="206"/>
                      </a:lnTo>
                      <a:lnTo>
                        <a:pt x="311" y="197"/>
                      </a:lnTo>
                      <a:lnTo>
                        <a:pt x="313" y="188"/>
                      </a:lnTo>
                      <a:lnTo>
                        <a:pt x="316" y="180"/>
                      </a:lnTo>
                      <a:lnTo>
                        <a:pt x="318" y="172"/>
                      </a:lnTo>
                      <a:lnTo>
                        <a:pt x="322" y="164"/>
                      </a:lnTo>
                      <a:lnTo>
                        <a:pt x="326" y="155"/>
                      </a:lnTo>
                      <a:lnTo>
                        <a:pt x="330" y="147"/>
                      </a:lnTo>
                      <a:lnTo>
                        <a:pt x="334" y="138"/>
                      </a:lnTo>
                      <a:lnTo>
                        <a:pt x="338" y="130"/>
                      </a:lnTo>
                      <a:lnTo>
                        <a:pt x="343" y="121"/>
                      </a:lnTo>
                      <a:lnTo>
                        <a:pt x="348" y="113"/>
                      </a:lnTo>
                      <a:lnTo>
                        <a:pt x="353" y="105"/>
                      </a:lnTo>
                      <a:lnTo>
                        <a:pt x="357" y="98"/>
                      </a:lnTo>
                      <a:lnTo>
                        <a:pt x="361" y="91"/>
                      </a:lnTo>
                      <a:lnTo>
                        <a:pt x="366" y="85"/>
                      </a:lnTo>
                      <a:lnTo>
                        <a:pt x="369" y="79"/>
                      </a:lnTo>
                      <a:lnTo>
                        <a:pt x="373" y="73"/>
                      </a:lnTo>
                      <a:lnTo>
                        <a:pt x="377" y="66"/>
                      </a:lnTo>
                      <a:lnTo>
                        <a:pt x="381" y="59"/>
                      </a:lnTo>
                      <a:lnTo>
                        <a:pt x="385" y="53"/>
                      </a:lnTo>
                      <a:lnTo>
                        <a:pt x="388" y="47"/>
                      </a:lnTo>
                      <a:lnTo>
                        <a:pt x="391" y="41"/>
                      </a:lnTo>
                      <a:lnTo>
                        <a:pt x="392" y="36"/>
                      </a:lnTo>
                      <a:lnTo>
                        <a:pt x="394" y="31"/>
                      </a:lnTo>
                      <a:lnTo>
                        <a:pt x="394" y="26"/>
                      </a:lnTo>
                      <a:lnTo>
                        <a:pt x="394" y="23"/>
                      </a:lnTo>
                      <a:lnTo>
                        <a:pt x="393" y="20"/>
                      </a:lnTo>
                      <a:lnTo>
                        <a:pt x="391" y="17"/>
                      </a:lnTo>
                      <a:lnTo>
                        <a:pt x="389" y="14"/>
                      </a:lnTo>
                      <a:lnTo>
                        <a:pt x="386" y="11"/>
                      </a:lnTo>
                      <a:lnTo>
                        <a:pt x="382" y="9"/>
                      </a:lnTo>
                      <a:lnTo>
                        <a:pt x="378" y="7"/>
                      </a:lnTo>
                      <a:lnTo>
                        <a:pt x="373" y="5"/>
                      </a:lnTo>
                      <a:lnTo>
                        <a:pt x="368" y="3"/>
                      </a:lnTo>
                      <a:lnTo>
                        <a:pt x="362" y="2"/>
                      </a:lnTo>
                      <a:lnTo>
                        <a:pt x="356" y="1"/>
                      </a:lnTo>
                      <a:lnTo>
                        <a:pt x="351" y="0"/>
                      </a:lnTo>
                      <a:lnTo>
                        <a:pt x="344" y="0"/>
                      </a:lnTo>
                      <a:lnTo>
                        <a:pt x="338" y="0"/>
                      </a:lnTo>
                      <a:lnTo>
                        <a:pt x="331" y="0"/>
                      </a:lnTo>
                      <a:lnTo>
                        <a:pt x="323" y="2"/>
                      </a:lnTo>
                      <a:lnTo>
                        <a:pt x="316" y="3"/>
                      </a:lnTo>
                      <a:lnTo>
                        <a:pt x="308" y="5"/>
                      </a:lnTo>
                      <a:lnTo>
                        <a:pt x="300" y="7"/>
                      </a:lnTo>
                      <a:lnTo>
                        <a:pt x="293" y="10"/>
                      </a:lnTo>
                      <a:lnTo>
                        <a:pt x="285" y="13"/>
                      </a:lnTo>
                      <a:lnTo>
                        <a:pt x="278" y="16"/>
                      </a:lnTo>
                      <a:lnTo>
                        <a:pt x="273" y="18"/>
                      </a:lnTo>
                      <a:lnTo>
                        <a:pt x="267" y="21"/>
                      </a:lnTo>
                      <a:lnTo>
                        <a:pt x="262" y="24"/>
                      </a:lnTo>
                      <a:lnTo>
                        <a:pt x="256" y="28"/>
                      </a:lnTo>
                      <a:lnTo>
                        <a:pt x="250" y="32"/>
                      </a:lnTo>
                      <a:lnTo>
                        <a:pt x="244" y="37"/>
                      </a:lnTo>
                      <a:lnTo>
                        <a:pt x="237" y="41"/>
                      </a:lnTo>
                      <a:lnTo>
                        <a:pt x="230" y="47"/>
                      </a:lnTo>
                      <a:lnTo>
                        <a:pt x="224" y="53"/>
                      </a:lnTo>
                      <a:lnTo>
                        <a:pt x="217" y="59"/>
                      </a:lnTo>
                      <a:lnTo>
                        <a:pt x="210" y="65"/>
                      </a:lnTo>
                      <a:lnTo>
                        <a:pt x="203" y="71"/>
                      </a:lnTo>
                      <a:lnTo>
                        <a:pt x="196" y="78"/>
                      </a:lnTo>
                      <a:lnTo>
                        <a:pt x="190" y="85"/>
                      </a:lnTo>
                      <a:lnTo>
                        <a:pt x="184" y="91"/>
                      </a:lnTo>
                      <a:lnTo>
                        <a:pt x="178" y="97"/>
                      </a:lnTo>
                      <a:lnTo>
                        <a:pt x="172" y="104"/>
                      </a:lnTo>
                      <a:lnTo>
                        <a:pt x="166" y="110"/>
                      </a:lnTo>
                      <a:lnTo>
                        <a:pt x="159" y="118"/>
                      </a:lnTo>
                      <a:lnTo>
                        <a:pt x="152" y="125"/>
                      </a:lnTo>
                      <a:lnTo>
                        <a:pt x="146" y="134"/>
                      </a:lnTo>
                      <a:lnTo>
                        <a:pt x="138" y="142"/>
                      </a:lnTo>
                      <a:lnTo>
                        <a:pt x="132" y="150"/>
                      </a:lnTo>
                      <a:lnTo>
                        <a:pt x="124" y="159"/>
                      </a:lnTo>
                      <a:lnTo>
                        <a:pt x="117" y="168"/>
                      </a:lnTo>
                      <a:lnTo>
                        <a:pt x="111" y="177"/>
                      </a:lnTo>
                      <a:lnTo>
                        <a:pt x="104" y="185"/>
                      </a:lnTo>
                      <a:lnTo>
                        <a:pt x="98" y="193"/>
                      </a:lnTo>
                      <a:lnTo>
                        <a:pt x="93" y="202"/>
                      </a:lnTo>
                      <a:lnTo>
                        <a:pt x="87" y="209"/>
                      </a:lnTo>
                      <a:lnTo>
                        <a:pt x="82" y="217"/>
                      </a:lnTo>
                      <a:lnTo>
                        <a:pt x="77" y="225"/>
                      </a:lnTo>
                      <a:lnTo>
                        <a:pt x="72" y="233"/>
                      </a:lnTo>
                      <a:lnTo>
                        <a:pt x="67" y="241"/>
                      </a:lnTo>
                      <a:lnTo>
                        <a:pt x="63" y="249"/>
                      </a:lnTo>
                      <a:lnTo>
                        <a:pt x="58" y="258"/>
                      </a:lnTo>
                      <a:lnTo>
                        <a:pt x="53" y="266"/>
                      </a:lnTo>
                      <a:lnTo>
                        <a:pt x="50" y="275"/>
                      </a:lnTo>
                      <a:lnTo>
                        <a:pt x="46" y="284"/>
                      </a:lnTo>
                      <a:lnTo>
                        <a:pt x="42" y="293"/>
                      </a:lnTo>
                      <a:lnTo>
                        <a:pt x="38" y="301"/>
                      </a:lnTo>
                      <a:lnTo>
                        <a:pt x="35" y="310"/>
                      </a:lnTo>
                      <a:lnTo>
                        <a:pt x="31" y="319"/>
                      </a:lnTo>
                      <a:lnTo>
                        <a:pt x="29" y="327"/>
                      </a:lnTo>
                      <a:lnTo>
                        <a:pt x="26" y="335"/>
                      </a:lnTo>
                      <a:lnTo>
                        <a:pt x="24" y="343"/>
                      </a:lnTo>
                      <a:lnTo>
                        <a:pt x="21" y="350"/>
                      </a:lnTo>
                      <a:lnTo>
                        <a:pt x="20" y="358"/>
                      </a:lnTo>
                      <a:lnTo>
                        <a:pt x="17" y="365"/>
                      </a:lnTo>
                      <a:lnTo>
                        <a:pt x="16" y="372"/>
                      </a:lnTo>
                      <a:lnTo>
                        <a:pt x="13" y="380"/>
                      </a:lnTo>
                      <a:lnTo>
                        <a:pt x="12" y="388"/>
                      </a:lnTo>
                      <a:lnTo>
                        <a:pt x="10" y="396"/>
                      </a:lnTo>
                      <a:lnTo>
                        <a:pt x="8" y="405"/>
                      </a:lnTo>
                      <a:lnTo>
                        <a:pt x="7" y="413"/>
                      </a:lnTo>
                      <a:lnTo>
                        <a:pt x="5" y="422"/>
                      </a:lnTo>
                      <a:lnTo>
                        <a:pt x="4" y="431"/>
                      </a:lnTo>
                      <a:lnTo>
                        <a:pt x="3" y="439"/>
                      </a:lnTo>
                      <a:lnTo>
                        <a:pt x="2" y="447"/>
                      </a:lnTo>
                      <a:lnTo>
                        <a:pt x="1" y="456"/>
                      </a:lnTo>
                      <a:lnTo>
                        <a:pt x="0" y="464"/>
                      </a:lnTo>
                      <a:lnTo>
                        <a:pt x="0" y="472"/>
                      </a:lnTo>
                      <a:lnTo>
                        <a:pt x="0" y="480"/>
                      </a:lnTo>
                      <a:lnTo>
                        <a:pt x="1" y="487"/>
                      </a:lnTo>
                      <a:lnTo>
                        <a:pt x="2" y="495"/>
                      </a:lnTo>
                      <a:lnTo>
                        <a:pt x="2" y="503"/>
                      </a:lnTo>
                      <a:lnTo>
                        <a:pt x="3" y="510"/>
                      </a:lnTo>
                      <a:lnTo>
                        <a:pt x="4" y="519"/>
                      </a:lnTo>
                      <a:lnTo>
                        <a:pt x="6" y="527"/>
                      </a:lnTo>
                      <a:lnTo>
                        <a:pt x="8" y="536"/>
                      </a:lnTo>
                      <a:lnTo>
                        <a:pt x="11" y="545"/>
                      </a:lnTo>
                      <a:lnTo>
                        <a:pt x="13" y="555"/>
                      </a:lnTo>
                      <a:lnTo>
                        <a:pt x="17" y="564"/>
                      </a:lnTo>
                      <a:lnTo>
                        <a:pt x="20" y="573"/>
                      </a:lnTo>
                      <a:lnTo>
                        <a:pt x="24" y="583"/>
                      </a:lnTo>
                      <a:lnTo>
                        <a:pt x="28" y="592"/>
                      </a:lnTo>
                      <a:lnTo>
                        <a:pt x="33" y="601"/>
                      </a:lnTo>
                      <a:lnTo>
                        <a:pt x="37" y="610"/>
                      </a:lnTo>
                      <a:lnTo>
                        <a:pt x="42" y="618"/>
                      </a:lnTo>
                      <a:lnTo>
                        <a:pt x="47" y="628"/>
                      </a:lnTo>
                      <a:lnTo>
                        <a:pt x="52" y="635"/>
                      </a:lnTo>
                      <a:lnTo>
                        <a:pt x="57" y="643"/>
                      </a:lnTo>
                      <a:lnTo>
                        <a:pt x="63" y="652"/>
                      </a:lnTo>
                      <a:lnTo>
                        <a:pt x="68" y="661"/>
                      </a:lnTo>
                      <a:lnTo>
                        <a:pt x="75" y="670"/>
                      </a:lnTo>
                      <a:lnTo>
                        <a:pt x="81" y="679"/>
                      </a:lnTo>
                      <a:lnTo>
                        <a:pt x="89" y="689"/>
                      </a:lnTo>
                      <a:lnTo>
                        <a:pt x="97" y="698"/>
                      </a:lnTo>
                      <a:lnTo>
                        <a:pt x="104" y="708"/>
                      </a:lnTo>
                      <a:lnTo>
                        <a:pt x="112" y="718"/>
                      </a:lnTo>
                      <a:lnTo>
                        <a:pt x="120" y="727"/>
                      </a:lnTo>
                      <a:lnTo>
                        <a:pt x="129" y="736"/>
                      </a:lnTo>
                      <a:lnTo>
                        <a:pt x="137" y="745"/>
                      </a:lnTo>
                      <a:lnTo>
                        <a:pt x="145" y="754"/>
                      </a:lnTo>
                      <a:lnTo>
                        <a:pt x="153" y="762"/>
                      </a:lnTo>
                      <a:lnTo>
                        <a:pt x="162" y="770"/>
                      </a:lnTo>
                      <a:lnTo>
                        <a:pt x="169" y="778"/>
                      </a:lnTo>
                      <a:lnTo>
                        <a:pt x="177" y="786"/>
                      </a:lnTo>
                      <a:lnTo>
                        <a:pt x="185" y="793"/>
                      </a:lnTo>
                      <a:lnTo>
                        <a:pt x="194" y="800"/>
                      </a:lnTo>
                      <a:lnTo>
                        <a:pt x="202" y="807"/>
                      </a:lnTo>
                      <a:lnTo>
                        <a:pt x="211" y="814"/>
                      </a:lnTo>
                      <a:lnTo>
                        <a:pt x="220" y="821"/>
                      </a:lnTo>
                      <a:lnTo>
                        <a:pt x="229" y="828"/>
                      </a:lnTo>
                      <a:lnTo>
                        <a:pt x="238" y="835"/>
                      </a:lnTo>
                      <a:lnTo>
                        <a:pt x="248" y="842"/>
                      </a:lnTo>
                      <a:lnTo>
                        <a:pt x="257" y="849"/>
                      </a:lnTo>
                      <a:lnTo>
                        <a:pt x="267" y="855"/>
                      </a:lnTo>
                      <a:lnTo>
                        <a:pt x="275" y="862"/>
                      </a:lnTo>
                      <a:lnTo>
                        <a:pt x="285" y="868"/>
                      </a:lnTo>
                      <a:lnTo>
                        <a:pt x="293" y="874"/>
                      </a:lnTo>
                      <a:lnTo>
                        <a:pt x="301" y="879"/>
                      </a:lnTo>
                      <a:lnTo>
                        <a:pt x="309" y="884"/>
                      </a:lnTo>
                      <a:lnTo>
                        <a:pt x="317" y="888"/>
                      </a:lnTo>
                      <a:lnTo>
                        <a:pt x="323" y="893"/>
                      </a:lnTo>
                      <a:lnTo>
                        <a:pt x="330" y="898"/>
                      </a:lnTo>
                      <a:lnTo>
                        <a:pt x="340" y="904"/>
                      </a:lnTo>
                      <a:lnTo>
                        <a:pt x="350" y="909"/>
                      </a:lnTo>
                      <a:lnTo>
                        <a:pt x="358" y="915"/>
                      </a:lnTo>
                      <a:lnTo>
                        <a:pt x="367" y="921"/>
                      </a:lnTo>
                      <a:lnTo>
                        <a:pt x="376" y="926"/>
                      </a:lnTo>
                      <a:lnTo>
                        <a:pt x="383" y="931"/>
                      </a:lnTo>
                      <a:lnTo>
                        <a:pt x="391" y="935"/>
                      </a:lnTo>
                      <a:lnTo>
                        <a:pt x="397" y="939"/>
                      </a:lnTo>
                      <a:lnTo>
                        <a:pt x="402" y="942"/>
                      </a:lnTo>
                      <a:lnTo>
                        <a:pt x="407" y="946"/>
                      </a:lnTo>
                      <a:lnTo>
                        <a:pt x="411" y="947"/>
                      </a:lnTo>
                      <a:lnTo>
                        <a:pt x="414" y="949"/>
                      </a:lnTo>
                      <a:lnTo>
                        <a:pt x="416" y="950"/>
                      </a:lnTo>
                      <a:lnTo>
                        <a:pt x="418" y="951"/>
                      </a:lnTo>
                      <a:lnTo>
                        <a:pt x="420" y="952"/>
                      </a:lnTo>
                      <a:lnTo>
                        <a:pt x="421" y="953"/>
                      </a:lnTo>
                      <a:lnTo>
                        <a:pt x="421" y="954"/>
                      </a:lnTo>
                      <a:lnTo>
                        <a:pt x="422" y="954"/>
                      </a:lnTo>
                      <a:cubicBezTo>
                        <a:pt x="439" y="962"/>
                        <a:pt x="463" y="965"/>
                        <a:pt x="482" y="969"/>
                      </a:cubicBezTo>
                      <a:cubicBezTo>
                        <a:pt x="513" y="974"/>
                        <a:pt x="545" y="977"/>
                        <a:pt x="545" y="977"/>
                      </a:cubicBezTo>
                      <a:lnTo>
                        <a:pt x="544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777" name="AutoShape 18"/>
            <p:cNvSpPr>
              <a:spLocks noChangeArrowheads="1"/>
            </p:cNvSpPr>
            <p:nvPr/>
          </p:nvSpPr>
          <p:spPr bwMode="auto">
            <a:xfrm>
              <a:off x="3720" y="1788"/>
              <a:ext cx="148" cy="63"/>
            </a:xfrm>
            <a:prstGeom prst="roundRect">
              <a:avLst>
                <a:gd name="adj" fmla="val 1611"/>
              </a:avLst>
            </a:prstGeom>
            <a:solidFill>
              <a:srgbClr val="FF0000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5" name="Group 19"/>
          <p:cNvGrpSpPr>
            <a:grpSpLocks/>
          </p:cNvGrpSpPr>
          <p:nvPr/>
        </p:nvGrpSpPr>
        <p:grpSpPr bwMode="auto">
          <a:xfrm>
            <a:off x="7219950" y="3567113"/>
            <a:ext cx="412750" cy="163512"/>
            <a:chOff x="4125" y="2038"/>
            <a:chExt cx="236" cy="94"/>
          </a:xfrm>
        </p:grpSpPr>
        <p:sp>
          <p:nvSpPr>
            <p:cNvPr id="62774" name="AutoShape 20"/>
            <p:cNvSpPr>
              <a:spLocks noChangeArrowheads="1"/>
            </p:cNvSpPr>
            <p:nvPr/>
          </p:nvSpPr>
          <p:spPr bwMode="auto">
            <a:xfrm>
              <a:off x="4170" y="2070"/>
              <a:ext cx="149" cy="63"/>
            </a:xfrm>
            <a:prstGeom prst="roundRect">
              <a:avLst>
                <a:gd name="adj" fmla="val 1611"/>
              </a:avLst>
            </a:prstGeom>
            <a:solidFill>
              <a:srgbClr val="E6E6E6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75" name="Freeform 21"/>
            <p:cNvSpPr>
              <a:spLocks noChangeArrowheads="1"/>
            </p:cNvSpPr>
            <p:nvPr/>
          </p:nvSpPr>
          <p:spPr bwMode="auto">
            <a:xfrm flipH="1">
              <a:off x="4125" y="2038"/>
              <a:ext cx="237" cy="69"/>
            </a:xfrm>
            <a:custGeom>
              <a:avLst/>
              <a:gdLst>
                <a:gd name="T0" fmla="*/ 0 w 3525"/>
                <a:gd name="T1" fmla="*/ 0 h 1176"/>
                <a:gd name="T2" fmla="*/ 0 w 3525"/>
                <a:gd name="T3" fmla="*/ 0 h 1176"/>
                <a:gd name="T4" fmla="*/ 0 w 3525"/>
                <a:gd name="T5" fmla="*/ 0 h 1176"/>
                <a:gd name="T6" fmla="*/ 0 w 3525"/>
                <a:gd name="T7" fmla="*/ 0 h 1176"/>
                <a:gd name="T8" fmla="*/ 0 w 3525"/>
                <a:gd name="T9" fmla="*/ 0 h 1176"/>
                <a:gd name="T10" fmla="*/ 0 w 3525"/>
                <a:gd name="T11" fmla="*/ 0 h 1176"/>
                <a:gd name="T12" fmla="*/ 0 w 3525"/>
                <a:gd name="T13" fmla="*/ 0 h 1176"/>
                <a:gd name="T14" fmla="*/ 0 w 3525"/>
                <a:gd name="T15" fmla="*/ 0 h 1176"/>
                <a:gd name="T16" fmla="*/ 0 w 3525"/>
                <a:gd name="T17" fmla="*/ 0 h 1176"/>
                <a:gd name="T18" fmla="*/ 0 w 3525"/>
                <a:gd name="T19" fmla="*/ 0 h 1176"/>
                <a:gd name="T20" fmla="*/ 0 w 3525"/>
                <a:gd name="T21" fmla="*/ 0 h 1176"/>
                <a:gd name="T22" fmla="*/ 0 w 3525"/>
                <a:gd name="T23" fmla="*/ 0 h 1176"/>
                <a:gd name="T24" fmla="*/ 0 w 3525"/>
                <a:gd name="T25" fmla="*/ 0 h 1176"/>
                <a:gd name="T26" fmla="*/ 0 w 3525"/>
                <a:gd name="T27" fmla="*/ 0 h 1176"/>
                <a:gd name="T28" fmla="*/ 0 w 3525"/>
                <a:gd name="T29" fmla="*/ 0 h 1176"/>
                <a:gd name="T30" fmla="*/ 0 w 3525"/>
                <a:gd name="T31" fmla="*/ 0 h 1176"/>
                <a:gd name="T32" fmla="*/ 0 w 3525"/>
                <a:gd name="T33" fmla="*/ 0 h 1176"/>
                <a:gd name="T34" fmla="*/ 0 w 3525"/>
                <a:gd name="T35" fmla="*/ 0 h 1176"/>
                <a:gd name="T36" fmla="*/ 0 w 3525"/>
                <a:gd name="T37" fmla="*/ 0 h 1176"/>
                <a:gd name="T38" fmla="*/ 0 w 3525"/>
                <a:gd name="T39" fmla="*/ 0 h 1176"/>
                <a:gd name="T40" fmla="*/ 0 w 3525"/>
                <a:gd name="T41" fmla="*/ 0 h 1176"/>
                <a:gd name="T42" fmla="*/ 0 w 3525"/>
                <a:gd name="T43" fmla="*/ 0 h 1176"/>
                <a:gd name="T44" fmla="*/ 0 w 3525"/>
                <a:gd name="T45" fmla="*/ 0 h 1176"/>
                <a:gd name="T46" fmla="*/ 0 w 3525"/>
                <a:gd name="T47" fmla="*/ 0 h 1176"/>
                <a:gd name="T48" fmla="*/ 0 w 3525"/>
                <a:gd name="T49" fmla="*/ 0 h 1176"/>
                <a:gd name="T50" fmla="*/ 0 w 3525"/>
                <a:gd name="T51" fmla="*/ 0 h 1176"/>
                <a:gd name="T52" fmla="*/ 0 w 3525"/>
                <a:gd name="T53" fmla="*/ 0 h 1176"/>
                <a:gd name="T54" fmla="*/ 0 w 3525"/>
                <a:gd name="T55" fmla="*/ 0 h 1176"/>
                <a:gd name="T56" fmla="*/ 0 w 3525"/>
                <a:gd name="T57" fmla="*/ 0 h 1176"/>
                <a:gd name="T58" fmla="*/ 0 w 3525"/>
                <a:gd name="T59" fmla="*/ 0 h 1176"/>
                <a:gd name="T60" fmla="*/ 0 w 3525"/>
                <a:gd name="T61" fmla="*/ 0 h 1176"/>
                <a:gd name="T62" fmla="*/ 0 w 3525"/>
                <a:gd name="T63" fmla="*/ 0 h 1176"/>
                <a:gd name="T64" fmla="*/ 0 w 3525"/>
                <a:gd name="T65" fmla="*/ 0 h 1176"/>
                <a:gd name="T66" fmla="*/ 0 w 3525"/>
                <a:gd name="T67" fmla="*/ 0 h 1176"/>
                <a:gd name="T68" fmla="*/ 0 w 3525"/>
                <a:gd name="T69" fmla="*/ 0 h 1176"/>
                <a:gd name="T70" fmla="*/ 0 w 3525"/>
                <a:gd name="T71" fmla="*/ 0 h 1176"/>
                <a:gd name="T72" fmla="*/ 0 w 3525"/>
                <a:gd name="T73" fmla="*/ 0 h 1176"/>
                <a:gd name="T74" fmla="*/ 0 w 3525"/>
                <a:gd name="T75" fmla="*/ 0 h 1176"/>
                <a:gd name="T76" fmla="*/ 0 w 3525"/>
                <a:gd name="T77" fmla="*/ 0 h 1176"/>
                <a:gd name="T78" fmla="*/ 0 w 3525"/>
                <a:gd name="T79" fmla="*/ 0 h 1176"/>
                <a:gd name="T80" fmla="*/ 0 w 3525"/>
                <a:gd name="T81" fmla="*/ 0 h 1176"/>
                <a:gd name="T82" fmla="*/ 0 w 3525"/>
                <a:gd name="T83" fmla="*/ 0 h 1176"/>
                <a:gd name="T84" fmla="*/ 0 w 3525"/>
                <a:gd name="T85" fmla="*/ 0 h 1176"/>
                <a:gd name="T86" fmla="*/ 0 w 3525"/>
                <a:gd name="T87" fmla="*/ 0 h 1176"/>
                <a:gd name="T88" fmla="*/ 0 w 3525"/>
                <a:gd name="T89" fmla="*/ 0 h 1176"/>
                <a:gd name="T90" fmla="*/ 0 w 3525"/>
                <a:gd name="T91" fmla="*/ 0 h 1176"/>
                <a:gd name="T92" fmla="*/ 0 w 3525"/>
                <a:gd name="T93" fmla="*/ 0 h 1176"/>
                <a:gd name="T94" fmla="*/ 0 w 3525"/>
                <a:gd name="T95" fmla="*/ 0 h 1176"/>
                <a:gd name="T96" fmla="*/ 0 w 3525"/>
                <a:gd name="T97" fmla="*/ 0 h 1176"/>
                <a:gd name="T98" fmla="*/ 0 w 3525"/>
                <a:gd name="T99" fmla="*/ 0 h 1176"/>
                <a:gd name="T100" fmla="*/ 0 w 3525"/>
                <a:gd name="T101" fmla="*/ 0 h 1176"/>
                <a:gd name="T102" fmla="*/ 0 w 3525"/>
                <a:gd name="T103" fmla="*/ 0 h 1176"/>
                <a:gd name="T104" fmla="*/ 0 w 3525"/>
                <a:gd name="T105" fmla="*/ 0 h 1176"/>
                <a:gd name="T106" fmla="*/ 0 w 3525"/>
                <a:gd name="T107" fmla="*/ 0 h 1176"/>
                <a:gd name="T108" fmla="*/ 0 w 3525"/>
                <a:gd name="T109" fmla="*/ 0 h 1176"/>
                <a:gd name="T110" fmla="*/ 0 w 3525"/>
                <a:gd name="T111" fmla="*/ 0 h 1176"/>
                <a:gd name="T112" fmla="*/ 0 w 3525"/>
                <a:gd name="T113" fmla="*/ 0 h 1176"/>
                <a:gd name="T114" fmla="*/ 0 w 3525"/>
                <a:gd name="T115" fmla="*/ 0 h 1176"/>
                <a:gd name="T116" fmla="*/ 0 w 3525"/>
                <a:gd name="T117" fmla="*/ 0 h 1176"/>
                <a:gd name="T118" fmla="*/ 0 w 3525"/>
                <a:gd name="T119" fmla="*/ 0 h 1176"/>
                <a:gd name="T120" fmla="*/ 0 w 3525"/>
                <a:gd name="T121" fmla="*/ 0 h 11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25"/>
                <a:gd name="T184" fmla="*/ 0 h 1176"/>
                <a:gd name="T185" fmla="*/ 3525 w 3525"/>
                <a:gd name="T186" fmla="*/ 1176 h 11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25" h="1176">
                  <a:moveTo>
                    <a:pt x="1763" y="1175"/>
                  </a:moveTo>
                  <a:lnTo>
                    <a:pt x="1407" y="1163"/>
                  </a:lnTo>
                  <a:lnTo>
                    <a:pt x="1075" y="1129"/>
                  </a:lnTo>
                  <a:lnTo>
                    <a:pt x="777" y="1074"/>
                  </a:lnTo>
                  <a:lnTo>
                    <a:pt x="515" y="1003"/>
                  </a:lnTo>
                  <a:lnTo>
                    <a:pt x="402" y="961"/>
                  </a:lnTo>
                  <a:lnTo>
                    <a:pt x="301" y="916"/>
                  </a:lnTo>
                  <a:lnTo>
                    <a:pt x="213" y="868"/>
                  </a:lnTo>
                  <a:lnTo>
                    <a:pt x="139" y="816"/>
                  </a:lnTo>
                  <a:lnTo>
                    <a:pt x="79" y="762"/>
                  </a:lnTo>
                  <a:lnTo>
                    <a:pt x="55" y="734"/>
                  </a:lnTo>
                  <a:lnTo>
                    <a:pt x="36" y="706"/>
                  </a:lnTo>
                  <a:lnTo>
                    <a:pt x="20" y="677"/>
                  </a:lnTo>
                  <a:lnTo>
                    <a:pt x="10" y="647"/>
                  </a:lnTo>
                  <a:lnTo>
                    <a:pt x="2" y="617"/>
                  </a:lnTo>
                  <a:lnTo>
                    <a:pt x="0" y="588"/>
                  </a:lnTo>
                  <a:lnTo>
                    <a:pt x="2" y="558"/>
                  </a:lnTo>
                  <a:lnTo>
                    <a:pt x="10" y="528"/>
                  </a:lnTo>
                  <a:lnTo>
                    <a:pt x="20" y="498"/>
                  </a:lnTo>
                  <a:lnTo>
                    <a:pt x="36" y="469"/>
                  </a:lnTo>
                  <a:lnTo>
                    <a:pt x="55" y="441"/>
                  </a:lnTo>
                  <a:lnTo>
                    <a:pt x="79" y="413"/>
                  </a:lnTo>
                  <a:lnTo>
                    <a:pt x="139" y="359"/>
                  </a:lnTo>
                  <a:lnTo>
                    <a:pt x="213" y="307"/>
                  </a:lnTo>
                  <a:lnTo>
                    <a:pt x="301" y="259"/>
                  </a:lnTo>
                  <a:lnTo>
                    <a:pt x="402" y="214"/>
                  </a:lnTo>
                  <a:lnTo>
                    <a:pt x="515" y="172"/>
                  </a:lnTo>
                  <a:lnTo>
                    <a:pt x="777" y="101"/>
                  </a:lnTo>
                  <a:lnTo>
                    <a:pt x="1075" y="46"/>
                  </a:lnTo>
                  <a:lnTo>
                    <a:pt x="1407" y="12"/>
                  </a:lnTo>
                  <a:lnTo>
                    <a:pt x="1763" y="0"/>
                  </a:lnTo>
                  <a:lnTo>
                    <a:pt x="2118" y="12"/>
                  </a:lnTo>
                  <a:lnTo>
                    <a:pt x="2448" y="46"/>
                  </a:lnTo>
                  <a:lnTo>
                    <a:pt x="2747" y="101"/>
                  </a:lnTo>
                  <a:lnTo>
                    <a:pt x="3008" y="172"/>
                  </a:lnTo>
                  <a:lnTo>
                    <a:pt x="3122" y="214"/>
                  </a:lnTo>
                  <a:lnTo>
                    <a:pt x="3224" y="259"/>
                  </a:lnTo>
                  <a:lnTo>
                    <a:pt x="3312" y="307"/>
                  </a:lnTo>
                  <a:lnTo>
                    <a:pt x="3386" y="359"/>
                  </a:lnTo>
                  <a:lnTo>
                    <a:pt x="3445" y="413"/>
                  </a:lnTo>
                  <a:lnTo>
                    <a:pt x="3469" y="441"/>
                  </a:lnTo>
                  <a:lnTo>
                    <a:pt x="3488" y="469"/>
                  </a:lnTo>
                  <a:lnTo>
                    <a:pt x="3504" y="498"/>
                  </a:lnTo>
                  <a:lnTo>
                    <a:pt x="3515" y="528"/>
                  </a:lnTo>
                  <a:lnTo>
                    <a:pt x="3523" y="558"/>
                  </a:lnTo>
                  <a:lnTo>
                    <a:pt x="3524" y="588"/>
                  </a:lnTo>
                  <a:lnTo>
                    <a:pt x="3523" y="617"/>
                  </a:lnTo>
                  <a:lnTo>
                    <a:pt x="3515" y="647"/>
                  </a:lnTo>
                  <a:lnTo>
                    <a:pt x="3504" y="677"/>
                  </a:lnTo>
                  <a:lnTo>
                    <a:pt x="3488" y="706"/>
                  </a:lnTo>
                  <a:lnTo>
                    <a:pt x="3469" y="734"/>
                  </a:lnTo>
                  <a:lnTo>
                    <a:pt x="3445" y="762"/>
                  </a:lnTo>
                  <a:lnTo>
                    <a:pt x="3386" y="816"/>
                  </a:lnTo>
                  <a:lnTo>
                    <a:pt x="3312" y="868"/>
                  </a:lnTo>
                  <a:lnTo>
                    <a:pt x="3224" y="916"/>
                  </a:lnTo>
                  <a:lnTo>
                    <a:pt x="3122" y="961"/>
                  </a:lnTo>
                  <a:lnTo>
                    <a:pt x="3008" y="1003"/>
                  </a:lnTo>
                  <a:lnTo>
                    <a:pt x="2747" y="1074"/>
                  </a:lnTo>
                  <a:lnTo>
                    <a:pt x="2448" y="1129"/>
                  </a:lnTo>
                  <a:lnTo>
                    <a:pt x="2118" y="1163"/>
                  </a:lnTo>
                  <a:lnTo>
                    <a:pt x="1763" y="1175"/>
                  </a:lnTo>
                  <a:close/>
                  <a:moveTo>
                    <a:pt x="1763" y="1011"/>
                  </a:moveTo>
                  <a:lnTo>
                    <a:pt x="2046" y="1003"/>
                  </a:lnTo>
                  <a:lnTo>
                    <a:pt x="2309" y="977"/>
                  </a:lnTo>
                  <a:lnTo>
                    <a:pt x="2548" y="938"/>
                  </a:lnTo>
                  <a:lnTo>
                    <a:pt x="2756" y="886"/>
                  </a:lnTo>
                  <a:lnTo>
                    <a:pt x="2847" y="856"/>
                  </a:lnTo>
                  <a:lnTo>
                    <a:pt x="2928" y="824"/>
                  </a:lnTo>
                  <a:lnTo>
                    <a:pt x="2997" y="789"/>
                  </a:lnTo>
                  <a:lnTo>
                    <a:pt x="3057" y="753"/>
                  </a:lnTo>
                  <a:lnTo>
                    <a:pt x="3104" y="713"/>
                  </a:lnTo>
                  <a:lnTo>
                    <a:pt x="3123" y="694"/>
                  </a:lnTo>
                  <a:lnTo>
                    <a:pt x="3139" y="672"/>
                  </a:lnTo>
                  <a:lnTo>
                    <a:pt x="3152" y="652"/>
                  </a:lnTo>
                  <a:lnTo>
                    <a:pt x="3160" y="631"/>
                  </a:lnTo>
                  <a:lnTo>
                    <a:pt x="3166" y="610"/>
                  </a:lnTo>
                  <a:lnTo>
                    <a:pt x="3168" y="588"/>
                  </a:lnTo>
                  <a:lnTo>
                    <a:pt x="3166" y="566"/>
                  </a:lnTo>
                  <a:lnTo>
                    <a:pt x="3160" y="544"/>
                  </a:lnTo>
                  <a:lnTo>
                    <a:pt x="3152" y="524"/>
                  </a:lnTo>
                  <a:lnTo>
                    <a:pt x="3139" y="503"/>
                  </a:lnTo>
                  <a:lnTo>
                    <a:pt x="3123" y="482"/>
                  </a:lnTo>
                  <a:lnTo>
                    <a:pt x="3104" y="462"/>
                  </a:lnTo>
                  <a:lnTo>
                    <a:pt x="3057" y="423"/>
                  </a:lnTo>
                  <a:lnTo>
                    <a:pt x="2997" y="387"/>
                  </a:lnTo>
                  <a:lnTo>
                    <a:pt x="2928" y="352"/>
                  </a:lnTo>
                  <a:lnTo>
                    <a:pt x="2847" y="320"/>
                  </a:lnTo>
                  <a:lnTo>
                    <a:pt x="2756" y="289"/>
                  </a:lnTo>
                  <a:lnTo>
                    <a:pt x="2548" y="237"/>
                  </a:lnTo>
                  <a:lnTo>
                    <a:pt x="2309" y="199"/>
                  </a:lnTo>
                  <a:lnTo>
                    <a:pt x="2046" y="173"/>
                  </a:lnTo>
                  <a:lnTo>
                    <a:pt x="1763" y="165"/>
                  </a:lnTo>
                  <a:lnTo>
                    <a:pt x="1479" y="173"/>
                  </a:lnTo>
                  <a:lnTo>
                    <a:pt x="1216" y="199"/>
                  </a:lnTo>
                  <a:lnTo>
                    <a:pt x="977" y="237"/>
                  </a:lnTo>
                  <a:lnTo>
                    <a:pt x="769" y="289"/>
                  </a:lnTo>
                  <a:lnTo>
                    <a:pt x="678" y="320"/>
                  </a:lnTo>
                  <a:lnTo>
                    <a:pt x="597" y="352"/>
                  </a:lnTo>
                  <a:lnTo>
                    <a:pt x="528" y="387"/>
                  </a:lnTo>
                  <a:lnTo>
                    <a:pt x="468" y="423"/>
                  </a:lnTo>
                  <a:lnTo>
                    <a:pt x="421" y="462"/>
                  </a:lnTo>
                  <a:lnTo>
                    <a:pt x="402" y="482"/>
                  </a:lnTo>
                  <a:lnTo>
                    <a:pt x="386" y="503"/>
                  </a:lnTo>
                  <a:lnTo>
                    <a:pt x="373" y="524"/>
                  </a:lnTo>
                  <a:lnTo>
                    <a:pt x="365" y="544"/>
                  </a:lnTo>
                  <a:lnTo>
                    <a:pt x="359" y="566"/>
                  </a:lnTo>
                  <a:lnTo>
                    <a:pt x="357" y="588"/>
                  </a:lnTo>
                  <a:lnTo>
                    <a:pt x="359" y="610"/>
                  </a:lnTo>
                  <a:lnTo>
                    <a:pt x="365" y="631"/>
                  </a:lnTo>
                  <a:lnTo>
                    <a:pt x="373" y="652"/>
                  </a:lnTo>
                  <a:lnTo>
                    <a:pt x="386" y="672"/>
                  </a:lnTo>
                  <a:lnTo>
                    <a:pt x="402" y="694"/>
                  </a:lnTo>
                  <a:lnTo>
                    <a:pt x="421" y="713"/>
                  </a:lnTo>
                  <a:lnTo>
                    <a:pt x="468" y="753"/>
                  </a:lnTo>
                  <a:lnTo>
                    <a:pt x="528" y="789"/>
                  </a:lnTo>
                  <a:lnTo>
                    <a:pt x="597" y="824"/>
                  </a:lnTo>
                  <a:lnTo>
                    <a:pt x="678" y="856"/>
                  </a:lnTo>
                  <a:lnTo>
                    <a:pt x="769" y="886"/>
                  </a:lnTo>
                  <a:lnTo>
                    <a:pt x="977" y="938"/>
                  </a:lnTo>
                  <a:lnTo>
                    <a:pt x="1216" y="977"/>
                  </a:lnTo>
                  <a:lnTo>
                    <a:pt x="1479" y="1003"/>
                  </a:lnTo>
                  <a:lnTo>
                    <a:pt x="1763" y="101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E6FF00"/>
                </a:gs>
              </a:gsLst>
              <a:path path="rect">
                <a:fillToRect l="50000" t="50000" r="50000" b="50000"/>
              </a:path>
            </a:gradFill>
            <a:ln w="18360">
              <a:solidFill>
                <a:srgbClr val="E6E64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6" name="Group 22"/>
          <p:cNvGrpSpPr>
            <a:grpSpLocks/>
          </p:cNvGrpSpPr>
          <p:nvPr/>
        </p:nvGrpSpPr>
        <p:grpSpPr bwMode="auto">
          <a:xfrm>
            <a:off x="6953250" y="3409950"/>
            <a:ext cx="404813" cy="150813"/>
            <a:chOff x="3973" y="1949"/>
            <a:chExt cx="231" cy="86"/>
          </a:xfrm>
        </p:grpSpPr>
        <p:grpSp>
          <p:nvGrpSpPr>
            <p:cNvPr id="62768" name="Group 23"/>
            <p:cNvGrpSpPr>
              <a:grpSpLocks/>
            </p:cNvGrpSpPr>
            <p:nvPr/>
          </p:nvGrpSpPr>
          <p:grpSpPr bwMode="auto">
            <a:xfrm>
              <a:off x="3973" y="1949"/>
              <a:ext cx="231" cy="76"/>
              <a:chOff x="3973" y="1949"/>
              <a:chExt cx="231" cy="76"/>
            </a:xfrm>
          </p:grpSpPr>
          <p:grpSp>
            <p:nvGrpSpPr>
              <p:cNvPr id="62770" name="Group 24"/>
              <p:cNvGrpSpPr>
                <a:grpSpLocks/>
              </p:cNvGrpSpPr>
              <p:nvPr/>
            </p:nvGrpSpPr>
            <p:grpSpPr bwMode="auto">
              <a:xfrm>
                <a:off x="3973" y="1949"/>
                <a:ext cx="44" cy="76"/>
                <a:chOff x="3973" y="1949"/>
                <a:chExt cx="44" cy="76"/>
              </a:xfrm>
            </p:grpSpPr>
            <p:sp>
              <p:nvSpPr>
                <p:cNvPr id="62773" name="Freeform 25"/>
                <p:cNvSpPr>
                  <a:spLocks noChangeArrowheads="1"/>
                </p:cNvSpPr>
                <p:nvPr/>
              </p:nvSpPr>
              <p:spPr bwMode="auto">
                <a:xfrm flipH="1">
                  <a:off x="3973" y="1949"/>
                  <a:ext cx="45" cy="77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1" y="421"/>
                      </a:moveTo>
                      <a:lnTo>
                        <a:pt x="6" y="422"/>
                      </a:lnTo>
                      <a:lnTo>
                        <a:pt x="12" y="425"/>
                      </a:lnTo>
                      <a:lnTo>
                        <a:pt x="16" y="425"/>
                      </a:lnTo>
                      <a:lnTo>
                        <a:pt x="22" y="426"/>
                      </a:lnTo>
                      <a:lnTo>
                        <a:pt x="28" y="427"/>
                      </a:lnTo>
                      <a:lnTo>
                        <a:pt x="34" y="427"/>
                      </a:lnTo>
                      <a:lnTo>
                        <a:pt x="41" y="426"/>
                      </a:lnTo>
                      <a:lnTo>
                        <a:pt x="48" y="425"/>
                      </a:lnTo>
                      <a:lnTo>
                        <a:pt x="56" y="424"/>
                      </a:lnTo>
                      <a:lnTo>
                        <a:pt x="64" y="422"/>
                      </a:lnTo>
                      <a:lnTo>
                        <a:pt x="72" y="421"/>
                      </a:lnTo>
                      <a:lnTo>
                        <a:pt x="81" y="418"/>
                      </a:lnTo>
                      <a:lnTo>
                        <a:pt x="89" y="416"/>
                      </a:lnTo>
                      <a:lnTo>
                        <a:pt x="98" y="413"/>
                      </a:lnTo>
                      <a:lnTo>
                        <a:pt x="106" y="410"/>
                      </a:lnTo>
                      <a:lnTo>
                        <a:pt x="114" y="407"/>
                      </a:lnTo>
                      <a:lnTo>
                        <a:pt x="123" y="404"/>
                      </a:lnTo>
                      <a:lnTo>
                        <a:pt x="132" y="400"/>
                      </a:lnTo>
                      <a:lnTo>
                        <a:pt x="141" y="396"/>
                      </a:lnTo>
                      <a:lnTo>
                        <a:pt x="151" y="391"/>
                      </a:lnTo>
                      <a:lnTo>
                        <a:pt x="160" y="387"/>
                      </a:lnTo>
                      <a:lnTo>
                        <a:pt x="169" y="383"/>
                      </a:lnTo>
                      <a:lnTo>
                        <a:pt x="179" y="378"/>
                      </a:lnTo>
                      <a:lnTo>
                        <a:pt x="187" y="373"/>
                      </a:lnTo>
                      <a:lnTo>
                        <a:pt x="195" y="369"/>
                      </a:lnTo>
                      <a:lnTo>
                        <a:pt x="202" y="365"/>
                      </a:lnTo>
                      <a:lnTo>
                        <a:pt x="208" y="361"/>
                      </a:lnTo>
                      <a:lnTo>
                        <a:pt x="214" y="358"/>
                      </a:lnTo>
                      <a:lnTo>
                        <a:pt x="219" y="354"/>
                      </a:lnTo>
                      <a:lnTo>
                        <a:pt x="224" y="349"/>
                      </a:lnTo>
                      <a:lnTo>
                        <a:pt x="229" y="345"/>
                      </a:lnTo>
                      <a:lnTo>
                        <a:pt x="232" y="341"/>
                      </a:lnTo>
                      <a:lnTo>
                        <a:pt x="236" y="336"/>
                      </a:lnTo>
                      <a:lnTo>
                        <a:pt x="238" y="331"/>
                      </a:lnTo>
                      <a:lnTo>
                        <a:pt x="240" y="326"/>
                      </a:lnTo>
                      <a:lnTo>
                        <a:pt x="241" y="320"/>
                      </a:lnTo>
                      <a:lnTo>
                        <a:pt x="242" y="315"/>
                      </a:lnTo>
                      <a:lnTo>
                        <a:pt x="243" y="309"/>
                      </a:lnTo>
                      <a:lnTo>
                        <a:pt x="244" y="303"/>
                      </a:lnTo>
                      <a:lnTo>
                        <a:pt x="244" y="297"/>
                      </a:lnTo>
                      <a:lnTo>
                        <a:pt x="244" y="291"/>
                      </a:lnTo>
                      <a:lnTo>
                        <a:pt x="244" y="284"/>
                      </a:lnTo>
                      <a:lnTo>
                        <a:pt x="244" y="277"/>
                      </a:lnTo>
                      <a:lnTo>
                        <a:pt x="244" y="269"/>
                      </a:lnTo>
                      <a:lnTo>
                        <a:pt x="243" y="261"/>
                      </a:lnTo>
                      <a:lnTo>
                        <a:pt x="242" y="252"/>
                      </a:lnTo>
                      <a:lnTo>
                        <a:pt x="242" y="243"/>
                      </a:lnTo>
                      <a:lnTo>
                        <a:pt x="241" y="234"/>
                      </a:lnTo>
                      <a:lnTo>
                        <a:pt x="240" y="224"/>
                      </a:lnTo>
                      <a:lnTo>
                        <a:pt x="238" y="215"/>
                      </a:lnTo>
                      <a:lnTo>
                        <a:pt x="236" y="206"/>
                      </a:lnTo>
                      <a:lnTo>
                        <a:pt x="234" y="197"/>
                      </a:lnTo>
                      <a:lnTo>
                        <a:pt x="232" y="188"/>
                      </a:lnTo>
                      <a:lnTo>
                        <a:pt x="229" y="180"/>
                      </a:lnTo>
                      <a:lnTo>
                        <a:pt x="227" y="172"/>
                      </a:lnTo>
                      <a:lnTo>
                        <a:pt x="223" y="164"/>
                      </a:lnTo>
                      <a:lnTo>
                        <a:pt x="219" y="155"/>
                      </a:lnTo>
                      <a:lnTo>
                        <a:pt x="215" y="147"/>
                      </a:lnTo>
                      <a:lnTo>
                        <a:pt x="211" y="138"/>
                      </a:lnTo>
                      <a:lnTo>
                        <a:pt x="207" y="130"/>
                      </a:lnTo>
                      <a:lnTo>
                        <a:pt x="202" y="121"/>
                      </a:lnTo>
                      <a:lnTo>
                        <a:pt x="197" y="113"/>
                      </a:lnTo>
                      <a:lnTo>
                        <a:pt x="192" y="105"/>
                      </a:lnTo>
                      <a:lnTo>
                        <a:pt x="188" y="98"/>
                      </a:lnTo>
                      <a:lnTo>
                        <a:pt x="184" y="91"/>
                      </a:lnTo>
                      <a:lnTo>
                        <a:pt x="179" y="85"/>
                      </a:lnTo>
                      <a:lnTo>
                        <a:pt x="176" y="79"/>
                      </a:lnTo>
                      <a:lnTo>
                        <a:pt x="172" y="73"/>
                      </a:lnTo>
                      <a:lnTo>
                        <a:pt x="168" y="66"/>
                      </a:lnTo>
                      <a:lnTo>
                        <a:pt x="164" y="59"/>
                      </a:lnTo>
                      <a:lnTo>
                        <a:pt x="160" y="53"/>
                      </a:lnTo>
                      <a:lnTo>
                        <a:pt x="157" y="47"/>
                      </a:lnTo>
                      <a:lnTo>
                        <a:pt x="154" y="41"/>
                      </a:lnTo>
                      <a:lnTo>
                        <a:pt x="153" y="36"/>
                      </a:lnTo>
                      <a:lnTo>
                        <a:pt x="151" y="31"/>
                      </a:lnTo>
                      <a:lnTo>
                        <a:pt x="151" y="26"/>
                      </a:lnTo>
                      <a:lnTo>
                        <a:pt x="151" y="23"/>
                      </a:lnTo>
                      <a:lnTo>
                        <a:pt x="152" y="20"/>
                      </a:lnTo>
                      <a:lnTo>
                        <a:pt x="154" y="17"/>
                      </a:lnTo>
                      <a:lnTo>
                        <a:pt x="156" y="14"/>
                      </a:lnTo>
                      <a:lnTo>
                        <a:pt x="159" y="11"/>
                      </a:lnTo>
                      <a:lnTo>
                        <a:pt x="163" y="9"/>
                      </a:lnTo>
                      <a:lnTo>
                        <a:pt x="167" y="7"/>
                      </a:lnTo>
                      <a:lnTo>
                        <a:pt x="172" y="5"/>
                      </a:lnTo>
                      <a:lnTo>
                        <a:pt x="177" y="3"/>
                      </a:lnTo>
                      <a:lnTo>
                        <a:pt x="183" y="2"/>
                      </a:lnTo>
                      <a:lnTo>
                        <a:pt x="189" y="1"/>
                      </a:lnTo>
                      <a:lnTo>
                        <a:pt x="194" y="0"/>
                      </a:lnTo>
                      <a:lnTo>
                        <a:pt x="201" y="0"/>
                      </a:lnTo>
                      <a:lnTo>
                        <a:pt x="207" y="0"/>
                      </a:lnTo>
                      <a:lnTo>
                        <a:pt x="214" y="0"/>
                      </a:lnTo>
                      <a:lnTo>
                        <a:pt x="222" y="2"/>
                      </a:lnTo>
                      <a:lnTo>
                        <a:pt x="229" y="3"/>
                      </a:lnTo>
                      <a:lnTo>
                        <a:pt x="237" y="5"/>
                      </a:lnTo>
                      <a:lnTo>
                        <a:pt x="245" y="7"/>
                      </a:lnTo>
                      <a:lnTo>
                        <a:pt x="252" y="10"/>
                      </a:lnTo>
                      <a:lnTo>
                        <a:pt x="260" y="13"/>
                      </a:lnTo>
                      <a:lnTo>
                        <a:pt x="267" y="16"/>
                      </a:lnTo>
                      <a:lnTo>
                        <a:pt x="272" y="18"/>
                      </a:lnTo>
                      <a:lnTo>
                        <a:pt x="278" y="21"/>
                      </a:lnTo>
                      <a:lnTo>
                        <a:pt x="283" y="24"/>
                      </a:lnTo>
                      <a:lnTo>
                        <a:pt x="289" y="28"/>
                      </a:lnTo>
                      <a:lnTo>
                        <a:pt x="295" y="32"/>
                      </a:lnTo>
                      <a:lnTo>
                        <a:pt x="301" y="37"/>
                      </a:lnTo>
                      <a:lnTo>
                        <a:pt x="308" y="41"/>
                      </a:lnTo>
                      <a:lnTo>
                        <a:pt x="315" y="47"/>
                      </a:lnTo>
                      <a:lnTo>
                        <a:pt x="321" y="53"/>
                      </a:lnTo>
                      <a:lnTo>
                        <a:pt x="328" y="59"/>
                      </a:lnTo>
                      <a:lnTo>
                        <a:pt x="335" y="65"/>
                      </a:lnTo>
                      <a:lnTo>
                        <a:pt x="342" y="71"/>
                      </a:lnTo>
                      <a:lnTo>
                        <a:pt x="349" y="78"/>
                      </a:lnTo>
                      <a:lnTo>
                        <a:pt x="355" y="85"/>
                      </a:lnTo>
                      <a:lnTo>
                        <a:pt x="361" y="91"/>
                      </a:lnTo>
                      <a:lnTo>
                        <a:pt x="367" y="97"/>
                      </a:lnTo>
                      <a:lnTo>
                        <a:pt x="373" y="104"/>
                      </a:lnTo>
                      <a:lnTo>
                        <a:pt x="379" y="110"/>
                      </a:lnTo>
                      <a:lnTo>
                        <a:pt x="386" y="118"/>
                      </a:lnTo>
                      <a:lnTo>
                        <a:pt x="393" y="125"/>
                      </a:lnTo>
                      <a:lnTo>
                        <a:pt x="399" y="134"/>
                      </a:lnTo>
                      <a:lnTo>
                        <a:pt x="407" y="142"/>
                      </a:lnTo>
                      <a:lnTo>
                        <a:pt x="413" y="150"/>
                      </a:lnTo>
                      <a:lnTo>
                        <a:pt x="421" y="159"/>
                      </a:lnTo>
                      <a:lnTo>
                        <a:pt x="428" y="168"/>
                      </a:lnTo>
                      <a:lnTo>
                        <a:pt x="434" y="177"/>
                      </a:lnTo>
                      <a:lnTo>
                        <a:pt x="441" y="185"/>
                      </a:lnTo>
                      <a:lnTo>
                        <a:pt x="447" y="193"/>
                      </a:lnTo>
                      <a:lnTo>
                        <a:pt x="452" y="202"/>
                      </a:lnTo>
                      <a:lnTo>
                        <a:pt x="458" y="209"/>
                      </a:lnTo>
                      <a:lnTo>
                        <a:pt x="463" y="217"/>
                      </a:lnTo>
                      <a:lnTo>
                        <a:pt x="468" y="225"/>
                      </a:lnTo>
                      <a:lnTo>
                        <a:pt x="473" y="233"/>
                      </a:lnTo>
                      <a:lnTo>
                        <a:pt x="478" y="241"/>
                      </a:lnTo>
                      <a:lnTo>
                        <a:pt x="482" y="249"/>
                      </a:lnTo>
                      <a:lnTo>
                        <a:pt x="487" y="258"/>
                      </a:lnTo>
                      <a:lnTo>
                        <a:pt x="492" y="266"/>
                      </a:lnTo>
                      <a:lnTo>
                        <a:pt x="495" y="275"/>
                      </a:lnTo>
                      <a:lnTo>
                        <a:pt x="499" y="284"/>
                      </a:lnTo>
                      <a:lnTo>
                        <a:pt x="503" y="293"/>
                      </a:lnTo>
                      <a:lnTo>
                        <a:pt x="507" y="301"/>
                      </a:lnTo>
                      <a:lnTo>
                        <a:pt x="510" y="310"/>
                      </a:lnTo>
                      <a:lnTo>
                        <a:pt x="514" y="319"/>
                      </a:lnTo>
                      <a:lnTo>
                        <a:pt x="516" y="327"/>
                      </a:lnTo>
                      <a:lnTo>
                        <a:pt x="519" y="335"/>
                      </a:lnTo>
                      <a:lnTo>
                        <a:pt x="521" y="343"/>
                      </a:lnTo>
                      <a:lnTo>
                        <a:pt x="524" y="350"/>
                      </a:lnTo>
                      <a:lnTo>
                        <a:pt x="525" y="358"/>
                      </a:lnTo>
                      <a:lnTo>
                        <a:pt x="528" y="365"/>
                      </a:lnTo>
                      <a:lnTo>
                        <a:pt x="529" y="372"/>
                      </a:lnTo>
                      <a:lnTo>
                        <a:pt x="532" y="380"/>
                      </a:lnTo>
                      <a:lnTo>
                        <a:pt x="533" y="388"/>
                      </a:lnTo>
                      <a:lnTo>
                        <a:pt x="535" y="396"/>
                      </a:lnTo>
                      <a:lnTo>
                        <a:pt x="537" y="405"/>
                      </a:lnTo>
                      <a:lnTo>
                        <a:pt x="538" y="413"/>
                      </a:lnTo>
                      <a:lnTo>
                        <a:pt x="540" y="422"/>
                      </a:lnTo>
                      <a:lnTo>
                        <a:pt x="541" y="431"/>
                      </a:lnTo>
                      <a:lnTo>
                        <a:pt x="542" y="439"/>
                      </a:lnTo>
                      <a:lnTo>
                        <a:pt x="543" y="447"/>
                      </a:lnTo>
                      <a:lnTo>
                        <a:pt x="544" y="456"/>
                      </a:lnTo>
                      <a:lnTo>
                        <a:pt x="545" y="464"/>
                      </a:lnTo>
                      <a:lnTo>
                        <a:pt x="545" y="472"/>
                      </a:lnTo>
                      <a:lnTo>
                        <a:pt x="545" y="480"/>
                      </a:lnTo>
                      <a:lnTo>
                        <a:pt x="544" y="487"/>
                      </a:lnTo>
                      <a:lnTo>
                        <a:pt x="543" y="495"/>
                      </a:lnTo>
                      <a:lnTo>
                        <a:pt x="543" y="503"/>
                      </a:lnTo>
                      <a:lnTo>
                        <a:pt x="542" y="510"/>
                      </a:lnTo>
                      <a:lnTo>
                        <a:pt x="541" y="519"/>
                      </a:lnTo>
                      <a:lnTo>
                        <a:pt x="539" y="527"/>
                      </a:lnTo>
                      <a:lnTo>
                        <a:pt x="537" y="536"/>
                      </a:lnTo>
                      <a:lnTo>
                        <a:pt x="534" y="545"/>
                      </a:lnTo>
                      <a:lnTo>
                        <a:pt x="532" y="555"/>
                      </a:lnTo>
                      <a:lnTo>
                        <a:pt x="528" y="564"/>
                      </a:lnTo>
                      <a:lnTo>
                        <a:pt x="525" y="573"/>
                      </a:lnTo>
                      <a:lnTo>
                        <a:pt x="521" y="583"/>
                      </a:lnTo>
                      <a:lnTo>
                        <a:pt x="517" y="592"/>
                      </a:lnTo>
                      <a:lnTo>
                        <a:pt x="512" y="601"/>
                      </a:lnTo>
                      <a:lnTo>
                        <a:pt x="508" y="610"/>
                      </a:lnTo>
                      <a:lnTo>
                        <a:pt x="503" y="618"/>
                      </a:lnTo>
                      <a:lnTo>
                        <a:pt x="498" y="628"/>
                      </a:lnTo>
                      <a:lnTo>
                        <a:pt x="493" y="635"/>
                      </a:lnTo>
                      <a:lnTo>
                        <a:pt x="488" y="643"/>
                      </a:lnTo>
                      <a:lnTo>
                        <a:pt x="482" y="652"/>
                      </a:lnTo>
                      <a:lnTo>
                        <a:pt x="477" y="661"/>
                      </a:lnTo>
                      <a:lnTo>
                        <a:pt x="470" y="670"/>
                      </a:lnTo>
                      <a:lnTo>
                        <a:pt x="464" y="679"/>
                      </a:lnTo>
                      <a:lnTo>
                        <a:pt x="456" y="689"/>
                      </a:lnTo>
                      <a:lnTo>
                        <a:pt x="448" y="698"/>
                      </a:lnTo>
                      <a:lnTo>
                        <a:pt x="441" y="708"/>
                      </a:lnTo>
                      <a:lnTo>
                        <a:pt x="433" y="718"/>
                      </a:lnTo>
                      <a:lnTo>
                        <a:pt x="425" y="727"/>
                      </a:lnTo>
                      <a:lnTo>
                        <a:pt x="416" y="736"/>
                      </a:lnTo>
                      <a:lnTo>
                        <a:pt x="408" y="745"/>
                      </a:lnTo>
                      <a:lnTo>
                        <a:pt x="400" y="754"/>
                      </a:lnTo>
                      <a:lnTo>
                        <a:pt x="392" y="762"/>
                      </a:lnTo>
                      <a:lnTo>
                        <a:pt x="383" y="770"/>
                      </a:lnTo>
                      <a:lnTo>
                        <a:pt x="376" y="778"/>
                      </a:lnTo>
                      <a:lnTo>
                        <a:pt x="368" y="786"/>
                      </a:lnTo>
                      <a:lnTo>
                        <a:pt x="360" y="793"/>
                      </a:lnTo>
                      <a:lnTo>
                        <a:pt x="351" y="800"/>
                      </a:lnTo>
                      <a:lnTo>
                        <a:pt x="343" y="807"/>
                      </a:lnTo>
                      <a:lnTo>
                        <a:pt x="334" y="814"/>
                      </a:lnTo>
                      <a:lnTo>
                        <a:pt x="325" y="821"/>
                      </a:lnTo>
                      <a:lnTo>
                        <a:pt x="316" y="828"/>
                      </a:lnTo>
                      <a:lnTo>
                        <a:pt x="307" y="835"/>
                      </a:lnTo>
                      <a:lnTo>
                        <a:pt x="297" y="842"/>
                      </a:lnTo>
                      <a:lnTo>
                        <a:pt x="288" y="849"/>
                      </a:lnTo>
                      <a:lnTo>
                        <a:pt x="278" y="855"/>
                      </a:lnTo>
                      <a:lnTo>
                        <a:pt x="270" y="862"/>
                      </a:lnTo>
                      <a:lnTo>
                        <a:pt x="260" y="868"/>
                      </a:lnTo>
                      <a:lnTo>
                        <a:pt x="252" y="874"/>
                      </a:lnTo>
                      <a:lnTo>
                        <a:pt x="244" y="879"/>
                      </a:lnTo>
                      <a:lnTo>
                        <a:pt x="236" y="884"/>
                      </a:lnTo>
                      <a:lnTo>
                        <a:pt x="228" y="888"/>
                      </a:lnTo>
                      <a:lnTo>
                        <a:pt x="222" y="893"/>
                      </a:lnTo>
                      <a:lnTo>
                        <a:pt x="215" y="898"/>
                      </a:lnTo>
                      <a:lnTo>
                        <a:pt x="205" y="904"/>
                      </a:lnTo>
                      <a:lnTo>
                        <a:pt x="195" y="909"/>
                      </a:lnTo>
                      <a:lnTo>
                        <a:pt x="187" y="915"/>
                      </a:lnTo>
                      <a:lnTo>
                        <a:pt x="178" y="921"/>
                      </a:lnTo>
                      <a:lnTo>
                        <a:pt x="169" y="926"/>
                      </a:lnTo>
                      <a:lnTo>
                        <a:pt x="162" y="931"/>
                      </a:lnTo>
                      <a:lnTo>
                        <a:pt x="154" y="935"/>
                      </a:lnTo>
                      <a:lnTo>
                        <a:pt x="148" y="939"/>
                      </a:lnTo>
                      <a:lnTo>
                        <a:pt x="143" y="942"/>
                      </a:lnTo>
                      <a:lnTo>
                        <a:pt x="138" y="946"/>
                      </a:lnTo>
                      <a:lnTo>
                        <a:pt x="134" y="947"/>
                      </a:lnTo>
                      <a:lnTo>
                        <a:pt x="131" y="949"/>
                      </a:lnTo>
                      <a:lnTo>
                        <a:pt x="129" y="950"/>
                      </a:lnTo>
                      <a:lnTo>
                        <a:pt x="127" y="951"/>
                      </a:lnTo>
                      <a:lnTo>
                        <a:pt x="125" y="952"/>
                      </a:lnTo>
                      <a:lnTo>
                        <a:pt x="124" y="953"/>
                      </a:lnTo>
                      <a:lnTo>
                        <a:pt x="124" y="954"/>
                      </a:lnTo>
                      <a:lnTo>
                        <a:pt x="123" y="954"/>
                      </a:lnTo>
                      <a:cubicBezTo>
                        <a:pt x="106" y="962"/>
                        <a:pt x="82" y="965"/>
                        <a:pt x="63" y="969"/>
                      </a:cubicBezTo>
                      <a:cubicBezTo>
                        <a:pt x="32" y="974"/>
                        <a:pt x="0" y="977"/>
                        <a:pt x="0" y="977"/>
                      </a:cubicBezTo>
                      <a:lnTo>
                        <a:pt x="1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71" name="Group 26"/>
              <p:cNvGrpSpPr>
                <a:grpSpLocks/>
              </p:cNvGrpSpPr>
              <p:nvPr/>
            </p:nvGrpSpPr>
            <p:grpSpPr bwMode="auto">
              <a:xfrm>
                <a:off x="4159" y="1949"/>
                <a:ext cx="45" cy="76"/>
                <a:chOff x="4159" y="1949"/>
                <a:chExt cx="45" cy="76"/>
              </a:xfrm>
            </p:grpSpPr>
            <p:sp>
              <p:nvSpPr>
                <p:cNvPr id="62772" name="Freeform 27"/>
                <p:cNvSpPr>
                  <a:spLocks noChangeArrowheads="1"/>
                </p:cNvSpPr>
                <p:nvPr/>
              </p:nvSpPr>
              <p:spPr bwMode="auto">
                <a:xfrm flipH="1">
                  <a:off x="4159" y="1949"/>
                  <a:ext cx="46" cy="77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544" y="421"/>
                      </a:moveTo>
                      <a:lnTo>
                        <a:pt x="539" y="422"/>
                      </a:lnTo>
                      <a:lnTo>
                        <a:pt x="533" y="425"/>
                      </a:lnTo>
                      <a:lnTo>
                        <a:pt x="529" y="425"/>
                      </a:lnTo>
                      <a:lnTo>
                        <a:pt x="523" y="426"/>
                      </a:lnTo>
                      <a:lnTo>
                        <a:pt x="517" y="427"/>
                      </a:lnTo>
                      <a:lnTo>
                        <a:pt x="511" y="427"/>
                      </a:lnTo>
                      <a:lnTo>
                        <a:pt x="504" y="426"/>
                      </a:lnTo>
                      <a:lnTo>
                        <a:pt x="497" y="425"/>
                      </a:lnTo>
                      <a:lnTo>
                        <a:pt x="489" y="424"/>
                      </a:lnTo>
                      <a:lnTo>
                        <a:pt x="481" y="422"/>
                      </a:lnTo>
                      <a:lnTo>
                        <a:pt x="473" y="421"/>
                      </a:lnTo>
                      <a:lnTo>
                        <a:pt x="464" y="418"/>
                      </a:lnTo>
                      <a:lnTo>
                        <a:pt x="456" y="416"/>
                      </a:lnTo>
                      <a:lnTo>
                        <a:pt x="447" y="413"/>
                      </a:lnTo>
                      <a:lnTo>
                        <a:pt x="439" y="410"/>
                      </a:lnTo>
                      <a:lnTo>
                        <a:pt x="431" y="407"/>
                      </a:lnTo>
                      <a:lnTo>
                        <a:pt x="422" y="404"/>
                      </a:lnTo>
                      <a:lnTo>
                        <a:pt x="413" y="400"/>
                      </a:lnTo>
                      <a:lnTo>
                        <a:pt x="404" y="396"/>
                      </a:lnTo>
                      <a:lnTo>
                        <a:pt x="394" y="391"/>
                      </a:lnTo>
                      <a:lnTo>
                        <a:pt x="385" y="387"/>
                      </a:lnTo>
                      <a:lnTo>
                        <a:pt x="376" y="383"/>
                      </a:lnTo>
                      <a:lnTo>
                        <a:pt x="366" y="378"/>
                      </a:lnTo>
                      <a:lnTo>
                        <a:pt x="358" y="373"/>
                      </a:lnTo>
                      <a:lnTo>
                        <a:pt x="350" y="369"/>
                      </a:lnTo>
                      <a:lnTo>
                        <a:pt x="343" y="365"/>
                      </a:lnTo>
                      <a:lnTo>
                        <a:pt x="337" y="361"/>
                      </a:lnTo>
                      <a:lnTo>
                        <a:pt x="331" y="358"/>
                      </a:lnTo>
                      <a:lnTo>
                        <a:pt x="326" y="354"/>
                      </a:lnTo>
                      <a:lnTo>
                        <a:pt x="321" y="349"/>
                      </a:lnTo>
                      <a:lnTo>
                        <a:pt x="316" y="345"/>
                      </a:lnTo>
                      <a:lnTo>
                        <a:pt x="313" y="341"/>
                      </a:lnTo>
                      <a:lnTo>
                        <a:pt x="309" y="336"/>
                      </a:lnTo>
                      <a:lnTo>
                        <a:pt x="307" y="331"/>
                      </a:lnTo>
                      <a:lnTo>
                        <a:pt x="305" y="326"/>
                      </a:lnTo>
                      <a:lnTo>
                        <a:pt x="304" y="320"/>
                      </a:lnTo>
                      <a:lnTo>
                        <a:pt x="303" y="315"/>
                      </a:lnTo>
                      <a:lnTo>
                        <a:pt x="302" y="309"/>
                      </a:lnTo>
                      <a:lnTo>
                        <a:pt x="301" y="303"/>
                      </a:lnTo>
                      <a:lnTo>
                        <a:pt x="301" y="297"/>
                      </a:lnTo>
                      <a:lnTo>
                        <a:pt x="301" y="291"/>
                      </a:lnTo>
                      <a:lnTo>
                        <a:pt x="301" y="284"/>
                      </a:lnTo>
                      <a:lnTo>
                        <a:pt x="301" y="277"/>
                      </a:lnTo>
                      <a:lnTo>
                        <a:pt x="301" y="269"/>
                      </a:lnTo>
                      <a:lnTo>
                        <a:pt x="302" y="261"/>
                      </a:lnTo>
                      <a:lnTo>
                        <a:pt x="303" y="252"/>
                      </a:lnTo>
                      <a:lnTo>
                        <a:pt x="303" y="243"/>
                      </a:lnTo>
                      <a:lnTo>
                        <a:pt x="304" y="234"/>
                      </a:lnTo>
                      <a:lnTo>
                        <a:pt x="305" y="224"/>
                      </a:lnTo>
                      <a:lnTo>
                        <a:pt x="307" y="215"/>
                      </a:lnTo>
                      <a:lnTo>
                        <a:pt x="309" y="206"/>
                      </a:lnTo>
                      <a:lnTo>
                        <a:pt x="311" y="197"/>
                      </a:lnTo>
                      <a:lnTo>
                        <a:pt x="313" y="188"/>
                      </a:lnTo>
                      <a:lnTo>
                        <a:pt x="316" y="180"/>
                      </a:lnTo>
                      <a:lnTo>
                        <a:pt x="318" y="172"/>
                      </a:lnTo>
                      <a:lnTo>
                        <a:pt x="322" y="164"/>
                      </a:lnTo>
                      <a:lnTo>
                        <a:pt x="326" y="155"/>
                      </a:lnTo>
                      <a:lnTo>
                        <a:pt x="330" y="147"/>
                      </a:lnTo>
                      <a:lnTo>
                        <a:pt x="334" y="138"/>
                      </a:lnTo>
                      <a:lnTo>
                        <a:pt x="338" y="130"/>
                      </a:lnTo>
                      <a:lnTo>
                        <a:pt x="343" y="121"/>
                      </a:lnTo>
                      <a:lnTo>
                        <a:pt x="348" y="113"/>
                      </a:lnTo>
                      <a:lnTo>
                        <a:pt x="353" y="105"/>
                      </a:lnTo>
                      <a:lnTo>
                        <a:pt x="357" y="98"/>
                      </a:lnTo>
                      <a:lnTo>
                        <a:pt x="361" y="91"/>
                      </a:lnTo>
                      <a:lnTo>
                        <a:pt x="366" y="85"/>
                      </a:lnTo>
                      <a:lnTo>
                        <a:pt x="369" y="79"/>
                      </a:lnTo>
                      <a:lnTo>
                        <a:pt x="373" y="73"/>
                      </a:lnTo>
                      <a:lnTo>
                        <a:pt x="377" y="66"/>
                      </a:lnTo>
                      <a:lnTo>
                        <a:pt x="381" y="59"/>
                      </a:lnTo>
                      <a:lnTo>
                        <a:pt x="385" y="53"/>
                      </a:lnTo>
                      <a:lnTo>
                        <a:pt x="388" y="47"/>
                      </a:lnTo>
                      <a:lnTo>
                        <a:pt x="391" y="41"/>
                      </a:lnTo>
                      <a:lnTo>
                        <a:pt x="392" y="36"/>
                      </a:lnTo>
                      <a:lnTo>
                        <a:pt x="394" y="31"/>
                      </a:lnTo>
                      <a:lnTo>
                        <a:pt x="394" y="26"/>
                      </a:lnTo>
                      <a:lnTo>
                        <a:pt x="394" y="23"/>
                      </a:lnTo>
                      <a:lnTo>
                        <a:pt x="393" y="20"/>
                      </a:lnTo>
                      <a:lnTo>
                        <a:pt x="391" y="17"/>
                      </a:lnTo>
                      <a:lnTo>
                        <a:pt x="389" y="14"/>
                      </a:lnTo>
                      <a:lnTo>
                        <a:pt x="386" y="11"/>
                      </a:lnTo>
                      <a:lnTo>
                        <a:pt x="382" y="9"/>
                      </a:lnTo>
                      <a:lnTo>
                        <a:pt x="378" y="7"/>
                      </a:lnTo>
                      <a:lnTo>
                        <a:pt x="373" y="5"/>
                      </a:lnTo>
                      <a:lnTo>
                        <a:pt x="368" y="3"/>
                      </a:lnTo>
                      <a:lnTo>
                        <a:pt x="362" y="2"/>
                      </a:lnTo>
                      <a:lnTo>
                        <a:pt x="356" y="1"/>
                      </a:lnTo>
                      <a:lnTo>
                        <a:pt x="351" y="0"/>
                      </a:lnTo>
                      <a:lnTo>
                        <a:pt x="344" y="0"/>
                      </a:lnTo>
                      <a:lnTo>
                        <a:pt x="338" y="0"/>
                      </a:lnTo>
                      <a:lnTo>
                        <a:pt x="331" y="0"/>
                      </a:lnTo>
                      <a:lnTo>
                        <a:pt x="323" y="2"/>
                      </a:lnTo>
                      <a:lnTo>
                        <a:pt x="316" y="3"/>
                      </a:lnTo>
                      <a:lnTo>
                        <a:pt x="308" y="5"/>
                      </a:lnTo>
                      <a:lnTo>
                        <a:pt x="300" y="7"/>
                      </a:lnTo>
                      <a:lnTo>
                        <a:pt x="293" y="10"/>
                      </a:lnTo>
                      <a:lnTo>
                        <a:pt x="285" y="13"/>
                      </a:lnTo>
                      <a:lnTo>
                        <a:pt x="278" y="16"/>
                      </a:lnTo>
                      <a:lnTo>
                        <a:pt x="273" y="18"/>
                      </a:lnTo>
                      <a:lnTo>
                        <a:pt x="267" y="21"/>
                      </a:lnTo>
                      <a:lnTo>
                        <a:pt x="262" y="24"/>
                      </a:lnTo>
                      <a:lnTo>
                        <a:pt x="256" y="28"/>
                      </a:lnTo>
                      <a:lnTo>
                        <a:pt x="250" y="32"/>
                      </a:lnTo>
                      <a:lnTo>
                        <a:pt x="244" y="37"/>
                      </a:lnTo>
                      <a:lnTo>
                        <a:pt x="237" y="41"/>
                      </a:lnTo>
                      <a:lnTo>
                        <a:pt x="230" y="47"/>
                      </a:lnTo>
                      <a:lnTo>
                        <a:pt x="224" y="53"/>
                      </a:lnTo>
                      <a:lnTo>
                        <a:pt x="217" y="59"/>
                      </a:lnTo>
                      <a:lnTo>
                        <a:pt x="210" y="65"/>
                      </a:lnTo>
                      <a:lnTo>
                        <a:pt x="203" y="71"/>
                      </a:lnTo>
                      <a:lnTo>
                        <a:pt x="196" y="78"/>
                      </a:lnTo>
                      <a:lnTo>
                        <a:pt x="190" y="85"/>
                      </a:lnTo>
                      <a:lnTo>
                        <a:pt x="184" y="91"/>
                      </a:lnTo>
                      <a:lnTo>
                        <a:pt x="178" y="97"/>
                      </a:lnTo>
                      <a:lnTo>
                        <a:pt x="172" y="104"/>
                      </a:lnTo>
                      <a:lnTo>
                        <a:pt x="166" y="110"/>
                      </a:lnTo>
                      <a:lnTo>
                        <a:pt x="159" y="118"/>
                      </a:lnTo>
                      <a:lnTo>
                        <a:pt x="152" y="125"/>
                      </a:lnTo>
                      <a:lnTo>
                        <a:pt x="146" y="134"/>
                      </a:lnTo>
                      <a:lnTo>
                        <a:pt x="138" y="142"/>
                      </a:lnTo>
                      <a:lnTo>
                        <a:pt x="132" y="150"/>
                      </a:lnTo>
                      <a:lnTo>
                        <a:pt x="124" y="159"/>
                      </a:lnTo>
                      <a:lnTo>
                        <a:pt x="117" y="168"/>
                      </a:lnTo>
                      <a:lnTo>
                        <a:pt x="111" y="177"/>
                      </a:lnTo>
                      <a:lnTo>
                        <a:pt x="104" y="185"/>
                      </a:lnTo>
                      <a:lnTo>
                        <a:pt x="98" y="193"/>
                      </a:lnTo>
                      <a:lnTo>
                        <a:pt x="93" y="202"/>
                      </a:lnTo>
                      <a:lnTo>
                        <a:pt x="87" y="209"/>
                      </a:lnTo>
                      <a:lnTo>
                        <a:pt x="82" y="217"/>
                      </a:lnTo>
                      <a:lnTo>
                        <a:pt x="77" y="225"/>
                      </a:lnTo>
                      <a:lnTo>
                        <a:pt x="72" y="233"/>
                      </a:lnTo>
                      <a:lnTo>
                        <a:pt x="67" y="241"/>
                      </a:lnTo>
                      <a:lnTo>
                        <a:pt x="63" y="249"/>
                      </a:lnTo>
                      <a:lnTo>
                        <a:pt x="58" y="258"/>
                      </a:lnTo>
                      <a:lnTo>
                        <a:pt x="53" y="266"/>
                      </a:lnTo>
                      <a:lnTo>
                        <a:pt x="50" y="275"/>
                      </a:lnTo>
                      <a:lnTo>
                        <a:pt x="46" y="284"/>
                      </a:lnTo>
                      <a:lnTo>
                        <a:pt x="42" y="293"/>
                      </a:lnTo>
                      <a:lnTo>
                        <a:pt x="38" y="301"/>
                      </a:lnTo>
                      <a:lnTo>
                        <a:pt x="35" y="310"/>
                      </a:lnTo>
                      <a:lnTo>
                        <a:pt x="31" y="319"/>
                      </a:lnTo>
                      <a:lnTo>
                        <a:pt x="29" y="327"/>
                      </a:lnTo>
                      <a:lnTo>
                        <a:pt x="26" y="335"/>
                      </a:lnTo>
                      <a:lnTo>
                        <a:pt x="24" y="343"/>
                      </a:lnTo>
                      <a:lnTo>
                        <a:pt x="21" y="350"/>
                      </a:lnTo>
                      <a:lnTo>
                        <a:pt x="20" y="358"/>
                      </a:lnTo>
                      <a:lnTo>
                        <a:pt x="17" y="365"/>
                      </a:lnTo>
                      <a:lnTo>
                        <a:pt x="16" y="372"/>
                      </a:lnTo>
                      <a:lnTo>
                        <a:pt x="13" y="380"/>
                      </a:lnTo>
                      <a:lnTo>
                        <a:pt x="12" y="388"/>
                      </a:lnTo>
                      <a:lnTo>
                        <a:pt x="10" y="396"/>
                      </a:lnTo>
                      <a:lnTo>
                        <a:pt x="8" y="405"/>
                      </a:lnTo>
                      <a:lnTo>
                        <a:pt x="7" y="413"/>
                      </a:lnTo>
                      <a:lnTo>
                        <a:pt x="5" y="422"/>
                      </a:lnTo>
                      <a:lnTo>
                        <a:pt x="4" y="431"/>
                      </a:lnTo>
                      <a:lnTo>
                        <a:pt x="3" y="439"/>
                      </a:lnTo>
                      <a:lnTo>
                        <a:pt x="2" y="447"/>
                      </a:lnTo>
                      <a:lnTo>
                        <a:pt x="1" y="456"/>
                      </a:lnTo>
                      <a:lnTo>
                        <a:pt x="0" y="464"/>
                      </a:lnTo>
                      <a:lnTo>
                        <a:pt x="0" y="472"/>
                      </a:lnTo>
                      <a:lnTo>
                        <a:pt x="0" y="480"/>
                      </a:lnTo>
                      <a:lnTo>
                        <a:pt x="1" y="487"/>
                      </a:lnTo>
                      <a:lnTo>
                        <a:pt x="2" y="495"/>
                      </a:lnTo>
                      <a:lnTo>
                        <a:pt x="2" y="503"/>
                      </a:lnTo>
                      <a:lnTo>
                        <a:pt x="3" y="510"/>
                      </a:lnTo>
                      <a:lnTo>
                        <a:pt x="4" y="519"/>
                      </a:lnTo>
                      <a:lnTo>
                        <a:pt x="6" y="527"/>
                      </a:lnTo>
                      <a:lnTo>
                        <a:pt x="8" y="536"/>
                      </a:lnTo>
                      <a:lnTo>
                        <a:pt x="11" y="545"/>
                      </a:lnTo>
                      <a:lnTo>
                        <a:pt x="13" y="555"/>
                      </a:lnTo>
                      <a:lnTo>
                        <a:pt x="17" y="564"/>
                      </a:lnTo>
                      <a:lnTo>
                        <a:pt x="20" y="573"/>
                      </a:lnTo>
                      <a:lnTo>
                        <a:pt x="24" y="583"/>
                      </a:lnTo>
                      <a:lnTo>
                        <a:pt x="28" y="592"/>
                      </a:lnTo>
                      <a:lnTo>
                        <a:pt x="33" y="601"/>
                      </a:lnTo>
                      <a:lnTo>
                        <a:pt x="37" y="610"/>
                      </a:lnTo>
                      <a:lnTo>
                        <a:pt x="42" y="618"/>
                      </a:lnTo>
                      <a:lnTo>
                        <a:pt x="47" y="628"/>
                      </a:lnTo>
                      <a:lnTo>
                        <a:pt x="52" y="635"/>
                      </a:lnTo>
                      <a:lnTo>
                        <a:pt x="57" y="643"/>
                      </a:lnTo>
                      <a:lnTo>
                        <a:pt x="63" y="652"/>
                      </a:lnTo>
                      <a:lnTo>
                        <a:pt x="68" y="661"/>
                      </a:lnTo>
                      <a:lnTo>
                        <a:pt x="75" y="670"/>
                      </a:lnTo>
                      <a:lnTo>
                        <a:pt x="81" y="679"/>
                      </a:lnTo>
                      <a:lnTo>
                        <a:pt x="89" y="689"/>
                      </a:lnTo>
                      <a:lnTo>
                        <a:pt x="97" y="698"/>
                      </a:lnTo>
                      <a:lnTo>
                        <a:pt x="104" y="708"/>
                      </a:lnTo>
                      <a:lnTo>
                        <a:pt x="112" y="718"/>
                      </a:lnTo>
                      <a:lnTo>
                        <a:pt x="120" y="727"/>
                      </a:lnTo>
                      <a:lnTo>
                        <a:pt x="129" y="736"/>
                      </a:lnTo>
                      <a:lnTo>
                        <a:pt x="137" y="745"/>
                      </a:lnTo>
                      <a:lnTo>
                        <a:pt x="145" y="754"/>
                      </a:lnTo>
                      <a:lnTo>
                        <a:pt x="153" y="762"/>
                      </a:lnTo>
                      <a:lnTo>
                        <a:pt x="162" y="770"/>
                      </a:lnTo>
                      <a:lnTo>
                        <a:pt x="169" y="778"/>
                      </a:lnTo>
                      <a:lnTo>
                        <a:pt x="177" y="786"/>
                      </a:lnTo>
                      <a:lnTo>
                        <a:pt x="185" y="793"/>
                      </a:lnTo>
                      <a:lnTo>
                        <a:pt x="194" y="800"/>
                      </a:lnTo>
                      <a:lnTo>
                        <a:pt x="202" y="807"/>
                      </a:lnTo>
                      <a:lnTo>
                        <a:pt x="211" y="814"/>
                      </a:lnTo>
                      <a:lnTo>
                        <a:pt x="220" y="821"/>
                      </a:lnTo>
                      <a:lnTo>
                        <a:pt x="229" y="828"/>
                      </a:lnTo>
                      <a:lnTo>
                        <a:pt x="238" y="835"/>
                      </a:lnTo>
                      <a:lnTo>
                        <a:pt x="248" y="842"/>
                      </a:lnTo>
                      <a:lnTo>
                        <a:pt x="257" y="849"/>
                      </a:lnTo>
                      <a:lnTo>
                        <a:pt x="267" y="855"/>
                      </a:lnTo>
                      <a:lnTo>
                        <a:pt x="275" y="862"/>
                      </a:lnTo>
                      <a:lnTo>
                        <a:pt x="285" y="868"/>
                      </a:lnTo>
                      <a:lnTo>
                        <a:pt x="293" y="874"/>
                      </a:lnTo>
                      <a:lnTo>
                        <a:pt x="301" y="879"/>
                      </a:lnTo>
                      <a:lnTo>
                        <a:pt x="309" y="884"/>
                      </a:lnTo>
                      <a:lnTo>
                        <a:pt x="317" y="888"/>
                      </a:lnTo>
                      <a:lnTo>
                        <a:pt x="323" y="893"/>
                      </a:lnTo>
                      <a:lnTo>
                        <a:pt x="330" y="898"/>
                      </a:lnTo>
                      <a:lnTo>
                        <a:pt x="340" y="904"/>
                      </a:lnTo>
                      <a:lnTo>
                        <a:pt x="350" y="909"/>
                      </a:lnTo>
                      <a:lnTo>
                        <a:pt x="358" y="915"/>
                      </a:lnTo>
                      <a:lnTo>
                        <a:pt x="367" y="921"/>
                      </a:lnTo>
                      <a:lnTo>
                        <a:pt x="376" y="926"/>
                      </a:lnTo>
                      <a:lnTo>
                        <a:pt x="383" y="931"/>
                      </a:lnTo>
                      <a:lnTo>
                        <a:pt x="391" y="935"/>
                      </a:lnTo>
                      <a:lnTo>
                        <a:pt x="397" y="939"/>
                      </a:lnTo>
                      <a:lnTo>
                        <a:pt x="402" y="942"/>
                      </a:lnTo>
                      <a:lnTo>
                        <a:pt x="407" y="946"/>
                      </a:lnTo>
                      <a:lnTo>
                        <a:pt x="411" y="947"/>
                      </a:lnTo>
                      <a:lnTo>
                        <a:pt x="414" y="949"/>
                      </a:lnTo>
                      <a:lnTo>
                        <a:pt x="416" y="950"/>
                      </a:lnTo>
                      <a:lnTo>
                        <a:pt x="418" y="951"/>
                      </a:lnTo>
                      <a:lnTo>
                        <a:pt x="420" y="952"/>
                      </a:lnTo>
                      <a:lnTo>
                        <a:pt x="421" y="953"/>
                      </a:lnTo>
                      <a:lnTo>
                        <a:pt x="421" y="954"/>
                      </a:lnTo>
                      <a:lnTo>
                        <a:pt x="422" y="954"/>
                      </a:lnTo>
                      <a:cubicBezTo>
                        <a:pt x="439" y="962"/>
                        <a:pt x="463" y="965"/>
                        <a:pt x="482" y="969"/>
                      </a:cubicBezTo>
                      <a:cubicBezTo>
                        <a:pt x="513" y="974"/>
                        <a:pt x="545" y="977"/>
                        <a:pt x="545" y="977"/>
                      </a:cubicBezTo>
                      <a:lnTo>
                        <a:pt x="544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769" name="AutoShape 28"/>
            <p:cNvSpPr>
              <a:spLocks noChangeArrowheads="1"/>
            </p:cNvSpPr>
            <p:nvPr/>
          </p:nvSpPr>
          <p:spPr bwMode="auto">
            <a:xfrm>
              <a:off x="4015" y="1973"/>
              <a:ext cx="148" cy="63"/>
            </a:xfrm>
            <a:prstGeom prst="roundRect">
              <a:avLst>
                <a:gd name="adj" fmla="val 1611"/>
              </a:avLst>
            </a:prstGeom>
            <a:solidFill>
              <a:srgbClr val="FF0000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7" name="Group 29"/>
          <p:cNvGrpSpPr>
            <a:grpSpLocks/>
          </p:cNvGrpSpPr>
          <p:nvPr/>
        </p:nvGrpSpPr>
        <p:grpSpPr bwMode="auto">
          <a:xfrm>
            <a:off x="7747000" y="3897313"/>
            <a:ext cx="414338" cy="166687"/>
            <a:chOff x="4427" y="2227"/>
            <a:chExt cx="236" cy="95"/>
          </a:xfrm>
        </p:grpSpPr>
        <p:sp>
          <p:nvSpPr>
            <p:cNvPr id="62766" name="AutoShape 30"/>
            <p:cNvSpPr>
              <a:spLocks noChangeArrowheads="1"/>
            </p:cNvSpPr>
            <p:nvPr/>
          </p:nvSpPr>
          <p:spPr bwMode="auto">
            <a:xfrm>
              <a:off x="4473" y="2260"/>
              <a:ext cx="148" cy="63"/>
            </a:xfrm>
            <a:prstGeom prst="roundRect">
              <a:avLst>
                <a:gd name="adj" fmla="val 1611"/>
              </a:avLst>
            </a:prstGeom>
            <a:solidFill>
              <a:srgbClr val="E6E6E6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67" name="Freeform 31"/>
            <p:cNvSpPr>
              <a:spLocks noChangeArrowheads="1"/>
            </p:cNvSpPr>
            <p:nvPr/>
          </p:nvSpPr>
          <p:spPr bwMode="auto">
            <a:xfrm flipH="1">
              <a:off x="4427" y="2227"/>
              <a:ext cx="237" cy="69"/>
            </a:xfrm>
            <a:custGeom>
              <a:avLst/>
              <a:gdLst>
                <a:gd name="T0" fmla="*/ 0 w 3525"/>
                <a:gd name="T1" fmla="*/ 0 h 1176"/>
                <a:gd name="T2" fmla="*/ 0 w 3525"/>
                <a:gd name="T3" fmla="*/ 0 h 1176"/>
                <a:gd name="T4" fmla="*/ 0 w 3525"/>
                <a:gd name="T5" fmla="*/ 0 h 1176"/>
                <a:gd name="T6" fmla="*/ 0 w 3525"/>
                <a:gd name="T7" fmla="*/ 0 h 1176"/>
                <a:gd name="T8" fmla="*/ 0 w 3525"/>
                <a:gd name="T9" fmla="*/ 0 h 1176"/>
                <a:gd name="T10" fmla="*/ 0 w 3525"/>
                <a:gd name="T11" fmla="*/ 0 h 1176"/>
                <a:gd name="T12" fmla="*/ 0 w 3525"/>
                <a:gd name="T13" fmla="*/ 0 h 1176"/>
                <a:gd name="T14" fmla="*/ 0 w 3525"/>
                <a:gd name="T15" fmla="*/ 0 h 1176"/>
                <a:gd name="T16" fmla="*/ 0 w 3525"/>
                <a:gd name="T17" fmla="*/ 0 h 1176"/>
                <a:gd name="T18" fmla="*/ 0 w 3525"/>
                <a:gd name="T19" fmla="*/ 0 h 1176"/>
                <a:gd name="T20" fmla="*/ 0 w 3525"/>
                <a:gd name="T21" fmla="*/ 0 h 1176"/>
                <a:gd name="T22" fmla="*/ 0 w 3525"/>
                <a:gd name="T23" fmla="*/ 0 h 1176"/>
                <a:gd name="T24" fmla="*/ 0 w 3525"/>
                <a:gd name="T25" fmla="*/ 0 h 1176"/>
                <a:gd name="T26" fmla="*/ 0 w 3525"/>
                <a:gd name="T27" fmla="*/ 0 h 1176"/>
                <a:gd name="T28" fmla="*/ 0 w 3525"/>
                <a:gd name="T29" fmla="*/ 0 h 1176"/>
                <a:gd name="T30" fmla="*/ 0 w 3525"/>
                <a:gd name="T31" fmla="*/ 0 h 1176"/>
                <a:gd name="T32" fmla="*/ 0 w 3525"/>
                <a:gd name="T33" fmla="*/ 0 h 1176"/>
                <a:gd name="T34" fmla="*/ 0 w 3525"/>
                <a:gd name="T35" fmla="*/ 0 h 1176"/>
                <a:gd name="T36" fmla="*/ 0 w 3525"/>
                <a:gd name="T37" fmla="*/ 0 h 1176"/>
                <a:gd name="T38" fmla="*/ 0 w 3525"/>
                <a:gd name="T39" fmla="*/ 0 h 1176"/>
                <a:gd name="T40" fmla="*/ 0 w 3525"/>
                <a:gd name="T41" fmla="*/ 0 h 1176"/>
                <a:gd name="T42" fmla="*/ 0 w 3525"/>
                <a:gd name="T43" fmla="*/ 0 h 1176"/>
                <a:gd name="T44" fmla="*/ 0 w 3525"/>
                <a:gd name="T45" fmla="*/ 0 h 1176"/>
                <a:gd name="T46" fmla="*/ 0 w 3525"/>
                <a:gd name="T47" fmla="*/ 0 h 1176"/>
                <a:gd name="T48" fmla="*/ 0 w 3525"/>
                <a:gd name="T49" fmla="*/ 0 h 1176"/>
                <a:gd name="T50" fmla="*/ 0 w 3525"/>
                <a:gd name="T51" fmla="*/ 0 h 1176"/>
                <a:gd name="T52" fmla="*/ 0 w 3525"/>
                <a:gd name="T53" fmla="*/ 0 h 1176"/>
                <a:gd name="T54" fmla="*/ 0 w 3525"/>
                <a:gd name="T55" fmla="*/ 0 h 1176"/>
                <a:gd name="T56" fmla="*/ 0 w 3525"/>
                <a:gd name="T57" fmla="*/ 0 h 1176"/>
                <a:gd name="T58" fmla="*/ 0 w 3525"/>
                <a:gd name="T59" fmla="*/ 0 h 1176"/>
                <a:gd name="T60" fmla="*/ 0 w 3525"/>
                <a:gd name="T61" fmla="*/ 0 h 1176"/>
                <a:gd name="T62" fmla="*/ 0 w 3525"/>
                <a:gd name="T63" fmla="*/ 0 h 1176"/>
                <a:gd name="T64" fmla="*/ 0 w 3525"/>
                <a:gd name="T65" fmla="*/ 0 h 1176"/>
                <a:gd name="T66" fmla="*/ 0 w 3525"/>
                <a:gd name="T67" fmla="*/ 0 h 1176"/>
                <a:gd name="T68" fmla="*/ 0 w 3525"/>
                <a:gd name="T69" fmla="*/ 0 h 1176"/>
                <a:gd name="T70" fmla="*/ 0 w 3525"/>
                <a:gd name="T71" fmla="*/ 0 h 1176"/>
                <a:gd name="T72" fmla="*/ 0 w 3525"/>
                <a:gd name="T73" fmla="*/ 0 h 1176"/>
                <a:gd name="T74" fmla="*/ 0 w 3525"/>
                <a:gd name="T75" fmla="*/ 0 h 1176"/>
                <a:gd name="T76" fmla="*/ 0 w 3525"/>
                <a:gd name="T77" fmla="*/ 0 h 1176"/>
                <a:gd name="T78" fmla="*/ 0 w 3525"/>
                <a:gd name="T79" fmla="*/ 0 h 1176"/>
                <a:gd name="T80" fmla="*/ 0 w 3525"/>
                <a:gd name="T81" fmla="*/ 0 h 1176"/>
                <a:gd name="T82" fmla="*/ 0 w 3525"/>
                <a:gd name="T83" fmla="*/ 0 h 1176"/>
                <a:gd name="T84" fmla="*/ 0 w 3525"/>
                <a:gd name="T85" fmla="*/ 0 h 1176"/>
                <a:gd name="T86" fmla="*/ 0 w 3525"/>
                <a:gd name="T87" fmla="*/ 0 h 1176"/>
                <a:gd name="T88" fmla="*/ 0 w 3525"/>
                <a:gd name="T89" fmla="*/ 0 h 1176"/>
                <a:gd name="T90" fmla="*/ 0 w 3525"/>
                <a:gd name="T91" fmla="*/ 0 h 1176"/>
                <a:gd name="T92" fmla="*/ 0 w 3525"/>
                <a:gd name="T93" fmla="*/ 0 h 1176"/>
                <a:gd name="T94" fmla="*/ 0 w 3525"/>
                <a:gd name="T95" fmla="*/ 0 h 1176"/>
                <a:gd name="T96" fmla="*/ 0 w 3525"/>
                <a:gd name="T97" fmla="*/ 0 h 1176"/>
                <a:gd name="T98" fmla="*/ 0 w 3525"/>
                <a:gd name="T99" fmla="*/ 0 h 1176"/>
                <a:gd name="T100" fmla="*/ 0 w 3525"/>
                <a:gd name="T101" fmla="*/ 0 h 1176"/>
                <a:gd name="T102" fmla="*/ 0 w 3525"/>
                <a:gd name="T103" fmla="*/ 0 h 1176"/>
                <a:gd name="T104" fmla="*/ 0 w 3525"/>
                <a:gd name="T105" fmla="*/ 0 h 1176"/>
                <a:gd name="T106" fmla="*/ 0 w 3525"/>
                <a:gd name="T107" fmla="*/ 0 h 1176"/>
                <a:gd name="T108" fmla="*/ 0 w 3525"/>
                <a:gd name="T109" fmla="*/ 0 h 1176"/>
                <a:gd name="T110" fmla="*/ 0 w 3525"/>
                <a:gd name="T111" fmla="*/ 0 h 1176"/>
                <a:gd name="T112" fmla="*/ 0 w 3525"/>
                <a:gd name="T113" fmla="*/ 0 h 1176"/>
                <a:gd name="T114" fmla="*/ 0 w 3525"/>
                <a:gd name="T115" fmla="*/ 0 h 1176"/>
                <a:gd name="T116" fmla="*/ 0 w 3525"/>
                <a:gd name="T117" fmla="*/ 0 h 1176"/>
                <a:gd name="T118" fmla="*/ 0 w 3525"/>
                <a:gd name="T119" fmla="*/ 0 h 1176"/>
                <a:gd name="T120" fmla="*/ 0 w 3525"/>
                <a:gd name="T121" fmla="*/ 0 h 11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25"/>
                <a:gd name="T184" fmla="*/ 0 h 1176"/>
                <a:gd name="T185" fmla="*/ 3525 w 3525"/>
                <a:gd name="T186" fmla="*/ 1176 h 11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25" h="1176">
                  <a:moveTo>
                    <a:pt x="1763" y="1175"/>
                  </a:moveTo>
                  <a:lnTo>
                    <a:pt x="1407" y="1163"/>
                  </a:lnTo>
                  <a:lnTo>
                    <a:pt x="1075" y="1129"/>
                  </a:lnTo>
                  <a:lnTo>
                    <a:pt x="777" y="1074"/>
                  </a:lnTo>
                  <a:lnTo>
                    <a:pt x="515" y="1003"/>
                  </a:lnTo>
                  <a:lnTo>
                    <a:pt x="402" y="961"/>
                  </a:lnTo>
                  <a:lnTo>
                    <a:pt x="301" y="916"/>
                  </a:lnTo>
                  <a:lnTo>
                    <a:pt x="213" y="868"/>
                  </a:lnTo>
                  <a:lnTo>
                    <a:pt x="139" y="816"/>
                  </a:lnTo>
                  <a:lnTo>
                    <a:pt x="79" y="762"/>
                  </a:lnTo>
                  <a:lnTo>
                    <a:pt x="55" y="734"/>
                  </a:lnTo>
                  <a:lnTo>
                    <a:pt x="36" y="706"/>
                  </a:lnTo>
                  <a:lnTo>
                    <a:pt x="20" y="677"/>
                  </a:lnTo>
                  <a:lnTo>
                    <a:pt x="10" y="647"/>
                  </a:lnTo>
                  <a:lnTo>
                    <a:pt x="2" y="617"/>
                  </a:lnTo>
                  <a:lnTo>
                    <a:pt x="0" y="588"/>
                  </a:lnTo>
                  <a:lnTo>
                    <a:pt x="2" y="558"/>
                  </a:lnTo>
                  <a:lnTo>
                    <a:pt x="10" y="528"/>
                  </a:lnTo>
                  <a:lnTo>
                    <a:pt x="20" y="498"/>
                  </a:lnTo>
                  <a:lnTo>
                    <a:pt x="36" y="469"/>
                  </a:lnTo>
                  <a:lnTo>
                    <a:pt x="55" y="441"/>
                  </a:lnTo>
                  <a:lnTo>
                    <a:pt x="79" y="413"/>
                  </a:lnTo>
                  <a:lnTo>
                    <a:pt x="139" y="359"/>
                  </a:lnTo>
                  <a:lnTo>
                    <a:pt x="213" y="307"/>
                  </a:lnTo>
                  <a:lnTo>
                    <a:pt x="301" y="259"/>
                  </a:lnTo>
                  <a:lnTo>
                    <a:pt x="402" y="214"/>
                  </a:lnTo>
                  <a:lnTo>
                    <a:pt x="515" y="172"/>
                  </a:lnTo>
                  <a:lnTo>
                    <a:pt x="777" y="101"/>
                  </a:lnTo>
                  <a:lnTo>
                    <a:pt x="1075" y="46"/>
                  </a:lnTo>
                  <a:lnTo>
                    <a:pt x="1407" y="12"/>
                  </a:lnTo>
                  <a:lnTo>
                    <a:pt x="1763" y="0"/>
                  </a:lnTo>
                  <a:lnTo>
                    <a:pt x="2118" y="12"/>
                  </a:lnTo>
                  <a:lnTo>
                    <a:pt x="2448" y="46"/>
                  </a:lnTo>
                  <a:lnTo>
                    <a:pt x="2747" y="101"/>
                  </a:lnTo>
                  <a:lnTo>
                    <a:pt x="3008" y="172"/>
                  </a:lnTo>
                  <a:lnTo>
                    <a:pt x="3122" y="214"/>
                  </a:lnTo>
                  <a:lnTo>
                    <a:pt x="3224" y="259"/>
                  </a:lnTo>
                  <a:lnTo>
                    <a:pt x="3312" y="307"/>
                  </a:lnTo>
                  <a:lnTo>
                    <a:pt x="3386" y="359"/>
                  </a:lnTo>
                  <a:lnTo>
                    <a:pt x="3445" y="413"/>
                  </a:lnTo>
                  <a:lnTo>
                    <a:pt x="3469" y="441"/>
                  </a:lnTo>
                  <a:lnTo>
                    <a:pt x="3488" y="469"/>
                  </a:lnTo>
                  <a:lnTo>
                    <a:pt x="3504" y="498"/>
                  </a:lnTo>
                  <a:lnTo>
                    <a:pt x="3515" y="528"/>
                  </a:lnTo>
                  <a:lnTo>
                    <a:pt x="3523" y="558"/>
                  </a:lnTo>
                  <a:lnTo>
                    <a:pt x="3524" y="588"/>
                  </a:lnTo>
                  <a:lnTo>
                    <a:pt x="3523" y="617"/>
                  </a:lnTo>
                  <a:lnTo>
                    <a:pt x="3515" y="647"/>
                  </a:lnTo>
                  <a:lnTo>
                    <a:pt x="3504" y="677"/>
                  </a:lnTo>
                  <a:lnTo>
                    <a:pt x="3488" y="706"/>
                  </a:lnTo>
                  <a:lnTo>
                    <a:pt x="3469" y="734"/>
                  </a:lnTo>
                  <a:lnTo>
                    <a:pt x="3445" y="762"/>
                  </a:lnTo>
                  <a:lnTo>
                    <a:pt x="3386" y="816"/>
                  </a:lnTo>
                  <a:lnTo>
                    <a:pt x="3312" y="868"/>
                  </a:lnTo>
                  <a:lnTo>
                    <a:pt x="3224" y="916"/>
                  </a:lnTo>
                  <a:lnTo>
                    <a:pt x="3122" y="961"/>
                  </a:lnTo>
                  <a:lnTo>
                    <a:pt x="3008" y="1003"/>
                  </a:lnTo>
                  <a:lnTo>
                    <a:pt x="2747" y="1074"/>
                  </a:lnTo>
                  <a:lnTo>
                    <a:pt x="2448" y="1129"/>
                  </a:lnTo>
                  <a:lnTo>
                    <a:pt x="2118" y="1163"/>
                  </a:lnTo>
                  <a:lnTo>
                    <a:pt x="1763" y="1175"/>
                  </a:lnTo>
                  <a:close/>
                  <a:moveTo>
                    <a:pt x="1763" y="1011"/>
                  </a:moveTo>
                  <a:lnTo>
                    <a:pt x="2046" y="1003"/>
                  </a:lnTo>
                  <a:lnTo>
                    <a:pt x="2309" y="977"/>
                  </a:lnTo>
                  <a:lnTo>
                    <a:pt x="2548" y="938"/>
                  </a:lnTo>
                  <a:lnTo>
                    <a:pt x="2756" y="886"/>
                  </a:lnTo>
                  <a:lnTo>
                    <a:pt x="2847" y="856"/>
                  </a:lnTo>
                  <a:lnTo>
                    <a:pt x="2928" y="824"/>
                  </a:lnTo>
                  <a:lnTo>
                    <a:pt x="2997" y="789"/>
                  </a:lnTo>
                  <a:lnTo>
                    <a:pt x="3057" y="753"/>
                  </a:lnTo>
                  <a:lnTo>
                    <a:pt x="3104" y="713"/>
                  </a:lnTo>
                  <a:lnTo>
                    <a:pt x="3123" y="694"/>
                  </a:lnTo>
                  <a:lnTo>
                    <a:pt x="3139" y="672"/>
                  </a:lnTo>
                  <a:lnTo>
                    <a:pt x="3152" y="652"/>
                  </a:lnTo>
                  <a:lnTo>
                    <a:pt x="3160" y="631"/>
                  </a:lnTo>
                  <a:lnTo>
                    <a:pt x="3166" y="610"/>
                  </a:lnTo>
                  <a:lnTo>
                    <a:pt x="3168" y="588"/>
                  </a:lnTo>
                  <a:lnTo>
                    <a:pt x="3166" y="566"/>
                  </a:lnTo>
                  <a:lnTo>
                    <a:pt x="3160" y="544"/>
                  </a:lnTo>
                  <a:lnTo>
                    <a:pt x="3152" y="524"/>
                  </a:lnTo>
                  <a:lnTo>
                    <a:pt x="3139" y="503"/>
                  </a:lnTo>
                  <a:lnTo>
                    <a:pt x="3123" y="482"/>
                  </a:lnTo>
                  <a:lnTo>
                    <a:pt x="3104" y="462"/>
                  </a:lnTo>
                  <a:lnTo>
                    <a:pt x="3057" y="423"/>
                  </a:lnTo>
                  <a:lnTo>
                    <a:pt x="2997" y="387"/>
                  </a:lnTo>
                  <a:lnTo>
                    <a:pt x="2928" y="352"/>
                  </a:lnTo>
                  <a:lnTo>
                    <a:pt x="2847" y="320"/>
                  </a:lnTo>
                  <a:lnTo>
                    <a:pt x="2756" y="289"/>
                  </a:lnTo>
                  <a:lnTo>
                    <a:pt x="2548" y="237"/>
                  </a:lnTo>
                  <a:lnTo>
                    <a:pt x="2309" y="199"/>
                  </a:lnTo>
                  <a:lnTo>
                    <a:pt x="2046" y="173"/>
                  </a:lnTo>
                  <a:lnTo>
                    <a:pt x="1763" y="165"/>
                  </a:lnTo>
                  <a:lnTo>
                    <a:pt x="1479" y="173"/>
                  </a:lnTo>
                  <a:lnTo>
                    <a:pt x="1216" y="199"/>
                  </a:lnTo>
                  <a:lnTo>
                    <a:pt x="977" y="237"/>
                  </a:lnTo>
                  <a:lnTo>
                    <a:pt x="769" y="289"/>
                  </a:lnTo>
                  <a:lnTo>
                    <a:pt x="678" y="320"/>
                  </a:lnTo>
                  <a:lnTo>
                    <a:pt x="597" y="352"/>
                  </a:lnTo>
                  <a:lnTo>
                    <a:pt x="528" y="387"/>
                  </a:lnTo>
                  <a:lnTo>
                    <a:pt x="468" y="423"/>
                  </a:lnTo>
                  <a:lnTo>
                    <a:pt x="421" y="462"/>
                  </a:lnTo>
                  <a:lnTo>
                    <a:pt x="402" y="482"/>
                  </a:lnTo>
                  <a:lnTo>
                    <a:pt x="386" y="503"/>
                  </a:lnTo>
                  <a:lnTo>
                    <a:pt x="373" y="524"/>
                  </a:lnTo>
                  <a:lnTo>
                    <a:pt x="365" y="544"/>
                  </a:lnTo>
                  <a:lnTo>
                    <a:pt x="359" y="566"/>
                  </a:lnTo>
                  <a:lnTo>
                    <a:pt x="357" y="588"/>
                  </a:lnTo>
                  <a:lnTo>
                    <a:pt x="359" y="610"/>
                  </a:lnTo>
                  <a:lnTo>
                    <a:pt x="365" y="631"/>
                  </a:lnTo>
                  <a:lnTo>
                    <a:pt x="373" y="652"/>
                  </a:lnTo>
                  <a:lnTo>
                    <a:pt x="386" y="672"/>
                  </a:lnTo>
                  <a:lnTo>
                    <a:pt x="402" y="694"/>
                  </a:lnTo>
                  <a:lnTo>
                    <a:pt x="421" y="713"/>
                  </a:lnTo>
                  <a:lnTo>
                    <a:pt x="468" y="753"/>
                  </a:lnTo>
                  <a:lnTo>
                    <a:pt x="528" y="789"/>
                  </a:lnTo>
                  <a:lnTo>
                    <a:pt x="597" y="824"/>
                  </a:lnTo>
                  <a:lnTo>
                    <a:pt x="678" y="856"/>
                  </a:lnTo>
                  <a:lnTo>
                    <a:pt x="769" y="886"/>
                  </a:lnTo>
                  <a:lnTo>
                    <a:pt x="977" y="938"/>
                  </a:lnTo>
                  <a:lnTo>
                    <a:pt x="1216" y="977"/>
                  </a:lnTo>
                  <a:lnTo>
                    <a:pt x="1479" y="1003"/>
                  </a:lnTo>
                  <a:lnTo>
                    <a:pt x="1763" y="101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E6FF00"/>
                </a:gs>
              </a:gsLst>
              <a:path path="rect">
                <a:fillToRect l="50000" t="50000" r="50000" b="50000"/>
              </a:path>
            </a:gradFill>
            <a:ln w="18360">
              <a:solidFill>
                <a:srgbClr val="E6E64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8" name="Group 32"/>
          <p:cNvGrpSpPr>
            <a:grpSpLocks/>
          </p:cNvGrpSpPr>
          <p:nvPr/>
        </p:nvGrpSpPr>
        <p:grpSpPr bwMode="auto">
          <a:xfrm>
            <a:off x="7483475" y="3743325"/>
            <a:ext cx="404813" cy="150813"/>
            <a:chOff x="4276" y="2139"/>
            <a:chExt cx="231" cy="86"/>
          </a:xfrm>
        </p:grpSpPr>
        <p:grpSp>
          <p:nvGrpSpPr>
            <p:cNvPr id="62760" name="Group 33"/>
            <p:cNvGrpSpPr>
              <a:grpSpLocks/>
            </p:cNvGrpSpPr>
            <p:nvPr/>
          </p:nvGrpSpPr>
          <p:grpSpPr bwMode="auto">
            <a:xfrm>
              <a:off x="4276" y="2139"/>
              <a:ext cx="231" cy="75"/>
              <a:chOff x="4276" y="2139"/>
              <a:chExt cx="231" cy="75"/>
            </a:xfrm>
          </p:grpSpPr>
          <p:grpSp>
            <p:nvGrpSpPr>
              <p:cNvPr id="62762" name="Group 34"/>
              <p:cNvGrpSpPr>
                <a:grpSpLocks/>
              </p:cNvGrpSpPr>
              <p:nvPr/>
            </p:nvGrpSpPr>
            <p:grpSpPr bwMode="auto">
              <a:xfrm>
                <a:off x="4276" y="2139"/>
                <a:ext cx="44" cy="75"/>
                <a:chOff x="4276" y="2139"/>
                <a:chExt cx="44" cy="75"/>
              </a:xfrm>
            </p:grpSpPr>
            <p:sp>
              <p:nvSpPr>
                <p:cNvPr id="62765" name="Freeform 35"/>
                <p:cNvSpPr>
                  <a:spLocks noChangeArrowheads="1"/>
                </p:cNvSpPr>
                <p:nvPr/>
              </p:nvSpPr>
              <p:spPr bwMode="auto">
                <a:xfrm flipH="1">
                  <a:off x="4276" y="2139"/>
                  <a:ext cx="45" cy="76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1" y="421"/>
                      </a:moveTo>
                      <a:lnTo>
                        <a:pt x="6" y="422"/>
                      </a:lnTo>
                      <a:lnTo>
                        <a:pt x="12" y="425"/>
                      </a:lnTo>
                      <a:lnTo>
                        <a:pt x="16" y="425"/>
                      </a:lnTo>
                      <a:lnTo>
                        <a:pt x="22" y="426"/>
                      </a:lnTo>
                      <a:lnTo>
                        <a:pt x="28" y="427"/>
                      </a:lnTo>
                      <a:lnTo>
                        <a:pt x="34" y="427"/>
                      </a:lnTo>
                      <a:lnTo>
                        <a:pt x="41" y="426"/>
                      </a:lnTo>
                      <a:lnTo>
                        <a:pt x="48" y="425"/>
                      </a:lnTo>
                      <a:lnTo>
                        <a:pt x="56" y="424"/>
                      </a:lnTo>
                      <a:lnTo>
                        <a:pt x="64" y="422"/>
                      </a:lnTo>
                      <a:lnTo>
                        <a:pt x="72" y="421"/>
                      </a:lnTo>
                      <a:lnTo>
                        <a:pt x="81" y="418"/>
                      </a:lnTo>
                      <a:lnTo>
                        <a:pt x="89" y="416"/>
                      </a:lnTo>
                      <a:lnTo>
                        <a:pt x="98" y="413"/>
                      </a:lnTo>
                      <a:lnTo>
                        <a:pt x="106" y="410"/>
                      </a:lnTo>
                      <a:lnTo>
                        <a:pt x="114" y="407"/>
                      </a:lnTo>
                      <a:lnTo>
                        <a:pt x="123" y="404"/>
                      </a:lnTo>
                      <a:lnTo>
                        <a:pt x="132" y="400"/>
                      </a:lnTo>
                      <a:lnTo>
                        <a:pt x="141" y="396"/>
                      </a:lnTo>
                      <a:lnTo>
                        <a:pt x="151" y="391"/>
                      </a:lnTo>
                      <a:lnTo>
                        <a:pt x="160" y="387"/>
                      </a:lnTo>
                      <a:lnTo>
                        <a:pt x="169" y="383"/>
                      </a:lnTo>
                      <a:lnTo>
                        <a:pt x="179" y="378"/>
                      </a:lnTo>
                      <a:lnTo>
                        <a:pt x="187" y="373"/>
                      </a:lnTo>
                      <a:lnTo>
                        <a:pt x="195" y="369"/>
                      </a:lnTo>
                      <a:lnTo>
                        <a:pt x="202" y="365"/>
                      </a:lnTo>
                      <a:lnTo>
                        <a:pt x="208" y="361"/>
                      </a:lnTo>
                      <a:lnTo>
                        <a:pt x="214" y="358"/>
                      </a:lnTo>
                      <a:lnTo>
                        <a:pt x="219" y="354"/>
                      </a:lnTo>
                      <a:lnTo>
                        <a:pt x="224" y="349"/>
                      </a:lnTo>
                      <a:lnTo>
                        <a:pt x="229" y="345"/>
                      </a:lnTo>
                      <a:lnTo>
                        <a:pt x="232" y="341"/>
                      </a:lnTo>
                      <a:lnTo>
                        <a:pt x="236" y="336"/>
                      </a:lnTo>
                      <a:lnTo>
                        <a:pt x="238" y="331"/>
                      </a:lnTo>
                      <a:lnTo>
                        <a:pt x="240" y="326"/>
                      </a:lnTo>
                      <a:lnTo>
                        <a:pt x="241" y="320"/>
                      </a:lnTo>
                      <a:lnTo>
                        <a:pt x="242" y="315"/>
                      </a:lnTo>
                      <a:lnTo>
                        <a:pt x="243" y="309"/>
                      </a:lnTo>
                      <a:lnTo>
                        <a:pt x="244" y="303"/>
                      </a:lnTo>
                      <a:lnTo>
                        <a:pt x="244" y="297"/>
                      </a:lnTo>
                      <a:lnTo>
                        <a:pt x="244" y="291"/>
                      </a:lnTo>
                      <a:lnTo>
                        <a:pt x="244" y="284"/>
                      </a:lnTo>
                      <a:lnTo>
                        <a:pt x="244" y="277"/>
                      </a:lnTo>
                      <a:lnTo>
                        <a:pt x="244" y="269"/>
                      </a:lnTo>
                      <a:lnTo>
                        <a:pt x="243" y="261"/>
                      </a:lnTo>
                      <a:lnTo>
                        <a:pt x="242" y="252"/>
                      </a:lnTo>
                      <a:lnTo>
                        <a:pt x="242" y="243"/>
                      </a:lnTo>
                      <a:lnTo>
                        <a:pt x="241" y="234"/>
                      </a:lnTo>
                      <a:lnTo>
                        <a:pt x="240" y="224"/>
                      </a:lnTo>
                      <a:lnTo>
                        <a:pt x="238" y="215"/>
                      </a:lnTo>
                      <a:lnTo>
                        <a:pt x="236" y="206"/>
                      </a:lnTo>
                      <a:lnTo>
                        <a:pt x="234" y="197"/>
                      </a:lnTo>
                      <a:lnTo>
                        <a:pt x="232" y="188"/>
                      </a:lnTo>
                      <a:lnTo>
                        <a:pt x="229" y="180"/>
                      </a:lnTo>
                      <a:lnTo>
                        <a:pt x="227" y="172"/>
                      </a:lnTo>
                      <a:lnTo>
                        <a:pt x="223" y="164"/>
                      </a:lnTo>
                      <a:lnTo>
                        <a:pt x="219" y="155"/>
                      </a:lnTo>
                      <a:lnTo>
                        <a:pt x="215" y="147"/>
                      </a:lnTo>
                      <a:lnTo>
                        <a:pt x="211" y="138"/>
                      </a:lnTo>
                      <a:lnTo>
                        <a:pt x="207" y="130"/>
                      </a:lnTo>
                      <a:lnTo>
                        <a:pt x="202" y="121"/>
                      </a:lnTo>
                      <a:lnTo>
                        <a:pt x="197" y="113"/>
                      </a:lnTo>
                      <a:lnTo>
                        <a:pt x="192" y="105"/>
                      </a:lnTo>
                      <a:lnTo>
                        <a:pt x="188" y="98"/>
                      </a:lnTo>
                      <a:lnTo>
                        <a:pt x="184" y="91"/>
                      </a:lnTo>
                      <a:lnTo>
                        <a:pt x="179" y="85"/>
                      </a:lnTo>
                      <a:lnTo>
                        <a:pt x="176" y="79"/>
                      </a:lnTo>
                      <a:lnTo>
                        <a:pt x="172" y="73"/>
                      </a:lnTo>
                      <a:lnTo>
                        <a:pt x="168" y="66"/>
                      </a:lnTo>
                      <a:lnTo>
                        <a:pt x="164" y="59"/>
                      </a:lnTo>
                      <a:lnTo>
                        <a:pt x="160" y="53"/>
                      </a:lnTo>
                      <a:lnTo>
                        <a:pt x="157" y="47"/>
                      </a:lnTo>
                      <a:lnTo>
                        <a:pt x="154" y="41"/>
                      </a:lnTo>
                      <a:lnTo>
                        <a:pt x="153" y="36"/>
                      </a:lnTo>
                      <a:lnTo>
                        <a:pt x="151" y="31"/>
                      </a:lnTo>
                      <a:lnTo>
                        <a:pt x="151" y="26"/>
                      </a:lnTo>
                      <a:lnTo>
                        <a:pt x="151" y="23"/>
                      </a:lnTo>
                      <a:lnTo>
                        <a:pt x="152" y="20"/>
                      </a:lnTo>
                      <a:lnTo>
                        <a:pt x="154" y="17"/>
                      </a:lnTo>
                      <a:lnTo>
                        <a:pt x="156" y="14"/>
                      </a:lnTo>
                      <a:lnTo>
                        <a:pt x="159" y="11"/>
                      </a:lnTo>
                      <a:lnTo>
                        <a:pt x="163" y="9"/>
                      </a:lnTo>
                      <a:lnTo>
                        <a:pt x="167" y="7"/>
                      </a:lnTo>
                      <a:lnTo>
                        <a:pt x="172" y="5"/>
                      </a:lnTo>
                      <a:lnTo>
                        <a:pt x="177" y="3"/>
                      </a:lnTo>
                      <a:lnTo>
                        <a:pt x="183" y="2"/>
                      </a:lnTo>
                      <a:lnTo>
                        <a:pt x="189" y="1"/>
                      </a:lnTo>
                      <a:lnTo>
                        <a:pt x="194" y="0"/>
                      </a:lnTo>
                      <a:lnTo>
                        <a:pt x="201" y="0"/>
                      </a:lnTo>
                      <a:lnTo>
                        <a:pt x="207" y="0"/>
                      </a:lnTo>
                      <a:lnTo>
                        <a:pt x="214" y="0"/>
                      </a:lnTo>
                      <a:lnTo>
                        <a:pt x="222" y="2"/>
                      </a:lnTo>
                      <a:lnTo>
                        <a:pt x="229" y="3"/>
                      </a:lnTo>
                      <a:lnTo>
                        <a:pt x="237" y="5"/>
                      </a:lnTo>
                      <a:lnTo>
                        <a:pt x="245" y="7"/>
                      </a:lnTo>
                      <a:lnTo>
                        <a:pt x="252" y="10"/>
                      </a:lnTo>
                      <a:lnTo>
                        <a:pt x="260" y="13"/>
                      </a:lnTo>
                      <a:lnTo>
                        <a:pt x="267" y="16"/>
                      </a:lnTo>
                      <a:lnTo>
                        <a:pt x="272" y="18"/>
                      </a:lnTo>
                      <a:lnTo>
                        <a:pt x="278" y="21"/>
                      </a:lnTo>
                      <a:lnTo>
                        <a:pt x="283" y="24"/>
                      </a:lnTo>
                      <a:lnTo>
                        <a:pt x="289" y="28"/>
                      </a:lnTo>
                      <a:lnTo>
                        <a:pt x="295" y="32"/>
                      </a:lnTo>
                      <a:lnTo>
                        <a:pt x="301" y="37"/>
                      </a:lnTo>
                      <a:lnTo>
                        <a:pt x="308" y="41"/>
                      </a:lnTo>
                      <a:lnTo>
                        <a:pt x="315" y="47"/>
                      </a:lnTo>
                      <a:lnTo>
                        <a:pt x="321" y="53"/>
                      </a:lnTo>
                      <a:lnTo>
                        <a:pt x="328" y="59"/>
                      </a:lnTo>
                      <a:lnTo>
                        <a:pt x="335" y="65"/>
                      </a:lnTo>
                      <a:lnTo>
                        <a:pt x="342" y="71"/>
                      </a:lnTo>
                      <a:lnTo>
                        <a:pt x="349" y="78"/>
                      </a:lnTo>
                      <a:lnTo>
                        <a:pt x="355" y="85"/>
                      </a:lnTo>
                      <a:lnTo>
                        <a:pt x="361" y="91"/>
                      </a:lnTo>
                      <a:lnTo>
                        <a:pt x="367" y="97"/>
                      </a:lnTo>
                      <a:lnTo>
                        <a:pt x="373" y="104"/>
                      </a:lnTo>
                      <a:lnTo>
                        <a:pt x="379" y="110"/>
                      </a:lnTo>
                      <a:lnTo>
                        <a:pt x="386" y="118"/>
                      </a:lnTo>
                      <a:lnTo>
                        <a:pt x="393" y="125"/>
                      </a:lnTo>
                      <a:lnTo>
                        <a:pt x="399" y="134"/>
                      </a:lnTo>
                      <a:lnTo>
                        <a:pt x="407" y="142"/>
                      </a:lnTo>
                      <a:lnTo>
                        <a:pt x="413" y="150"/>
                      </a:lnTo>
                      <a:lnTo>
                        <a:pt x="421" y="159"/>
                      </a:lnTo>
                      <a:lnTo>
                        <a:pt x="428" y="168"/>
                      </a:lnTo>
                      <a:lnTo>
                        <a:pt x="434" y="177"/>
                      </a:lnTo>
                      <a:lnTo>
                        <a:pt x="441" y="185"/>
                      </a:lnTo>
                      <a:lnTo>
                        <a:pt x="447" y="193"/>
                      </a:lnTo>
                      <a:lnTo>
                        <a:pt x="452" y="202"/>
                      </a:lnTo>
                      <a:lnTo>
                        <a:pt x="458" y="209"/>
                      </a:lnTo>
                      <a:lnTo>
                        <a:pt x="463" y="217"/>
                      </a:lnTo>
                      <a:lnTo>
                        <a:pt x="468" y="225"/>
                      </a:lnTo>
                      <a:lnTo>
                        <a:pt x="473" y="233"/>
                      </a:lnTo>
                      <a:lnTo>
                        <a:pt x="478" y="241"/>
                      </a:lnTo>
                      <a:lnTo>
                        <a:pt x="482" y="249"/>
                      </a:lnTo>
                      <a:lnTo>
                        <a:pt x="487" y="258"/>
                      </a:lnTo>
                      <a:lnTo>
                        <a:pt x="492" y="266"/>
                      </a:lnTo>
                      <a:lnTo>
                        <a:pt x="495" y="275"/>
                      </a:lnTo>
                      <a:lnTo>
                        <a:pt x="499" y="284"/>
                      </a:lnTo>
                      <a:lnTo>
                        <a:pt x="503" y="293"/>
                      </a:lnTo>
                      <a:lnTo>
                        <a:pt x="507" y="301"/>
                      </a:lnTo>
                      <a:lnTo>
                        <a:pt x="510" y="310"/>
                      </a:lnTo>
                      <a:lnTo>
                        <a:pt x="514" y="319"/>
                      </a:lnTo>
                      <a:lnTo>
                        <a:pt x="516" y="327"/>
                      </a:lnTo>
                      <a:lnTo>
                        <a:pt x="519" y="335"/>
                      </a:lnTo>
                      <a:lnTo>
                        <a:pt x="521" y="343"/>
                      </a:lnTo>
                      <a:lnTo>
                        <a:pt x="524" y="350"/>
                      </a:lnTo>
                      <a:lnTo>
                        <a:pt x="525" y="358"/>
                      </a:lnTo>
                      <a:lnTo>
                        <a:pt x="528" y="365"/>
                      </a:lnTo>
                      <a:lnTo>
                        <a:pt x="529" y="372"/>
                      </a:lnTo>
                      <a:lnTo>
                        <a:pt x="532" y="380"/>
                      </a:lnTo>
                      <a:lnTo>
                        <a:pt x="533" y="388"/>
                      </a:lnTo>
                      <a:lnTo>
                        <a:pt x="535" y="396"/>
                      </a:lnTo>
                      <a:lnTo>
                        <a:pt x="537" y="405"/>
                      </a:lnTo>
                      <a:lnTo>
                        <a:pt x="538" y="413"/>
                      </a:lnTo>
                      <a:lnTo>
                        <a:pt x="540" y="422"/>
                      </a:lnTo>
                      <a:lnTo>
                        <a:pt x="541" y="431"/>
                      </a:lnTo>
                      <a:lnTo>
                        <a:pt x="542" y="439"/>
                      </a:lnTo>
                      <a:lnTo>
                        <a:pt x="543" y="447"/>
                      </a:lnTo>
                      <a:lnTo>
                        <a:pt x="544" y="456"/>
                      </a:lnTo>
                      <a:lnTo>
                        <a:pt x="545" y="464"/>
                      </a:lnTo>
                      <a:lnTo>
                        <a:pt x="545" y="472"/>
                      </a:lnTo>
                      <a:lnTo>
                        <a:pt x="545" y="480"/>
                      </a:lnTo>
                      <a:lnTo>
                        <a:pt x="544" y="487"/>
                      </a:lnTo>
                      <a:lnTo>
                        <a:pt x="543" y="495"/>
                      </a:lnTo>
                      <a:lnTo>
                        <a:pt x="543" y="503"/>
                      </a:lnTo>
                      <a:lnTo>
                        <a:pt x="542" y="510"/>
                      </a:lnTo>
                      <a:lnTo>
                        <a:pt x="541" y="519"/>
                      </a:lnTo>
                      <a:lnTo>
                        <a:pt x="539" y="527"/>
                      </a:lnTo>
                      <a:lnTo>
                        <a:pt x="537" y="536"/>
                      </a:lnTo>
                      <a:lnTo>
                        <a:pt x="534" y="545"/>
                      </a:lnTo>
                      <a:lnTo>
                        <a:pt x="532" y="555"/>
                      </a:lnTo>
                      <a:lnTo>
                        <a:pt x="528" y="564"/>
                      </a:lnTo>
                      <a:lnTo>
                        <a:pt x="525" y="573"/>
                      </a:lnTo>
                      <a:lnTo>
                        <a:pt x="521" y="583"/>
                      </a:lnTo>
                      <a:lnTo>
                        <a:pt x="517" y="592"/>
                      </a:lnTo>
                      <a:lnTo>
                        <a:pt x="512" y="601"/>
                      </a:lnTo>
                      <a:lnTo>
                        <a:pt x="508" y="610"/>
                      </a:lnTo>
                      <a:lnTo>
                        <a:pt x="503" y="618"/>
                      </a:lnTo>
                      <a:lnTo>
                        <a:pt x="498" y="628"/>
                      </a:lnTo>
                      <a:lnTo>
                        <a:pt x="493" y="635"/>
                      </a:lnTo>
                      <a:lnTo>
                        <a:pt x="488" y="643"/>
                      </a:lnTo>
                      <a:lnTo>
                        <a:pt x="482" y="652"/>
                      </a:lnTo>
                      <a:lnTo>
                        <a:pt x="477" y="661"/>
                      </a:lnTo>
                      <a:lnTo>
                        <a:pt x="470" y="670"/>
                      </a:lnTo>
                      <a:lnTo>
                        <a:pt x="464" y="679"/>
                      </a:lnTo>
                      <a:lnTo>
                        <a:pt x="456" y="689"/>
                      </a:lnTo>
                      <a:lnTo>
                        <a:pt x="448" y="698"/>
                      </a:lnTo>
                      <a:lnTo>
                        <a:pt x="441" y="708"/>
                      </a:lnTo>
                      <a:lnTo>
                        <a:pt x="433" y="718"/>
                      </a:lnTo>
                      <a:lnTo>
                        <a:pt x="425" y="727"/>
                      </a:lnTo>
                      <a:lnTo>
                        <a:pt x="416" y="736"/>
                      </a:lnTo>
                      <a:lnTo>
                        <a:pt x="408" y="745"/>
                      </a:lnTo>
                      <a:lnTo>
                        <a:pt x="400" y="754"/>
                      </a:lnTo>
                      <a:lnTo>
                        <a:pt x="392" y="762"/>
                      </a:lnTo>
                      <a:lnTo>
                        <a:pt x="383" y="770"/>
                      </a:lnTo>
                      <a:lnTo>
                        <a:pt x="376" y="778"/>
                      </a:lnTo>
                      <a:lnTo>
                        <a:pt x="368" y="786"/>
                      </a:lnTo>
                      <a:lnTo>
                        <a:pt x="360" y="793"/>
                      </a:lnTo>
                      <a:lnTo>
                        <a:pt x="351" y="800"/>
                      </a:lnTo>
                      <a:lnTo>
                        <a:pt x="343" y="807"/>
                      </a:lnTo>
                      <a:lnTo>
                        <a:pt x="334" y="814"/>
                      </a:lnTo>
                      <a:lnTo>
                        <a:pt x="325" y="821"/>
                      </a:lnTo>
                      <a:lnTo>
                        <a:pt x="316" y="828"/>
                      </a:lnTo>
                      <a:lnTo>
                        <a:pt x="307" y="835"/>
                      </a:lnTo>
                      <a:lnTo>
                        <a:pt x="297" y="842"/>
                      </a:lnTo>
                      <a:lnTo>
                        <a:pt x="288" y="849"/>
                      </a:lnTo>
                      <a:lnTo>
                        <a:pt x="278" y="855"/>
                      </a:lnTo>
                      <a:lnTo>
                        <a:pt x="270" y="862"/>
                      </a:lnTo>
                      <a:lnTo>
                        <a:pt x="260" y="868"/>
                      </a:lnTo>
                      <a:lnTo>
                        <a:pt x="252" y="874"/>
                      </a:lnTo>
                      <a:lnTo>
                        <a:pt x="244" y="879"/>
                      </a:lnTo>
                      <a:lnTo>
                        <a:pt x="236" y="884"/>
                      </a:lnTo>
                      <a:lnTo>
                        <a:pt x="228" y="888"/>
                      </a:lnTo>
                      <a:lnTo>
                        <a:pt x="222" y="893"/>
                      </a:lnTo>
                      <a:lnTo>
                        <a:pt x="215" y="898"/>
                      </a:lnTo>
                      <a:lnTo>
                        <a:pt x="205" y="904"/>
                      </a:lnTo>
                      <a:lnTo>
                        <a:pt x="195" y="909"/>
                      </a:lnTo>
                      <a:lnTo>
                        <a:pt x="187" y="915"/>
                      </a:lnTo>
                      <a:lnTo>
                        <a:pt x="178" y="921"/>
                      </a:lnTo>
                      <a:lnTo>
                        <a:pt x="169" y="926"/>
                      </a:lnTo>
                      <a:lnTo>
                        <a:pt x="162" y="931"/>
                      </a:lnTo>
                      <a:lnTo>
                        <a:pt x="154" y="935"/>
                      </a:lnTo>
                      <a:lnTo>
                        <a:pt x="148" y="939"/>
                      </a:lnTo>
                      <a:lnTo>
                        <a:pt x="143" y="942"/>
                      </a:lnTo>
                      <a:lnTo>
                        <a:pt x="138" y="946"/>
                      </a:lnTo>
                      <a:lnTo>
                        <a:pt x="134" y="947"/>
                      </a:lnTo>
                      <a:lnTo>
                        <a:pt x="131" y="949"/>
                      </a:lnTo>
                      <a:lnTo>
                        <a:pt x="129" y="950"/>
                      </a:lnTo>
                      <a:lnTo>
                        <a:pt x="127" y="951"/>
                      </a:lnTo>
                      <a:lnTo>
                        <a:pt x="125" y="952"/>
                      </a:lnTo>
                      <a:lnTo>
                        <a:pt x="124" y="953"/>
                      </a:lnTo>
                      <a:lnTo>
                        <a:pt x="124" y="954"/>
                      </a:lnTo>
                      <a:lnTo>
                        <a:pt x="123" y="954"/>
                      </a:lnTo>
                      <a:cubicBezTo>
                        <a:pt x="106" y="962"/>
                        <a:pt x="82" y="965"/>
                        <a:pt x="63" y="969"/>
                      </a:cubicBezTo>
                      <a:cubicBezTo>
                        <a:pt x="32" y="974"/>
                        <a:pt x="0" y="977"/>
                        <a:pt x="0" y="977"/>
                      </a:cubicBezTo>
                      <a:lnTo>
                        <a:pt x="1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63" name="Group 36"/>
              <p:cNvGrpSpPr>
                <a:grpSpLocks/>
              </p:cNvGrpSpPr>
              <p:nvPr/>
            </p:nvGrpSpPr>
            <p:grpSpPr bwMode="auto">
              <a:xfrm>
                <a:off x="4462" y="2139"/>
                <a:ext cx="45" cy="75"/>
                <a:chOff x="4462" y="2139"/>
                <a:chExt cx="45" cy="75"/>
              </a:xfrm>
            </p:grpSpPr>
            <p:sp>
              <p:nvSpPr>
                <p:cNvPr id="62764" name="Freeform 37"/>
                <p:cNvSpPr>
                  <a:spLocks noChangeArrowheads="1"/>
                </p:cNvSpPr>
                <p:nvPr/>
              </p:nvSpPr>
              <p:spPr bwMode="auto">
                <a:xfrm flipH="1">
                  <a:off x="4462" y="2139"/>
                  <a:ext cx="46" cy="76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544" y="421"/>
                      </a:moveTo>
                      <a:lnTo>
                        <a:pt x="539" y="422"/>
                      </a:lnTo>
                      <a:lnTo>
                        <a:pt x="533" y="425"/>
                      </a:lnTo>
                      <a:lnTo>
                        <a:pt x="529" y="425"/>
                      </a:lnTo>
                      <a:lnTo>
                        <a:pt x="523" y="426"/>
                      </a:lnTo>
                      <a:lnTo>
                        <a:pt x="517" y="427"/>
                      </a:lnTo>
                      <a:lnTo>
                        <a:pt x="511" y="427"/>
                      </a:lnTo>
                      <a:lnTo>
                        <a:pt x="504" y="426"/>
                      </a:lnTo>
                      <a:lnTo>
                        <a:pt x="497" y="425"/>
                      </a:lnTo>
                      <a:lnTo>
                        <a:pt x="489" y="424"/>
                      </a:lnTo>
                      <a:lnTo>
                        <a:pt x="481" y="422"/>
                      </a:lnTo>
                      <a:lnTo>
                        <a:pt x="473" y="421"/>
                      </a:lnTo>
                      <a:lnTo>
                        <a:pt x="464" y="418"/>
                      </a:lnTo>
                      <a:lnTo>
                        <a:pt x="456" y="416"/>
                      </a:lnTo>
                      <a:lnTo>
                        <a:pt x="447" y="413"/>
                      </a:lnTo>
                      <a:lnTo>
                        <a:pt x="439" y="410"/>
                      </a:lnTo>
                      <a:lnTo>
                        <a:pt x="431" y="407"/>
                      </a:lnTo>
                      <a:lnTo>
                        <a:pt x="422" y="404"/>
                      </a:lnTo>
                      <a:lnTo>
                        <a:pt x="413" y="400"/>
                      </a:lnTo>
                      <a:lnTo>
                        <a:pt x="404" y="396"/>
                      </a:lnTo>
                      <a:lnTo>
                        <a:pt x="394" y="391"/>
                      </a:lnTo>
                      <a:lnTo>
                        <a:pt x="385" y="387"/>
                      </a:lnTo>
                      <a:lnTo>
                        <a:pt x="376" y="383"/>
                      </a:lnTo>
                      <a:lnTo>
                        <a:pt x="366" y="378"/>
                      </a:lnTo>
                      <a:lnTo>
                        <a:pt x="358" y="373"/>
                      </a:lnTo>
                      <a:lnTo>
                        <a:pt x="350" y="369"/>
                      </a:lnTo>
                      <a:lnTo>
                        <a:pt x="343" y="365"/>
                      </a:lnTo>
                      <a:lnTo>
                        <a:pt x="337" y="361"/>
                      </a:lnTo>
                      <a:lnTo>
                        <a:pt x="331" y="358"/>
                      </a:lnTo>
                      <a:lnTo>
                        <a:pt x="326" y="354"/>
                      </a:lnTo>
                      <a:lnTo>
                        <a:pt x="321" y="349"/>
                      </a:lnTo>
                      <a:lnTo>
                        <a:pt x="316" y="345"/>
                      </a:lnTo>
                      <a:lnTo>
                        <a:pt x="313" y="341"/>
                      </a:lnTo>
                      <a:lnTo>
                        <a:pt x="309" y="336"/>
                      </a:lnTo>
                      <a:lnTo>
                        <a:pt x="307" y="331"/>
                      </a:lnTo>
                      <a:lnTo>
                        <a:pt x="305" y="326"/>
                      </a:lnTo>
                      <a:lnTo>
                        <a:pt x="304" y="320"/>
                      </a:lnTo>
                      <a:lnTo>
                        <a:pt x="303" y="315"/>
                      </a:lnTo>
                      <a:lnTo>
                        <a:pt x="302" y="309"/>
                      </a:lnTo>
                      <a:lnTo>
                        <a:pt x="301" y="303"/>
                      </a:lnTo>
                      <a:lnTo>
                        <a:pt x="301" y="297"/>
                      </a:lnTo>
                      <a:lnTo>
                        <a:pt x="301" y="291"/>
                      </a:lnTo>
                      <a:lnTo>
                        <a:pt x="301" y="284"/>
                      </a:lnTo>
                      <a:lnTo>
                        <a:pt x="301" y="277"/>
                      </a:lnTo>
                      <a:lnTo>
                        <a:pt x="301" y="269"/>
                      </a:lnTo>
                      <a:lnTo>
                        <a:pt x="302" y="261"/>
                      </a:lnTo>
                      <a:lnTo>
                        <a:pt x="303" y="252"/>
                      </a:lnTo>
                      <a:lnTo>
                        <a:pt x="303" y="243"/>
                      </a:lnTo>
                      <a:lnTo>
                        <a:pt x="304" y="234"/>
                      </a:lnTo>
                      <a:lnTo>
                        <a:pt x="305" y="224"/>
                      </a:lnTo>
                      <a:lnTo>
                        <a:pt x="307" y="215"/>
                      </a:lnTo>
                      <a:lnTo>
                        <a:pt x="309" y="206"/>
                      </a:lnTo>
                      <a:lnTo>
                        <a:pt x="311" y="197"/>
                      </a:lnTo>
                      <a:lnTo>
                        <a:pt x="313" y="188"/>
                      </a:lnTo>
                      <a:lnTo>
                        <a:pt x="316" y="180"/>
                      </a:lnTo>
                      <a:lnTo>
                        <a:pt x="318" y="172"/>
                      </a:lnTo>
                      <a:lnTo>
                        <a:pt x="322" y="164"/>
                      </a:lnTo>
                      <a:lnTo>
                        <a:pt x="326" y="155"/>
                      </a:lnTo>
                      <a:lnTo>
                        <a:pt x="330" y="147"/>
                      </a:lnTo>
                      <a:lnTo>
                        <a:pt x="334" y="138"/>
                      </a:lnTo>
                      <a:lnTo>
                        <a:pt x="338" y="130"/>
                      </a:lnTo>
                      <a:lnTo>
                        <a:pt x="343" y="121"/>
                      </a:lnTo>
                      <a:lnTo>
                        <a:pt x="348" y="113"/>
                      </a:lnTo>
                      <a:lnTo>
                        <a:pt x="353" y="105"/>
                      </a:lnTo>
                      <a:lnTo>
                        <a:pt x="357" y="98"/>
                      </a:lnTo>
                      <a:lnTo>
                        <a:pt x="361" y="91"/>
                      </a:lnTo>
                      <a:lnTo>
                        <a:pt x="366" y="85"/>
                      </a:lnTo>
                      <a:lnTo>
                        <a:pt x="369" y="79"/>
                      </a:lnTo>
                      <a:lnTo>
                        <a:pt x="373" y="73"/>
                      </a:lnTo>
                      <a:lnTo>
                        <a:pt x="377" y="66"/>
                      </a:lnTo>
                      <a:lnTo>
                        <a:pt x="381" y="59"/>
                      </a:lnTo>
                      <a:lnTo>
                        <a:pt x="385" y="53"/>
                      </a:lnTo>
                      <a:lnTo>
                        <a:pt x="388" y="47"/>
                      </a:lnTo>
                      <a:lnTo>
                        <a:pt x="391" y="41"/>
                      </a:lnTo>
                      <a:lnTo>
                        <a:pt x="392" y="36"/>
                      </a:lnTo>
                      <a:lnTo>
                        <a:pt x="394" y="31"/>
                      </a:lnTo>
                      <a:lnTo>
                        <a:pt x="394" y="26"/>
                      </a:lnTo>
                      <a:lnTo>
                        <a:pt x="394" y="23"/>
                      </a:lnTo>
                      <a:lnTo>
                        <a:pt x="393" y="20"/>
                      </a:lnTo>
                      <a:lnTo>
                        <a:pt x="391" y="17"/>
                      </a:lnTo>
                      <a:lnTo>
                        <a:pt x="389" y="14"/>
                      </a:lnTo>
                      <a:lnTo>
                        <a:pt x="386" y="11"/>
                      </a:lnTo>
                      <a:lnTo>
                        <a:pt x="382" y="9"/>
                      </a:lnTo>
                      <a:lnTo>
                        <a:pt x="378" y="7"/>
                      </a:lnTo>
                      <a:lnTo>
                        <a:pt x="373" y="5"/>
                      </a:lnTo>
                      <a:lnTo>
                        <a:pt x="368" y="3"/>
                      </a:lnTo>
                      <a:lnTo>
                        <a:pt x="362" y="2"/>
                      </a:lnTo>
                      <a:lnTo>
                        <a:pt x="356" y="1"/>
                      </a:lnTo>
                      <a:lnTo>
                        <a:pt x="351" y="0"/>
                      </a:lnTo>
                      <a:lnTo>
                        <a:pt x="344" y="0"/>
                      </a:lnTo>
                      <a:lnTo>
                        <a:pt x="338" y="0"/>
                      </a:lnTo>
                      <a:lnTo>
                        <a:pt x="331" y="0"/>
                      </a:lnTo>
                      <a:lnTo>
                        <a:pt x="323" y="2"/>
                      </a:lnTo>
                      <a:lnTo>
                        <a:pt x="316" y="3"/>
                      </a:lnTo>
                      <a:lnTo>
                        <a:pt x="308" y="5"/>
                      </a:lnTo>
                      <a:lnTo>
                        <a:pt x="300" y="7"/>
                      </a:lnTo>
                      <a:lnTo>
                        <a:pt x="293" y="10"/>
                      </a:lnTo>
                      <a:lnTo>
                        <a:pt x="285" y="13"/>
                      </a:lnTo>
                      <a:lnTo>
                        <a:pt x="278" y="16"/>
                      </a:lnTo>
                      <a:lnTo>
                        <a:pt x="273" y="18"/>
                      </a:lnTo>
                      <a:lnTo>
                        <a:pt x="267" y="21"/>
                      </a:lnTo>
                      <a:lnTo>
                        <a:pt x="262" y="24"/>
                      </a:lnTo>
                      <a:lnTo>
                        <a:pt x="256" y="28"/>
                      </a:lnTo>
                      <a:lnTo>
                        <a:pt x="250" y="32"/>
                      </a:lnTo>
                      <a:lnTo>
                        <a:pt x="244" y="37"/>
                      </a:lnTo>
                      <a:lnTo>
                        <a:pt x="237" y="41"/>
                      </a:lnTo>
                      <a:lnTo>
                        <a:pt x="230" y="47"/>
                      </a:lnTo>
                      <a:lnTo>
                        <a:pt x="224" y="53"/>
                      </a:lnTo>
                      <a:lnTo>
                        <a:pt x="217" y="59"/>
                      </a:lnTo>
                      <a:lnTo>
                        <a:pt x="210" y="65"/>
                      </a:lnTo>
                      <a:lnTo>
                        <a:pt x="203" y="71"/>
                      </a:lnTo>
                      <a:lnTo>
                        <a:pt x="196" y="78"/>
                      </a:lnTo>
                      <a:lnTo>
                        <a:pt x="190" y="85"/>
                      </a:lnTo>
                      <a:lnTo>
                        <a:pt x="184" y="91"/>
                      </a:lnTo>
                      <a:lnTo>
                        <a:pt x="178" y="97"/>
                      </a:lnTo>
                      <a:lnTo>
                        <a:pt x="172" y="104"/>
                      </a:lnTo>
                      <a:lnTo>
                        <a:pt x="166" y="110"/>
                      </a:lnTo>
                      <a:lnTo>
                        <a:pt x="159" y="118"/>
                      </a:lnTo>
                      <a:lnTo>
                        <a:pt x="152" y="125"/>
                      </a:lnTo>
                      <a:lnTo>
                        <a:pt x="146" y="134"/>
                      </a:lnTo>
                      <a:lnTo>
                        <a:pt x="138" y="142"/>
                      </a:lnTo>
                      <a:lnTo>
                        <a:pt x="132" y="150"/>
                      </a:lnTo>
                      <a:lnTo>
                        <a:pt x="124" y="159"/>
                      </a:lnTo>
                      <a:lnTo>
                        <a:pt x="117" y="168"/>
                      </a:lnTo>
                      <a:lnTo>
                        <a:pt x="111" y="177"/>
                      </a:lnTo>
                      <a:lnTo>
                        <a:pt x="104" y="185"/>
                      </a:lnTo>
                      <a:lnTo>
                        <a:pt x="98" y="193"/>
                      </a:lnTo>
                      <a:lnTo>
                        <a:pt x="93" y="202"/>
                      </a:lnTo>
                      <a:lnTo>
                        <a:pt x="87" y="209"/>
                      </a:lnTo>
                      <a:lnTo>
                        <a:pt x="82" y="217"/>
                      </a:lnTo>
                      <a:lnTo>
                        <a:pt x="77" y="225"/>
                      </a:lnTo>
                      <a:lnTo>
                        <a:pt x="72" y="233"/>
                      </a:lnTo>
                      <a:lnTo>
                        <a:pt x="67" y="241"/>
                      </a:lnTo>
                      <a:lnTo>
                        <a:pt x="63" y="249"/>
                      </a:lnTo>
                      <a:lnTo>
                        <a:pt x="58" y="258"/>
                      </a:lnTo>
                      <a:lnTo>
                        <a:pt x="53" y="266"/>
                      </a:lnTo>
                      <a:lnTo>
                        <a:pt x="50" y="275"/>
                      </a:lnTo>
                      <a:lnTo>
                        <a:pt x="46" y="284"/>
                      </a:lnTo>
                      <a:lnTo>
                        <a:pt x="42" y="293"/>
                      </a:lnTo>
                      <a:lnTo>
                        <a:pt x="38" y="301"/>
                      </a:lnTo>
                      <a:lnTo>
                        <a:pt x="35" y="310"/>
                      </a:lnTo>
                      <a:lnTo>
                        <a:pt x="31" y="319"/>
                      </a:lnTo>
                      <a:lnTo>
                        <a:pt x="29" y="327"/>
                      </a:lnTo>
                      <a:lnTo>
                        <a:pt x="26" y="335"/>
                      </a:lnTo>
                      <a:lnTo>
                        <a:pt x="24" y="343"/>
                      </a:lnTo>
                      <a:lnTo>
                        <a:pt x="21" y="350"/>
                      </a:lnTo>
                      <a:lnTo>
                        <a:pt x="20" y="358"/>
                      </a:lnTo>
                      <a:lnTo>
                        <a:pt x="17" y="365"/>
                      </a:lnTo>
                      <a:lnTo>
                        <a:pt x="16" y="372"/>
                      </a:lnTo>
                      <a:lnTo>
                        <a:pt x="13" y="380"/>
                      </a:lnTo>
                      <a:lnTo>
                        <a:pt x="12" y="388"/>
                      </a:lnTo>
                      <a:lnTo>
                        <a:pt x="10" y="396"/>
                      </a:lnTo>
                      <a:lnTo>
                        <a:pt x="8" y="405"/>
                      </a:lnTo>
                      <a:lnTo>
                        <a:pt x="7" y="413"/>
                      </a:lnTo>
                      <a:lnTo>
                        <a:pt x="5" y="422"/>
                      </a:lnTo>
                      <a:lnTo>
                        <a:pt x="4" y="431"/>
                      </a:lnTo>
                      <a:lnTo>
                        <a:pt x="3" y="439"/>
                      </a:lnTo>
                      <a:lnTo>
                        <a:pt x="2" y="447"/>
                      </a:lnTo>
                      <a:lnTo>
                        <a:pt x="1" y="456"/>
                      </a:lnTo>
                      <a:lnTo>
                        <a:pt x="0" y="464"/>
                      </a:lnTo>
                      <a:lnTo>
                        <a:pt x="0" y="472"/>
                      </a:lnTo>
                      <a:lnTo>
                        <a:pt x="0" y="480"/>
                      </a:lnTo>
                      <a:lnTo>
                        <a:pt x="1" y="487"/>
                      </a:lnTo>
                      <a:lnTo>
                        <a:pt x="2" y="495"/>
                      </a:lnTo>
                      <a:lnTo>
                        <a:pt x="2" y="503"/>
                      </a:lnTo>
                      <a:lnTo>
                        <a:pt x="3" y="510"/>
                      </a:lnTo>
                      <a:lnTo>
                        <a:pt x="4" y="519"/>
                      </a:lnTo>
                      <a:lnTo>
                        <a:pt x="6" y="527"/>
                      </a:lnTo>
                      <a:lnTo>
                        <a:pt x="8" y="536"/>
                      </a:lnTo>
                      <a:lnTo>
                        <a:pt x="11" y="545"/>
                      </a:lnTo>
                      <a:lnTo>
                        <a:pt x="13" y="555"/>
                      </a:lnTo>
                      <a:lnTo>
                        <a:pt x="17" y="564"/>
                      </a:lnTo>
                      <a:lnTo>
                        <a:pt x="20" y="573"/>
                      </a:lnTo>
                      <a:lnTo>
                        <a:pt x="24" y="583"/>
                      </a:lnTo>
                      <a:lnTo>
                        <a:pt x="28" y="592"/>
                      </a:lnTo>
                      <a:lnTo>
                        <a:pt x="33" y="601"/>
                      </a:lnTo>
                      <a:lnTo>
                        <a:pt x="37" y="610"/>
                      </a:lnTo>
                      <a:lnTo>
                        <a:pt x="42" y="618"/>
                      </a:lnTo>
                      <a:lnTo>
                        <a:pt x="47" y="628"/>
                      </a:lnTo>
                      <a:lnTo>
                        <a:pt x="52" y="635"/>
                      </a:lnTo>
                      <a:lnTo>
                        <a:pt x="57" y="643"/>
                      </a:lnTo>
                      <a:lnTo>
                        <a:pt x="63" y="652"/>
                      </a:lnTo>
                      <a:lnTo>
                        <a:pt x="68" y="661"/>
                      </a:lnTo>
                      <a:lnTo>
                        <a:pt x="75" y="670"/>
                      </a:lnTo>
                      <a:lnTo>
                        <a:pt x="81" y="679"/>
                      </a:lnTo>
                      <a:lnTo>
                        <a:pt x="89" y="689"/>
                      </a:lnTo>
                      <a:lnTo>
                        <a:pt x="97" y="698"/>
                      </a:lnTo>
                      <a:lnTo>
                        <a:pt x="104" y="708"/>
                      </a:lnTo>
                      <a:lnTo>
                        <a:pt x="112" y="718"/>
                      </a:lnTo>
                      <a:lnTo>
                        <a:pt x="120" y="727"/>
                      </a:lnTo>
                      <a:lnTo>
                        <a:pt x="129" y="736"/>
                      </a:lnTo>
                      <a:lnTo>
                        <a:pt x="137" y="745"/>
                      </a:lnTo>
                      <a:lnTo>
                        <a:pt x="145" y="754"/>
                      </a:lnTo>
                      <a:lnTo>
                        <a:pt x="153" y="762"/>
                      </a:lnTo>
                      <a:lnTo>
                        <a:pt x="162" y="770"/>
                      </a:lnTo>
                      <a:lnTo>
                        <a:pt x="169" y="778"/>
                      </a:lnTo>
                      <a:lnTo>
                        <a:pt x="177" y="786"/>
                      </a:lnTo>
                      <a:lnTo>
                        <a:pt x="185" y="793"/>
                      </a:lnTo>
                      <a:lnTo>
                        <a:pt x="194" y="800"/>
                      </a:lnTo>
                      <a:lnTo>
                        <a:pt x="202" y="807"/>
                      </a:lnTo>
                      <a:lnTo>
                        <a:pt x="211" y="814"/>
                      </a:lnTo>
                      <a:lnTo>
                        <a:pt x="220" y="821"/>
                      </a:lnTo>
                      <a:lnTo>
                        <a:pt x="229" y="828"/>
                      </a:lnTo>
                      <a:lnTo>
                        <a:pt x="238" y="835"/>
                      </a:lnTo>
                      <a:lnTo>
                        <a:pt x="248" y="842"/>
                      </a:lnTo>
                      <a:lnTo>
                        <a:pt x="257" y="849"/>
                      </a:lnTo>
                      <a:lnTo>
                        <a:pt x="267" y="855"/>
                      </a:lnTo>
                      <a:lnTo>
                        <a:pt x="275" y="862"/>
                      </a:lnTo>
                      <a:lnTo>
                        <a:pt x="285" y="868"/>
                      </a:lnTo>
                      <a:lnTo>
                        <a:pt x="293" y="874"/>
                      </a:lnTo>
                      <a:lnTo>
                        <a:pt x="301" y="879"/>
                      </a:lnTo>
                      <a:lnTo>
                        <a:pt x="309" y="884"/>
                      </a:lnTo>
                      <a:lnTo>
                        <a:pt x="317" y="888"/>
                      </a:lnTo>
                      <a:lnTo>
                        <a:pt x="323" y="893"/>
                      </a:lnTo>
                      <a:lnTo>
                        <a:pt x="330" y="898"/>
                      </a:lnTo>
                      <a:lnTo>
                        <a:pt x="340" y="904"/>
                      </a:lnTo>
                      <a:lnTo>
                        <a:pt x="350" y="909"/>
                      </a:lnTo>
                      <a:lnTo>
                        <a:pt x="358" y="915"/>
                      </a:lnTo>
                      <a:lnTo>
                        <a:pt x="367" y="921"/>
                      </a:lnTo>
                      <a:lnTo>
                        <a:pt x="376" y="926"/>
                      </a:lnTo>
                      <a:lnTo>
                        <a:pt x="383" y="931"/>
                      </a:lnTo>
                      <a:lnTo>
                        <a:pt x="391" y="935"/>
                      </a:lnTo>
                      <a:lnTo>
                        <a:pt x="397" y="939"/>
                      </a:lnTo>
                      <a:lnTo>
                        <a:pt x="402" y="942"/>
                      </a:lnTo>
                      <a:lnTo>
                        <a:pt x="407" y="946"/>
                      </a:lnTo>
                      <a:lnTo>
                        <a:pt x="411" y="947"/>
                      </a:lnTo>
                      <a:lnTo>
                        <a:pt x="414" y="949"/>
                      </a:lnTo>
                      <a:lnTo>
                        <a:pt x="416" y="950"/>
                      </a:lnTo>
                      <a:lnTo>
                        <a:pt x="418" y="951"/>
                      </a:lnTo>
                      <a:lnTo>
                        <a:pt x="420" y="952"/>
                      </a:lnTo>
                      <a:lnTo>
                        <a:pt x="421" y="953"/>
                      </a:lnTo>
                      <a:lnTo>
                        <a:pt x="421" y="954"/>
                      </a:lnTo>
                      <a:lnTo>
                        <a:pt x="422" y="954"/>
                      </a:lnTo>
                      <a:cubicBezTo>
                        <a:pt x="439" y="962"/>
                        <a:pt x="463" y="965"/>
                        <a:pt x="482" y="969"/>
                      </a:cubicBezTo>
                      <a:cubicBezTo>
                        <a:pt x="513" y="974"/>
                        <a:pt x="545" y="977"/>
                        <a:pt x="545" y="977"/>
                      </a:cubicBezTo>
                      <a:lnTo>
                        <a:pt x="544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761" name="AutoShape 38"/>
            <p:cNvSpPr>
              <a:spLocks noChangeArrowheads="1"/>
            </p:cNvSpPr>
            <p:nvPr/>
          </p:nvSpPr>
          <p:spPr bwMode="auto">
            <a:xfrm>
              <a:off x="4318" y="2163"/>
              <a:ext cx="148" cy="63"/>
            </a:xfrm>
            <a:prstGeom prst="roundRect">
              <a:avLst>
                <a:gd name="adj" fmla="val 1611"/>
              </a:avLst>
            </a:prstGeom>
            <a:solidFill>
              <a:srgbClr val="FF0000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9" name="Group 39"/>
          <p:cNvGrpSpPr>
            <a:grpSpLocks/>
          </p:cNvGrpSpPr>
          <p:nvPr/>
        </p:nvGrpSpPr>
        <p:grpSpPr bwMode="auto">
          <a:xfrm>
            <a:off x="8077200" y="4251325"/>
            <a:ext cx="412750" cy="165100"/>
            <a:chOff x="4615" y="2429"/>
            <a:chExt cx="236" cy="95"/>
          </a:xfrm>
        </p:grpSpPr>
        <p:sp>
          <p:nvSpPr>
            <p:cNvPr id="62758" name="AutoShape 40"/>
            <p:cNvSpPr>
              <a:spLocks noChangeArrowheads="1"/>
            </p:cNvSpPr>
            <p:nvPr/>
          </p:nvSpPr>
          <p:spPr bwMode="auto">
            <a:xfrm>
              <a:off x="4660" y="2462"/>
              <a:ext cx="148" cy="63"/>
            </a:xfrm>
            <a:prstGeom prst="roundRect">
              <a:avLst>
                <a:gd name="adj" fmla="val 1611"/>
              </a:avLst>
            </a:prstGeom>
            <a:solidFill>
              <a:srgbClr val="E6E6E6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59" name="Freeform 41"/>
            <p:cNvSpPr>
              <a:spLocks noChangeArrowheads="1"/>
            </p:cNvSpPr>
            <p:nvPr/>
          </p:nvSpPr>
          <p:spPr bwMode="auto">
            <a:xfrm flipH="1">
              <a:off x="4615" y="2429"/>
              <a:ext cx="237" cy="69"/>
            </a:xfrm>
            <a:custGeom>
              <a:avLst/>
              <a:gdLst>
                <a:gd name="T0" fmla="*/ 0 w 3525"/>
                <a:gd name="T1" fmla="*/ 0 h 1176"/>
                <a:gd name="T2" fmla="*/ 0 w 3525"/>
                <a:gd name="T3" fmla="*/ 0 h 1176"/>
                <a:gd name="T4" fmla="*/ 0 w 3525"/>
                <a:gd name="T5" fmla="*/ 0 h 1176"/>
                <a:gd name="T6" fmla="*/ 0 w 3525"/>
                <a:gd name="T7" fmla="*/ 0 h 1176"/>
                <a:gd name="T8" fmla="*/ 0 w 3525"/>
                <a:gd name="T9" fmla="*/ 0 h 1176"/>
                <a:gd name="T10" fmla="*/ 0 w 3525"/>
                <a:gd name="T11" fmla="*/ 0 h 1176"/>
                <a:gd name="T12" fmla="*/ 0 w 3525"/>
                <a:gd name="T13" fmla="*/ 0 h 1176"/>
                <a:gd name="T14" fmla="*/ 0 w 3525"/>
                <a:gd name="T15" fmla="*/ 0 h 1176"/>
                <a:gd name="T16" fmla="*/ 0 w 3525"/>
                <a:gd name="T17" fmla="*/ 0 h 1176"/>
                <a:gd name="T18" fmla="*/ 0 w 3525"/>
                <a:gd name="T19" fmla="*/ 0 h 1176"/>
                <a:gd name="T20" fmla="*/ 0 w 3525"/>
                <a:gd name="T21" fmla="*/ 0 h 1176"/>
                <a:gd name="T22" fmla="*/ 0 w 3525"/>
                <a:gd name="T23" fmla="*/ 0 h 1176"/>
                <a:gd name="T24" fmla="*/ 0 w 3525"/>
                <a:gd name="T25" fmla="*/ 0 h 1176"/>
                <a:gd name="T26" fmla="*/ 0 w 3525"/>
                <a:gd name="T27" fmla="*/ 0 h 1176"/>
                <a:gd name="T28" fmla="*/ 0 w 3525"/>
                <a:gd name="T29" fmla="*/ 0 h 1176"/>
                <a:gd name="T30" fmla="*/ 0 w 3525"/>
                <a:gd name="T31" fmla="*/ 0 h 1176"/>
                <a:gd name="T32" fmla="*/ 0 w 3525"/>
                <a:gd name="T33" fmla="*/ 0 h 1176"/>
                <a:gd name="T34" fmla="*/ 0 w 3525"/>
                <a:gd name="T35" fmla="*/ 0 h 1176"/>
                <a:gd name="T36" fmla="*/ 0 w 3525"/>
                <a:gd name="T37" fmla="*/ 0 h 1176"/>
                <a:gd name="T38" fmla="*/ 0 w 3525"/>
                <a:gd name="T39" fmla="*/ 0 h 1176"/>
                <a:gd name="T40" fmla="*/ 0 w 3525"/>
                <a:gd name="T41" fmla="*/ 0 h 1176"/>
                <a:gd name="T42" fmla="*/ 0 w 3525"/>
                <a:gd name="T43" fmla="*/ 0 h 1176"/>
                <a:gd name="T44" fmla="*/ 0 w 3525"/>
                <a:gd name="T45" fmla="*/ 0 h 1176"/>
                <a:gd name="T46" fmla="*/ 0 w 3525"/>
                <a:gd name="T47" fmla="*/ 0 h 1176"/>
                <a:gd name="T48" fmla="*/ 0 w 3525"/>
                <a:gd name="T49" fmla="*/ 0 h 1176"/>
                <a:gd name="T50" fmla="*/ 0 w 3525"/>
                <a:gd name="T51" fmla="*/ 0 h 1176"/>
                <a:gd name="T52" fmla="*/ 0 w 3525"/>
                <a:gd name="T53" fmla="*/ 0 h 1176"/>
                <a:gd name="T54" fmla="*/ 0 w 3525"/>
                <a:gd name="T55" fmla="*/ 0 h 1176"/>
                <a:gd name="T56" fmla="*/ 0 w 3525"/>
                <a:gd name="T57" fmla="*/ 0 h 1176"/>
                <a:gd name="T58" fmla="*/ 0 w 3525"/>
                <a:gd name="T59" fmla="*/ 0 h 1176"/>
                <a:gd name="T60" fmla="*/ 0 w 3525"/>
                <a:gd name="T61" fmla="*/ 0 h 1176"/>
                <a:gd name="T62" fmla="*/ 0 w 3525"/>
                <a:gd name="T63" fmla="*/ 0 h 1176"/>
                <a:gd name="T64" fmla="*/ 0 w 3525"/>
                <a:gd name="T65" fmla="*/ 0 h 1176"/>
                <a:gd name="T66" fmla="*/ 0 w 3525"/>
                <a:gd name="T67" fmla="*/ 0 h 1176"/>
                <a:gd name="T68" fmla="*/ 0 w 3525"/>
                <a:gd name="T69" fmla="*/ 0 h 1176"/>
                <a:gd name="T70" fmla="*/ 0 w 3525"/>
                <a:gd name="T71" fmla="*/ 0 h 1176"/>
                <a:gd name="T72" fmla="*/ 0 w 3525"/>
                <a:gd name="T73" fmla="*/ 0 h 1176"/>
                <a:gd name="T74" fmla="*/ 0 w 3525"/>
                <a:gd name="T75" fmla="*/ 0 h 1176"/>
                <a:gd name="T76" fmla="*/ 0 w 3525"/>
                <a:gd name="T77" fmla="*/ 0 h 1176"/>
                <a:gd name="T78" fmla="*/ 0 w 3525"/>
                <a:gd name="T79" fmla="*/ 0 h 1176"/>
                <a:gd name="T80" fmla="*/ 0 w 3525"/>
                <a:gd name="T81" fmla="*/ 0 h 1176"/>
                <a:gd name="T82" fmla="*/ 0 w 3525"/>
                <a:gd name="T83" fmla="*/ 0 h 1176"/>
                <a:gd name="T84" fmla="*/ 0 w 3525"/>
                <a:gd name="T85" fmla="*/ 0 h 1176"/>
                <a:gd name="T86" fmla="*/ 0 w 3525"/>
                <a:gd name="T87" fmla="*/ 0 h 1176"/>
                <a:gd name="T88" fmla="*/ 0 w 3525"/>
                <a:gd name="T89" fmla="*/ 0 h 1176"/>
                <a:gd name="T90" fmla="*/ 0 w 3525"/>
                <a:gd name="T91" fmla="*/ 0 h 1176"/>
                <a:gd name="T92" fmla="*/ 0 w 3525"/>
                <a:gd name="T93" fmla="*/ 0 h 1176"/>
                <a:gd name="T94" fmla="*/ 0 w 3525"/>
                <a:gd name="T95" fmla="*/ 0 h 1176"/>
                <a:gd name="T96" fmla="*/ 0 w 3525"/>
                <a:gd name="T97" fmla="*/ 0 h 1176"/>
                <a:gd name="T98" fmla="*/ 0 w 3525"/>
                <a:gd name="T99" fmla="*/ 0 h 1176"/>
                <a:gd name="T100" fmla="*/ 0 w 3525"/>
                <a:gd name="T101" fmla="*/ 0 h 1176"/>
                <a:gd name="T102" fmla="*/ 0 w 3525"/>
                <a:gd name="T103" fmla="*/ 0 h 1176"/>
                <a:gd name="T104" fmla="*/ 0 w 3525"/>
                <a:gd name="T105" fmla="*/ 0 h 1176"/>
                <a:gd name="T106" fmla="*/ 0 w 3525"/>
                <a:gd name="T107" fmla="*/ 0 h 1176"/>
                <a:gd name="T108" fmla="*/ 0 w 3525"/>
                <a:gd name="T109" fmla="*/ 0 h 1176"/>
                <a:gd name="T110" fmla="*/ 0 w 3525"/>
                <a:gd name="T111" fmla="*/ 0 h 1176"/>
                <a:gd name="T112" fmla="*/ 0 w 3525"/>
                <a:gd name="T113" fmla="*/ 0 h 1176"/>
                <a:gd name="T114" fmla="*/ 0 w 3525"/>
                <a:gd name="T115" fmla="*/ 0 h 1176"/>
                <a:gd name="T116" fmla="*/ 0 w 3525"/>
                <a:gd name="T117" fmla="*/ 0 h 1176"/>
                <a:gd name="T118" fmla="*/ 0 w 3525"/>
                <a:gd name="T119" fmla="*/ 0 h 1176"/>
                <a:gd name="T120" fmla="*/ 0 w 3525"/>
                <a:gd name="T121" fmla="*/ 0 h 11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25"/>
                <a:gd name="T184" fmla="*/ 0 h 1176"/>
                <a:gd name="T185" fmla="*/ 3525 w 3525"/>
                <a:gd name="T186" fmla="*/ 1176 h 11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25" h="1176">
                  <a:moveTo>
                    <a:pt x="1763" y="1175"/>
                  </a:moveTo>
                  <a:lnTo>
                    <a:pt x="1407" y="1163"/>
                  </a:lnTo>
                  <a:lnTo>
                    <a:pt x="1075" y="1129"/>
                  </a:lnTo>
                  <a:lnTo>
                    <a:pt x="777" y="1074"/>
                  </a:lnTo>
                  <a:lnTo>
                    <a:pt x="515" y="1003"/>
                  </a:lnTo>
                  <a:lnTo>
                    <a:pt x="402" y="961"/>
                  </a:lnTo>
                  <a:lnTo>
                    <a:pt x="301" y="916"/>
                  </a:lnTo>
                  <a:lnTo>
                    <a:pt x="213" y="868"/>
                  </a:lnTo>
                  <a:lnTo>
                    <a:pt x="139" y="816"/>
                  </a:lnTo>
                  <a:lnTo>
                    <a:pt x="79" y="762"/>
                  </a:lnTo>
                  <a:lnTo>
                    <a:pt x="55" y="734"/>
                  </a:lnTo>
                  <a:lnTo>
                    <a:pt x="36" y="706"/>
                  </a:lnTo>
                  <a:lnTo>
                    <a:pt x="20" y="677"/>
                  </a:lnTo>
                  <a:lnTo>
                    <a:pt x="10" y="647"/>
                  </a:lnTo>
                  <a:lnTo>
                    <a:pt x="2" y="617"/>
                  </a:lnTo>
                  <a:lnTo>
                    <a:pt x="0" y="588"/>
                  </a:lnTo>
                  <a:lnTo>
                    <a:pt x="2" y="558"/>
                  </a:lnTo>
                  <a:lnTo>
                    <a:pt x="10" y="528"/>
                  </a:lnTo>
                  <a:lnTo>
                    <a:pt x="20" y="498"/>
                  </a:lnTo>
                  <a:lnTo>
                    <a:pt x="36" y="469"/>
                  </a:lnTo>
                  <a:lnTo>
                    <a:pt x="55" y="441"/>
                  </a:lnTo>
                  <a:lnTo>
                    <a:pt x="79" y="413"/>
                  </a:lnTo>
                  <a:lnTo>
                    <a:pt x="139" y="359"/>
                  </a:lnTo>
                  <a:lnTo>
                    <a:pt x="213" y="307"/>
                  </a:lnTo>
                  <a:lnTo>
                    <a:pt x="301" y="259"/>
                  </a:lnTo>
                  <a:lnTo>
                    <a:pt x="402" y="214"/>
                  </a:lnTo>
                  <a:lnTo>
                    <a:pt x="515" y="172"/>
                  </a:lnTo>
                  <a:lnTo>
                    <a:pt x="777" y="101"/>
                  </a:lnTo>
                  <a:lnTo>
                    <a:pt x="1075" y="46"/>
                  </a:lnTo>
                  <a:lnTo>
                    <a:pt x="1407" y="12"/>
                  </a:lnTo>
                  <a:lnTo>
                    <a:pt x="1763" y="0"/>
                  </a:lnTo>
                  <a:lnTo>
                    <a:pt x="2118" y="12"/>
                  </a:lnTo>
                  <a:lnTo>
                    <a:pt x="2448" y="46"/>
                  </a:lnTo>
                  <a:lnTo>
                    <a:pt x="2747" y="101"/>
                  </a:lnTo>
                  <a:lnTo>
                    <a:pt x="3008" y="172"/>
                  </a:lnTo>
                  <a:lnTo>
                    <a:pt x="3122" y="214"/>
                  </a:lnTo>
                  <a:lnTo>
                    <a:pt x="3224" y="259"/>
                  </a:lnTo>
                  <a:lnTo>
                    <a:pt x="3312" y="307"/>
                  </a:lnTo>
                  <a:lnTo>
                    <a:pt x="3386" y="359"/>
                  </a:lnTo>
                  <a:lnTo>
                    <a:pt x="3445" y="413"/>
                  </a:lnTo>
                  <a:lnTo>
                    <a:pt x="3469" y="441"/>
                  </a:lnTo>
                  <a:lnTo>
                    <a:pt x="3488" y="469"/>
                  </a:lnTo>
                  <a:lnTo>
                    <a:pt x="3504" y="498"/>
                  </a:lnTo>
                  <a:lnTo>
                    <a:pt x="3515" y="528"/>
                  </a:lnTo>
                  <a:lnTo>
                    <a:pt x="3523" y="558"/>
                  </a:lnTo>
                  <a:lnTo>
                    <a:pt x="3524" y="588"/>
                  </a:lnTo>
                  <a:lnTo>
                    <a:pt x="3523" y="617"/>
                  </a:lnTo>
                  <a:lnTo>
                    <a:pt x="3515" y="647"/>
                  </a:lnTo>
                  <a:lnTo>
                    <a:pt x="3504" y="677"/>
                  </a:lnTo>
                  <a:lnTo>
                    <a:pt x="3488" y="706"/>
                  </a:lnTo>
                  <a:lnTo>
                    <a:pt x="3469" y="734"/>
                  </a:lnTo>
                  <a:lnTo>
                    <a:pt x="3445" y="762"/>
                  </a:lnTo>
                  <a:lnTo>
                    <a:pt x="3386" y="816"/>
                  </a:lnTo>
                  <a:lnTo>
                    <a:pt x="3312" y="868"/>
                  </a:lnTo>
                  <a:lnTo>
                    <a:pt x="3224" y="916"/>
                  </a:lnTo>
                  <a:lnTo>
                    <a:pt x="3122" y="961"/>
                  </a:lnTo>
                  <a:lnTo>
                    <a:pt x="3008" y="1003"/>
                  </a:lnTo>
                  <a:lnTo>
                    <a:pt x="2747" y="1074"/>
                  </a:lnTo>
                  <a:lnTo>
                    <a:pt x="2448" y="1129"/>
                  </a:lnTo>
                  <a:lnTo>
                    <a:pt x="2118" y="1163"/>
                  </a:lnTo>
                  <a:lnTo>
                    <a:pt x="1763" y="1175"/>
                  </a:lnTo>
                  <a:close/>
                  <a:moveTo>
                    <a:pt x="1763" y="1011"/>
                  </a:moveTo>
                  <a:lnTo>
                    <a:pt x="2046" y="1003"/>
                  </a:lnTo>
                  <a:lnTo>
                    <a:pt x="2309" y="977"/>
                  </a:lnTo>
                  <a:lnTo>
                    <a:pt x="2548" y="938"/>
                  </a:lnTo>
                  <a:lnTo>
                    <a:pt x="2756" y="886"/>
                  </a:lnTo>
                  <a:lnTo>
                    <a:pt x="2847" y="856"/>
                  </a:lnTo>
                  <a:lnTo>
                    <a:pt x="2928" y="824"/>
                  </a:lnTo>
                  <a:lnTo>
                    <a:pt x="2997" y="789"/>
                  </a:lnTo>
                  <a:lnTo>
                    <a:pt x="3057" y="753"/>
                  </a:lnTo>
                  <a:lnTo>
                    <a:pt x="3104" y="713"/>
                  </a:lnTo>
                  <a:lnTo>
                    <a:pt x="3123" y="694"/>
                  </a:lnTo>
                  <a:lnTo>
                    <a:pt x="3139" y="672"/>
                  </a:lnTo>
                  <a:lnTo>
                    <a:pt x="3152" y="652"/>
                  </a:lnTo>
                  <a:lnTo>
                    <a:pt x="3160" y="631"/>
                  </a:lnTo>
                  <a:lnTo>
                    <a:pt x="3166" y="610"/>
                  </a:lnTo>
                  <a:lnTo>
                    <a:pt x="3168" y="588"/>
                  </a:lnTo>
                  <a:lnTo>
                    <a:pt x="3166" y="566"/>
                  </a:lnTo>
                  <a:lnTo>
                    <a:pt x="3160" y="544"/>
                  </a:lnTo>
                  <a:lnTo>
                    <a:pt x="3152" y="524"/>
                  </a:lnTo>
                  <a:lnTo>
                    <a:pt x="3139" y="503"/>
                  </a:lnTo>
                  <a:lnTo>
                    <a:pt x="3123" y="482"/>
                  </a:lnTo>
                  <a:lnTo>
                    <a:pt x="3104" y="462"/>
                  </a:lnTo>
                  <a:lnTo>
                    <a:pt x="3057" y="423"/>
                  </a:lnTo>
                  <a:lnTo>
                    <a:pt x="2997" y="387"/>
                  </a:lnTo>
                  <a:lnTo>
                    <a:pt x="2928" y="352"/>
                  </a:lnTo>
                  <a:lnTo>
                    <a:pt x="2847" y="320"/>
                  </a:lnTo>
                  <a:lnTo>
                    <a:pt x="2756" y="289"/>
                  </a:lnTo>
                  <a:lnTo>
                    <a:pt x="2548" y="237"/>
                  </a:lnTo>
                  <a:lnTo>
                    <a:pt x="2309" y="199"/>
                  </a:lnTo>
                  <a:lnTo>
                    <a:pt x="2046" y="173"/>
                  </a:lnTo>
                  <a:lnTo>
                    <a:pt x="1763" y="165"/>
                  </a:lnTo>
                  <a:lnTo>
                    <a:pt x="1479" y="173"/>
                  </a:lnTo>
                  <a:lnTo>
                    <a:pt x="1216" y="199"/>
                  </a:lnTo>
                  <a:lnTo>
                    <a:pt x="977" y="237"/>
                  </a:lnTo>
                  <a:lnTo>
                    <a:pt x="769" y="289"/>
                  </a:lnTo>
                  <a:lnTo>
                    <a:pt x="678" y="320"/>
                  </a:lnTo>
                  <a:lnTo>
                    <a:pt x="597" y="352"/>
                  </a:lnTo>
                  <a:lnTo>
                    <a:pt x="528" y="387"/>
                  </a:lnTo>
                  <a:lnTo>
                    <a:pt x="468" y="423"/>
                  </a:lnTo>
                  <a:lnTo>
                    <a:pt x="421" y="462"/>
                  </a:lnTo>
                  <a:lnTo>
                    <a:pt x="402" y="482"/>
                  </a:lnTo>
                  <a:lnTo>
                    <a:pt x="386" y="503"/>
                  </a:lnTo>
                  <a:lnTo>
                    <a:pt x="373" y="524"/>
                  </a:lnTo>
                  <a:lnTo>
                    <a:pt x="365" y="544"/>
                  </a:lnTo>
                  <a:lnTo>
                    <a:pt x="359" y="566"/>
                  </a:lnTo>
                  <a:lnTo>
                    <a:pt x="357" y="588"/>
                  </a:lnTo>
                  <a:lnTo>
                    <a:pt x="359" y="610"/>
                  </a:lnTo>
                  <a:lnTo>
                    <a:pt x="365" y="631"/>
                  </a:lnTo>
                  <a:lnTo>
                    <a:pt x="373" y="652"/>
                  </a:lnTo>
                  <a:lnTo>
                    <a:pt x="386" y="672"/>
                  </a:lnTo>
                  <a:lnTo>
                    <a:pt x="402" y="694"/>
                  </a:lnTo>
                  <a:lnTo>
                    <a:pt x="421" y="713"/>
                  </a:lnTo>
                  <a:lnTo>
                    <a:pt x="468" y="753"/>
                  </a:lnTo>
                  <a:lnTo>
                    <a:pt x="528" y="789"/>
                  </a:lnTo>
                  <a:lnTo>
                    <a:pt x="597" y="824"/>
                  </a:lnTo>
                  <a:lnTo>
                    <a:pt x="678" y="856"/>
                  </a:lnTo>
                  <a:lnTo>
                    <a:pt x="769" y="886"/>
                  </a:lnTo>
                  <a:lnTo>
                    <a:pt x="977" y="938"/>
                  </a:lnTo>
                  <a:lnTo>
                    <a:pt x="1216" y="977"/>
                  </a:lnTo>
                  <a:lnTo>
                    <a:pt x="1479" y="1003"/>
                  </a:lnTo>
                  <a:lnTo>
                    <a:pt x="1763" y="101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E6FF00"/>
                </a:gs>
              </a:gsLst>
              <a:path path="rect">
                <a:fillToRect l="50000" t="50000" r="50000" b="50000"/>
              </a:path>
            </a:gradFill>
            <a:ln w="18360">
              <a:solidFill>
                <a:srgbClr val="E6E64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80" name="Line 42"/>
          <p:cNvSpPr>
            <a:spLocks noChangeShapeType="1"/>
          </p:cNvSpPr>
          <p:nvPr/>
        </p:nvSpPr>
        <p:spPr bwMode="auto">
          <a:xfrm flipH="1">
            <a:off x="5930900" y="4838700"/>
            <a:ext cx="2392363" cy="1246188"/>
          </a:xfrm>
          <a:prstGeom prst="line">
            <a:avLst/>
          </a:prstGeom>
          <a:noFill/>
          <a:ln w="4572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62481" name="Group 43"/>
          <p:cNvGrpSpPr>
            <a:grpSpLocks/>
          </p:cNvGrpSpPr>
          <p:nvPr/>
        </p:nvGrpSpPr>
        <p:grpSpPr bwMode="auto">
          <a:xfrm>
            <a:off x="7545388" y="4151313"/>
            <a:ext cx="1654175" cy="787400"/>
            <a:chOff x="4311" y="2372"/>
            <a:chExt cx="946" cy="450"/>
          </a:xfrm>
        </p:grpSpPr>
        <p:sp>
          <p:nvSpPr>
            <p:cNvPr id="62682" name="Freeform 44"/>
            <p:cNvSpPr>
              <a:spLocks noChangeArrowheads="1"/>
            </p:cNvSpPr>
            <p:nvPr/>
          </p:nvSpPr>
          <p:spPr bwMode="auto">
            <a:xfrm>
              <a:off x="4312" y="2372"/>
              <a:ext cx="946" cy="195"/>
            </a:xfrm>
            <a:custGeom>
              <a:avLst/>
              <a:gdLst>
                <a:gd name="T0" fmla="*/ 2 w 4172"/>
                <a:gd name="T1" fmla="*/ 0 h 858"/>
                <a:gd name="T2" fmla="*/ 2 w 4172"/>
                <a:gd name="T3" fmla="*/ 0 h 858"/>
                <a:gd name="T4" fmla="*/ 1 w 4172"/>
                <a:gd name="T5" fmla="*/ 0 h 858"/>
                <a:gd name="T6" fmla="*/ 0 w 4172"/>
                <a:gd name="T7" fmla="*/ 0 h 858"/>
                <a:gd name="T8" fmla="*/ 2 w 4172"/>
                <a:gd name="T9" fmla="*/ 0 h 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2"/>
                <a:gd name="T16" fmla="*/ 0 h 858"/>
                <a:gd name="T17" fmla="*/ 4172 w 4172"/>
                <a:gd name="T18" fmla="*/ 858 h 8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2" h="858">
                  <a:moveTo>
                    <a:pt x="3324" y="857"/>
                  </a:moveTo>
                  <a:lnTo>
                    <a:pt x="4171" y="0"/>
                  </a:lnTo>
                  <a:lnTo>
                    <a:pt x="1093" y="0"/>
                  </a:lnTo>
                  <a:lnTo>
                    <a:pt x="0" y="857"/>
                  </a:lnTo>
                  <a:lnTo>
                    <a:pt x="3324" y="857"/>
                  </a:lnTo>
                </a:path>
              </a:pathLst>
            </a:custGeom>
            <a:solidFill>
              <a:srgbClr val="3CAFE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83" name="Freeform 45"/>
            <p:cNvSpPr>
              <a:spLocks noChangeArrowheads="1"/>
            </p:cNvSpPr>
            <p:nvPr/>
          </p:nvSpPr>
          <p:spPr bwMode="auto">
            <a:xfrm>
              <a:off x="4312" y="2372"/>
              <a:ext cx="946" cy="195"/>
            </a:xfrm>
            <a:custGeom>
              <a:avLst/>
              <a:gdLst>
                <a:gd name="T0" fmla="*/ 2 w 4172"/>
                <a:gd name="T1" fmla="*/ 0 h 858"/>
                <a:gd name="T2" fmla="*/ 2 w 4172"/>
                <a:gd name="T3" fmla="*/ 0 h 858"/>
                <a:gd name="T4" fmla="*/ 1 w 4172"/>
                <a:gd name="T5" fmla="*/ 0 h 858"/>
                <a:gd name="T6" fmla="*/ 0 w 4172"/>
                <a:gd name="T7" fmla="*/ 0 h 858"/>
                <a:gd name="T8" fmla="*/ 2 w 4172"/>
                <a:gd name="T9" fmla="*/ 0 h 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2"/>
                <a:gd name="T16" fmla="*/ 0 h 858"/>
                <a:gd name="T17" fmla="*/ 4172 w 4172"/>
                <a:gd name="T18" fmla="*/ 858 h 8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2" h="858">
                  <a:moveTo>
                    <a:pt x="3324" y="857"/>
                  </a:moveTo>
                  <a:lnTo>
                    <a:pt x="4171" y="0"/>
                  </a:lnTo>
                  <a:lnTo>
                    <a:pt x="1093" y="0"/>
                  </a:lnTo>
                  <a:lnTo>
                    <a:pt x="0" y="857"/>
                  </a:lnTo>
                  <a:lnTo>
                    <a:pt x="3324" y="857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84" name="Freeform 46"/>
            <p:cNvSpPr>
              <a:spLocks noChangeArrowheads="1"/>
            </p:cNvSpPr>
            <p:nvPr/>
          </p:nvSpPr>
          <p:spPr bwMode="auto">
            <a:xfrm>
              <a:off x="5065" y="2372"/>
              <a:ext cx="193" cy="451"/>
            </a:xfrm>
            <a:custGeom>
              <a:avLst/>
              <a:gdLst>
                <a:gd name="T0" fmla="*/ 0 w 849"/>
                <a:gd name="T1" fmla="*/ 1 h 1988"/>
                <a:gd name="T2" fmla="*/ 0 w 849"/>
                <a:gd name="T3" fmla="*/ 0 h 1988"/>
                <a:gd name="T4" fmla="*/ 0 w 849"/>
                <a:gd name="T5" fmla="*/ 0 h 1988"/>
                <a:gd name="T6" fmla="*/ 0 w 849"/>
                <a:gd name="T7" fmla="*/ 1 h 1988"/>
                <a:gd name="T8" fmla="*/ 0 w 849"/>
                <a:gd name="T9" fmla="*/ 1 h 19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9"/>
                <a:gd name="T16" fmla="*/ 0 h 1988"/>
                <a:gd name="T17" fmla="*/ 849 w 849"/>
                <a:gd name="T18" fmla="*/ 1988 h 19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9" h="1988">
                  <a:moveTo>
                    <a:pt x="848" y="986"/>
                  </a:moveTo>
                  <a:lnTo>
                    <a:pt x="848" y="0"/>
                  </a:lnTo>
                  <a:lnTo>
                    <a:pt x="0" y="854"/>
                  </a:lnTo>
                  <a:lnTo>
                    <a:pt x="0" y="1987"/>
                  </a:lnTo>
                  <a:lnTo>
                    <a:pt x="848" y="986"/>
                  </a:lnTo>
                </a:path>
              </a:pathLst>
            </a:custGeom>
            <a:solidFill>
              <a:srgbClr val="0760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85" name="Freeform 47"/>
            <p:cNvSpPr>
              <a:spLocks noChangeArrowheads="1"/>
            </p:cNvSpPr>
            <p:nvPr/>
          </p:nvSpPr>
          <p:spPr bwMode="auto">
            <a:xfrm>
              <a:off x="5065" y="2372"/>
              <a:ext cx="193" cy="451"/>
            </a:xfrm>
            <a:custGeom>
              <a:avLst/>
              <a:gdLst>
                <a:gd name="T0" fmla="*/ 0 w 849"/>
                <a:gd name="T1" fmla="*/ 1 h 1988"/>
                <a:gd name="T2" fmla="*/ 0 w 849"/>
                <a:gd name="T3" fmla="*/ 0 h 1988"/>
                <a:gd name="T4" fmla="*/ 0 w 849"/>
                <a:gd name="T5" fmla="*/ 0 h 1988"/>
                <a:gd name="T6" fmla="*/ 0 w 849"/>
                <a:gd name="T7" fmla="*/ 1 h 1988"/>
                <a:gd name="T8" fmla="*/ 0 w 849"/>
                <a:gd name="T9" fmla="*/ 1 h 19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9"/>
                <a:gd name="T16" fmla="*/ 0 h 1988"/>
                <a:gd name="T17" fmla="*/ 849 w 849"/>
                <a:gd name="T18" fmla="*/ 1988 h 19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9" h="1988">
                  <a:moveTo>
                    <a:pt x="848" y="986"/>
                  </a:moveTo>
                  <a:lnTo>
                    <a:pt x="848" y="0"/>
                  </a:lnTo>
                  <a:lnTo>
                    <a:pt x="0" y="854"/>
                  </a:lnTo>
                  <a:lnTo>
                    <a:pt x="0" y="1987"/>
                  </a:lnTo>
                  <a:lnTo>
                    <a:pt x="848" y="986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86" name="Freeform 48"/>
            <p:cNvSpPr>
              <a:spLocks noChangeArrowheads="1"/>
            </p:cNvSpPr>
            <p:nvPr/>
          </p:nvSpPr>
          <p:spPr bwMode="auto">
            <a:xfrm>
              <a:off x="4312" y="2565"/>
              <a:ext cx="754" cy="257"/>
            </a:xfrm>
            <a:custGeom>
              <a:avLst/>
              <a:gdLst>
                <a:gd name="T0" fmla="*/ 2 w 3327"/>
                <a:gd name="T1" fmla="*/ 1 h 1132"/>
                <a:gd name="T2" fmla="*/ 2 w 3327"/>
                <a:gd name="T3" fmla="*/ 0 h 1132"/>
                <a:gd name="T4" fmla="*/ 0 w 3327"/>
                <a:gd name="T5" fmla="*/ 0 h 1132"/>
                <a:gd name="T6" fmla="*/ 0 w 3327"/>
                <a:gd name="T7" fmla="*/ 1 h 1132"/>
                <a:gd name="T8" fmla="*/ 2 w 3327"/>
                <a:gd name="T9" fmla="*/ 1 h 1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27"/>
                <a:gd name="T16" fmla="*/ 0 h 1132"/>
                <a:gd name="T17" fmla="*/ 3327 w 3327"/>
                <a:gd name="T18" fmla="*/ 1132 h 1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27" h="1132">
                  <a:moveTo>
                    <a:pt x="3326" y="1131"/>
                  </a:moveTo>
                  <a:lnTo>
                    <a:pt x="3326" y="0"/>
                  </a:lnTo>
                  <a:lnTo>
                    <a:pt x="0" y="0"/>
                  </a:lnTo>
                  <a:lnTo>
                    <a:pt x="2" y="1131"/>
                  </a:lnTo>
                  <a:lnTo>
                    <a:pt x="3326" y="1131"/>
                  </a:lnTo>
                </a:path>
              </a:pathLst>
            </a:custGeom>
            <a:solidFill>
              <a:srgbClr val="1C97C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87" name="Freeform 49"/>
            <p:cNvSpPr>
              <a:spLocks noChangeArrowheads="1"/>
            </p:cNvSpPr>
            <p:nvPr/>
          </p:nvSpPr>
          <p:spPr bwMode="auto">
            <a:xfrm>
              <a:off x="4312" y="2565"/>
              <a:ext cx="754" cy="257"/>
            </a:xfrm>
            <a:custGeom>
              <a:avLst/>
              <a:gdLst>
                <a:gd name="T0" fmla="*/ 2 w 3327"/>
                <a:gd name="T1" fmla="*/ 1 h 1132"/>
                <a:gd name="T2" fmla="*/ 2 w 3327"/>
                <a:gd name="T3" fmla="*/ 0 h 1132"/>
                <a:gd name="T4" fmla="*/ 0 w 3327"/>
                <a:gd name="T5" fmla="*/ 0 h 1132"/>
                <a:gd name="T6" fmla="*/ 0 w 3327"/>
                <a:gd name="T7" fmla="*/ 1 h 1132"/>
                <a:gd name="T8" fmla="*/ 2 w 3327"/>
                <a:gd name="T9" fmla="*/ 1 h 1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27"/>
                <a:gd name="T16" fmla="*/ 0 h 1132"/>
                <a:gd name="T17" fmla="*/ 3327 w 3327"/>
                <a:gd name="T18" fmla="*/ 1132 h 1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27" h="1132">
                  <a:moveTo>
                    <a:pt x="3326" y="1131"/>
                  </a:moveTo>
                  <a:lnTo>
                    <a:pt x="3326" y="0"/>
                  </a:lnTo>
                  <a:lnTo>
                    <a:pt x="0" y="0"/>
                  </a:lnTo>
                  <a:lnTo>
                    <a:pt x="2" y="1131"/>
                  </a:lnTo>
                  <a:lnTo>
                    <a:pt x="3326" y="1131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88" name="Freeform 50"/>
            <p:cNvSpPr>
              <a:spLocks noChangeArrowheads="1"/>
            </p:cNvSpPr>
            <p:nvPr/>
          </p:nvSpPr>
          <p:spPr bwMode="auto">
            <a:xfrm>
              <a:off x="4387" y="2640"/>
              <a:ext cx="569" cy="137"/>
            </a:xfrm>
            <a:custGeom>
              <a:avLst/>
              <a:gdLst>
                <a:gd name="T0" fmla="*/ 2 w 2511"/>
                <a:gd name="T1" fmla="*/ 0 h 605"/>
                <a:gd name="T2" fmla="*/ 2 w 2511"/>
                <a:gd name="T3" fmla="*/ 0 h 605"/>
                <a:gd name="T4" fmla="*/ 0 w 2511"/>
                <a:gd name="T5" fmla="*/ 0 h 605"/>
                <a:gd name="T6" fmla="*/ 0 w 2511"/>
                <a:gd name="T7" fmla="*/ 0 h 605"/>
                <a:gd name="T8" fmla="*/ 2 w 2511"/>
                <a:gd name="T9" fmla="*/ 0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1"/>
                <a:gd name="T16" fmla="*/ 0 h 605"/>
                <a:gd name="T17" fmla="*/ 2511 w 2511"/>
                <a:gd name="T18" fmla="*/ 605 h 6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1" h="605">
                  <a:moveTo>
                    <a:pt x="2510" y="604"/>
                  </a:moveTo>
                  <a:lnTo>
                    <a:pt x="2510" y="0"/>
                  </a:lnTo>
                  <a:lnTo>
                    <a:pt x="0" y="0"/>
                  </a:lnTo>
                  <a:lnTo>
                    <a:pt x="0" y="604"/>
                  </a:lnTo>
                  <a:lnTo>
                    <a:pt x="2510" y="604"/>
                  </a:lnTo>
                </a:path>
              </a:pathLst>
            </a:custGeom>
            <a:solidFill>
              <a:srgbClr val="13496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89" name="Freeform 51"/>
            <p:cNvSpPr>
              <a:spLocks noChangeArrowheads="1"/>
            </p:cNvSpPr>
            <p:nvPr/>
          </p:nvSpPr>
          <p:spPr bwMode="auto">
            <a:xfrm>
              <a:off x="4387" y="2640"/>
              <a:ext cx="569" cy="137"/>
            </a:xfrm>
            <a:custGeom>
              <a:avLst/>
              <a:gdLst>
                <a:gd name="T0" fmla="*/ 2 w 2511"/>
                <a:gd name="T1" fmla="*/ 0 h 605"/>
                <a:gd name="T2" fmla="*/ 2 w 2511"/>
                <a:gd name="T3" fmla="*/ 0 h 605"/>
                <a:gd name="T4" fmla="*/ 0 w 2511"/>
                <a:gd name="T5" fmla="*/ 0 h 605"/>
                <a:gd name="T6" fmla="*/ 0 w 2511"/>
                <a:gd name="T7" fmla="*/ 0 h 605"/>
                <a:gd name="T8" fmla="*/ 2 w 2511"/>
                <a:gd name="T9" fmla="*/ 0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1"/>
                <a:gd name="T16" fmla="*/ 0 h 605"/>
                <a:gd name="T17" fmla="*/ 2511 w 2511"/>
                <a:gd name="T18" fmla="*/ 605 h 6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1" h="605">
                  <a:moveTo>
                    <a:pt x="2510" y="604"/>
                  </a:moveTo>
                  <a:lnTo>
                    <a:pt x="2510" y="0"/>
                  </a:lnTo>
                  <a:lnTo>
                    <a:pt x="0" y="0"/>
                  </a:lnTo>
                  <a:lnTo>
                    <a:pt x="0" y="604"/>
                  </a:lnTo>
                  <a:lnTo>
                    <a:pt x="2510" y="604"/>
                  </a:lnTo>
                </a:path>
              </a:pathLst>
            </a:cu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90" name="Line 52"/>
            <p:cNvSpPr>
              <a:spLocks noChangeShapeType="1"/>
            </p:cNvSpPr>
            <p:nvPr/>
          </p:nvSpPr>
          <p:spPr bwMode="auto">
            <a:xfrm>
              <a:off x="4435" y="2640"/>
              <a:ext cx="1" cy="137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1" name="Line 53"/>
            <p:cNvSpPr>
              <a:spLocks noChangeShapeType="1"/>
            </p:cNvSpPr>
            <p:nvPr/>
          </p:nvSpPr>
          <p:spPr bwMode="auto">
            <a:xfrm>
              <a:off x="4482" y="2640"/>
              <a:ext cx="1" cy="137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2" name="Line 54"/>
            <p:cNvSpPr>
              <a:spLocks noChangeShapeType="1"/>
            </p:cNvSpPr>
            <p:nvPr/>
          </p:nvSpPr>
          <p:spPr bwMode="auto">
            <a:xfrm>
              <a:off x="4529" y="2640"/>
              <a:ext cx="1" cy="137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3" name="Line 55"/>
            <p:cNvSpPr>
              <a:spLocks noChangeShapeType="1"/>
            </p:cNvSpPr>
            <p:nvPr/>
          </p:nvSpPr>
          <p:spPr bwMode="auto">
            <a:xfrm>
              <a:off x="4576" y="2640"/>
              <a:ext cx="1" cy="137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4" name="Line 56"/>
            <p:cNvSpPr>
              <a:spLocks noChangeShapeType="1"/>
            </p:cNvSpPr>
            <p:nvPr/>
          </p:nvSpPr>
          <p:spPr bwMode="auto">
            <a:xfrm>
              <a:off x="4623" y="2640"/>
              <a:ext cx="1" cy="137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5" name="Line 57"/>
            <p:cNvSpPr>
              <a:spLocks noChangeShapeType="1"/>
            </p:cNvSpPr>
            <p:nvPr/>
          </p:nvSpPr>
          <p:spPr bwMode="auto">
            <a:xfrm>
              <a:off x="4671" y="2640"/>
              <a:ext cx="1" cy="137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6" name="Line 58"/>
            <p:cNvSpPr>
              <a:spLocks noChangeShapeType="1"/>
            </p:cNvSpPr>
            <p:nvPr/>
          </p:nvSpPr>
          <p:spPr bwMode="auto">
            <a:xfrm>
              <a:off x="4718" y="2640"/>
              <a:ext cx="1" cy="137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7" name="Line 59"/>
            <p:cNvSpPr>
              <a:spLocks noChangeShapeType="1"/>
            </p:cNvSpPr>
            <p:nvPr/>
          </p:nvSpPr>
          <p:spPr bwMode="auto">
            <a:xfrm>
              <a:off x="4765" y="2640"/>
              <a:ext cx="1" cy="137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8" name="Line 60"/>
            <p:cNvSpPr>
              <a:spLocks noChangeShapeType="1"/>
            </p:cNvSpPr>
            <p:nvPr/>
          </p:nvSpPr>
          <p:spPr bwMode="auto">
            <a:xfrm>
              <a:off x="4812" y="2640"/>
              <a:ext cx="1" cy="137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9" name="Line 61"/>
            <p:cNvSpPr>
              <a:spLocks noChangeShapeType="1"/>
            </p:cNvSpPr>
            <p:nvPr/>
          </p:nvSpPr>
          <p:spPr bwMode="auto">
            <a:xfrm>
              <a:off x="4859" y="2640"/>
              <a:ext cx="1" cy="137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00" name="Line 62"/>
            <p:cNvSpPr>
              <a:spLocks noChangeShapeType="1"/>
            </p:cNvSpPr>
            <p:nvPr/>
          </p:nvSpPr>
          <p:spPr bwMode="auto">
            <a:xfrm>
              <a:off x="4907" y="2640"/>
              <a:ext cx="1" cy="137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01" name="Freeform 63"/>
            <p:cNvSpPr>
              <a:spLocks noChangeArrowheads="1"/>
            </p:cNvSpPr>
            <p:nvPr/>
          </p:nvSpPr>
          <p:spPr bwMode="auto">
            <a:xfrm>
              <a:off x="4314" y="2568"/>
              <a:ext cx="752" cy="152"/>
            </a:xfrm>
            <a:custGeom>
              <a:avLst/>
              <a:gdLst>
                <a:gd name="T0" fmla="*/ 2 w 3314"/>
                <a:gd name="T1" fmla="*/ 0 h 669"/>
                <a:gd name="T2" fmla="*/ 0 w 3314"/>
                <a:gd name="T3" fmla="*/ 0 h 669"/>
                <a:gd name="T4" fmla="*/ 0 w 3314"/>
                <a:gd name="T5" fmla="*/ 0 h 669"/>
                <a:gd name="T6" fmla="*/ 2 w 3314"/>
                <a:gd name="T7" fmla="*/ 0 h 669"/>
                <a:gd name="T8" fmla="*/ 2 w 3314"/>
                <a:gd name="T9" fmla="*/ 0 h 6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14"/>
                <a:gd name="T16" fmla="*/ 0 h 669"/>
                <a:gd name="T17" fmla="*/ 3314 w 3314"/>
                <a:gd name="T18" fmla="*/ 669 h 6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14" h="669">
                  <a:moveTo>
                    <a:pt x="3310" y="668"/>
                  </a:moveTo>
                  <a:lnTo>
                    <a:pt x="0" y="668"/>
                  </a:lnTo>
                  <a:lnTo>
                    <a:pt x="0" y="0"/>
                  </a:lnTo>
                  <a:lnTo>
                    <a:pt x="3313" y="0"/>
                  </a:lnTo>
                  <a:lnTo>
                    <a:pt x="3310" y="668"/>
                  </a:lnTo>
                </a:path>
              </a:pathLst>
            </a:custGeom>
            <a:solidFill>
              <a:srgbClr val="0760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02" name="Freeform 64"/>
            <p:cNvSpPr>
              <a:spLocks noChangeArrowheads="1"/>
            </p:cNvSpPr>
            <p:nvPr/>
          </p:nvSpPr>
          <p:spPr bwMode="auto">
            <a:xfrm>
              <a:off x="4311" y="2715"/>
              <a:ext cx="754" cy="8"/>
            </a:xfrm>
            <a:custGeom>
              <a:avLst/>
              <a:gdLst>
                <a:gd name="T0" fmla="*/ 0 w 3327"/>
                <a:gd name="T1" fmla="*/ 0 h 34"/>
                <a:gd name="T2" fmla="*/ 0 w 3327"/>
                <a:gd name="T3" fmla="*/ 0 h 34"/>
                <a:gd name="T4" fmla="*/ 2 w 3327"/>
                <a:gd name="T5" fmla="*/ 0 h 34"/>
                <a:gd name="T6" fmla="*/ 2 w 3327"/>
                <a:gd name="T7" fmla="*/ 0 h 34"/>
                <a:gd name="T8" fmla="*/ 0 w 3327"/>
                <a:gd name="T9" fmla="*/ 0 h 34"/>
                <a:gd name="T10" fmla="*/ 0 w 3327"/>
                <a:gd name="T11" fmla="*/ 0 h 34"/>
                <a:gd name="T12" fmla="*/ 0 w 3327"/>
                <a:gd name="T13" fmla="*/ 0 h 34"/>
                <a:gd name="T14" fmla="*/ 0 w 3327"/>
                <a:gd name="T15" fmla="*/ 0 h 34"/>
                <a:gd name="T16" fmla="*/ 0 w 3327"/>
                <a:gd name="T17" fmla="*/ 0 h 34"/>
                <a:gd name="T18" fmla="*/ 0 w 3327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27"/>
                <a:gd name="T31" fmla="*/ 0 h 34"/>
                <a:gd name="T32" fmla="*/ 3327 w 3327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27" h="34">
                  <a:moveTo>
                    <a:pt x="0" y="15"/>
                  </a:moveTo>
                  <a:lnTo>
                    <a:pt x="15" y="33"/>
                  </a:lnTo>
                  <a:lnTo>
                    <a:pt x="3326" y="33"/>
                  </a:lnTo>
                  <a:lnTo>
                    <a:pt x="3326" y="0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0" y="33"/>
                  </a:lnTo>
                  <a:lnTo>
                    <a:pt x="15" y="33"/>
                  </a:lnTo>
                  <a:lnTo>
                    <a:pt x="0" y="15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03" name="Freeform 65"/>
            <p:cNvSpPr>
              <a:spLocks noChangeArrowheads="1"/>
            </p:cNvSpPr>
            <p:nvPr/>
          </p:nvSpPr>
          <p:spPr bwMode="auto">
            <a:xfrm>
              <a:off x="4311" y="2564"/>
              <a:ext cx="8" cy="155"/>
            </a:xfrm>
            <a:custGeom>
              <a:avLst/>
              <a:gdLst>
                <a:gd name="T0" fmla="*/ 0 w 36"/>
                <a:gd name="T1" fmla="*/ 0 h 685"/>
                <a:gd name="T2" fmla="*/ 0 w 36"/>
                <a:gd name="T3" fmla="*/ 0 h 685"/>
                <a:gd name="T4" fmla="*/ 0 w 36"/>
                <a:gd name="T5" fmla="*/ 0 h 685"/>
                <a:gd name="T6" fmla="*/ 0 w 36"/>
                <a:gd name="T7" fmla="*/ 0 h 685"/>
                <a:gd name="T8" fmla="*/ 0 w 36"/>
                <a:gd name="T9" fmla="*/ 0 h 685"/>
                <a:gd name="T10" fmla="*/ 0 w 36"/>
                <a:gd name="T11" fmla="*/ 0 h 685"/>
                <a:gd name="T12" fmla="*/ 0 w 36"/>
                <a:gd name="T13" fmla="*/ 0 h 685"/>
                <a:gd name="T14" fmla="*/ 0 w 36"/>
                <a:gd name="T15" fmla="*/ 0 h 685"/>
                <a:gd name="T16" fmla="*/ 0 w 36"/>
                <a:gd name="T17" fmla="*/ 0 h 685"/>
                <a:gd name="T18" fmla="*/ 0 w 36"/>
                <a:gd name="T19" fmla="*/ 0 h 6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685"/>
                <a:gd name="T32" fmla="*/ 36 w 36"/>
                <a:gd name="T33" fmla="*/ 685 h 6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685">
                  <a:moveTo>
                    <a:pt x="17" y="0"/>
                  </a:moveTo>
                  <a:lnTo>
                    <a:pt x="0" y="14"/>
                  </a:lnTo>
                  <a:lnTo>
                    <a:pt x="0" y="684"/>
                  </a:lnTo>
                  <a:lnTo>
                    <a:pt x="32" y="684"/>
                  </a:lnTo>
                  <a:lnTo>
                    <a:pt x="35" y="1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7" y="0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04" name="Freeform 66"/>
            <p:cNvSpPr>
              <a:spLocks noChangeArrowheads="1"/>
            </p:cNvSpPr>
            <p:nvPr/>
          </p:nvSpPr>
          <p:spPr bwMode="auto">
            <a:xfrm>
              <a:off x="4314" y="2564"/>
              <a:ext cx="755" cy="7"/>
            </a:xfrm>
            <a:custGeom>
              <a:avLst/>
              <a:gdLst>
                <a:gd name="T0" fmla="*/ 2 w 3331"/>
                <a:gd name="T1" fmla="*/ 0 h 33"/>
                <a:gd name="T2" fmla="*/ 2 w 3331"/>
                <a:gd name="T3" fmla="*/ 0 h 33"/>
                <a:gd name="T4" fmla="*/ 0 w 3331"/>
                <a:gd name="T5" fmla="*/ 0 h 33"/>
                <a:gd name="T6" fmla="*/ 0 w 3331"/>
                <a:gd name="T7" fmla="*/ 0 h 33"/>
                <a:gd name="T8" fmla="*/ 2 w 3331"/>
                <a:gd name="T9" fmla="*/ 0 h 33"/>
                <a:gd name="T10" fmla="*/ 2 w 3331"/>
                <a:gd name="T11" fmla="*/ 0 h 33"/>
                <a:gd name="T12" fmla="*/ 2 w 3331"/>
                <a:gd name="T13" fmla="*/ 0 h 33"/>
                <a:gd name="T14" fmla="*/ 2 w 3331"/>
                <a:gd name="T15" fmla="*/ 0 h 33"/>
                <a:gd name="T16" fmla="*/ 2 w 3331"/>
                <a:gd name="T17" fmla="*/ 0 h 33"/>
                <a:gd name="T18" fmla="*/ 2 w 333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31"/>
                <a:gd name="T31" fmla="*/ 0 h 33"/>
                <a:gd name="T32" fmla="*/ 3331 w 333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31" h="33">
                  <a:moveTo>
                    <a:pt x="3330" y="15"/>
                  </a:moveTo>
                  <a:lnTo>
                    <a:pt x="3311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3311" y="32"/>
                  </a:lnTo>
                  <a:lnTo>
                    <a:pt x="3330" y="15"/>
                  </a:lnTo>
                  <a:lnTo>
                    <a:pt x="3330" y="0"/>
                  </a:lnTo>
                  <a:lnTo>
                    <a:pt x="3311" y="0"/>
                  </a:lnTo>
                  <a:lnTo>
                    <a:pt x="3330" y="15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05" name="Freeform 67"/>
            <p:cNvSpPr>
              <a:spLocks noChangeArrowheads="1"/>
            </p:cNvSpPr>
            <p:nvPr/>
          </p:nvSpPr>
          <p:spPr bwMode="auto">
            <a:xfrm>
              <a:off x="5061" y="2568"/>
              <a:ext cx="9" cy="155"/>
            </a:xfrm>
            <a:custGeom>
              <a:avLst/>
              <a:gdLst>
                <a:gd name="T0" fmla="*/ 0 w 38"/>
                <a:gd name="T1" fmla="*/ 0 h 685"/>
                <a:gd name="T2" fmla="*/ 0 w 38"/>
                <a:gd name="T3" fmla="*/ 0 h 685"/>
                <a:gd name="T4" fmla="*/ 0 w 38"/>
                <a:gd name="T5" fmla="*/ 0 h 685"/>
                <a:gd name="T6" fmla="*/ 0 w 38"/>
                <a:gd name="T7" fmla="*/ 0 h 685"/>
                <a:gd name="T8" fmla="*/ 0 w 38"/>
                <a:gd name="T9" fmla="*/ 0 h 685"/>
                <a:gd name="T10" fmla="*/ 0 w 38"/>
                <a:gd name="T11" fmla="*/ 0 h 685"/>
                <a:gd name="T12" fmla="*/ 0 w 38"/>
                <a:gd name="T13" fmla="*/ 0 h 685"/>
                <a:gd name="T14" fmla="*/ 0 w 38"/>
                <a:gd name="T15" fmla="*/ 0 h 685"/>
                <a:gd name="T16" fmla="*/ 0 w 38"/>
                <a:gd name="T17" fmla="*/ 0 h 685"/>
                <a:gd name="T18" fmla="*/ 0 w 38"/>
                <a:gd name="T19" fmla="*/ 0 h 6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685"/>
                <a:gd name="T32" fmla="*/ 38 w 38"/>
                <a:gd name="T33" fmla="*/ 685 h 6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685">
                  <a:moveTo>
                    <a:pt x="18" y="684"/>
                  </a:moveTo>
                  <a:lnTo>
                    <a:pt x="37" y="667"/>
                  </a:lnTo>
                  <a:lnTo>
                    <a:pt x="37" y="0"/>
                  </a:lnTo>
                  <a:lnTo>
                    <a:pt x="2" y="0"/>
                  </a:lnTo>
                  <a:lnTo>
                    <a:pt x="0" y="667"/>
                  </a:lnTo>
                  <a:lnTo>
                    <a:pt x="18" y="684"/>
                  </a:lnTo>
                  <a:lnTo>
                    <a:pt x="37" y="684"/>
                  </a:lnTo>
                  <a:lnTo>
                    <a:pt x="37" y="667"/>
                  </a:lnTo>
                  <a:lnTo>
                    <a:pt x="18" y="684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06" name="Freeform 68"/>
            <p:cNvSpPr>
              <a:spLocks noChangeArrowheads="1"/>
            </p:cNvSpPr>
            <p:nvPr/>
          </p:nvSpPr>
          <p:spPr bwMode="auto">
            <a:xfrm>
              <a:off x="4385" y="2612"/>
              <a:ext cx="101" cy="66"/>
            </a:xfrm>
            <a:custGeom>
              <a:avLst/>
              <a:gdLst>
                <a:gd name="T0" fmla="*/ 0 w 446"/>
                <a:gd name="T1" fmla="*/ 0 h 292"/>
                <a:gd name="T2" fmla="*/ 0 w 446"/>
                <a:gd name="T3" fmla="*/ 0 h 292"/>
                <a:gd name="T4" fmla="*/ 0 w 446"/>
                <a:gd name="T5" fmla="*/ 0 h 292"/>
                <a:gd name="T6" fmla="*/ 0 w 446"/>
                <a:gd name="T7" fmla="*/ 0 h 292"/>
                <a:gd name="T8" fmla="*/ 0 w 446"/>
                <a:gd name="T9" fmla="*/ 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"/>
                <a:gd name="T16" fmla="*/ 0 h 292"/>
                <a:gd name="T17" fmla="*/ 446 w 446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" h="292">
                  <a:moveTo>
                    <a:pt x="445" y="291"/>
                  </a:moveTo>
                  <a:lnTo>
                    <a:pt x="0" y="291"/>
                  </a:lnTo>
                  <a:lnTo>
                    <a:pt x="0" y="0"/>
                  </a:lnTo>
                  <a:lnTo>
                    <a:pt x="445" y="0"/>
                  </a:lnTo>
                  <a:lnTo>
                    <a:pt x="445" y="29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07" name="Freeform 69"/>
            <p:cNvSpPr>
              <a:spLocks noChangeArrowheads="1"/>
            </p:cNvSpPr>
            <p:nvPr/>
          </p:nvSpPr>
          <p:spPr bwMode="auto">
            <a:xfrm>
              <a:off x="4385" y="2612"/>
              <a:ext cx="101" cy="66"/>
            </a:xfrm>
            <a:custGeom>
              <a:avLst/>
              <a:gdLst>
                <a:gd name="T0" fmla="*/ 0 w 446"/>
                <a:gd name="T1" fmla="*/ 0 h 292"/>
                <a:gd name="T2" fmla="*/ 0 w 446"/>
                <a:gd name="T3" fmla="*/ 0 h 292"/>
                <a:gd name="T4" fmla="*/ 0 w 446"/>
                <a:gd name="T5" fmla="*/ 0 h 292"/>
                <a:gd name="T6" fmla="*/ 0 w 446"/>
                <a:gd name="T7" fmla="*/ 0 h 292"/>
                <a:gd name="T8" fmla="*/ 0 w 446"/>
                <a:gd name="T9" fmla="*/ 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"/>
                <a:gd name="T16" fmla="*/ 0 h 292"/>
                <a:gd name="T17" fmla="*/ 446 w 446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" h="292">
                  <a:moveTo>
                    <a:pt x="445" y="291"/>
                  </a:moveTo>
                  <a:lnTo>
                    <a:pt x="0" y="291"/>
                  </a:lnTo>
                  <a:lnTo>
                    <a:pt x="0" y="0"/>
                  </a:lnTo>
                  <a:lnTo>
                    <a:pt x="445" y="0"/>
                  </a:lnTo>
                  <a:lnTo>
                    <a:pt x="445" y="291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08" name="Freeform 70"/>
            <p:cNvSpPr>
              <a:spLocks noChangeArrowheads="1"/>
            </p:cNvSpPr>
            <p:nvPr/>
          </p:nvSpPr>
          <p:spPr bwMode="auto">
            <a:xfrm>
              <a:off x="4353" y="2696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09" name="Freeform 71"/>
            <p:cNvSpPr>
              <a:spLocks noChangeArrowheads="1"/>
            </p:cNvSpPr>
            <p:nvPr/>
          </p:nvSpPr>
          <p:spPr bwMode="auto">
            <a:xfrm>
              <a:off x="4353" y="2696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10" name="Freeform 72"/>
            <p:cNvSpPr>
              <a:spLocks noChangeArrowheads="1"/>
            </p:cNvSpPr>
            <p:nvPr/>
          </p:nvSpPr>
          <p:spPr bwMode="auto">
            <a:xfrm>
              <a:off x="4415" y="2696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11" name="Freeform 73"/>
            <p:cNvSpPr>
              <a:spLocks noChangeArrowheads="1"/>
            </p:cNvSpPr>
            <p:nvPr/>
          </p:nvSpPr>
          <p:spPr bwMode="auto">
            <a:xfrm>
              <a:off x="4415" y="2696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12" name="Freeform 74"/>
            <p:cNvSpPr>
              <a:spLocks noChangeArrowheads="1"/>
            </p:cNvSpPr>
            <p:nvPr/>
          </p:nvSpPr>
          <p:spPr bwMode="auto">
            <a:xfrm>
              <a:off x="4476" y="2696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13" name="Freeform 75"/>
            <p:cNvSpPr>
              <a:spLocks noChangeArrowheads="1"/>
            </p:cNvSpPr>
            <p:nvPr/>
          </p:nvSpPr>
          <p:spPr bwMode="auto">
            <a:xfrm>
              <a:off x="4476" y="2696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14" name="Freeform 76"/>
            <p:cNvSpPr>
              <a:spLocks noChangeArrowheads="1"/>
            </p:cNvSpPr>
            <p:nvPr/>
          </p:nvSpPr>
          <p:spPr bwMode="auto">
            <a:xfrm>
              <a:off x="4537" y="2696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15" name="Freeform 77"/>
            <p:cNvSpPr>
              <a:spLocks noChangeArrowheads="1"/>
            </p:cNvSpPr>
            <p:nvPr/>
          </p:nvSpPr>
          <p:spPr bwMode="auto">
            <a:xfrm>
              <a:off x="4537" y="2696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16" name="Freeform 78"/>
            <p:cNvSpPr>
              <a:spLocks noChangeArrowheads="1"/>
            </p:cNvSpPr>
            <p:nvPr/>
          </p:nvSpPr>
          <p:spPr bwMode="auto">
            <a:xfrm>
              <a:off x="4599" y="2696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17" name="Freeform 79"/>
            <p:cNvSpPr>
              <a:spLocks noChangeArrowheads="1"/>
            </p:cNvSpPr>
            <p:nvPr/>
          </p:nvSpPr>
          <p:spPr bwMode="auto">
            <a:xfrm>
              <a:off x="4599" y="2696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18" name="Freeform 80"/>
            <p:cNvSpPr>
              <a:spLocks noChangeArrowheads="1"/>
            </p:cNvSpPr>
            <p:nvPr/>
          </p:nvSpPr>
          <p:spPr bwMode="auto">
            <a:xfrm>
              <a:off x="4661" y="2696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19" name="Freeform 81"/>
            <p:cNvSpPr>
              <a:spLocks noChangeArrowheads="1"/>
            </p:cNvSpPr>
            <p:nvPr/>
          </p:nvSpPr>
          <p:spPr bwMode="auto">
            <a:xfrm>
              <a:off x="4661" y="2696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20" name="Freeform 82"/>
            <p:cNvSpPr>
              <a:spLocks noChangeArrowheads="1"/>
            </p:cNvSpPr>
            <p:nvPr/>
          </p:nvSpPr>
          <p:spPr bwMode="auto">
            <a:xfrm>
              <a:off x="4722" y="2696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21" name="Freeform 83"/>
            <p:cNvSpPr>
              <a:spLocks noChangeArrowheads="1"/>
            </p:cNvSpPr>
            <p:nvPr/>
          </p:nvSpPr>
          <p:spPr bwMode="auto">
            <a:xfrm>
              <a:off x="4722" y="2696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22" name="Freeform 84"/>
            <p:cNvSpPr>
              <a:spLocks noChangeArrowheads="1"/>
            </p:cNvSpPr>
            <p:nvPr/>
          </p:nvSpPr>
          <p:spPr bwMode="auto">
            <a:xfrm>
              <a:off x="4784" y="2696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23" name="Freeform 85"/>
            <p:cNvSpPr>
              <a:spLocks noChangeArrowheads="1"/>
            </p:cNvSpPr>
            <p:nvPr/>
          </p:nvSpPr>
          <p:spPr bwMode="auto">
            <a:xfrm>
              <a:off x="4784" y="2696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24" name="Freeform 86"/>
            <p:cNvSpPr>
              <a:spLocks noChangeArrowheads="1"/>
            </p:cNvSpPr>
            <p:nvPr/>
          </p:nvSpPr>
          <p:spPr bwMode="auto">
            <a:xfrm>
              <a:off x="4845" y="2696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25" name="Freeform 87"/>
            <p:cNvSpPr>
              <a:spLocks noChangeArrowheads="1"/>
            </p:cNvSpPr>
            <p:nvPr/>
          </p:nvSpPr>
          <p:spPr bwMode="auto">
            <a:xfrm>
              <a:off x="4845" y="2696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26" name="Freeform 88"/>
            <p:cNvSpPr>
              <a:spLocks noChangeArrowheads="1"/>
            </p:cNvSpPr>
            <p:nvPr/>
          </p:nvSpPr>
          <p:spPr bwMode="auto">
            <a:xfrm>
              <a:off x="4906" y="2696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27" name="Freeform 89"/>
            <p:cNvSpPr>
              <a:spLocks noChangeArrowheads="1"/>
            </p:cNvSpPr>
            <p:nvPr/>
          </p:nvSpPr>
          <p:spPr bwMode="auto">
            <a:xfrm>
              <a:off x="4906" y="2696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28" name="Freeform 90"/>
            <p:cNvSpPr>
              <a:spLocks noChangeArrowheads="1"/>
            </p:cNvSpPr>
            <p:nvPr/>
          </p:nvSpPr>
          <p:spPr bwMode="auto">
            <a:xfrm>
              <a:off x="4968" y="2696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29" name="Freeform 91"/>
            <p:cNvSpPr>
              <a:spLocks noChangeArrowheads="1"/>
            </p:cNvSpPr>
            <p:nvPr/>
          </p:nvSpPr>
          <p:spPr bwMode="auto">
            <a:xfrm>
              <a:off x="4968" y="2696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30" name="Freeform 92"/>
            <p:cNvSpPr>
              <a:spLocks noChangeArrowheads="1"/>
            </p:cNvSpPr>
            <p:nvPr/>
          </p:nvSpPr>
          <p:spPr bwMode="auto">
            <a:xfrm>
              <a:off x="4353" y="25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31" name="Freeform 93"/>
            <p:cNvSpPr>
              <a:spLocks noChangeArrowheads="1"/>
            </p:cNvSpPr>
            <p:nvPr/>
          </p:nvSpPr>
          <p:spPr bwMode="auto">
            <a:xfrm>
              <a:off x="4353" y="25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32" name="Freeform 94"/>
            <p:cNvSpPr>
              <a:spLocks noChangeArrowheads="1"/>
            </p:cNvSpPr>
            <p:nvPr/>
          </p:nvSpPr>
          <p:spPr bwMode="auto">
            <a:xfrm>
              <a:off x="4415" y="2583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33" name="Freeform 95"/>
            <p:cNvSpPr>
              <a:spLocks noChangeArrowheads="1"/>
            </p:cNvSpPr>
            <p:nvPr/>
          </p:nvSpPr>
          <p:spPr bwMode="auto">
            <a:xfrm>
              <a:off x="4415" y="2583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34" name="Freeform 96"/>
            <p:cNvSpPr>
              <a:spLocks noChangeArrowheads="1"/>
            </p:cNvSpPr>
            <p:nvPr/>
          </p:nvSpPr>
          <p:spPr bwMode="auto">
            <a:xfrm>
              <a:off x="4476" y="25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35" name="Freeform 97"/>
            <p:cNvSpPr>
              <a:spLocks noChangeArrowheads="1"/>
            </p:cNvSpPr>
            <p:nvPr/>
          </p:nvSpPr>
          <p:spPr bwMode="auto">
            <a:xfrm>
              <a:off x="4476" y="25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36" name="Freeform 98"/>
            <p:cNvSpPr>
              <a:spLocks noChangeArrowheads="1"/>
            </p:cNvSpPr>
            <p:nvPr/>
          </p:nvSpPr>
          <p:spPr bwMode="auto">
            <a:xfrm>
              <a:off x="4537" y="25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37" name="Freeform 99"/>
            <p:cNvSpPr>
              <a:spLocks noChangeArrowheads="1"/>
            </p:cNvSpPr>
            <p:nvPr/>
          </p:nvSpPr>
          <p:spPr bwMode="auto">
            <a:xfrm>
              <a:off x="4537" y="25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38" name="Freeform 100"/>
            <p:cNvSpPr>
              <a:spLocks noChangeArrowheads="1"/>
            </p:cNvSpPr>
            <p:nvPr/>
          </p:nvSpPr>
          <p:spPr bwMode="auto">
            <a:xfrm>
              <a:off x="4599" y="2583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39" name="Freeform 101"/>
            <p:cNvSpPr>
              <a:spLocks noChangeArrowheads="1"/>
            </p:cNvSpPr>
            <p:nvPr/>
          </p:nvSpPr>
          <p:spPr bwMode="auto">
            <a:xfrm>
              <a:off x="4599" y="2583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40" name="Freeform 102"/>
            <p:cNvSpPr>
              <a:spLocks noChangeArrowheads="1"/>
            </p:cNvSpPr>
            <p:nvPr/>
          </p:nvSpPr>
          <p:spPr bwMode="auto">
            <a:xfrm>
              <a:off x="4661" y="25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41" name="Freeform 103"/>
            <p:cNvSpPr>
              <a:spLocks noChangeArrowheads="1"/>
            </p:cNvSpPr>
            <p:nvPr/>
          </p:nvSpPr>
          <p:spPr bwMode="auto">
            <a:xfrm>
              <a:off x="4661" y="25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42" name="Freeform 104"/>
            <p:cNvSpPr>
              <a:spLocks noChangeArrowheads="1"/>
            </p:cNvSpPr>
            <p:nvPr/>
          </p:nvSpPr>
          <p:spPr bwMode="auto">
            <a:xfrm>
              <a:off x="4722" y="2583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43" name="Freeform 105"/>
            <p:cNvSpPr>
              <a:spLocks noChangeArrowheads="1"/>
            </p:cNvSpPr>
            <p:nvPr/>
          </p:nvSpPr>
          <p:spPr bwMode="auto">
            <a:xfrm>
              <a:off x="4722" y="2583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44" name="Freeform 106"/>
            <p:cNvSpPr>
              <a:spLocks noChangeArrowheads="1"/>
            </p:cNvSpPr>
            <p:nvPr/>
          </p:nvSpPr>
          <p:spPr bwMode="auto">
            <a:xfrm>
              <a:off x="4784" y="25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45" name="Freeform 107"/>
            <p:cNvSpPr>
              <a:spLocks noChangeArrowheads="1"/>
            </p:cNvSpPr>
            <p:nvPr/>
          </p:nvSpPr>
          <p:spPr bwMode="auto">
            <a:xfrm>
              <a:off x="4784" y="25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46" name="Freeform 108"/>
            <p:cNvSpPr>
              <a:spLocks noChangeArrowheads="1"/>
            </p:cNvSpPr>
            <p:nvPr/>
          </p:nvSpPr>
          <p:spPr bwMode="auto">
            <a:xfrm>
              <a:off x="4845" y="25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47" name="Freeform 109"/>
            <p:cNvSpPr>
              <a:spLocks noChangeArrowheads="1"/>
            </p:cNvSpPr>
            <p:nvPr/>
          </p:nvSpPr>
          <p:spPr bwMode="auto">
            <a:xfrm>
              <a:off x="4845" y="25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48" name="Freeform 110"/>
            <p:cNvSpPr>
              <a:spLocks noChangeArrowheads="1"/>
            </p:cNvSpPr>
            <p:nvPr/>
          </p:nvSpPr>
          <p:spPr bwMode="auto">
            <a:xfrm>
              <a:off x="4906" y="25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49" name="Freeform 111"/>
            <p:cNvSpPr>
              <a:spLocks noChangeArrowheads="1"/>
            </p:cNvSpPr>
            <p:nvPr/>
          </p:nvSpPr>
          <p:spPr bwMode="auto">
            <a:xfrm>
              <a:off x="4906" y="25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50" name="Freeform 112"/>
            <p:cNvSpPr>
              <a:spLocks noChangeArrowheads="1"/>
            </p:cNvSpPr>
            <p:nvPr/>
          </p:nvSpPr>
          <p:spPr bwMode="auto">
            <a:xfrm>
              <a:off x="4968" y="25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51" name="Freeform 113"/>
            <p:cNvSpPr>
              <a:spLocks noChangeArrowheads="1"/>
            </p:cNvSpPr>
            <p:nvPr/>
          </p:nvSpPr>
          <p:spPr bwMode="auto">
            <a:xfrm>
              <a:off x="4968" y="25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52" name="Freeform 114"/>
            <p:cNvSpPr>
              <a:spLocks noChangeArrowheads="1"/>
            </p:cNvSpPr>
            <p:nvPr/>
          </p:nvSpPr>
          <p:spPr bwMode="auto">
            <a:xfrm>
              <a:off x="4549" y="2612"/>
              <a:ext cx="101" cy="66"/>
            </a:xfrm>
            <a:custGeom>
              <a:avLst/>
              <a:gdLst>
                <a:gd name="T0" fmla="*/ 0 w 446"/>
                <a:gd name="T1" fmla="*/ 0 h 292"/>
                <a:gd name="T2" fmla="*/ 0 w 446"/>
                <a:gd name="T3" fmla="*/ 0 h 292"/>
                <a:gd name="T4" fmla="*/ 0 w 446"/>
                <a:gd name="T5" fmla="*/ 0 h 292"/>
                <a:gd name="T6" fmla="*/ 0 w 446"/>
                <a:gd name="T7" fmla="*/ 0 h 292"/>
                <a:gd name="T8" fmla="*/ 0 w 446"/>
                <a:gd name="T9" fmla="*/ 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"/>
                <a:gd name="T16" fmla="*/ 0 h 292"/>
                <a:gd name="T17" fmla="*/ 446 w 446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" h="292">
                  <a:moveTo>
                    <a:pt x="445" y="291"/>
                  </a:moveTo>
                  <a:lnTo>
                    <a:pt x="0" y="291"/>
                  </a:lnTo>
                  <a:lnTo>
                    <a:pt x="0" y="0"/>
                  </a:lnTo>
                  <a:lnTo>
                    <a:pt x="445" y="0"/>
                  </a:lnTo>
                  <a:lnTo>
                    <a:pt x="445" y="29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53" name="Freeform 115"/>
            <p:cNvSpPr>
              <a:spLocks noChangeArrowheads="1"/>
            </p:cNvSpPr>
            <p:nvPr/>
          </p:nvSpPr>
          <p:spPr bwMode="auto">
            <a:xfrm>
              <a:off x="4549" y="2612"/>
              <a:ext cx="101" cy="66"/>
            </a:xfrm>
            <a:custGeom>
              <a:avLst/>
              <a:gdLst>
                <a:gd name="T0" fmla="*/ 0 w 446"/>
                <a:gd name="T1" fmla="*/ 0 h 292"/>
                <a:gd name="T2" fmla="*/ 0 w 446"/>
                <a:gd name="T3" fmla="*/ 0 h 292"/>
                <a:gd name="T4" fmla="*/ 0 w 446"/>
                <a:gd name="T5" fmla="*/ 0 h 292"/>
                <a:gd name="T6" fmla="*/ 0 w 446"/>
                <a:gd name="T7" fmla="*/ 0 h 292"/>
                <a:gd name="T8" fmla="*/ 0 w 446"/>
                <a:gd name="T9" fmla="*/ 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"/>
                <a:gd name="T16" fmla="*/ 0 h 292"/>
                <a:gd name="T17" fmla="*/ 446 w 446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" h="292">
                  <a:moveTo>
                    <a:pt x="445" y="291"/>
                  </a:moveTo>
                  <a:lnTo>
                    <a:pt x="0" y="291"/>
                  </a:lnTo>
                  <a:lnTo>
                    <a:pt x="0" y="0"/>
                  </a:lnTo>
                  <a:lnTo>
                    <a:pt x="445" y="0"/>
                  </a:lnTo>
                  <a:lnTo>
                    <a:pt x="445" y="291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54" name="Freeform 116"/>
            <p:cNvSpPr>
              <a:spLocks noChangeArrowheads="1"/>
            </p:cNvSpPr>
            <p:nvPr/>
          </p:nvSpPr>
          <p:spPr bwMode="auto">
            <a:xfrm>
              <a:off x="4712" y="2612"/>
              <a:ext cx="101" cy="66"/>
            </a:xfrm>
            <a:custGeom>
              <a:avLst/>
              <a:gdLst>
                <a:gd name="T0" fmla="*/ 0 w 446"/>
                <a:gd name="T1" fmla="*/ 0 h 292"/>
                <a:gd name="T2" fmla="*/ 0 w 446"/>
                <a:gd name="T3" fmla="*/ 0 h 292"/>
                <a:gd name="T4" fmla="*/ 0 w 446"/>
                <a:gd name="T5" fmla="*/ 0 h 292"/>
                <a:gd name="T6" fmla="*/ 0 w 446"/>
                <a:gd name="T7" fmla="*/ 0 h 292"/>
                <a:gd name="T8" fmla="*/ 0 w 446"/>
                <a:gd name="T9" fmla="*/ 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"/>
                <a:gd name="T16" fmla="*/ 0 h 292"/>
                <a:gd name="T17" fmla="*/ 446 w 446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" h="292">
                  <a:moveTo>
                    <a:pt x="445" y="291"/>
                  </a:moveTo>
                  <a:lnTo>
                    <a:pt x="0" y="291"/>
                  </a:lnTo>
                  <a:lnTo>
                    <a:pt x="0" y="0"/>
                  </a:lnTo>
                  <a:lnTo>
                    <a:pt x="445" y="0"/>
                  </a:lnTo>
                  <a:lnTo>
                    <a:pt x="445" y="29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55" name="Freeform 117"/>
            <p:cNvSpPr>
              <a:spLocks noChangeArrowheads="1"/>
            </p:cNvSpPr>
            <p:nvPr/>
          </p:nvSpPr>
          <p:spPr bwMode="auto">
            <a:xfrm>
              <a:off x="4712" y="2612"/>
              <a:ext cx="101" cy="66"/>
            </a:xfrm>
            <a:custGeom>
              <a:avLst/>
              <a:gdLst>
                <a:gd name="T0" fmla="*/ 0 w 446"/>
                <a:gd name="T1" fmla="*/ 0 h 292"/>
                <a:gd name="T2" fmla="*/ 0 w 446"/>
                <a:gd name="T3" fmla="*/ 0 h 292"/>
                <a:gd name="T4" fmla="*/ 0 w 446"/>
                <a:gd name="T5" fmla="*/ 0 h 292"/>
                <a:gd name="T6" fmla="*/ 0 w 446"/>
                <a:gd name="T7" fmla="*/ 0 h 292"/>
                <a:gd name="T8" fmla="*/ 0 w 446"/>
                <a:gd name="T9" fmla="*/ 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"/>
                <a:gd name="T16" fmla="*/ 0 h 292"/>
                <a:gd name="T17" fmla="*/ 446 w 446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" h="292">
                  <a:moveTo>
                    <a:pt x="445" y="291"/>
                  </a:moveTo>
                  <a:lnTo>
                    <a:pt x="0" y="291"/>
                  </a:lnTo>
                  <a:lnTo>
                    <a:pt x="0" y="0"/>
                  </a:lnTo>
                  <a:lnTo>
                    <a:pt x="445" y="0"/>
                  </a:lnTo>
                  <a:lnTo>
                    <a:pt x="445" y="291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56" name="Freeform 118"/>
            <p:cNvSpPr>
              <a:spLocks noChangeArrowheads="1"/>
            </p:cNvSpPr>
            <p:nvPr/>
          </p:nvSpPr>
          <p:spPr bwMode="auto">
            <a:xfrm>
              <a:off x="4876" y="2612"/>
              <a:ext cx="101" cy="66"/>
            </a:xfrm>
            <a:custGeom>
              <a:avLst/>
              <a:gdLst>
                <a:gd name="T0" fmla="*/ 0 w 446"/>
                <a:gd name="T1" fmla="*/ 0 h 292"/>
                <a:gd name="T2" fmla="*/ 0 w 446"/>
                <a:gd name="T3" fmla="*/ 0 h 292"/>
                <a:gd name="T4" fmla="*/ 0 w 446"/>
                <a:gd name="T5" fmla="*/ 0 h 292"/>
                <a:gd name="T6" fmla="*/ 0 w 446"/>
                <a:gd name="T7" fmla="*/ 0 h 292"/>
                <a:gd name="T8" fmla="*/ 0 w 446"/>
                <a:gd name="T9" fmla="*/ 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"/>
                <a:gd name="T16" fmla="*/ 0 h 292"/>
                <a:gd name="T17" fmla="*/ 446 w 446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" h="292">
                  <a:moveTo>
                    <a:pt x="445" y="291"/>
                  </a:moveTo>
                  <a:lnTo>
                    <a:pt x="0" y="291"/>
                  </a:lnTo>
                  <a:lnTo>
                    <a:pt x="0" y="0"/>
                  </a:lnTo>
                  <a:lnTo>
                    <a:pt x="445" y="0"/>
                  </a:lnTo>
                  <a:lnTo>
                    <a:pt x="445" y="29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57" name="Freeform 119"/>
            <p:cNvSpPr>
              <a:spLocks noChangeArrowheads="1"/>
            </p:cNvSpPr>
            <p:nvPr/>
          </p:nvSpPr>
          <p:spPr bwMode="auto">
            <a:xfrm>
              <a:off x="4876" y="2612"/>
              <a:ext cx="101" cy="66"/>
            </a:xfrm>
            <a:custGeom>
              <a:avLst/>
              <a:gdLst>
                <a:gd name="T0" fmla="*/ 0 w 446"/>
                <a:gd name="T1" fmla="*/ 0 h 292"/>
                <a:gd name="T2" fmla="*/ 0 w 446"/>
                <a:gd name="T3" fmla="*/ 0 h 292"/>
                <a:gd name="T4" fmla="*/ 0 w 446"/>
                <a:gd name="T5" fmla="*/ 0 h 292"/>
                <a:gd name="T6" fmla="*/ 0 w 446"/>
                <a:gd name="T7" fmla="*/ 0 h 292"/>
                <a:gd name="T8" fmla="*/ 0 w 446"/>
                <a:gd name="T9" fmla="*/ 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"/>
                <a:gd name="T16" fmla="*/ 0 h 292"/>
                <a:gd name="T17" fmla="*/ 446 w 446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" h="292">
                  <a:moveTo>
                    <a:pt x="445" y="291"/>
                  </a:moveTo>
                  <a:lnTo>
                    <a:pt x="0" y="291"/>
                  </a:lnTo>
                  <a:lnTo>
                    <a:pt x="0" y="0"/>
                  </a:lnTo>
                  <a:lnTo>
                    <a:pt x="445" y="0"/>
                  </a:lnTo>
                  <a:lnTo>
                    <a:pt x="445" y="291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82" name="Group 120"/>
          <p:cNvGrpSpPr>
            <a:grpSpLocks/>
          </p:cNvGrpSpPr>
          <p:nvPr/>
        </p:nvGrpSpPr>
        <p:grpSpPr bwMode="auto">
          <a:xfrm>
            <a:off x="8720138" y="5894388"/>
            <a:ext cx="539750" cy="773112"/>
            <a:chOff x="4983" y="3368"/>
            <a:chExt cx="308" cy="442"/>
          </a:xfrm>
        </p:grpSpPr>
        <p:sp>
          <p:nvSpPr>
            <p:cNvPr id="62667" name="Freeform 121"/>
            <p:cNvSpPr>
              <a:spLocks noChangeArrowheads="1"/>
            </p:cNvSpPr>
            <p:nvPr/>
          </p:nvSpPr>
          <p:spPr bwMode="auto">
            <a:xfrm>
              <a:off x="5003" y="3492"/>
              <a:ext cx="265" cy="268"/>
            </a:xfrm>
            <a:custGeom>
              <a:avLst/>
              <a:gdLst>
                <a:gd name="T0" fmla="*/ 0 w 1169"/>
                <a:gd name="T1" fmla="*/ 0 h 1181"/>
                <a:gd name="T2" fmla="*/ 0 w 1169"/>
                <a:gd name="T3" fmla="*/ 0 h 1181"/>
                <a:gd name="T4" fmla="*/ 0 w 1169"/>
                <a:gd name="T5" fmla="*/ 1 h 1181"/>
                <a:gd name="T6" fmla="*/ 0 w 1169"/>
                <a:gd name="T7" fmla="*/ 1 h 1181"/>
                <a:gd name="T8" fmla="*/ 0 w 1169"/>
                <a:gd name="T9" fmla="*/ 1 h 1181"/>
                <a:gd name="T10" fmla="*/ 0 w 1169"/>
                <a:gd name="T11" fmla="*/ 1 h 1181"/>
                <a:gd name="T12" fmla="*/ 0 w 1169"/>
                <a:gd name="T13" fmla="*/ 1 h 1181"/>
                <a:gd name="T14" fmla="*/ 0 w 1169"/>
                <a:gd name="T15" fmla="*/ 1 h 1181"/>
                <a:gd name="T16" fmla="*/ 0 w 1169"/>
                <a:gd name="T17" fmla="*/ 1 h 1181"/>
                <a:gd name="T18" fmla="*/ 0 w 1169"/>
                <a:gd name="T19" fmla="*/ 1 h 1181"/>
                <a:gd name="T20" fmla="*/ 0 w 1169"/>
                <a:gd name="T21" fmla="*/ 1 h 1181"/>
                <a:gd name="T22" fmla="*/ 0 w 1169"/>
                <a:gd name="T23" fmla="*/ 1 h 1181"/>
                <a:gd name="T24" fmla="*/ 0 w 1169"/>
                <a:gd name="T25" fmla="*/ 1 h 1181"/>
                <a:gd name="T26" fmla="*/ 0 w 1169"/>
                <a:gd name="T27" fmla="*/ 1 h 1181"/>
                <a:gd name="T28" fmla="*/ 0 w 1169"/>
                <a:gd name="T29" fmla="*/ 1 h 1181"/>
                <a:gd name="T30" fmla="*/ 0 w 1169"/>
                <a:gd name="T31" fmla="*/ 1 h 1181"/>
                <a:gd name="T32" fmla="*/ 0 w 1169"/>
                <a:gd name="T33" fmla="*/ 1 h 1181"/>
                <a:gd name="T34" fmla="*/ 0 w 1169"/>
                <a:gd name="T35" fmla="*/ 1 h 1181"/>
                <a:gd name="T36" fmla="*/ 0 w 1169"/>
                <a:gd name="T37" fmla="*/ 1 h 1181"/>
                <a:gd name="T38" fmla="*/ 1 w 1169"/>
                <a:gd name="T39" fmla="*/ 1 h 1181"/>
                <a:gd name="T40" fmla="*/ 1 w 1169"/>
                <a:gd name="T41" fmla="*/ 1 h 1181"/>
                <a:gd name="T42" fmla="*/ 1 w 1169"/>
                <a:gd name="T43" fmla="*/ 1 h 1181"/>
                <a:gd name="T44" fmla="*/ 1 w 1169"/>
                <a:gd name="T45" fmla="*/ 1 h 1181"/>
                <a:gd name="T46" fmla="*/ 1 w 1169"/>
                <a:gd name="T47" fmla="*/ 0 h 1181"/>
                <a:gd name="T48" fmla="*/ 1 w 1169"/>
                <a:gd name="T49" fmla="*/ 0 h 1181"/>
                <a:gd name="T50" fmla="*/ 1 w 1169"/>
                <a:gd name="T51" fmla="*/ 0 h 1181"/>
                <a:gd name="T52" fmla="*/ 1 w 1169"/>
                <a:gd name="T53" fmla="*/ 0 h 1181"/>
                <a:gd name="T54" fmla="*/ 1 w 1169"/>
                <a:gd name="T55" fmla="*/ 0 h 1181"/>
                <a:gd name="T56" fmla="*/ 1 w 1169"/>
                <a:gd name="T57" fmla="*/ 0 h 1181"/>
                <a:gd name="T58" fmla="*/ 1 w 1169"/>
                <a:gd name="T59" fmla="*/ 0 h 1181"/>
                <a:gd name="T60" fmla="*/ 1 w 1169"/>
                <a:gd name="T61" fmla="*/ 0 h 1181"/>
                <a:gd name="T62" fmla="*/ 1 w 1169"/>
                <a:gd name="T63" fmla="*/ 0 h 1181"/>
                <a:gd name="T64" fmla="*/ 1 w 1169"/>
                <a:gd name="T65" fmla="*/ 0 h 1181"/>
                <a:gd name="T66" fmla="*/ 1 w 1169"/>
                <a:gd name="T67" fmla="*/ 0 h 1181"/>
                <a:gd name="T68" fmla="*/ 1 w 1169"/>
                <a:gd name="T69" fmla="*/ 0 h 1181"/>
                <a:gd name="T70" fmla="*/ 0 w 1169"/>
                <a:gd name="T71" fmla="*/ 0 h 1181"/>
                <a:gd name="T72" fmla="*/ 0 w 1169"/>
                <a:gd name="T73" fmla="*/ 0 h 1181"/>
                <a:gd name="T74" fmla="*/ 0 w 1169"/>
                <a:gd name="T75" fmla="*/ 0 h 1181"/>
                <a:gd name="T76" fmla="*/ 0 w 1169"/>
                <a:gd name="T77" fmla="*/ 0 h 1181"/>
                <a:gd name="T78" fmla="*/ 0 w 1169"/>
                <a:gd name="T79" fmla="*/ 0 h 1181"/>
                <a:gd name="T80" fmla="*/ 0 w 1169"/>
                <a:gd name="T81" fmla="*/ 0 h 1181"/>
                <a:gd name="T82" fmla="*/ 0 w 1169"/>
                <a:gd name="T83" fmla="*/ 0 h 1181"/>
                <a:gd name="T84" fmla="*/ 0 w 1169"/>
                <a:gd name="T85" fmla="*/ 0 h 1181"/>
                <a:gd name="T86" fmla="*/ 0 w 1169"/>
                <a:gd name="T87" fmla="*/ 0 h 1181"/>
                <a:gd name="T88" fmla="*/ 0 w 1169"/>
                <a:gd name="T89" fmla="*/ 0 h 1181"/>
                <a:gd name="T90" fmla="*/ 0 w 1169"/>
                <a:gd name="T91" fmla="*/ 0 h 1181"/>
                <a:gd name="T92" fmla="*/ 0 w 1169"/>
                <a:gd name="T93" fmla="*/ 0 h 1181"/>
                <a:gd name="T94" fmla="*/ 0 w 1169"/>
                <a:gd name="T95" fmla="*/ 0 h 1181"/>
                <a:gd name="T96" fmla="*/ 0 w 1169"/>
                <a:gd name="T97" fmla="*/ 0 h 1181"/>
                <a:gd name="T98" fmla="*/ 0 w 1169"/>
                <a:gd name="T99" fmla="*/ 0 h 1181"/>
                <a:gd name="T100" fmla="*/ 0 w 1169"/>
                <a:gd name="T101" fmla="*/ 0 h 1181"/>
                <a:gd name="T102" fmla="*/ 0 w 1169"/>
                <a:gd name="T103" fmla="*/ 0 h 1181"/>
                <a:gd name="T104" fmla="*/ 0 w 1169"/>
                <a:gd name="T105" fmla="*/ 0 h 1181"/>
                <a:gd name="T106" fmla="*/ 0 w 1169"/>
                <a:gd name="T107" fmla="*/ 0 h 1181"/>
                <a:gd name="T108" fmla="*/ 0 w 1169"/>
                <a:gd name="T109" fmla="*/ 0 h 1181"/>
                <a:gd name="T110" fmla="*/ 0 w 1169"/>
                <a:gd name="T111" fmla="*/ 0 h 1181"/>
                <a:gd name="T112" fmla="*/ 0 w 1169"/>
                <a:gd name="T113" fmla="*/ 0 h 1181"/>
                <a:gd name="T114" fmla="*/ 0 w 1169"/>
                <a:gd name="T115" fmla="*/ 0 h 11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69"/>
                <a:gd name="T175" fmla="*/ 0 h 1181"/>
                <a:gd name="T176" fmla="*/ 1169 w 1169"/>
                <a:gd name="T177" fmla="*/ 1181 h 11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69" h="1181">
                  <a:moveTo>
                    <a:pt x="0" y="519"/>
                  </a:moveTo>
                  <a:lnTo>
                    <a:pt x="2" y="626"/>
                  </a:lnTo>
                  <a:lnTo>
                    <a:pt x="10" y="740"/>
                  </a:lnTo>
                  <a:lnTo>
                    <a:pt x="21" y="853"/>
                  </a:lnTo>
                  <a:lnTo>
                    <a:pt x="29" y="960"/>
                  </a:lnTo>
                  <a:lnTo>
                    <a:pt x="34" y="995"/>
                  </a:lnTo>
                  <a:lnTo>
                    <a:pt x="39" y="1022"/>
                  </a:lnTo>
                  <a:lnTo>
                    <a:pt x="51" y="1043"/>
                  </a:lnTo>
                  <a:lnTo>
                    <a:pt x="76" y="1064"/>
                  </a:lnTo>
                  <a:lnTo>
                    <a:pt x="98" y="1079"/>
                  </a:lnTo>
                  <a:lnTo>
                    <a:pt x="126" y="1094"/>
                  </a:lnTo>
                  <a:lnTo>
                    <a:pt x="155" y="1108"/>
                  </a:lnTo>
                  <a:lnTo>
                    <a:pt x="189" y="1122"/>
                  </a:lnTo>
                  <a:lnTo>
                    <a:pt x="220" y="1134"/>
                  </a:lnTo>
                  <a:lnTo>
                    <a:pt x="254" y="1143"/>
                  </a:lnTo>
                  <a:lnTo>
                    <a:pt x="284" y="1151"/>
                  </a:lnTo>
                  <a:lnTo>
                    <a:pt x="314" y="1156"/>
                  </a:lnTo>
                  <a:lnTo>
                    <a:pt x="349" y="1164"/>
                  </a:lnTo>
                  <a:lnTo>
                    <a:pt x="382" y="1165"/>
                  </a:lnTo>
                  <a:lnTo>
                    <a:pt x="415" y="1170"/>
                  </a:lnTo>
                  <a:lnTo>
                    <a:pt x="449" y="1174"/>
                  </a:lnTo>
                  <a:lnTo>
                    <a:pt x="479" y="1176"/>
                  </a:lnTo>
                  <a:lnTo>
                    <a:pt x="515" y="1178"/>
                  </a:lnTo>
                  <a:lnTo>
                    <a:pt x="545" y="1178"/>
                  </a:lnTo>
                  <a:lnTo>
                    <a:pt x="576" y="1180"/>
                  </a:lnTo>
                  <a:lnTo>
                    <a:pt x="610" y="1178"/>
                  </a:lnTo>
                  <a:lnTo>
                    <a:pt x="642" y="1178"/>
                  </a:lnTo>
                  <a:lnTo>
                    <a:pt x="673" y="1174"/>
                  </a:lnTo>
                  <a:lnTo>
                    <a:pt x="705" y="1170"/>
                  </a:lnTo>
                  <a:lnTo>
                    <a:pt x="739" y="1165"/>
                  </a:lnTo>
                  <a:lnTo>
                    <a:pt x="771" y="1161"/>
                  </a:lnTo>
                  <a:lnTo>
                    <a:pt x="803" y="1153"/>
                  </a:lnTo>
                  <a:lnTo>
                    <a:pt x="837" y="1145"/>
                  </a:lnTo>
                  <a:lnTo>
                    <a:pt x="859" y="1139"/>
                  </a:lnTo>
                  <a:lnTo>
                    <a:pt x="889" y="1130"/>
                  </a:lnTo>
                  <a:lnTo>
                    <a:pt x="918" y="1122"/>
                  </a:lnTo>
                  <a:lnTo>
                    <a:pt x="950" y="1113"/>
                  </a:lnTo>
                  <a:lnTo>
                    <a:pt x="980" y="1104"/>
                  </a:lnTo>
                  <a:lnTo>
                    <a:pt x="1008" y="1092"/>
                  </a:lnTo>
                  <a:lnTo>
                    <a:pt x="1031" y="1082"/>
                  </a:lnTo>
                  <a:lnTo>
                    <a:pt x="1047" y="1071"/>
                  </a:lnTo>
                  <a:lnTo>
                    <a:pt x="1064" y="1057"/>
                  </a:lnTo>
                  <a:lnTo>
                    <a:pt x="1080" y="1043"/>
                  </a:lnTo>
                  <a:lnTo>
                    <a:pt x="1095" y="1031"/>
                  </a:lnTo>
                  <a:lnTo>
                    <a:pt x="1107" y="1016"/>
                  </a:lnTo>
                  <a:lnTo>
                    <a:pt x="1119" y="997"/>
                  </a:lnTo>
                  <a:lnTo>
                    <a:pt x="1124" y="976"/>
                  </a:lnTo>
                  <a:lnTo>
                    <a:pt x="1129" y="946"/>
                  </a:lnTo>
                  <a:lnTo>
                    <a:pt x="1131" y="908"/>
                  </a:lnTo>
                  <a:lnTo>
                    <a:pt x="1131" y="790"/>
                  </a:lnTo>
                  <a:lnTo>
                    <a:pt x="1133" y="672"/>
                  </a:lnTo>
                  <a:lnTo>
                    <a:pt x="1138" y="557"/>
                  </a:lnTo>
                  <a:lnTo>
                    <a:pt x="1146" y="442"/>
                  </a:lnTo>
                  <a:lnTo>
                    <a:pt x="1150" y="383"/>
                  </a:lnTo>
                  <a:lnTo>
                    <a:pt x="1156" y="315"/>
                  </a:lnTo>
                  <a:lnTo>
                    <a:pt x="1162" y="240"/>
                  </a:lnTo>
                  <a:lnTo>
                    <a:pt x="1165" y="160"/>
                  </a:lnTo>
                  <a:lnTo>
                    <a:pt x="1166" y="132"/>
                  </a:lnTo>
                  <a:lnTo>
                    <a:pt x="1168" y="102"/>
                  </a:lnTo>
                  <a:lnTo>
                    <a:pt x="1166" y="80"/>
                  </a:lnTo>
                  <a:lnTo>
                    <a:pt x="1156" y="59"/>
                  </a:lnTo>
                  <a:lnTo>
                    <a:pt x="1144" y="48"/>
                  </a:lnTo>
                  <a:lnTo>
                    <a:pt x="1127" y="40"/>
                  </a:lnTo>
                  <a:lnTo>
                    <a:pt x="1112" y="32"/>
                  </a:lnTo>
                  <a:lnTo>
                    <a:pt x="1092" y="23"/>
                  </a:lnTo>
                  <a:lnTo>
                    <a:pt x="1074" y="20"/>
                  </a:lnTo>
                  <a:lnTo>
                    <a:pt x="1054" y="19"/>
                  </a:lnTo>
                  <a:lnTo>
                    <a:pt x="1036" y="15"/>
                  </a:lnTo>
                  <a:lnTo>
                    <a:pt x="1015" y="19"/>
                  </a:lnTo>
                  <a:lnTo>
                    <a:pt x="986" y="22"/>
                  </a:lnTo>
                  <a:lnTo>
                    <a:pt x="955" y="25"/>
                  </a:lnTo>
                  <a:lnTo>
                    <a:pt x="924" y="32"/>
                  </a:lnTo>
                  <a:lnTo>
                    <a:pt x="895" y="38"/>
                  </a:lnTo>
                  <a:lnTo>
                    <a:pt x="864" y="41"/>
                  </a:lnTo>
                  <a:lnTo>
                    <a:pt x="835" y="45"/>
                  </a:lnTo>
                  <a:lnTo>
                    <a:pt x="810" y="50"/>
                  </a:lnTo>
                  <a:lnTo>
                    <a:pt x="788" y="51"/>
                  </a:lnTo>
                  <a:lnTo>
                    <a:pt x="760" y="54"/>
                  </a:lnTo>
                  <a:lnTo>
                    <a:pt x="732" y="55"/>
                  </a:lnTo>
                  <a:lnTo>
                    <a:pt x="705" y="59"/>
                  </a:lnTo>
                  <a:lnTo>
                    <a:pt x="683" y="59"/>
                  </a:lnTo>
                  <a:lnTo>
                    <a:pt x="657" y="59"/>
                  </a:lnTo>
                  <a:lnTo>
                    <a:pt x="634" y="59"/>
                  </a:lnTo>
                  <a:lnTo>
                    <a:pt x="613" y="59"/>
                  </a:lnTo>
                  <a:lnTo>
                    <a:pt x="591" y="59"/>
                  </a:lnTo>
                  <a:lnTo>
                    <a:pt x="569" y="55"/>
                  </a:lnTo>
                  <a:lnTo>
                    <a:pt x="545" y="55"/>
                  </a:lnTo>
                  <a:lnTo>
                    <a:pt x="522" y="54"/>
                  </a:lnTo>
                  <a:lnTo>
                    <a:pt x="499" y="51"/>
                  </a:lnTo>
                  <a:lnTo>
                    <a:pt x="474" y="50"/>
                  </a:lnTo>
                  <a:lnTo>
                    <a:pt x="449" y="48"/>
                  </a:lnTo>
                  <a:lnTo>
                    <a:pt x="423" y="44"/>
                  </a:lnTo>
                  <a:lnTo>
                    <a:pt x="392" y="41"/>
                  </a:lnTo>
                  <a:lnTo>
                    <a:pt x="371" y="40"/>
                  </a:lnTo>
                  <a:lnTo>
                    <a:pt x="347" y="33"/>
                  </a:lnTo>
                  <a:lnTo>
                    <a:pt x="316" y="28"/>
                  </a:lnTo>
                  <a:lnTo>
                    <a:pt x="284" y="20"/>
                  </a:lnTo>
                  <a:lnTo>
                    <a:pt x="254" y="14"/>
                  </a:lnTo>
                  <a:lnTo>
                    <a:pt x="227" y="8"/>
                  </a:lnTo>
                  <a:lnTo>
                    <a:pt x="200" y="4"/>
                  </a:lnTo>
                  <a:lnTo>
                    <a:pt x="180" y="2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11" y="0"/>
                  </a:lnTo>
                  <a:lnTo>
                    <a:pt x="94" y="4"/>
                  </a:lnTo>
                  <a:lnTo>
                    <a:pt x="78" y="10"/>
                  </a:lnTo>
                  <a:lnTo>
                    <a:pt x="62" y="22"/>
                  </a:lnTo>
                  <a:lnTo>
                    <a:pt x="48" y="35"/>
                  </a:lnTo>
                  <a:lnTo>
                    <a:pt x="21" y="89"/>
                  </a:lnTo>
                  <a:lnTo>
                    <a:pt x="8" y="150"/>
                  </a:lnTo>
                  <a:lnTo>
                    <a:pt x="6" y="215"/>
                  </a:lnTo>
                  <a:lnTo>
                    <a:pt x="6" y="274"/>
                  </a:lnTo>
                  <a:lnTo>
                    <a:pt x="6" y="335"/>
                  </a:lnTo>
                  <a:lnTo>
                    <a:pt x="5" y="396"/>
                  </a:lnTo>
                  <a:lnTo>
                    <a:pt x="2" y="457"/>
                  </a:lnTo>
                  <a:lnTo>
                    <a:pt x="0" y="519"/>
                  </a:lnTo>
                </a:path>
              </a:pathLst>
            </a:custGeom>
            <a:solidFill>
              <a:srgbClr val="A3C6A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68" name="Freeform 122"/>
            <p:cNvSpPr>
              <a:spLocks noChangeArrowheads="1"/>
            </p:cNvSpPr>
            <p:nvPr/>
          </p:nvSpPr>
          <p:spPr bwMode="auto">
            <a:xfrm>
              <a:off x="5189" y="3548"/>
              <a:ext cx="22" cy="171"/>
            </a:xfrm>
            <a:custGeom>
              <a:avLst/>
              <a:gdLst>
                <a:gd name="T0" fmla="*/ 0 w 98"/>
                <a:gd name="T1" fmla="*/ 0 h 755"/>
                <a:gd name="T2" fmla="*/ 0 w 98"/>
                <a:gd name="T3" fmla="*/ 0 h 755"/>
                <a:gd name="T4" fmla="*/ 0 w 98"/>
                <a:gd name="T5" fmla="*/ 0 h 755"/>
                <a:gd name="T6" fmla="*/ 0 w 98"/>
                <a:gd name="T7" fmla="*/ 0 h 755"/>
                <a:gd name="T8" fmla="*/ 0 w 98"/>
                <a:gd name="T9" fmla="*/ 0 h 755"/>
                <a:gd name="T10" fmla="*/ 0 w 98"/>
                <a:gd name="T11" fmla="*/ 0 h 755"/>
                <a:gd name="T12" fmla="*/ 0 w 98"/>
                <a:gd name="T13" fmla="*/ 0 h 755"/>
                <a:gd name="T14" fmla="*/ 0 w 98"/>
                <a:gd name="T15" fmla="*/ 0 h 755"/>
                <a:gd name="T16" fmla="*/ 0 w 98"/>
                <a:gd name="T17" fmla="*/ 0 h 755"/>
                <a:gd name="T18" fmla="*/ 0 w 98"/>
                <a:gd name="T19" fmla="*/ 0 h 755"/>
                <a:gd name="T20" fmla="*/ 0 w 98"/>
                <a:gd name="T21" fmla="*/ 0 h 755"/>
                <a:gd name="T22" fmla="*/ 0 w 98"/>
                <a:gd name="T23" fmla="*/ 0 h 755"/>
                <a:gd name="T24" fmla="*/ 0 w 98"/>
                <a:gd name="T25" fmla="*/ 0 h 755"/>
                <a:gd name="T26" fmla="*/ 0 w 98"/>
                <a:gd name="T27" fmla="*/ 0 h 755"/>
                <a:gd name="T28" fmla="*/ 0 w 98"/>
                <a:gd name="T29" fmla="*/ 0 h 755"/>
                <a:gd name="T30" fmla="*/ 0 w 98"/>
                <a:gd name="T31" fmla="*/ 0 h 755"/>
                <a:gd name="T32" fmla="*/ 0 w 98"/>
                <a:gd name="T33" fmla="*/ 0 h 755"/>
                <a:gd name="T34" fmla="*/ 0 w 98"/>
                <a:gd name="T35" fmla="*/ 0 h 755"/>
                <a:gd name="T36" fmla="*/ 0 w 98"/>
                <a:gd name="T37" fmla="*/ 0 h 755"/>
                <a:gd name="T38" fmla="*/ 0 w 98"/>
                <a:gd name="T39" fmla="*/ 0 h 755"/>
                <a:gd name="T40" fmla="*/ 0 w 98"/>
                <a:gd name="T41" fmla="*/ 0 h 755"/>
                <a:gd name="T42" fmla="*/ 0 w 98"/>
                <a:gd name="T43" fmla="*/ 0 h 755"/>
                <a:gd name="T44" fmla="*/ 0 w 98"/>
                <a:gd name="T45" fmla="*/ 0 h 755"/>
                <a:gd name="T46" fmla="*/ 0 w 98"/>
                <a:gd name="T47" fmla="*/ 0 h 755"/>
                <a:gd name="T48" fmla="*/ 0 w 98"/>
                <a:gd name="T49" fmla="*/ 0 h 755"/>
                <a:gd name="T50" fmla="*/ 0 w 98"/>
                <a:gd name="T51" fmla="*/ 0 h 755"/>
                <a:gd name="T52" fmla="*/ 0 w 98"/>
                <a:gd name="T53" fmla="*/ 0 h 755"/>
                <a:gd name="T54" fmla="*/ 0 w 98"/>
                <a:gd name="T55" fmla="*/ 0 h 755"/>
                <a:gd name="T56" fmla="*/ 0 w 98"/>
                <a:gd name="T57" fmla="*/ 0 h 755"/>
                <a:gd name="T58" fmla="*/ 0 w 98"/>
                <a:gd name="T59" fmla="*/ 0 h 755"/>
                <a:gd name="T60" fmla="*/ 0 w 98"/>
                <a:gd name="T61" fmla="*/ 0 h 755"/>
                <a:gd name="T62" fmla="*/ 0 w 98"/>
                <a:gd name="T63" fmla="*/ 0 h 755"/>
                <a:gd name="T64" fmla="*/ 0 w 98"/>
                <a:gd name="T65" fmla="*/ 0 h 755"/>
                <a:gd name="T66" fmla="*/ 0 w 98"/>
                <a:gd name="T67" fmla="*/ 0 h 755"/>
                <a:gd name="T68" fmla="*/ 0 w 98"/>
                <a:gd name="T69" fmla="*/ 0 h 755"/>
                <a:gd name="T70" fmla="*/ 0 w 98"/>
                <a:gd name="T71" fmla="*/ 0 h 755"/>
                <a:gd name="T72" fmla="*/ 0 w 98"/>
                <a:gd name="T73" fmla="*/ 0 h 755"/>
                <a:gd name="T74" fmla="*/ 0 w 98"/>
                <a:gd name="T75" fmla="*/ 0 h 7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8"/>
                <a:gd name="T115" fmla="*/ 0 h 755"/>
                <a:gd name="T116" fmla="*/ 98 w 98"/>
                <a:gd name="T117" fmla="*/ 755 h 7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8" h="755">
                  <a:moveTo>
                    <a:pt x="3" y="28"/>
                  </a:moveTo>
                  <a:lnTo>
                    <a:pt x="10" y="22"/>
                  </a:lnTo>
                  <a:lnTo>
                    <a:pt x="17" y="14"/>
                  </a:lnTo>
                  <a:lnTo>
                    <a:pt x="22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0" y="4"/>
                  </a:lnTo>
                  <a:lnTo>
                    <a:pt x="89" y="28"/>
                  </a:lnTo>
                  <a:lnTo>
                    <a:pt x="97" y="65"/>
                  </a:lnTo>
                  <a:lnTo>
                    <a:pt x="97" y="107"/>
                  </a:lnTo>
                  <a:lnTo>
                    <a:pt x="97" y="137"/>
                  </a:lnTo>
                  <a:lnTo>
                    <a:pt x="91" y="224"/>
                  </a:lnTo>
                  <a:lnTo>
                    <a:pt x="88" y="314"/>
                  </a:lnTo>
                  <a:lnTo>
                    <a:pt x="86" y="402"/>
                  </a:lnTo>
                  <a:lnTo>
                    <a:pt x="89" y="493"/>
                  </a:lnTo>
                  <a:lnTo>
                    <a:pt x="91" y="511"/>
                  </a:lnTo>
                  <a:lnTo>
                    <a:pt x="93" y="549"/>
                  </a:lnTo>
                  <a:lnTo>
                    <a:pt x="97" y="592"/>
                  </a:lnTo>
                  <a:lnTo>
                    <a:pt x="97" y="642"/>
                  </a:lnTo>
                  <a:lnTo>
                    <a:pt x="93" y="687"/>
                  </a:lnTo>
                  <a:lnTo>
                    <a:pt x="86" y="725"/>
                  </a:lnTo>
                  <a:lnTo>
                    <a:pt x="68" y="750"/>
                  </a:lnTo>
                  <a:lnTo>
                    <a:pt x="45" y="754"/>
                  </a:lnTo>
                  <a:lnTo>
                    <a:pt x="22" y="738"/>
                  </a:lnTo>
                  <a:lnTo>
                    <a:pt x="10" y="704"/>
                  </a:lnTo>
                  <a:lnTo>
                    <a:pt x="1" y="664"/>
                  </a:lnTo>
                  <a:lnTo>
                    <a:pt x="0" y="613"/>
                  </a:lnTo>
                  <a:lnTo>
                    <a:pt x="0" y="565"/>
                  </a:lnTo>
                  <a:lnTo>
                    <a:pt x="3" y="519"/>
                  </a:lnTo>
                  <a:lnTo>
                    <a:pt x="6" y="480"/>
                  </a:lnTo>
                  <a:lnTo>
                    <a:pt x="7" y="454"/>
                  </a:lnTo>
                  <a:lnTo>
                    <a:pt x="7" y="361"/>
                  </a:lnTo>
                  <a:lnTo>
                    <a:pt x="6" y="265"/>
                  </a:lnTo>
                  <a:lnTo>
                    <a:pt x="3" y="173"/>
                  </a:lnTo>
                  <a:lnTo>
                    <a:pt x="6" y="79"/>
                  </a:lnTo>
                  <a:lnTo>
                    <a:pt x="3" y="28"/>
                  </a:lnTo>
                </a:path>
              </a:pathLst>
            </a:custGeom>
            <a:solidFill>
              <a:srgbClr val="C9D6D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69" name="Freeform 123"/>
            <p:cNvSpPr>
              <a:spLocks noChangeArrowheads="1"/>
            </p:cNvSpPr>
            <p:nvPr/>
          </p:nvSpPr>
          <p:spPr bwMode="auto">
            <a:xfrm>
              <a:off x="5138" y="3548"/>
              <a:ext cx="27" cy="175"/>
            </a:xfrm>
            <a:custGeom>
              <a:avLst/>
              <a:gdLst>
                <a:gd name="T0" fmla="*/ 0 w 118"/>
                <a:gd name="T1" fmla="*/ 0 h 772"/>
                <a:gd name="T2" fmla="*/ 0 w 118"/>
                <a:gd name="T3" fmla="*/ 0 h 772"/>
                <a:gd name="T4" fmla="*/ 0 w 118"/>
                <a:gd name="T5" fmla="*/ 0 h 772"/>
                <a:gd name="T6" fmla="*/ 0 w 118"/>
                <a:gd name="T7" fmla="*/ 0 h 772"/>
                <a:gd name="T8" fmla="*/ 0 w 118"/>
                <a:gd name="T9" fmla="*/ 0 h 772"/>
                <a:gd name="T10" fmla="*/ 0 w 118"/>
                <a:gd name="T11" fmla="*/ 0 h 772"/>
                <a:gd name="T12" fmla="*/ 0 w 118"/>
                <a:gd name="T13" fmla="*/ 0 h 772"/>
                <a:gd name="T14" fmla="*/ 0 w 118"/>
                <a:gd name="T15" fmla="*/ 0 h 772"/>
                <a:gd name="T16" fmla="*/ 0 w 118"/>
                <a:gd name="T17" fmla="*/ 0 h 772"/>
                <a:gd name="T18" fmla="*/ 0 w 118"/>
                <a:gd name="T19" fmla="*/ 0 h 772"/>
                <a:gd name="T20" fmla="*/ 0 w 118"/>
                <a:gd name="T21" fmla="*/ 0 h 772"/>
                <a:gd name="T22" fmla="*/ 0 w 118"/>
                <a:gd name="T23" fmla="*/ 0 h 772"/>
                <a:gd name="T24" fmla="*/ 0 w 118"/>
                <a:gd name="T25" fmla="*/ 0 h 772"/>
                <a:gd name="T26" fmla="*/ 0 w 118"/>
                <a:gd name="T27" fmla="*/ 0 h 772"/>
                <a:gd name="T28" fmla="*/ 0 w 118"/>
                <a:gd name="T29" fmla="*/ 0 h 772"/>
                <a:gd name="T30" fmla="*/ 0 w 118"/>
                <a:gd name="T31" fmla="*/ 0 h 772"/>
                <a:gd name="T32" fmla="*/ 0 w 118"/>
                <a:gd name="T33" fmla="*/ 0 h 772"/>
                <a:gd name="T34" fmla="*/ 0 w 118"/>
                <a:gd name="T35" fmla="*/ 0 h 772"/>
                <a:gd name="T36" fmla="*/ 0 w 118"/>
                <a:gd name="T37" fmla="*/ 0 h 772"/>
                <a:gd name="T38" fmla="*/ 0 w 118"/>
                <a:gd name="T39" fmla="*/ 0 h 772"/>
                <a:gd name="T40" fmla="*/ 0 w 118"/>
                <a:gd name="T41" fmla="*/ 0 h 772"/>
                <a:gd name="T42" fmla="*/ 0 w 118"/>
                <a:gd name="T43" fmla="*/ 0 h 772"/>
                <a:gd name="T44" fmla="*/ 0 w 118"/>
                <a:gd name="T45" fmla="*/ 0 h 772"/>
                <a:gd name="T46" fmla="*/ 0 w 118"/>
                <a:gd name="T47" fmla="*/ 0 h 772"/>
                <a:gd name="T48" fmla="*/ 0 w 118"/>
                <a:gd name="T49" fmla="*/ 0 h 772"/>
                <a:gd name="T50" fmla="*/ 0 w 118"/>
                <a:gd name="T51" fmla="*/ 0 h 772"/>
                <a:gd name="T52" fmla="*/ 0 w 118"/>
                <a:gd name="T53" fmla="*/ 0 h 772"/>
                <a:gd name="T54" fmla="*/ 0 w 118"/>
                <a:gd name="T55" fmla="*/ 0 h 772"/>
                <a:gd name="T56" fmla="*/ 0 w 118"/>
                <a:gd name="T57" fmla="*/ 0 h 772"/>
                <a:gd name="T58" fmla="*/ 0 w 118"/>
                <a:gd name="T59" fmla="*/ 0 h 772"/>
                <a:gd name="T60" fmla="*/ 0 w 118"/>
                <a:gd name="T61" fmla="*/ 0 h 772"/>
                <a:gd name="T62" fmla="*/ 0 w 118"/>
                <a:gd name="T63" fmla="*/ 0 h 772"/>
                <a:gd name="T64" fmla="*/ 0 w 118"/>
                <a:gd name="T65" fmla="*/ 0 h 772"/>
                <a:gd name="T66" fmla="*/ 0 w 118"/>
                <a:gd name="T67" fmla="*/ 0 h 772"/>
                <a:gd name="T68" fmla="*/ 0 w 118"/>
                <a:gd name="T69" fmla="*/ 0 h 772"/>
                <a:gd name="T70" fmla="*/ 0 w 118"/>
                <a:gd name="T71" fmla="*/ 0 h 772"/>
                <a:gd name="T72" fmla="*/ 0 w 118"/>
                <a:gd name="T73" fmla="*/ 0 h 772"/>
                <a:gd name="T74" fmla="*/ 0 w 118"/>
                <a:gd name="T75" fmla="*/ 0 h 772"/>
                <a:gd name="T76" fmla="*/ 0 w 118"/>
                <a:gd name="T77" fmla="*/ 0 h 772"/>
                <a:gd name="T78" fmla="*/ 0 w 118"/>
                <a:gd name="T79" fmla="*/ 0 h 772"/>
                <a:gd name="T80" fmla="*/ 0 w 118"/>
                <a:gd name="T81" fmla="*/ 0 h 7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8"/>
                <a:gd name="T124" fmla="*/ 0 h 772"/>
                <a:gd name="T125" fmla="*/ 118 w 118"/>
                <a:gd name="T126" fmla="*/ 772 h 7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8" h="772">
                  <a:moveTo>
                    <a:pt x="86" y="6"/>
                  </a:moveTo>
                  <a:lnTo>
                    <a:pt x="98" y="35"/>
                  </a:lnTo>
                  <a:lnTo>
                    <a:pt x="103" y="80"/>
                  </a:lnTo>
                  <a:lnTo>
                    <a:pt x="101" y="126"/>
                  </a:lnTo>
                  <a:lnTo>
                    <a:pt x="98" y="162"/>
                  </a:lnTo>
                  <a:lnTo>
                    <a:pt x="97" y="248"/>
                  </a:lnTo>
                  <a:lnTo>
                    <a:pt x="96" y="336"/>
                  </a:lnTo>
                  <a:lnTo>
                    <a:pt x="97" y="426"/>
                  </a:lnTo>
                  <a:lnTo>
                    <a:pt x="108" y="511"/>
                  </a:lnTo>
                  <a:lnTo>
                    <a:pt x="113" y="560"/>
                  </a:lnTo>
                  <a:lnTo>
                    <a:pt x="117" y="612"/>
                  </a:lnTo>
                  <a:lnTo>
                    <a:pt x="111" y="659"/>
                  </a:lnTo>
                  <a:lnTo>
                    <a:pt x="106" y="704"/>
                  </a:lnTo>
                  <a:lnTo>
                    <a:pt x="92" y="738"/>
                  </a:lnTo>
                  <a:lnTo>
                    <a:pt x="79" y="761"/>
                  </a:lnTo>
                  <a:lnTo>
                    <a:pt x="57" y="771"/>
                  </a:lnTo>
                  <a:lnTo>
                    <a:pt x="33" y="765"/>
                  </a:lnTo>
                  <a:lnTo>
                    <a:pt x="15" y="748"/>
                  </a:lnTo>
                  <a:lnTo>
                    <a:pt x="4" y="725"/>
                  </a:lnTo>
                  <a:lnTo>
                    <a:pt x="0" y="699"/>
                  </a:lnTo>
                  <a:lnTo>
                    <a:pt x="3" y="668"/>
                  </a:lnTo>
                  <a:lnTo>
                    <a:pt x="6" y="636"/>
                  </a:lnTo>
                  <a:lnTo>
                    <a:pt x="11" y="598"/>
                  </a:lnTo>
                  <a:lnTo>
                    <a:pt x="13" y="560"/>
                  </a:lnTo>
                  <a:lnTo>
                    <a:pt x="11" y="520"/>
                  </a:lnTo>
                  <a:lnTo>
                    <a:pt x="6" y="442"/>
                  </a:lnTo>
                  <a:lnTo>
                    <a:pt x="6" y="358"/>
                  </a:lnTo>
                  <a:lnTo>
                    <a:pt x="11" y="275"/>
                  </a:lnTo>
                  <a:lnTo>
                    <a:pt x="11" y="197"/>
                  </a:lnTo>
                  <a:lnTo>
                    <a:pt x="11" y="166"/>
                  </a:lnTo>
                  <a:lnTo>
                    <a:pt x="11" y="130"/>
                  </a:lnTo>
                  <a:lnTo>
                    <a:pt x="11" y="97"/>
                  </a:lnTo>
                  <a:lnTo>
                    <a:pt x="17" y="65"/>
                  </a:lnTo>
                  <a:lnTo>
                    <a:pt x="22" y="55"/>
                  </a:lnTo>
                  <a:lnTo>
                    <a:pt x="26" y="44"/>
                  </a:lnTo>
                  <a:lnTo>
                    <a:pt x="33" y="30"/>
                  </a:lnTo>
                  <a:lnTo>
                    <a:pt x="42" y="19"/>
                  </a:lnTo>
                  <a:lnTo>
                    <a:pt x="53" y="6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86" y="6"/>
                  </a:lnTo>
                </a:path>
              </a:pathLst>
            </a:custGeom>
            <a:solidFill>
              <a:srgbClr val="C9D6D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0" name="Freeform 124"/>
            <p:cNvSpPr>
              <a:spLocks noChangeArrowheads="1"/>
            </p:cNvSpPr>
            <p:nvPr/>
          </p:nvSpPr>
          <p:spPr bwMode="auto">
            <a:xfrm>
              <a:off x="5098" y="3544"/>
              <a:ext cx="25" cy="181"/>
            </a:xfrm>
            <a:custGeom>
              <a:avLst/>
              <a:gdLst>
                <a:gd name="T0" fmla="*/ 0 w 109"/>
                <a:gd name="T1" fmla="*/ 0 h 797"/>
                <a:gd name="T2" fmla="*/ 0 w 109"/>
                <a:gd name="T3" fmla="*/ 0 h 797"/>
                <a:gd name="T4" fmla="*/ 0 w 109"/>
                <a:gd name="T5" fmla="*/ 0 h 797"/>
                <a:gd name="T6" fmla="*/ 0 w 109"/>
                <a:gd name="T7" fmla="*/ 0 h 797"/>
                <a:gd name="T8" fmla="*/ 0 w 109"/>
                <a:gd name="T9" fmla="*/ 0 h 797"/>
                <a:gd name="T10" fmla="*/ 0 w 109"/>
                <a:gd name="T11" fmla="*/ 0 h 797"/>
                <a:gd name="T12" fmla="*/ 0 w 109"/>
                <a:gd name="T13" fmla="*/ 0 h 797"/>
                <a:gd name="T14" fmla="*/ 0 w 109"/>
                <a:gd name="T15" fmla="*/ 0 h 797"/>
                <a:gd name="T16" fmla="*/ 0 w 109"/>
                <a:gd name="T17" fmla="*/ 0 h 797"/>
                <a:gd name="T18" fmla="*/ 0 w 109"/>
                <a:gd name="T19" fmla="*/ 0 h 797"/>
                <a:gd name="T20" fmla="*/ 0 w 109"/>
                <a:gd name="T21" fmla="*/ 0 h 797"/>
                <a:gd name="T22" fmla="*/ 0 w 109"/>
                <a:gd name="T23" fmla="*/ 0 h 797"/>
                <a:gd name="T24" fmla="*/ 0 w 109"/>
                <a:gd name="T25" fmla="*/ 0 h 797"/>
                <a:gd name="T26" fmla="*/ 0 w 109"/>
                <a:gd name="T27" fmla="*/ 0 h 797"/>
                <a:gd name="T28" fmla="*/ 0 w 109"/>
                <a:gd name="T29" fmla="*/ 0 h 797"/>
                <a:gd name="T30" fmla="*/ 0 w 109"/>
                <a:gd name="T31" fmla="*/ 0 h 797"/>
                <a:gd name="T32" fmla="*/ 0 w 109"/>
                <a:gd name="T33" fmla="*/ 0 h 797"/>
                <a:gd name="T34" fmla="*/ 0 w 109"/>
                <a:gd name="T35" fmla="*/ 0 h 797"/>
                <a:gd name="T36" fmla="*/ 0 w 109"/>
                <a:gd name="T37" fmla="*/ 0 h 797"/>
                <a:gd name="T38" fmla="*/ 0 w 109"/>
                <a:gd name="T39" fmla="*/ 0 h 797"/>
                <a:gd name="T40" fmla="*/ 0 w 109"/>
                <a:gd name="T41" fmla="*/ 0 h 797"/>
                <a:gd name="T42" fmla="*/ 0 w 109"/>
                <a:gd name="T43" fmla="*/ 0 h 797"/>
                <a:gd name="T44" fmla="*/ 0 w 109"/>
                <a:gd name="T45" fmla="*/ 0 h 797"/>
                <a:gd name="T46" fmla="*/ 0 w 109"/>
                <a:gd name="T47" fmla="*/ 0 h 797"/>
                <a:gd name="T48" fmla="*/ 0 w 109"/>
                <a:gd name="T49" fmla="*/ 0 h 797"/>
                <a:gd name="T50" fmla="*/ 0 w 109"/>
                <a:gd name="T51" fmla="*/ 0 h 797"/>
                <a:gd name="T52" fmla="*/ 0 w 109"/>
                <a:gd name="T53" fmla="*/ 0 h 797"/>
                <a:gd name="T54" fmla="*/ 0 w 109"/>
                <a:gd name="T55" fmla="*/ 0 h 797"/>
                <a:gd name="T56" fmla="*/ 0 w 109"/>
                <a:gd name="T57" fmla="*/ 0 h 797"/>
                <a:gd name="T58" fmla="*/ 0 w 109"/>
                <a:gd name="T59" fmla="*/ 0 h 797"/>
                <a:gd name="T60" fmla="*/ 0 w 109"/>
                <a:gd name="T61" fmla="*/ 0 h 797"/>
                <a:gd name="T62" fmla="*/ 0 w 109"/>
                <a:gd name="T63" fmla="*/ 0 h 797"/>
                <a:gd name="T64" fmla="*/ 0 w 109"/>
                <a:gd name="T65" fmla="*/ 0 h 797"/>
                <a:gd name="T66" fmla="*/ 0 w 109"/>
                <a:gd name="T67" fmla="*/ 0 h 797"/>
                <a:gd name="T68" fmla="*/ 0 w 109"/>
                <a:gd name="T69" fmla="*/ 0 h 797"/>
                <a:gd name="T70" fmla="*/ 0 w 109"/>
                <a:gd name="T71" fmla="*/ 0 h 797"/>
                <a:gd name="T72" fmla="*/ 0 w 109"/>
                <a:gd name="T73" fmla="*/ 0 h 797"/>
                <a:gd name="T74" fmla="*/ 0 w 109"/>
                <a:gd name="T75" fmla="*/ 0 h 7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9"/>
                <a:gd name="T115" fmla="*/ 0 h 797"/>
                <a:gd name="T116" fmla="*/ 109 w 109"/>
                <a:gd name="T117" fmla="*/ 797 h 7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9" h="797">
                  <a:moveTo>
                    <a:pt x="20" y="89"/>
                  </a:moveTo>
                  <a:lnTo>
                    <a:pt x="18" y="74"/>
                  </a:lnTo>
                  <a:lnTo>
                    <a:pt x="20" y="55"/>
                  </a:lnTo>
                  <a:lnTo>
                    <a:pt x="23" y="38"/>
                  </a:lnTo>
                  <a:lnTo>
                    <a:pt x="31" y="20"/>
                  </a:lnTo>
                  <a:lnTo>
                    <a:pt x="43" y="7"/>
                  </a:lnTo>
                  <a:lnTo>
                    <a:pt x="55" y="0"/>
                  </a:lnTo>
                  <a:lnTo>
                    <a:pt x="71" y="3"/>
                  </a:lnTo>
                  <a:lnTo>
                    <a:pt x="88" y="18"/>
                  </a:lnTo>
                  <a:lnTo>
                    <a:pt x="106" y="58"/>
                  </a:lnTo>
                  <a:lnTo>
                    <a:pt x="108" y="110"/>
                  </a:lnTo>
                  <a:lnTo>
                    <a:pt x="106" y="165"/>
                  </a:lnTo>
                  <a:lnTo>
                    <a:pt x="103" y="207"/>
                  </a:lnTo>
                  <a:lnTo>
                    <a:pt x="101" y="313"/>
                  </a:lnTo>
                  <a:lnTo>
                    <a:pt x="98" y="415"/>
                  </a:lnTo>
                  <a:lnTo>
                    <a:pt x="98" y="519"/>
                  </a:lnTo>
                  <a:lnTo>
                    <a:pt x="96" y="625"/>
                  </a:lnTo>
                  <a:lnTo>
                    <a:pt x="96" y="656"/>
                  </a:lnTo>
                  <a:lnTo>
                    <a:pt x="92" y="677"/>
                  </a:lnTo>
                  <a:lnTo>
                    <a:pt x="92" y="696"/>
                  </a:lnTo>
                  <a:lnTo>
                    <a:pt x="92" y="730"/>
                  </a:lnTo>
                  <a:lnTo>
                    <a:pt x="87" y="765"/>
                  </a:lnTo>
                  <a:lnTo>
                    <a:pt x="74" y="786"/>
                  </a:lnTo>
                  <a:lnTo>
                    <a:pt x="60" y="796"/>
                  </a:lnTo>
                  <a:lnTo>
                    <a:pt x="44" y="796"/>
                  </a:lnTo>
                  <a:lnTo>
                    <a:pt x="31" y="789"/>
                  </a:lnTo>
                  <a:lnTo>
                    <a:pt x="20" y="778"/>
                  </a:lnTo>
                  <a:lnTo>
                    <a:pt x="10" y="761"/>
                  </a:lnTo>
                  <a:lnTo>
                    <a:pt x="4" y="744"/>
                  </a:lnTo>
                  <a:lnTo>
                    <a:pt x="0" y="647"/>
                  </a:lnTo>
                  <a:lnTo>
                    <a:pt x="4" y="529"/>
                  </a:lnTo>
                  <a:lnTo>
                    <a:pt x="12" y="411"/>
                  </a:lnTo>
                  <a:lnTo>
                    <a:pt x="20" y="313"/>
                  </a:lnTo>
                  <a:lnTo>
                    <a:pt x="20" y="272"/>
                  </a:lnTo>
                  <a:lnTo>
                    <a:pt x="18" y="226"/>
                  </a:lnTo>
                  <a:lnTo>
                    <a:pt x="16" y="179"/>
                  </a:lnTo>
                  <a:lnTo>
                    <a:pt x="16" y="131"/>
                  </a:lnTo>
                  <a:lnTo>
                    <a:pt x="20" y="89"/>
                  </a:lnTo>
                </a:path>
              </a:pathLst>
            </a:custGeom>
            <a:solidFill>
              <a:srgbClr val="C9D6D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1" name="Freeform 125"/>
            <p:cNvSpPr>
              <a:spLocks noChangeArrowheads="1"/>
            </p:cNvSpPr>
            <p:nvPr/>
          </p:nvSpPr>
          <p:spPr bwMode="auto">
            <a:xfrm>
              <a:off x="5049" y="3545"/>
              <a:ext cx="27" cy="175"/>
            </a:xfrm>
            <a:custGeom>
              <a:avLst/>
              <a:gdLst>
                <a:gd name="T0" fmla="*/ 0 w 119"/>
                <a:gd name="T1" fmla="*/ 0 h 770"/>
                <a:gd name="T2" fmla="*/ 0 w 119"/>
                <a:gd name="T3" fmla="*/ 0 h 770"/>
                <a:gd name="T4" fmla="*/ 0 w 119"/>
                <a:gd name="T5" fmla="*/ 0 h 770"/>
                <a:gd name="T6" fmla="*/ 0 w 119"/>
                <a:gd name="T7" fmla="*/ 0 h 770"/>
                <a:gd name="T8" fmla="*/ 0 w 119"/>
                <a:gd name="T9" fmla="*/ 0 h 770"/>
                <a:gd name="T10" fmla="*/ 0 w 119"/>
                <a:gd name="T11" fmla="*/ 0 h 770"/>
                <a:gd name="T12" fmla="*/ 0 w 119"/>
                <a:gd name="T13" fmla="*/ 0 h 770"/>
                <a:gd name="T14" fmla="*/ 0 w 119"/>
                <a:gd name="T15" fmla="*/ 0 h 770"/>
                <a:gd name="T16" fmla="*/ 0 w 119"/>
                <a:gd name="T17" fmla="*/ 0 h 770"/>
                <a:gd name="T18" fmla="*/ 0 w 119"/>
                <a:gd name="T19" fmla="*/ 0 h 770"/>
                <a:gd name="T20" fmla="*/ 0 w 119"/>
                <a:gd name="T21" fmla="*/ 0 h 770"/>
                <a:gd name="T22" fmla="*/ 0 w 119"/>
                <a:gd name="T23" fmla="*/ 0 h 770"/>
                <a:gd name="T24" fmla="*/ 0 w 119"/>
                <a:gd name="T25" fmla="*/ 0 h 770"/>
                <a:gd name="T26" fmla="*/ 0 w 119"/>
                <a:gd name="T27" fmla="*/ 0 h 770"/>
                <a:gd name="T28" fmla="*/ 0 w 119"/>
                <a:gd name="T29" fmla="*/ 0 h 770"/>
                <a:gd name="T30" fmla="*/ 0 w 119"/>
                <a:gd name="T31" fmla="*/ 0 h 770"/>
                <a:gd name="T32" fmla="*/ 0 w 119"/>
                <a:gd name="T33" fmla="*/ 0 h 770"/>
                <a:gd name="T34" fmla="*/ 0 w 119"/>
                <a:gd name="T35" fmla="*/ 0 h 770"/>
                <a:gd name="T36" fmla="*/ 0 w 119"/>
                <a:gd name="T37" fmla="*/ 0 h 770"/>
                <a:gd name="T38" fmla="*/ 0 w 119"/>
                <a:gd name="T39" fmla="*/ 0 h 770"/>
                <a:gd name="T40" fmla="*/ 0 w 119"/>
                <a:gd name="T41" fmla="*/ 0 h 770"/>
                <a:gd name="T42" fmla="*/ 0 w 119"/>
                <a:gd name="T43" fmla="*/ 0 h 770"/>
                <a:gd name="T44" fmla="*/ 0 w 119"/>
                <a:gd name="T45" fmla="*/ 0 h 770"/>
                <a:gd name="T46" fmla="*/ 0 w 119"/>
                <a:gd name="T47" fmla="*/ 0 h 770"/>
                <a:gd name="T48" fmla="*/ 0 w 119"/>
                <a:gd name="T49" fmla="*/ 0 h 770"/>
                <a:gd name="T50" fmla="*/ 0 w 119"/>
                <a:gd name="T51" fmla="*/ 0 h 770"/>
                <a:gd name="T52" fmla="*/ 0 w 119"/>
                <a:gd name="T53" fmla="*/ 0 h 770"/>
                <a:gd name="T54" fmla="*/ 0 w 119"/>
                <a:gd name="T55" fmla="*/ 0 h 770"/>
                <a:gd name="T56" fmla="*/ 0 w 119"/>
                <a:gd name="T57" fmla="*/ 0 h 770"/>
                <a:gd name="T58" fmla="*/ 0 w 119"/>
                <a:gd name="T59" fmla="*/ 0 h 770"/>
                <a:gd name="T60" fmla="*/ 0 w 119"/>
                <a:gd name="T61" fmla="*/ 0 h 770"/>
                <a:gd name="T62" fmla="*/ 0 w 119"/>
                <a:gd name="T63" fmla="*/ 0 h 770"/>
                <a:gd name="T64" fmla="*/ 0 w 119"/>
                <a:gd name="T65" fmla="*/ 0 h 770"/>
                <a:gd name="T66" fmla="*/ 0 w 119"/>
                <a:gd name="T67" fmla="*/ 0 h 7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770"/>
                <a:gd name="T104" fmla="*/ 119 w 119"/>
                <a:gd name="T105" fmla="*/ 770 h 7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770">
                  <a:moveTo>
                    <a:pt x="26" y="20"/>
                  </a:moveTo>
                  <a:lnTo>
                    <a:pt x="31" y="13"/>
                  </a:lnTo>
                  <a:lnTo>
                    <a:pt x="37" y="6"/>
                  </a:lnTo>
                  <a:lnTo>
                    <a:pt x="42" y="4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9" y="6"/>
                  </a:lnTo>
                  <a:lnTo>
                    <a:pt x="108" y="32"/>
                  </a:lnTo>
                  <a:lnTo>
                    <a:pt x="117" y="73"/>
                  </a:lnTo>
                  <a:lnTo>
                    <a:pt x="118" y="120"/>
                  </a:lnTo>
                  <a:lnTo>
                    <a:pt x="118" y="153"/>
                  </a:lnTo>
                  <a:lnTo>
                    <a:pt x="117" y="256"/>
                  </a:lnTo>
                  <a:lnTo>
                    <a:pt x="111" y="355"/>
                  </a:lnTo>
                  <a:lnTo>
                    <a:pt x="108" y="455"/>
                  </a:lnTo>
                  <a:lnTo>
                    <a:pt x="108" y="559"/>
                  </a:lnTo>
                  <a:lnTo>
                    <a:pt x="108" y="578"/>
                  </a:lnTo>
                  <a:lnTo>
                    <a:pt x="106" y="610"/>
                  </a:lnTo>
                  <a:lnTo>
                    <a:pt x="103" y="651"/>
                  </a:lnTo>
                  <a:lnTo>
                    <a:pt x="98" y="691"/>
                  </a:lnTo>
                  <a:lnTo>
                    <a:pt x="89" y="731"/>
                  </a:lnTo>
                  <a:lnTo>
                    <a:pt x="74" y="758"/>
                  </a:lnTo>
                  <a:lnTo>
                    <a:pt x="57" y="769"/>
                  </a:lnTo>
                  <a:lnTo>
                    <a:pt x="31" y="756"/>
                  </a:lnTo>
                  <a:lnTo>
                    <a:pt x="6" y="698"/>
                  </a:lnTo>
                  <a:lnTo>
                    <a:pt x="0" y="611"/>
                  </a:lnTo>
                  <a:lnTo>
                    <a:pt x="6" y="521"/>
                  </a:lnTo>
                  <a:lnTo>
                    <a:pt x="15" y="446"/>
                  </a:lnTo>
                  <a:lnTo>
                    <a:pt x="20" y="359"/>
                  </a:lnTo>
                  <a:lnTo>
                    <a:pt x="20" y="271"/>
                  </a:lnTo>
                  <a:lnTo>
                    <a:pt x="20" y="183"/>
                  </a:lnTo>
                  <a:lnTo>
                    <a:pt x="20" y="93"/>
                  </a:lnTo>
                  <a:lnTo>
                    <a:pt x="26" y="20"/>
                  </a:lnTo>
                </a:path>
              </a:pathLst>
            </a:custGeom>
            <a:solidFill>
              <a:srgbClr val="C9D6D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2" name="Freeform 126"/>
            <p:cNvSpPr>
              <a:spLocks noChangeArrowheads="1"/>
            </p:cNvSpPr>
            <p:nvPr/>
          </p:nvSpPr>
          <p:spPr bwMode="auto">
            <a:xfrm>
              <a:off x="4992" y="3709"/>
              <a:ext cx="287" cy="102"/>
            </a:xfrm>
            <a:custGeom>
              <a:avLst/>
              <a:gdLst>
                <a:gd name="T0" fmla="*/ 0 w 1267"/>
                <a:gd name="T1" fmla="*/ 0 h 450"/>
                <a:gd name="T2" fmla="*/ 0 w 1267"/>
                <a:gd name="T3" fmla="*/ 0 h 450"/>
                <a:gd name="T4" fmla="*/ 0 w 1267"/>
                <a:gd name="T5" fmla="*/ 0 h 450"/>
                <a:gd name="T6" fmla="*/ 0 w 1267"/>
                <a:gd name="T7" fmla="*/ 0 h 450"/>
                <a:gd name="T8" fmla="*/ 1 w 1267"/>
                <a:gd name="T9" fmla="*/ 0 h 450"/>
                <a:gd name="T10" fmla="*/ 1 w 1267"/>
                <a:gd name="T11" fmla="*/ 0 h 450"/>
                <a:gd name="T12" fmla="*/ 1 w 1267"/>
                <a:gd name="T13" fmla="*/ 0 h 450"/>
                <a:gd name="T14" fmla="*/ 1 w 1267"/>
                <a:gd name="T15" fmla="*/ 0 h 450"/>
                <a:gd name="T16" fmla="*/ 1 w 1267"/>
                <a:gd name="T17" fmla="*/ 0 h 450"/>
                <a:gd name="T18" fmla="*/ 1 w 1267"/>
                <a:gd name="T19" fmla="*/ 0 h 450"/>
                <a:gd name="T20" fmla="*/ 1 w 1267"/>
                <a:gd name="T21" fmla="*/ 0 h 450"/>
                <a:gd name="T22" fmla="*/ 1 w 1267"/>
                <a:gd name="T23" fmla="*/ 0 h 450"/>
                <a:gd name="T24" fmla="*/ 1 w 1267"/>
                <a:gd name="T25" fmla="*/ 0 h 450"/>
                <a:gd name="T26" fmla="*/ 1 w 1267"/>
                <a:gd name="T27" fmla="*/ 0 h 450"/>
                <a:gd name="T28" fmla="*/ 1 w 1267"/>
                <a:gd name="T29" fmla="*/ 0 h 450"/>
                <a:gd name="T30" fmla="*/ 1 w 1267"/>
                <a:gd name="T31" fmla="*/ 0 h 450"/>
                <a:gd name="T32" fmla="*/ 1 w 1267"/>
                <a:gd name="T33" fmla="*/ 0 h 450"/>
                <a:gd name="T34" fmla="*/ 1 w 1267"/>
                <a:gd name="T35" fmla="*/ 0 h 450"/>
                <a:gd name="T36" fmla="*/ 1 w 1267"/>
                <a:gd name="T37" fmla="*/ 0 h 450"/>
                <a:gd name="T38" fmla="*/ 1 w 1267"/>
                <a:gd name="T39" fmla="*/ 0 h 450"/>
                <a:gd name="T40" fmla="*/ 1 w 1267"/>
                <a:gd name="T41" fmla="*/ 0 h 450"/>
                <a:gd name="T42" fmla="*/ 0 w 1267"/>
                <a:gd name="T43" fmla="*/ 0 h 450"/>
                <a:gd name="T44" fmla="*/ 0 w 1267"/>
                <a:gd name="T45" fmla="*/ 0 h 450"/>
                <a:gd name="T46" fmla="*/ 0 w 1267"/>
                <a:gd name="T47" fmla="*/ 0 h 450"/>
                <a:gd name="T48" fmla="*/ 0 w 1267"/>
                <a:gd name="T49" fmla="*/ 0 h 450"/>
                <a:gd name="T50" fmla="*/ 0 w 1267"/>
                <a:gd name="T51" fmla="*/ 0 h 450"/>
                <a:gd name="T52" fmla="*/ 0 w 1267"/>
                <a:gd name="T53" fmla="*/ 0 h 450"/>
                <a:gd name="T54" fmla="*/ 0 w 1267"/>
                <a:gd name="T55" fmla="*/ 0 h 450"/>
                <a:gd name="T56" fmla="*/ 0 w 1267"/>
                <a:gd name="T57" fmla="*/ 0 h 450"/>
                <a:gd name="T58" fmla="*/ 0 w 1267"/>
                <a:gd name="T59" fmla="*/ 0 h 450"/>
                <a:gd name="T60" fmla="*/ 0 w 1267"/>
                <a:gd name="T61" fmla="*/ 0 h 450"/>
                <a:gd name="T62" fmla="*/ 0 w 1267"/>
                <a:gd name="T63" fmla="*/ 0 h 450"/>
                <a:gd name="T64" fmla="*/ 0 w 1267"/>
                <a:gd name="T65" fmla="*/ 0 h 450"/>
                <a:gd name="T66" fmla="*/ 0 w 1267"/>
                <a:gd name="T67" fmla="*/ 0 h 450"/>
                <a:gd name="T68" fmla="*/ 0 w 1267"/>
                <a:gd name="T69" fmla="*/ 0 h 450"/>
                <a:gd name="T70" fmla="*/ 0 w 1267"/>
                <a:gd name="T71" fmla="*/ 0 h 450"/>
                <a:gd name="T72" fmla="*/ 0 w 1267"/>
                <a:gd name="T73" fmla="*/ 0 h 450"/>
                <a:gd name="T74" fmla="*/ 0 w 1267"/>
                <a:gd name="T75" fmla="*/ 0 h 450"/>
                <a:gd name="T76" fmla="*/ 0 w 1267"/>
                <a:gd name="T77" fmla="*/ 0 h 450"/>
                <a:gd name="T78" fmla="*/ 0 w 1267"/>
                <a:gd name="T79" fmla="*/ 0 h 450"/>
                <a:gd name="T80" fmla="*/ 0 w 1267"/>
                <a:gd name="T81" fmla="*/ 0 h 450"/>
                <a:gd name="T82" fmla="*/ 0 w 1267"/>
                <a:gd name="T83" fmla="*/ 0 h 450"/>
                <a:gd name="T84" fmla="*/ 0 w 1267"/>
                <a:gd name="T85" fmla="*/ 0 h 450"/>
                <a:gd name="T86" fmla="*/ 0 w 1267"/>
                <a:gd name="T87" fmla="*/ 0 h 450"/>
                <a:gd name="T88" fmla="*/ 0 w 1267"/>
                <a:gd name="T89" fmla="*/ 0 h 450"/>
                <a:gd name="T90" fmla="*/ 0 w 1267"/>
                <a:gd name="T91" fmla="*/ 0 h 450"/>
                <a:gd name="T92" fmla="*/ 0 w 1267"/>
                <a:gd name="T93" fmla="*/ 0 h 450"/>
                <a:gd name="T94" fmla="*/ 0 w 1267"/>
                <a:gd name="T95" fmla="*/ 0 h 450"/>
                <a:gd name="T96" fmla="*/ 0 w 1267"/>
                <a:gd name="T97" fmla="*/ 0 h 450"/>
                <a:gd name="T98" fmla="*/ 0 w 1267"/>
                <a:gd name="T99" fmla="*/ 0 h 450"/>
                <a:gd name="T100" fmla="*/ 0 w 1267"/>
                <a:gd name="T101" fmla="*/ 0 h 450"/>
                <a:gd name="T102" fmla="*/ 0 w 1267"/>
                <a:gd name="T103" fmla="*/ 0 h 450"/>
                <a:gd name="T104" fmla="*/ 0 w 1267"/>
                <a:gd name="T105" fmla="*/ 0 h 450"/>
                <a:gd name="T106" fmla="*/ 0 w 1267"/>
                <a:gd name="T107" fmla="*/ 0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67"/>
                <a:gd name="T163" fmla="*/ 0 h 450"/>
                <a:gd name="T164" fmla="*/ 1267 w 1267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67" h="450">
                  <a:moveTo>
                    <a:pt x="797" y="436"/>
                  </a:moveTo>
                  <a:lnTo>
                    <a:pt x="821" y="432"/>
                  </a:lnTo>
                  <a:lnTo>
                    <a:pt x="847" y="430"/>
                  </a:lnTo>
                  <a:lnTo>
                    <a:pt x="870" y="426"/>
                  </a:lnTo>
                  <a:lnTo>
                    <a:pt x="899" y="425"/>
                  </a:lnTo>
                  <a:lnTo>
                    <a:pt x="927" y="420"/>
                  </a:lnTo>
                  <a:lnTo>
                    <a:pt x="954" y="416"/>
                  </a:lnTo>
                  <a:lnTo>
                    <a:pt x="981" y="411"/>
                  </a:lnTo>
                  <a:lnTo>
                    <a:pt x="1006" y="405"/>
                  </a:lnTo>
                  <a:lnTo>
                    <a:pt x="1033" y="399"/>
                  </a:lnTo>
                  <a:lnTo>
                    <a:pt x="1060" y="390"/>
                  </a:lnTo>
                  <a:lnTo>
                    <a:pt x="1085" y="384"/>
                  </a:lnTo>
                  <a:lnTo>
                    <a:pt x="1111" y="374"/>
                  </a:lnTo>
                  <a:lnTo>
                    <a:pt x="1134" y="362"/>
                  </a:lnTo>
                  <a:lnTo>
                    <a:pt x="1157" y="348"/>
                  </a:lnTo>
                  <a:lnTo>
                    <a:pt x="1178" y="334"/>
                  </a:lnTo>
                  <a:lnTo>
                    <a:pt x="1199" y="317"/>
                  </a:lnTo>
                  <a:lnTo>
                    <a:pt x="1210" y="308"/>
                  </a:lnTo>
                  <a:lnTo>
                    <a:pt x="1220" y="297"/>
                  </a:lnTo>
                  <a:lnTo>
                    <a:pt x="1231" y="287"/>
                  </a:lnTo>
                  <a:lnTo>
                    <a:pt x="1241" y="272"/>
                  </a:lnTo>
                  <a:lnTo>
                    <a:pt x="1249" y="257"/>
                  </a:lnTo>
                  <a:lnTo>
                    <a:pt x="1255" y="240"/>
                  </a:lnTo>
                  <a:lnTo>
                    <a:pt x="1260" y="216"/>
                  </a:lnTo>
                  <a:lnTo>
                    <a:pt x="1261" y="186"/>
                  </a:lnTo>
                  <a:lnTo>
                    <a:pt x="1264" y="154"/>
                  </a:lnTo>
                  <a:lnTo>
                    <a:pt x="1266" y="120"/>
                  </a:lnTo>
                  <a:lnTo>
                    <a:pt x="1266" y="81"/>
                  </a:lnTo>
                  <a:lnTo>
                    <a:pt x="1260" y="42"/>
                  </a:lnTo>
                  <a:lnTo>
                    <a:pt x="1255" y="32"/>
                  </a:lnTo>
                  <a:lnTo>
                    <a:pt x="1249" y="21"/>
                  </a:lnTo>
                  <a:lnTo>
                    <a:pt x="1241" y="15"/>
                  </a:lnTo>
                  <a:lnTo>
                    <a:pt x="1231" y="6"/>
                  </a:lnTo>
                  <a:lnTo>
                    <a:pt x="1217" y="5"/>
                  </a:lnTo>
                  <a:lnTo>
                    <a:pt x="1205" y="2"/>
                  </a:lnTo>
                  <a:lnTo>
                    <a:pt x="1192" y="0"/>
                  </a:lnTo>
                  <a:lnTo>
                    <a:pt x="1179" y="0"/>
                  </a:lnTo>
                  <a:lnTo>
                    <a:pt x="1145" y="6"/>
                  </a:lnTo>
                  <a:lnTo>
                    <a:pt x="1111" y="11"/>
                  </a:lnTo>
                  <a:lnTo>
                    <a:pt x="1079" y="21"/>
                  </a:lnTo>
                  <a:lnTo>
                    <a:pt x="1048" y="33"/>
                  </a:lnTo>
                  <a:lnTo>
                    <a:pt x="1019" y="43"/>
                  </a:lnTo>
                  <a:lnTo>
                    <a:pt x="992" y="55"/>
                  </a:lnTo>
                  <a:lnTo>
                    <a:pt x="962" y="65"/>
                  </a:lnTo>
                  <a:lnTo>
                    <a:pt x="935" y="75"/>
                  </a:lnTo>
                  <a:lnTo>
                    <a:pt x="897" y="86"/>
                  </a:lnTo>
                  <a:lnTo>
                    <a:pt x="859" y="98"/>
                  </a:lnTo>
                  <a:lnTo>
                    <a:pt x="824" y="110"/>
                  </a:lnTo>
                  <a:lnTo>
                    <a:pt x="787" y="120"/>
                  </a:lnTo>
                  <a:lnTo>
                    <a:pt x="752" y="128"/>
                  </a:lnTo>
                  <a:lnTo>
                    <a:pt x="714" y="135"/>
                  </a:lnTo>
                  <a:lnTo>
                    <a:pt x="675" y="142"/>
                  </a:lnTo>
                  <a:lnTo>
                    <a:pt x="636" y="143"/>
                  </a:lnTo>
                  <a:lnTo>
                    <a:pt x="614" y="143"/>
                  </a:lnTo>
                  <a:lnTo>
                    <a:pt x="592" y="143"/>
                  </a:lnTo>
                  <a:lnTo>
                    <a:pt x="570" y="143"/>
                  </a:lnTo>
                  <a:lnTo>
                    <a:pt x="549" y="142"/>
                  </a:lnTo>
                  <a:lnTo>
                    <a:pt x="526" y="139"/>
                  </a:lnTo>
                  <a:lnTo>
                    <a:pt x="505" y="138"/>
                  </a:lnTo>
                  <a:lnTo>
                    <a:pt x="483" y="133"/>
                  </a:lnTo>
                  <a:lnTo>
                    <a:pt x="462" y="132"/>
                  </a:lnTo>
                  <a:lnTo>
                    <a:pt x="440" y="128"/>
                  </a:lnTo>
                  <a:lnTo>
                    <a:pt x="419" y="122"/>
                  </a:lnTo>
                  <a:lnTo>
                    <a:pt x="397" y="118"/>
                  </a:lnTo>
                  <a:lnTo>
                    <a:pt x="376" y="112"/>
                  </a:lnTo>
                  <a:lnTo>
                    <a:pt x="354" y="107"/>
                  </a:lnTo>
                  <a:lnTo>
                    <a:pt x="333" y="98"/>
                  </a:lnTo>
                  <a:lnTo>
                    <a:pt x="312" y="93"/>
                  </a:lnTo>
                  <a:lnTo>
                    <a:pt x="288" y="84"/>
                  </a:lnTo>
                  <a:lnTo>
                    <a:pt x="266" y="75"/>
                  </a:lnTo>
                  <a:lnTo>
                    <a:pt x="242" y="65"/>
                  </a:lnTo>
                  <a:lnTo>
                    <a:pt x="219" y="51"/>
                  </a:lnTo>
                  <a:lnTo>
                    <a:pt x="196" y="40"/>
                  </a:lnTo>
                  <a:lnTo>
                    <a:pt x="171" y="30"/>
                  </a:lnTo>
                  <a:lnTo>
                    <a:pt x="146" y="20"/>
                  </a:lnTo>
                  <a:lnTo>
                    <a:pt x="118" y="15"/>
                  </a:lnTo>
                  <a:lnTo>
                    <a:pt x="88" y="11"/>
                  </a:lnTo>
                  <a:lnTo>
                    <a:pt x="77" y="11"/>
                  </a:lnTo>
                  <a:lnTo>
                    <a:pt x="66" y="15"/>
                  </a:lnTo>
                  <a:lnTo>
                    <a:pt x="56" y="17"/>
                  </a:lnTo>
                  <a:lnTo>
                    <a:pt x="45" y="21"/>
                  </a:lnTo>
                  <a:lnTo>
                    <a:pt x="34" y="27"/>
                  </a:lnTo>
                  <a:lnTo>
                    <a:pt x="27" y="33"/>
                  </a:lnTo>
                  <a:lnTo>
                    <a:pt x="18" y="43"/>
                  </a:lnTo>
                  <a:lnTo>
                    <a:pt x="9" y="53"/>
                  </a:lnTo>
                  <a:lnTo>
                    <a:pt x="1" y="84"/>
                  </a:lnTo>
                  <a:lnTo>
                    <a:pt x="0" y="128"/>
                  </a:lnTo>
                  <a:lnTo>
                    <a:pt x="0" y="171"/>
                  </a:lnTo>
                  <a:lnTo>
                    <a:pt x="1" y="206"/>
                  </a:lnTo>
                  <a:lnTo>
                    <a:pt x="6" y="244"/>
                  </a:lnTo>
                  <a:lnTo>
                    <a:pt x="13" y="276"/>
                  </a:lnTo>
                  <a:lnTo>
                    <a:pt x="30" y="303"/>
                  </a:lnTo>
                  <a:lnTo>
                    <a:pt x="60" y="328"/>
                  </a:lnTo>
                  <a:lnTo>
                    <a:pt x="95" y="348"/>
                  </a:lnTo>
                  <a:lnTo>
                    <a:pt x="136" y="368"/>
                  </a:lnTo>
                  <a:lnTo>
                    <a:pt x="176" y="384"/>
                  </a:lnTo>
                  <a:lnTo>
                    <a:pt x="222" y="398"/>
                  </a:lnTo>
                  <a:lnTo>
                    <a:pt x="267" y="409"/>
                  </a:lnTo>
                  <a:lnTo>
                    <a:pt x="315" y="420"/>
                  </a:lnTo>
                  <a:lnTo>
                    <a:pt x="366" y="429"/>
                  </a:lnTo>
                  <a:lnTo>
                    <a:pt x="417" y="436"/>
                  </a:lnTo>
                  <a:lnTo>
                    <a:pt x="467" y="442"/>
                  </a:lnTo>
                  <a:lnTo>
                    <a:pt x="518" y="445"/>
                  </a:lnTo>
                  <a:lnTo>
                    <a:pt x="570" y="449"/>
                  </a:lnTo>
                  <a:lnTo>
                    <a:pt x="618" y="449"/>
                  </a:lnTo>
                  <a:lnTo>
                    <a:pt x="666" y="446"/>
                  </a:lnTo>
                  <a:lnTo>
                    <a:pt x="713" y="445"/>
                  </a:lnTo>
                  <a:lnTo>
                    <a:pt x="756" y="441"/>
                  </a:lnTo>
                  <a:lnTo>
                    <a:pt x="797" y="436"/>
                  </a:lnTo>
                </a:path>
              </a:pathLst>
            </a:custGeom>
            <a:solidFill>
              <a:srgbClr val="C9D6D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3" name="Freeform 127"/>
            <p:cNvSpPr>
              <a:spLocks noChangeArrowheads="1"/>
            </p:cNvSpPr>
            <p:nvPr/>
          </p:nvSpPr>
          <p:spPr bwMode="auto">
            <a:xfrm>
              <a:off x="4996" y="3392"/>
              <a:ext cx="290" cy="135"/>
            </a:xfrm>
            <a:custGeom>
              <a:avLst/>
              <a:gdLst>
                <a:gd name="T0" fmla="*/ 0 w 1277"/>
                <a:gd name="T1" fmla="*/ 0 h 595"/>
                <a:gd name="T2" fmla="*/ 0 w 1277"/>
                <a:gd name="T3" fmla="*/ 0 h 595"/>
                <a:gd name="T4" fmla="*/ 0 w 1277"/>
                <a:gd name="T5" fmla="*/ 0 h 595"/>
                <a:gd name="T6" fmla="*/ 0 w 1277"/>
                <a:gd name="T7" fmla="*/ 0 h 595"/>
                <a:gd name="T8" fmla="*/ 0 w 1277"/>
                <a:gd name="T9" fmla="*/ 0 h 595"/>
                <a:gd name="T10" fmla="*/ 0 w 1277"/>
                <a:gd name="T11" fmla="*/ 0 h 595"/>
                <a:gd name="T12" fmla="*/ 0 w 1277"/>
                <a:gd name="T13" fmla="*/ 0 h 595"/>
                <a:gd name="T14" fmla="*/ 0 w 1277"/>
                <a:gd name="T15" fmla="*/ 0 h 595"/>
                <a:gd name="T16" fmla="*/ 0 w 1277"/>
                <a:gd name="T17" fmla="*/ 0 h 595"/>
                <a:gd name="T18" fmla="*/ 0 w 1277"/>
                <a:gd name="T19" fmla="*/ 0 h 595"/>
                <a:gd name="T20" fmla="*/ 0 w 1277"/>
                <a:gd name="T21" fmla="*/ 0 h 595"/>
                <a:gd name="T22" fmla="*/ 0 w 1277"/>
                <a:gd name="T23" fmla="*/ 0 h 595"/>
                <a:gd name="T24" fmla="*/ 0 w 1277"/>
                <a:gd name="T25" fmla="*/ 0 h 595"/>
                <a:gd name="T26" fmla="*/ 0 w 1277"/>
                <a:gd name="T27" fmla="*/ 0 h 595"/>
                <a:gd name="T28" fmla="*/ 0 w 1277"/>
                <a:gd name="T29" fmla="*/ 0 h 595"/>
                <a:gd name="T30" fmla="*/ 0 w 1277"/>
                <a:gd name="T31" fmla="*/ 0 h 595"/>
                <a:gd name="T32" fmla="*/ 0 w 1277"/>
                <a:gd name="T33" fmla="*/ 0 h 595"/>
                <a:gd name="T34" fmla="*/ 0 w 1277"/>
                <a:gd name="T35" fmla="*/ 0 h 595"/>
                <a:gd name="T36" fmla="*/ 0 w 1277"/>
                <a:gd name="T37" fmla="*/ 0 h 595"/>
                <a:gd name="T38" fmla="*/ 0 w 1277"/>
                <a:gd name="T39" fmla="*/ 0 h 595"/>
                <a:gd name="T40" fmla="*/ 0 w 1277"/>
                <a:gd name="T41" fmla="*/ 0 h 595"/>
                <a:gd name="T42" fmla="*/ 1 w 1277"/>
                <a:gd name="T43" fmla="*/ 0 h 595"/>
                <a:gd name="T44" fmla="*/ 1 w 1277"/>
                <a:gd name="T45" fmla="*/ 0 h 595"/>
                <a:gd name="T46" fmla="*/ 1 w 1277"/>
                <a:gd name="T47" fmla="*/ 0 h 595"/>
                <a:gd name="T48" fmla="*/ 1 w 1277"/>
                <a:gd name="T49" fmla="*/ 0 h 595"/>
                <a:gd name="T50" fmla="*/ 1 w 1277"/>
                <a:gd name="T51" fmla="*/ 0 h 595"/>
                <a:gd name="T52" fmla="*/ 1 w 1277"/>
                <a:gd name="T53" fmla="*/ 0 h 595"/>
                <a:gd name="T54" fmla="*/ 1 w 1277"/>
                <a:gd name="T55" fmla="*/ 0 h 595"/>
                <a:gd name="T56" fmla="*/ 1 w 1277"/>
                <a:gd name="T57" fmla="*/ 0 h 595"/>
                <a:gd name="T58" fmla="*/ 1 w 1277"/>
                <a:gd name="T59" fmla="*/ 0 h 595"/>
                <a:gd name="T60" fmla="*/ 1 w 1277"/>
                <a:gd name="T61" fmla="*/ 0 h 595"/>
                <a:gd name="T62" fmla="*/ 1 w 1277"/>
                <a:gd name="T63" fmla="*/ 0 h 595"/>
                <a:gd name="T64" fmla="*/ 1 w 1277"/>
                <a:gd name="T65" fmla="*/ 0 h 595"/>
                <a:gd name="T66" fmla="*/ 1 w 1277"/>
                <a:gd name="T67" fmla="*/ 0 h 595"/>
                <a:gd name="T68" fmla="*/ 1 w 1277"/>
                <a:gd name="T69" fmla="*/ 0 h 595"/>
                <a:gd name="T70" fmla="*/ 0 w 1277"/>
                <a:gd name="T71" fmla="*/ 0 h 595"/>
                <a:gd name="T72" fmla="*/ 0 w 1277"/>
                <a:gd name="T73" fmla="*/ 0 h 595"/>
                <a:gd name="T74" fmla="*/ 0 w 1277"/>
                <a:gd name="T75" fmla="*/ 0 h 595"/>
                <a:gd name="T76" fmla="*/ 0 w 1277"/>
                <a:gd name="T77" fmla="*/ 0 h 595"/>
                <a:gd name="T78" fmla="*/ 0 w 1277"/>
                <a:gd name="T79" fmla="*/ 0 h 595"/>
                <a:gd name="T80" fmla="*/ 0 w 1277"/>
                <a:gd name="T81" fmla="*/ 0 h 595"/>
                <a:gd name="T82" fmla="*/ 0 w 1277"/>
                <a:gd name="T83" fmla="*/ 0 h 595"/>
                <a:gd name="T84" fmla="*/ 0 w 1277"/>
                <a:gd name="T85" fmla="*/ 0 h 595"/>
                <a:gd name="T86" fmla="*/ 0 w 1277"/>
                <a:gd name="T87" fmla="*/ 0 h 595"/>
                <a:gd name="T88" fmla="*/ 0 w 1277"/>
                <a:gd name="T89" fmla="*/ 0 h 595"/>
                <a:gd name="T90" fmla="*/ 0 w 1277"/>
                <a:gd name="T91" fmla="*/ 0 h 595"/>
                <a:gd name="T92" fmla="*/ 0 w 1277"/>
                <a:gd name="T93" fmla="*/ 0 h 595"/>
                <a:gd name="T94" fmla="*/ 0 w 1277"/>
                <a:gd name="T95" fmla="*/ 0 h 595"/>
                <a:gd name="T96" fmla="*/ 0 w 1277"/>
                <a:gd name="T97" fmla="*/ 0 h 595"/>
                <a:gd name="T98" fmla="*/ 0 w 1277"/>
                <a:gd name="T99" fmla="*/ 0 h 595"/>
                <a:gd name="T100" fmla="*/ 0 w 1277"/>
                <a:gd name="T101" fmla="*/ 0 h 5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77"/>
                <a:gd name="T154" fmla="*/ 0 h 595"/>
                <a:gd name="T155" fmla="*/ 1277 w 1277"/>
                <a:gd name="T156" fmla="*/ 595 h 5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77" h="595">
                  <a:moveTo>
                    <a:pt x="0" y="309"/>
                  </a:moveTo>
                  <a:lnTo>
                    <a:pt x="3" y="257"/>
                  </a:lnTo>
                  <a:lnTo>
                    <a:pt x="3" y="221"/>
                  </a:lnTo>
                  <a:lnTo>
                    <a:pt x="7" y="191"/>
                  </a:lnTo>
                  <a:lnTo>
                    <a:pt x="17" y="151"/>
                  </a:lnTo>
                  <a:lnTo>
                    <a:pt x="27" y="128"/>
                  </a:lnTo>
                  <a:lnTo>
                    <a:pt x="40" y="108"/>
                  </a:lnTo>
                  <a:lnTo>
                    <a:pt x="57" y="93"/>
                  </a:lnTo>
                  <a:lnTo>
                    <a:pt x="73" y="78"/>
                  </a:lnTo>
                  <a:lnTo>
                    <a:pt x="95" y="68"/>
                  </a:lnTo>
                  <a:lnTo>
                    <a:pt x="117" y="59"/>
                  </a:lnTo>
                  <a:lnTo>
                    <a:pt x="140" y="51"/>
                  </a:lnTo>
                  <a:lnTo>
                    <a:pt x="165" y="42"/>
                  </a:lnTo>
                  <a:lnTo>
                    <a:pt x="188" y="33"/>
                  </a:lnTo>
                  <a:lnTo>
                    <a:pt x="214" y="26"/>
                  </a:lnTo>
                  <a:lnTo>
                    <a:pt x="241" y="19"/>
                  </a:lnTo>
                  <a:lnTo>
                    <a:pt x="268" y="13"/>
                  </a:lnTo>
                  <a:lnTo>
                    <a:pt x="295" y="8"/>
                  </a:lnTo>
                  <a:lnTo>
                    <a:pt x="324" y="6"/>
                  </a:lnTo>
                  <a:lnTo>
                    <a:pt x="354" y="3"/>
                  </a:lnTo>
                  <a:lnTo>
                    <a:pt x="381" y="2"/>
                  </a:lnTo>
                  <a:lnTo>
                    <a:pt x="410" y="2"/>
                  </a:lnTo>
                  <a:lnTo>
                    <a:pt x="441" y="0"/>
                  </a:lnTo>
                  <a:lnTo>
                    <a:pt x="469" y="0"/>
                  </a:lnTo>
                  <a:lnTo>
                    <a:pt x="497" y="0"/>
                  </a:lnTo>
                  <a:lnTo>
                    <a:pt x="528" y="0"/>
                  </a:lnTo>
                  <a:lnTo>
                    <a:pt x="555" y="0"/>
                  </a:lnTo>
                  <a:lnTo>
                    <a:pt x="582" y="2"/>
                  </a:lnTo>
                  <a:lnTo>
                    <a:pt x="606" y="2"/>
                  </a:lnTo>
                  <a:lnTo>
                    <a:pt x="633" y="2"/>
                  </a:lnTo>
                  <a:lnTo>
                    <a:pt x="660" y="2"/>
                  </a:lnTo>
                  <a:lnTo>
                    <a:pt x="687" y="2"/>
                  </a:lnTo>
                  <a:lnTo>
                    <a:pt x="714" y="2"/>
                  </a:lnTo>
                  <a:lnTo>
                    <a:pt x="742" y="2"/>
                  </a:lnTo>
                  <a:lnTo>
                    <a:pt x="772" y="0"/>
                  </a:lnTo>
                  <a:lnTo>
                    <a:pt x="800" y="0"/>
                  </a:lnTo>
                  <a:lnTo>
                    <a:pt x="827" y="0"/>
                  </a:lnTo>
                  <a:lnTo>
                    <a:pt x="855" y="0"/>
                  </a:lnTo>
                  <a:lnTo>
                    <a:pt x="882" y="2"/>
                  </a:lnTo>
                  <a:lnTo>
                    <a:pt x="909" y="2"/>
                  </a:lnTo>
                  <a:lnTo>
                    <a:pt x="937" y="3"/>
                  </a:lnTo>
                  <a:lnTo>
                    <a:pt x="964" y="6"/>
                  </a:lnTo>
                  <a:lnTo>
                    <a:pt x="991" y="8"/>
                  </a:lnTo>
                  <a:lnTo>
                    <a:pt x="1018" y="13"/>
                  </a:lnTo>
                  <a:lnTo>
                    <a:pt x="1045" y="19"/>
                  </a:lnTo>
                  <a:lnTo>
                    <a:pt x="1083" y="28"/>
                  </a:lnTo>
                  <a:lnTo>
                    <a:pt x="1120" y="38"/>
                  </a:lnTo>
                  <a:lnTo>
                    <a:pt x="1158" y="53"/>
                  </a:lnTo>
                  <a:lnTo>
                    <a:pt x="1192" y="67"/>
                  </a:lnTo>
                  <a:lnTo>
                    <a:pt x="1223" y="84"/>
                  </a:lnTo>
                  <a:lnTo>
                    <a:pt x="1246" y="104"/>
                  </a:lnTo>
                  <a:lnTo>
                    <a:pt x="1260" y="128"/>
                  </a:lnTo>
                  <a:lnTo>
                    <a:pt x="1267" y="154"/>
                  </a:lnTo>
                  <a:lnTo>
                    <a:pt x="1267" y="202"/>
                  </a:lnTo>
                  <a:lnTo>
                    <a:pt x="1269" y="259"/>
                  </a:lnTo>
                  <a:lnTo>
                    <a:pt x="1271" y="316"/>
                  </a:lnTo>
                  <a:lnTo>
                    <a:pt x="1273" y="364"/>
                  </a:lnTo>
                  <a:lnTo>
                    <a:pt x="1276" y="392"/>
                  </a:lnTo>
                  <a:lnTo>
                    <a:pt x="1276" y="416"/>
                  </a:lnTo>
                  <a:lnTo>
                    <a:pt x="1271" y="438"/>
                  </a:lnTo>
                  <a:lnTo>
                    <a:pt x="1255" y="464"/>
                  </a:lnTo>
                  <a:lnTo>
                    <a:pt x="1235" y="483"/>
                  </a:lnTo>
                  <a:lnTo>
                    <a:pt x="1211" y="499"/>
                  </a:lnTo>
                  <a:lnTo>
                    <a:pt x="1181" y="513"/>
                  </a:lnTo>
                  <a:lnTo>
                    <a:pt x="1149" y="523"/>
                  </a:lnTo>
                  <a:lnTo>
                    <a:pt x="1118" y="534"/>
                  </a:lnTo>
                  <a:lnTo>
                    <a:pt x="1084" y="538"/>
                  </a:lnTo>
                  <a:lnTo>
                    <a:pt x="1055" y="546"/>
                  </a:lnTo>
                  <a:lnTo>
                    <a:pt x="1026" y="553"/>
                  </a:lnTo>
                  <a:lnTo>
                    <a:pt x="984" y="563"/>
                  </a:lnTo>
                  <a:lnTo>
                    <a:pt x="942" y="570"/>
                  </a:lnTo>
                  <a:lnTo>
                    <a:pt x="898" y="578"/>
                  </a:lnTo>
                  <a:lnTo>
                    <a:pt x="855" y="584"/>
                  </a:lnTo>
                  <a:lnTo>
                    <a:pt x="811" y="588"/>
                  </a:lnTo>
                  <a:lnTo>
                    <a:pt x="768" y="590"/>
                  </a:lnTo>
                  <a:lnTo>
                    <a:pt x="724" y="594"/>
                  </a:lnTo>
                  <a:lnTo>
                    <a:pt x="677" y="594"/>
                  </a:lnTo>
                  <a:lnTo>
                    <a:pt x="633" y="594"/>
                  </a:lnTo>
                  <a:lnTo>
                    <a:pt x="589" y="591"/>
                  </a:lnTo>
                  <a:lnTo>
                    <a:pt x="547" y="590"/>
                  </a:lnTo>
                  <a:lnTo>
                    <a:pt x="503" y="586"/>
                  </a:lnTo>
                  <a:lnTo>
                    <a:pt x="461" y="582"/>
                  </a:lnTo>
                  <a:lnTo>
                    <a:pt x="420" y="578"/>
                  </a:lnTo>
                  <a:lnTo>
                    <a:pt x="378" y="572"/>
                  </a:lnTo>
                  <a:lnTo>
                    <a:pt x="338" y="564"/>
                  </a:lnTo>
                  <a:lnTo>
                    <a:pt x="311" y="559"/>
                  </a:lnTo>
                  <a:lnTo>
                    <a:pt x="285" y="553"/>
                  </a:lnTo>
                  <a:lnTo>
                    <a:pt x="260" y="548"/>
                  </a:lnTo>
                  <a:lnTo>
                    <a:pt x="237" y="543"/>
                  </a:lnTo>
                  <a:lnTo>
                    <a:pt x="214" y="535"/>
                  </a:lnTo>
                  <a:lnTo>
                    <a:pt x="188" y="529"/>
                  </a:lnTo>
                  <a:lnTo>
                    <a:pt x="165" y="523"/>
                  </a:lnTo>
                  <a:lnTo>
                    <a:pt x="137" y="513"/>
                  </a:lnTo>
                  <a:lnTo>
                    <a:pt x="117" y="507"/>
                  </a:lnTo>
                  <a:lnTo>
                    <a:pt x="97" y="499"/>
                  </a:lnTo>
                  <a:lnTo>
                    <a:pt x="73" y="492"/>
                  </a:lnTo>
                  <a:lnTo>
                    <a:pt x="52" y="482"/>
                  </a:lnTo>
                  <a:lnTo>
                    <a:pt x="34" y="468"/>
                  </a:lnTo>
                  <a:lnTo>
                    <a:pt x="19" y="454"/>
                  </a:lnTo>
                  <a:lnTo>
                    <a:pt x="9" y="434"/>
                  </a:lnTo>
                  <a:lnTo>
                    <a:pt x="3" y="412"/>
                  </a:lnTo>
                  <a:lnTo>
                    <a:pt x="0" y="309"/>
                  </a:lnTo>
                </a:path>
              </a:pathLst>
            </a:custGeom>
            <a:solidFill>
              <a:srgbClr val="C9D6D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4" name="Freeform 128"/>
            <p:cNvSpPr>
              <a:spLocks noChangeArrowheads="1"/>
            </p:cNvSpPr>
            <p:nvPr/>
          </p:nvSpPr>
          <p:spPr bwMode="auto">
            <a:xfrm>
              <a:off x="5011" y="3368"/>
              <a:ext cx="267" cy="106"/>
            </a:xfrm>
            <a:custGeom>
              <a:avLst/>
              <a:gdLst>
                <a:gd name="T0" fmla="*/ 0 w 1177"/>
                <a:gd name="T1" fmla="*/ 0 h 468"/>
                <a:gd name="T2" fmla="*/ 0 w 1177"/>
                <a:gd name="T3" fmla="*/ 0 h 468"/>
                <a:gd name="T4" fmla="*/ 0 w 1177"/>
                <a:gd name="T5" fmla="*/ 0 h 468"/>
                <a:gd name="T6" fmla="*/ 0 w 1177"/>
                <a:gd name="T7" fmla="*/ 0 h 468"/>
                <a:gd name="T8" fmla="*/ 0 w 1177"/>
                <a:gd name="T9" fmla="*/ 0 h 468"/>
                <a:gd name="T10" fmla="*/ 0 w 1177"/>
                <a:gd name="T11" fmla="*/ 0 h 468"/>
                <a:gd name="T12" fmla="*/ 0 w 1177"/>
                <a:gd name="T13" fmla="*/ 0 h 468"/>
                <a:gd name="T14" fmla="*/ 0 w 1177"/>
                <a:gd name="T15" fmla="*/ 0 h 468"/>
                <a:gd name="T16" fmla="*/ 0 w 1177"/>
                <a:gd name="T17" fmla="*/ 0 h 468"/>
                <a:gd name="T18" fmla="*/ 0 w 1177"/>
                <a:gd name="T19" fmla="*/ 0 h 468"/>
                <a:gd name="T20" fmla="*/ 0 w 1177"/>
                <a:gd name="T21" fmla="*/ 0 h 468"/>
                <a:gd name="T22" fmla="*/ 0 w 1177"/>
                <a:gd name="T23" fmla="*/ 0 h 468"/>
                <a:gd name="T24" fmla="*/ 0 w 1177"/>
                <a:gd name="T25" fmla="*/ 0 h 468"/>
                <a:gd name="T26" fmla="*/ 0 w 1177"/>
                <a:gd name="T27" fmla="*/ 0 h 468"/>
                <a:gd name="T28" fmla="*/ 0 w 1177"/>
                <a:gd name="T29" fmla="*/ 0 h 468"/>
                <a:gd name="T30" fmla="*/ 1 w 1177"/>
                <a:gd name="T31" fmla="*/ 0 h 468"/>
                <a:gd name="T32" fmla="*/ 1 w 1177"/>
                <a:gd name="T33" fmla="*/ 0 h 468"/>
                <a:gd name="T34" fmla="*/ 1 w 1177"/>
                <a:gd name="T35" fmla="*/ 0 h 468"/>
                <a:gd name="T36" fmla="*/ 1 w 1177"/>
                <a:gd name="T37" fmla="*/ 0 h 468"/>
                <a:gd name="T38" fmla="*/ 0 w 1177"/>
                <a:gd name="T39" fmla="*/ 0 h 468"/>
                <a:gd name="T40" fmla="*/ 0 w 1177"/>
                <a:gd name="T41" fmla="*/ 0 h 468"/>
                <a:gd name="T42" fmla="*/ 0 w 1177"/>
                <a:gd name="T43" fmla="*/ 0 h 468"/>
                <a:gd name="T44" fmla="*/ 0 w 1177"/>
                <a:gd name="T45" fmla="*/ 0 h 468"/>
                <a:gd name="T46" fmla="*/ 0 w 1177"/>
                <a:gd name="T47" fmla="*/ 0 h 468"/>
                <a:gd name="T48" fmla="*/ 0 w 1177"/>
                <a:gd name="T49" fmla="*/ 0 h 468"/>
                <a:gd name="T50" fmla="*/ 0 w 1177"/>
                <a:gd name="T51" fmla="*/ 0 h 468"/>
                <a:gd name="T52" fmla="*/ 0 w 1177"/>
                <a:gd name="T53" fmla="*/ 0 h 468"/>
                <a:gd name="T54" fmla="*/ 0 w 1177"/>
                <a:gd name="T55" fmla="*/ 0 h 468"/>
                <a:gd name="T56" fmla="*/ 1 w 1177"/>
                <a:gd name="T57" fmla="*/ 0 h 468"/>
                <a:gd name="T58" fmla="*/ 1 w 1177"/>
                <a:gd name="T59" fmla="*/ 0 h 468"/>
                <a:gd name="T60" fmla="*/ 0 w 1177"/>
                <a:gd name="T61" fmla="*/ 0 h 468"/>
                <a:gd name="T62" fmla="*/ 0 w 1177"/>
                <a:gd name="T63" fmla="*/ 0 h 468"/>
                <a:gd name="T64" fmla="*/ 0 w 1177"/>
                <a:gd name="T65" fmla="*/ 0 h 468"/>
                <a:gd name="T66" fmla="*/ 0 w 1177"/>
                <a:gd name="T67" fmla="*/ 0 h 468"/>
                <a:gd name="T68" fmla="*/ 0 w 1177"/>
                <a:gd name="T69" fmla="*/ 0 h 468"/>
                <a:gd name="T70" fmla="*/ 0 w 1177"/>
                <a:gd name="T71" fmla="*/ 0 h 468"/>
                <a:gd name="T72" fmla="*/ 0 w 1177"/>
                <a:gd name="T73" fmla="*/ 0 h 468"/>
                <a:gd name="T74" fmla="*/ 0 w 1177"/>
                <a:gd name="T75" fmla="*/ 0 h 468"/>
                <a:gd name="T76" fmla="*/ 0 w 1177"/>
                <a:gd name="T77" fmla="*/ 0 h 468"/>
                <a:gd name="T78" fmla="*/ 0 w 1177"/>
                <a:gd name="T79" fmla="*/ 0 h 468"/>
                <a:gd name="T80" fmla="*/ 0 w 1177"/>
                <a:gd name="T81" fmla="*/ 0 h 468"/>
                <a:gd name="T82" fmla="*/ 0 w 1177"/>
                <a:gd name="T83" fmla="*/ 0 h 468"/>
                <a:gd name="T84" fmla="*/ 0 w 1177"/>
                <a:gd name="T85" fmla="*/ 0 h 468"/>
                <a:gd name="T86" fmla="*/ 0 w 1177"/>
                <a:gd name="T87" fmla="*/ 0 h 468"/>
                <a:gd name="T88" fmla="*/ 0 w 1177"/>
                <a:gd name="T89" fmla="*/ 0 h 468"/>
                <a:gd name="T90" fmla="*/ 0 w 1177"/>
                <a:gd name="T91" fmla="*/ 0 h 468"/>
                <a:gd name="T92" fmla="*/ 0 w 1177"/>
                <a:gd name="T93" fmla="*/ 0 h 468"/>
                <a:gd name="T94" fmla="*/ 0 w 1177"/>
                <a:gd name="T95" fmla="*/ 0 h 468"/>
                <a:gd name="T96" fmla="*/ 0 w 1177"/>
                <a:gd name="T97" fmla="*/ 0 h 468"/>
                <a:gd name="T98" fmla="*/ 1 w 1177"/>
                <a:gd name="T99" fmla="*/ 0 h 468"/>
                <a:gd name="T100" fmla="*/ 1 w 1177"/>
                <a:gd name="T101" fmla="*/ 0 h 4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77"/>
                <a:gd name="T154" fmla="*/ 0 h 468"/>
                <a:gd name="T155" fmla="*/ 1177 w 1177"/>
                <a:gd name="T156" fmla="*/ 468 h 4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77" h="468">
                  <a:moveTo>
                    <a:pt x="885" y="442"/>
                  </a:moveTo>
                  <a:lnTo>
                    <a:pt x="846" y="450"/>
                  </a:lnTo>
                  <a:lnTo>
                    <a:pt x="809" y="453"/>
                  </a:lnTo>
                  <a:lnTo>
                    <a:pt x="775" y="457"/>
                  </a:lnTo>
                  <a:lnTo>
                    <a:pt x="738" y="461"/>
                  </a:lnTo>
                  <a:lnTo>
                    <a:pt x="704" y="463"/>
                  </a:lnTo>
                  <a:lnTo>
                    <a:pt x="669" y="466"/>
                  </a:lnTo>
                  <a:lnTo>
                    <a:pt x="634" y="466"/>
                  </a:lnTo>
                  <a:lnTo>
                    <a:pt x="601" y="467"/>
                  </a:lnTo>
                  <a:lnTo>
                    <a:pt x="564" y="466"/>
                  </a:lnTo>
                  <a:lnTo>
                    <a:pt x="531" y="466"/>
                  </a:lnTo>
                  <a:lnTo>
                    <a:pt x="498" y="463"/>
                  </a:lnTo>
                  <a:lnTo>
                    <a:pt x="465" y="461"/>
                  </a:lnTo>
                  <a:lnTo>
                    <a:pt x="430" y="457"/>
                  </a:lnTo>
                  <a:lnTo>
                    <a:pt x="396" y="455"/>
                  </a:lnTo>
                  <a:lnTo>
                    <a:pt x="365" y="450"/>
                  </a:lnTo>
                  <a:lnTo>
                    <a:pt x="332" y="446"/>
                  </a:lnTo>
                  <a:lnTo>
                    <a:pt x="300" y="440"/>
                  </a:lnTo>
                  <a:lnTo>
                    <a:pt x="288" y="436"/>
                  </a:lnTo>
                  <a:lnTo>
                    <a:pt x="254" y="428"/>
                  </a:lnTo>
                  <a:lnTo>
                    <a:pt x="208" y="414"/>
                  </a:lnTo>
                  <a:lnTo>
                    <a:pt x="152" y="394"/>
                  </a:lnTo>
                  <a:lnTo>
                    <a:pt x="98" y="373"/>
                  </a:lnTo>
                  <a:lnTo>
                    <a:pt x="51" y="345"/>
                  </a:lnTo>
                  <a:lnTo>
                    <a:pt x="17" y="315"/>
                  </a:lnTo>
                  <a:lnTo>
                    <a:pt x="0" y="283"/>
                  </a:lnTo>
                  <a:lnTo>
                    <a:pt x="0" y="271"/>
                  </a:lnTo>
                  <a:lnTo>
                    <a:pt x="2" y="258"/>
                  </a:lnTo>
                  <a:lnTo>
                    <a:pt x="6" y="248"/>
                  </a:lnTo>
                  <a:lnTo>
                    <a:pt x="15" y="237"/>
                  </a:lnTo>
                  <a:lnTo>
                    <a:pt x="26" y="227"/>
                  </a:lnTo>
                  <a:lnTo>
                    <a:pt x="38" y="216"/>
                  </a:lnTo>
                  <a:lnTo>
                    <a:pt x="54" y="210"/>
                  </a:lnTo>
                  <a:lnTo>
                    <a:pt x="71" y="200"/>
                  </a:lnTo>
                  <a:lnTo>
                    <a:pt x="108" y="186"/>
                  </a:lnTo>
                  <a:lnTo>
                    <a:pt x="145" y="175"/>
                  </a:lnTo>
                  <a:lnTo>
                    <a:pt x="183" y="164"/>
                  </a:lnTo>
                  <a:lnTo>
                    <a:pt x="222" y="156"/>
                  </a:lnTo>
                  <a:lnTo>
                    <a:pt x="262" y="153"/>
                  </a:lnTo>
                  <a:lnTo>
                    <a:pt x="303" y="146"/>
                  </a:lnTo>
                  <a:lnTo>
                    <a:pt x="344" y="145"/>
                  </a:lnTo>
                  <a:lnTo>
                    <a:pt x="385" y="143"/>
                  </a:lnTo>
                  <a:lnTo>
                    <a:pt x="382" y="113"/>
                  </a:lnTo>
                  <a:lnTo>
                    <a:pt x="385" y="84"/>
                  </a:lnTo>
                  <a:lnTo>
                    <a:pt x="390" y="59"/>
                  </a:lnTo>
                  <a:lnTo>
                    <a:pt x="403" y="37"/>
                  </a:lnTo>
                  <a:lnTo>
                    <a:pt x="423" y="22"/>
                  </a:lnTo>
                  <a:lnTo>
                    <a:pt x="445" y="10"/>
                  </a:lnTo>
                  <a:lnTo>
                    <a:pt x="473" y="6"/>
                  </a:lnTo>
                  <a:lnTo>
                    <a:pt x="500" y="1"/>
                  </a:lnTo>
                  <a:lnTo>
                    <a:pt x="531" y="0"/>
                  </a:lnTo>
                  <a:lnTo>
                    <a:pt x="558" y="1"/>
                  </a:lnTo>
                  <a:lnTo>
                    <a:pt x="584" y="1"/>
                  </a:lnTo>
                  <a:lnTo>
                    <a:pt x="604" y="2"/>
                  </a:lnTo>
                  <a:lnTo>
                    <a:pt x="609" y="2"/>
                  </a:lnTo>
                  <a:lnTo>
                    <a:pt x="619" y="2"/>
                  </a:lnTo>
                  <a:lnTo>
                    <a:pt x="630" y="6"/>
                  </a:lnTo>
                  <a:lnTo>
                    <a:pt x="634" y="6"/>
                  </a:lnTo>
                  <a:lnTo>
                    <a:pt x="652" y="6"/>
                  </a:lnTo>
                  <a:lnTo>
                    <a:pt x="672" y="8"/>
                  </a:lnTo>
                  <a:lnTo>
                    <a:pt x="690" y="12"/>
                  </a:lnTo>
                  <a:lnTo>
                    <a:pt x="709" y="17"/>
                  </a:lnTo>
                  <a:lnTo>
                    <a:pt x="728" y="25"/>
                  </a:lnTo>
                  <a:lnTo>
                    <a:pt x="743" y="33"/>
                  </a:lnTo>
                  <a:lnTo>
                    <a:pt x="758" y="50"/>
                  </a:lnTo>
                  <a:lnTo>
                    <a:pt x="768" y="68"/>
                  </a:lnTo>
                  <a:lnTo>
                    <a:pt x="775" y="84"/>
                  </a:lnTo>
                  <a:lnTo>
                    <a:pt x="779" y="102"/>
                  </a:lnTo>
                  <a:lnTo>
                    <a:pt x="780" y="120"/>
                  </a:lnTo>
                  <a:lnTo>
                    <a:pt x="782" y="143"/>
                  </a:lnTo>
                  <a:lnTo>
                    <a:pt x="821" y="145"/>
                  </a:lnTo>
                  <a:lnTo>
                    <a:pt x="858" y="146"/>
                  </a:lnTo>
                  <a:lnTo>
                    <a:pt x="895" y="150"/>
                  </a:lnTo>
                  <a:lnTo>
                    <a:pt x="934" y="154"/>
                  </a:lnTo>
                  <a:lnTo>
                    <a:pt x="972" y="158"/>
                  </a:lnTo>
                  <a:lnTo>
                    <a:pt x="1008" y="166"/>
                  </a:lnTo>
                  <a:lnTo>
                    <a:pt x="1043" y="175"/>
                  </a:lnTo>
                  <a:lnTo>
                    <a:pt x="1078" y="185"/>
                  </a:lnTo>
                  <a:lnTo>
                    <a:pt x="1096" y="190"/>
                  </a:lnTo>
                  <a:lnTo>
                    <a:pt x="1112" y="197"/>
                  </a:lnTo>
                  <a:lnTo>
                    <a:pt x="1127" y="206"/>
                  </a:lnTo>
                  <a:lnTo>
                    <a:pt x="1142" y="216"/>
                  </a:lnTo>
                  <a:lnTo>
                    <a:pt x="1152" y="230"/>
                  </a:lnTo>
                  <a:lnTo>
                    <a:pt x="1162" y="243"/>
                  </a:lnTo>
                  <a:lnTo>
                    <a:pt x="1169" y="256"/>
                  </a:lnTo>
                  <a:lnTo>
                    <a:pt x="1172" y="271"/>
                  </a:lnTo>
                  <a:lnTo>
                    <a:pt x="1176" y="296"/>
                  </a:lnTo>
                  <a:lnTo>
                    <a:pt x="1169" y="322"/>
                  </a:lnTo>
                  <a:lnTo>
                    <a:pt x="1155" y="345"/>
                  </a:lnTo>
                  <a:lnTo>
                    <a:pt x="1133" y="366"/>
                  </a:lnTo>
                  <a:lnTo>
                    <a:pt x="1108" y="386"/>
                  </a:lnTo>
                  <a:lnTo>
                    <a:pt x="1079" y="401"/>
                  </a:lnTo>
                  <a:lnTo>
                    <a:pt x="1049" y="411"/>
                  </a:lnTo>
                  <a:lnTo>
                    <a:pt x="1016" y="421"/>
                  </a:lnTo>
                  <a:lnTo>
                    <a:pt x="983" y="430"/>
                  </a:lnTo>
                  <a:lnTo>
                    <a:pt x="950" y="436"/>
                  </a:lnTo>
                  <a:lnTo>
                    <a:pt x="917" y="440"/>
                  </a:lnTo>
                  <a:lnTo>
                    <a:pt x="885" y="442"/>
                  </a:lnTo>
                  <a:close/>
                  <a:moveTo>
                    <a:pt x="728" y="84"/>
                  </a:moveTo>
                  <a:lnTo>
                    <a:pt x="722" y="73"/>
                  </a:lnTo>
                  <a:lnTo>
                    <a:pt x="714" y="67"/>
                  </a:lnTo>
                  <a:lnTo>
                    <a:pt x="706" y="59"/>
                  </a:lnTo>
                  <a:lnTo>
                    <a:pt x="693" y="54"/>
                  </a:lnTo>
                  <a:lnTo>
                    <a:pt x="680" y="52"/>
                  </a:lnTo>
                  <a:lnTo>
                    <a:pt x="666" y="50"/>
                  </a:lnTo>
                  <a:lnTo>
                    <a:pt x="651" y="48"/>
                  </a:lnTo>
                  <a:lnTo>
                    <a:pt x="631" y="46"/>
                  </a:lnTo>
                  <a:lnTo>
                    <a:pt x="598" y="44"/>
                  </a:lnTo>
                  <a:lnTo>
                    <a:pt x="573" y="42"/>
                  </a:lnTo>
                  <a:lnTo>
                    <a:pt x="550" y="41"/>
                  </a:lnTo>
                  <a:lnTo>
                    <a:pt x="525" y="41"/>
                  </a:lnTo>
                  <a:lnTo>
                    <a:pt x="501" y="42"/>
                  </a:lnTo>
                  <a:lnTo>
                    <a:pt x="482" y="44"/>
                  </a:lnTo>
                  <a:lnTo>
                    <a:pt x="462" y="48"/>
                  </a:lnTo>
                  <a:lnTo>
                    <a:pt x="446" y="54"/>
                  </a:lnTo>
                  <a:lnTo>
                    <a:pt x="435" y="62"/>
                  </a:lnTo>
                  <a:lnTo>
                    <a:pt x="430" y="76"/>
                  </a:lnTo>
                  <a:lnTo>
                    <a:pt x="427" y="95"/>
                  </a:lnTo>
                  <a:lnTo>
                    <a:pt x="427" y="119"/>
                  </a:lnTo>
                  <a:lnTo>
                    <a:pt x="429" y="143"/>
                  </a:lnTo>
                  <a:lnTo>
                    <a:pt x="444" y="143"/>
                  </a:lnTo>
                  <a:lnTo>
                    <a:pt x="457" y="140"/>
                  </a:lnTo>
                  <a:lnTo>
                    <a:pt x="473" y="140"/>
                  </a:lnTo>
                  <a:lnTo>
                    <a:pt x="487" y="140"/>
                  </a:lnTo>
                  <a:lnTo>
                    <a:pt x="504" y="140"/>
                  </a:lnTo>
                  <a:lnTo>
                    <a:pt x="519" y="140"/>
                  </a:lnTo>
                  <a:lnTo>
                    <a:pt x="533" y="143"/>
                  </a:lnTo>
                  <a:lnTo>
                    <a:pt x="548" y="143"/>
                  </a:lnTo>
                  <a:lnTo>
                    <a:pt x="631" y="143"/>
                  </a:lnTo>
                  <a:lnTo>
                    <a:pt x="641" y="143"/>
                  </a:lnTo>
                  <a:lnTo>
                    <a:pt x="655" y="143"/>
                  </a:lnTo>
                  <a:lnTo>
                    <a:pt x="666" y="143"/>
                  </a:lnTo>
                  <a:lnTo>
                    <a:pt x="679" y="143"/>
                  </a:lnTo>
                  <a:lnTo>
                    <a:pt x="690" y="143"/>
                  </a:lnTo>
                  <a:lnTo>
                    <a:pt x="700" y="143"/>
                  </a:lnTo>
                  <a:lnTo>
                    <a:pt x="714" y="143"/>
                  </a:lnTo>
                  <a:lnTo>
                    <a:pt x="727" y="143"/>
                  </a:lnTo>
                  <a:lnTo>
                    <a:pt x="738" y="143"/>
                  </a:lnTo>
                  <a:lnTo>
                    <a:pt x="738" y="124"/>
                  </a:lnTo>
                  <a:lnTo>
                    <a:pt x="734" y="109"/>
                  </a:lnTo>
                  <a:lnTo>
                    <a:pt x="731" y="95"/>
                  </a:lnTo>
                  <a:lnTo>
                    <a:pt x="728" y="84"/>
                  </a:lnTo>
                  <a:close/>
                  <a:moveTo>
                    <a:pt x="1129" y="278"/>
                  </a:moveTo>
                  <a:lnTo>
                    <a:pt x="1127" y="271"/>
                  </a:lnTo>
                  <a:lnTo>
                    <a:pt x="1123" y="261"/>
                  </a:lnTo>
                  <a:lnTo>
                    <a:pt x="1117" y="253"/>
                  </a:lnTo>
                  <a:lnTo>
                    <a:pt x="1108" y="245"/>
                  </a:lnTo>
                  <a:lnTo>
                    <a:pt x="1100" y="238"/>
                  </a:lnTo>
                  <a:lnTo>
                    <a:pt x="1086" y="231"/>
                  </a:lnTo>
                  <a:lnTo>
                    <a:pt x="1074" y="225"/>
                  </a:lnTo>
                  <a:lnTo>
                    <a:pt x="1062" y="221"/>
                  </a:lnTo>
                  <a:lnTo>
                    <a:pt x="1031" y="213"/>
                  </a:lnTo>
                  <a:lnTo>
                    <a:pt x="999" y="206"/>
                  </a:lnTo>
                  <a:lnTo>
                    <a:pt x="965" y="200"/>
                  </a:lnTo>
                  <a:lnTo>
                    <a:pt x="929" y="194"/>
                  </a:lnTo>
                  <a:lnTo>
                    <a:pt x="894" y="190"/>
                  </a:lnTo>
                  <a:lnTo>
                    <a:pt x="858" y="187"/>
                  </a:lnTo>
                  <a:lnTo>
                    <a:pt x="823" y="186"/>
                  </a:lnTo>
                  <a:lnTo>
                    <a:pt x="787" y="185"/>
                  </a:lnTo>
                  <a:lnTo>
                    <a:pt x="787" y="206"/>
                  </a:lnTo>
                  <a:lnTo>
                    <a:pt x="787" y="225"/>
                  </a:lnTo>
                  <a:lnTo>
                    <a:pt x="787" y="243"/>
                  </a:lnTo>
                  <a:lnTo>
                    <a:pt x="786" y="256"/>
                  </a:lnTo>
                  <a:lnTo>
                    <a:pt x="782" y="264"/>
                  </a:lnTo>
                  <a:lnTo>
                    <a:pt x="777" y="271"/>
                  </a:lnTo>
                  <a:lnTo>
                    <a:pt x="768" y="274"/>
                  </a:lnTo>
                  <a:lnTo>
                    <a:pt x="760" y="274"/>
                  </a:lnTo>
                  <a:lnTo>
                    <a:pt x="751" y="272"/>
                  </a:lnTo>
                  <a:lnTo>
                    <a:pt x="745" y="268"/>
                  </a:lnTo>
                  <a:lnTo>
                    <a:pt x="741" y="261"/>
                  </a:lnTo>
                  <a:lnTo>
                    <a:pt x="741" y="253"/>
                  </a:lnTo>
                  <a:lnTo>
                    <a:pt x="743" y="238"/>
                  </a:lnTo>
                  <a:lnTo>
                    <a:pt x="743" y="221"/>
                  </a:lnTo>
                  <a:lnTo>
                    <a:pt x="743" y="204"/>
                  </a:lnTo>
                  <a:lnTo>
                    <a:pt x="743" y="185"/>
                  </a:lnTo>
                  <a:lnTo>
                    <a:pt x="731" y="185"/>
                  </a:lnTo>
                  <a:lnTo>
                    <a:pt x="716" y="185"/>
                  </a:lnTo>
                  <a:lnTo>
                    <a:pt x="704" y="185"/>
                  </a:lnTo>
                  <a:lnTo>
                    <a:pt x="690" y="185"/>
                  </a:lnTo>
                  <a:lnTo>
                    <a:pt x="679" y="185"/>
                  </a:lnTo>
                  <a:lnTo>
                    <a:pt x="666" y="185"/>
                  </a:lnTo>
                  <a:lnTo>
                    <a:pt x="655" y="185"/>
                  </a:lnTo>
                  <a:lnTo>
                    <a:pt x="641" y="185"/>
                  </a:lnTo>
                  <a:lnTo>
                    <a:pt x="631" y="185"/>
                  </a:lnTo>
                  <a:lnTo>
                    <a:pt x="546" y="185"/>
                  </a:lnTo>
                  <a:lnTo>
                    <a:pt x="533" y="185"/>
                  </a:lnTo>
                  <a:lnTo>
                    <a:pt x="519" y="181"/>
                  </a:lnTo>
                  <a:lnTo>
                    <a:pt x="504" y="181"/>
                  </a:lnTo>
                  <a:lnTo>
                    <a:pt x="492" y="181"/>
                  </a:lnTo>
                  <a:lnTo>
                    <a:pt x="476" y="181"/>
                  </a:lnTo>
                  <a:lnTo>
                    <a:pt x="462" y="181"/>
                  </a:lnTo>
                  <a:lnTo>
                    <a:pt x="446" y="181"/>
                  </a:lnTo>
                  <a:lnTo>
                    <a:pt x="433" y="181"/>
                  </a:lnTo>
                  <a:lnTo>
                    <a:pt x="435" y="233"/>
                  </a:lnTo>
                  <a:lnTo>
                    <a:pt x="435" y="242"/>
                  </a:lnTo>
                  <a:lnTo>
                    <a:pt x="430" y="246"/>
                  </a:lnTo>
                  <a:lnTo>
                    <a:pt x="424" y="251"/>
                  </a:lnTo>
                  <a:lnTo>
                    <a:pt x="416" y="253"/>
                  </a:lnTo>
                  <a:lnTo>
                    <a:pt x="407" y="253"/>
                  </a:lnTo>
                  <a:lnTo>
                    <a:pt x="402" y="246"/>
                  </a:lnTo>
                  <a:lnTo>
                    <a:pt x="396" y="238"/>
                  </a:lnTo>
                  <a:lnTo>
                    <a:pt x="392" y="231"/>
                  </a:lnTo>
                  <a:lnTo>
                    <a:pt x="389" y="185"/>
                  </a:lnTo>
                  <a:lnTo>
                    <a:pt x="348" y="186"/>
                  </a:lnTo>
                  <a:lnTo>
                    <a:pt x="310" y="187"/>
                  </a:lnTo>
                  <a:lnTo>
                    <a:pt x="271" y="191"/>
                  </a:lnTo>
                  <a:lnTo>
                    <a:pt x="233" y="197"/>
                  </a:lnTo>
                  <a:lnTo>
                    <a:pt x="195" y="204"/>
                  </a:lnTo>
                  <a:lnTo>
                    <a:pt x="159" y="213"/>
                  </a:lnTo>
                  <a:lnTo>
                    <a:pt x="125" y="223"/>
                  </a:lnTo>
                  <a:lnTo>
                    <a:pt x="92" y="237"/>
                  </a:lnTo>
                  <a:lnTo>
                    <a:pt x="70" y="246"/>
                  </a:lnTo>
                  <a:lnTo>
                    <a:pt x="55" y="256"/>
                  </a:lnTo>
                  <a:lnTo>
                    <a:pt x="44" y="267"/>
                  </a:lnTo>
                  <a:lnTo>
                    <a:pt x="43" y="276"/>
                  </a:lnTo>
                  <a:lnTo>
                    <a:pt x="54" y="294"/>
                  </a:lnTo>
                  <a:lnTo>
                    <a:pt x="74" y="312"/>
                  </a:lnTo>
                  <a:lnTo>
                    <a:pt x="104" y="329"/>
                  </a:lnTo>
                  <a:lnTo>
                    <a:pt x="145" y="348"/>
                  </a:lnTo>
                  <a:lnTo>
                    <a:pt x="186" y="363"/>
                  </a:lnTo>
                  <a:lnTo>
                    <a:pt x="232" y="379"/>
                  </a:lnTo>
                  <a:lnTo>
                    <a:pt x="273" y="390"/>
                  </a:lnTo>
                  <a:lnTo>
                    <a:pt x="310" y="399"/>
                  </a:lnTo>
                  <a:lnTo>
                    <a:pt x="342" y="404"/>
                  </a:lnTo>
                  <a:lnTo>
                    <a:pt x="375" y="407"/>
                  </a:lnTo>
                  <a:lnTo>
                    <a:pt x="406" y="414"/>
                  </a:lnTo>
                  <a:lnTo>
                    <a:pt x="435" y="416"/>
                  </a:lnTo>
                  <a:lnTo>
                    <a:pt x="468" y="420"/>
                  </a:lnTo>
                  <a:lnTo>
                    <a:pt x="501" y="421"/>
                  </a:lnTo>
                  <a:lnTo>
                    <a:pt x="533" y="424"/>
                  </a:lnTo>
                  <a:lnTo>
                    <a:pt x="566" y="424"/>
                  </a:lnTo>
                  <a:lnTo>
                    <a:pt x="601" y="426"/>
                  </a:lnTo>
                  <a:lnTo>
                    <a:pt x="634" y="424"/>
                  </a:lnTo>
                  <a:lnTo>
                    <a:pt x="668" y="424"/>
                  </a:lnTo>
                  <a:lnTo>
                    <a:pt x="700" y="421"/>
                  </a:lnTo>
                  <a:lnTo>
                    <a:pt x="734" y="420"/>
                  </a:lnTo>
                  <a:lnTo>
                    <a:pt x="770" y="416"/>
                  </a:lnTo>
                  <a:lnTo>
                    <a:pt x="804" y="411"/>
                  </a:lnTo>
                  <a:lnTo>
                    <a:pt x="840" y="407"/>
                  </a:lnTo>
                  <a:lnTo>
                    <a:pt x="882" y="401"/>
                  </a:lnTo>
                  <a:lnTo>
                    <a:pt x="911" y="399"/>
                  </a:lnTo>
                  <a:lnTo>
                    <a:pt x="940" y="394"/>
                  </a:lnTo>
                  <a:lnTo>
                    <a:pt x="972" y="390"/>
                  </a:lnTo>
                  <a:lnTo>
                    <a:pt x="1002" y="385"/>
                  </a:lnTo>
                  <a:lnTo>
                    <a:pt x="1031" y="374"/>
                  </a:lnTo>
                  <a:lnTo>
                    <a:pt x="1058" y="364"/>
                  </a:lnTo>
                  <a:lnTo>
                    <a:pt x="1080" y="353"/>
                  </a:lnTo>
                  <a:lnTo>
                    <a:pt x="1101" y="337"/>
                  </a:lnTo>
                  <a:lnTo>
                    <a:pt x="1113" y="324"/>
                  </a:lnTo>
                  <a:lnTo>
                    <a:pt x="1125" y="312"/>
                  </a:lnTo>
                  <a:lnTo>
                    <a:pt x="1129" y="296"/>
                  </a:lnTo>
                  <a:lnTo>
                    <a:pt x="1129" y="2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5" name="Freeform 129"/>
            <p:cNvSpPr>
              <a:spLocks noChangeArrowheads="1"/>
            </p:cNvSpPr>
            <p:nvPr/>
          </p:nvSpPr>
          <p:spPr bwMode="auto">
            <a:xfrm>
              <a:off x="5003" y="3447"/>
              <a:ext cx="275" cy="71"/>
            </a:xfrm>
            <a:custGeom>
              <a:avLst/>
              <a:gdLst>
                <a:gd name="T0" fmla="*/ 1 w 1213"/>
                <a:gd name="T1" fmla="*/ 0 h 315"/>
                <a:gd name="T2" fmla="*/ 1 w 1213"/>
                <a:gd name="T3" fmla="*/ 0 h 315"/>
                <a:gd name="T4" fmla="*/ 0 w 1213"/>
                <a:gd name="T5" fmla="*/ 0 h 315"/>
                <a:gd name="T6" fmla="*/ 0 w 1213"/>
                <a:gd name="T7" fmla="*/ 0 h 315"/>
                <a:gd name="T8" fmla="*/ 0 w 1213"/>
                <a:gd name="T9" fmla="*/ 0 h 315"/>
                <a:gd name="T10" fmla="*/ 0 w 1213"/>
                <a:gd name="T11" fmla="*/ 0 h 315"/>
                <a:gd name="T12" fmla="*/ 0 w 1213"/>
                <a:gd name="T13" fmla="*/ 0 h 315"/>
                <a:gd name="T14" fmla="*/ 0 w 1213"/>
                <a:gd name="T15" fmla="*/ 0 h 315"/>
                <a:gd name="T16" fmla="*/ 0 w 1213"/>
                <a:gd name="T17" fmla="*/ 0 h 315"/>
                <a:gd name="T18" fmla="*/ 0 w 1213"/>
                <a:gd name="T19" fmla="*/ 0 h 315"/>
                <a:gd name="T20" fmla="*/ 0 w 1213"/>
                <a:gd name="T21" fmla="*/ 0 h 315"/>
                <a:gd name="T22" fmla="*/ 0 w 1213"/>
                <a:gd name="T23" fmla="*/ 0 h 315"/>
                <a:gd name="T24" fmla="*/ 0 w 1213"/>
                <a:gd name="T25" fmla="*/ 0 h 315"/>
                <a:gd name="T26" fmla="*/ 0 w 1213"/>
                <a:gd name="T27" fmla="*/ 0 h 315"/>
                <a:gd name="T28" fmla="*/ 0 w 1213"/>
                <a:gd name="T29" fmla="*/ 0 h 315"/>
                <a:gd name="T30" fmla="*/ 0 w 1213"/>
                <a:gd name="T31" fmla="*/ 0 h 315"/>
                <a:gd name="T32" fmla="*/ 0 w 1213"/>
                <a:gd name="T33" fmla="*/ 0 h 315"/>
                <a:gd name="T34" fmla="*/ 0 w 1213"/>
                <a:gd name="T35" fmla="*/ 0 h 315"/>
                <a:gd name="T36" fmla="*/ 0 w 1213"/>
                <a:gd name="T37" fmla="*/ 0 h 315"/>
                <a:gd name="T38" fmla="*/ 0 w 1213"/>
                <a:gd name="T39" fmla="*/ 0 h 315"/>
                <a:gd name="T40" fmla="*/ 0 w 1213"/>
                <a:gd name="T41" fmla="*/ 0 h 315"/>
                <a:gd name="T42" fmla="*/ 0 w 1213"/>
                <a:gd name="T43" fmla="*/ 0 h 315"/>
                <a:gd name="T44" fmla="*/ 0 w 1213"/>
                <a:gd name="T45" fmla="*/ 0 h 315"/>
                <a:gd name="T46" fmla="*/ 0 w 1213"/>
                <a:gd name="T47" fmla="*/ 0 h 315"/>
                <a:gd name="T48" fmla="*/ 0 w 1213"/>
                <a:gd name="T49" fmla="*/ 0 h 315"/>
                <a:gd name="T50" fmla="*/ 0 w 1213"/>
                <a:gd name="T51" fmla="*/ 0 h 315"/>
                <a:gd name="T52" fmla="*/ 0 w 1213"/>
                <a:gd name="T53" fmla="*/ 0 h 315"/>
                <a:gd name="T54" fmla="*/ 0 w 1213"/>
                <a:gd name="T55" fmla="*/ 0 h 315"/>
                <a:gd name="T56" fmla="*/ 0 w 1213"/>
                <a:gd name="T57" fmla="*/ 0 h 315"/>
                <a:gd name="T58" fmla="*/ 0 w 1213"/>
                <a:gd name="T59" fmla="*/ 0 h 315"/>
                <a:gd name="T60" fmla="*/ 0 w 1213"/>
                <a:gd name="T61" fmla="*/ 0 h 315"/>
                <a:gd name="T62" fmla="*/ 0 w 1213"/>
                <a:gd name="T63" fmla="*/ 0 h 315"/>
                <a:gd name="T64" fmla="*/ 0 w 1213"/>
                <a:gd name="T65" fmla="*/ 0 h 315"/>
                <a:gd name="T66" fmla="*/ 0 w 1213"/>
                <a:gd name="T67" fmla="*/ 0 h 315"/>
                <a:gd name="T68" fmla="*/ 0 w 1213"/>
                <a:gd name="T69" fmla="*/ 0 h 315"/>
                <a:gd name="T70" fmla="*/ 0 w 1213"/>
                <a:gd name="T71" fmla="*/ 0 h 315"/>
                <a:gd name="T72" fmla="*/ 0 w 1213"/>
                <a:gd name="T73" fmla="*/ 0 h 315"/>
                <a:gd name="T74" fmla="*/ 0 w 1213"/>
                <a:gd name="T75" fmla="*/ 0 h 315"/>
                <a:gd name="T76" fmla="*/ 0 w 1213"/>
                <a:gd name="T77" fmla="*/ 0 h 315"/>
                <a:gd name="T78" fmla="*/ 1 w 1213"/>
                <a:gd name="T79" fmla="*/ 0 h 315"/>
                <a:gd name="T80" fmla="*/ 1 w 1213"/>
                <a:gd name="T81" fmla="*/ 0 h 315"/>
                <a:gd name="T82" fmla="*/ 1 w 1213"/>
                <a:gd name="T83" fmla="*/ 0 h 315"/>
                <a:gd name="T84" fmla="*/ 1 w 1213"/>
                <a:gd name="T85" fmla="*/ 0 h 315"/>
                <a:gd name="T86" fmla="*/ 1 w 1213"/>
                <a:gd name="T87" fmla="*/ 0 h 315"/>
                <a:gd name="T88" fmla="*/ 1 w 1213"/>
                <a:gd name="T89" fmla="*/ 0 h 315"/>
                <a:gd name="T90" fmla="*/ 1 w 1213"/>
                <a:gd name="T91" fmla="*/ 0 h 315"/>
                <a:gd name="T92" fmla="*/ 1 w 1213"/>
                <a:gd name="T93" fmla="*/ 0 h 315"/>
                <a:gd name="T94" fmla="*/ 1 w 1213"/>
                <a:gd name="T95" fmla="*/ 0 h 315"/>
                <a:gd name="T96" fmla="*/ 1 w 1213"/>
                <a:gd name="T97" fmla="*/ 0 h 315"/>
                <a:gd name="T98" fmla="*/ 1 w 1213"/>
                <a:gd name="T99" fmla="*/ 0 h 315"/>
                <a:gd name="T100" fmla="*/ 1 w 1213"/>
                <a:gd name="T101" fmla="*/ 0 h 315"/>
                <a:gd name="T102" fmla="*/ 1 w 1213"/>
                <a:gd name="T103" fmla="*/ 0 h 315"/>
                <a:gd name="T104" fmla="*/ 1 w 1213"/>
                <a:gd name="T105" fmla="*/ 0 h 315"/>
                <a:gd name="T106" fmla="*/ 1 w 1213"/>
                <a:gd name="T107" fmla="*/ 0 h 315"/>
                <a:gd name="T108" fmla="*/ 1 w 1213"/>
                <a:gd name="T109" fmla="*/ 0 h 31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13"/>
                <a:gd name="T166" fmla="*/ 0 h 315"/>
                <a:gd name="T167" fmla="*/ 1213 w 1213"/>
                <a:gd name="T168" fmla="*/ 315 h 31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13" h="315">
                  <a:moveTo>
                    <a:pt x="1117" y="251"/>
                  </a:moveTo>
                  <a:lnTo>
                    <a:pt x="1092" y="257"/>
                  </a:lnTo>
                  <a:lnTo>
                    <a:pt x="1064" y="264"/>
                  </a:lnTo>
                  <a:lnTo>
                    <a:pt x="1035" y="271"/>
                  </a:lnTo>
                  <a:lnTo>
                    <a:pt x="1005" y="278"/>
                  </a:lnTo>
                  <a:lnTo>
                    <a:pt x="976" y="284"/>
                  </a:lnTo>
                  <a:lnTo>
                    <a:pt x="944" y="289"/>
                  </a:lnTo>
                  <a:lnTo>
                    <a:pt x="913" y="297"/>
                  </a:lnTo>
                  <a:lnTo>
                    <a:pt x="879" y="299"/>
                  </a:lnTo>
                  <a:lnTo>
                    <a:pt x="835" y="307"/>
                  </a:lnTo>
                  <a:lnTo>
                    <a:pt x="793" y="308"/>
                  </a:lnTo>
                  <a:lnTo>
                    <a:pt x="749" y="312"/>
                  </a:lnTo>
                  <a:lnTo>
                    <a:pt x="706" y="314"/>
                  </a:lnTo>
                  <a:lnTo>
                    <a:pt x="664" y="314"/>
                  </a:lnTo>
                  <a:lnTo>
                    <a:pt x="625" y="314"/>
                  </a:lnTo>
                  <a:lnTo>
                    <a:pt x="583" y="312"/>
                  </a:lnTo>
                  <a:lnTo>
                    <a:pt x="544" y="309"/>
                  </a:lnTo>
                  <a:lnTo>
                    <a:pt x="506" y="308"/>
                  </a:lnTo>
                  <a:lnTo>
                    <a:pt x="468" y="307"/>
                  </a:lnTo>
                  <a:lnTo>
                    <a:pt x="429" y="303"/>
                  </a:lnTo>
                  <a:lnTo>
                    <a:pt x="396" y="298"/>
                  </a:lnTo>
                  <a:lnTo>
                    <a:pt x="361" y="294"/>
                  </a:lnTo>
                  <a:lnTo>
                    <a:pt x="330" y="289"/>
                  </a:lnTo>
                  <a:lnTo>
                    <a:pt x="299" y="284"/>
                  </a:lnTo>
                  <a:lnTo>
                    <a:pt x="268" y="281"/>
                  </a:lnTo>
                  <a:lnTo>
                    <a:pt x="234" y="274"/>
                  </a:lnTo>
                  <a:lnTo>
                    <a:pt x="203" y="268"/>
                  </a:lnTo>
                  <a:lnTo>
                    <a:pt x="170" y="257"/>
                  </a:lnTo>
                  <a:lnTo>
                    <a:pt x="141" y="246"/>
                  </a:lnTo>
                  <a:lnTo>
                    <a:pt x="109" y="233"/>
                  </a:lnTo>
                  <a:lnTo>
                    <a:pt x="78" y="221"/>
                  </a:lnTo>
                  <a:lnTo>
                    <a:pt x="49" y="207"/>
                  </a:lnTo>
                  <a:lnTo>
                    <a:pt x="19" y="194"/>
                  </a:lnTo>
                  <a:lnTo>
                    <a:pt x="14" y="191"/>
                  </a:lnTo>
                  <a:lnTo>
                    <a:pt x="10" y="188"/>
                  </a:lnTo>
                  <a:lnTo>
                    <a:pt x="9" y="181"/>
                  </a:lnTo>
                  <a:lnTo>
                    <a:pt x="7" y="176"/>
                  </a:lnTo>
                  <a:lnTo>
                    <a:pt x="5" y="118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7" y="6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8" y="6"/>
                  </a:lnTo>
                  <a:lnTo>
                    <a:pt x="43" y="11"/>
                  </a:lnTo>
                  <a:lnTo>
                    <a:pt x="44" y="19"/>
                  </a:lnTo>
                  <a:lnTo>
                    <a:pt x="49" y="115"/>
                  </a:lnTo>
                  <a:lnTo>
                    <a:pt x="49" y="121"/>
                  </a:lnTo>
                  <a:lnTo>
                    <a:pt x="49" y="133"/>
                  </a:lnTo>
                  <a:lnTo>
                    <a:pt x="50" y="150"/>
                  </a:lnTo>
                  <a:lnTo>
                    <a:pt x="50" y="163"/>
                  </a:lnTo>
                  <a:lnTo>
                    <a:pt x="78" y="176"/>
                  </a:lnTo>
                  <a:lnTo>
                    <a:pt x="105" y="188"/>
                  </a:lnTo>
                  <a:lnTo>
                    <a:pt x="132" y="200"/>
                  </a:lnTo>
                  <a:lnTo>
                    <a:pt x="159" y="210"/>
                  </a:lnTo>
                  <a:lnTo>
                    <a:pt x="189" y="219"/>
                  </a:lnTo>
                  <a:lnTo>
                    <a:pt x="217" y="228"/>
                  </a:lnTo>
                  <a:lnTo>
                    <a:pt x="245" y="236"/>
                  </a:lnTo>
                  <a:lnTo>
                    <a:pt x="274" y="242"/>
                  </a:lnTo>
                  <a:lnTo>
                    <a:pt x="314" y="247"/>
                  </a:lnTo>
                  <a:lnTo>
                    <a:pt x="355" y="253"/>
                  </a:lnTo>
                  <a:lnTo>
                    <a:pt x="396" y="257"/>
                  </a:lnTo>
                  <a:lnTo>
                    <a:pt x="435" y="261"/>
                  </a:lnTo>
                  <a:lnTo>
                    <a:pt x="472" y="264"/>
                  </a:lnTo>
                  <a:lnTo>
                    <a:pt x="511" y="268"/>
                  </a:lnTo>
                  <a:lnTo>
                    <a:pt x="550" y="271"/>
                  </a:lnTo>
                  <a:lnTo>
                    <a:pt x="587" y="271"/>
                  </a:lnTo>
                  <a:lnTo>
                    <a:pt x="625" y="272"/>
                  </a:lnTo>
                  <a:lnTo>
                    <a:pt x="662" y="272"/>
                  </a:lnTo>
                  <a:lnTo>
                    <a:pt x="700" y="272"/>
                  </a:lnTo>
                  <a:lnTo>
                    <a:pt x="733" y="271"/>
                  </a:lnTo>
                  <a:lnTo>
                    <a:pt x="771" y="268"/>
                  </a:lnTo>
                  <a:lnTo>
                    <a:pt x="805" y="268"/>
                  </a:lnTo>
                  <a:lnTo>
                    <a:pt x="840" y="263"/>
                  </a:lnTo>
                  <a:lnTo>
                    <a:pt x="873" y="258"/>
                  </a:lnTo>
                  <a:lnTo>
                    <a:pt x="905" y="256"/>
                  </a:lnTo>
                  <a:lnTo>
                    <a:pt x="936" y="249"/>
                  </a:lnTo>
                  <a:lnTo>
                    <a:pt x="967" y="246"/>
                  </a:lnTo>
                  <a:lnTo>
                    <a:pt x="997" y="238"/>
                  </a:lnTo>
                  <a:lnTo>
                    <a:pt x="1025" y="231"/>
                  </a:lnTo>
                  <a:lnTo>
                    <a:pt x="1052" y="226"/>
                  </a:lnTo>
                  <a:lnTo>
                    <a:pt x="1079" y="217"/>
                  </a:lnTo>
                  <a:lnTo>
                    <a:pt x="1103" y="211"/>
                  </a:lnTo>
                  <a:lnTo>
                    <a:pt x="1124" y="206"/>
                  </a:lnTo>
                  <a:lnTo>
                    <a:pt x="1139" y="198"/>
                  </a:lnTo>
                  <a:lnTo>
                    <a:pt x="1152" y="188"/>
                  </a:lnTo>
                  <a:lnTo>
                    <a:pt x="1158" y="179"/>
                  </a:lnTo>
                  <a:lnTo>
                    <a:pt x="1162" y="164"/>
                  </a:lnTo>
                  <a:lnTo>
                    <a:pt x="1166" y="150"/>
                  </a:lnTo>
                  <a:lnTo>
                    <a:pt x="1166" y="131"/>
                  </a:lnTo>
                  <a:lnTo>
                    <a:pt x="1166" y="112"/>
                  </a:lnTo>
                  <a:lnTo>
                    <a:pt x="1168" y="67"/>
                  </a:lnTo>
                  <a:lnTo>
                    <a:pt x="1172" y="59"/>
                  </a:lnTo>
                  <a:lnTo>
                    <a:pt x="1176" y="53"/>
                  </a:lnTo>
                  <a:lnTo>
                    <a:pt x="1183" y="48"/>
                  </a:lnTo>
                  <a:lnTo>
                    <a:pt x="1192" y="46"/>
                  </a:lnTo>
                  <a:lnTo>
                    <a:pt x="1200" y="48"/>
                  </a:lnTo>
                  <a:lnTo>
                    <a:pt x="1206" y="53"/>
                  </a:lnTo>
                  <a:lnTo>
                    <a:pt x="1211" y="59"/>
                  </a:lnTo>
                  <a:lnTo>
                    <a:pt x="1212" y="68"/>
                  </a:lnTo>
                  <a:lnTo>
                    <a:pt x="1211" y="112"/>
                  </a:lnTo>
                  <a:lnTo>
                    <a:pt x="1211" y="133"/>
                  </a:lnTo>
                  <a:lnTo>
                    <a:pt x="1209" y="154"/>
                  </a:lnTo>
                  <a:lnTo>
                    <a:pt x="1206" y="175"/>
                  </a:lnTo>
                  <a:lnTo>
                    <a:pt x="1199" y="194"/>
                  </a:lnTo>
                  <a:lnTo>
                    <a:pt x="1188" y="211"/>
                  </a:lnTo>
                  <a:lnTo>
                    <a:pt x="1172" y="228"/>
                  </a:lnTo>
                  <a:lnTo>
                    <a:pt x="1147" y="242"/>
                  </a:lnTo>
                  <a:lnTo>
                    <a:pt x="1117" y="251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6" name="Freeform 130"/>
            <p:cNvSpPr>
              <a:spLocks noChangeArrowheads="1"/>
            </p:cNvSpPr>
            <p:nvPr/>
          </p:nvSpPr>
          <p:spPr bwMode="auto">
            <a:xfrm>
              <a:off x="5194" y="3549"/>
              <a:ext cx="14" cy="165"/>
            </a:xfrm>
            <a:custGeom>
              <a:avLst/>
              <a:gdLst>
                <a:gd name="T0" fmla="*/ 0 w 60"/>
                <a:gd name="T1" fmla="*/ 0 h 728"/>
                <a:gd name="T2" fmla="*/ 0 w 60"/>
                <a:gd name="T3" fmla="*/ 0 h 728"/>
                <a:gd name="T4" fmla="*/ 0 w 60"/>
                <a:gd name="T5" fmla="*/ 0 h 728"/>
                <a:gd name="T6" fmla="*/ 0 w 60"/>
                <a:gd name="T7" fmla="*/ 0 h 728"/>
                <a:gd name="T8" fmla="*/ 0 w 60"/>
                <a:gd name="T9" fmla="*/ 0 h 728"/>
                <a:gd name="T10" fmla="*/ 0 w 60"/>
                <a:gd name="T11" fmla="*/ 0 h 728"/>
                <a:gd name="T12" fmla="*/ 0 w 60"/>
                <a:gd name="T13" fmla="*/ 0 h 728"/>
                <a:gd name="T14" fmla="*/ 0 w 60"/>
                <a:gd name="T15" fmla="*/ 0 h 728"/>
                <a:gd name="T16" fmla="*/ 0 w 60"/>
                <a:gd name="T17" fmla="*/ 0 h 728"/>
                <a:gd name="T18" fmla="*/ 0 w 60"/>
                <a:gd name="T19" fmla="*/ 0 h 728"/>
                <a:gd name="T20" fmla="*/ 0 w 60"/>
                <a:gd name="T21" fmla="*/ 0 h 728"/>
                <a:gd name="T22" fmla="*/ 0 w 60"/>
                <a:gd name="T23" fmla="*/ 0 h 728"/>
                <a:gd name="T24" fmla="*/ 0 w 60"/>
                <a:gd name="T25" fmla="*/ 0 h 728"/>
                <a:gd name="T26" fmla="*/ 0 w 60"/>
                <a:gd name="T27" fmla="*/ 0 h 728"/>
                <a:gd name="T28" fmla="*/ 0 w 60"/>
                <a:gd name="T29" fmla="*/ 0 h 728"/>
                <a:gd name="T30" fmla="*/ 0 w 60"/>
                <a:gd name="T31" fmla="*/ 0 h 728"/>
                <a:gd name="T32" fmla="*/ 0 w 60"/>
                <a:gd name="T33" fmla="*/ 0 h 728"/>
                <a:gd name="T34" fmla="*/ 0 w 60"/>
                <a:gd name="T35" fmla="*/ 0 h 728"/>
                <a:gd name="T36" fmla="*/ 0 w 60"/>
                <a:gd name="T37" fmla="*/ 0 h 728"/>
                <a:gd name="T38" fmla="*/ 0 w 60"/>
                <a:gd name="T39" fmla="*/ 0 h 728"/>
                <a:gd name="T40" fmla="*/ 0 w 60"/>
                <a:gd name="T41" fmla="*/ 0 h 728"/>
                <a:gd name="T42" fmla="*/ 0 w 60"/>
                <a:gd name="T43" fmla="*/ 0 h 728"/>
                <a:gd name="T44" fmla="*/ 0 w 60"/>
                <a:gd name="T45" fmla="*/ 0 h 728"/>
                <a:gd name="T46" fmla="*/ 0 w 60"/>
                <a:gd name="T47" fmla="*/ 0 h 728"/>
                <a:gd name="T48" fmla="*/ 0 w 60"/>
                <a:gd name="T49" fmla="*/ 0 h 728"/>
                <a:gd name="T50" fmla="*/ 0 w 60"/>
                <a:gd name="T51" fmla="*/ 0 h 728"/>
                <a:gd name="T52" fmla="*/ 0 w 60"/>
                <a:gd name="T53" fmla="*/ 0 h 728"/>
                <a:gd name="T54" fmla="*/ 0 w 60"/>
                <a:gd name="T55" fmla="*/ 0 h 728"/>
                <a:gd name="T56" fmla="*/ 0 w 60"/>
                <a:gd name="T57" fmla="*/ 0 h 728"/>
                <a:gd name="T58" fmla="*/ 0 w 60"/>
                <a:gd name="T59" fmla="*/ 0 h 728"/>
                <a:gd name="T60" fmla="*/ 0 w 60"/>
                <a:gd name="T61" fmla="*/ 0 h 728"/>
                <a:gd name="T62" fmla="*/ 0 w 60"/>
                <a:gd name="T63" fmla="*/ 0 h 728"/>
                <a:gd name="T64" fmla="*/ 0 w 60"/>
                <a:gd name="T65" fmla="*/ 0 h 728"/>
                <a:gd name="T66" fmla="*/ 0 w 60"/>
                <a:gd name="T67" fmla="*/ 0 h 728"/>
                <a:gd name="T68" fmla="*/ 0 w 60"/>
                <a:gd name="T69" fmla="*/ 0 h 728"/>
                <a:gd name="T70" fmla="*/ 0 w 60"/>
                <a:gd name="T71" fmla="*/ 0 h 728"/>
                <a:gd name="T72" fmla="*/ 0 w 60"/>
                <a:gd name="T73" fmla="*/ 0 h 7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728"/>
                <a:gd name="T113" fmla="*/ 60 w 60"/>
                <a:gd name="T114" fmla="*/ 728 h 7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728">
                  <a:moveTo>
                    <a:pt x="5" y="485"/>
                  </a:moveTo>
                  <a:lnTo>
                    <a:pt x="2" y="406"/>
                  </a:lnTo>
                  <a:lnTo>
                    <a:pt x="0" y="328"/>
                  </a:lnTo>
                  <a:lnTo>
                    <a:pt x="0" y="248"/>
                  </a:lnTo>
                  <a:lnTo>
                    <a:pt x="2" y="172"/>
                  </a:lnTo>
                  <a:lnTo>
                    <a:pt x="5" y="19"/>
                  </a:lnTo>
                  <a:lnTo>
                    <a:pt x="7" y="11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172"/>
                  </a:lnTo>
                  <a:lnTo>
                    <a:pt x="44" y="248"/>
                  </a:lnTo>
                  <a:lnTo>
                    <a:pt x="44" y="328"/>
                  </a:lnTo>
                  <a:lnTo>
                    <a:pt x="46" y="406"/>
                  </a:lnTo>
                  <a:lnTo>
                    <a:pt x="49" y="482"/>
                  </a:lnTo>
                  <a:lnTo>
                    <a:pt x="53" y="538"/>
                  </a:lnTo>
                  <a:lnTo>
                    <a:pt x="57" y="584"/>
                  </a:lnTo>
                  <a:lnTo>
                    <a:pt x="59" y="629"/>
                  </a:lnTo>
                  <a:lnTo>
                    <a:pt x="57" y="673"/>
                  </a:lnTo>
                  <a:lnTo>
                    <a:pt x="46" y="713"/>
                  </a:lnTo>
                  <a:lnTo>
                    <a:pt x="43" y="718"/>
                  </a:lnTo>
                  <a:lnTo>
                    <a:pt x="34" y="725"/>
                  </a:lnTo>
                  <a:lnTo>
                    <a:pt x="26" y="727"/>
                  </a:lnTo>
                  <a:lnTo>
                    <a:pt x="18" y="725"/>
                  </a:lnTo>
                  <a:lnTo>
                    <a:pt x="10" y="721"/>
                  </a:lnTo>
                  <a:lnTo>
                    <a:pt x="5" y="713"/>
                  </a:lnTo>
                  <a:lnTo>
                    <a:pt x="2" y="706"/>
                  </a:lnTo>
                  <a:lnTo>
                    <a:pt x="5" y="697"/>
                  </a:lnTo>
                  <a:lnTo>
                    <a:pt x="12" y="666"/>
                  </a:lnTo>
                  <a:lnTo>
                    <a:pt x="16" y="626"/>
                  </a:lnTo>
                  <a:lnTo>
                    <a:pt x="12" y="584"/>
                  </a:lnTo>
                  <a:lnTo>
                    <a:pt x="10" y="542"/>
                  </a:lnTo>
                  <a:lnTo>
                    <a:pt x="5" y="485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7" name="Freeform 131"/>
            <p:cNvSpPr>
              <a:spLocks noChangeArrowheads="1"/>
            </p:cNvSpPr>
            <p:nvPr/>
          </p:nvSpPr>
          <p:spPr bwMode="auto">
            <a:xfrm>
              <a:off x="5144" y="3551"/>
              <a:ext cx="15" cy="169"/>
            </a:xfrm>
            <a:custGeom>
              <a:avLst/>
              <a:gdLst>
                <a:gd name="T0" fmla="*/ 0 w 64"/>
                <a:gd name="T1" fmla="*/ 0 h 744"/>
                <a:gd name="T2" fmla="*/ 0 w 64"/>
                <a:gd name="T3" fmla="*/ 0 h 744"/>
                <a:gd name="T4" fmla="*/ 0 w 64"/>
                <a:gd name="T5" fmla="*/ 0 h 744"/>
                <a:gd name="T6" fmla="*/ 0 w 64"/>
                <a:gd name="T7" fmla="*/ 0 h 744"/>
                <a:gd name="T8" fmla="*/ 0 w 64"/>
                <a:gd name="T9" fmla="*/ 0 h 744"/>
                <a:gd name="T10" fmla="*/ 0 w 64"/>
                <a:gd name="T11" fmla="*/ 0 h 744"/>
                <a:gd name="T12" fmla="*/ 0 w 64"/>
                <a:gd name="T13" fmla="*/ 0 h 744"/>
                <a:gd name="T14" fmla="*/ 0 w 64"/>
                <a:gd name="T15" fmla="*/ 0 h 744"/>
                <a:gd name="T16" fmla="*/ 0 w 64"/>
                <a:gd name="T17" fmla="*/ 0 h 744"/>
                <a:gd name="T18" fmla="*/ 0 w 64"/>
                <a:gd name="T19" fmla="*/ 0 h 744"/>
                <a:gd name="T20" fmla="*/ 0 w 64"/>
                <a:gd name="T21" fmla="*/ 0 h 744"/>
                <a:gd name="T22" fmla="*/ 0 w 64"/>
                <a:gd name="T23" fmla="*/ 0 h 744"/>
                <a:gd name="T24" fmla="*/ 0 w 64"/>
                <a:gd name="T25" fmla="*/ 0 h 744"/>
                <a:gd name="T26" fmla="*/ 0 w 64"/>
                <a:gd name="T27" fmla="*/ 0 h 744"/>
                <a:gd name="T28" fmla="*/ 0 w 64"/>
                <a:gd name="T29" fmla="*/ 0 h 744"/>
                <a:gd name="T30" fmla="*/ 0 w 64"/>
                <a:gd name="T31" fmla="*/ 0 h 744"/>
                <a:gd name="T32" fmla="*/ 0 w 64"/>
                <a:gd name="T33" fmla="*/ 0 h 744"/>
                <a:gd name="T34" fmla="*/ 0 w 64"/>
                <a:gd name="T35" fmla="*/ 0 h 744"/>
                <a:gd name="T36" fmla="*/ 0 w 64"/>
                <a:gd name="T37" fmla="*/ 0 h 744"/>
                <a:gd name="T38" fmla="*/ 0 w 64"/>
                <a:gd name="T39" fmla="*/ 0 h 744"/>
                <a:gd name="T40" fmla="*/ 0 w 64"/>
                <a:gd name="T41" fmla="*/ 0 h 744"/>
                <a:gd name="T42" fmla="*/ 0 w 64"/>
                <a:gd name="T43" fmla="*/ 0 h 744"/>
                <a:gd name="T44" fmla="*/ 0 w 64"/>
                <a:gd name="T45" fmla="*/ 0 h 744"/>
                <a:gd name="T46" fmla="*/ 0 w 64"/>
                <a:gd name="T47" fmla="*/ 0 h 744"/>
                <a:gd name="T48" fmla="*/ 0 w 64"/>
                <a:gd name="T49" fmla="*/ 0 h 744"/>
                <a:gd name="T50" fmla="*/ 0 w 64"/>
                <a:gd name="T51" fmla="*/ 0 h 744"/>
                <a:gd name="T52" fmla="*/ 0 w 64"/>
                <a:gd name="T53" fmla="*/ 0 h 744"/>
                <a:gd name="T54" fmla="*/ 0 w 64"/>
                <a:gd name="T55" fmla="*/ 0 h 744"/>
                <a:gd name="T56" fmla="*/ 0 w 64"/>
                <a:gd name="T57" fmla="*/ 0 h 744"/>
                <a:gd name="T58" fmla="*/ 0 w 64"/>
                <a:gd name="T59" fmla="*/ 0 h 744"/>
                <a:gd name="T60" fmla="*/ 0 w 64"/>
                <a:gd name="T61" fmla="*/ 0 h 744"/>
                <a:gd name="T62" fmla="*/ 0 w 64"/>
                <a:gd name="T63" fmla="*/ 0 h 744"/>
                <a:gd name="T64" fmla="*/ 0 w 64"/>
                <a:gd name="T65" fmla="*/ 0 h 744"/>
                <a:gd name="T66" fmla="*/ 0 w 64"/>
                <a:gd name="T67" fmla="*/ 0 h 744"/>
                <a:gd name="T68" fmla="*/ 0 w 64"/>
                <a:gd name="T69" fmla="*/ 0 h 744"/>
                <a:gd name="T70" fmla="*/ 0 w 64"/>
                <a:gd name="T71" fmla="*/ 0 h 744"/>
                <a:gd name="T72" fmla="*/ 0 w 64"/>
                <a:gd name="T73" fmla="*/ 0 h 7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"/>
                <a:gd name="T112" fmla="*/ 0 h 744"/>
                <a:gd name="T113" fmla="*/ 64 w 64"/>
                <a:gd name="T114" fmla="*/ 744 h 7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" h="744">
                  <a:moveTo>
                    <a:pt x="13" y="499"/>
                  </a:moveTo>
                  <a:lnTo>
                    <a:pt x="5" y="342"/>
                  </a:lnTo>
                  <a:lnTo>
                    <a:pt x="3" y="262"/>
                  </a:lnTo>
                  <a:lnTo>
                    <a:pt x="0" y="179"/>
                  </a:lnTo>
                  <a:lnTo>
                    <a:pt x="4" y="98"/>
                  </a:lnTo>
                  <a:lnTo>
                    <a:pt x="13" y="18"/>
                  </a:lnTo>
                  <a:lnTo>
                    <a:pt x="14" y="10"/>
                  </a:lnTo>
                  <a:lnTo>
                    <a:pt x="21" y="5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3" y="2"/>
                  </a:lnTo>
                  <a:lnTo>
                    <a:pt x="51" y="7"/>
                  </a:lnTo>
                  <a:lnTo>
                    <a:pt x="54" y="16"/>
                  </a:lnTo>
                  <a:lnTo>
                    <a:pt x="54" y="23"/>
                  </a:lnTo>
                  <a:lnTo>
                    <a:pt x="46" y="99"/>
                  </a:lnTo>
                  <a:lnTo>
                    <a:pt x="43" y="181"/>
                  </a:lnTo>
                  <a:lnTo>
                    <a:pt x="46" y="260"/>
                  </a:lnTo>
                  <a:lnTo>
                    <a:pt x="51" y="340"/>
                  </a:lnTo>
                  <a:lnTo>
                    <a:pt x="54" y="499"/>
                  </a:lnTo>
                  <a:lnTo>
                    <a:pt x="58" y="559"/>
                  </a:lnTo>
                  <a:lnTo>
                    <a:pt x="62" y="605"/>
                  </a:lnTo>
                  <a:lnTo>
                    <a:pt x="63" y="652"/>
                  </a:lnTo>
                  <a:lnTo>
                    <a:pt x="58" y="692"/>
                  </a:lnTo>
                  <a:lnTo>
                    <a:pt x="48" y="730"/>
                  </a:lnTo>
                  <a:lnTo>
                    <a:pt x="43" y="738"/>
                  </a:lnTo>
                  <a:lnTo>
                    <a:pt x="36" y="742"/>
                  </a:lnTo>
                  <a:lnTo>
                    <a:pt x="27" y="743"/>
                  </a:lnTo>
                  <a:lnTo>
                    <a:pt x="19" y="742"/>
                  </a:lnTo>
                  <a:lnTo>
                    <a:pt x="13" y="738"/>
                  </a:lnTo>
                  <a:lnTo>
                    <a:pt x="5" y="730"/>
                  </a:lnTo>
                  <a:lnTo>
                    <a:pt x="5" y="722"/>
                  </a:lnTo>
                  <a:lnTo>
                    <a:pt x="9" y="713"/>
                  </a:lnTo>
                  <a:lnTo>
                    <a:pt x="16" y="682"/>
                  </a:lnTo>
                  <a:lnTo>
                    <a:pt x="19" y="645"/>
                  </a:lnTo>
                  <a:lnTo>
                    <a:pt x="16" y="604"/>
                  </a:lnTo>
                  <a:lnTo>
                    <a:pt x="14" y="563"/>
                  </a:lnTo>
                  <a:lnTo>
                    <a:pt x="13" y="499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8" name="Freeform 132"/>
            <p:cNvSpPr>
              <a:spLocks noChangeArrowheads="1"/>
            </p:cNvSpPr>
            <p:nvPr/>
          </p:nvSpPr>
          <p:spPr bwMode="auto">
            <a:xfrm>
              <a:off x="5104" y="3551"/>
              <a:ext cx="11" cy="170"/>
            </a:xfrm>
            <a:custGeom>
              <a:avLst/>
              <a:gdLst>
                <a:gd name="T0" fmla="*/ 0 w 50"/>
                <a:gd name="T1" fmla="*/ 0 h 749"/>
                <a:gd name="T2" fmla="*/ 0 w 50"/>
                <a:gd name="T3" fmla="*/ 0 h 749"/>
                <a:gd name="T4" fmla="*/ 0 w 50"/>
                <a:gd name="T5" fmla="*/ 0 h 749"/>
                <a:gd name="T6" fmla="*/ 0 w 50"/>
                <a:gd name="T7" fmla="*/ 0 h 749"/>
                <a:gd name="T8" fmla="*/ 0 w 50"/>
                <a:gd name="T9" fmla="*/ 0 h 749"/>
                <a:gd name="T10" fmla="*/ 0 w 50"/>
                <a:gd name="T11" fmla="*/ 0 h 749"/>
                <a:gd name="T12" fmla="*/ 0 w 50"/>
                <a:gd name="T13" fmla="*/ 0 h 749"/>
                <a:gd name="T14" fmla="*/ 0 w 50"/>
                <a:gd name="T15" fmla="*/ 0 h 749"/>
                <a:gd name="T16" fmla="*/ 0 w 50"/>
                <a:gd name="T17" fmla="*/ 0 h 749"/>
                <a:gd name="T18" fmla="*/ 0 w 50"/>
                <a:gd name="T19" fmla="*/ 0 h 749"/>
                <a:gd name="T20" fmla="*/ 0 w 50"/>
                <a:gd name="T21" fmla="*/ 0 h 749"/>
                <a:gd name="T22" fmla="*/ 0 w 50"/>
                <a:gd name="T23" fmla="*/ 0 h 749"/>
                <a:gd name="T24" fmla="*/ 0 w 50"/>
                <a:gd name="T25" fmla="*/ 0 h 749"/>
                <a:gd name="T26" fmla="*/ 0 w 50"/>
                <a:gd name="T27" fmla="*/ 0 h 749"/>
                <a:gd name="T28" fmla="*/ 0 w 50"/>
                <a:gd name="T29" fmla="*/ 0 h 749"/>
                <a:gd name="T30" fmla="*/ 0 w 50"/>
                <a:gd name="T31" fmla="*/ 0 h 749"/>
                <a:gd name="T32" fmla="*/ 0 w 50"/>
                <a:gd name="T33" fmla="*/ 0 h 749"/>
                <a:gd name="T34" fmla="*/ 0 w 50"/>
                <a:gd name="T35" fmla="*/ 0 h 749"/>
                <a:gd name="T36" fmla="*/ 0 w 50"/>
                <a:gd name="T37" fmla="*/ 0 h 7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"/>
                <a:gd name="T58" fmla="*/ 0 h 749"/>
                <a:gd name="T59" fmla="*/ 50 w 50"/>
                <a:gd name="T60" fmla="*/ 749 h 7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" h="749">
                  <a:moveTo>
                    <a:pt x="28" y="0"/>
                  </a:moveTo>
                  <a:lnTo>
                    <a:pt x="35" y="2"/>
                  </a:lnTo>
                  <a:lnTo>
                    <a:pt x="43" y="7"/>
                  </a:lnTo>
                  <a:lnTo>
                    <a:pt x="45" y="11"/>
                  </a:lnTo>
                  <a:lnTo>
                    <a:pt x="49" y="20"/>
                  </a:lnTo>
                  <a:lnTo>
                    <a:pt x="43" y="728"/>
                  </a:lnTo>
                  <a:lnTo>
                    <a:pt x="40" y="736"/>
                  </a:lnTo>
                  <a:lnTo>
                    <a:pt x="35" y="742"/>
                  </a:lnTo>
                  <a:lnTo>
                    <a:pt x="29" y="746"/>
                  </a:lnTo>
                  <a:lnTo>
                    <a:pt x="22" y="748"/>
                  </a:lnTo>
                  <a:lnTo>
                    <a:pt x="13" y="746"/>
                  </a:lnTo>
                  <a:lnTo>
                    <a:pt x="6" y="742"/>
                  </a:lnTo>
                  <a:lnTo>
                    <a:pt x="2" y="736"/>
                  </a:lnTo>
                  <a:lnTo>
                    <a:pt x="0" y="728"/>
                  </a:lnTo>
                  <a:lnTo>
                    <a:pt x="5" y="20"/>
                  </a:lnTo>
                  <a:lnTo>
                    <a:pt x="6" y="11"/>
                  </a:lnTo>
                  <a:lnTo>
                    <a:pt x="13" y="7"/>
                  </a:lnTo>
                  <a:lnTo>
                    <a:pt x="18" y="2"/>
                  </a:lnTo>
                  <a:lnTo>
                    <a:pt x="28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9" name="Freeform 133"/>
            <p:cNvSpPr>
              <a:spLocks noChangeArrowheads="1"/>
            </p:cNvSpPr>
            <p:nvPr/>
          </p:nvSpPr>
          <p:spPr bwMode="auto">
            <a:xfrm>
              <a:off x="5055" y="3548"/>
              <a:ext cx="13" cy="169"/>
            </a:xfrm>
            <a:custGeom>
              <a:avLst/>
              <a:gdLst>
                <a:gd name="T0" fmla="*/ 0 w 58"/>
                <a:gd name="T1" fmla="*/ 0 h 744"/>
                <a:gd name="T2" fmla="*/ 0 w 58"/>
                <a:gd name="T3" fmla="*/ 0 h 744"/>
                <a:gd name="T4" fmla="*/ 0 w 58"/>
                <a:gd name="T5" fmla="*/ 0 h 744"/>
                <a:gd name="T6" fmla="*/ 0 w 58"/>
                <a:gd name="T7" fmla="*/ 0 h 744"/>
                <a:gd name="T8" fmla="*/ 0 w 58"/>
                <a:gd name="T9" fmla="*/ 0 h 744"/>
                <a:gd name="T10" fmla="*/ 0 w 58"/>
                <a:gd name="T11" fmla="*/ 0 h 744"/>
                <a:gd name="T12" fmla="*/ 0 w 58"/>
                <a:gd name="T13" fmla="*/ 0 h 744"/>
                <a:gd name="T14" fmla="*/ 0 w 58"/>
                <a:gd name="T15" fmla="*/ 0 h 744"/>
                <a:gd name="T16" fmla="*/ 0 w 58"/>
                <a:gd name="T17" fmla="*/ 0 h 744"/>
                <a:gd name="T18" fmla="*/ 0 w 58"/>
                <a:gd name="T19" fmla="*/ 0 h 744"/>
                <a:gd name="T20" fmla="*/ 0 w 58"/>
                <a:gd name="T21" fmla="*/ 0 h 744"/>
                <a:gd name="T22" fmla="*/ 0 w 58"/>
                <a:gd name="T23" fmla="*/ 0 h 744"/>
                <a:gd name="T24" fmla="*/ 0 w 58"/>
                <a:gd name="T25" fmla="*/ 0 h 744"/>
                <a:gd name="T26" fmla="*/ 0 w 58"/>
                <a:gd name="T27" fmla="*/ 0 h 744"/>
                <a:gd name="T28" fmla="*/ 0 w 58"/>
                <a:gd name="T29" fmla="*/ 0 h 744"/>
                <a:gd name="T30" fmla="*/ 0 w 58"/>
                <a:gd name="T31" fmla="*/ 0 h 744"/>
                <a:gd name="T32" fmla="*/ 0 w 58"/>
                <a:gd name="T33" fmla="*/ 0 h 744"/>
                <a:gd name="T34" fmla="*/ 0 w 58"/>
                <a:gd name="T35" fmla="*/ 0 h 744"/>
                <a:gd name="T36" fmla="*/ 0 w 58"/>
                <a:gd name="T37" fmla="*/ 0 h 7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744"/>
                <a:gd name="T59" fmla="*/ 58 w 58"/>
                <a:gd name="T60" fmla="*/ 744 h 7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744">
                  <a:moveTo>
                    <a:pt x="37" y="0"/>
                  </a:moveTo>
                  <a:lnTo>
                    <a:pt x="43" y="2"/>
                  </a:lnTo>
                  <a:lnTo>
                    <a:pt x="51" y="6"/>
                  </a:lnTo>
                  <a:lnTo>
                    <a:pt x="54" y="14"/>
                  </a:lnTo>
                  <a:lnTo>
                    <a:pt x="57" y="22"/>
                  </a:lnTo>
                  <a:lnTo>
                    <a:pt x="43" y="724"/>
                  </a:lnTo>
                  <a:lnTo>
                    <a:pt x="43" y="731"/>
                  </a:lnTo>
                  <a:lnTo>
                    <a:pt x="37" y="738"/>
                  </a:lnTo>
                  <a:lnTo>
                    <a:pt x="32" y="742"/>
                  </a:lnTo>
                  <a:lnTo>
                    <a:pt x="23" y="743"/>
                  </a:lnTo>
                  <a:lnTo>
                    <a:pt x="15" y="742"/>
                  </a:lnTo>
                  <a:lnTo>
                    <a:pt x="8" y="738"/>
                  </a:lnTo>
                  <a:lnTo>
                    <a:pt x="4" y="731"/>
                  </a:lnTo>
                  <a:lnTo>
                    <a:pt x="0" y="724"/>
                  </a:lnTo>
                  <a:lnTo>
                    <a:pt x="14" y="22"/>
                  </a:lnTo>
                  <a:lnTo>
                    <a:pt x="15" y="14"/>
                  </a:lnTo>
                  <a:lnTo>
                    <a:pt x="20" y="6"/>
                  </a:lnTo>
                  <a:lnTo>
                    <a:pt x="27" y="2"/>
                  </a:lnTo>
                  <a:lnTo>
                    <a:pt x="37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80" name="Freeform 134"/>
            <p:cNvSpPr>
              <a:spLocks noChangeArrowheads="1"/>
            </p:cNvSpPr>
            <p:nvPr/>
          </p:nvSpPr>
          <p:spPr bwMode="auto">
            <a:xfrm>
              <a:off x="4983" y="3516"/>
              <a:ext cx="309" cy="240"/>
            </a:xfrm>
            <a:custGeom>
              <a:avLst/>
              <a:gdLst>
                <a:gd name="T0" fmla="*/ 0 w 1364"/>
                <a:gd name="T1" fmla="*/ 0 h 1057"/>
                <a:gd name="T2" fmla="*/ 0 w 1364"/>
                <a:gd name="T3" fmla="*/ 0 h 1057"/>
                <a:gd name="T4" fmla="*/ 0 w 1364"/>
                <a:gd name="T5" fmla="*/ 0 h 1057"/>
                <a:gd name="T6" fmla="*/ 0 w 1364"/>
                <a:gd name="T7" fmla="*/ 0 h 1057"/>
                <a:gd name="T8" fmla="*/ 0 w 1364"/>
                <a:gd name="T9" fmla="*/ 0 h 1057"/>
                <a:gd name="T10" fmla="*/ 0 w 1364"/>
                <a:gd name="T11" fmla="*/ 0 h 1057"/>
                <a:gd name="T12" fmla="*/ 0 w 1364"/>
                <a:gd name="T13" fmla="*/ 0 h 1057"/>
                <a:gd name="T14" fmla="*/ 0 w 1364"/>
                <a:gd name="T15" fmla="*/ 0 h 1057"/>
                <a:gd name="T16" fmla="*/ 0 w 1364"/>
                <a:gd name="T17" fmla="*/ 0 h 1057"/>
                <a:gd name="T18" fmla="*/ 0 w 1364"/>
                <a:gd name="T19" fmla="*/ 0 h 1057"/>
                <a:gd name="T20" fmla="*/ 0 w 1364"/>
                <a:gd name="T21" fmla="*/ 0 h 1057"/>
                <a:gd name="T22" fmla="*/ 0 w 1364"/>
                <a:gd name="T23" fmla="*/ 0 h 1057"/>
                <a:gd name="T24" fmla="*/ 0 w 1364"/>
                <a:gd name="T25" fmla="*/ 1 h 1057"/>
                <a:gd name="T26" fmla="*/ 0 w 1364"/>
                <a:gd name="T27" fmla="*/ 1 h 1057"/>
                <a:gd name="T28" fmla="*/ 0 w 1364"/>
                <a:gd name="T29" fmla="*/ 1 h 1057"/>
                <a:gd name="T30" fmla="*/ 0 w 1364"/>
                <a:gd name="T31" fmla="*/ 1 h 1057"/>
                <a:gd name="T32" fmla="*/ 0 w 1364"/>
                <a:gd name="T33" fmla="*/ 0 h 1057"/>
                <a:gd name="T34" fmla="*/ 1 w 1364"/>
                <a:gd name="T35" fmla="*/ 0 h 1057"/>
                <a:gd name="T36" fmla="*/ 1 w 1364"/>
                <a:gd name="T37" fmla="*/ 0 h 1057"/>
                <a:gd name="T38" fmla="*/ 1 w 1364"/>
                <a:gd name="T39" fmla="*/ 0 h 1057"/>
                <a:gd name="T40" fmla="*/ 1 w 1364"/>
                <a:gd name="T41" fmla="*/ 0 h 1057"/>
                <a:gd name="T42" fmla="*/ 1 w 1364"/>
                <a:gd name="T43" fmla="*/ 0 h 1057"/>
                <a:gd name="T44" fmla="*/ 1 w 1364"/>
                <a:gd name="T45" fmla="*/ 0 h 1057"/>
                <a:gd name="T46" fmla="*/ 1 w 1364"/>
                <a:gd name="T47" fmla="*/ 0 h 1057"/>
                <a:gd name="T48" fmla="*/ 1 w 1364"/>
                <a:gd name="T49" fmla="*/ 0 h 1057"/>
                <a:gd name="T50" fmla="*/ 1 w 1364"/>
                <a:gd name="T51" fmla="*/ 0 h 1057"/>
                <a:gd name="T52" fmla="*/ 1 w 1364"/>
                <a:gd name="T53" fmla="*/ 0 h 1057"/>
                <a:gd name="T54" fmla="*/ 1 w 1364"/>
                <a:gd name="T55" fmla="*/ 0 h 1057"/>
                <a:gd name="T56" fmla="*/ 1 w 1364"/>
                <a:gd name="T57" fmla="*/ 0 h 1057"/>
                <a:gd name="T58" fmla="*/ 1 w 1364"/>
                <a:gd name="T59" fmla="*/ 0 h 1057"/>
                <a:gd name="T60" fmla="*/ 1 w 1364"/>
                <a:gd name="T61" fmla="*/ 0 h 1057"/>
                <a:gd name="T62" fmla="*/ 1 w 1364"/>
                <a:gd name="T63" fmla="*/ 0 h 1057"/>
                <a:gd name="T64" fmla="*/ 1 w 1364"/>
                <a:gd name="T65" fmla="*/ 0 h 1057"/>
                <a:gd name="T66" fmla="*/ 1 w 1364"/>
                <a:gd name="T67" fmla="*/ 0 h 1057"/>
                <a:gd name="T68" fmla="*/ 1 w 1364"/>
                <a:gd name="T69" fmla="*/ 0 h 1057"/>
                <a:gd name="T70" fmla="*/ 1 w 1364"/>
                <a:gd name="T71" fmla="*/ 0 h 1057"/>
                <a:gd name="T72" fmla="*/ 1 w 1364"/>
                <a:gd name="T73" fmla="*/ 0 h 1057"/>
                <a:gd name="T74" fmla="*/ 1 w 1364"/>
                <a:gd name="T75" fmla="*/ 0 h 1057"/>
                <a:gd name="T76" fmla="*/ 1 w 1364"/>
                <a:gd name="T77" fmla="*/ 0 h 1057"/>
                <a:gd name="T78" fmla="*/ 1 w 1364"/>
                <a:gd name="T79" fmla="*/ 0 h 1057"/>
                <a:gd name="T80" fmla="*/ 1 w 1364"/>
                <a:gd name="T81" fmla="*/ 0 h 1057"/>
                <a:gd name="T82" fmla="*/ 1 w 1364"/>
                <a:gd name="T83" fmla="*/ 0 h 1057"/>
                <a:gd name="T84" fmla="*/ 1 w 1364"/>
                <a:gd name="T85" fmla="*/ 0 h 1057"/>
                <a:gd name="T86" fmla="*/ 1 w 1364"/>
                <a:gd name="T87" fmla="*/ 0 h 1057"/>
                <a:gd name="T88" fmla="*/ 1 w 1364"/>
                <a:gd name="T89" fmla="*/ 0 h 1057"/>
                <a:gd name="T90" fmla="*/ 0 w 1364"/>
                <a:gd name="T91" fmla="*/ 1 h 1057"/>
                <a:gd name="T92" fmla="*/ 0 w 1364"/>
                <a:gd name="T93" fmla="*/ 1 h 1057"/>
                <a:gd name="T94" fmla="*/ 0 w 1364"/>
                <a:gd name="T95" fmla="*/ 1 h 1057"/>
                <a:gd name="T96" fmla="*/ 0 w 1364"/>
                <a:gd name="T97" fmla="*/ 1 h 1057"/>
                <a:gd name="T98" fmla="*/ 0 w 1364"/>
                <a:gd name="T99" fmla="*/ 1 h 1057"/>
                <a:gd name="T100" fmla="*/ 0 w 1364"/>
                <a:gd name="T101" fmla="*/ 1 h 1057"/>
                <a:gd name="T102" fmla="*/ 0 w 1364"/>
                <a:gd name="T103" fmla="*/ 0 h 1057"/>
                <a:gd name="T104" fmla="*/ 0 w 1364"/>
                <a:gd name="T105" fmla="*/ 0 h 1057"/>
                <a:gd name="T106" fmla="*/ 0 w 1364"/>
                <a:gd name="T107" fmla="*/ 0 h 1057"/>
                <a:gd name="T108" fmla="*/ 0 w 1364"/>
                <a:gd name="T109" fmla="*/ 0 h 1057"/>
                <a:gd name="T110" fmla="*/ 0 w 1364"/>
                <a:gd name="T111" fmla="*/ 0 h 1057"/>
                <a:gd name="T112" fmla="*/ 0 w 1364"/>
                <a:gd name="T113" fmla="*/ 0 h 1057"/>
                <a:gd name="T114" fmla="*/ 0 w 1364"/>
                <a:gd name="T115" fmla="*/ 0 h 1057"/>
                <a:gd name="T116" fmla="*/ 0 w 1364"/>
                <a:gd name="T117" fmla="*/ 0 h 10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64"/>
                <a:gd name="T178" fmla="*/ 0 h 1057"/>
                <a:gd name="T179" fmla="*/ 1364 w 1364"/>
                <a:gd name="T180" fmla="*/ 1057 h 10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64" h="1057">
                  <a:moveTo>
                    <a:pt x="58" y="67"/>
                  </a:moveTo>
                  <a:lnTo>
                    <a:pt x="67" y="63"/>
                  </a:lnTo>
                  <a:lnTo>
                    <a:pt x="75" y="63"/>
                  </a:lnTo>
                  <a:lnTo>
                    <a:pt x="82" y="72"/>
                  </a:lnTo>
                  <a:lnTo>
                    <a:pt x="85" y="76"/>
                  </a:lnTo>
                  <a:lnTo>
                    <a:pt x="88" y="84"/>
                  </a:lnTo>
                  <a:lnTo>
                    <a:pt x="88" y="92"/>
                  </a:lnTo>
                  <a:lnTo>
                    <a:pt x="84" y="98"/>
                  </a:lnTo>
                  <a:lnTo>
                    <a:pt x="75" y="103"/>
                  </a:lnTo>
                  <a:lnTo>
                    <a:pt x="57" y="118"/>
                  </a:lnTo>
                  <a:lnTo>
                    <a:pt x="46" y="139"/>
                  </a:lnTo>
                  <a:lnTo>
                    <a:pt x="44" y="163"/>
                  </a:lnTo>
                  <a:lnTo>
                    <a:pt x="50" y="186"/>
                  </a:lnTo>
                  <a:lnTo>
                    <a:pt x="61" y="204"/>
                  </a:lnTo>
                  <a:lnTo>
                    <a:pt x="73" y="219"/>
                  </a:lnTo>
                  <a:lnTo>
                    <a:pt x="92" y="230"/>
                  </a:lnTo>
                  <a:lnTo>
                    <a:pt x="111" y="231"/>
                  </a:lnTo>
                  <a:lnTo>
                    <a:pt x="112" y="176"/>
                  </a:lnTo>
                  <a:lnTo>
                    <a:pt x="116" y="124"/>
                  </a:lnTo>
                  <a:lnTo>
                    <a:pt x="119" y="72"/>
                  </a:lnTo>
                  <a:lnTo>
                    <a:pt x="123" y="17"/>
                  </a:lnTo>
                  <a:lnTo>
                    <a:pt x="126" y="10"/>
                  </a:lnTo>
                  <a:lnTo>
                    <a:pt x="132" y="4"/>
                  </a:lnTo>
                  <a:lnTo>
                    <a:pt x="139" y="0"/>
                  </a:lnTo>
                  <a:lnTo>
                    <a:pt x="148" y="0"/>
                  </a:lnTo>
                  <a:lnTo>
                    <a:pt x="158" y="2"/>
                  </a:lnTo>
                  <a:lnTo>
                    <a:pt x="164" y="6"/>
                  </a:lnTo>
                  <a:lnTo>
                    <a:pt x="166" y="14"/>
                  </a:lnTo>
                  <a:lnTo>
                    <a:pt x="166" y="21"/>
                  </a:lnTo>
                  <a:lnTo>
                    <a:pt x="158" y="190"/>
                  </a:lnTo>
                  <a:lnTo>
                    <a:pt x="153" y="368"/>
                  </a:lnTo>
                  <a:lnTo>
                    <a:pt x="159" y="552"/>
                  </a:lnTo>
                  <a:lnTo>
                    <a:pt x="175" y="746"/>
                  </a:lnTo>
                  <a:lnTo>
                    <a:pt x="177" y="820"/>
                  </a:lnTo>
                  <a:lnTo>
                    <a:pt x="177" y="856"/>
                  </a:lnTo>
                  <a:lnTo>
                    <a:pt x="182" y="885"/>
                  </a:lnTo>
                  <a:lnTo>
                    <a:pt x="195" y="902"/>
                  </a:lnTo>
                  <a:lnTo>
                    <a:pt x="214" y="914"/>
                  </a:lnTo>
                  <a:lnTo>
                    <a:pt x="220" y="916"/>
                  </a:lnTo>
                  <a:lnTo>
                    <a:pt x="236" y="922"/>
                  </a:lnTo>
                  <a:lnTo>
                    <a:pt x="253" y="930"/>
                  </a:lnTo>
                  <a:lnTo>
                    <a:pt x="261" y="932"/>
                  </a:lnTo>
                  <a:lnTo>
                    <a:pt x="279" y="941"/>
                  </a:lnTo>
                  <a:lnTo>
                    <a:pt x="297" y="947"/>
                  </a:lnTo>
                  <a:lnTo>
                    <a:pt x="316" y="956"/>
                  </a:lnTo>
                  <a:lnTo>
                    <a:pt x="335" y="963"/>
                  </a:lnTo>
                  <a:lnTo>
                    <a:pt x="354" y="971"/>
                  </a:lnTo>
                  <a:lnTo>
                    <a:pt x="375" y="978"/>
                  </a:lnTo>
                  <a:lnTo>
                    <a:pt x="396" y="984"/>
                  </a:lnTo>
                  <a:lnTo>
                    <a:pt x="418" y="991"/>
                  </a:lnTo>
                  <a:lnTo>
                    <a:pt x="442" y="997"/>
                  </a:lnTo>
                  <a:lnTo>
                    <a:pt x="468" y="1000"/>
                  </a:lnTo>
                  <a:lnTo>
                    <a:pt x="495" y="1004"/>
                  </a:lnTo>
                  <a:lnTo>
                    <a:pt x="522" y="1009"/>
                  </a:lnTo>
                  <a:lnTo>
                    <a:pt x="554" y="1012"/>
                  </a:lnTo>
                  <a:lnTo>
                    <a:pt x="586" y="1014"/>
                  </a:lnTo>
                  <a:lnTo>
                    <a:pt x="620" y="1017"/>
                  </a:lnTo>
                  <a:lnTo>
                    <a:pt x="659" y="1017"/>
                  </a:lnTo>
                  <a:lnTo>
                    <a:pt x="684" y="1017"/>
                  </a:lnTo>
                  <a:lnTo>
                    <a:pt x="712" y="1014"/>
                  </a:lnTo>
                  <a:lnTo>
                    <a:pt x="741" y="1010"/>
                  </a:lnTo>
                  <a:lnTo>
                    <a:pt x="771" y="1004"/>
                  </a:lnTo>
                  <a:lnTo>
                    <a:pt x="803" y="999"/>
                  </a:lnTo>
                  <a:lnTo>
                    <a:pt x="837" y="993"/>
                  </a:lnTo>
                  <a:lnTo>
                    <a:pt x="871" y="984"/>
                  </a:lnTo>
                  <a:lnTo>
                    <a:pt x="907" y="974"/>
                  </a:lnTo>
                  <a:lnTo>
                    <a:pt x="939" y="966"/>
                  </a:lnTo>
                  <a:lnTo>
                    <a:pt x="973" y="956"/>
                  </a:lnTo>
                  <a:lnTo>
                    <a:pt x="1006" y="943"/>
                  </a:lnTo>
                  <a:lnTo>
                    <a:pt x="1037" y="932"/>
                  </a:lnTo>
                  <a:lnTo>
                    <a:pt x="1068" y="921"/>
                  </a:lnTo>
                  <a:lnTo>
                    <a:pt x="1095" y="908"/>
                  </a:lnTo>
                  <a:lnTo>
                    <a:pt x="1119" y="895"/>
                  </a:lnTo>
                  <a:lnTo>
                    <a:pt x="1142" y="881"/>
                  </a:lnTo>
                  <a:lnTo>
                    <a:pt x="1142" y="777"/>
                  </a:lnTo>
                  <a:lnTo>
                    <a:pt x="1141" y="700"/>
                  </a:lnTo>
                  <a:lnTo>
                    <a:pt x="1141" y="624"/>
                  </a:lnTo>
                  <a:lnTo>
                    <a:pt x="1142" y="548"/>
                  </a:lnTo>
                  <a:lnTo>
                    <a:pt x="1150" y="472"/>
                  </a:lnTo>
                  <a:lnTo>
                    <a:pt x="1156" y="414"/>
                  </a:lnTo>
                  <a:lnTo>
                    <a:pt x="1174" y="226"/>
                  </a:lnTo>
                  <a:lnTo>
                    <a:pt x="1172" y="161"/>
                  </a:lnTo>
                  <a:lnTo>
                    <a:pt x="1170" y="124"/>
                  </a:lnTo>
                  <a:lnTo>
                    <a:pt x="1172" y="88"/>
                  </a:lnTo>
                  <a:lnTo>
                    <a:pt x="1177" y="53"/>
                  </a:lnTo>
                  <a:lnTo>
                    <a:pt x="1188" y="17"/>
                  </a:lnTo>
                  <a:lnTo>
                    <a:pt x="1191" y="11"/>
                  </a:lnTo>
                  <a:lnTo>
                    <a:pt x="1199" y="6"/>
                  </a:lnTo>
                  <a:lnTo>
                    <a:pt x="1206" y="4"/>
                  </a:lnTo>
                  <a:lnTo>
                    <a:pt x="1215" y="6"/>
                  </a:lnTo>
                  <a:lnTo>
                    <a:pt x="1222" y="10"/>
                  </a:lnTo>
                  <a:lnTo>
                    <a:pt x="1227" y="15"/>
                  </a:lnTo>
                  <a:lnTo>
                    <a:pt x="1229" y="23"/>
                  </a:lnTo>
                  <a:lnTo>
                    <a:pt x="1227" y="32"/>
                  </a:lnTo>
                  <a:lnTo>
                    <a:pt x="1218" y="61"/>
                  </a:lnTo>
                  <a:lnTo>
                    <a:pt x="1215" y="92"/>
                  </a:lnTo>
                  <a:lnTo>
                    <a:pt x="1215" y="124"/>
                  </a:lnTo>
                  <a:lnTo>
                    <a:pt x="1217" y="159"/>
                  </a:lnTo>
                  <a:lnTo>
                    <a:pt x="1217" y="228"/>
                  </a:lnTo>
                  <a:lnTo>
                    <a:pt x="1212" y="277"/>
                  </a:lnTo>
                  <a:lnTo>
                    <a:pt x="1222" y="281"/>
                  </a:lnTo>
                  <a:lnTo>
                    <a:pt x="1234" y="283"/>
                  </a:lnTo>
                  <a:lnTo>
                    <a:pt x="1248" y="283"/>
                  </a:lnTo>
                  <a:lnTo>
                    <a:pt x="1259" y="283"/>
                  </a:lnTo>
                  <a:lnTo>
                    <a:pt x="1271" y="281"/>
                  </a:lnTo>
                  <a:lnTo>
                    <a:pt x="1281" y="277"/>
                  </a:lnTo>
                  <a:lnTo>
                    <a:pt x="1292" y="271"/>
                  </a:lnTo>
                  <a:lnTo>
                    <a:pt x="1300" y="263"/>
                  </a:lnTo>
                  <a:lnTo>
                    <a:pt x="1315" y="238"/>
                  </a:lnTo>
                  <a:lnTo>
                    <a:pt x="1321" y="210"/>
                  </a:lnTo>
                  <a:lnTo>
                    <a:pt x="1319" y="180"/>
                  </a:lnTo>
                  <a:lnTo>
                    <a:pt x="1310" y="158"/>
                  </a:lnTo>
                  <a:lnTo>
                    <a:pt x="1300" y="143"/>
                  </a:lnTo>
                  <a:lnTo>
                    <a:pt x="1290" y="138"/>
                  </a:lnTo>
                  <a:lnTo>
                    <a:pt x="1280" y="138"/>
                  </a:lnTo>
                  <a:lnTo>
                    <a:pt x="1273" y="138"/>
                  </a:lnTo>
                  <a:lnTo>
                    <a:pt x="1265" y="138"/>
                  </a:lnTo>
                  <a:lnTo>
                    <a:pt x="1256" y="135"/>
                  </a:lnTo>
                  <a:lnTo>
                    <a:pt x="1250" y="129"/>
                  </a:lnTo>
                  <a:lnTo>
                    <a:pt x="1248" y="122"/>
                  </a:lnTo>
                  <a:lnTo>
                    <a:pt x="1248" y="113"/>
                  </a:lnTo>
                  <a:lnTo>
                    <a:pt x="1253" y="107"/>
                  </a:lnTo>
                  <a:lnTo>
                    <a:pt x="1259" y="99"/>
                  </a:lnTo>
                  <a:lnTo>
                    <a:pt x="1267" y="98"/>
                  </a:lnTo>
                  <a:lnTo>
                    <a:pt x="1280" y="97"/>
                  </a:lnTo>
                  <a:lnTo>
                    <a:pt x="1292" y="98"/>
                  </a:lnTo>
                  <a:lnTo>
                    <a:pt x="1302" y="99"/>
                  </a:lnTo>
                  <a:lnTo>
                    <a:pt x="1314" y="103"/>
                  </a:lnTo>
                  <a:lnTo>
                    <a:pt x="1324" y="110"/>
                  </a:lnTo>
                  <a:lnTo>
                    <a:pt x="1335" y="118"/>
                  </a:lnTo>
                  <a:lnTo>
                    <a:pt x="1342" y="124"/>
                  </a:lnTo>
                  <a:lnTo>
                    <a:pt x="1348" y="138"/>
                  </a:lnTo>
                  <a:lnTo>
                    <a:pt x="1362" y="175"/>
                  </a:lnTo>
                  <a:lnTo>
                    <a:pt x="1363" y="216"/>
                  </a:lnTo>
                  <a:lnTo>
                    <a:pt x="1356" y="256"/>
                  </a:lnTo>
                  <a:lnTo>
                    <a:pt x="1335" y="288"/>
                  </a:lnTo>
                  <a:lnTo>
                    <a:pt x="1326" y="297"/>
                  </a:lnTo>
                  <a:lnTo>
                    <a:pt x="1318" y="304"/>
                  </a:lnTo>
                  <a:lnTo>
                    <a:pt x="1304" y="312"/>
                  </a:lnTo>
                  <a:lnTo>
                    <a:pt x="1290" y="318"/>
                  </a:lnTo>
                  <a:lnTo>
                    <a:pt x="1273" y="322"/>
                  </a:lnTo>
                  <a:lnTo>
                    <a:pt x="1254" y="324"/>
                  </a:lnTo>
                  <a:lnTo>
                    <a:pt x="1233" y="322"/>
                  </a:lnTo>
                  <a:lnTo>
                    <a:pt x="1207" y="318"/>
                  </a:lnTo>
                  <a:lnTo>
                    <a:pt x="1200" y="419"/>
                  </a:lnTo>
                  <a:lnTo>
                    <a:pt x="1193" y="477"/>
                  </a:lnTo>
                  <a:lnTo>
                    <a:pt x="1188" y="550"/>
                  </a:lnTo>
                  <a:lnTo>
                    <a:pt x="1185" y="625"/>
                  </a:lnTo>
                  <a:lnTo>
                    <a:pt x="1185" y="702"/>
                  </a:lnTo>
                  <a:lnTo>
                    <a:pt x="1188" y="777"/>
                  </a:lnTo>
                  <a:lnTo>
                    <a:pt x="1188" y="892"/>
                  </a:lnTo>
                  <a:lnTo>
                    <a:pt x="1188" y="895"/>
                  </a:lnTo>
                  <a:lnTo>
                    <a:pt x="1188" y="896"/>
                  </a:lnTo>
                  <a:lnTo>
                    <a:pt x="1188" y="900"/>
                  </a:lnTo>
                  <a:lnTo>
                    <a:pt x="1185" y="901"/>
                  </a:lnTo>
                  <a:lnTo>
                    <a:pt x="1185" y="902"/>
                  </a:lnTo>
                  <a:lnTo>
                    <a:pt x="1185" y="904"/>
                  </a:lnTo>
                  <a:lnTo>
                    <a:pt x="1183" y="904"/>
                  </a:lnTo>
                  <a:lnTo>
                    <a:pt x="1183" y="906"/>
                  </a:lnTo>
                  <a:lnTo>
                    <a:pt x="1180" y="906"/>
                  </a:lnTo>
                  <a:lnTo>
                    <a:pt x="1180" y="908"/>
                  </a:lnTo>
                  <a:lnTo>
                    <a:pt x="1179" y="908"/>
                  </a:lnTo>
                  <a:lnTo>
                    <a:pt x="1156" y="922"/>
                  </a:lnTo>
                  <a:lnTo>
                    <a:pt x="1129" y="938"/>
                  </a:lnTo>
                  <a:lnTo>
                    <a:pt x="1102" y="952"/>
                  </a:lnTo>
                  <a:lnTo>
                    <a:pt x="1068" y="966"/>
                  </a:lnTo>
                  <a:lnTo>
                    <a:pt x="1034" y="978"/>
                  </a:lnTo>
                  <a:lnTo>
                    <a:pt x="1000" y="989"/>
                  </a:lnTo>
                  <a:lnTo>
                    <a:pt x="963" y="1000"/>
                  </a:lnTo>
                  <a:lnTo>
                    <a:pt x="928" y="1010"/>
                  </a:lnTo>
                  <a:lnTo>
                    <a:pt x="889" y="1020"/>
                  </a:lnTo>
                  <a:lnTo>
                    <a:pt x="852" y="1030"/>
                  </a:lnTo>
                  <a:lnTo>
                    <a:pt x="815" y="1039"/>
                  </a:lnTo>
                  <a:lnTo>
                    <a:pt x="780" y="1044"/>
                  </a:lnTo>
                  <a:lnTo>
                    <a:pt x="746" y="1050"/>
                  </a:lnTo>
                  <a:lnTo>
                    <a:pt x="714" y="1051"/>
                  </a:lnTo>
                  <a:lnTo>
                    <a:pt x="686" y="1056"/>
                  </a:lnTo>
                  <a:lnTo>
                    <a:pt x="659" y="1056"/>
                  </a:lnTo>
                  <a:lnTo>
                    <a:pt x="619" y="1056"/>
                  </a:lnTo>
                  <a:lnTo>
                    <a:pt x="583" y="1054"/>
                  </a:lnTo>
                  <a:lnTo>
                    <a:pt x="548" y="1051"/>
                  </a:lnTo>
                  <a:lnTo>
                    <a:pt x="517" y="1048"/>
                  </a:lnTo>
                  <a:lnTo>
                    <a:pt x="484" y="1044"/>
                  </a:lnTo>
                  <a:lnTo>
                    <a:pt x="457" y="1040"/>
                  </a:lnTo>
                  <a:lnTo>
                    <a:pt x="429" y="1034"/>
                  </a:lnTo>
                  <a:lnTo>
                    <a:pt x="404" y="1029"/>
                  </a:lnTo>
                  <a:lnTo>
                    <a:pt x="382" y="1022"/>
                  </a:lnTo>
                  <a:lnTo>
                    <a:pt x="359" y="1017"/>
                  </a:lnTo>
                  <a:lnTo>
                    <a:pt x="338" y="1009"/>
                  </a:lnTo>
                  <a:lnTo>
                    <a:pt x="316" y="1000"/>
                  </a:lnTo>
                  <a:lnTo>
                    <a:pt x="297" y="993"/>
                  </a:lnTo>
                  <a:lnTo>
                    <a:pt x="279" y="984"/>
                  </a:lnTo>
                  <a:lnTo>
                    <a:pt x="261" y="978"/>
                  </a:lnTo>
                  <a:lnTo>
                    <a:pt x="241" y="969"/>
                  </a:lnTo>
                  <a:lnTo>
                    <a:pt x="197" y="952"/>
                  </a:lnTo>
                  <a:lnTo>
                    <a:pt x="175" y="942"/>
                  </a:lnTo>
                  <a:lnTo>
                    <a:pt x="160" y="927"/>
                  </a:lnTo>
                  <a:lnTo>
                    <a:pt x="150" y="914"/>
                  </a:lnTo>
                  <a:lnTo>
                    <a:pt x="143" y="896"/>
                  </a:lnTo>
                  <a:lnTo>
                    <a:pt x="138" y="881"/>
                  </a:lnTo>
                  <a:lnTo>
                    <a:pt x="136" y="861"/>
                  </a:lnTo>
                  <a:lnTo>
                    <a:pt x="133" y="841"/>
                  </a:lnTo>
                  <a:lnTo>
                    <a:pt x="133" y="820"/>
                  </a:lnTo>
                  <a:lnTo>
                    <a:pt x="132" y="748"/>
                  </a:lnTo>
                  <a:lnTo>
                    <a:pt x="121" y="625"/>
                  </a:lnTo>
                  <a:lnTo>
                    <a:pt x="116" y="506"/>
                  </a:lnTo>
                  <a:lnTo>
                    <a:pt x="111" y="388"/>
                  </a:lnTo>
                  <a:lnTo>
                    <a:pt x="111" y="272"/>
                  </a:lnTo>
                  <a:lnTo>
                    <a:pt x="94" y="272"/>
                  </a:lnTo>
                  <a:lnTo>
                    <a:pt x="78" y="268"/>
                  </a:lnTo>
                  <a:lnTo>
                    <a:pt x="65" y="263"/>
                  </a:lnTo>
                  <a:lnTo>
                    <a:pt x="50" y="256"/>
                  </a:lnTo>
                  <a:lnTo>
                    <a:pt x="38" y="246"/>
                  </a:lnTo>
                  <a:lnTo>
                    <a:pt x="24" y="231"/>
                  </a:lnTo>
                  <a:lnTo>
                    <a:pt x="18" y="217"/>
                  </a:lnTo>
                  <a:lnTo>
                    <a:pt x="8" y="200"/>
                  </a:lnTo>
                  <a:lnTo>
                    <a:pt x="4" y="183"/>
                  </a:lnTo>
                  <a:lnTo>
                    <a:pt x="0" y="163"/>
                  </a:lnTo>
                  <a:lnTo>
                    <a:pt x="0" y="143"/>
                  </a:lnTo>
                  <a:lnTo>
                    <a:pt x="4" y="124"/>
                  </a:lnTo>
                  <a:lnTo>
                    <a:pt x="12" y="108"/>
                  </a:lnTo>
                  <a:lnTo>
                    <a:pt x="23" y="92"/>
                  </a:lnTo>
                  <a:lnTo>
                    <a:pt x="38" y="78"/>
                  </a:lnTo>
                  <a:lnTo>
                    <a:pt x="58" y="67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81" name="Freeform 135"/>
            <p:cNvSpPr>
              <a:spLocks noChangeArrowheads="1"/>
            </p:cNvSpPr>
            <p:nvPr/>
          </p:nvSpPr>
          <p:spPr bwMode="auto">
            <a:xfrm>
              <a:off x="4997" y="3716"/>
              <a:ext cx="276" cy="88"/>
            </a:xfrm>
            <a:custGeom>
              <a:avLst/>
              <a:gdLst>
                <a:gd name="T0" fmla="*/ 0 w 1216"/>
                <a:gd name="T1" fmla="*/ 0 h 387"/>
                <a:gd name="T2" fmla="*/ 0 w 1216"/>
                <a:gd name="T3" fmla="*/ 0 h 387"/>
                <a:gd name="T4" fmla="*/ 0 w 1216"/>
                <a:gd name="T5" fmla="*/ 0 h 387"/>
                <a:gd name="T6" fmla="*/ 0 w 1216"/>
                <a:gd name="T7" fmla="*/ 0 h 387"/>
                <a:gd name="T8" fmla="*/ 0 w 1216"/>
                <a:gd name="T9" fmla="*/ 0 h 387"/>
                <a:gd name="T10" fmla="*/ 0 w 1216"/>
                <a:gd name="T11" fmla="*/ 0 h 387"/>
                <a:gd name="T12" fmla="*/ 0 w 1216"/>
                <a:gd name="T13" fmla="*/ 0 h 387"/>
                <a:gd name="T14" fmla="*/ 0 w 1216"/>
                <a:gd name="T15" fmla="*/ 0 h 387"/>
                <a:gd name="T16" fmla="*/ 0 w 1216"/>
                <a:gd name="T17" fmla="*/ 0 h 387"/>
                <a:gd name="T18" fmla="*/ 0 w 1216"/>
                <a:gd name="T19" fmla="*/ 0 h 387"/>
                <a:gd name="T20" fmla="*/ 0 w 1216"/>
                <a:gd name="T21" fmla="*/ 0 h 387"/>
                <a:gd name="T22" fmla="*/ 0 w 1216"/>
                <a:gd name="T23" fmla="*/ 0 h 387"/>
                <a:gd name="T24" fmla="*/ 0 w 1216"/>
                <a:gd name="T25" fmla="*/ 0 h 387"/>
                <a:gd name="T26" fmla="*/ 0 w 1216"/>
                <a:gd name="T27" fmla="*/ 0 h 387"/>
                <a:gd name="T28" fmla="*/ 0 w 1216"/>
                <a:gd name="T29" fmla="*/ 0 h 387"/>
                <a:gd name="T30" fmla="*/ 0 w 1216"/>
                <a:gd name="T31" fmla="*/ 0 h 387"/>
                <a:gd name="T32" fmla="*/ 0 w 1216"/>
                <a:gd name="T33" fmla="*/ 0 h 387"/>
                <a:gd name="T34" fmla="*/ 0 w 1216"/>
                <a:gd name="T35" fmla="*/ 0 h 387"/>
                <a:gd name="T36" fmla="*/ 0 w 1216"/>
                <a:gd name="T37" fmla="*/ 0 h 387"/>
                <a:gd name="T38" fmla="*/ 0 w 1216"/>
                <a:gd name="T39" fmla="*/ 0 h 387"/>
                <a:gd name="T40" fmla="*/ 0 w 1216"/>
                <a:gd name="T41" fmla="*/ 0 h 387"/>
                <a:gd name="T42" fmla="*/ 1 w 1216"/>
                <a:gd name="T43" fmla="*/ 0 h 387"/>
                <a:gd name="T44" fmla="*/ 1 w 1216"/>
                <a:gd name="T45" fmla="*/ 0 h 387"/>
                <a:gd name="T46" fmla="*/ 1 w 1216"/>
                <a:gd name="T47" fmla="*/ 0 h 387"/>
                <a:gd name="T48" fmla="*/ 1 w 1216"/>
                <a:gd name="T49" fmla="*/ 0 h 387"/>
                <a:gd name="T50" fmla="*/ 1 w 1216"/>
                <a:gd name="T51" fmla="*/ 0 h 387"/>
                <a:gd name="T52" fmla="*/ 1 w 1216"/>
                <a:gd name="T53" fmla="*/ 0 h 387"/>
                <a:gd name="T54" fmla="*/ 1 w 1216"/>
                <a:gd name="T55" fmla="*/ 0 h 387"/>
                <a:gd name="T56" fmla="*/ 1 w 1216"/>
                <a:gd name="T57" fmla="*/ 0 h 387"/>
                <a:gd name="T58" fmla="*/ 1 w 1216"/>
                <a:gd name="T59" fmla="*/ 0 h 387"/>
                <a:gd name="T60" fmla="*/ 1 w 1216"/>
                <a:gd name="T61" fmla="*/ 0 h 387"/>
                <a:gd name="T62" fmla="*/ 1 w 1216"/>
                <a:gd name="T63" fmla="*/ 0 h 387"/>
                <a:gd name="T64" fmla="*/ 1 w 1216"/>
                <a:gd name="T65" fmla="*/ 0 h 387"/>
                <a:gd name="T66" fmla="*/ 1 w 1216"/>
                <a:gd name="T67" fmla="*/ 0 h 387"/>
                <a:gd name="T68" fmla="*/ 1 w 1216"/>
                <a:gd name="T69" fmla="*/ 0 h 387"/>
                <a:gd name="T70" fmla="*/ 1 w 1216"/>
                <a:gd name="T71" fmla="*/ 0 h 387"/>
                <a:gd name="T72" fmla="*/ 1 w 1216"/>
                <a:gd name="T73" fmla="*/ 0 h 387"/>
                <a:gd name="T74" fmla="*/ 0 w 1216"/>
                <a:gd name="T75" fmla="*/ 0 h 387"/>
                <a:gd name="T76" fmla="*/ 0 w 1216"/>
                <a:gd name="T77" fmla="*/ 0 h 387"/>
                <a:gd name="T78" fmla="*/ 0 w 1216"/>
                <a:gd name="T79" fmla="*/ 0 h 387"/>
                <a:gd name="T80" fmla="*/ 0 w 1216"/>
                <a:gd name="T81" fmla="*/ 0 h 387"/>
                <a:gd name="T82" fmla="*/ 0 w 1216"/>
                <a:gd name="T83" fmla="*/ 0 h 387"/>
                <a:gd name="T84" fmla="*/ 0 w 1216"/>
                <a:gd name="T85" fmla="*/ 0 h 387"/>
                <a:gd name="T86" fmla="*/ 0 w 1216"/>
                <a:gd name="T87" fmla="*/ 0 h 387"/>
                <a:gd name="T88" fmla="*/ 0 w 1216"/>
                <a:gd name="T89" fmla="*/ 0 h 387"/>
                <a:gd name="T90" fmla="*/ 0 w 1216"/>
                <a:gd name="T91" fmla="*/ 0 h 387"/>
                <a:gd name="T92" fmla="*/ 0 w 1216"/>
                <a:gd name="T93" fmla="*/ 0 h 387"/>
                <a:gd name="T94" fmla="*/ 0 w 1216"/>
                <a:gd name="T95" fmla="*/ 0 h 387"/>
                <a:gd name="T96" fmla="*/ 0 w 1216"/>
                <a:gd name="T97" fmla="*/ 0 h 387"/>
                <a:gd name="T98" fmla="*/ 0 w 1216"/>
                <a:gd name="T99" fmla="*/ 0 h 387"/>
                <a:gd name="T100" fmla="*/ 0 w 1216"/>
                <a:gd name="T101" fmla="*/ 0 h 387"/>
                <a:gd name="T102" fmla="*/ 0 w 1216"/>
                <a:gd name="T103" fmla="*/ 0 h 387"/>
                <a:gd name="T104" fmla="*/ 0 w 1216"/>
                <a:gd name="T105" fmla="*/ 0 h 387"/>
                <a:gd name="T106" fmla="*/ 0 w 1216"/>
                <a:gd name="T107" fmla="*/ 0 h 387"/>
                <a:gd name="T108" fmla="*/ 0 w 1216"/>
                <a:gd name="T109" fmla="*/ 0 h 387"/>
                <a:gd name="T110" fmla="*/ 0 w 1216"/>
                <a:gd name="T111" fmla="*/ 0 h 3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16"/>
                <a:gd name="T169" fmla="*/ 0 h 387"/>
                <a:gd name="T170" fmla="*/ 1216 w 1216"/>
                <a:gd name="T171" fmla="*/ 387 h 3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16" h="387">
                  <a:moveTo>
                    <a:pt x="7" y="36"/>
                  </a:moveTo>
                  <a:lnTo>
                    <a:pt x="8" y="28"/>
                  </a:lnTo>
                  <a:lnTo>
                    <a:pt x="12" y="20"/>
                  </a:lnTo>
                  <a:lnTo>
                    <a:pt x="18" y="16"/>
                  </a:lnTo>
                  <a:lnTo>
                    <a:pt x="27" y="15"/>
                  </a:lnTo>
                  <a:lnTo>
                    <a:pt x="36" y="16"/>
                  </a:lnTo>
                  <a:lnTo>
                    <a:pt x="44" y="21"/>
                  </a:lnTo>
                  <a:lnTo>
                    <a:pt x="49" y="28"/>
                  </a:lnTo>
                  <a:lnTo>
                    <a:pt x="49" y="36"/>
                  </a:lnTo>
                  <a:lnTo>
                    <a:pt x="46" y="108"/>
                  </a:lnTo>
                  <a:lnTo>
                    <a:pt x="44" y="151"/>
                  </a:lnTo>
                  <a:lnTo>
                    <a:pt x="46" y="186"/>
                  </a:lnTo>
                  <a:lnTo>
                    <a:pt x="59" y="211"/>
                  </a:lnTo>
                  <a:lnTo>
                    <a:pt x="86" y="232"/>
                  </a:lnTo>
                  <a:lnTo>
                    <a:pt x="104" y="243"/>
                  </a:lnTo>
                  <a:lnTo>
                    <a:pt x="122" y="254"/>
                  </a:lnTo>
                  <a:lnTo>
                    <a:pt x="143" y="264"/>
                  </a:lnTo>
                  <a:lnTo>
                    <a:pt x="164" y="272"/>
                  </a:lnTo>
                  <a:lnTo>
                    <a:pt x="186" y="282"/>
                  </a:lnTo>
                  <a:lnTo>
                    <a:pt x="209" y="289"/>
                  </a:lnTo>
                  <a:lnTo>
                    <a:pt x="234" y="297"/>
                  </a:lnTo>
                  <a:lnTo>
                    <a:pt x="258" y="303"/>
                  </a:lnTo>
                  <a:lnTo>
                    <a:pt x="283" y="312"/>
                  </a:lnTo>
                  <a:lnTo>
                    <a:pt x="309" y="317"/>
                  </a:lnTo>
                  <a:lnTo>
                    <a:pt x="333" y="321"/>
                  </a:lnTo>
                  <a:lnTo>
                    <a:pt x="360" y="327"/>
                  </a:lnTo>
                  <a:lnTo>
                    <a:pt x="382" y="330"/>
                  </a:lnTo>
                  <a:lnTo>
                    <a:pt x="408" y="333"/>
                  </a:lnTo>
                  <a:lnTo>
                    <a:pt x="429" y="337"/>
                  </a:lnTo>
                  <a:lnTo>
                    <a:pt x="451" y="338"/>
                  </a:lnTo>
                  <a:lnTo>
                    <a:pt x="490" y="340"/>
                  </a:lnTo>
                  <a:lnTo>
                    <a:pt x="533" y="342"/>
                  </a:lnTo>
                  <a:lnTo>
                    <a:pt x="575" y="344"/>
                  </a:lnTo>
                  <a:lnTo>
                    <a:pt x="619" y="342"/>
                  </a:lnTo>
                  <a:lnTo>
                    <a:pt x="663" y="340"/>
                  </a:lnTo>
                  <a:lnTo>
                    <a:pt x="707" y="338"/>
                  </a:lnTo>
                  <a:lnTo>
                    <a:pt x="750" y="334"/>
                  </a:lnTo>
                  <a:lnTo>
                    <a:pt x="794" y="329"/>
                  </a:lnTo>
                  <a:lnTo>
                    <a:pt x="840" y="321"/>
                  </a:lnTo>
                  <a:lnTo>
                    <a:pt x="884" y="313"/>
                  </a:lnTo>
                  <a:lnTo>
                    <a:pt x="925" y="303"/>
                  </a:lnTo>
                  <a:lnTo>
                    <a:pt x="967" y="292"/>
                  </a:lnTo>
                  <a:lnTo>
                    <a:pt x="1004" y="277"/>
                  </a:lnTo>
                  <a:lnTo>
                    <a:pt x="1043" y="264"/>
                  </a:lnTo>
                  <a:lnTo>
                    <a:pt x="1079" y="246"/>
                  </a:lnTo>
                  <a:lnTo>
                    <a:pt x="1112" y="228"/>
                  </a:lnTo>
                  <a:lnTo>
                    <a:pt x="1133" y="215"/>
                  </a:lnTo>
                  <a:lnTo>
                    <a:pt x="1147" y="201"/>
                  </a:lnTo>
                  <a:lnTo>
                    <a:pt x="1158" y="186"/>
                  </a:lnTo>
                  <a:lnTo>
                    <a:pt x="1166" y="169"/>
                  </a:lnTo>
                  <a:lnTo>
                    <a:pt x="1168" y="151"/>
                  </a:lnTo>
                  <a:lnTo>
                    <a:pt x="1171" y="129"/>
                  </a:lnTo>
                  <a:lnTo>
                    <a:pt x="1171" y="104"/>
                  </a:lnTo>
                  <a:lnTo>
                    <a:pt x="1171" y="74"/>
                  </a:lnTo>
                  <a:lnTo>
                    <a:pt x="1171" y="21"/>
                  </a:lnTo>
                  <a:lnTo>
                    <a:pt x="1172" y="15"/>
                  </a:lnTo>
                  <a:lnTo>
                    <a:pt x="1178" y="7"/>
                  </a:lnTo>
                  <a:lnTo>
                    <a:pt x="1183" y="2"/>
                  </a:lnTo>
                  <a:lnTo>
                    <a:pt x="1193" y="0"/>
                  </a:lnTo>
                  <a:lnTo>
                    <a:pt x="1200" y="2"/>
                  </a:lnTo>
                  <a:lnTo>
                    <a:pt x="1209" y="7"/>
                  </a:lnTo>
                  <a:lnTo>
                    <a:pt x="1212" y="15"/>
                  </a:lnTo>
                  <a:lnTo>
                    <a:pt x="1215" y="21"/>
                  </a:lnTo>
                  <a:lnTo>
                    <a:pt x="1215" y="74"/>
                  </a:lnTo>
                  <a:lnTo>
                    <a:pt x="1215" y="108"/>
                  </a:lnTo>
                  <a:lnTo>
                    <a:pt x="1215" y="134"/>
                  </a:lnTo>
                  <a:lnTo>
                    <a:pt x="1212" y="159"/>
                  </a:lnTo>
                  <a:lnTo>
                    <a:pt x="1207" y="184"/>
                  </a:lnTo>
                  <a:lnTo>
                    <a:pt x="1199" y="205"/>
                  </a:lnTo>
                  <a:lnTo>
                    <a:pt x="1183" y="225"/>
                  </a:lnTo>
                  <a:lnTo>
                    <a:pt x="1162" y="244"/>
                  </a:lnTo>
                  <a:lnTo>
                    <a:pt x="1135" y="264"/>
                  </a:lnTo>
                  <a:lnTo>
                    <a:pt x="1100" y="284"/>
                  </a:lnTo>
                  <a:lnTo>
                    <a:pt x="1059" y="303"/>
                  </a:lnTo>
                  <a:lnTo>
                    <a:pt x="1017" y="319"/>
                  </a:lnTo>
                  <a:lnTo>
                    <a:pt x="976" y="333"/>
                  </a:lnTo>
                  <a:lnTo>
                    <a:pt x="932" y="344"/>
                  </a:lnTo>
                  <a:lnTo>
                    <a:pt x="887" y="355"/>
                  </a:lnTo>
                  <a:lnTo>
                    <a:pt x="841" y="364"/>
                  </a:lnTo>
                  <a:lnTo>
                    <a:pt x="794" y="372"/>
                  </a:lnTo>
                  <a:lnTo>
                    <a:pt x="749" y="375"/>
                  </a:lnTo>
                  <a:lnTo>
                    <a:pt x="702" y="381"/>
                  </a:lnTo>
                  <a:lnTo>
                    <a:pt x="657" y="384"/>
                  </a:lnTo>
                  <a:lnTo>
                    <a:pt x="613" y="386"/>
                  </a:lnTo>
                  <a:lnTo>
                    <a:pt x="569" y="386"/>
                  </a:lnTo>
                  <a:lnTo>
                    <a:pt x="526" y="384"/>
                  </a:lnTo>
                  <a:lnTo>
                    <a:pt x="484" y="381"/>
                  </a:lnTo>
                  <a:lnTo>
                    <a:pt x="447" y="380"/>
                  </a:lnTo>
                  <a:lnTo>
                    <a:pt x="424" y="378"/>
                  </a:lnTo>
                  <a:lnTo>
                    <a:pt x="399" y="374"/>
                  </a:lnTo>
                  <a:lnTo>
                    <a:pt x="374" y="370"/>
                  </a:lnTo>
                  <a:lnTo>
                    <a:pt x="349" y="365"/>
                  </a:lnTo>
                  <a:lnTo>
                    <a:pt x="321" y="360"/>
                  </a:lnTo>
                  <a:lnTo>
                    <a:pt x="295" y="354"/>
                  </a:lnTo>
                  <a:lnTo>
                    <a:pt x="272" y="349"/>
                  </a:lnTo>
                  <a:lnTo>
                    <a:pt x="244" y="342"/>
                  </a:lnTo>
                  <a:lnTo>
                    <a:pt x="219" y="334"/>
                  </a:lnTo>
                  <a:lnTo>
                    <a:pt x="193" y="327"/>
                  </a:lnTo>
                  <a:lnTo>
                    <a:pt x="168" y="317"/>
                  </a:lnTo>
                  <a:lnTo>
                    <a:pt x="145" y="309"/>
                  </a:lnTo>
                  <a:lnTo>
                    <a:pt x="122" y="299"/>
                  </a:lnTo>
                  <a:lnTo>
                    <a:pt x="100" y="287"/>
                  </a:lnTo>
                  <a:lnTo>
                    <a:pt x="79" y="277"/>
                  </a:lnTo>
                  <a:lnTo>
                    <a:pt x="61" y="266"/>
                  </a:lnTo>
                  <a:lnTo>
                    <a:pt x="39" y="251"/>
                  </a:lnTo>
                  <a:lnTo>
                    <a:pt x="24" y="232"/>
                  </a:lnTo>
                  <a:lnTo>
                    <a:pt x="12" y="212"/>
                  </a:lnTo>
                  <a:lnTo>
                    <a:pt x="5" y="192"/>
                  </a:lnTo>
                  <a:lnTo>
                    <a:pt x="2" y="174"/>
                  </a:lnTo>
                  <a:lnTo>
                    <a:pt x="0" y="151"/>
                  </a:lnTo>
                  <a:lnTo>
                    <a:pt x="0" y="128"/>
                  </a:lnTo>
                  <a:lnTo>
                    <a:pt x="2" y="104"/>
                  </a:lnTo>
                  <a:lnTo>
                    <a:pt x="7" y="36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83" name="Group 136"/>
          <p:cNvGrpSpPr>
            <a:grpSpLocks/>
          </p:cNvGrpSpPr>
          <p:nvPr/>
        </p:nvGrpSpPr>
        <p:grpSpPr bwMode="auto">
          <a:xfrm>
            <a:off x="7999413" y="4067175"/>
            <a:ext cx="403225" cy="150813"/>
            <a:chOff x="4571" y="2324"/>
            <a:chExt cx="230" cy="86"/>
          </a:xfrm>
        </p:grpSpPr>
        <p:grpSp>
          <p:nvGrpSpPr>
            <p:cNvPr id="62661" name="Group 137"/>
            <p:cNvGrpSpPr>
              <a:grpSpLocks/>
            </p:cNvGrpSpPr>
            <p:nvPr/>
          </p:nvGrpSpPr>
          <p:grpSpPr bwMode="auto">
            <a:xfrm>
              <a:off x="4571" y="2324"/>
              <a:ext cx="230" cy="76"/>
              <a:chOff x="4571" y="2324"/>
              <a:chExt cx="230" cy="76"/>
            </a:xfrm>
          </p:grpSpPr>
          <p:grpSp>
            <p:nvGrpSpPr>
              <p:cNvPr id="62663" name="Group 138"/>
              <p:cNvGrpSpPr>
                <a:grpSpLocks/>
              </p:cNvGrpSpPr>
              <p:nvPr/>
            </p:nvGrpSpPr>
            <p:grpSpPr bwMode="auto">
              <a:xfrm>
                <a:off x="4571" y="2324"/>
                <a:ext cx="44" cy="76"/>
                <a:chOff x="4571" y="2324"/>
                <a:chExt cx="44" cy="76"/>
              </a:xfrm>
            </p:grpSpPr>
            <p:sp>
              <p:nvSpPr>
                <p:cNvPr id="62666" name="Freeform 139"/>
                <p:cNvSpPr>
                  <a:spLocks noChangeArrowheads="1"/>
                </p:cNvSpPr>
                <p:nvPr/>
              </p:nvSpPr>
              <p:spPr bwMode="auto">
                <a:xfrm flipH="1">
                  <a:off x="4571" y="2324"/>
                  <a:ext cx="45" cy="77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1" y="421"/>
                      </a:moveTo>
                      <a:lnTo>
                        <a:pt x="6" y="422"/>
                      </a:lnTo>
                      <a:lnTo>
                        <a:pt x="12" y="425"/>
                      </a:lnTo>
                      <a:lnTo>
                        <a:pt x="16" y="425"/>
                      </a:lnTo>
                      <a:lnTo>
                        <a:pt x="22" y="426"/>
                      </a:lnTo>
                      <a:lnTo>
                        <a:pt x="28" y="427"/>
                      </a:lnTo>
                      <a:lnTo>
                        <a:pt x="34" y="427"/>
                      </a:lnTo>
                      <a:lnTo>
                        <a:pt x="41" y="426"/>
                      </a:lnTo>
                      <a:lnTo>
                        <a:pt x="48" y="425"/>
                      </a:lnTo>
                      <a:lnTo>
                        <a:pt x="56" y="424"/>
                      </a:lnTo>
                      <a:lnTo>
                        <a:pt x="64" y="422"/>
                      </a:lnTo>
                      <a:lnTo>
                        <a:pt x="72" y="421"/>
                      </a:lnTo>
                      <a:lnTo>
                        <a:pt x="81" y="418"/>
                      </a:lnTo>
                      <a:lnTo>
                        <a:pt x="89" y="416"/>
                      </a:lnTo>
                      <a:lnTo>
                        <a:pt x="98" y="413"/>
                      </a:lnTo>
                      <a:lnTo>
                        <a:pt x="106" y="410"/>
                      </a:lnTo>
                      <a:lnTo>
                        <a:pt x="114" y="407"/>
                      </a:lnTo>
                      <a:lnTo>
                        <a:pt x="123" y="404"/>
                      </a:lnTo>
                      <a:lnTo>
                        <a:pt x="132" y="400"/>
                      </a:lnTo>
                      <a:lnTo>
                        <a:pt x="141" y="396"/>
                      </a:lnTo>
                      <a:lnTo>
                        <a:pt x="151" y="391"/>
                      </a:lnTo>
                      <a:lnTo>
                        <a:pt x="160" y="387"/>
                      </a:lnTo>
                      <a:lnTo>
                        <a:pt x="169" y="383"/>
                      </a:lnTo>
                      <a:lnTo>
                        <a:pt x="179" y="378"/>
                      </a:lnTo>
                      <a:lnTo>
                        <a:pt x="187" y="373"/>
                      </a:lnTo>
                      <a:lnTo>
                        <a:pt x="195" y="369"/>
                      </a:lnTo>
                      <a:lnTo>
                        <a:pt x="202" y="365"/>
                      </a:lnTo>
                      <a:lnTo>
                        <a:pt x="208" y="361"/>
                      </a:lnTo>
                      <a:lnTo>
                        <a:pt x="214" y="358"/>
                      </a:lnTo>
                      <a:lnTo>
                        <a:pt x="219" y="354"/>
                      </a:lnTo>
                      <a:lnTo>
                        <a:pt x="224" y="349"/>
                      </a:lnTo>
                      <a:lnTo>
                        <a:pt x="229" y="345"/>
                      </a:lnTo>
                      <a:lnTo>
                        <a:pt x="232" y="341"/>
                      </a:lnTo>
                      <a:lnTo>
                        <a:pt x="236" y="336"/>
                      </a:lnTo>
                      <a:lnTo>
                        <a:pt x="238" y="331"/>
                      </a:lnTo>
                      <a:lnTo>
                        <a:pt x="240" y="326"/>
                      </a:lnTo>
                      <a:lnTo>
                        <a:pt x="241" y="320"/>
                      </a:lnTo>
                      <a:lnTo>
                        <a:pt x="242" y="315"/>
                      </a:lnTo>
                      <a:lnTo>
                        <a:pt x="243" y="309"/>
                      </a:lnTo>
                      <a:lnTo>
                        <a:pt x="244" y="303"/>
                      </a:lnTo>
                      <a:lnTo>
                        <a:pt x="244" y="297"/>
                      </a:lnTo>
                      <a:lnTo>
                        <a:pt x="244" y="291"/>
                      </a:lnTo>
                      <a:lnTo>
                        <a:pt x="244" y="284"/>
                      </a:lnTo>
                      <a:lnTo>
                        <a:pt x="244" y="277"/>
                      </a:lnTo>
                      <a:lnTo>
                        <a:pt x="244" y="269"/>
                      </a:lnTo>
                      <a:lnTo>
                        <a:pt x="243" y="261"/>
                      </a:lnTo>
                      <a:lnTo>
                        <a:pt x="242" y="252"/>
                      </a:lnTo>
                      <a:lnTo>
                        <a:pt x="242" y="243"/>
                      </a:lnTo>
                      <a:lnTo>
                        <a:pt x="241" y="234"/>
                      </a:lnTo>
                      <a:lnTo>
                        <a:pt x="240" y="224"/>
                      </a:lnTo>
                      <a:lnTo>
                        <a:pt x="238" y="215"/>
                      </a:lnTo>
                      <a:lnTo>
                        <a:pt x="236" y="206"/>
                      </a:lnTo>
                      <a:lnTo>
                        <a:pt x="234" y="197"/>
                      </a:lnTo>
                      <a:lnTo>
                        <a:pt x="232" y="188"/>
                      </a:lnTo>
                      <a:lnTo>
                        <a:pt x="229" y="180"/>
                      </a:lnTo>
                      <a:lnTo>
                        <a:pt x="227" y="172"/>
                      </a:lnTo>
                      <a:lnTo>
                        <a:pt x="223" y="164"/>
                      </a:lnTo>
                      <a:lnTo>
                        <a:pt x="219" y="155"/>
                      </a:lnTo>
                      <a:lnTo>
                        <a:pt x="215" y="147"/>
                      </a:lnTo>
                      <a:lnTo>
                        <a:pt x="211" y="138"/>
                      </a:lnTo>
                      <a:lnTo>
                        <a:pt x="207" y="130"/>
                      </a:lnTo>
                      <a:lnTo>
                        <a:pt x="202" y="121"/>
                      </a:lnTo>
                      <a:lnTo>
                        <a:pt x="197" y="113"/>
                      </a:lnTo>
                      <a:lnTo>
                        <a:pt x="192" y="105"/>
                      </a:lnTo>
                      <a:lnTo>
                        <a:pt x="188" y="98"/>
                      </a:lnTo>
                      <a:lnTo>
                        <a:pt x="184" y="91"/>
                      </a:lnTo>
                      <a:lnTo>
                        <a:pt x="179" y="85"/>
                      </a:lnTo>
                      <a:lnTo>
                        <a:pt x="176" y="79"/>
                      </a:lnTo>
                      <a:lnTo>
                        <a:pt x="172" y="73"/>
                      </a:lnTo>
                      <a:lnTo>
                        <a:pt x="168" y="66"/>
                      </a:lnTo>
                      <a:lnTo>
                        <a:pt x="164" y="59"/>
                      </a:lnTo>
                      <a:lnTo>
                        <a:pt x="160" y="53"/>
                      </a:lnTo>
                      <a:lnTo>
                        <a:pt x="157" y="47"/>
                      </a:lnTo>
                      <a:lnTo>
                        <a:pt x="154" y="41"/>
                      </a:lnTo>
                      <a:lnTo>
                        <a:pt x="153" y="36"/>
                      </a:lnTo>
                      <a:lnTo>
                        <a:pt x="151" y="31"/>
                      </a:lnTo>
                      <a:lnTo>
                        <a:pt x="151" y="26"/>
                      </a:lnTo>
                      <a:lnTo>
                        <a:pt x="151" y="23"/>
                      </a:lnTo>
                      <a:lnTo>
                        <a:pt x="152" y="20"/>
                      </a:lnTo>
                      <a:lnTo>
                        <a:pt x="154" y="17"/>
                      </a:lnTo>
                      <a:lnTo>
                        <a:pt x="156" y="14"/>
                      </a:lnTo>
                      <a:lnTo>
                        <a:pt x="159" y="11"/>
                      </a:lnTo>
                      <a:lnTo>
                        <a:pt x="163" y="9"/>
                      </a:lnTo>
                      <a:lnTo>
                        <a:pt x="167" y="7"/>
                      </a:lnTo>
                      <a:lnTo>
                        <a:pt x="172" y="5"/>
                      </a:lnTo>
                      <a:lnTo>
                        <a:pt x="177" y="3"/>
                      </a:lnTo>
                      <a:lnTo>
                        <a:pt x="183" y="2"/>
                      </a:lnTo>
                      <a:lnTo>
                        <a:pt x="189" y="1"/>
                      </a:lnTo>
                      <a:lnTo>
                        <a:pt x="194" y="0"/>
                      </a:lnTo>
                      <a:lnTo>
                        <a:pt x="201" y="0"/>
                      </a:lnTo>
                      <a:lnTo>
                        <a:pt x="207" y="0"/>
                      </a:lnTo>
                      <a:lnTo>
                        <a:pt x="214" y="0"/>
                      </a:lnTo>
                      <a:lnTo>
                        <a:pt x="222" y="2"/>
                      </a:lnTo>
                      <a:lnTo>
                        <a:pt x="229" y="3"/>
                      </a:lnTo>
                      <a:lnTo>
                        <a:pt x="237" y="5"/>
                      </a:lnTo>
                      <a:lnTo>
                        <a:pt x="245" y="7"/>
                      </a:lnTo>
                      <a:lnTo>
                        <a:pt x="252" y="10"/>
                      </a:lnTo>
                      <a:lnTo>
                        <a:pt x="260" y="13"/>
                      </a:lnTo>
                      <a:lnTo>
                        <a:pt x="267" y="16"/>
                      </a:lnTo>
                      <a:lnTo>
                        <a:pt x="272" y="18"/>
                      </a:lnTo>
                      <a:lnTo>
                        <a:pt x="278" y="21"/>
                      </a:lnTo>
                      <a:lnTo>
                        <a:pt x="283" y="24"/>
                      </a:lnTo>
                      <a:lnTo>
                        <a:pt x="289" y="28"/>
                      </a:lnTo>
                      <a:lnTo>
                        <a:pt x="295" y="32"/>
                      </a:lnTo>
                      <a:lnTo>
                        <a:pt x="301" y="37"/>
                      </a:lnTo>
                      <a:lnTo>
                        <a:pt x="308" y="41"/>
                      </a:lnTo>
                      <a:lnTo>
                        <a:pt x="315" y="47"/>
                      </a:lnTo>
                      <a:lnTo>
                        <a:pt x="321" y="53"/>
                      </a:lnTo>
                      <a:lnTo>
                        <a:pt x="328" y="59"/>
                      </a:lnTo>
                      <a:lnTo>
                        <a:pt x="335" y="65"/>
                      </a:lnTo>
                      <a:lnTo>
                        <a:pt x="342" y="71"/>
                      </a:lnTo>
                      <a:lnTo>
                        <a:pt x="349" y="78"/>
                      </a:lnTo>
                      <a:lnTo>
                        <a:pt x="355" y="85"/>
                      </a:lnTo>
                      <a:lnTo>
                        <a:pt x="361" y="91"/>
                      </a:lnTo>
                      <a:lnTo>
                        <a:pt x="367" y="97"/>
                      </a:lnTo>
                      <a:lnTo>
                        <a:pt x="373" y="104"/>
                      </a:lnTo>
                      <a:lnTo>
                        <a:pt x="379" y="110"/>
                      </a:lnTo>
                      <a:lnTo>
                        <a:pt x="386" y="118"/>
                      </a:lnTo>
                      <a:lnTo>
                        <a:pt x="393" y="125"/>
                      </a:lnTo>
                      <a:lnTo>
                        <a:pt x="399" y="134"/>
                      </a:lnTo>
                      <a:lnTo>
                        <a:pt x="407" y="142"/>
                      </a:lnTo>
                      <a:lnTo>
                        <a:pt x="413" y="150"/>
                      </a:lnTo>
                      <a:lnTo>
                        <a:pt x="421" y="159"/>
                      </a:lnTo>
                      <a:lnTo>
                        <a:pt x="428" y="168"/>
                      </a:lnTo>
                      <a:lnTo>
                        <a:pt x="434" y="177"/>
                      </a:lnTo>
                      <a:lnTo>
                        <a:pt x="441" y="185"/>
                      </a:lnTo>
                      <a:lnTo>
                        <a:pt x="447" y="193"/>
                      </a:lnTo>
                      <a:lnTo>
                        <a:pt x="452" y="202"/>
                      </a:lnTo>
                      <a:lnTo>
                        <a:pt x="458" y="209"/>
                      </a:lnTo>
                      <a:lnTo>
                        <a:pt x="463" y="217"/>
                      </a:lnTo>
                      <a:lnTo>
                        <a:pt x="468" y="225"/>
                      </a:lnTo>
                      <a:lnTo>
                        <a:pt x="473" y="233"/>
                      </a:lnTo>
                      <a:lnTo>
                        <a:pt x="478" y="241"/>
                      </a:lnTo>
                      <a:lnTo>
                        <a:pt x="482" y="249"/>
                      </a:lnTo>
                      <a:lnTo>
                        <a:pt x="487" y="258"/>
                      </a:lnTo>
                      <a:lnTo>
                        <a:pt x="492" y="266"/>
                      </a:lnTo>
                      <a:lnTo>
                        <a:pt x="495" y="275"/>
                      </a:lnTo>
                      <a:lnTo>
                        <a:pt x="499" y="284"/>
                      </a:lnTo>
                      <a:lnTo>
                        <a:pt x="503" y="293"/>
                      </a:lnTo>
                      <a:lnTo>
                        <a:pt x="507" y="301"/>
                      </a:lnTo>
                      <a:lnTo>
                        <a:pt x="510" y="310"/>
                      </a:lnTo>
                      <a:lnTo>
                        <a:pt x="514" y="319"/>
                      </a:lnTo>
                      <a:lnTo>
                        <a:pt x="516" y="327"/>
                      </a:lnTo>
                      <a:lnTo>
                        <a:pt x="519" y="335"/>
                      </a:lnTo>
                      <a:lnTo>
                        <a:pt x="521" y="343"/>
                      </a:lnTo>
                      <a:lnTo>
                        <a:pt x="524" y="350"/>
                      </a:lnTo>
                      <a:lnTo>
                        <a:pt x="525" y="358"/>
                      </a:lnTo>
                      <a:lnTo>
                        <a:pt x="528" y="365"/>
                      </a:lnTo>
                      <a:lnTo>
                        <a:pt x="529" y="372"/>
                      </a:lnTo>
                      <a:lnTo>
                        <a:pt x="532" y="380"/>
                      </a:lnTo>
                      <a:lnTo>
                        <a:pt x="533" y="388"/>
                      </a:lnTo>
                      <a:lnTo>
                        <a:pt x="535" y="396"/>
                      </a:lnTo>
                      <a:lnTo>
                        <a:pt x="537" y="405"/>
                      </a:lnTo>
                      <a:lnTo>
                        <a:pt x="538" y="413"/>
                      </a:lnTo>
                      <a:lnTo>
                        <a:pt x="540" y="422"/>
                      </a:lnTo>
                      <a:lnTo>
                        <a:pt x="541" y="431"/>
                      </a:lnTo>
                      <a:lnTo>
                        <a:pt x="542" y="439"/>
                      </a:lnTo>
                      <a:lnTo>
                        <a:pt x="543" y="447"/>
                      </a:lnTo>
                      <a:lnTo>
                        <a:pt x="544" y="456"/>
                      </a:lnTo>
                      <a:lnTo>
                        <a:pt x="545" y="464"/>
                      </a:lnTo>
                      <a:lnTo>
                        <a:pt x="545" y="472"/>
                      </a:lnTo>
                      <a:lnTo>
                        <a:pt x="545" y="480"/>
                      </a:lnTo>
                      <a:lnTo>
                        <a:pt x="544" y="487"/>
                      </a:lnTo>
                      <a:lnTo>
                        <a:pt x="543" y="495"/>
                      </a:lnTo>
                      <a:lnTo>
                        <a:pt x="543" y="503"/>
                      </a:lnTo>
                      <a:lnTo>
                        <a:pt x="542" y="510"/>
                      </a:lnTo>
                      <a:lnTo>
                        <a:pt x="541" y="519"/>
                      </a:lnTo>
                      <a:lnTo>
                        <a:pt x="539" y="527"/>
                      </a:lnTo>
                      <a:lnTo>
                        <a:pt x="537" y="536"/>
                      </a:lnTo>
                      <a:lnTo>
                        <a:pt x="534" y="545"/>
                      </a:lnTo>
                      <a:lnTo>
                        <a:pt x="532" y="555"/>
                      </a:lnTo>
                      <a:lnTo>
                        <a:pt x="528" y="564"/>
                      </a:lnTo>
                      <a:lnTo>
                        <a:pt x="525" y="573"/>
                      </a:lnTo>
                      <a:lnTo>
                        <a:pt x="521" y="583"/>
                      </a:lnTo>
                      <a:lnTo>
                        <a:pt x="517" y="592"/>
                      </a:lnTo>
                      <a:lnTo>
                        <a:pt x="512" y="601"/>
                      </a:lnTo>
                      <a:lnTo>
                        <a:pt x="508" y="610"/>
                      </a:lnTo>
                      <a:lnTo>
                        <a:pt x="503" y="618"/>
                      </a:lnTo>
                      <a:lnTo>
                        <a:pt x="498" y="628"/>
                      </a:lnTo>
                      <a:lnTo>
                        <a:pt x="493" y="635"/>
                      </a:lnTo>
                      <a:lnTo>
                        <a:pt x="488" y="643"/>
                      </a:lnTo>
                      <a:lnTo>
                        <a:pt x="482" y="652"/>
                      </a:lnTo>
                      <a:lnTo>
                        <a:pt x="477" y="661"/>
                      </a:lnTo>
                      <a:lnTo>
                        <a:pt x="470" y="670"/>
                      </a:lnTo>
                      <a:lnTo>
                        <a:pt x="464" y="679"/>
                      </a:lnTo>
                      <a:lnTo>
                        <a:pt x="456" y="689"/>
                      </a:lnTo>
                      <a:lnTo>
                        <a:pt x="448" y="698"/>
                      </a:lnTo>
                      <a:lnTo>
                        <a:pt x="441" y="708"/>
                      </a:lnTo>
                      <a:lnTo>
                        <a:pt x="433" y="718"/>
                      </a:lnTo>
                      <a:lnTo>
                        <a:pt x="425" y="727"/>
                      </a:lnTo>
                      <a:lnTo>
                        <a:pt x="416" y="736"/>
                      </a:lnTo>
                      <a:lnTo>
                        <a:pt x="408" y="745"/>
                      </a:lnTo>
                      <a:lnTo>
                        <a:pt x="400" y="754"/>
                      </a:lnTo>
                      <a:lnTo>
                        <a:pt x="392" y="762"/>
                      </a:lnTo>
                      <a:lnTo>
                        <a:pt x="383" y="770"/>
                      </a:lnTo>
                      <a:lnTo>
                        <a:pt x="376" y="778"/>
                      </a:lnTo>
                      <a:lnTo>
                        <a:pt x="368" y="786"/>
                      </a:lnTo>
                      <a:lnTo>
                        <a:pt x="360" y="793"/>
                      </a:lnTo>
                      <a:lnTo>
                        <a:pt x="351" y="800"/>
                      </a:lnTo>
                      <a:lnTo>
                        <a:pt x="343" y="807"/>
                      </a:lnTo>
                      <a:lnTo>
                        <a:pt x="334" y="814"/>
                      </a:lnTo>
                      <a:lnTo>
                        <a:pt x="325" y="821"/>
                      </a:lnTo>
                      <a:lnTo>
                        <a:pt x="316" y="828"/>
                      </a:lnTo>
                      <a:lnTo>
                        <a:pt x="307" y="835"/>
                      </a:lnTo>
                      <a:lnTo>
                        <a:pt x="297" y="842"/>
                      </a:lnTo>
                      <a:lnTo>
                        <a:pt x="288" y="849"/>
                      </a:lnTo>
                      <a:lnTo>
                        <a:pt x="278" y="855"/>
                      </a:lnTo>
                      <a:lnTo>
                        <a:pt x="270" y="862"/>
                      </a:lnTo>
                      <a:lnTo>
                        <a:pt x="260" y="868"/>
                      </a:lnTo>
                      <a:lnTo>
                        <a:pt x="252" y="874"/>
                      </a:lnTo>
                      <a:lnTo>
                        <a:pt x="244" y="879"/>
                      </a:lnTo>
                      <a:lnTo>
                        <a:pt x="236" y="884"/>
                      </a:lnTo>
                      <a:lnTo>
                        <a:pt x="228" y="888"/>
                      </a:lnTo>
                      <a:lnTo>
                        <a:pt x="222" y="893"/>
                      </a:lnTo>
                      <a:lnTo>
                        <a:pt x="215" y="898"/>
                      </a:lnTo>
                      <a:lnTo>
                        <a:pt x="205" y="904"/>
                      </a:lnTo>
                      <a:lnTo>
                        <a:pt x="195" y="909"/>
                      </a:lnTo>
                      <a:lnTo>
                        <a:pt x="187" y="915"/>
                      </a:lnTo>
                      <a:lnTo>
                        <a:pt x="178" y="921"/>
                      </a:lnTo>
                      <a:lnTo>
                        <a:pt x="169" y="926"/>
                      </a:lnTo>
                      <a:lnTo>
                        <a:pt x="162" y="931"/>
                      </a:lnTo>
                      <a:lnTo>
                        <a:pt x="154" y="935"/>
                      </a:lnTo>
                      <a:lnTo>
                        <a:pt x="148" y="939"/>
                      </a:lnTo>
                      <a:lnTo>
                        <a:pt x="143" y="942"/>
                      </a:lnTo>
                      <a:lnTo>
                        <a:pt x="138" y="946"/>
                      </a:lnTo>
                      <a:lnTo>
                        <a:pt x="134" y="947"/>
                      </a:lnTo>
                      <a:lnTo>
                        <a:pt x="131" y="949"/>
                      </a:lnTo>
                      <a:lnTo>
                        <a:pt x="129" y="950"/>
                      </a:lnTo>
                      <a:lnTo>
                        <a:pt x="127" y="951"/>
                      </a:lnTo>
                      <a:lnTo>
                        <a:pt x="125" y="952"/>
                      </a:lnTo>
                      <a:lnTo>
                        <a:pt x="124" y="953"/>
                      </a:lnTo>
                      <a:lnTo>
                        <a:pt x="124" y="954"/>
                      </a:lnTo>
                      <a:lnTo>
                        <a:pt x="123" y="954"/>
                      </a:lnTo>
                      <a:cubicBezTo>
                        <a:pt x="106" y="962"/>
                        <a:pt x="82" y="965"/>
                        <a:pt x="63" y="969"/>
                      </a:cubicBezTo>
                      <a:cubicBezTo>
                        <a:pt x="32" y="974"/>
                        <a:pt x="0" y="977"/>
                        <a:pt x="0" y="977"/>
                      </a:cubicBezTo>
                      <a:lnTo>
                        <a:pt x="1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64" name="Group 140"/>
              <p:cNvGrpSpPr>
                <a:grpSpLocks/>
              </p:cNvGrpSpPr>
              <p:nvPr/>
            </p:nvGrpSpPr>
            <p:grpSpPr bwMode="auto">
              <a:xfrm>
                <a:off x="4757" y="2324"/>
                <a:ext cx="44" cy="76"/>
                <a:chOff x="4757" y="2324"/>
                <a:chExt cx="44" cy="76"/>
              </a:xfrm>
            </p:grpSpPr>
            <p:sp>
              <p:nvSpPr>
                <p:cNvPr id="62665" name="Freeform 141"/>
                <p:cNvSpPr>
                  <a:spLocks noChangeArrowheads="1"/>
                </p:cNvSpPr>
                <p:nvPr/>
              </p:nvSpPr>
              <p:spPr bwMode="auto">
                <a:xfrm flipH="1">
                  <a:off x="4757" y="2324"/>
                  <a:ext cx="45" cy="77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544" y="421"/>
                      </a:moveTo>
                      <a:lnTo>
                        <a:pt x="539" y="422"/>
                      </a:lnTo>
                      <a:lnTo>
                        <a:pt x="533" y="425"/>
                      </a:lnTo>
                      <a:lnTo>
                        <a:pt x="529" y="425"/>
                      </a:lnTo>
                      <a:lnTo>
                        <a:pt x="523" y="426"/>
                      </a:lnTo>
                      <a:lnTo>
                        <a:pt x="517" y="427"/>
                      </a:lnTo>
                      <a:lnTo>
                        <a:pt x="511" y="427"/>
                      </a:lnTo>
                      <a:lnTo>
                        <a:pt x="504" y="426"/>
                      </a:lnTo>
                      <a:lnTo>
                        <a:pt x="497" y="425"/>
                      </a:lnTo>
                      <a:lnTo>
                        <a:pt x="489" y="424"/>
                      </a:lnTo>
                      <a:lnTo>
                        <a:pt x="481" y="422"/>
                      </a:lnTo>
                      <a:lnTo>
                        <a:pt x="473" y="421"/>
                      </a:lnTo>
                      <a:lnTo>
                        <a:pt x="464" y="418"/>
                      </a:lnTo>
                      <a:lnTo>
                        <a:pt x="456" y="416"/>
                      </a:lnTo>
                      <a:lnTo>
                        <a:pt x="447" y="413"/>
                      </a:lnTo>
                      <a:lnTo>
                        <a:pt x="439" y="410"/>
                      </a:lnTo>
                      <a:lnTo>
                        <a:pt x="431" y="407"/>
                      </a:lnTo>
                      <a:lnTo>
                        <a:pt x="422" y="404"/>
                      </a:lnTo>
                      <a:lnTo>
                        <a:pt x="413" y="400"/>
                      </a:lnTo>
                      <a:lnTo>
                        <a:pt x="404" y="396"/>
                      </a:lnTo>
                      <a:lnTo>
                        <a:pt x="394" y="391"/>
                      </a:lnTo>
                      <a:lnTo>
                        <a:pt x="385" y="387"/>
                      </a:lnTo>
                      <a:lnTo>
                        <a:pt x="376" y="383"/>
                      </a:lnTo>
                      <a:lnTo>
                        <a:pt x="366" y="378"/>
                      </a:lnTo>
                      <a:lnTo>
                        <a:pt x="358" y="373"/>
                      </a:lnTo>
                      <a:lnTo>
                        <a:pt x="350" y="369"/>
                      </a:lnTo>
                      <a:lnTo>
                        <a:pt x="343" y="365"/>
                      </a:lnTo>
                      <a:lnTo>
                        <a:pt x="337" y="361"/>
                      </a:lnTo>
                      <a:lnTo>
                        <a:pt x="331" y="358"/>
                      </a:lnTo>
                      <a:lnTo>
                        <a:pt x="326" y="354"/>
                      </a:lnTo>
                      <a:lnTo>
                        <a:pt x="321" y="349"/>
                      </a:lnTo>
                      <a:lnTo>
                        <a:pt x="316" y="345"/>
                      </a:lnTo>
                      <a:lnTo>
                        <a:pt x="313" y="341"/>
                      </a:lnTo>
                      <a:lnTo>
                        <a:pt x="309" y="336"/>
                      </a:lnTo>
                      <a:lnTo>
                        <a:pt x="307" y="331"/>
                      </a:lnTo>
                      <a:lnTo>
                        <a:pt x="305" y="326"/>
                      </a:lnTo>
                      <a:lnTo>
                        <a:pt x="304" y="320"/>
                      </a:lnTo>
                      <a:lnTo>
                        <a:pt x="303" y="315"/>
                      </a:lnTo>
                      <a:lnTo>
                        <a:pt x="302" y="309"/>
                      </a:lnTo>
                      <a:lnTo>
                        <a:pt x="301" y="303"/>
                      </a:lnTo>
                      <a:lnTo>
                        <a:pt x="301" y="297"/>
                      </a:lnTo>
                      <a:lnTo>
                        <a:pt x="301" y="291"/>
                      </a:lnTo>
                      <a:lnTo>
                        <a:pt x="301" y="284"/>
                      </a:lnTo>
                      <a:lnTo>
                        <a:pt x="301" y="277"/>
                      </a:lnTo>
                      <a:lnTo>
                        <a:pt x="301" y="269"/>
                      </a:lnTo>
                      <a:lnTo>
                        <a:pt x="302" y="261"/>
                      </a:lnTo>
                      <a:lnTo>
                        <a:pt x="303" y="252"/>
                      </a:lnTo>
                      <a:lnTo>
                        <a:pt x="303" y="243"/>
                      </a:lnTo>
                      <a:lnTo>
                        <a:pt x="304" y="234"/>
                      </a:lnTo>
                      <a:lnTo>
                        <a:pt x="305" y="224"/>
                      </a:lnTo>
                      <a:lnTo>
                        <a:pt x="307" y="215"/>
                      </a:lnTo>
                      <a:lnTo>
                        <a:pt x="309" y="206"/>
                      </a:lnTo>
                      <a:lnTo>
                        <a:pt x="311" y="197"/>
                      </a:lnTo>
                      <a:lnTo>
                        <a:pt x="313" y="188"/>
                      </a:lnTo>
                      <a:lnTo>
                        <a:pt x="316" y="180"/>
                      </a:lnTo>
                      <a:lnTo>
                        <a:pt x="318" y="172"/>
                      </a:lnTo>
                      <a:lnTo>
                        <a:pt x="322" y="164"/>
                      </a:lnTo>
                      <a:lnTo>
                        <a:pt x="326" y="155"/>
                      </a:lnTo>
                      <a:lnTo>
                        <a:pt x="330" y="147"/>
                      </a:lnTo>
                      <a:lnTo>
                        <a:pt x="334" y="138"/>
                      </a:lnTo>
                      <a:lnTo>
                        <a:pt x="338" y="130"/>
                      </a:lnTo>
                      <a:lnTo>
                        <a:pt x="343" y="121"/>
                      </a:lnTo>
                      <a:lnTo>
                        <a:pt x="348" y="113"/>
                      </a:lnTo>
                      <a:lnTo>
                        <a:pt x="353" y="105"/>
                      </a:lnTo>
                      <a:lnTo>
                        <a:pt x="357" y="98"/>
                      </a:lnTo>
                      <a:lnTo>
                        <a:pt x="361" y="91"/>
                      </a:lnTo>
                      <a:lnTo>
                        <a:pt x="366" y="85"/>
                      </a:lnTo>
                      <a:lnTo>
                        <a:pt x="369" y="79"/>
                      </a:lnTo>
                      <a:lnTo>
                        <a:pt x="373" y="73"/>
                      </a:lnTo>
                      <a:lnTo>
                        <a:pt x="377" y="66"/>
                      </a:lnTo>
                      <a:lnTo>
                        <a:pt x="381" y="59"/>
                      </a:lnTo>
                      <a:lnTo>
                        <a:pt x="385" y="53"/>
                      </a:lnTo>
                      <a:lnTo>
                        <a:pt x="388" y="47"/>
                      </a:lnTo>
                      <a:lnTo>
                        <a:pt x="391" y="41"/>
                      </a:lnTo>
                      <a:lnTo>
                        <a:pt x="392" y="36"/>
                      </a:lnTo>
                      <a:lnTo>
                        <a:pt x="394" y="31"/>
                      </a:lnTo>
                      <a:lnTo>
                        <a:pt x="394" y="26"/>
                      </a:lnTo>
                      <a:lnTo>
                        <a:pt x="394" y="23"/>
                      </a:lnTo>
                      <a:lnTo>
                        <a:pt x="393" y="20"/>
                      </a:lnTo>
                      <a:lnTo>
                        <a:pt x="391" y="17"/>
                      </a:lnTo>
                      <a:lnTo>
                        <a:pt x="389" y="14"/>
                      </a:lnTo>
                      <a:lnTo>
                        <a:pt x="386" y="11"/>
                      </a:lnTo>
                      <a:lnTo>
                        <a:pt x="382" y="9"/>
                      </a:lnTo>
                      <a:lnTo>
                        <a:pt x="378" y="7"/>
                      </a:lnTo>
                      <a:lnTo>
                        <a:pt x="373" y="5"/>
                      </a:lnTo>
                      <a:lnTo>
                        <a:pt x="368" y="3"/>
                      </a:lnTo>
                      <a:lnTo>
                        <a:pt x="362" y="2"/>
                      </a:lnTo>
                      <a:lnTo>
                        <a:pt x="356" y="1"/>
                      </a:lnTo>
                      <a:lnTo>
                        <a:pt x="351" y="0"/>
                      </a:lnTo>
                      <a:lnTo>
                        <a:pt x="344" y="0"/>
                      </a:lnTo>
                      <a:lnTo>
                        <a:pt x="338" y="0"/>
                      </a:lnTo>
                      <a:lnTo>
                        <a:pt x="331" y="0"/>
                      </a:lnTo>
                      <a:lnTo>
                        <a:pt x="323" y="2"/>
                      </a:lnTo>
                      <a:lnTo>
                        <a:pt x="316" y="3"/>
                      </a:lnTo>
                      <a:lnTo>
                        <a:pt x="308" y="5"/>
                      </a:lnTo>
                      <a:lnTo>
                        <a:pt x="300" y="7"/>
                      </a:lnTo>
                      <a:lnTo>
                        <a:pt x="293" y="10"/>
                      </a:lnTo>
                      <a:lnTo>
                        <a:pt x="285" y="13"/>
                      </a:lnTo>
                      <a:lnTo>
                        <a:pt x="278" y="16"/>
                      </a:lnTo>
                      <a:lnTo>
                        <a:pt x="273" y="18"/>
                      </a:lnTo>
                      <a:lnTo>
                        <a:pt x="267" y="21"/>
                      </a:lnTo>
                      <a:lnTo>
                        <a:pt x="262" y="24"/>
                      </a:lnTo>
                      <a:lnTo>
                        <a:pt x="256" y="28"/>
                      </a:lnTo>
                      <a:lnTo>
                        <a:pt x="250" y="32"/>
                      </a:lnTo>
                      <a:lnTo>
                        <a:pt x="244" y="37"/>
                      </a:lnTo>
                      <a:lnTo>
                        <a:pt x="237" y="41"/>
                      </a:lnTo>
                      <a:lnTo>
                        <a:pt x="230" y="47"/>
                      </a:lnTo>
                      <a:lnTo>
                        <a:pt x="224" y="53"/>
                      </a:lnTo>
                      <a:lnTo>
                        <a:pt x="217" y="59"/>
                      </a:lnTo>
                      <a:lnTo>
                        <a:pt x="210" y="65"/>
                      </a:lnTo>
                      <a:lnTo>
                        <a:pt x="203" y="71"/>
                      </a:lnTo>
                      <a:lnTo>
                        <a:pt x="196" y="78"/>
                      </a:lnTo>
                      <a:lnTo>
                        <a:pt x="190" y="85"/>
                      </a:lnTo>
                      <a:lnTo>
                        <a:pt x="184" y="91"/>
                      </a:lnTo>
                      <a:lnTo>
                        <a:pt x="178" y="97"/>
                      </a:lnTo>
                      <a:lnTo>
                        <a:pt x="172" y="104"/>
                      </a:lnTo>
                      <a:lnTo>
                        <a:pt x="166" y="110"/>
                      </a:lnTo>
                      <a:lnTo>
                        <a:pt x="159" y="118"/>
                      </a:lnTo>
                      <a:lnTo>
                        <a:pt x="152" y="125"/>
                      </a:lnTo>
                      <a:lnTo>
                        <a:pt x="146" y="134"/>
                      </a:lnTo>
                      <a:lnTo>
                        <a:pt x="138" y="142"/>
                      </a:lnTo>
                      <a:lnTo>
                        <a:pt x="132" y="150"/>
                      </a:lnTo>
                      <a:lnTo>
                        <a:pt x="124" y="159"/>
                      </a:lnTo>
                      <a:lnTo>
                        <a:pt x="117" y="168"/>
                      </a:lnTo>
                      <a:lnTo>
                        <a:pt x="111" y="177"/>
                      </a:lnTo>
                      <a:lnTo>
                        <a:pt x="104" y="185"/>
                      </a:lnTo>
                      <a:lnTo>
                        <a:pt x="98" y="193"/>
                      </a:lnTo>
                      <a:lnTo>
                        <a:pt x="93" y="202"/>
                      </a:lnTo>
                      <a:lnTo>
                        <a:pt x="87" y="209"/>
                      </a:lnTo>
                      <a:lnTo>
                        <a:pt x="82" y="217"/>
                      </a:lnTo>
                      <a:lnTo>
                        <a:pt x="77" y="225"/>
                      </a:lnTo>
                      <a:lnTo>
                        <a:pt x="72" y="233"/>
                      </a:lnTo>
                      <a:lnTo>
                        <a:pt x="67" y="241"/>
                      </a:lnTo>
                      <a:lnTo>
                        <a:pt x="63" y="249"/>
                      </a:lnTo>
                      <a:lnTo>
                        <a:pt x="58" y="258"/>
                      </a:lnTo>
                      <a:lnTo>
                        <a:pt x="53" y="266"/>
                      </a:lnTo>
                      <a:lnTo>
                        <a:pt x="50" y="275"/>
                      </a:lnTo>
                      <a:lnTo>
                        <a:pt x="46" y="284"/>
                      </a:lnTo>
                      <a:lnTo>
                        <a:pt x="42" y="293"/>
                      </a:lnTo>
                      <a:lnTo>
                        <a:pt x="38" y="301"/>
                      </a:lnTo>
                      <a:lnTo>
                        <a:pt x="35" y="310"/>
                      </a:lnTo>
                      <a:lnTo>
                        <a:pt x="31" y="319"/>
                      </a:lnTo>
                      <a:lnTo>
                        <a:pt x="29" y="327"/>
                      </a:lnTo>
                      <a:lnTo>
                        <a:pt x="26" y="335"/>
                      </a:lnTo>
                      <a:lnTo>
                        <a:pt x="24" y="343"/>
                      </a:lnTo>
                      <a:lnTo>
                        <a:pt x="21" y="350"/>
                      </a:lnTo>
                      <a:lnTo>
                        <a:pt x="20" y="358"/>
                      </a:lnTo>
                      <a:lnTo>
                        <a:pt x="17" y="365"/>
                      </a:lnTo>
                      <a:lnTo>
                        <a:pt x="16" y="372"/>
                      </a:lnTo>
                      <a:lnTo>
                        <a:pt x="13" y="380"/>
                      </a:lnTo>
                      <a:lnTo>
                        <a:pt x="12" y="388"/>
                      </a:lnTo>
                      <a:lnTo>
                        <a:pt x="10" y="396"/>
                      </a:lnTo>
                      <a:lnTo>
                        <a:pt x="8" y="405"/>
                      </a:lnTo>
                      <a:lnTo>
                        <a:pt x="7" y="413"/>
                      </a:lnTo>
                      <a:lnTo>
                        <a:pt x="5" y="422"/>
                      </a:lnTo>
                      <a:lnTo>
                        <a:pt x="4" y="431"/>
                      </a:lnTo>
                      <a:lnTo>
                        <a:pt x="3" y="439"/>
                      </a:lnTo>
                      <a:lnTo>
                        <a:pt x="2" y="447"/>
                      </a:lnTo>
                      <a:lnTo>
                        <a:pt x="1" y="456"/>
                      </a:lnTo>
                      <a:lnTo>
                        <a:pt x="0" y="464"/>
                      </a:lnTo>
                      <a:lnTo>
                        <a:pt x="0" y="472"/>
                      </a:lnTo>
                      <a:lnTo>
                        <a:pt x="0" y="480"/>
                      </a:lnTo>
                      <a:lnTo>
                        <a:pt x="1" y="487"/>
                      </a:lnTo>
                      <a:lnTo>
                        <a:pt x="2" y="495"/>
                      </a:lnTo>
                      <a:lnTo>
                        <a:pt x="2" y="503"/>
                      </a:lnTo>
                      <a:lnTo>
                        <a:pt x="3" y="510"/>
                      </a:lnTo>
                      <a:lnTo>
                        <a:pt x="4" y="519"/>
                      </a:lnTo>
                      <a:lnTo>
                        <a:pt x="6" y="527"/>
                      </a:lnTo>
                      <a:lnTo>
                        <a:pt x="8" y="536"/>
                      </a:lnTo>
                      <a:lnTo>
                        <a:pt x="11" y="545"/>
                      </a:lnTo>
                      <a:lnTo>
                        <a:pt x="13" y="555"/>
                      </a:lnTo>
                      <a:lnTo>
                        <a:pt x="17" y="564"/>
                      </a:lnTo>
                      <a:lnTo>
                        <a:pt x="20" y="573"/>
                      </a:lnTo>
                      <a:lnTo>
                        <a:pt x="24" y="583"/>
                      </a:lnTo>
                      <a:lnTo>
                        <a:pt x="28" y="592"/>
                      </a:lnTo>
                      <a:lnTo>
                        <a:pt x="33" y="601"/>
                      </a:lnTo>
                      <a:lnTo>
                        <a:pt x="37" y="610"/>
                      </a:lnTo>
                      <a:lnTo>
                        <a:pt x="42" y="618"/>
                      </a:lnTo>
                      <a:lnTo>
                        <a:pt x="47" y="628"/>
                      </a:lnTo>
                      <a:lnTo>
                        <a:pt x="52" y="635"/>
                      </a:lnTo>
                      <a:lnTo>
                        <a:pt x="57" y="643"/>
                      </a:lnTo>
                      <a:lnTo>
                        <a:pt x="63" y="652"/>
                      </a:lnTo>
                      <a:lnTo>
                        <a:pt x="68" y="661"/>
                      </a:lnTo>
                      <a:lnTo>
                        <a:pt x="75" y="670"/>
                      </a:lnTo>
                      <a:lnTo>
                        <a:pt x="81" y="679"/>
                      </a:lnTo>
                      <a:lnTo>
                        <a:pt x="89" y="689"/>
                      </a:lnTo>
                      <a:lnTo>
                        <a:pt x="97" y="698"/>
                      </a:lnTo>
                      <a:lnTo>
                        <a:pt x="104" y="708"/>
                      </a:lnTo>
                      <a:lnTo>
                        <a:pt x="112" y="718"/>
                      </a:lnTo>
                      <a:lnTo>
                        <a:pt x="120" y="727"/>
                      </a:lnTo>
                      <a:lnTo>
                        <a:pt x="129" y="736"/>
                      </a:lnTo>
                      <a:lnTo>
                        <a:pt x="137" y="745"/>
                      </a:lnTo>
                      <a:lnTo>
                        <a:pt x="145" y="754"/>
                      </a:lnTo>
                      <a:lnTo>
                        <a:pt x="153" y="762"/>
                      </a:lnTo>
                      <a:lnTo>
                        <a:pt x="162" y="770"/>
                      </a:lnTo>
                      <a:lnTo>
                        <a:pt x="169" y="778"/>
                      </a:lnTo>
                      <a:lnTo>
                        <a:pt x="177" y="786"/>
                      </a:lnTo>
                      <a:lnTo>
                        <a:pt x="185" y="793"/>
                      </a:lnTo>
                      <a:lnTo>
                        <a:pt x="194" y="800"/>
                      </a:lnTo>
                      <a:lnTo>
                        <a:pt x="202" y="807"/>
                      </a:lnTo>
                      <a:lnTo>
                        <a:pt x="211" y="814"/>
                      </a:lnTo>
                      <a:lnTo>
                        <a:pt x="220" y="821"/>
                      </a:lnTo>
                      <a:lnTo>
                        <a:pt x="229" y="828"/>
                      </a:lnTo>
                      <a:lnTo>
                        <a:pt x="238" y="835"/>
                      </a:lnTo>
                      <a:lnTo>
                        <a:pt x="248" y="842"/>
                      </a:lnTo>
                      <a:lnTo>
                        <a:pt x="257" y="849"/>
                      </a:lnTo>
                      <a:lnTo>
                        <a:pt x="267" y="855"/>
                      </a:lnTo>
                      <a:lnTo>
                        <a:pt x="275" y="862"/>
                      </a:lnTo>
                      <a:lnTo>
                        <a:pt x="285" y="868"/>
                      </a:lnTo>
                      <a:lnTo>
                        <a:pt x="293" y="874"/>
                      </a:lnTo>
                      <a:lnTo>
                        <a:pt x="301" y="879"/>
                      </a:lnTo>
                      <a:lnTo>
                        <a:pt x="309" y="884"/>
                      </a:lnTo>
                      <a:lnTo>
                        <a:pt x="317" y="888"/>
                      </a:lnTo>
                      <a:lnTo>
                        <a:pt x="323" y="893"/>
                      </a:lnTo>
                      <a:lnTo>
                        <a:pt x="330" y="898"/>
                      </a:lnTo>
                      <a:lnTo>
                        <a:pt x="340" y="904"/>
                      </a:lnTo>
                      <a:lnTo>
                        <a:pt x="350" y="909"/>
                      </a:lnTo>
                      <a:lnTo>
                        <a:pt x="358" y="915"/>
                      </a:lnTo>
                      <a:lnTo>
                        <a:pt x="367" y="921"/>
                      </a:lnTo>
                      <a:lnTo>
                        <a:pt x="376" y="926"/>
                      </a:lnTo>
                      <a:lnTo>
                        <a:pt x="383" y="931"/>
                      </a:lnTo>
                      <a:lnTo>
                        <a:pt x="391" y="935"/>
                      </a:lnTo>
                      <a:lnTo>
                        <a:pt x="397" y="939"/>
                      </a:lnTo>
                      <a:lnTo>
                        <a:pt x="402" y="942"/>
                      </a:lnTo>
                      <a:lnTo>
                        <a:pt x="407" y="946"/>
                      </a:lnTo>
                      <a:lnTo>
                        <a:pt x="411" y="947"/>
                      </a:lnTo>
                      <a:lnTo>
                        <a:pt x="414" y="949"/>
                      </a:lnTo>
                      <a:lnTo>
                        <a:pt x="416" y="950"/>
                      </a:lnTo>
                      <a:lnTo>
                        <a:pt x="418" y="951"/>
                      </a:lnTo>
                      <a:lnTo>
                        <a:pt x="420" y="952"/>
                      </a:lnTo>
                      <a:lnTo>
                        <a:pt x="421" y="953"/>
                      </a:lnTo>
                      <a:lnTo>
                        <a:pt x="421" y="954"/>
                      </a:lnTo>
                      <a:lnTo>
                        <a:pt x="422" y="954"/>
                      </a:lnTo>
                      <a:cubicBezTo>
                        <a:pt x="439" y="962"/>
                        <a:pt x="463" y="965"/>
                        <a:pt x="482" y="969"/>
                      </a:cubicBezTo>
                      <a:cubicBezTo>
                        <a:pt x="513" y="974"/>
                        <a:pt x="545" y="977"/>
                        <a:pt x="545" y="977"/>
                      </a:cubicBezTo>
                      <a:lnTo>
                        <a:pt x="544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662" name="AutoShape 142"/>
            <p:cNvSpPr>
              <a:spLocks noChangeArrowheads="1"/>
            </p:cNvSpPr>
            <p:nvPr/>
          </p:nvSpPr>
          <p:spPr bwMode="auto">
            <a:xfrm>
              <a:off x="4614" y="2348"/>
              <a:ext cx="148" cy="63"/>
            </a:xfrm>
            <a:prstGeom prst="roundRect">
              <a:avLst>
                <a:gd name="adj" fmla="val 1611"/>
              </a:avLst>
            </a:prstGeom>
            <a:solidFill>
              <a:srgbClr val="FF0000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84" name="Group 143"/>
          <p:cNvGrpSpPr>
            <a:grpSpLocks/>
          </p:cNvGrpSpPr>
          <p:nvPr/>
        </p:nvGrpSpPr>
        <p:grpSpPr bwMode="auto">
          <a:xfrm>
            <a:off x="8664575" y="4994275"/>
            <a:ext cx="406400" cy="150813"/>
            <a:chOff x="4951" y="2854"/>
            <a:chExt cx="232" cy="86"/>
          </a:xfrm>
        </p:grpSpPr>
        <p:grpSp>
          <p:nvGrpSpPr>
            <p:cNvPr id="62655" name="Group 144"/>
            <p:cNvGrpSpPr>
              <a:grpSpLocks/>
            </p:cNvGrpSpPr>
            <p:nvPr/>
          </p:nvGrpSpPr>
          <p:grpSpPr bwMode="auto">
            <a:xfrm>
              <a:off x="4951" y="2854"/>
              <a:ext cx="232" cy="75"/>
              <a:chOff x="4951" y="2854"/>
              <a:chExt cx="232" cy="75"/>
            </a:xfrm>
          </p:grpSpPr>
          <p:grpSp>
            <p:nvGrpSpPr>
              <p:cNvPr id="62657" name="Group 145"/>
              <p:cNvGrpSpPr>
                <a:grpSpLocks/>
              </p:cNvGrpSpPr>
              <p:nvPr/>
            </p:nvGrpSpPr>
            <p:grpSpPr bwMode="auto">
              <a:xfrm>
                <a:off x="4951" y="2854"/>
                <a:ext cx="44" cy="75"/>
                <a:chOff x="4951" y="2854"/>
                <a:chExt cx="44" cy="75"/>
              </a:xfrm>
            </p:grpSpPr>
            <p:sp>
              <p:nvSpPr>
                <p:cNvPr id="62660" name="Freeform 146"/>
                <p:cNvSpPr>
                  <a:spLocks noChangeArrowheads="1"/>
                </p:cNvSpPr>
                <p:nvPr/>
              </p:nvSpPr>
              <p:spPr bwMode="auto">
                <a:xfrm flipH="1">
                  <a:off x="4951" y="2854"/>
                  <a:ext cx="45" cy="76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1" y="421"/>
                      </a:moveTo>
                      <a:lnTo>
                        <a:pt x="6" y="422"/>
                      </a:lnTo>
                      <a:lnTo>
                        <a:pt x="12" y="425"/>
                      </a:lnTo>
                      <a:lnTo>
                        <a:pt x="16" y="425"/>
                      </a:lnTo>
                      <a:lnTo>
                        <a:pt x="22" y="426"/>
                      </a:lnTo>
                      <a:lnTo>
                        <a:pt x="28" y="427"/>
                      </a:lnTo>
                      <a:lnTo>
                        <a:pt x="34" y="427"/>
                      </a:lnTo>
                      <a:lnTo>
                        <a:pt x="41" y="426"/>
                      </a:lnTo>
                      <a:lnTo>
                        <a:pt x="48" y="425"/>
                      </a:lnTo>
                      <a:lnTo>
                        <a:pt x="56" y="424"/>
                      </a:lnTo>
                      <a:lnTo>
                        <a:pt x="64" y="422"/>
                      </a:lnTo>
                      <a:lnTo>
                        <a:pt x="72" y="421"/>
                      </a:lnTo>
                      <a:lnTo>
                        <a:pt x="81" y="418"/>
                      </a:lnTo>
                      <a:lnTo>
                        <a:pt x="89" y="416"/>
                      </a:lnTo>
                      <a:lnTo>
                        <a:pt x="98" y="413"/>
                      </a:lnTo>
                      <a:lnTo>
                        <a:pt x="106" y="410"/>
                      </a:lnTo>
                      <a:lnTo>
                        <a:pt x="114" y="407"/>
                      </a:lnTo>
                      <a:lnTo>
                        <a:pt x="123" y="404"/>
                      </a:lnTo>
                      <a:lnTo>
                        <a:pt x="132" y="400"/>
                      </a:lnTo>
                      <a:lnTo>
                        <a:pt x="141" y="396"/>
                      </a:lnTo>
                      <a:lnTo>
                        <a:pt x="151" y="391"/>
                      </a:lnTo>
                      <a:lnTo>
                        <a:pt x="160" y="387"/>
                      </a:lnTo>
                      <a:lnTo>
                        <a:pt x="169" y="383"/>
                      </a:lnTo>
                      <a:lnTo>
                        <a:pt x="179" y="378"/>
                      </a:lnTo>
                      <a:lnTo>
                        <a:pt x="187" y="373"/>
                      </a:lnTo>
                      <a:lnTo>
                        <a:pt x="195" y="369"/>
                      </a:lnTo>
                      <a:lnTo>
                        <a:pt x="202" y="365"/>
                      </a:lnTo>
                      <a:lnTo>
                        <a:pt x="208" y="361"/>
                      </a:lnTo>
                      <a:lnTo>
                        <a:pt x="214" y="358"/>
                      </a:lnTo>
                      <a:lnTo>
                        <a:pt x="219" y="354"/>
                      </a:lnTo>
                      <a:lnTo>
                        <a:pt x="224" y="349"/>
                      </a:lnTo>
                      <a:lnTo>
                        <a:pt x="229" y="345"/>
                      </a:lnTo>
                      <a:lnTo>
                        <a:pt x="232" y="341"/>
                      </a:lnTo>
                      <a:lnTo>
                        <a:pt x="236" y="336"/>
                      </a:lnTo>
                      <a:lnTo>
                        <a:pt x="238" y="331"/>
                      </a:lnTo>
                      <a:lnTo>
                        <a:pt x="240" y="326"/>
                      </a:lnTo>
                      <a:lnTo>
                        <a:pt x="241" y="320"/>
                      </a:lnTo>
                      <a:lnTo>
                        <a:pt x="242" y="315"/>
                      </a:lnTo>
                      <a:lnTo>
                        <a:pt x="243" y="309"/>
                      </a:lnTo>
                      <a:lnTo>
                        <a:pt x="244" y="303"/>
                      </a:lnTo>
                      <a:lnTo>
                        <a:pt x="244" y="297"/>
                      </a:lnTo>
                      <a:lnTo>
                        <a:pt x="244" y="291"/>
                      </a:lnTo>
                      <a:lnTo>
                        <a:pt x="244" y="284"/>
                      </a:lnTo>
                      <a:lnTo>
                        <a:pt x="244" y="277"/>
                      </a:lnTo>
                      <a:lnTo>
                        <a:pt x="244" y="269"/>
                      </a:lnTo>
                      <a:lnTo>
                        <a:pt x="243" y="261"/>
                      </a:lnTo>
                      <a:lnTo>
                        <a:pt x="242" y="252"/>
                      </a:lnTo>
                      <a:lnTo>
                        <a:pt x="242" y="243"/>
                      </a:lnTo>
                      <a:lnTo>
                        <a:pt x="241" y="234"/>
                      </a:lnTo>
                      <a:lnTo>
                        <a:pt x="240" y="224"/>
                      </a:lnTo>
                      <a:lnTo>
                        <a:pt x="238" y="215"/>
                      </a:lnTo>
                      <a:lnTo>
                        <a:pt x="236" y="206"/>
                      </a:lnTo>
                      <a:lnTo>
                        <a:pt x="234" y="197"/>
                      </a:lnTo>
                      <a:lnTo>
                        <a:pt x="232" y="188"/>
                      </a:lnTo>
                      <a:lnTo>
                        <a:pt x="229" y="180"/>
                      </a:lnTo>
                      <a:lnTo>
                        <a:pt x="227" y="172"/>
                      </a:lnTo>
                      <a:lnTo>
                        <a:pt x="223" y="164"/>
                      </a:lnTo>
                      <a:lnTo>
                        <a:pt x="219" y="155"/>
                      </a:lnTo>
                      <a:lnTo>
                        <a:pt x="215" y="147"/>
                      </a:lnTo>
                      <a:lnTo>
                        <a:pt x="211" y="138"/>
                      </a:lnTo>
                      <a:lnTo>
                        <a:pt x="207" y="130"/>
                      </a:lnTo>
                      <a:lnTo>
                        <a:pt x="202" y="121"/>
                      </a:lnTo>
                      <a:lnTo>
                        <a:pt x="197" y="113"/>
                      </a:lnTo>
                      <a:lnTo>
                        <a:pt x="192" y="105"/>
                      </a:lnTo>
                      <a:lnTo>
                        <a:pt x="188" y="98"/>
                      </a:lnTo>
                      <a:lnTo>
                        <a:pt x="184" y="91"/>
                      </a:lnTo>
                      <a:lnTo>
                        <a:pt x="179" y="85"/>
                      </a:lnTo>
                      <a:lnTo>
                        <a:pt x="176" y="79"/>
                      </a:lnTo>
                      <a:lnTo>
                        <a:pt x="172" y="73"/>
                      </a:lnTo>
                      <a:lnTo>
                        <a:pt x="168" y="66"/>
                      </a:lnTo>
                      <a:lnTo>
                        <a:pt x="164" y="59"/>
                      </a:lnTo>
                      <a:lnTo>
                        <a:pt x="160" y="53"/>
                      </a:lnTo>
                      <a:lnTo>
                        <a:pt x="157" y="47"/>
                      </a:lnTo>
                      <a:lnTo>
                        <a:pt x="154" y="41"/>
                      </a:lnTo>
                      <a:lnTo>
                        <a:pt x="153" y="36"/>
                      </a:lnTo>
                      <a:lnTo>
                        <a:pt x="151" y="31"/>
                      </a:lnTo>
                      <a:lnTo>
                        <a:pt x="151" y="26"/>
                      </a:lnTo>
                      <a:lnTo>
                        <a:pt x="151" y="23"/>
                      </a:lnTo>
                      <a:lnTo>
                        <a:pt x="152" y="20"/>
                      </a:lnTo>
                      <a:lnTo>
                        <a:pt x="154" y="17"/>
                      </a:lnTo>
                      <a:lnTo>
                        <a:pt x="156" y="14"/>
                      </a:lnTo>
                      <a:lnTo>
                        <a:pt x="159" y="11"/>
                      </a:lnTo>
                      <a:lnTo>
                        <a:pt x="163" y="9"/>
                      </a:lnTo>
                      <a:lnTo>
                        <a:pt x="167" y="7"/>
                      </a:lnTo>
                      <a:lnTo>
                        <a:pt x="172" y="5"/>
                      </a:lnTo>
                      <a:lnTo>
                        <a:pt x="177" y="3"/>
                      </a:lnTo>
                      <a:lnTo>
                        <a:pt x="183" y="2"/>
                      </a:lnTo>
                      <a:lnTo>
                        <a:pt x="189" y="1"/>
                      </a:lnTo>
                      <a:lnTo>
                        <a:pt x="194" y="0"/>
                      </a:lnTo>
                      <a:lnTo>
                        <a:pt x="201" y="0"/>
                      </a:lnTo>
                      <a:lnTo>
                        <a:pt x="207" y="0"/>
                      </a:lnTo>
                      <a:lnTo>
                        <a:pt x="214" y="0"/>
                      </a:lnTo>
                      <a:lnTo>
                        <a:pt x="222" y="2"/>
                      </a:lnTo>
                      <a:lnTo>
                        <a:pt x="229" y="3"/>
                      </a:lnTo>
                      <a:lnTo>
                        <a:pt x="237" y="5"/>
                      </a:lnTo>
                      <a:lnTo>
                        <a:pt x="245" y="7"/>
                      </a:lnTo>
                      <a:lnTo>
                        <a:pt x="252" y="10"/>
                      </a:lnTo>
                      <a:lnTo>
                        <a:pt x="260" y="13"/>
                      </a:lnTo>
                      <a:lnTo>
                        <a:pt x="267" y="16"/>
                      </a:lnTo>
                      <a:lnTo>
                        <a:pt x="272" y="18"/>
                      </a:lnTo>
                      <a:lnTo>
                        <a:pt x="278" y="21"/>
                      </a:lnTo>
                      <a:lnTo>
                        <a:pt x="283" y="24"/>
                      </a:lnTo>
                      <a:lnTo>
                        <a:pt x="289" y="28"/>
                      </a:lnTo>
                      <a:lnTo>
                        <a:pt x="295" y="32"/>
                      </a:lnTo>
                      <a:lnTo>
                        <a:pt x="301" y="37"/>
                      </a:lnTo>
                      <a:lnTo>
                        <a:pt x="308" y="41"/>
                      </a:lnTo>
                      <a:lnTo>
                        <a:pt x="315" y="47"/>
                      </a:lnTo>
                      <a:lnTo>
                        <a:pt x="321" y="53"/>
                      </a:lnTo>
                      <a:lnTo>
                        <a:pt x="328" y="59"/>
                      </a:lnTo>
                      <a:lnTo>
                        <a:pt x="335" y="65"/>
                      </a:lnTo>
                      <a:lnTo>
                        <a:pt x="342" y="71"/>
                      </a:lnTo>
                      <a:lnTo>
                        <a:pt x="349" y="78"/>
                      </a:lnTo>
                      <a:lnTo>
                        <a:pt x="355" y="85"/>
                      </a:lnTo>
                      <a:lnTo>
                        <a:pt x="361" y="91"/>
                      </a:lnTo>
                      <a:lnTo>
                        <a:pt x="367" y="97"/>
                      </a:lnTo>
                      <a:lnTo>
                        <a:pt x="373" y="104"/>
                      </a:lnTo>
                      <a:lnTo>
                        <a:pt x="379" y="110"/>
                      </a:lnTo>
                      <a:lnTo>
                        <a:pt x="386" y="118"/>
                      </a:lnTo>
                      <a:lnTo>
                        <a:pt x="393" y="125"/>
                      </a:lnTo>
                      <a:lnTo>
                        <a:pt x="399" y="134"/>
                      </a:lnTo>
                      <a:lnTo>
                        <a:pt x="407" y="142"/>
                      </a:lnTo>
                      <a:lnTo>
                        <a:pt x="413" y="150"/>
                      </a:lnTo>
                      <a:lnTo>
                        <a:pt x="421" y="159"/>
                      </a:lnTo>
                      <a:lnTo>
                        <a:pt x="428" y="168"/>
                      </a:lnTo>
                      <a:lnTo>
                        <a:pt x="434" y="177"/>
                      </a:lnTo>
                      <a:lnTo>
                        <a:pt x="441" y="185"/>
                      </a:lnTo>
                      <a:lnTo>
                        <a:pt x="447" y="193"/>
                      </a:lnTo>
                      <a:lnTo>
                        <a:pt x="452" y="202"/>
                      </a:lnTo>
                      <a:lnTo>
                        <a:pt x="458" y="209"/>
                      </a:lnTo>
                      <a:lnTo>
                        <a:pt x="463" y="217"/>
                      </a:lnTo>
                      <a:lnTo>
                        <a:pt x="468" y="225"/>
                      </a:lnTo>
                      <a:lnTo>
                        <a:pt x="473" y="233"/>
                      </a:lnTo>
                      <a:lnTo>
                        <a:pt x="478" y="241"/>
                      </a:lnTo>
                      <a:lnTo>
                        <a:pt x="482" y="249"/>
                      </a:lnTo>
                      <a:lnTo>
                        <a:pt x="487" y="258"/>
                      </a:lnTo>
                      <a:lnTo>
                        <a:pt x="492" y="266"/>
                      </a:lnTo>
                      <a:lnTo>
                        <a:pt x="495" y="275"/>
                      </a:lnTo>
                      <a:lnTo>
                        <a:pt x="499" y="284"/>
                      </a:lnTo>
                      <a:lnTo>
                        <a:pt x="503" y="293"/>
                      </a:lnTo>
                      <a:lnTo>
                        <a:pt x="507" y="301"/>
                      </a:lnTo>
                      <a:lnTo>
                        <a:pt x="510" y="310"/>
                      </a:lnTo>
                      <a:lnTo>
                        <a:pt x="514" y="319"/>
                      </a:lnTo>
                      <a:lnTo>
                        <a:pt x="516" y="327"/>
                      </a:lnTo>
                      <a:lnTo>
                        <a:pt x="519" y="335"/>
                      </a:lnTo>
                      <a:lnTo>
                        <a:pt x="521" y="343"/>
                      </a:lnTo>
                      <a:lnTo>
                        <a:pt x="524" y="350"/>
                      </a:lnTo>
                      <a:lnTo>
                        <a:pt x="525" y="358"/>
                      </a:lnTo>
                      <a:lnTo>
                        <a:pt x="528" y="365"/>
                      </a:lnTo>
                      <a:lnTo>
                        <a:pt x="529" y="372"/>
                      </a:lnTo>
                      <a:lnTo>
                        <a:pt x="532" y="380"/>
                      </a:lnTo>
                      <a:lnTo>
                        <a:pt x="533" y="388"/>
                      </a:lnTo>
                      <a:lnTo>
                        <a:pt x="535" y="396"/>
                      </a:lnTo>
                      <a:lnTo>
                        <a:pt x="537" y="405"/>
                      </a:lnTo>
                      <a:lnTo>
                        <a:pt x="538" y="413"/>
                      </a:lnTo>
                      <a:lnTo>
                        <a:pt x="540" y="422"/>
                      </a:lnTo>
                      <a:lnTo>
                        <a:pt x="541" y="431"/>
                      </a:lnTo>
                      <a:lnTo>
                        <a:pt x="542" y="439"/>
                      </a:lnTo>
                      <a:lnTo>
                        <a:pt x="543" y="447"/>
                      </a:lnTo>
                      <a:lnTo>
                        <a:pt x="544" y="456"/>
                      </a:lnTo>
                      <a:lnTo>
                        <a:pt x="545" y="464"/>
                      </a:lnTo>
                      <a:lnTo>
                        <a:pt x="545" y="472"/>
                      </a:lnTo>
                      <a:lnTo>
                        <a:pt x="545" y="480"/>
                      </a:lnTo>
                      <a:lnTo>
                        <a:pt x="544" y="487"/>
                      </a:lnTo>
                      <a:lnTo>
                        <a:pt x="543" y="495"/>
                      </a:lnTo>
                      <a:lnTo>
                        <a:pt x="543" y="503"/>
                      </a:lnTo>
                      <a:lnTo>
                        <a:pt x="542" y="510"/>
                      </a:lnTo>
                      <a:lnTo>
                        <a:pt x="541" y="519"/>
                      </a:lnTo>
                      <a:lnTo>
                        <a:pt x="539" y="527"/>
                      </a:lnTo>
                      <a:lnTo>
                        <a:pt x="537" y="536"/>
                      </a:lnTo>
                      <a:lnTo>
                        <a:pt x="534" y="545"/>
                      </a:lnTo>
                      <a:lnTo>
                        <a:pt x="532" y="555"/>
                      </a:lnTo>
                      <a:lnTo>
                        <a:pt x="528" y="564"/>
                      </a:lnTo>
                      <a:lnTo>
                        <a:pt x="525" y="573"/>
                      </a:lnTo>
                      <a:lnTo>
                        <a:pt x="521" y="583"/>
                      </a:lnTo>
                      <a:lnTo>
                        <a:pt x="517" y="592"/>
                      </a:lnTo>
                      <a:lnTo>
                        <a:pt x="512" y="601"/>
                      </a:lnTo>
                      <a:lnTo>
                        <a:pt x="508" y="610"/>
                      </a:lnTo>
                      <a:lnTo>
                        <a:pt x="503" y="618"/>
                      </a:lnTo>
                      <a:lnTo>
                        <a:pt x="498" y="628"/>
                      </a:lnTo>
                      <a:lnTo>
                        <a:pt x="493" y="635"/>
                      </a:lnTo>
                      <a:lnTo>
                        <a:pt x="488" y="643"/>
                      </a:lnTo>
                      <a:lnTo>
                        <a:pt x="482" y="652"/>
                      </a:lnTo>
                      <a:lnTo>
                        <a:pt x="477" y="661"/>
                      </a:lnTo>
                      <a:lnTo>
                        <a:pt x="470" y="670"/>
                      </a:lnTo>
                      <a:lnTo>
                        <a:pt x="464" y="679"/>
                      </a:lnTo>
                      <a:lnTo>
                        <a:pt x="456" y="689"/>
                      </a:lnTo>
                      <a:lnTo>
                        <a:pt x="448" y="698"/>
                      </a:lnTo>
                      <a:lnTo>
                        <a:pt x="441" y="708"/>
                      </a:lnTo>
                      <a:lnTo>
                        <a:pt x="433" y="718"/>
                      </a:lnTo>
                      <a:lnTo>
                        <a:pt x="425" y="727"/>
                      </a:lnTo>
                      <a:lnTo>
                        <a:pt x="416" y="736"/>
                      </a:lnTo>
                      <a:lnTo>
                        <a:pt x="408" y="745"/>
                      </a:lnTo>
                      <a:lnTo>
                        <a:pt x="400" y="754"/>
                      </a:lnTo>
                      <a:lnTo>
                        <a:pt x="392" y="762"/>
                      </a:lnTo>
                      <a:lnTo>
                        <a:pt x="383" y="770"/>
                      </a:lnTo>
                      <a:lnTo>
                        <a:pt x="376" y="778"/>
                      </a:lnTo>
                      <a:lnTo>
                        <a:pt x="368" y="786"/>
                      </a:lnTo>
                      <a:lnTo>
                        <a:pt x="360" y="793"/>
                      </a:lnTo>
                      <a:lnTo>
                        <a:pt x="351" y="800"/>
                      </a:lnTo>
                      <a:lnTo>
                        <a:pt x="343" y="807"/>
                      </a:lnTo>
                      <a:lnTo>
                        <a:pt x="334" y="814"/>
                      </a:lnTo>
                      <a:lnTo>
                        <a:pt x="325" y="821"/>
                      </a:lnTo>
                      <a:lnTo>
                        <a:pt x="316" y="828"/>
                      </a:lnTo>
                      <a:lnTo>
                        <a:pt x="307" y="835"/>
                      </a:lnTo>
                      <a:lnTo>
                        <a:pt x="297" y="842"/>
                      </a:lnTo>
                      <a:lnTo>
                        <a:pt x="288" y="849"/>
                      </a:lnTo>
                      <a:lnTo>
                        <a:pt x="278" y="855"/>
                      </a:lnTo>
                      <a:lnTo>
                        <a:pt x="270" y="862"/>
                      </a:lnTo>
                      <a:lnTo>
                        <a:pt x="260" y="868"/>
                      </a:lnTo>
                      <a:lnTo>
                        <a:pt x="252" y="874"/>
                      </a:lnTo>
                      <a:lnTo>
                        <a:pt x="244" y="879"/>
                      </a:lnTo>
                      <a:lnTo>
                        <a:pt x="236" y="884"/>
                      </a:lnTo>
                      <a:lnTo>
                        <a:pt x="228" y="888"/>
                      </a:lnTo>
                      <a:lnTo>
                        <a:pt x="222" y="893"/>
                      </a:lnTo>
                      <a:lnTo>
                        <a:pt x="215" y="898"/>
                      </a:lnTo>
                      <a:lnTo>
                        <a:pt x="205" y="904"/>
                      </a:lnTo>
                      <a:lnTo>
                        <a:pt x="195" y="909"/>
                      </a:lnTo>
                      <a:lnTo>
                        <a:pt x="187" y="915"/>
                      </a:lnTo>
                      <a:lnTo>
                        <a:pt x="178" y="921"/>
                      </a:lnTo>
                      <a:lnTo>
                        <a:pt x="169" y="926"/>
                      </a:lnTo>
                      <a:lnTo>
                        <a:pt x="162" y="931"/>
                      </a:lnTo>
                      <a:lnTo>
                        <a:pt x="154" y="935"/>
                      </a:lnTo>
                      <a:lnTo>
                        <a:pt x="148" y="939"/>
                      </a:lnTo>
                      <a:lnTo>
                        <a:pt x="143" y="942"/>
                      </a:lnTo>
                      <a:lnTo>
                        <a:pt x="138" y="946"/>
                      </a:lnTo>
                      <a:lnTo>
                        <a:pt x="134" y="947"/>
                      </a:lnTo>
                      <a:lnTo>
                        <a:pt x="131" y="949"/>
                      </a:lnTo>
                      <a:lnTo>
                        <a:pt x="129" y="950"/>
                      </a:lnTo>
                      <a:lnTo>
                        <a:pt x="127" y="951"/>
                      </a:lnTo>
                      <a:lnTo>
                        <a:pt x="125" y="952"/>
                      </a:lnTo>
                      <a:lnTo>
                        <a:pt x="124" y="953"/>
                      </a:lnTo>
                      <a:lnTo>
                        <a:pt x="124" y="954"/>
                      </a:lnTo>
                      <a:lnTo>
                        <a:pt x="123" y="954"/>
                      </a:lnTo>
                      <a:cubicBezTo>
                        <a:pt x="106" y="962"/>
                        <a:pt x="82" y="965"/>
                        <a:pt x="63" y="969"/>
                      </a:cubicBezTo>
                      <a:cubicBezTo>
                        <a:pt x="32" y="974"/>
                        <a:pt x="0" y="977"/>
                        <a:pt x="0" y="977"/>
                      </a:cubicBezTo>
                      <a:lnTo>
                        <a:pt x="1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58" name="Group 147"/>
              <p:cNvGrpSpPr>
                <a:grpSpLocks/>
              </p:cNvGrpSpPr>
              <p:nvPr/>
            </p:nvGrpSpPr>
            <p:grpSpPr bwMode="auto">
              <a:xfrm>
                <a:off x="5138" y="2854"/>
                <a:ext cx="45" cy="75"/>
                <a:chOff x="5138" y="2854"/>
                <a:chExt cx="45" cy="75"/>
              </a:xfrm>
            </p:grpSpPr>
            <p:sp>
              <p:nvSpPr>
                <p:cNvPr id="62659" name="Freeform 148"/>
                <p:cNvSpPr>
                  <a:spLocks noChangeArrowheads="1"/>
                </p:cNvSpPr>
                <p:nvPr/>
              </p:nvSpPr>
              <p:spPr bwMode="auto">
                <a:xfrm flipH="1">
                  <a:off x="5138" y="2854"/>
                  <a:ext cx="46" cy="76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544" y="421"/>
                      </a:moveTo>
                      <a:lnTo>
                        <a:pt x="539" y="422"/>
                      </a:lnTo>
                      <a:lnTo>
                        <a:pt x="533" y="425"/>
                      </a:lnTo>
                      <a:lnTo>
                        <a:pt x="529" y="425"/>
                      </a:lnTo>
                      <a:lnTo>
                        <a:pt x="523" y="426"/>
                      </a:lnTo>
                      <a:lnTo>
                        <a:pt x="517" y="427"/>
                      </a:lnTo>
                      <a:lnTo>
                        <a:pt x="511" y="427"/>
                      </a:lnTo>
                      <a:lnTo>
                        <a:pt x="504" y="426"/>
                      </a:lnTo>
                      <a:lnTo>
                        <a:pt x="497" y="425"/>
                      </a:lnTo>
                      <a:lnTo>
                        <a:pt x="489" y="424"/>
                      </a:lnTo>
                      <a:lnTo>
                        <a:pt x="481" y="422"/>
                      </a:lnTo>
                      <a:lnTo>
                        <a:pt x="473" y="421"/>
                      </a:lnTo>
                      <a:lnTo>
                        <a:pt x="464" y="418"/>
                      </a:lnTo>
                      <a:lnTo>
                        <a:pt x="456" y="416"/>
                      </a:lnTo>
                      <a:lnTo>
                        <a:pt x="447" y="413"/>
                      </a:lnTo>
                      <a:lnTo>
                        <a:pt x="439" y="410"/>
                      </a:lnTo>
                      <a:lnTo>
                        <a:pt x="431" y="407"/>
                      </a:lnTo>
                      <a:lnTo>
                        <a:pt x="422" y="404"/>
                      </a:lnTo>
                      <a:lnTo>
                        <a:pt x="413" y="400"/>
                      </a:lnTo>
                      <a:lnTo>
                        <a:pt x="404" y="396"/>
                      </a:lnTo>
                      <a:lnTo>
                        <a:pt x="394" y="391"/>
                      </a:lnTo>
                      <a:lnTo>
                        <a:pt x="385" y="387"/>
                      </a:lnTo>
                      <a:lnTo>
                        <a:pt x="376" y="383"/>
                      </a:lnTo>
                      <a:lnTo>
                        <a:pt x="366" y="378"/>
                      </a:lnTo>
                      <a:lnTo>
                        <a:pt x="358" y="373"/>
                      </a:lnTo>
                      <a:lnTo>
                        <a:pt x="350" y="369"/>
                      </a:lnTo>
                      <a:lnTo>
                        <a:pt x="343" y="365"/>
                      </a:lnTo>
                      <a:lnTo>
                        <a:pt x="337" y="361"/>
                      </a:lnTo>
                      <a:lnTo>
                        <a:pt x="331" y="358"/>
                      </a:lnTo>
                      <a:lnTo>
                        <a:pt x="326" y="354"/>
                      </a:lnTo>
                      <a:lnTo>
                        <a:pt x="321" y="349"/>
                      </a:lnTo>
                      <a:lnTo>
                        <a:pt x="316" y="345"/>
                      </a:lnTo>
                      <a:lnTo>
                        <a:pt x="313" y="341"/>
                      </a:lnTo>
                      <a:lnTo>
                        <a:pt x="309" y="336"/>
                      </a:lnTo>
                      <a:lnTo>
                        <a:pt x="307" y="331"/>
                      </a:lnTo>
                      <a:lnTo>
                        <a:pt x="305" y="326"/>
                      </a:lnTo>
                      <a:lnTo>
                        <a:pt x="304" y="320"/>
                      </a:lnTo>
                      <a:lnTo>
                        <a:pt x="303" y="315"/>
                      </a:lnTo>
                      <a:lnTo>
                        <a:pt x="302" y="309"/>
                      </a:lnTo>
                      <a:lnTo>
                        <a:pt x="301" y="303"/>
                      </a:lnTo>
                      <a:lnTo>
                        <a:pt x="301" y="297"/>
                      </a:lnTo>
                      <a:lnTo>
                        <a:pt x="301" y="291"/>
                      </a:lnTo>
                      <a:lnTo>
                        <a:pt x="301" y="284"/>
                      </a:lnTo>
                      <a:lnTo>
                        <a:pt x="301" y="277"/>
                      </a:lnTo>
                      <a:lnTo>
                        <a:pt x="301" y="269"/>
                      </a:lnTo>
                      <a:lnTo>
                        <a:pt x="302" y="261"/>
                      </a:lnTo>
                      <a:lnTo>
                        <a:pt x="303" y="252"/>
                      </a:lnTo>
                      <a:lnTo>
                        <a:pt x="303" y="243"/>
                      </a:lnTo>
                      <a:lnTo>
                        <a:pt x="304" y="234"/>
                      </a:lnTo>
                      <a:lnTo>
                        <a:pt x="305" y="224"/>
                      </a:lnTo>
                      <a:lnTo>
                        <a:pt x="307" y="215"/>
                      </a:lnTo>
                      <a:lnTo>
                        <a:pt x="309" y="206"/>
                      </a:lnTo>
                      <a:lnTo>
                        <a:pt x="311" y="197"/>
                      </a:lnTo>
                      <a:lnTo>
                        <a:pt x="313" y="188"/>
                      </a:lnTo>
                      <a:lnTo>
                        <a:pt x="316" y="180"/>
                      </a:lnTo>
                      <a:lnTo>
                        <a:pt x="318" y="172"/>
                      </a:lnTo>
                      <a:lnTo>
                        <a:pt x="322" y="164"/>
                      </a:lnTo>
                      <a:lnTo>
                        <a:pt x="326" y="155"/>
                      </a:lnTo>
                      <a:lnTo>
                        <a:pt x="330" y="147"/>
                      </a:lnTo>
                      <a:lnTo>
                        <a:pt x="334" y="138"/>
                      </a:lnTo>
                      <a:lnTo>
                        <a:pt x="338" y="130"/>
                      </a:lnTo>
                      <a:lnTo>
                        <a:pt x="343" y="121"/>
                      </a:lnTo>
                      <a:lnTo>
                        <a:pt x="348" y="113"/>
                      </a:lnTo>
                      <a:lnTo>
                        <a:pt x="353" y="105"/>
                      </a:lnTo>
                      <a:lnTo>
                        <a:pt x="357" y="98"/>
                      </a:lnTo>
                      <a:lnTo>
                        <a:pt x="361" y="91"/>
                      </a:lnTo>
                      <a:lnTo>
                        <a:pt x="366" y="85"/>
                      </a:lnTo>
                      <a:lnTo>
                        <a:pt x="369" y="79"/>
                      </a:lnTo>
                      <a:lnTo>
                        <a:pt x="373" y="73"/>
                      </a:lnTo>
                      <a:lnTo>
                        <a:pt x="377" y="66"/>
                      </a:lnTo>
                      <a:lnTo>
                        <a:pt x="381" y="59"/>
                      </a:lnTo>
                      <a:lnTo>
                        <a:pt x="385" y="53"/>
                      </a:lnTo>
                      <a:lnTo>
                        <a:pt x="388" y="47"/>
                      </a:lnTo>
                      <a:lnTo>
                        <a:pt x="391" y="41"/>
                      </a:lnTo>
                      <a:lnTo>
                        <a:pt x="392" y="36"/>
                      </a:lnTo>
                      <a:lnTo>
                        <a:pt x="394" y="31"/>
                      </a:lnTo>
                      <a:lnTo>
                        <a:pt x="394" y="26"/>
                      </a:lnTo>
                      <a:lnTo>
                        <a:pt x="394" y="23"/>
                      </a:lnTo>
                      <a:lnTo>
                        <a:pt x="393" y="20"/>
                      </a:lnTo>
                      <a:lnTo>
                        <a:pt x="391" y="17"/>
                      </a:lnTo>
                      <a:lnTo>
                        <a:pt x="389" y="14"/>
                      </a:lnTo>
                      <a:lnTo>
                        <a:pt x="386" y="11"/>
                      </a:lnTo>
                      <a:lnTo>
                        <a:pt x="382" y="9"/>
                      </a:lnTo>
                      <a:lnTo>
                        <a:pt x="378" y="7"/>
                      </a:lnTo>
                      <a:lnTo>
                        <a:pt x="373" y="5"/>
                      </a:lnTo>
                      <a:lnTo>
                        <a:pt x="368" y="3"/>
                      </a:lnTo>
                      <a:lnTo>
                        <a:pt x="362" y="2"/>
                      </a:lnTo>
                      <a:lnTo>
                        <a:pt x="356" y="1"/>
                      </a:lnTo>
                      <a:lnTo>
                        <a:pt x="351" y="0"/>
                      </a:lnTo>
                      <a:lnTo>
                        <a:pt x="344" y="0"/>
                      </a:lnTo>
                      <a:lnTo>
                        <a:pt x="338" y="0"/>
                      </a:lnTo>
                      <a:lnTo>
                        <a:pt x="331" y="0"/>
                      </a:lnTo>
                      <a:lnTo>
                        <a:pt x="323" y="2"/>
                      </a:lnTo>
                      <a:lnTo>
                        <a:pt x="316" y="3"/>
                      </a:lnTo>
                      <a:lnTo>
                        <a:pt x="308" y="5"/>
                      </a:lnTo>
                      <a:lnTo>
                        <a:pt x="300" y="7"/>
                      </a:lnTo>
                      <a:lnTo>
                        <a:pt x="293" y="10"/>
                      </a:lnTo>
                      <a:lnTo>
                        <a:pt x="285" y="13"/>
                      </a:lnTo>
                      <a:lnTo>
                        <a:pt x="278" y="16"/>
                      </a:lnTo>
                      <a:lnTo>
                        <a:pt x="273" y="18"/>
                      </a:lnTo>
                      <a:lnTo>
                        <a:pt x="267" y="21"/>
                      </a:lnTo>
                      <a:lnTo>
                        <a:pt x="262" y="24"/>
                      </a:lnTo>
                      <a:lnTo>
                        <a:pt x="256" y="28"/>
                      </a:lnTo>
                      <a:lnTo>
                        <a:pt x="250" y="32"/>
                      </a:lnTo>
                      <a:lnTo>
                        <a:pt x="244" y="37"/>
                      </a:lnTo>
                      <a:lnTo>
                        <a:pt x="237" y="41"/>
                      </a:lnTo>
                      <a:lnTo>
                        <a:pt x="230" y="47"/>
                      </a:lnTo>
                      <a:lnTo>
                        <a:pt x="224" y="53"/>
                      </a:lnTo>
                      <a:lnTo>
                        <a:pt x="217" y="59"/>
                      </a:lnTo>
                      <a:lnTo>
                        <a:pt x="210" y="65"/>
                      </a:lnTo>
                      <a:lnTo>
                        <a:pt x="203" y="71"/>
                      </a:lnTo>
                      <a:lnTo>
                        <a:pt x="196" y="78"/>
                      </a:lnTo>
                      <a:lnTo>
                        <a:pt x="190" y="85"/>
                      </a:lnTo>
                      <a:lnTo>
                        <a:pt x="184" y="91"/>
                      </a:lnTo>
                      <a:lnTo>
                        <a:pt x="178" y="97"/>
                      </a:lnTo>
                      <a:lnTo>
                        <a:pt x="172" y="104"/>
                      </a:lnTo>
                      <a:lnTo>
                        <a:pt x="166" y="110"/>
                      </a:lnTo>
                      <a:lnTo>
                        <a:pt x="159" y="118"/>
                      </a:lnTo>
                      <a:lnTo>
                        <a:pt x="152" y="125"/>
                      </a:lnTo>
                      <a:lnTo>
                        <a:pt x="146" y="134"/>
                      </a:lnTo>
                      <a:lnTo>
                        <a:pt x="138" y="142"/>
                      </a:lnTo>
                      <a:lnTo>
                        <a:pt x="132" y="150"/>
                      </a:lnTo>
                      <a:lnTo>
                        <a:pt x="124" y="159"/>
                      </a:lnTo>
                      <a:lnTo>
                        <a:pt x="117" y="168"/>
                      </a:lnTo>
                      <a:lnTo>
                        <a:pt x="111" y="177"/>
                      </a:lnTo>
                      <a:lnTo>
                        <a:pt x="104" y="185"/>
                      </a:lnTo>
                      <a:lnTo>
                        <a:pt x="98" y="193"/>
                      </a:lnTo>
                      <a:lnTo>
                        <a:pt x="93" y="202"/>
                      </a:lnTo>
                      <a:lnTo>
                        <a:pt x="87" y="209"/>
                      </a:lnTo>
                      <a:lnTo>
                        <a:pt x="82" y="217"/>
                      </a:lnTo>
                      <a:lnTo>
                        <a:pt x="77" y="225"/>
                      </a:lnTo>
                      <a:lnTo>
                        <a:pt x="72" y="233"/>
                      </a:lnTo>
                      <a:lnTo>
                        <a:pt x="67" y="241"/>
                      </a:lnTo>
                      <a:lnTo>
                        <a:pt x="63" y="249"/>
                      </a:lnTo>
                      <a:lnTo>
                        <a:pt x="58" y="258"/>
                      </a:lnTo>
                      <a:lnTo>
                        <a:pt x="53" y="266"/>
                      </a:lnTo>
                      <a:lnTo>
                        <a:pt x="50" y="275"/>
                      </a:lnTo>
                      <a:lnTo>
                        <a:pt x="46" y="284"/>
                      </a:lnTo>
                      <a:lnTo>
                        <a:pt x="42" y="293"/>
                      </a:lnTo>
                      <a:lnTo>
                        <a:pt x="38" y="301"/>
                      </a:lnTo>
                      <a:lnTo>
                        <a:pt x="35" y="310"/>
                      </a:lnTo>
                      <a:lnTo>
                        <a:pt x="31" y="319"/>
                      </a:lnTo>
                      <a:lnTo>
                        <a:pt x="29" y="327"/>
                      </a:lnTo>
                      <a:lnTo>
                        <a:pt x="26" y="335"/>
                      </a:lnTo>
                      <a:lnTo>
                        <a:pt x="24" y="343"/>
                      </a:lnTo>
                      <a:lnTo>
                        <a:pt x="21" y="350"/>
                      </a:lnTo>
                      <a:lnTo>
                        <a:pt x="20" y="358"/>
                      </a:lnTo>
                      <a:lnTo>
                        <a:pt x="17" y="365"/>
                      </a:lnTo>
                      <a:lnTo>
                        <a:pt x="16" y="372"/>
                      </a:lnTo>
                      <a:lnTo>
                        <a:pt x="13" y="380"/>
                      </a:lnTo>
                      <a:lnTo>
                        <a:pt x="12" y="388"/>
                      </a:lnTo>
                      <a:lnTo>
                        <a:pt x="10" y="396"/>
                      </a:lnTo>
                      <a:lnTo>
                        <a:pt x="8" y="405"/>
                      </a:lnTo>
                      <a:lnTo>
                        <a:pt x="7" y="413"/>
                      </a:lnTo>
                      <a:lnTo>
                        <a:pt x="5" y="422"/>
                      </a:lnTo>
                      <a:lnTo>
                        <a:pt x="4" y="431"/>
                      </a:lnTo>
                      <a:lnTo>
                        <a:pt x="3" y="439"/>
                      </a:lnTo>
                      <a:lnTo>
                        <a:pt x="2" y="447"/>
                      </a:lnTo>
                      <a:lnTo>
                        <a:pt x="1" y="456"/>
                      </a:lnTo>
                      <a:lnTo>
                        <a:pt x="0" y="464"/>
                      </a:lnTo>
                      <a:lnTo>
                        <a:pt x="0" y="472"/>
                      </a:lnTo>
                      <a:lnTo>
                        <a:pt x="0" y="480"/>
                      </a:lnTo>
                      <a:lnTo>
                        <a:pt x="1" y="487"/>
                      </a:lnTo>
                      <a:lnTo>
                        <a:pt x="2" y="495"/>
                      </a:lnTo>
                      <a:lnTo>
                        <a:pt x="2" y="503"/>
                      </a:lnTo>
                      <a:lnTo>
                        <a:pt x="3" y="510"/>
                      </a:lnTo>
                      <a:lnTo>
                        <a:pt x="4" y="519"/>
                      </a:lnTo>
                      <a:lnTo>
                        <a:pt x="6" y="527"/>
                      </a:lnTo>
                      <a:lnTo>
                        <a:pt x="8" y="536"/>
                      </a:lnTo>
                      <a:lnTo>
                        <a:pt x="11" y="545"/>
                      </a:lnTo>
                      <a:lnTo>
                        <a:pt x="13" y="555"/>
                      </a:lnTo>
                      <a:lnTo>
                        <a:pt x="17" y="564"/>
                      </a:lnTo>
                      <a:lnTo>
                        <a:pt x="20" y="573"/>
                      </a:lnTo>
                      <a:lnTo>
                        <a:pt x="24" y="583"/>
                      </a:lnTo>
                      <a:lnTo>
                        <a:pt x="28" y="592"/>
                      </a:lnTo>
                      <a:lnTo>
                        <a:pt x="33" y="601"/>
                      </a:lnTo>
                      <a:lnTo>
                        <a:pt x="37" y="610"/>
                      </a:lnTo>
                      <a:lnTo>
                        <a:pt x="42" y="618"/>
                      </a:lnTo>
                      <a:lnTo>
                        <a:pt x="47" y="628"/>
                      </a:lnTo>
                      <a:lnTo>
                        <a:pt x="52" y="635"/>
                      </a:lnTo>
                      <a:lnTo>
                        <a:pt x="57" y="643"/>
                      </a:lnTo>
                      <a:lnTo>
                        <a:pt x="63" y="652"/>
                      </a:lnTo>
                      <a:lnTo>
                        <a:pt x="68" y="661"/>
                      </a:lnTo>
                      <a:lnTo>
                        <a:pt x="75" y="670"/>
                      </a:lnTo>
                      <a:lnTo>
                        <a:pt x="81" y="679"/>
                      </a:lnTo>
                      <a:lnTo>
                        <a:pt x="89" y="689"/>
                      </a:lnTo>
                      <a:lnTo>
                        <a:pt x="97" y="698"/>
                      </a:lnTo>
                      <a:lnTo>
                        <a:pt x="104" y="708"/>
                      </a:lnTo>
                      <a:lnTo>
                        <a:pt x="112" y="718"/>
                      </a:lnTo>
                      <a:lnTo>
                        <a:pt x="120" y="727"/>
                      </a:lnTo>
                      <a:lnTo>
                        <a:pt x="129" y="736"/>
                      </a:lnTo>
                      <a:lnTo>
                        <a:pt x="137" y="745"/>
                      </a:lnTo>
                      <a:lnTo>
                        <a:pt x="145" y="754"/>
                      </a:lnTo>
                      <a:lnTo>
                        <a:pt x="153" y="762"/>
                      </a:lnTo>
                      <a:lnTo>
                        <a:pt x="162" y="770"/>
                      </a:lnTo>
                      <a:lnTo>
                        <a:pt x="169" y="778"/>
                      </a:lnTo>
                      <a:lnTo>
                        <a:pt x="177" y="786"/>
                      </a:lnTo>
                      <a:lnTo>
                        <a:pt x="185" y="793"/>
                      </a:lnTo>
                      <a:lnTo>
                        <a:pt x="194" y="800"/>
                      </a:lnTo>
                      <a:lnTo>
                        <a:pt x="202" y="807"/>
                      </a:lnTo>
                      <a:lnTo>
                        <a:pt x="211" y="814"/>
                      </a:lnTo>
                      <a:lnTo>
                        <a:pt x="220" y="821"/>
                      </a:lnTo>
                      <a:lnTo>
                        <a:pt x="229" y="828"/>
                      </a:lnTo>
                      <a:lnTo>
                        <a:pt x="238" y="835"/>
                      </a:lnTo>
                      <a:lnTo>
                        <a:pt x="248" y="842"/>
                      </a:lnTo>
                      <a:lnTo>
                        <a:pt x="257" y="849"/>
                      </a:lnTo>
                      <a:lnTo>
                        <a:pt x="267" y="855"/>
                      </a:lnTo>
                      <a:lnTo>
                        <a:pt x="275" y="862"/>
                      </a:lnTo>
                      <a:lnTo>
                        <a:pt x="285" y="868"/>
                      </a:lnTo>
                      <a:lnTo>
                        <a:pt x="293" y="874"/>
                      </a:lnTo>
                      <a:lnTo>
                        <a:pt x="301" y="879"/>
                      </a:lnTo>
                      <a:lnTo>
                        <a:pt x="309" y="884"/>
                      </a:lnTo>
                      <a:lnTo>
                        <a:pt x="317" y="888"/>
                      </a:lnTo>
                      <a:lnTo>
                        <a:pt x="323" y="893"/>
                      </a:lnTo>
                      <a:lnTo>
                        <a:pt x="330" y="898"/>
                      </a:lnTo>
                      <a:lnTo>
                        <a:pt x="340" y="904"/>
                      </a:lnTo>
                      <a:lnTo>
                        <a:pt x="350" y="909"/>
                      </a:lnTo>
                      <a:lnTo>
                        <a:pt x="358" y="915"/>
                      </a:lnTo>
                      <a:lnTo>
                        <a:pt x="367" y="921"/>
                      </a:lnTo>
                      <a:lnTo>
                        <a:pt x="376" y="926"/>
                      </a:lnTo>
                      <a:lnTo>
                        <a:pt x="383" y="931"/>
                      </a:lnTo>
                      <a:lnTo>
                        <a:pt x="391" y="935"/>
                      </a:lnTo>
                      <a:lnTo>
                        <a:pt x="397" y="939"/>
                      </a:lnTo>
                      <a:lnTo>
                        <a:pt x="402" y="942"/>
                      </a:lnTo>
                      <a:lnTo>
                        <a:pt x="407" y="946"/>
                      </a:lnTo>
                      <a:lnTo>
                        <a:pt x="411" y="947"/>
                      </a:lnTo>
                      <a:lnTo>
                        <a:pt x="414" y="949"/>
                      </a:lnTo>
                      <a:lnTo>
                        <a:pt x="416" y="950"/>
                      </a:lnTo>
                      <a:lnTo>
                        <a:pt x="418" y="951"/>
                      </a:lnTo>
                      <a:lnTo>
                        <a:pt x="420" y="952"/>
                      </a:lnTo>
                      <a:lnTo>
                        <a:pt x="421" y="953"/>
                      </a:lnTo>
                      <a:lnTo>
                        <a:pt x="421" y="954"/>
                      </a:lnTo>
                      <a:lnTo>
                        <a:pt x="422" y="954"/>
                      </a:lnTo>
                      <a:cubicBezTo>
                        <a:pt x="439" y="962"/>
                        <a:pt x="463" y="965"/>
                        <a:pt x="482" y="969"/>
                      </a:cubicBezTo>
                      <a:cubicBezTo>
                        <a:pt x="513" y="974"/>
                        <a:pt x="545" y="977"/>
                        <a:pt x="545" y="977"/>
                      </a:cubicBezTo>
                      <a:lnTo>
                        <a:pt x="544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656" name="AutoShape 149"/>
            <p:cNvSpPr>
              <a:spLocks noChangeArrowheads="1"/>
            </p:cNvSpPr>
            <p:nvPr/>
          </p:nvSpPr>
          <p:spPr bwMode="auto">
            <a:xfrm>
              <a:off x="4994" y="2878"/>
              <a:ext cx="148" cy="63"/>
            </a:xfrm>
            <a:prstGeom prst="roundRect">
              <a:avLst>
                <a:gd name="adj" fmla="val 1611"/>
              </a:avLst>
            </a:prstGeom>
            <a:solidFill>
              <a:srgbClr val="FF0000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85" name="Group 150"/>
          <p:cNvGrpSpPr>
            <a:grpSpLocks/>
          </p:cNvGrpSpPr>
          <p:nvPr/>
        </p:nvGrpSpPr>
        <p:grpSpPr bwMode="auto">
          <a:xfrm>
            <a:off x="8755063" y="5305425"/>
            <a:ext cx="404812" cy="150813"/>
            <a:chOff x="5003" y="3032"/>
            <a:chExt cx="231" cy="86"/>
          </a:xfrm>
        </p:grpSpPr>
        <p:grpSp>
          <p:nvGrpSpPr>
            <p:cNvPr id="62649" name="Group 151"/>
            <p:cNvGrpSpPr>
              <a:grpSpLocks/>
            </p:cNvGrpSpPr>
            <p:nvPr/>
          </p:nvGrpSpPr>
          <p:grpSpPr bwMode="auto">
            <a:xfrm>
              <a:off x="5003" y="3032"/>
              <a:ext cx="231" cy="76"/>
              <a:chOff x="5003" y="3032"/>
              <a:chExt cx="231" cy="76"/>
            </a:xfrm>
          </p:grpSpPr>
          <p:grpSp>
            <p:nvGrpSpPr>
              <p:cNvPr id="62651" name="Group 152"/>
              <p:cNvGrpSpPr>
                <a:grpSpLocks/>
              </p:cNvGrpSpPr>
              <p:nvPr/>
            </p:nvGrpSpPr>
            <p:grpSpPr bwMode="auto">
              <a:xfrm>
                <a:off x="5003" y="3032"/>
                <a:ext cx="44" cy="76"/>
                <a:chOff x="5003" y="3032"/>
                <a:chExt cx="44" cy="76"/>
              </a:xfrm>
            </p:grpSpPr>
            <p:sp>
              <p:nvSpPr>
                <p:cNvPr id="62654" name="Freeform 153"/>
                <p:cNvSpPr>
                  <a:spLocks noChangeArrowheads="1"/>
                </p:cNvSpPr>
                <p:nvPr/>
              </p:nvSpPr>
              <p:spPr bwMode="auto">
                <a:xfrm flipH="1">
                  <a:off x="5003" y="3032"/>
                  <a:ext cx="45" cy="77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1" y="421"/>
                      </a:moveTo>
                      <a:lnTo>
                        <a:pt x="6" y="422"/>
                      </a:lnTo>
                      <a:lnTo>
                        <a:pt x="12" y="425"/>
                      </a:lnTo>
                      <a:lnTo>
                        <a:pt x="16" y="425"/>
                      </a:lnTo>
                      <a:lnTo>
                        <a:pt x="22" y="426"/>
                      </a:lnTo>
                      <a:lnTo>
                        <a:pt x="28" y="427"/>
                      </a:lnTo>
                      <a:lnTo>
                        <a:pt x="34" y="427"/>
                      </a:lnTo>
                      <a:lnTo>
                        <a:pt x="41" y="426"/>
                      </a:lnTo>
                      <a:lnTo>
                        <a:pt x="48" y="425"/>
                      </a:lnTo>
                      <a:lnTo>
                        <a:pt x="56" y="424"/>
                      </a:lnTo>
                      <a:lnTo>
                        <a:pt x="64" y="422"/>
                      </a:lnTo>
                      <a:lnTo>
                        <a:pt x="72" y="421"/>
                      </a:lnTo>
                      <a:lnTo>
                        <a:pt x="81" y="418"/>
                      </a:lnTo>
                      <a:lnTo>
                        <a:pt x="89" y="416"/>
                      </a:lnTo>
                      <a:lnTo>
                        <a:pt x="98" y="413"/>
                      </a:lnTo>
                      <a:lnTo>
                        <a:pt x="106" y="410"/>
                      </a:lnTo>
                      <a:lnTo>
                        <a:pt x="114" y="407"/>
                      </a:lnTo>
                      <a:lnTo>
                        <a:pt x="123" y="404"/>
                      </a:lnTo>
                      <a:lnTo>
                        <a:pt x="132" y="400"/>
                      </a:lnTo>
                      <a:lnTo>
                        <a:pt x="141" y="396"/>
                      </a:lnTo>
                      <a:lnTo>
                        <a:pt x="151" y="391"/>
                      </a:lnTo>
                      <a:lnTo>
                        <a:pt x="160" y="387"/>
                      </a:lnTo>
                      <a:lnTo>
                        <a:pt x="169" y="383"/>
                      </a:lnTo>
                      <a:lnTo>
                        <a:pt x="179" y="378"/>
                      </a:lnTo>
                      <a:lnTo>
                        <a:pt x="187" y="373"/>
                      </a:lnTo>
                      <a:lnTo>
                        <a:pt x="195" y="369"/>
                      </a:lnTo>
                      <a:lnTo>
                        <a:pt x="202" y="365"/>
                      </a:lnTo>
                      <a:lnTo>
                        <a:pt x="208" y="361"/>
                      </a:lnTo>
                      <a:lnTo>
                        <a:pt x="214" y="358"/>
                      </a:lnTo>
                      <a:lnTo>
                        <a:pt x="219" y="354"/>
                      </a:lnTo>
                      <a:lnTo>
                        <a:pt x="224" y="349"/>
                      </a:lnTo>
                      <a:lnTo>
                        <a:pt x="229" y="345"/>
                      </a:lnTo>
                      <a:lnTo>
                        <a:pt x="232" y="341"/>
                      </a:lnTo>
                      <a:lnTo>
                        <a:pt x="236" y="336"/>
                      </a:lnTo>
                      <a:lnTo>
                        <a:pt x="238" y="331"/>
                      </a:lnTo>
                      <a:lnTo>
                        <a:pt x="240" y="326"/>
                      </a:lnTo>
                      <a:lnTo>
                        <a:pt x="241" y="320"/>
                      </a:lnTo>
                      <a:lnTo>
                        <a:pt x="242" y="315"/>
                      </a:lnTo>
                      <a:lnTo>
                        <a:pt x="243" y="309"/>
                      </a:lnTo>
                      <a:lnTo>
                        <a:pt x="244" y="303"/>
                      </a:lnTo>
                      <a:lnTo>
                        <a:pt x="244" y="297"/>
                      </a:lnTo>
                      <a:lnTo>
                        <a:pt x="244" y="291"/>
                      </a:lnTo>
                      <a:lnTo>
                        <a:pt x="244" y="284"/>
                      </a:lnTo>
                      <a:lnTo>
                        <a:pt x="244" y="277"/>
                      </a:lnTo>
                      <a:lnTo>
                        <a:pt x="244" y="269"/>
                      </a:lnTo>
                      <a:lnTo>
                        <a:pt x="243" y="261"/>
                      </a:lnTo>
                      <a:lnTo>
                        <a:pt x="242" y="252"/>
                      </a:lnTo>
                      <a:lnTo>
                        <a:pt x="242" y="243"/>
                      </a:lnTo>
                      <a:lnTo>
                        <a:pt x="241" y="234"/>
                      </a:lnTo>
                      <a:lnTo>
                        <a:pt x="240" y="224"/>
                      </a:lnTo>
                      <a:lnTo>
                        <a:pt x="238" y="215"/>
                      </a:lnTo>
                      <a:lnTo>
                        <a:pt x="236" y="206"/>
                      </a:lnTo>
                      <a:lnTo>
                        <a:pt x="234" y="197"/>
                      </a:lnTo>
                      <a:lnTo>
                        <a:pt x="232" y="188"/>
                      </a:lnTo>
                      <a:lnTo>
                        <a:pt x="229" y="180"/>
                      </a:lnTo>
                      <a:lnTo>
                        <a:pt x="227" y="172"/>
                      </a:lnTo>
                      <a:lnTo>
                        <a:pt x="223" y="164"/>
                      </a:lnTo>
                      <a:lnTo>
                        <a:pt x="219" y="155"/>
                      </a:lnTo>
                      <a:lnTo>
                        <a:pt x="215" y="147"/>
                      </a:lnTo>
                      <a:lnTo>
                        <a:pt x="211" y="138"/>
                      </a:lnTo>
                      <a:lnTo>
                        <a:pt x="207" y="130"/>
                      </a:lnTo>
                      <a:lnTo>
                        <a:pt x="202" y="121"/>
                      </a:lnTo>
                      <a:lnTo>
                        <a:pt x="197" y="113"/>
                      </a:lnTo>
                      <a:lnTo>
                        <a:pt x="192" y="105"/>
                      </a:lnTo>
                      <a:lnTo>
                        <a:pt x="188" y="98"/>
                      </a:lnTo>
                      <a:lnTo>
                        <a:pt x="184" y="91"/>
                      </a:lnTo>
                      <a:lnTo>
                        <a:pt x="179" y="85"/>
                      </a:lnTo>
                      <a:lnTo>
                        <a:pt x="176" y="79"/>
                      </a:lnTo>
                      <a:lnTo>
                        <a:pt x="172" y="73"/>
                      </a:lnTo>
                      <a:lnTo>
                        <a:pt x="168" y="66"/>
                      </a:lnTo>
                      <a:lnTo>
                        <a:pt x="164" y="59"/>
                      </a:lnTo>
                      <a:lnTo>
                        <a:pt x="160" y="53"/>
                      </a:lnTo>
                      <a:lnTo>
                        <a:pt x="157" y="47"/>
                      </a:lnTo>
                      <a:lnTo>
                        <a:pt x="154" y="41"/>
                      </a:lnTo>
                      <a:lnTo>
                        <a:pt x="153" y="36"/>
                      </a:lnTo>
                      <a:lnTo>
                        <a:pt x="151" y="31"/>
                      </a:lnTo>
                      <a:lnTo>
                        <a:pt x="151" y="26"/>
                      </a:lnTo>
                      <a:lnTo>
                        <a:pt x="151" y="23"/>
                      </a:lnTo>
                      <a:lnTo>
                        <a:pt x="152" y="20"/>
                      </a:lnTo>
                      <a:lnTo>
                        <a:pt x="154" y="17"/>
                      </a:lnTo>
                      <a:lnTo>
                        <a:pt x="156" y="14"/>
                      </a:lnTo>
                      <a:lnTo>
                        <a:pt x="159" y="11"/>
                      </a:lnTo>
                      <a:lnTo>
                        <a:pt x="163" y="9"/>
                      </a:lnTo>
                      <a:lnTo>
                        <a:pt x="167" y="7"/>
                      </a:lnTo>
                      <a:lnTo>
                        <a:pt x="172" y="5"/>
                      </a:lnTo>
                      <a:lnTo>
                        <a:pt x="177" y="3"/>
                      </a:lnTo>
                      <a:lnTo>
                        <a:pt x="183" y="2"/>
                      </a:lnTo>
                      <a:lnTo>
                        <a:pt x="189" y="1"/>
                      </a:lnTo>
                      <a:lnTo>
                        <a:pt x="194" y="0"/>
                      </a:lnTo>
                      <a:lnTo>
                        <a:pt x="201" y="0"/>
                      </a:lnTo>
                      <a:lnTo>
                        <a:pt x="207" y="0"/>
                      </a:lnTo>
                      <a:lnTo>
                        <a:pt x="214" y="0"/>
                      </a:lnTo>
                      <a:lnTo>
                        <a:pt x="222" y="2"/>
                      </a:lnTo>
                      <a:lnTo>
                        <a:pt x="229" y="3"/>
                      </a:lnTo>
                      <a:lnTo>
                        <a:pt x="237" y="5"/>
                      </a:lnTo>
                      <a:lnTo>
                        <a:pt x="245" y="7"/>
                      </a:lnTo>
                      <a:lnTo>
                        <a:pt x="252" y="10"/>
                      </a:lnTo>
                      <a:lnTo>
                        <a:pt x="260" y="13"/>
                      </a:lnTo>
                      <a:lnTo>
                        <a:pt x="267" y="16"/>
                      </a:lnTo>
                      <a:lnTo>
                        <a:pt x="272" y="18"/>
                      </a:lnTo>
                      <a:lnTo>
                        <a:pt x="278" y="21"/>
                      </a:lnTo>
                      <a:lnTo>
                        <a:pt x="283" y="24"/>
                      </a:lnTo>
                      <a:lnTo>
                        <a:pt x="289" y="28"/>
                      </a:lnTo>
                      <a:lnTo>
                        <a:pt x="295" y="32"/>
                      </a:lnTo>
                      <a:lnTo>
                        <a:pt x="301" y="37"/>
                      </a:lnTo>
                      <a:lnTo>
                        <a:pt x="308" y="41"/>
                      </a:lnTo>
                      <a:lnTo>
                        <a:pt x="315" y="47"/>
                      </a:lnTo>
                      <a:lnTo>
                        <a:pt x="321" y="53"/>
                      </a:lnTo>
                      <a:lnTo>
                        <a:pt x="328" y="59"/>
                      </a:lnTo>
                      <a:lnTo>
                        <a:pt x="335" y="65"/>
                      </a:lnTo>
                      <a:lnTo>
                        <a:pt x="342" y="71"/>
                      </a:lnTo>
                      <a:lnTo>
                        <a:pt x="349" y="78"/>
                      </a:lnTo>
                      <a:lnTo>
                        <a:pt x="355" y="85"/>
                      </a:lnTo>
                      <a:lnTo>
                        <a:pt x="361" y="91"/>
                      </a:lnTo>
                      <a:lnTo>
                        <a:pt x="367" y="97"/>
                      </a:lnTo>
                      <a:lnTo>
                        <a:pt x="373" y="104"/>
                      </a:lnTo>
                      <a:lnTo>
                        <a:pt x="379" y="110"/>
                      </a:lnTo>
                      <a:lnTo>
                        <a:pt x="386" y="118"/>
                      </a:lnTo>
                      <a:lnTo>
                        <a:pt x="393" y="125"/>
                      </a:lnTo>
                      <a:lnTo>
                        <a:pt x="399" y="134"/>
                      </a:lnTo>
                      <a:lnTo>
                        <a:pt x="407" y="142"/>
                      </a:lnTo>
                      <a:lnTo>
                        <a:pt x="413" y="150"/>
                      </a:lnTo>
                      <a:lnTo>
                        <a:pt x="421" y="159"/>
                      </a:lnTo>
                      <a:lnTo>
                        <a:pt x="428" y="168"/>
                      </a:lnTo>
                      <a:lnTo>
                        <a:pt x="434" y="177"/>
                      </a:lnTo>
                      <a:lnTo>
                        <a:pt x="441" y="185"/>
                      </a:lnTo>
                      <a:lnTo>
                        <a:pt x="447" y="193"/>
                      </a:lnTo>
                      <a:lnTo>
                        <a:pt x="452" y="202"/>
                      </a:lnTo>
                      <a:lnTo>
                        <a:pt x="458" y="209"/>
                      </a:lnTo>
                      <a:lnTo>
                        <a:pt x="463" y="217"/>
                      </a:lnTo>
                      <a:lnTo>
                        <a:pt x="468" y="225"/>
                      </a:lnTo>
                      <a:lnTo>
                        <a:pt x="473" y="233"/>
                      </a:lnTo>
                      <a:lnTo>
                        <a:pt x="478" y="241"/>
                      </a:lnTo>
                      <a:lnTo>
                        <a:pt x="482" y="249"/>
                      </a:lnTo>
                      <a:lnTo>
                        <a:pt x="487" y="258"/>
                      </a:lnTo>
                      <a:lnTo>
                        <a:pt x="492" y="266"/>
                      </a:lnTo>
                      <a:lnTo>
                        <a:pt x="495" y="275"/>
                      </a:lnTo>
                      <a:lnTo>
                        <a:pt x="499" y="284"/>
                      </a:lnTo>
                      <a:lnTo>
                        <a:pt x="503" y="293"/>
                      </a:lnTo>
                      <a:lnTo>
                        <a:pt x="507" y="301"/>
                      </a:lnTo>
                      <a:lnTo>
                        <a:pt x="510" y="310"/>
                      </a:lnTo>
                      <a:lnTo>
                        <a:pt x="514" y="319"/>
                      </a:lnTo>
                      <a:lnTo>
                        <a:pt x="516" y="327"/>
                      </a:lnTo>
                      <a:lnTo>
                        <a:pt x="519" y="335"/>
                      </a:lnTo>
                      <a:lnTo>
                        <a:pt x="521" y="343"/>
                      </a:lnTo>
                      <a:lnTo>
                        <a:pt x="524" y="350"/>
                      </a:lnTo>
                      <a:lnTo>
                        <a:pt x="525" y="358"/>
                      </a:lnTo>
                      <a:lnTo>
                        <a:pt x="528" y="365"/>
                      </a:lnTo>
                      <a:lnTo>
                        <a:pt x="529" y="372"/>
                      </a:lnTo>
                      <a:lnTo>
                        <a:pt x="532" y="380"/>
                      </a:lnTo>
                      <a:lnTo>
                        <a:pt x="533" y="388"/>
                      </a:lnTo>
                      <a:lnTo>
                        <a:pt x="535" y="396"/>
                      </a:lnTo>
                      <a:lnTo>
                        <a:pt x="537" y="405"/>
                      </a:lnTo>
                      <a:lnTo>
                        <a:pt x="538" y="413"/>
                      </a:lnTo>
                      <a:lnTo>
                        <a:pt x="540" y="422"/>
                      </a:lnTo>
                      <a:lnTo>
                        <a:pt x="541" y="431"/>
                      </a:lnTo>
                      <a:lnTo>
                        <a:pt x="542" y="439"/>
                      </a:lnTo>
                      <a:lnTo>
                        <a:pt x="543" y="447"/>
                      </a:lnTo>
                      <a:lnTo>
                        <a:pt x="544" y="456"/>
                      </a:lnTo>
                      <a:lnTo>
                        <a:pt x="545" y="464"/>
                      </a:lnTo>
                      <a:lnTo>
                        <a:pt x="545" y="472"/>
                      </a:lnTo>
                      <a:lnTo>
                        <a:pt x="545" y="480"/>
                      </a:lnTo>
                      <a:lnTo>
                        <a:pt x="544" y="487"/>
                      </a:lnTo>
                      <a:lnTo>
                        <a:pt x="543" y="495"/>
                      </a:lnTo>
                      <a:lnTo>
                        <a:pt x="543" y="503"/>
                      </a:lnTo>
                      <a:lnTo>
                        <a:pt x="542" y="510"/>
                      </a:lnTo>
                      <a:lnTo>
                        <a:pt x="541" y="519"/>
                      </a:lnTo>
                      <a:lnTo>
                        <a:pt x="539" y="527"/>
                      </a:lnTo>
                      <a:lnTo>
                        <a:pt x="537" y="536"/>
                      </a:lnTo>
                      <a:lnTo>
                        <a:pt x="534" y="545"/>
                      </a:lnTo>
                      <a:lnTo>
                        <a:pt x="532" y="555"/>
                      </a:lnTo>
                      <a:lnTo>
                        <a:pt x="528" y="564"/>
                      </a:lnTo>
                      <a:lnTo>
                        <a:pt x="525" y="573"/>
                      </a:lnTo>
                      <a:lnTo>
                        <a:pt x="521" y="583"/>
                      </a:lnTo>
                      <a:lnTo>
                        <a:pt x="517" y="592"/>
                      </a:lnTo>
                      <a:lnTo>
                        <a:pt x="512" y="601"/>
                      </a:lnTo>
                      <a:lnTo>
                        <a:pt x="508" y="610"/>
                      </a:lnTo>
                      <a:lnTo>
                        <a:pt x="503" y="618"/>
                      </a:lnTo>
                      <a:lnTo>
                        <a:pt x="498" y="628"/>
                      </a:lnTo>
                      <a:lnTo>
                        <a:pt x="493" y="635"/>
                      </a:lnTo>
                      <a:lnTo>
                        <a:pt x="488" y="643"/>
                      </a:lnTo>
                      <a:lnTo>
                        <a:pt x="482" y="652"/>
                      </a:lnTo>
                      <a:lnTo>
                        <a:pt x="477" y="661"/>
                      </a:lnTo>
                      <a:lnTo>
                        <a:pt x="470" y="670"/>
                      </a:lnTo>
                      <a:lnTo>
                        <a:pt x="464" y="679"/>
                      </a:lnTo>
                      <a:lnTo>
                        <a:pt x="456" y="689"/>
                      </a:lnTo>
                      <a:lnTo>
                        <a:pt x="448" y="698"/>
                      </a:lnTo>
                      <a:lnTo>
                        <a:pt x="441" y="708"/>
                      </a:lnTo>
                      <a:lnTo>
                        <a:pt x="433" y="718"/>
                      </a:lnTo>
                      <a:lnTo>
                        <a:pt x="425" y="727"/>
                      </a:lnTo>
                      <a:lnTo>
                        <a:pt x="416" y="736"/>
                      </a:lnTo>
                      <a:lnTo>
                        <a:pt x="408" y="745"/>
                      </a:lnTo>
                      <a:lnTo>
                        <a:pt x="400" y="754"/>
                      </a:lnTo>
                      <a:lnTo>
                        <a:pt x="392" y="762"/>
                      </a:lnTo>
                      <a:lnTo>
                        <a:pt x="383" y="770"/>
                      </a:lnTo>
                      <a:lnTo>
                        <a:pt x="376" y="778"/>
                      </a:lnTo>
                      <a:lnTo>
                        <a:pt x="368" y="786"/>
                      </a:lnTo>
                      <a:lnTo>
                        <a:pt x="360" y="793"/>
                      </a:lnTo>
                      <a:lnTo>
                        <a:pt x="351" y="800"/>
                      </a:lnTo>
                      <a:lnTo>
                        <a:pt x="343" y="807"/>
                      </a:lnTo>
                      <a:lnTo>
                        <a:pt x="334" y="814"/>
                      </a:lnTo>
                      <a:lnTo>
                        <a:pt x="325" y="821"/>
                      </a:lnTo>
                      <a:lnTo>
                        <a:pt x="316" y="828"/>
                      </a:lnTo>
                      <a:lnTo>
                        <a:pt x="307" y="835"/>
                      </a:lnTo>
                      <a:lnTo>
                        <a:pt x="297" y="842"/>
                      </a:lnTo>
                      <a:lnTo>
                        <a:pt x="288" y="849"/>
                      </a:lnTo>
                      <a:lnTo>
                        <a:pt x="278" y="855"/>
                      </a:lnTo>
                      <a:lnTo>
                        <a:pt x="270" y="862"/>
                      </a:lnTo>
                      <a:lnTo>
                        <a:pt x="260" y="868"/>
                      </a:lnTo>
                      <a:lnTo>
                        <a:pt x="252" y="874"/>
                      </a:lnTo>
                      <a:lnTo>
                        <a:pt x="244" y="879"/>
                      </a:lnTo>
                      <a:lnTo>
                        <a:pt x="236" y="884"/>
                      </a:lnTo>
                      <a:lnTo>
                        <a:pt x="228" y="888"/>
                      </a:lnTo>
                      <a:lnTo>
                        <a:pt x="222" y="893"/>
                      </a:lnTo>
                      <a:lnTo>
                        <a:pt x="215" y="898"/>
                      </a:lnTo>
                      <a:lnTo>
                        <a:pt x="205" y="904"/>
                      </a:lnTo>
                      <a:lnTo>
                        <a:pt x="195" y="909"/>
                      </a:lnTo>
                      <a:lnTo>
                        <a:pt x="187" y="915"/>
                      </a:lnTo>
                      <a:lnTo>
                        <a:pt x="178" y="921"/>
                      </a:lnTo>
                      <a:lnTo>
                        <a:pt x="169" y="926"/>
                      </a:lnTo>
                      <a:lnTo>
                        <a:pt x="162" y="931"/>
                      </a:lnTo>
                      <a:lnTo>
                        <a:pt x="154" y="935"/>
                      </a:lnTo>
                      <a:lnTo>
                        <a:pt x="148" y="939"/>
                      </a:lnTo>
                      <a:lnTo>
                        <a:pt x="143" y="942"/>
                      </a:lnTo>
                      <a:lnTo>
                        <a:pt x="138" y="946"/>
                      </a:lnTo>
                      <a:lnTo>
                        <a:pt x="134" y="947"/>
                      </a:lnTo>
                      <a:lnTo>
                        <a:pt x="131" y="949"/>
                      </a:lnTo>
                      <a:lnTo>
                        <a:pt x="129" y="950"/>
                      </a:lnTo>
                      <a:lnTo>
                        <a:pt x="127" y="951"/>
                      </a:lnTo>
                      <a:lnTo>
                        <a:pt x="125" y="952"/>
                      </a:lnTo>
                      <a:lnTo>
                        <a:pt x="124" y="953"/>
                      </a:lnTo>
                      <a:lnTo>
                        <a:pt x="124" y="954"/>
                      </a:lnTo>
                      <a:lnTo>
                        <a:pt x="123" y="954"/>
                      </a:lnTo>
                      <a:cubicBezTo>
                        <a:pt x="106" y="962"/>
                        <a:pt x="82" y="965"/>
                        <a:pt x="63" y="969"/>
                      </a:cubicBezTo>
                      <a:cubicBezTo>
                        <a:pt x="32" y="974"/>
                        <a:pt x="0" y="977"/>
                        <a:pt x="0" y="977"/>
                      </a:cubicBezTo>
                      <a:lnTo>
                        <a:pt x="1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52" name="Group 154"/>
              <p:cNvGrpSpPr>
                <a:grpSpLocks/>
              </p:cNvGrpSpPr>
              <p:nvPr/>
            </p:nvGrpSpPr>
            <p:grpSpPr bwMode="auto">
              <a:xfrm>
                <a:off x="5189" y="3032"/>
                <a:ext cx="45" cy="76"/>
                <a:chOff x="5189" y="3032"/>
                <a:chExt cx="45" cy="76"/>
              </a:xfrm>
            </p:grpSpPr>
            <p:sp>
              <p:nvSpPr>
                <p:cNvPr id="62653" name="Freeform 155"/>
                <p:cNvSpPr>
                  <a:spLocks noChangeArrowheads="1"/>
                </p:cNvSpPr>
                <p:nvPr/>
              </p:nvSpPr>
              <p:spPr bwMode="auto">
                <a:xfrm flipH="1">
                  <a:off x="5189" y="3032"/>
                  <a:ext cx="46" cy="77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544" y="421"/>
                      </a:moveTo>
                      <a:lnTo>
                        <a:pt x="539" y="422"/>
                      </a:lnTo>
                      <a:lnTo>
                        <a:pt x="533" y="425"/>
                      </a:lnTo>
                      <a:lnTo>
                        <a:pt x="529" y="425"/>
                      </a:lnTo>
                      <a:lnTo>
                        <a:pt x="523" y="426"/>
                      </a:lnTo>
                      <a:lnTo>
                        <a:pt x="517" y="427"/>
                      </a:lnTo>
                      <a:lnTo>
                        <a:pt x="511" y="427"/>
                      </a:lnTo>
                      <a:lnTo>
                        <a:pt x="504" y="426"/>
                      </a:lnTo>
                      <a:lnTo>
                        <a:pt x="497" y="425"/>
                      </a:lnTo>
                      <a:lnTo>
                        <a:pt x="489" y="424"/>
                      </a:lnTo>
                      <a:lnTo>
                        <a:pt x="481" y="422"/>
                      </a:lnTo>
                      <a:lnTo>
                        <a:pt x="473" y="421"/>
                      </a:lnTo>
                      <a:lnTo>
                        <a:pt x="464" y="418"/>
                      </a:lnTo>
                      <a:lnTo>
                        <a:pt x="456" y="416"/>
                      </a:lnTo>
                      <a:lnTo>
                        <a:pt x="447" y="413"/>
                      </a:lnTo>
                      <a:lnTo>
                        <a:pt x="439" y="410"/>
                      </a:lnTo>
                      <a:lnTo>
                        <a:pt x="431" y="407"/>
                      </a:lnTo>
                      <a:lnTo>
                        <a:pt x="422" y="404"/>
                      </a:lnTo>
                      <a:lnTo>
                        <a:pt x="413" y="400"/>
                      </a:lnTo>
                      <a:lnTo>
                        <a:pt x="404" y="396"/>
                      </a:lnTo>
                      <a:lnTo>
                        <a:pt x="394" y="391"/>
                      </a:lnTo>
                      <a:lnTo>
                        <a:pt x="385" y="387"/>
                      </a:lnTo>
                      <a:lnTo>
                        <a:pt x="376" y="383"/>
                      </a:lnTo>
                      <a:lnTo>
                        <a:pt x="366" y="378"/>
                      </a:lnTo>
                      <a:lnTo>
                        <a:pt x="358" y="373"/>
                      </a:lnTo>
                      <a:lnTo>
                        <a:pt x="350" y="369"/>
                      </a:lnTo>
                      <a:lnTo>
                        <a:pt x="343" y="365"/>
                      </a:lnTo>
                      <a:lnTo>
                        <a:pt x="337" y="361"/>
                      </a:lnTo>
                      <a:lnTo>
                        <a:pt x="331" y="358"/>
                      </a:lnTo>
                      <a:lnTo>
                        <a:pt x="326" y="354"/>
                      </a:lnTo>
                      <a:lnTo>
                        <a:pt x="321" y="349"/>
                      </a:lnTo>
                      <a:lnTo>
                        <a:pt x="316" y="345"/>
                      </a:lnTo>
                      <a:lnTo>
                        <a:pt x="313" y="341"/>
                      </a:lnTo>
                      <a:lnTo>
                        <a:pt x="309" y="336"/>
                      </a:lnTo>
                      <a:lnTo>
                        <a:pt x="307" y="331"/>
                      </a:lnTo>
                      <a:lnTo>
                        <a:pt x="305" y="326"/>
                      </a:lnTo>
                      <a:lnTo>
                        <a:pt x="304" y="320"/>
                      </a:lnTo>
                      <a:lnTo>
                        <a:pt x="303" y="315"/>
                      </a:lnTo>
                      <a:lnTo>
                        <a:pt x="302" y="309"/>
                      </a:lnTo>
                      <a:lnTo>
                        <a:pt x="301" y="303"/>
                      </a:lnTo>
                      <a:lnTo>
                        <a:pt x="301" y="297"/>
                      </a:lnTo>
                      <a:lnTo>
                        <a:pt x="301" y="291"/>
                      </a:lnTo>
                      <a:lnTo>
                        <a:pt x="301" y="284"/>
                      </a:lnTo>
                      <a:lnTo>
                        <a:pt x="301" y="277"/>
                      </a:lnTo>
                      <a:lnTo>
                        <a:pt x="301" y="269"/>
                      </a:lnTo>
                      <a:lnTo>
                        <a:pt x="302" y="261"/>
                      </a:lnTo>
                      <a:lnTo>
                        <a:pt x="303" y="252"/>
                      </a:lnTo>
                      <a:lnTo>
                        <a:pt x="303" y="243"/>
                      </a:lnTo>
                      <a:lnTo>
                        <a:pt x="304" y="234"/>
                      </a:lnTo>
                      <a:lnTo>
                        <a:pt x="305" y="224"/>
                      </a:lnTo>
                      <a:lnTo>
                        <a:pt x="307" y="215"/>
                      </a:lnTo>
                      <a:lnTo>
                        <a:pt x="309" y="206"/>
                      </a:lnTo>
                      <a:lnTo>
                        <a:pt x="311" y="197"/>
                      </a:lnTo>
                      <a:lnTo>
                        <a:pt x="313" y="188"/>
                      </a:lnTo>
                      <a:lnTo>
                        <a:pt x="316" y="180"/>
                      </a:lnTo>
                      <a:lnTo>
                        <a:pt x="318" y="172"/>
                      </a:lnTo>
                      <a:lnTo>
                        <a:pt x="322" y="164"/>
                      </a:lnTo>
                      <a:lnTo>
                        <a:pt x="326" y="155"/>
                      </a:lnTo>
                      <a:lnTo>
                        <a:pt x="330" y="147"/>
                      </a:lnTo>
                      <a:lnTo>
                        <a:pt x="334" y="138"/>
                      </a:lnTo>
                      <a:lnTo>
                        <a:pt x="338" y="130"/>
                      </a:lnTo>
                      <a:lnTo>
                        <a:pt x="343" y="121"/>
                      </a:lnTo>
                      <a:lnTo>
                        <a:pt x="348" y="113"/>
                      </a:lnTo>
                      <a:lnTo>
                        <a:pt x="353" y="105"/>
                      </a:lnTo>
                      <a:lnTo>
                        <a:pt x="357" y="98"/>
                      </a:lnTo>
                      <a:lnTo>
                        <a:pt x="361" y="91"/>
                      </a:lnTo>
                      <a:lnTo>
                        <a:pt x="366" y="85"/>
                      </a:lnTo>
                      <a:lnTo>
                        <a:pt x="369" y="79"/>
                      </a:lnTo>
                      <a:lnTo>
                        <a:pt x="373" y="73"/>
                      </a:lnTo>
                      <a:lnTo>
                        <a:pt x="377" y="66"/>
                      </a:lnTo>
                      <a:lnTo>
                        <a:pt x="381" y="59"/>
                      </a:lnTo>
                      <a:lnTo>
                        <a:pt x="385" y="53"/>
                      </a:lnTo>
                      <a:lnTo>
                        <a:pt x="388" y="47"/>
                      </a:lnTo>
                      <a:lnTo>
                        <a:pt x="391" y="41"/>
                      </a:lnTo>
                      <a:lnTo>
                        <a:pt x="392" y="36"/>
                      </a:lnTo>
                      <a:lnTo>
                        <a:pt x="394" y="31"/>
                      </a:lnTo>
                      <a:lnTo>
                        <a:pt x="394" y="26"/>
                      </a:lnTo>
                      <a:lnTo>
                        <a:pt x="394" y="23"/>
                      </a:lnTo>
                      <a:lnTo>
                        <a:pt x="393" y="20"/>
                      </a:lnTo>
                      <a:lnTo>
                        <a:pt x="391" y="17"/>
                      </a:lnTo>
                      <a:lnTo>
                        <a:pt x="389" y="14"/>
                      </a:lnTo>
                      <a:lnTo>
                        <a:pt x="386" y="11"/>
                      </a:lnTo>
                      <a:lnTo>
                        <a:pt x="382" y="9"/>
                      </a:lnTo>
                      <a:lnTo>
                        <a:pt x="378" y="7"/>
                      </a:lnTo>
                      <a:lnTo>
                        <a:pt x="373" y="5"/>
                      </a:lnTo>
                      <a:lnTo>
                        <a:pt x="368" y="3"/>
                      </a:lnTo>
                      <a:lnTo>
                        <a:pt x="362" y="2"/>
                      </a:lnTo>
                      <a:lnTo>
                        <a:pt x="356" y="1"/>
                      </a:lnTo>
                      <a:lnTo>
                        <a:pt x="351" y="0"/>
                      </a:lnTo>
                      <a:lnTo>
                        <a:pt x="344" y="0"/>
                      </a:lnTo>
                      <a:lnTo>
                        <a:pt x="338" y="0"/>
                      </a:lnTo>
                      <a:lnTo>
                        <a:pt x="331" y="0"/>
                      </a:lnTo>
                      <a:lnTo>
                        <a:pt x="323" y="2"/>
                      </a:lnTo>
                      <a:lnTo>
                        <a:pt x="316" y="3"/>
                      </a:lnTo>
                      <a:lnTo>
                        <a:pt x="308" y="5"/>
                      </a:lnTo>
                      <a:lnTo>
                        <a:pt x="300" y="7"/>
                      </a:lnTo>
                      <a:lnTo>
                        <a:pt x="293" y="10"/>
                      </a:lnTo>
                      <a:lnTo>
                        <a:pt x="285" y="13"/>
                      </a:lnTo>
                      <a:lnTo>
                        <a:pt x="278" y="16"/>
                      </a:lnTo>
                      <a:lnTo>
                        <a:pt x="273" y="18"/>
                      </a:lnTo>
                      <a:lnTo>
                        <a:pt x="267" y="21"/>
                      </a:lnTo>
                      <a:lnTo>
                        <a:pt x="262" y="24"/>
                      </a:lnTo>
                      <a:lnTo>
                        <a:pt x="256" y="28"/>
                      </a:lnTo>
                      <a:lnTo>
                        <a:pt x="250" y="32"/>
                      </a:lnTo>
                      <a:lnTo>
                        <a:pt x="244" y="37"/>
                      </a:lnTo>
                      <a:lnTo>
                        <a:pt x="237" y="41"/>
                      </a:lnTo>
                      <a:lnTo>
                        <a:pt x="230" y="47"/>
                      </a:lnTo>
                      <a:lnTo>
                        <a:pt x="224" y="53"/>
                      </a:lnTo>
                      <a:lnTo>
                        <a:pt x="217" y="59"/>
                      </a:lnTo>
                      <a:lnTo>
                        <a:pt x="210" y="65"/>
                      </a:lnTo>
                      <a:lnTo>
                        <a:pt x="203" y="71"/>
                      </a:lnTo>
                      <a:lnTo>
                        <a:pt x="196" y="78"/>
                      </a:lnTo>
                      <a:lnTo>
                        <a:pt x="190" y="85"/>
                      </a:lnTo>
                      <a:lnTo>
                        <a:pt x="184" y="91"/>
                      </a:lnTo>
                      <a:lnTo>
                        <a:pt x="178" y="97"/>
                      </a:lnTo>
                      <a:lnTo>
                        <a:pt x="172" y="104"/>
                      </a:lnTo>
                      <a:lnTo>
                        <a:pt x="166" y="110"/>
                      </a:lnTo>
                      <a:lnTo>
                        <a:pt x="159" y="118"/>
                      </a:lnTo>
                      <a:lnTo>
                        <a:pt x="152" y="125"/>
                      </a:lnTo>
                      <a:lnTo>
                        <a:pt x="146" y="134"/>
                      </a:lnTo>
                      <a:lnTo>
                        <a:pt x="138" y="142"/>
                      </a:lnTo>
                      <a:lnTo>
                        <a:pt x="132" y="150"/>
                      </a:lnTo>
                      <a:lnTo>
                        <a:pt x="124" y="159"/>
                      </a:lnTo>
                      <a:lnTo>
                        <a:pt x="117" y="168"/>
                      </a:lnTo>
                      <a:lnTo>
                        <a:pt x="111" y="177"/>
                      </a:lnTo>
                      <a:lnTo>
                        <a:pt x="104" y="185"/>
                      </a:lnTo>
                      <a:lnTo>
                        <a:pt x="98" y="193"/>
                      </a:lnTo>
                      <a:lnTo>
                        <a:pt x="93" y="202"/>
                      </a:lnTo>
                      <a:lnTo>
                        <a:pt x="87" y="209"/>
                      </a:lnTo>
                      <a:lnTo>
                        <a:pt x="82" y="217"/>
                      </a:lnTo>
                      <a:lnTo>
                        <a:pt x="77" y="225"/>
                      </a:lnTo>
                      <a:lnTo>
                        <a:pt x="72" y="233"/>
                      </a:lnTo>
                      <a:lnTo>
                        <a:pt x="67" y="241"/>
                      </a:lnTo>
                      <a:lnTo>
                        <a:pt x="63" y="249"/>
                      </a:lnTo>
                      <a:lnTo>
                        <a:pt x="58" y="258"/>
                      </a:lnTo>
                      <a:lnTo>
                        <a:pt x="53" y="266"/>
                      </a:lnTo>
                      <a:lnTo>
                        <a:pt x="50" y="275"/>
                      </a:lnTo>
                      <a:lnTo>
                        <a:pt x="46" y="284"/>
                      </a:lnTo>
                      <a:lnTo>
                        <a:pt x="42" y="293"/>
                      </a:lnTo>
                      <a:lnTo>
                        <a:pt x="38" y="301"/>
                      </a:lnTo>
                      <a:lnTo>
                        <a:pt x="35" y="310"/>
                      </a:lnTo>
                      <a:lnTo>
                        <a:pt x="31" y="319"/>
                      </a:lnTo>
                      <a:lnTo>
                        <a:pt x="29" y="327"/>
                      </a:lnTo>
                      <a:lnTo>
                        <a:pt x="26" y="335"/>
                      </a:lnTo>
                      <a:lnTo>
                        <a:pt x="24" y="343"/>
                      </a:lnTo>
                      <a:lnTo>
                        <a:pt x="21" y="350"/>
                      </a:lnTo>
                      <a:lnTo>
                        <a:pt x="20" y="358"/>
                      </a:lnTo>
                      <a:lnTo>
                        <a:pt x="17" y="365"/>
                      </a:lnTo>
                      <a:lnTo>
                        <a:pt x="16" y="372"/>
                      </a:lnTo>
                      <a:lnTo>
                        <a:pt x="13" y="380"/>
                      </a:lnTo>
                      <a:lnTo>
                        <a:pt x="12" y="388"/>
                      </a:lnTo>
                      <a:lnTo>
                        <a:pt x="10" y="396"/>
                      </a:lnTo>
                      <a:lnTo>
                        <a:pt x="8" y="405"/>
                      </a:lnTo>
                      <a:lnTo>
                        <a:pt x="7" y="413"/>
                      </a:lnTo>
                      <a:lnTo>
                        <a:pt x="5" y="422"/>
                      </a:lnTo>
                      <a:lnTo>
                        <a:pt x="4" y="431"/>
                      </a:lnTo>
                      <a:lnTo>
                        <a:pt x="3" y="439"/>
                      </a:lnTo>
                      <a:lnTo>
                        <a:pt x="2" y="447"/>
                      </a:lnTo>
                      <a:lnTo>
                        <a:pt x="1" y="456"/>
                      </a:lnTo>
                      <a:lnTo>
                        <a:pt x="0" y="464"/>
                      </a:lnTo>
                      <a:lnTo>
                        <a:pt x="0" y="472"/>
                      </a:lnTo>
                      <a:lnTo>
                        <a:pt x="0" y="480"/>
                      </a:lnTo>
                      <a:lnTo>
                        <a:pt x="1" y="487"/>
                      </a:lnTo>
                      <a:lnTo>
                        <a:pt x="2" y="495"/>
                      </a:lnTo>
                      <a:lnTo>
                        <a:pt x="2" y="503"/>
                      </a:lnTo>
                      <a:lnTo>
                        <a:pt x="3" y="510"/>
                      </a:lnTo>
                      <a:lnTo>
                        <a:pt x="4" y="519"/>
                      </a:lnTo>
                      <a:lnTo>
                        <a:pt x="6" y="527"/>
                      </a:lnTo>
                      <a:lnTo>
                        <a:pt x="8" y="536"/>
                      </a:lnTo>
                      <a:lnTo>
                        <a:pt x="11" y="545"/>
                      </a:lnTo>
                      <a:lnTo>
                        <a:pt x="13" y="555"/>
                      </a:lnTo>
                      <a:lnTo>
                        <a:pt x="17" y="564"/>
                      </a:lnTo>
                      <a:lnTo>
                        <a:pt x="20" y="573"/>
                      </a:lnTo>
                      <a:lnTo>
                        <a:pt x="24" y="583"/>
                      </a:lnTo>
                      <a:lnTo>
                        <a:pt x="28" y="592"/>
                      </a:lnTo>
                      <a:lnTo>
                        <a:pt x="33" y="601"/>
                      </a:lnTo>
                      <a:lnTo>
                        <a:pt x="37" y="610"/>
                      </a:lnTo>
                      <a:lnTo>
                        <a:pt x="42" y="618"/>
                      </a:lnTo>
                      <a:lnTo>
                        <a:pt x="47" y="628"/>
                      </a:lnTo>
                      <a:lnTo>
                        <a:pt x="52" y="635"/>
                      </a:lnTo>
                      <a:lnTo>
                        <a:pt x="57" y="643"/>
                      </a:lnTo>
                      <a:lnTo>
                        <a:pt x="63" y="652"/>
                      </a:lnTo>
                      <a:lnTo>
                        <a:pt x="68" y="661"/>
                      </a:lnTo>
                      <a:lnTo>
                        <a:pt x="75" y="670"/>
                      </a:lnTo>
                      <a:lnTo>
                        <a:pt x="81" y="679"/>
                      </a:lnTo>
                      <a:lnTo>
                        <a:pt x="89" y="689"/>
                      </a:lnTo>
                      <a:lnTo>
                        <a:pt x="97" y="698"/>
                      </a:lnTo>
                      <a:lnTo>
                        <a:pt x="104" y="708"/>
                      </a:lnTo>
                      <a:lnTo>
                        <a:pt x="112" y="718"/>
                      </a:lnTo>
                      <a:lnTo>
                        <a:pt x="120" y="727"/>
                      </a:lnTo>
                      <a:lnTo>
                        <a:pt x="129" y="736"/>
                      </a:lnTo>
                      <a:lnTo>
                        <a:pt x="137" y="745"/>
                      </a:lnTo>
                      <a:lnTo>
                        <a:pt x="145" y="754"/>
                      </a:lnTo>
                      <a:lnTo>
                        <a:pt x="153" y="762"/>
                      </a:lnTo>
                      <a:lnTo>
                        <a:pt x="162" y="770"/>
                      </a:lnTo>
                      <a:lnTo>
                        <a:pt x="169" y="778"/>
                      </a:lnTo>
                      <a:lnTo>
                        <a:pt x="177" y="786"/>
                      </a:lnTo>
                      <a:lnTo>
                        <a:pt x="185" y="793"/>
                      </a:lnTo>
                      <a:lnTo>
                        <a:pt x="194" y="800"/>
                      </a:lnTo>
                      <a:lnTo>
                        <a:pt x="202" y="807"/>
                      </a:lnTo>
                      <a:lnTo>
                        <a:pt x="211" y="814"/>
                      </a:lnTo>
                      <a:lnTo>
                        <a:pt x="220" y="821"/>
                      </a:lnTo>
                      <a:lnTo>
                        <a:pt x="229" y="828"/>
                      </a:lnTo>
                      <a:lnTo>
                        <a:pt x="238" y="835"/>
                      </a:lnTo>
                      <a:lnTo>
                        <a:pt x="248" y="842"/>
                      </a:lnTo>
                      <a:lnTo>
                        <a:pt x="257" y="849"/>
                      </a:lnTo>
                      <a:lnTo>
                        <a:pt x="267" y="855"/>
                      </a:lnTo>
                      <a:lnTo>
                        <a:pt x="275" y="862"/>
                      </a:lnTo>
                      <a:lnTo>
                        <a:pt x="285" y="868"/>
                      </a:lnTo>
                      <a:lnTo>
                        <a:pt x="293" y="874"/>
                      </a:lnTo>
                      <a:lnTo>
                        <a:pt x="301" y="879"/>
                      </a:lnTo>
                      <a:lnTo>
                        <a:pt x="309" y="884"/>
                      </a:lnTo>
                      <a:lnTo>
                        <a:pt x="317" y="888"/>
                      </a:lnTo>
                      <a:lnTo>
                        <a:pt x="323" y="893"/>
                      </a:lnTo>
                      <a:lnTo>
                        <a:pt x="330" y="898"/>
                      </a:lnTo>
                      <a:lnTo>
                        <a:pt x="340" y="904"/>
                      </a:lnTo>
                      <a:lnTo>
                        <a:pt x="350" y="909"/>
                      </a:lnTo>
                      <a:lnTo>
                        <a:pt x="358" y="915"/>
                      </a:lnTo>
                      <a:lnTo>
                        <a:pt x="367" y="921"/>
                      </a:lnTo>
                      <a:lnTo>
                        <a:pt x="376" y="926"/>
                      </a:lnTo>
                      <a:lnTo>
                        <a:pt x="383" y="931"/>
                      </a:lnTo>
                      <a:lnTo>
                        <a:pt x="391" y="935"/>
                      </a:lnTo>
                      <a:lnTo>
                        <a:pt x="397" y="939"/>
                      </a:lnTo>
                      <a:lnTo>
                        <a:pt x="402" y="942"/>
                      </a:lnTo>
                      <a:lnTo>
                        <a:pt x="407" y="946"/>
                      </a:lnTo>
                      <a:lnTo>
                        <a:pt x="411" y="947"/>
                      </a:lnTo>
                      <a:lnTo>
                        <a:pt x="414" y="949"/>
                      </a:lnTo>
                      <a:lnTo>
                        <a:pt x="416" y="950"/>
                      </a:lnTo>
                      <a:lnTo>
                        <a:pt x="418" y="951"/>
                      </a:lnTo>
                      <a:lnTo>
                        <a:pt x="420" y="952"/>
                      </a:lnTo>
                      <a:lnTo>
                        <a:pt x="421" y="953"/>
                      </a:lnTo>
                      <a:lnTo>
                        <a:pt x="421" y="954"/>
                      </a:lnTo>
                      <a:lnTo>
                        <a:pt x="422" y="954"/>
                      </a:lnTo>
                      <a:cubicBezTo>
                        <a:pt x="439" y="962"/>
                        <a:pt x="463" y="965"/>
                        <a:pt x="482" y="969"/>
                      </a:cubicBezTo>
                      <a:cubicBezTo>
                        <a:pt x="513" y="974"/>
                        <a:pt x="545" y="977"/>
                        <a:pt x="545" y="977"/>
                      </a:cubicBezTo>
                      <a:lnTo>
                        <a:pt x="544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650" name="AutoShape 156"/>
            <p:cNvSpPr>
              <a:spLocks noChangeArrowheads="1"/>
            </p:cNvSpPr>
            <p:nvPr/>
          </p:nvSpPr>
          <p:spPr bwMode="auto">
            <a:xfrm>
              <a:off x="5045" y="3056"/>
              <a:ext cx="148" cy="63"/>
            </a:xfrm>
            <a:prstGeom prst="roundRect">
              <a:avLst>
                <a:gd name="adj" fmla="val 1611"/>
              </a:avLst>
            </a:prstGeom>
            <a:solidFill>
              <a:srgbClr val="FF0000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86" name="Group 157"/>
          <p:cNvGrpSpPr>
            <a:grpSpLocks/>
          </p:cNvGrpSpPr>
          <p:nvPr/>
        </p:nvGrpSpPr>
        <p:grpSpPr bwMode="auto">
          <a:xfrm>
            <a:off x="8847138" y="5649913"/>
            <a:ext cx="403225" cy="152400"/>
            <a:chOff x="5055" y="3229"/>
            <a:chExt cx="231" cy="87"/>
          </a:xfrm>
        </p:grpSpPr>
        <p:grpSp>
          <p:nvGrpSpPr>
            <p:cNvPr id="62643" name="Group 158"/>
            <p:cNvGrpSpPr>
              <a:grpSpLocks/>
            </p:cNvGrpSpPr>
            <p:nvPr/>
          </p:nvGrpSpPr>
          <p:grpSpPr bwMode="auto">
            <a:xfrm>
              <a:off x="5055" y="3229"/>
              <a:ext cx="231" cy="76"/>
              <a:chOff x="5055" y="3229"/>
              <a:chExt cx="231" cy="76"/>
            </a:xfrm>
          </p:grpSpPr>
          <p:grpSp>
            <p:nvGrpSpPr>
              <p:cNvPr id="62645" name="Group 159"/>
              <p:cNvGrpSpPr>
                <a:grpSpLocks/>
              </p:cNvGrpSpPr>
              <p:nvPr/>
            </p:nvGrpSpPr>
            <p:grpSpPr bwMode="auto">
              <a:xfrm>
                <a:off x="5055" y="3229"/>
                <a:ext cx="45" cy="76"/>
                <a:chOff x="5055" y="3229"/>
                <a:chExt cx="45" cy="76"/>
              </a:xfrm>
            </p:grpSpPr>
            <p:sp>
              <p:nvSpPr>
                <p:cNvPr id="62648" name="Freeform 160"/>
                <p:cNvSpPr>
                  <a:spLocks noChangeArrowheads="1"/>
                </p:cNvSpPr>
                <p:nvPr/>
              </p:nvSpPr>
              <p:spPr bwMode="auto">
                <a:xfrm flipH="1">
                  <a:off x="5055" y="3229"/>
                  <a:ext cx="46" cy="77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1" y="421"/>
                      </a:moveTo>
                      <a:lnTo>
                        <a:pt x="6" y="422"/>
                      </a:lnTo>
                      <a:lnTo>
                        <a:pt x="12" y="425"/>
                      </a:lnTo>
                      <a:lnTo>
                        <a:pt x="16" y="425"/>
                      </a:lnTo>
                      <a:lnTo>
                        <a:pt x="22" y="426"/>
                      </a:lnTo>
                      <a:lnTo>
                        <a:pt x="28" y="427"/>
                      </a:lnTo>
                      <a:lnTo>
                        <a:pt x="34" y="427"/>
                      </a:lnTo>
                      <a:lnTo>
                        <a:pt x="41" y="426"/>
                      </a:lnTo>
                      <a:lnTo>
                        <a:pt x="48" y="425"/>
                      </a:lnTo>
                      <a:lnTo>
                        <a:pt x="56" y="424"/>
                      </a:lnTo>
                      <a:lnTo>
                        <a:pt x="64" y="422"/>
                      </a:lnTo>
                      <a:lnTo>
                        <a:pt x="72" y="421"/>
                      </a:lnTo>
                      <a:lnTo>
                        <a:pt x="81" y="418"/>
                      </a:lnTo>
                      <a:lnTo>
                        <a:pt x="89" y="416"/>
                      </a:lnTo>
                      <a:lnTo>
                        <a:pt x="98" y="413"/>
                      </a:lnTo>
                      <a:lnTo>
                        <a:pt x="106" y="410"/>
                      </a:lnTo>
                      <a:lnTo>
                        <a:pt x="114" y="407"/>
                      </a:lnTo>
                      <a:lnTo>
                        <a:pt x="123" y="404"/>
                      </a:lnTo>
                      <a:lnTo>
                        <a:pt x="132" y="400"/>
                      </a:lnTo>
                      <a:lnTo>
                        <a:pt x="141" y="396"/>
                      </a:lnTo>
                      <a:lnTo>
                        <a:pt x="151" y="391"/>
                      </a:lnTo>
                      <a:lnTo>
                        <a:pt x="160" y="387"/>
                      </a:lnTo>
                      <a:lnTo>
                        <a:pt x="169" y="383"/>
                      </a:lnTo>
                      <a:lnTo>
                        <a:pt x="179" y="378"/>
                      </a:lnTo>
                      <a:lnTo>
                        <a:pt x="187" y="373"/>
                      </a:lnTo>
                      <a:lnTo>
                        <a:pt x="195" y="369"/>
                      </a:lnTo>
                      <a:lnTo>
                        <a:pt x="202" y="365"/>
                      </a:lnTo>
                      <a:lnTo>
                        <a:pt x="208" y="361"/>
                      </a:lnTo>
                      <a:lnTo>
                        <a:pt x="214" y="358"/>
                      </a:lnTo>
                      <a:lnTo>
                        <a:pt x="219" y="354"/>
                      </a:lnTo>
                      <a:lnTo>
                        <a:pt x="224" y="349"/>
                      </a:lnTo>
                      <a:lnTo>
                        <a:pt x="229" y="345"/>
                      </a:lnTo>
                      <a:lnTo>
                        <a:pt x="232" y="341"/>
                      </a:lnTo>
                      <a:lnTo>
                        <a:pt x="236" y="336"/>
                      </a:lnTo>
                      <a:lnTo>
                        <a:pt x="238" y="331"/>
                      </a:lnTo>
                      <a:lnTo>
                        <a:pt x="240" y="326"/>
                      </a:lnTo>
                      <a:lnTo>
                        <a:pt x="241" y="320"/>
                      </a:lnTo>
                      <a:lnTo>
                        <a:pt x="242" y="315"/>
                      </a:lnTo>
                      <a:lnTo>
                        <a:pt x="243" y="309"/>
                      </a:lnTo>
                      <a:lnTo>
                        <a:pt x="244" y="303"/>
                      </a:lnTo>
                      <a:lnTo>
                        <a:pt x="244" y="297"/>
                      </a:lnTo>
                      <a:lnTo>
                        <a:pt x="244" y="291"/>
                      </a:lnTo>
                      <a:lnTo>
                        <a:pt x="244" y="284"/>
                      </a:lnTo>
                      <a:lnTo>
                        <a:pt x="244" y="277"/>
                      </a:lnTo>
                      <a:lnTo>
                        <a:pt x="244" y="269"/>
                      </a:lnTo>
                      <a:lnTo>
                        <a:pt x="243" y="261"/>
                      </a:lnTo>
                      <a:lnTo>
                        <a:pt x="242" y="252"/>
                      </a:lnTo>
                      <a:lnTo>
                        <a:pt x="242" y="243"/>
                      </a:lnTo>
                      <a:lnTo>
                        <a:pt x="241" y="234"/>
                      </a:lnTo>
                      <a:lnTo>
                        <a:pt x="240" y="224"/>
                      </a:lnTo>
                      <a:lnTo>
                        <a:pt x="238" y="215"/>
                      </a:lnTo>
                      <a:lnTo>
                        <a:pt x="236" y="206"/>
                      </a:lnTo>
                      <a:lnTo>
                        <a:pt x="234" y="197"/>
                      </a:lnTo>
                      <a:lnTo>
                        <a:pt x="232" y="188"/>
                      </a:lnTo>
                      <a:lnTo>
                        <a:pt x="229" y="180"/>
                      </a:lnTo>
                      <a:lnTo>
                        <a:pt x="227" y="172"/>
                      </a:lnTo>
                      <a:lnTo>
                        <a:pt x="223" y="164"/>
                      </a:lnTo>
                      <a:lnTo>
                        <a:pt x="219" y="155"/>
                      </a:lnTo>
                      <a:lnTo>
                        <a:pt x="215" y="147"/>
                      </a:lnTo>
                      <a:lnTo>
                        <a:pt x="211" y="138"/>
                      </a:lnTo>
                      <a:lnTo>
                        <a:pt x="207" y="130"/>
                      </a:lnTo>
                      <a:lnTo>
                        <a:pt x="202" y="121"/>
                      </a:lnTo>
                      <a:lnTo>
                        <a:pt x="197" y="113"/>
                      </a:lnTo>
                      <a:lnTo>
                        <a:pt x="192" y="105"/>
                      </a:lnTo>
                      <a:lnTo>
                        <a:pt x="188" y="98"/>
                      </a:lnTo>
                      <a:lnTo>
                        <a:pt x="184" y="91"/>
                      </a:lnTo>
                      <a:lnTo>
                        <a:pt x="179" y="85"/>
                      </a:lnTo>
                      <a:lnTo>
                        <a:pt x="176" y="79"/>
                      </a:lnTo>
                      <a:lnTo>
                        <a:pt x="172" y="73"/>
                      </a:lnTo>
                      <a:lnTo>
                        <a:pt x="168" y="66"/>
                      </a:lnTo>
                      <a:lnTo>
                        <a:pt x="164" y="59"/>
                      </a:lnTo>
                      <a:lnTo>
                        <a:pt x="160" y="53"/>
                      </a:lnTo>
                      <a:lnTo>
                        <a:pt x="157" y="47"/>
                      </a:lnTo>
                      <a:lnTo>
                        <a:pt x="154" y="41"/>
                      </a:lnTo>
                      <a:lnTo>
                        <a:pt x="153" y="36"/>
                      </a:lnTo>
                      <a:lnTo>
                        <a:pt x="151" y="31"/>
                      </a:lnTo>
                      <a:lnTo>
                        <a:pt x="151" y="26"/>
                      </a:lnTo>
                      <a:lnTo>
                        <a:pt x="151" y="23"/>
                      </a:lnTo>
                      <a:lnTo>
                        <a:pt x="152" y="20"/>
                      </a:lnTo>
                      <a:lnTo>
                        <a:pt x="154" y="17"/>
                      </a:lnTo>
                      <a:lnTo>
                        <a:pt x="156" y="14"/>
                      </a:lnTo>
                      <a:lnTo>
                        <a:pt x="159" y="11"/>
                      </a:lnTo>
                      <a:lnTo>
                        <a:pt x="163" y="9"/>
                      </a:lnTo>
                      <a:lnTo>
                        <a:pt x="167" y="7"/>
                      </a:lnTo>
                      <a:lnTo>
                        <a:pt x="172" y="5"/>
                      </a:lnTo>
                      <a:lnTo>
                        <a:pt x="177" y="3"/>
                      </a:lnTo>
                      <a:lnTo>
                        <a:pt x="183" y="2"/>
                      </a:lnTo>
                      <a:lnTo>
                        <a:pt x="189" y="1"/>
                      </a:lnTo>
                      <a:lnTo>
                        <a:pt x="194" y="0"/>
                      </a:lnTo>
                      <a:lnTo>
                        <a:pt x="201" y="0"/>
                      </a:lnTo>
                      <a:lnTo>
                        <a:pt x="207" y="0"/>
                      </a:lnTo>
                      <a:lnTo>
                        <a:pt x="214" y="0"/>
                      </a:lnTo>
                      <a:lnTo>
                        <a:pt x="222" y="2"/>
                      </a:lnTo>
                      <a:lnTo>
                        <a:pt x="229" y="3"/>
                      </a:lnTo>
                      <a:lnTo>
                        <a:pt x="237" y="5"/>
                      </a:lnTo>
                      <a:lnTo>
                        <a:pt x="245" y="7"/>
                      </a:lnTo>
                      <a:lnTo>
                        <a:pt x="252" y="10"/>
                      </a:lnTo>
                      <a:lnTo>
                        <a:pt x="260" y="13"/>
                      </a:lnTo>
                      <a:lnTo>
                        <a:pt x="267" y="16"/>
                      </a:lnTo>
                      <a:lnTo>
                        <a:pt x="272" y="18"/>
                      </a:lnTo>
                      <a:lnTo>
                        <a:pt x="278" y="21"/>
                      </a:lnTo>
                      <a:lnTo>
                        <a:pt x="283" y="24"/>
                      </a:lnTo>
                      <a:lnTo>
                        <a:pt x="289" y="28"/>
                      </a:lnTo>
                      <a:lnTo>
                        <a:pt x="295" y="32"/>
                      </a:lnTo>
                      <a:lnTo>
                        <a:pt x="301" y="37"/>
                      </a:lnTo>
                      <a:lnTo>
                        <a:pt x="308" y="41"/>
                      </a:lnTo>
                      <a:lnTo>
                        <a:pt x="315" y="47"/>
                      </a:lnTo>
                      <a:lnTo>
                        <a:pt x="321" y="53"/>
                      </a:lnTo>
                      <a:lnTo>
                        <a:pt x="328" y="59"/>
                      </a:lnTo>
                      <a:lnTo>
                        <a:pt x="335" y="65"/>
                      </a:lnTo>
                      <a:lnTo>
                        <a:pt x="342" y="71"/>
                      </a:lnTo>
                      <a:lnTo>
                        <a:pt x="349" y="78"/>
                      </a:lnTo>
                      <a:lnTo>
                        <a:pt x="355" y="85"/>
                      </a:lnTo>
                      <a:lnTo>
                        <a:pt x="361" y="91"/>
                      </a:lnTo>
                      <a:lnTo>
                        <a:pt x="367" y="97"/>
                      </a:lnTo>
                      <a:lnTo>
                        <a:pt x="373" y="104"/>
                      </a:lnTo>
                      <a:lnTo>
                        <a:pt x="379" y="110"/>
                      </a:lnTo>
                      <a:lnTo>
                        <a:pt x="386" y="118"/>
                      </a:lnTo>
                      <a:lnTo>
                        <a:pt x="393" y="125"/>
                      </a:lnTo>
                      <a:lnTo>
                        <a:pt x="399" y="134"/>
                      </a:lnTo>
                      <a:lnTo>
                        <a:pt x="407" y="142"/>
                      </a:lnTo>
                      <a:lnTo>
                        <a:pt x="413" y="150"/>
                      </a:lnTo>
                      <a:lnTo>
                        <a:pt x="421" y="159"/>
                      </a:lnTo>
                      <a:lnTo>
                        <a:pt x="428" y="168"/>
                      </a:lnTo>
                      <a:lnTo>
                        <a:pt x="434" y="177"/>
                      </a:lnTo>
                      <a:lnTo>
                        <a:pt x="441" y="185"/>
                      </a:lnTo>
                      <a:lnTo>
                        <a:pt x="447" y="193"/>
                      </a:lnTo>
                      <a:lnTo>
                        <a:pt x="452" y="202"/>
                      </a:lnTo>
                      <a:lnTo>
                        <a:pt x="458" y="209"/>
                      </a:lnTo>
                      <a:lnTo>
                        <a:pt x="463" y="217"/>
                      </a:lnTo>
                      <a:lnTo>
                        <a:pt x="468" y="225"/>
                      </a:lnTo>
                      <a:lnTo>
                        <a:pt x="473" y="233"/>
                      </a:lnTo>
                      <a:lnTo>
                        <a:pt x="478" y="241"/>
                      </a:lnTo>
                      <a:lnTo>
                        <a:pt x="482" y="249"/>
                      </a:lnTo>
                      <a:lnTo>
                        <a:pt x="487" y="258"/>
                      </a:lnTo>
                      <a:lnTo>
                        <a:pt x="492" y="266"/>
                      </a:lnTo>
                      <a:lnTo>
                        <a:pt x="495" y="275"/>
                      </a:lnTo>
                      <a:lnTo>
                        <a:pt x="499" y="284"/>
                      </a:lnTo>
                      <a:lnTo>
                        <a:pt x="503" y="293"/>
                      </a:lnTo>
                      <a:lnTo>
                        <a:pt x="507" y="301"/>
                      </a:lnTo>
                      <a:lnTo>
                        <a:pt x="510" y="310"/>
                      </a:lnTo>
                      <a:lnTo>
                        <a:pt x="514" y="319"/>
                      </a:lnTo>
                      <a:lnTo>
                        <a:pt x="516" y="327"/>
                      </a:lnTo>
                      <a:lnTo>
                        <a:pt x="519" y="335"/>
                      </a:lnTo>
                      <a:lnTo>
                        <a:pt x="521" y="343"/>
                      </a:lnTo>
                      <a:lnTo>
                        <a:pt x="524" y="350"/>
                      </a:lnTo>
                      <a:lnTo>
                        <a:pt x="525" y="358"/>
                      </a:lnTo>
                      <a:lnTo>
                        <a:pt x="528" y="365"/>
                      </a:lnTo>
                      <a:lnTo>
                        <a:pt x="529" y="372"/>
                      </a:lnTo>
                      <a:lnTo>
                        <a:pt x="532" y="380"/>
                      </a:lnTo>
                      <a:lnTo>
                        <a:pt x="533" y="388"/>
                      </a:lnTo>
                      <a:lnTo>
                        <a:pt x="535" y="396"/>
                      </a:lnTo>
                      <a:lnTo>
                        <a:pt x="537" y="405"/>
                      </a:lnTo>
                      <a:lnTo>
                        <a:pt x="538" y="413"/>
                      </a:lnTo>
                      <a:lnTo>
                        <a:pt x="540" y="422"/>
                      </a:lnTo>
                      <a:lnTo>
                        <a:pt x="541" y="431"/>
                      </a:lnTo>
                      <a:lnTo>
                        <a:pt x="542" y="439"/>
                      </a:lnTo>
                      <a:lnTo>
                        <a:pt x="543" y="447"/>
                      </a:lnTo>
                      <a:lnTo>
                        <a:pt x="544" y="456"/>
                      </a:lnTo>
                      <a:lnTo>
                        <a:pt x="545" y="464"/>
                      </a:lnTo>
                      <a:lnTo>
                        <a:pt x="545" y="472"/>
                      </a:lnTo>
                      <a:lnTo>
                        <a:pt x="545" y="480"/>
                      </a:lnTo>
                      <a:lnTo>
                        <a:pt x="544" y="487"/>
                      </a:lnTo>
                      <a:lnTo>
                        <a:pt x="543" y="495"/>
                      </a:lnTo>
                      <a:lnTo>
                        <a:pt x="543" y="503"/>
                      </a:lnTo>
                      <a:lnTo>
                        <a:pt x="542" y="510"/>
                      </a:lnTo>
                      <a:lnTo>
                        <a:pt x="541" y="519"/>
                      </a:lnTo>
                      <a:lnTo>
                        <a:pt x="539" y="527"/>
                      </a:lnTo>
                      <a:lnTo>
                        <a:pt x="537" y="536"/>
                      </a:lnTo>
                      <a:lnTo>
                        <a:pt x="534" y="545"/>
                      </a:lnTo>
                      <a:lnTo>
                        <a:pt x="532" y="555"/>
                      </a:lnTo>
                      <a:lnTo>
                        <a:pt x="528" y="564"/>
                      </a:lnTo>
                      <a:lnTo>
                        <a:pt x="525" y="573"/>
                      </a:lnTo>
                      <a:lnTo>
                        <a:pt x="521" y="583"/>
                      </a:lnTo>
                      <a:lnTo>
                        <a:pt x="517" y="592"/>
                      </a:lnTo>
                      <a:lnTo>
                        <a:pt x="512" y="601"/>
                      </a:lnTo>
                      <a:lnTo>
                        <a:pt x="508" y="610"/>
                      </a:lnTo>
                      <a:lnTo>
                        <a:pt x="503" y="618"/>
                      </a:lnTo>
                      <a:lnTo>
                        <a:pt x="498" y="628"/>
                      </a:lnTo>
                      <a:lnTo>
                        <a:pt x="493" y="635"/>
                      </a:lnTo>
                      <a:lnTo>
                        <a:pt x="488" y="643"/>
                      </a:lnTo>
                      <a:lnTo>
                        <a:pt x="482" y="652"/>
                      </a:lnTo>
                      <a:lnTo>
                        <a:pt x="477" y="661"/>
                      </a:lnTo>
                      <a:lnTo>
                        <a:pt x="470" y="670"/>
                      </a:lnTo>
                      <a:lnTo>
                        <a:pt x="464" y="679"/>
                      </a:lnTo>
                      <a:lnTo>
                        <a:pt x="456" y="689"/>
                      </a:lnTo>
                      <a:lnTo>
                        <a:pt x="448" y="698"/>
                      </a:lnTo>
                      <a:lnTo>
                        <a:pt x="441" y="708"/>
                      </a:lnTo>
                      <a:lnTo>
                        <a:pt x="433" y="718"/>
                      </a:lnTo>
                      <a:lnTo>
                        <a:pt x="425" y="727"/>
                      </a:lnTo>
                      <a:lnTo>
                        <a:pt x="416" y="736"/>
                      </a:lnTo>
                      <a:lnTo>
                        <a:pt x="408" y="745"/>
                      </a:lnTo>
                      <a:lnTo>
                        <a:pt x="400" y="754"/>
                      </a:lnTo>
                      <a:lnTo>
                        <a:pt x="392" y="762"/>
                      </a:lnTo>
                      <a:lnTo>
                        <a:pt x="383" y="770"/>
                      </a:lnTo>
                      <a:lnTo>
                        <a:pt x="376" y="778"/>
                      </a:lnTo>
                      <a:lnTo>
                        <a:pt x="368" y="786"/>
                      </a:lnTo>
                      <a:lnTo>
                        <a:pt x="360" y="793"/>
                      </a:lnTo>
                      <a:lnTo>
                        <a:pt x="351" y="800"/>
                      </a:lnTo>
                      <a:lnTo>
                        <a:pt x="343" y="807"/>
                      </a:lnTo>
                      <a:lnTo>
                        <a:pt x="334" y="814"/>
                      </a:lnTo>
                      <a:lnTo>
                        <a:pt x="325" y="821"/>
                      </a:lnTo>
                      <a:lnTo>
                        <a:pt x="316" y="828"/>
                      </a:lnTo>
                      <a:lnTo>
                        <a:pt x="307" y="835"/>
                      </a:lnTo>
                      <a:lnTo>
                        <a:pt x="297" y="842"/>
                      </a:lnTo>
                      <a:lnTo>
                        <a:pt x="288" y="849"/>
                      </a:lnTo>
                      <a:lnTo>
                        <a:pt x="278" y="855"/>
                      </a:lnTo>
                      <a:lnTo>
                        <a:pt x="270" y="862"/>
                      </a:lnTo>
                      <a:lnTo>
                        <a:pt x="260" y="868"/>
                      </a:lnTo>
                      <a:lnTo>
                        <a:pt x="252" y="874"/>
                      </a:lnTo>
                      <a:lnTo>
                        <a:pt x="244" y="879"/>
                      </a:lnTo>
                      <a:lnTo>
                        <a:pt x="236" y="884"/>
                      </a:lnTo>
                      <a:lnTo>
                        <a:pt x="228" y="888"/>
                      </a:lnTo>
                      <a:lnTo>
                        <a:pt x="222" y="893"/>
                      </a:lnTo>
                      <a:lnTo>
                        <a:pt x="215" y="898"/>
                      </a:lnTo>
                      <a:lnTo>
                        <a:pt x="205" y="904"/>
                      </a:lnTo>
                      <a:lnTo>
                        <a:pt x="195" y="909"/>
                      </a:lnTo>
                      <a:lnTo>
                        <a:pt x="187" y="915"/>
                      </a:lnTo>
                      <a:lnTo>
                        <a:pt x="178" y="921"/>
                      </a:lnTo>
                      <a:lnTo>
                        <a:pt x="169" y="926"/>
                      </a:lnTo>
                      <a:lnTo>
                        <a:pt x="162" y="931"/>
                      </a:lnTo>
                      <a:lnTo>
                        <a:pt x="154" y="935"/>
                      </a:lnTo>
                      <a:lnTo>
                        <a:pt x="148" y="939"/>
                      </a:lnTo>
                      <a:lnTo>
                        <a:pt x="143" y="942"/>
                      </a:lnTo>
                      <a:lnTo>
                        <a:pt x="138" y="946"/>
                      </a:lnTo>
                      <a:lnTo>
                        <a:pt x="134" y="947"/>
                      </a:lnTo>
                      <a:lnTo>
                        <a:pt x="131" y="949"/>
                      </a:lnTo>
                      <a:lnTo>
                        <a:pt x="129" y="950"/>
                      </a:lnTo>
                      <a:lnTo>
                        <a:pt x="127" y="951"/>
                      </a:lnTo>
                      <a:lnTo>
                        <a:pt x="125" y="952"/>
                      </a:lnTo>
                      <a:lnTo>
                        <a:pt x="124" y="953"/>
                      </a:lnTo>
                      <a:lnTo>
                        <a:pt x="124" y="954"/>
                      </a:lnTo>
                      <a:lnTo>
                        <a:pt x="123" y="954"/>
                      </a:lnTo>
                      <a:cubicBezTo>
                        <a:pt x="106" y="962"/>
                        <a:pt x="82" y="965"/>
                        <a:pt x="63" y="969"/>
                      </a:cubicBezTo>
                      <a:cubicBezTo>
                        <a:pt x="32" y="974"/>
                        <a:pt x="0" y="977"/>
                        <a:pt x="0" y="977"/>
                      </a:cubicBezTo>
                      <a:lnTo>
                        <a:pt x="1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46" name="Group 161"/>
              <p:cNvGrpSpPr>
                <a:grpSpLocks/>
              </p:cNvGrpSpPr>
              <p:nvPr/>
            </p:nvGrpSpPr>
            <p:grpSpPr bwMode="auto">
              <a:xfrm>
                <a:off x="5242" y="3229"/>
                <a:ext cx="44" cy="76"/>
                <a:chOff x="5242" y="3229"/>
                <a:chExt cx="44" cy="76"/>
              </a:xfrm>
            </p:grpSpPr>
            <p:sp>
              <p:nvSpPr>
                <p:cNvPr id="62647" name="Freeform 162"/>
                <p:cNvSpPr>
                  <a:spLocks noChangeArrowheads="1"/>
                </p:cNvSpPr>
                <p:nvPr/>
              </p:nvSpPr>
              <p:spPr bwMode="auto">
                <a:xfrm flipH="1">
                  <a:off x="5242" y="3229"/>
                  <a:ext cx="45" cy="77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544" y="421"/>
                      </a:moveTo>
                      <a:lnTo>
                        <a:pt x="539" y="422"/>
                      </a:lnTo>
                      <a:lnTo>
                        <a:pt x="533" y="425"/>
                      </a:lnTo>
                      <a:lnTo>
                        <a:pt x="529" y="425"/>
                      </a:lnTo>
                      <a:lnTo>
                        <a:pt x="523" y="426"/>
                      </a:lnTo>
                      <a:lnTo>
                        <a:pt x="517" y="427"/>
                      </a:lnTo>
                      <a:lnTo>
                        <a:pt x="511" y="427"/>
                      </a:lnTo>
                      <a:lnTo>
                        <a:pt x="504" y="426"/>
                      </a:lnTo>
                      <a:lnTo>
                        <a:pt x="497" y="425"/>
                      </a:lnTo>
                      <a:lnTo>
                        <a:pt x="489" y="424"/>
                      </a:lnTo>
                      <a:lnTo>
                        <a:pt x="481" y="422"/>
                      </a:lnTo>
                      <a:lnTo>
                        <a:pt x="473" y="421"/>
                      </a:lnTo>
                      <a:lnTo>
                        <a:pt x="464" y="418"/>
                      </a:lnTo>
                      <a:lnTo>
                        <a:pt x="456" y="416"/>
                      </a:lnTo>
                      <a:lnTo>
                        <a:pt x="447" y="413"/>
                      </a:lnTo>
                      <a:lnTo>
                        <a:pt x="439" y="410"/>
                      </a:lnTo>
                      <a:lnTo>
                        <a:pt x="431" y="407"/>
                      </a:lnTo>
                      <a:lnTo>
                        <a:pt x="422" y="404"/>
                      </a:lnTo>
                      <a:lnTo>
                        <a:pt x="413" y="400"/>
                      </a:lnTo>
                      <a:lnTo>
                        <a:pt x="404" y="396"/>
                      </a:lnTo>
                      <a:lnTo>
                        <a:pt x="394" y="391"/>
                      </a:lnTo>
                      <a:lnTo>
                        <a:pt x="385" y="387"/>
                      </a:lnTo>
                      <a:lnTo>
                        <a:pt x="376" y="383"/>
                      </a:lnTo>
                      <a:lnTo>
                        <a:pt x="366" y="378"/>
                      </a:lnTo>
                      <a:lnTo>
                        <a:pt x="358" y="373"/>
                      </a:lnTo>
                      <a:lnTo>
                        <a:pt x="350" y="369"/>
                      </a:lnTo>
                      <a:lnTo>
                        <a:pt x="343" y="365"/>
                      </a:lnTo>
                      <a:lnTo>
                        <a:pt x="337" y="361"/>
                      </a:lnTo>
                      <a:lnTo>
                        <a:pt x="331" y="358"/>
                      </a:lnTo>
                      <a:lnTo>
                        <a:pt x="326" y="354"/>
                      </a:lnTo>
                      <a:lnTo>
                        <a:pt x="321" y="349"/>
                      </a:lnTo>
                      <a:lnTo>
                        <a:pt x="316" y="345"/>
                      </a:lnTo>
                      <a:lnTo>
                        <a:pt x="313" y="341"/>
                      </a:lnTo>
                      <a:lnTo>
                        <a:pt x="309" y="336"/>
                      </a:lnTo>
                      <a:lnTo>
                        <a:pt x="307" y="331"/>
                      </a:lnTo>
                      <a:lnTo>
                        <a:pt x="305" y="326"/>
                      </a:lnTo>
                      <a:lnTo>
                        <a:pt x="304" y="320"/>
                      </a:lnTo>
                      <a:lnTo>
                        <a:pt x="303" y="315"/>
                      </a:lnTo>
                      <a:lnTo>
                        <a:pt x="302" y="309"/>
                      </a:lnTo>
                      <a:lnTo>
                        <a:pt x="301" y="303"/>
                      </a:lnTo>
                      <a:lnTo>
                        <a:pt x="301" y="297"/>
                      </a:lnTo>
                      <a:lnTo>
                        <a:pt x="301" y="291"/>
                      </a:lnTo>
                      <a:lnTo>
                        <a:pt x="301" y="284"/>
                      </a:lnTo>
                      <a:lnTo>
                        <a:pt x="301" y="277"/>
                      </a:lnTo>
                      <a:lnTo>
                        <a:pt x="301" y="269"/>
                      </a:lnTo>
                      <a:lnTo>
                        <a:pt x="302" y="261"/>
                      </a:lnTo>
                      <a:lnTo>
                        <a:pt x="303" y="252"/>
                      </a:lnTo>
                      <a:lnTo>
                        <a:pt x="303" y="243"/>
                      </a:lnTo>
                      <a:lnTo>
                        <a:pt x="304" y="234"/>
                      </a:lnTo>
                      <a:lnTo>
                        <a:pt x="305" y="224"/>
                      </a:lnTo>
                      <a:lnTo>
                        <a:pt x="307" y="215"/>
                      </a:lnTo>
                      <a:lnTo>
                        <a:pt x="309" y="206"/>
                      </a:lnTo>
                      <a:lnTo>
                        <a:pt x="311" y="197"/>
                      </a:lnTo>
                      <a:lnTo>
                        <a:pt x="313" y="188"/>
                      </a:lnTo>
                      <a:lnTo>
                        <a:pt x="316" y="180"/>
                      </a:lnTo>
                      <a:lnTo>
                        <a:pt x="318" y="172"/>
                      </a:lnTo>
                      <a:lnTo>
                        <a:pt x="322" y="164"/>
                      </a:lnTo>
                      <a:lnTo>
                        <a:pt x="326" y="155"/>
                      </a:lnTo>
                      <a:lnTo>
                        <a:pt x="330" y="147"/>
                      </a:lnTo>
                      <a:lnTo>
                        <a:pt x="334" y="138"/>
                      </a:lnTo>
                      <a:lnTo>
                        <a:pt x="338" y="130"/>
                      </a:lnTo>
                      <a:lnTo>
                        <a:pt x="343" y="121"/>
                      </a:lnTo>
                      <a:lnTo>
                        <a:pt x="348" y="113"/>
                      </a:lnTo>
                      <a:lnTo>
                        <a:pt x="353" y="105"/>
                      </a:lnTo>
                      <a:lnTo>
                        <a:pt x="357" y="98"/>
                      </a:lnTo>
                      <a:lnTo>
                        <a:pt x="361" y="91"/>
                      </a:lnTo>
                      <a:lnTo>
                        <a:pt x="366" y="85"/>
                      </a:lnTo>
                      <a:lnTo>
                        <a:pt x="369" y="79"/>
                      </a:lnTo>
                      <a:lnTo>
                        <a:pt x="373" y="73"/>
                      </a:lnTo>
                      <a:lnTo>
                        <a:pt x="377" y="66"/>
                      </a:lnTo>
                      <a:lnTo>
                        <a:pt x="381" y="59"/>
                      </a:lnTo>
                      <a:lnTo>
                        <a:pt x="385" y="53"/>
                      </a:lnTo>
                      <a:lnTo>
                        <a:pt x="388" y="47"/>
                      </a:lnTo>
                      <a:lnTo>
                        <a:pt x="391" y="41"/>
                      </a:lnTo>
                      <a:lnTo>
                        <a:pt x="392" y="36"/>
                      </a:lnTo>
                      <a:lnTo>
                        <a:pt x="394" y="31"/>
                      </a:lnTo>
                      <a:lnTo>
                        <a:pt x="394" y="26"/>
                      </a:lnTo>
                      <a:lnTo>
                        <a:pt x="394" y="23"/>
                      </a:lnTo>
                      <a:lnTo>
                        <a:pt x="393" y="20"/>
                      </a:lnTo>
                      <a:lnTo>
                        <a:pt x="391" y="17"/>
                      </a:lnTo>
                      <a:lnTo>
                        <a:pt x="389" y="14"/>
                      </a:lnTo>
                      <a:lnTo>
                        <a:pt x="386" y="11"/>
                      </a:lnTo>
                      <a:lnTo>
                        <a:pt x="382" y="9"/>
                      </a:lnTo>
                      <a:lnTo>
                        <a:pt x="378" y="7"/>
                      </a:lnTo>
                      <a:lnTo>
                        <a:pt x="373" y="5"/>
                      </a:lnTo>
                      <a:lnTo>
                        <a:pt x="368" y="3"/>
                      </a:lnTo>
                      <a:lnTo>
                        <a:pt x="362" y="2"/>
                      </a:lnTo>
                      <a:lnTo>
                        <a:pt x="356" y="1"/>
                      </a:lnTo>
                      <a:lnTo>
                        <a:pt x="351" y="0"/>
                      </a:lnTo>
                      <a:lnTo>
                        <a:pt x="344" y="0"/>
                      </a:lnTo>
                      <a:lnTo>
                        <a:pt x="338" y="0"/>
                      </a:lnTo>
                      <a:lnTo>
                        <a:pt x="331" y="0"/>
                      </a:lnTo>
                      <a:lnTo>
                        <a:pt x="323" y="2"/>
                      </a:lnTo>
                      <a:lnTo>
                        <a:pt x="316" y="3"/>
                      </a:lnTo>
                      <a:lnTo>
                        <a:pt x="308" y="5"/>
                      </a:lnTo>
                      <a:lnTo>
                        <a:pt x="300" y="7"/>
                      </a:lnTo>
                      <a:lnTo>
                        <a:pt x="293" y="10"/>
                      </a:lnTo>
                      <a:lnTo>
                        <a:pt x="285" y="13"/>
                      </a:lnTo>
                      <a:lnTo>
                        <a:pt x="278" y="16"/>
                      </a:lnTo>
                      <a:lnTo>
                        <a:pt x="273" y="18"/>
                      </a:lnTo>
                      <a:lnTo>
                        <a:pt x="267" y="21"/>
                      </a:lnTo>
                      <a:lnTo>
                        <a:pt x="262" y="24"/>
                      </a:lnTo>
                      <a:lnTo>
                        <a:pt x="256" y="28"/>
                      </a:lnTo>
                      <a:lnTo>
                        <a:pt x="250" y="32"/>
                      </a:lnTo>
                      <a:lnTo>
                        <a:pt x="244" y="37"/>
                      </a:lnTo>
                      <a:lnTo>
                        <a:pt x="237" y="41"/>
                      </a:lnTo>
                      <a:lnTo>
                        <a:pt x="230" y="47"/>
                      </a:lnTo>
                      <a:lnTo>
                        <a:pt x="224" y="53"/>
                      </a:lnTo>
                      <a:lnTo>
                        <a:pt x="217" y="59"/>
                      </a:lnTo>
                      <a:lnTo>
                        <a:pt x="210" y="65"/>
                      </a:lnTo>
                      <a:lnTo>
                        <a:pt x="203" y="71"/>
                      </a:lnTo>
                      <a:lnTo>
                        <a:pt x="196" y="78"/>
                      </a:lnTo>
                      <a:lnTo>
                        <a:pt x="190" y="85"/>
                      </a:lnTo>
                      <a:lnTo>
                        <a:pt x="184" y="91"/>
                      </a:lnTo>
                      <a:lnTo>
                        <a:pt x="178" y="97"/>
                      </a:lnTo>
                      <a:lnTo>
                        <a:pt x="172" y="104"/>
                      </a:lnTo>
                      <a:lnTo>
                        <a:pt x="166" y="110"/>
                      </a:lnTo>
                      <a:lnTo>
                        <a:pt x="159" y="118"/>
                      </a:lnTo>
                      <a:lnTo>
                        <a:pt x="152" y="125"/>
                      </a:lnTo>
                      <a:lnTo>
                        <a:pt x="146" y="134"/>
                      </a:lnTo>
                      <a:lnTo>
                        <a:pt x="138" y="142"/>
                      </a:lnTo>
                      <a:lnTo>
                        <a:pt x="132" y="150"/>
                      </a:lnTo>
                      <a:lnTo>
                        <a:pt x="124" y="159"/>
                      </a:lnTo>
                      <a:lnTo>
                        <a:pt x="117" y="168"/>
                      </a:lnTo>
                      <a:lnTo>
                        <a:pt x="111" y="177"/>
                      </a:lnTo>
                      <a:lnTo>
                        <a:pt x="104" y="185"/>
                      </a:lnTo>
                      <a:lnTo>
                        <a:pt x="98" y="193"/>
                      </a:lnTo>
                      <a:lnTo>
                        <a:pt x="93" y="202"/>
                      </a:lnTo>
                      <a:lnTo>
                        <a:pt x="87" y="209"/>
                      </a:lnTo>
                      <a:lnTo>
                        <a:pt x="82" y="217"/>
                      </a:lnTo>
                      <a:lnTo>
                        <a:pt x="77" y="225"/>
                      </a:lnTo>
                      <a:lnTo>
                        <a:pt x="72" y="233"/>
                      </a:lnTo>
                      <a:lnTo>
                        <a:pt x="67" y="241"/>
                      </a:lnTo>
                      <a:lnTo>
                        <a:pt x="63" y="249"/>
                      </a:lnTo>
                      <a:lnTo>
                        <a:pt x="58" y="258"/>
                      </a:lnTo>
                      <a:lnTo>
                        <a:pt x="53" y="266"/>
                      </a:lnTo>
                      <a:lnTo>
                        <a:pt x="50" y="275"/>
                      </a:lnTo>
                      <a:lnTo>
                        <a:pt x="46" y="284"/>
                      </a:lnTo>
                      <a:lnTo>
                        <a:pt x="42" y="293"/>
                      </a:lnTo>
                      <a:lnTo>
                        <a:pt x="38" y="301"/>
                      </a:lnTo>
                      <a:lnTo>
                        <a:pt x="35" y="310"/>
                      </a:lnTo>
                      <a:lnTo>
                        <a:pt x="31" y="319"/>
                      </a:lnTo>
                      <a:lnTo>
                        <a:pt x="29" y="327"/>
                      </a:lnTo>
                      <a:lnTo>
                        <a:pt x="26" y="335"/>
                      </a:lnTo>
                      <a:lnTo>
                        <a:pt x="24" y="343"/>
                      </a:lnTo>
                      <a:lnTo>
                        <a:pt x="21" y="350"/>
                      </a:lnTo>
                      <a:lnTo>
                        <a:pt x="20" y="358"/>
                      </a:lnTo>
                      <a:lnTo>
                        <a:pt x="17" y="365"/>
                      </a:lnTo>
                      <a:lnTo>
                        <a:pt x="16" y="372"/>
                      </a:lnTo>
                      <a:lnTo>
                        <a:pt x="13" y="380"/>
                      </a:lnTo>
                      <a:lnTo>
                        <a:pt x="12" y="388"/>
                      </a:lnTo>
                      <a:lnTo>
                        <a:pt x="10" y="396"/>
                      </a:lnTo>
                      <a:lnTo>
                        <a:pt x="8" y="405"/>
                      </a:lnTo>
                      <a:lnTo>
                        <a:pt x="7" y="413"/>
                      </a:lnTo>
                      <a:lnTo>
                        <a:pt x="5" y="422"/>
                      </a:lnTo>
                      <a:lnTo>
                        <a:pt x="4" y="431"/>
                      </a:lnTo>
                      <a:lnTo>
                        <a:pt x="3" y="439"/>
                      </a:lnTo>
                      <a:lnTo>
                        <a:pt x="2" y="447"/>
                      </a:lnTo>
                      <a:lnTo>
                        <a:pt x="1" y="456"/>
                      </a:lnTo>
                      <a:lnTo>
                        <a:pt x="0" y="464"/>
                      </a:lnTo>
                      <a:lnTo>
                        <a:pt x="0" y="472"/>
                      </a:lnTo>
                      <a:lnTo>
                        <a:pt x="0" y="480"/>
                      </a:lnTo>
                      <a:lnTo>
                        <a:pt x="1" y="487"/>
                      </a:lnTo>
                      <a:lnTo>
                        <a:pt x="2" y="495"/>
                      </a:lnTo>
                      <a:lnTo>
                        <a:pt x="2" y="503"/>
                      </a:lnTo>
                      <a:lnTo>
                        <a:pt x="3" y="510"/>
                      </a:lnTo>
                      <a:lnTo>
                        <a:pt x="4" y="519"/>
                      </a:lnTo>
                      <a:lnTo>
                        <a:pt x="6" y="527"/>
                      </a:lnTo>
                      <a:lnTo>
                        <a:pt x="8" y="536"/>
                      </a:lnTo>
                      <a:lnTo>
                        <a:pt x="11" y="545"/>
                      </a:lnTo>
                      <a:lnTo>
                        <a:pt x="13" y="555"/>
                      </a:lnTo>
                      <a:lnTo>
                        <a:pt x="17" y="564"/>
                      </a:lnTo>
                      <a:lnTo>
                        <a:pt x="20" y="573"/>
                      </a:lnTo>
                      <a:lnTo>
                        <a:pt x="24" y="583"/>
                      </a:lnTo>
                      <a:lnTo>
                        <a:pt x="28" y="592"/>
                      </a:lnTo>
                      <a:lnTo>
                        <a:pt x="33" y="601"/>
                      </a:lnTo>
                      <a:lnTo>
                        <a:pt x="37" y="610"/>
                      </a:lnTo>
                      <a:lnTo>
                        <a:pt x="42" y="618"/>
                      </a:lnTo>
                      <a:lnTo>
                        <a:pt x="47" y="628"/>
                      </a:lnTo>
                      <a:lnTo>
                        <a:pt x="52" y="635"/>
                      </a:lnTo>
                      <a:lnTo>
                        <a:pt x="57" y="643"/>
                      </a:lnTo>
                      <a:lnTo>
                        <a:pt x="63" y="652"/>
                      </a:lnTo>
                      <a:lnTo>
                        <a:pt x="68" y="661"/>
                      </a:lnTo>
                      <a:lnTo>
                        <a:pt x="75" y="670"/>
                      </a:lnTo>
                      <a:lnTo>
                        <a:pt x="81" y="679"/>
                      </a:lnTo>
                      <a:lnTo>
                        <a:pt x="89" y="689"/>
                      </a:lnTo>
                      <a:lnTo>
                        <a:pt x="97" y="698"/>
                      </a:lnTo>
                      <a:lnTo>
                        <a:pt x="104" y="708"/>
                      </a:lnTo>
                      <a:lnTo>
                        <a:pt x="112" y="718"/>
                      </a:lnTo>
                      <a:lnTo>
                        <a:pt x="120" y="727"/>
                      </a:lnTo>
                      <a:lnTo>
                        <a:pt x="129" y="736"/>
                      </a:lnTo>
                      <a:lnTo>
                        <a:pt x="137" y="745"/>
                      </a:lnTo>
                      <a:lnTo>
                        <a:pt x="145" y="754"/>
                      </a:lnTo>
                      <a:lnTo>
                        <a:pt x="153" y="762"/>
                      </a:lnTo>
                      <a:lnTo>
                        <a:pt x="162" y="770"/>
                      </a:lnTo>
                      <a:lnTo>
                        <a:pt x="169" y="778"/>
                      </a:lnTo>
                      <a:lnTo>
                        <a:pt x="177" y="786"/>
                      </a:lnTo>
                      <a:lnTo>
                        <a:pt x="185" y="793"/>
                      </a:lnTo>
                      <a:lnTo>
                        <a:pt x="194" y="800"/>
                      </a:lnTo>
                      <a:lnTo>
                        <a:pt x="202" y="807"/>
                      </a:lnTo>
                      <a:lnTo>
                        <a:pt x="211" y="814"/>
                      </a:lnTo>
                      <a:lnTo>
                        <a:pt x="220" y="821"/>
                      </a:lnTo>
                      <a:lnTo>
                        <a:pt x="229" y="828"/>
                      </a:lnTo>
                      <a:lnTo>
                        <a:pt x="238" y="835"/>
                      </a:lnTo>
                      <a:lnTo>
                        <a:pt x="248" y="842"/>
                      </a:lnTo>
                      <a:lnTo>
                        <a:pt x="257" y="849"/>
                      </a:lnTo>
                      <a:lnTo>
                        <a:pt x="267" y="855"/>
                      </a:lnTo>
                      <a:lnTo>
                        <a:pt x="275" y="862"/>
                      </a:lnTo>
                      <a:lnTo>
                        <a:pt x="285" y="868"/>
                      </a:lnTo>
                      <a:lnTo>
                        <a:pt x="293" y="874"/>
                      </a:lnTo>
                      <a:lnTo>
                        <a:pt x="301" y="879"/>
                      </a:lnTo>
                      <a:lnTo>
                        <a:pt x="309" y="884"/>
                      </a:lnTo>
                      <a:lnTo>
                        <a:pt x="317" y="888"/>
                      </a:lnTo>
                      <a:lnTo>
                        <a:pt x="323" y="893"/>
                      </a:lnTo>
                      <a:lnTo>
                        <a:pt x="330" y="898"/>
                      </a:lnTo>
                      <a:lnTo>
                        <a:pt x="340" y="904"/>
                      </a:lnTo>
                      <a:lnTo>
                        <a:pt x="350" y="909"/>
                      </a:lnTo>
                      <a:lnTo>
                        <a:pt x="358" y="915"/>
                      </a:lnTo>
                      <a:lnTo>
                        <a:pt x="367" y="921"/>
                      </a:lnTo>
                      <a:lnTo>
                        <a:pt x="376" y="926"/>
                      </a:lnTo>
                      <a:lnTo>
                        <a:pt x="383" y="931"/>
                      </a:lnTo>
                      <a:lnTo>
                        <a:pt x="391" y="935"/>
                      </a:lnTo>
                      <a:lnTo>
                        <a:pt x="397" y="939"/>
                      </a:lnTo>
                      <a:lnTo>
                        <a:pt x="402" y="942"/>
                      </a:lnTo>
                      <a:lnTo>
                        <a:pt x="407" y="946"/>
                      </a:lnTo>
                      <a:lnTo>
                        <a:pt x="411" y="947"/>
                      </a:lnTo>
                      <a:lnTo>
                        <a:pt x="414" y="949"/>
                      </a:lnTo>
                      <a:lnTo>
                        <a:pt x="416" y="950"/>
                      </a:lnTo>
                      <a:lnTo>
                        <a:pt x="418" y="951"/>
                      </a:lnTo>
                      <a:lnTo>
                        <a:pt x="420" y="952"/>
                      </a:lnTo>
                      <a:lnTo>
                        <a:pt x="421" y="953"/>
                      </a:lnTo>
                      <a:lnTo>
                        <a:pt x="421" y="954"/>
                      </a:lnTo>
                      <a:lnTo>
                        <a:pt x="422" y="954"/>
                      </a:lnTo>
                      <a:cubicBezTo>
                        <a:pt x="439" y="962"/>
                        <a:pt x="463" y="965"/>
                        <a:pt x="482" y="969"/>
                      </a:cubicBezTo>
                      <a:cubicBezTo>
                        <a:pt x="513" y="974"/>
                        <a:pt x="545" y="977"/>
                        <a:pt x="545" y="977"/>
                      </a:cubicBezTo>
                      <a:lnTo>
                        <a:pt x="544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644" name="AutoShape 163"/>
            <p:cNvSpPr>
              <a:spLocks noChangeArrowheads="1"/>
            </p:cNvSpPr>
            <p:nvPr/>
          </p:nvSpPr>
          <p:spPr bwMode="auto">
            <a:xfrm>
              <a:off x="5098" y="3254"/>
              <a:ext cx="148" cy="63"/>
            </a:xfrm>
            <a:prstGeom prst="roundRect">
              <a:avLst>
                <a:gd name="adj" fmla="val 1611"/>
              </a:avLst>
            </a:prstGeom>
            <a:solidFill>
              <a:srgbClr val="FF0000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87" name="Group 164"/>
          <p:cNvGrpSpPr>
            <a:grpSpLocks/>
          </p:cNvGrpSpPr>
          <p:nvPr/>
        </p:nvGrpSpPr>
        <p:grpSpPr bwMode="auto">
          <a:xfrm>
            <a:off x="7396163" y="4932363"/>
            <a:ext cx="412750" cy="166687"/>
            <a:chOff x="4226" y="2819"/>
            <a:chExt cx="236" cy="95"/>
          </a:xfrm>
        </p:grpSpPr>
        <p:sp>
          <p:nvSpPr>
            <p:cNvPr id="62641" name="AutoShape 165"/>
            <p:cNvSpPr>
              <a:spLocks noChangeArrowheads="1"/>
            </p:cNvSpPr>
            <p:nvPr/>
          </p:nvSpPr>
          <p:spPr bwMode="auto">
            <a:xfrm>
              <a:off x="4272" y="2852"/>
              <a:ext cx="148" cy="63"/>
            </a:xfrm>
            <a:prstGeom prst="roundRect">
              <a:avLst>
                <a:gd name="adj" fmla="val 1611"/>
              </a:avLst>
            </a:prstGeom>
            <a:solidFill>
              <a:srgbClr val="E6E6E6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42" name="Freeform 166"/>
            <p:cNvSpPr>
              <a:spLocks noChangeArrowheads="1"/>
            </p:cNvSpPr>
            <p:nvPr/>
          </p:nvSpPr>
          <p:spPr bwMode="auto">
            <a:xfrm flipH="1">
              <a:off x="4226" y="2819"/>
              <a:ext cx="237" cy="69"/>
            </a:xfrm>
            <a:custGeom>
              <a:avLst/>
              <a:gdLst>
                <a:gd name="T0" fmla="*/ 0 w 3525"/>
                <a:gd name="T1" fmla="*/ 0 h 1176"/>
                <a:gd name="T2" fmla="*/ 0 w 3525"/>
                <a:gd name="T3" fmla="*/ 0 h 1176"/>
                <a:gd name="T4" fmla="*/ 0 w 3525"/>
                <a:gd name="T5" fmla="*/ 0 h 1176"/>
                <a:gd name="T6" fmla="*/ 0 w 3525"/>
                <a:gd name="T7" fmla="*/ 0 h 1176"/>
                <a:gd name="T8" fmla="*/ 0 w 3525"/>
                <a:gd name="T9" fmla="*/ 0 h 1176"/>
                <a:gd name="T10" fmla="*/ 0 w 3525"/>
                <a:gd name="T11" fmla="*/ 0 h 1176"/>
                <a:gd name="T12" fmla="*/ 0 w 3525"/>
                <a:gd name="T13" fmla="*/ 0 h 1176"/>
                <a:gd name="T14" fmla="*/ 0 w 3525"/>
                <a:gd name="T15" fmla="*/ 0 h 1176"/>
                <a:gd name="T16" fmla="*/ 0 w 3525"/>
                <a:gd name="T17" fmla="*/ 0 h 1176"/>
                <a:gd name="T18" fmla="*/ 0 w 3525"/>
                <a:gd name="T19" fmla="*/ 0 h 1176"/>
                <a:gd name="T20" fmla="*/ 0 w 3525"/>
                <a:gd name="T21" fmla="*/ 0 h 1176"/>
                <a:gd name="T22" fmla="*/ 0 w 3525"/>
                <a:gd name="T23" fmla="*/ 0 h 1176"/>
                <a:gd name="T24" fmla="*/ 0 w 3525"/>
                <a:gd name="T25" fmla="*/ 0 h 1176"/>
                <a:gd name="T26" fmla="*/ 0 w 3525"/>
                <a:gd name="T27" fmla="*/ 0 h 1176"/>
                <a:gd name="T28" fmla="*/ 0 w 3525"/>
                <a:gd name="T29" fmla="*/ 0 h 1176"/>
                <a:gd name="T30" fmla="*/ 0 w 3525"/>
                <a:gd name="T31" fmla="*/ 0 h 1176"/>
                <a:gd name="T32" fmla="*/ 0 w 3525"/>
                <a:gd name="T33" fmla="*/ 0 h 1176"/>
                <a:gd name="T34" fmla="*/ 0 w 3525"/>
                <a:gd name="T35" fmla="*/ 0 h 1176"/>
                <a:gd name="T36" fmla="*/ 0 w 3525"/>
                <a:gd name="T37" fmla="*/ 0 h 1176"/>
                <a:gd name="T38" fmla="*/ 0 w 3525"/>
                <a:gd name="T39" fmla="*/ 0 h 1176"/>
                <a:gd name="T40" fmla="*/ 0 w 3525"/>
                <a:gd name="T41" fmla="*/ 0 h 1176"/>
                <a:gd name="T42" fmla="*/ 0 w 3525"/>
                <a:gd name="T43" fmla="*/ 0 h 1176"/>
                <a:gd name="T44" fmla="*/ 0 w 3525"/>
                <a:gd name="T45" fmla="*/ 0 h 1176"/>
                <a:gd name="T46" fmla="*/ 0 w 3525"/>
                <a:gd name="T47" fmla="*/ 0 h 1176"/>
                <a:gd name="T48" fmla="*/ 0 w 3525"/>
                <a:gd name="T49" fmla="*/ 0 h 1176"/>
                <a:gd name="T50" fmla="*/ 0 w 3525"/>
                <a:gd name="T51" fmla="*/ 0 h 1176"/>
                <a:gd name="T52" fmla="*/ 0 w 3525"/>
                <a:gd name="T53" fmla="*/ 0 h 1176"/>
                <a:gd name="T54" fmla="*/ 0 w 3525"/>
                <a:gd name="T55" fmla="*/ 0 h 1176"/>
                <a:gd name="T56" fmla="*/ 0 w 3525"/>
                <a:gd name="T57" fmla="*/ 0 h 1176"/>
                <a:gd name="T58" fmla="*/ 0 w 3525"/>
                <a:gd name="T59" fmla="*/ 0 h 1176"/>
                <a:gd name="T60" fmla="*/ 0 w 3525"/>
                <a:gd name="T61" fmla="*/ 0 h 1176"/>
                <a:gd name="T62" fmla="*/ 0 w 3525"/>
                <a:gd name="T63" fmla="*/ 0 h 1176"/>
                <a:gd name="T64" fmla="*/ 0 w 3525"/>
                <a:gd name="T65" fmla="*/ 0 h 1176"/>
                <a:gd name="T66" fmla="*/ 0 w 3525"/>
                <a:gd name="T67" fmla="*/ 0 h 1176"/>
                <a:gd name="T68" fmla="*/ 0 w 3525"/>
                <a:gd name="T69" fmla="*/ 0 h 1176"/>
                <a:gd name="T70" fmla="*/ 0 w 3525"/>
                <a:gd name="T71" fmla="*/ 0 h 1176"/>
                <a:gd name="T72" fmla="*/ 0 w 3525"/>
                <a:gd name="T73" fmla="*/ 0 h 1176"/>
                <a:gd name="T74" fmla="*/ 0 w 3525"/>
                <a:gd name="T75" fmla="*/ 0 h 1176"/>
                <a:gd name="T76" fmla="*/ 0 w 3525"/>
                <a:gd name="T77" fmla="*/ 0 h 1176"/>
                <a:gd name="T78" fmla="*/ 0 w 3525"/>
                <a:gd name="T79" fmla="*/ 0 h 1176"/>
                <a:gd name="T80" fmla="*/ 0 w 3525"/>
                <a:gd name="T81" fmla="*/ 0 h 1176"/>
                <a:gd name="T82" fmla="*/ 0 w 3525"/>
                <a:gd name="T83" fmla="*/ 0 h 1176"/>
                <a:gd name="T84" fmla="*/ 0 w 3525"/>
                <a:gd name="T85" fmla="*/ 0 h 1176"/>
                <a:gd name="T86" fmla="*/ 0 w 3525"/>
                <a:gd name="T87" fmla="*/ 0 h 1176"/>
                <a:gd name="T88" fmla="*/ 0 w 3525"/>
                <a:gd name="T89" fmla="*/ 0 h 1176"/>
                <a:gd name="T90" fmla="*/ 0 w 3525"/>
                <a:gd name="T91" fmla="*/ 0 h 1176"/>
                <a:gd name="T92" fmla="*/ 0 w 3525"/>
                <a:gd name="T93" fmla="*/ 0 h 1176"/>
                <a:gd name="T94" fmla="*/ 0 w 3525"/>
                <a:gd name="T95" fmla="*/ 0 h 1176"/>
                <a:gd name="T96" fmla="*/ 0 w 3525"/>
                <a:gd name="T97" fmla="*/ 0 h 1176"/>
                <a:gd name="T98" fmla="*/ 0 w 3525"/>
                <a:gd name="T99" fmla="*/ 0 h 1176"/>
                <a:gd name="T100" fmla="*/ 0 w 3525"/>
                <a:gd name="T101" fmla="*/ 0 h 1176"/>
                <a:gd name="T102" fmla="*/ 0 w 3525"/>
                <a:gd name="T103" fmla="*/ 0 h 1176"/>
                <a:gd name="T104" fmla="*/ 0 w 3525"/>
                <a:gd name="T105" fmla="*/ 0 h 1176"/>
                <a:gd name="T106" fmla="*/ 0 w 3525"/>
                <a:gd name="T107" fmla="*/ 0 h 1176"/>
                <a:gd name="T108" fmla="*/ 0 w 3525"/>
                <a:gd name="T109" fmla="*/ 0 h 1176"/>
                <a:gd name="T110" fmla="*/ 0 w 3525"/>
                <a:gd name="T111" fmla="*/ 0 h 1176"/>
                <a:gd name="T112" fmla="*/ 0 w 3525"/>
                <a:gd name="T113" fmla="*/ 0 h 1176"/>
                <a:gd name="T114" fmla="*/ 0 w 3525"/>
                <a:gd name="T115" fmla="*/ 0 h 1176"/>
                <a:gd name="T116" fmla="*/ 0 w 3525"/>
                <a:gd name="T117" fmla="*/ 0 h 1176"/>
                <a:gd name="T118" fmla="*/ 0 w 3525"/>
                <a:gd name="T119" fmla="*/ 0 h 1176"/>
                <a:gd name="T120" fmla="*/ 0 w 3525"/>
                <a:gd name="T121" fmla="*/ 0 h 11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25"/>
                <a:gd name="T184" fmla="*/ 0 h 1176"/>
                <a:gd name="T185" fmla="*/ 3525 w 3525"/>
                <a:gd name="T186" fmla="*/ 1176 h 11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25" h="1176">
                  <a:moveTo>
                    <a:pt x="1763" y="1175"/>
                  </a:moveTo>
                  <a:lnTo>
                    <a:pt x="1407" y="1163"/>
                  </a:lnTo>
                  <a:lnTo>
                    <a:pt x="1075" y="1129"/>
                  </a:lnTo>
                  <a:lnTo>
                    <a:pt x="777" y="1074"/>
                  </a:lnTo>
                  <a:lnTo>
                    <a:pt x="515" y="1003"/>
                  </a:lnTo>
                  <a:lnTo>
                    <a:pt x="402" y="961"/>
                  </a:lnTo>
                  <a:lnTo>
                    <a:pt x="301" y="916"/>
                  </a:lnTo>
                  <a:lnTo>
                    <a:pt x="213" y="868"/>
                  </a:lnTo>
                  <a:lnTo>
                    <a:pt x="139" y="816"/>
                  </a:lnTo>
                  <a:lnTo>
                    <a:pt x="79" y="762"/>
                  </a:lnTo>
                  <a:lnTo>
                    <a:pt x="55" y="734"/>
                  </a:lnTo>
                  <a:lnTo>
                    <a:pt x="36" y="706"/>
                  </a:lnTo>
                  <a:lnTo>
                    <a:pt x="20" y="677"/>
                  </a:lnTo>
                  <a:lnTo>
                    <a:pt x="10" y="647"/>
                  </a:lnTo>
                  <a:lnTo>
                    <a:pt x="2" y="617"/>
                  </a:lnTo>
                  <a:lnTo>
                    <a:pt x="0" y="588"/>
                  </a:lnTo>
                  <a:lnTo>
                    <a:pt x="2" y="558"/>
                  </a:lnTo>
                  <a:lnTo>
                    <a:pt x="10" y="528"/>
                  </a:lnTo>
                  <a:lnTo>
                    <a:pt x="20" y="498"/>
                  </a:lnTo>
                  <a:lnTo>
                    <a:pt x="36" y="469"/>
                  </a:lnTo>
                  <a:lnTo>
                    <a:pt x="55" y="441"/>
                  </a:lnTo>
                  <a:lnTo>
                    <a:pt x="79" y="413"/>
                  </a:lnTo>
                  <a:lnTo>
                    <a:pt x="139" y="359"/>
                  </a:lnTo>
                  <a:lnTo>
                    <a:pt x="213" y="307"/>
                  </a:lnTo>
                  <a:lnTo>
                    <a:pt x="301" y="259"/>
                  </a:lnTo>
                  <a:lnTo>
                    <a:pt x="402" y="214"/>
                  </a:lnTo>
                  <a:lnTo>
                    <a:pt x="515" y="172"/>
                  </a:lnTo>
                  <a:lnTo>
                    <a:pt x="777" y="101"/>
                  </a:lnTo>
                  <a:lnTo>
                    <a:pt x="1075" y="46"/>
                  </a:lnTo>
                  <a:lnTo>
                    <a:pt x="1407" y="12"/>
                  </a:lnTo>
                  <a:lnTo>
                    <a:pt x="1763" y="0"/>
                  </a:lnTo>
                  <a:lnTo>
                    <a:pt x="2118" y="12"/>
                  </a:lnTo>
                  <a:lnTo>
                    <a:pt x="2448" y="46"/>
                  </a:lnTo>
                  <a:lnTo>
                    <a:pt x="2747" y="101"/>
                  </a:lnTo>
                  <a:lnTo>
                    <a:pt x="3008" y="172"/>
                  </a:lnTo>
                  <a:lnTo>
                    <a:pt x="3122" y="214"/>
                  </a:lnTo>
                  <a:lnTo>
                    <a:pt x="3224" y="259"/>
                  </a:lnTo>
                  <a:lnTo>
                    <a:pt x="3312" y="307"/>
                  </a:lnTo>
                  <a:lnTo>
                    <a:pt x="3386" y="359"/>
                  </a:lnTo>
                  <a:lnTo>
                    <a:pt x="3445" y="413"/>
                  </a:lnTo>
                  <a:lnTo>
                    <a:pt x="3469" y="441"/>
                  </a:lnTo>
                  <a:lnTo>
                    <a:pt x="3488" y="469"/>
                  </a:lnTo>
                  <a:lnTo>
                    <a:pt x="3504" y="498"/>
                  </a:lnTo>
                  <a:lnTo>
                    <a:pt x="3515" y="528"/>
                  </a:lnTo>
                  <a:lnTo>
                    <a:pt x="3523" y="558"/>
                  </a:lnTo>
                  <a:lnTo>
                    <a:pt x="3524" y="588"/>
                  </a:lnTo>
                  <a:lnTo>
                    <a:pt x="3523" y="617"/>
                  </a:lnTo>
                  <a:lnTo>
                    <a:pt x="3515" y="647"/>
                  </a:lnTo>
                  <a:lnTo>
                    <a:pt x="3504" y="677"/>
                  </a:lnTo>
                  <a:lnTo>
                    <a:pt x="3488" y="706"/>
                  </a:lnTo>
                  <a:lnTo>
                    <a:pt x="3469" y="734"/>
                  </a:lnTo>
                  <a:lnTo>
                    <a:pt x="3445" y="762"/>
                  </a:lnTo>
                  <a:lnTo>
                    <a:pt x="3386" y="816"/>
                  </a:lnTo>
                  <a:lnTo>
                    <a:pt x="3312" y="868"/>
                  </a:lnTo>
                  <a:lnTo>
                    <a:pt x="3224" y="916"/>
                  </a:lnTo>
                  <a:lnTo>
                    <a:pt x="3122" y="961"/>
                  </a:lnTo>
                  <a:lnTo>
                    <a:pt x="3008" y="1003"/>
                  </a:lnTo>
                  <a:lnTo>
                    <a:pt x="2747" y="1074"/>
                  </a:lnTo>
                  <a:lnTo>
                    <a:pt x="2448" y="1129"/>
                  </a:lnTo>
                  <a:lnTo>
                    <a:pt x="2118" y="1163"/>
                  </a:lnTo>
                  <a:lnTo>
                    <a:pt x="1763" y="1175"/>
                  </a:lnTo>
                  <a:close/>
                  <a:moveTo>
                    <a:pt x="1763" y="1011"/>
                  </a:moveTo>
                  <a:lnTo>
                    <a:pt x="2046" y="1003"/>
                  </a:lnTo>
                  <a:lnTo>
                    <a:pt x="2309" y="977"/>
                  </a:lnTo>
                  <a:lnTo>
                    <a:pt x="2548" y="938"/>
                  </a:lnTo>
                  <a:lnTo>
                    <a:pt x="2756" y="886"/>
                  </a:lnTo>
                  <a:lnTo>
                    <a:pt x="2847" y="856"/>
                  </a:lnTo>
                  <a:lnTo>
                    <a:pt x="2928" y="824"/>
                  </a:lnTo>
                  <a:lnTo>
                    <a:pt x="2997" y="789"/>
                  </a:lnTo>
                  <a:lnTo>
                    <a:pt x="3057" y="753"/>
                  </a:lnTo>
                  <a:lnTo>
                    <a:pt x="3104" y="713"/>
                  </a:lnTo>
                  <a:lnTo>
                    <a:pt x="3123" y="694"/>
                  </a:lnTo>
                  <a:lnTo>
                    <a:pt x="3139" y="672"/>
                  </a:lnTo>
                  <a:lnTo>
                    <a:pt x="3152" y="652"/>
                  </a:lnTo>
                  <a:lnTo>
                    <a:pt x="3160" y="631"/>
                  </a:lnTo>
                  <a:lnTo>
                    <a:pt x="3166" y="610"/>
                  </a:lnTo>
                  <a:lnTo>
                    <a:pt x="3168" y="588"/>
                  </a:lnTo>
                  <a:lnTo>
                    <a:pt x="3166" y="566"/>
                  </a:lnTo>
                  <a:lnTo>
                    <a:pt x="3160" y="544"/>
                  </a:lnTo>
                  <a:lnTo>
                    <a:pt x="3152" y="524"/>
                  </a:lnTo>
                  <a:lnTo>
                    <a:pt x="3139" y="503"/>
                  </a:lnTo>
                  <a:lnTo>
                    <a:pt x="3123" y="482"/>
                  </a:lnTo>
                  <a:lnTo>
                    <a:pt x="3104" y="462"/>
                  </a:lnTo>
                  <a:lnTo>
                    <a:pt x="3057" y="423"/>
                  </a:lnTo>
                  <a:lnTo>
                    <a:pt x="2997" y="387"/>
                  </a:lnTo>
                  <a:lnTo>
                    <a:pt x="2928" y="352"/>
                  </a:lnTo>
                  <a:lnTo>
                    <a:pt x="2847" y="320"/>
                  </a:lnTo>
                  <a:lnTo>
                    <a:pt x="2756" y="289"/>
                  </a:lnTo>
                  <a:lnTo>
                    <a:pt x="2548" y="237"/>
                  </a:lnTo>
                  <a:lnTo>
                    <a:pt x="2309" y="199"/>
                  </a:lnTo>
                  <a:lnTo>
                    <a:pt x="2046" y="173"/>
                  </a:lnTo>
                  <a:lnTo>
                    <a:pt x="1763" y="165"/>
                  </a:lnTo>
                  <a:lnTo>
                    <a:pt x="1479" y="173"/>
                  </a:lnTo>
                  <a:lnTo>
                    <a:pt x="1216" y="199"/>
                  </a:lnTo>
                  <a:lnTo>
                    <a:pt x="977" y="237"/>
                  </a:lnTo>
                  <a:lnTo>
                    <a:pt x="769" y="289"/>
                  </a:lnTo>
                  <a:lnTo>
                    <a:pt x="678" y="320"/>
                  </a:lnTo>
                  <a:lnTo>
                    <a:pt x="597" y="352"/>
                  </a:lnTo>
                  <a:lnTo>
                    <a:pt x="528" y="387"/>
                  </a:lnTo>
                  <a:lnTo>
                    <a:pt x="468" y="423"/>
                  </a:lnTo>
                  <a:lnTo>
                    <a:pt x="421" y="462"/>
                  </a:lnTo>
                  <a:lnTo>
                    <a:pt x="402" y="482"/>
                  </a:lnTo>
                  <a:lnTo>
                    <a:pt x="386" y="503"/>
                  </a:lnTo>
                  <a:lnTo>
                    <a:pt x="373" y="524"/>
                  </a:lnTo>
                  <a:lnTo>
                    <a:pt x="365" y="544"/>
                  </a:lnTo>
                  <a:lnTo>
                    <a:pt x="359" y="566"/>
                  </a:lnTo>
                  <a:lnTo>
                    <a:pt x="357" y="588"/>
                  </a:lnTo>
                  <a:lnTo>
                    <a:pt x="359" y="610"/>
                  </a:lnTo>
                  <a:lnTo>
                    <a:pt x="365" y="631"/>
                  </a:lnTo>
                  <a:lnTo>
                    <a:pt x="373" y="652"/>
                  </a:lnTo>
                  <a:lnTo>
                    <a:pt x="386" y="672"/>
                  </a:lnTo>
                  <a:lnTo>
                    <a:pt x="402" y="694"/>
                  </a:lnTo>
                  <a:lnTo>
                    <a:pt x="421" y="713"/>
                  </a:lnTo>
                  <a:lnTo>
                    <a:pt x="468" y="753"/>
                  </a:lnTo>
                  <a:lnTo>
                    <a:pt x="528" y="789"/>
                  </a:lnTo>
                  <a:lnTo>
                    <a:pt x="597" y="824"/>
                  </a:lnTo>
                  <a:lnTo>
                    <a:pt x="678" y="856"/>
                  </a:lnTo>
                  <a:lnTo>
                    <a:pt x="769" y="886"/>
                  </a:lnTo>
                  <a:lnTo>
                    <a:pt x="977" y="938"/>
                  </a:lnTo>
                  <a:lnTo>
                    <a:pt x="1216" y="977"/>
                  </a:lnTo>
                  <a:lnTo>
                    <a:pt x="1479" y="1003"/>
                  </a:lnTo>
                  <a:lnTo>
                    <a:pt x="1763" y="101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E6FF00"/>
                </a:gs>
              </a:gsLst>
              <a:path path="rect">
                <a:fillToRect l="50000" t="50000" r="50000" b="50000"/>
              </a:path>
            </a:gradFill>
            <a:ln w="18360">
              <a:solidFill>
                <a:srgbClr val="E6E64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88" name="Group 167"/>
          <p:cNvGrpSpPr>
            <a:grpSpLocks/>
          </p:cNvGrpSpPr>
          <p:nvPr/>
        </p:nvGrpSpPr>
        <p:grpSpPr bwMode="auto">
          <a:xfrm>
            <a:off x="6732588" y="5270500"/>
            <a:ext cx="412750" cy="165100"/>
            <a:chOff x="3847" y="3012"/>
            <a:chExt cx="236" cy="94"/>
          </a:xfrm>
        </p:grpSpPr>
        <p:sp>
          <p:nvSpPr>
            <p:cNvPr id="62639" name="AutoShape 168"/>
            <p:cNvSpPr>
              <a:spLocks noChangeArrowheads="1"/>
            </p:cNvSpPr>
            <p:nvPr/>
          </p:nvSpPr>
          <p:spPr bwMode="auto">
            <a:xfrm>
              <a:off x="3893" y="3044"/>
              <a:ext cx="148" cy="63"/>
            </a:xfrm>
            <a:prstGeom prst="roundRect">
              <a:avLst>
                <a:gd name="adj" fmla="val 1611"/>
              </a:avLst>
            </a:prstGeom>
            <a:solidFill>
              <a:srgbClr val="E6E6E6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40" name="Freeform 169"/>
            <p:cNvSpPr>
              <a:spLocks noChangeArrowheads="1"/>
            </p:cNvSpPr>
            <p:nvPr/>
          </p:nvSpPr>
          <p:spPr bwMode="auto">
            <a:xfrm flipH="1">
              <a:off x="3847" y="3012"/>
              <a:ext cx="237" cy="69"/>
            </a:xfrm>
            <a:custGeom>
              <a:avLst/>
              <a:gdLst>
                <a:gd name="T0" fmla="*/ 0 w 3525"/>
                <a:gd name="T1" fmla="*/ 0 h 1176"/>
                <a:gd name="T2" fmla="*/ 0 w 3525"/>
                <a:gd name="T3" fmla="*/ 0 h 1176"/>
                <a:gd name="T4" fmla="*/ 0 w 3525"/>
                <a:gd name="T5" fmla="*/ 0 h 1176"/>
                <a:gd name="T6" fmla="*/ 0 w 3525"/>
                <a:gd name="T7" fmla="*/ 0 h 1176"/>
                <a:gd name="T8" fmla="*/ 0 w 3525"/>
                <a:gd name="T9" fmla="*/ 0 h 1176"/>
                <a:gd name="T10" fmla="*/ 0 w 3525"/>
                <a:gd name="T11" fmla="*/ 0 h 1176"/>
                <a:gd name="T12" fmla="*/ 0 w 3525"/>
                <a:gd name="T13" fmla="*/ 0 h 1176"/>
                <a:gd name="T14" fmla="*/ 0 w 3525"/>
                <a:gd name="T15" fmla="*/ 0 h 1176"/>
                <a:gd name="T16" fmla="*/ 0 w 3525"/>
                <a:gd name="T17" fmla="*/ 0 h 1176"/>
                <a:gd name="T18" fmla="*/ 0 w 3525"/>
                <a:gd name="T19" fmla="*/ 0 h 1176"/>
                <a:gd name="T20" fmla="*/ 0 w 3525"/>
                <a:gd name="T21" fmla="*/ 0 h 1176"/>
                <a:gd name="T22" fmla="*/ 0 w 3525"/>
                <a:gd name="T23" fmla="*/ 0 h 1176"/>
                <a:gd name="T24" fmla="*/ 0 w 3525"/>
                <a:gd name="T25" fmla="*/ 0 h 1176"/>
                <a:gd name="T26" fmla="*/ 0 w 3525"/>
                <a:gd name="T27" fmla="*/ 0 h 1176"/>
                <a:gd name="T28" fmla="*/ 0 w 3525"/>
                <a:gd name="T29" fmla="*/ 0 h 1176"/>
                <a:gd name="T30" fmla="*/ 0 w 3525"/>
                <a:gd name="T31" fmla="*/ 0 h 1176"/>
                <a:gd name="T32" fmla="*/ 0 w 3525"/>
                <a:gd name="T33" fmla="*/ 0 h 1176"/>
                <a:gd name="T34" fmla="*/ 0 w 3525"/>
                <a:gd name="T35" fmla="*/ 0 h 1176"/>
                <a:gd name="T36" fmla="*/ 0 w 3525"/>
                <a:gd name="T37" fmla="*/ 0 h 1176"/>
                <a:gd name="T38" fmla="*/ 0 w 3525"/>
                <a:gd name="T39" fmla="*/ 0 h 1176"/>
                <a:gd name="T40" fmla="*/ 0 w 3525"/>
                <a:gd name="T41" fmla="*/ 0 h 1176"/>
                <a:gd name="T42" fmla="*/ 0 w 3525"/>
                <a:gd name="T43" fmla="*/ 0 h 1176"/>
                <a:gd name="T44" fmla="*/ 0 w 3525"/>
                <a:gd name="T45" fmla="*/ 0 h 1176"/>
                <a:gd name="T46" fmla="*/ 0 w 3525"/>
                <a:gd name="T47" fmla="*/ 0 h 1176"/>
                <a:gd name="T48" fmla="*/ 0 w 3525"/>
                <a:gd name="T49" fmla="*/ 0 h 1176"/>
                <a:gd name="T50" fmla="*/ 0 w 3525"/>
                <a:gd name="T51" fmla="*/ 0 h 1176"/>
                <a:gd name="T52" fmla="*/ 0 w 3525"/>
                <a:gd name="T53" fmla="*/ 0 h 1176"/>
                <a:gd name="T54" fmla="*/ 0 w 3525"/>
                <a:gd name="T55" fmla="*/ 0 h 1176"/>
                <a:gd name="T56" fmla="*/ 0 w 3525"/>
                <a:gd name="T57" fmla="*/ 0 h 1176"/>
                <a:gd name="T58" fmla="*/ 0 w 3525"/>
                <a:gd name="T59" fmla="*/ 0 h 1176"/>
                <a:gd name="T60" fmla="*/ 0 w 3525"/>
                <a:gd name="T61" fmla="*/ 0 h 1176"/>
                <a:gd name="T62" fmla="*/ 0 w 3525"/>
                <a:gd name="T63" fmla="*/ 0 h 1176"/>
                <a:gd name="T64" fmla="*/ 0 w 3525"/>
                <a:gd name="T65" fmla="*/ 0 h 1176"/>
                <a:gd name="T66" fmla="*/ 0 w 3525"/>
                <a:gd name="T67" fmla="*/ 0 h 1176"/>
                <a:gd name="T68" fmla="*/ 0 w 3525"/>
                <a:gd name="T69" fmla="*/ 0 h 1176"/>
                <a:gd name="T70" fmla="*/ 0 w 3525"/>
                <a:gd name="T71" fmla="*/ 0 h 1176"/>
                <a:gd name="T72" fmla="*/ 0 w 3525"/>
                <a:gd name="T73" fmla="*/ 0 h 1176"/>
                <a:gd name="T74" fmla="*/ 0 w 3525"/>
                <a:gd name="T75" fmla="*/ 0 h 1176"/>
                <a:gd name="T76" fmla="*/ 0 w 3525"/>
                <a:gd name="T77" fmla="*/ 0 h 1176"/>
                <a:gd name="T78" fmla="*/ 0 w 3525"/>
                <a:gd name="T79" fmla="*/ 0 h 1176"/>
                <a:gd name="T80" fmla="*/ 0 w 3525"/>
                <a:gd name="T81" fmla="*/ 0 h 1176"/>
                <a:gd name="T82" fmla="*/ 0 w 3525"/>
                <a:gd name="T83" fmla="*/ 0 h 1176"/>
                <a:gd name="T84" fmla="*/ 0 w 3525"/>
                <a:gd name="T85" fmla="*/ 0 h 1176"/>
                <a:gd name="T86" fmla="*/ 0 w 3525"/>
                <a:gd name="T87" fmla="*/ 0 h 1176"/>
                <a:gd name="T88" fmla="*/ 0 w 3525"/>
                <a:gd name="T89" fmla="*/ 0 h 1176"/>
                <a:gd name="T90" fmla="*/ 0 w 3525"/>
                <a:gd name="T91" fmla="*/ 0 h 1176"/>
                <a:gd name="T92" fmla="*/ 0 w 3525"/>
                <a:gd name="T93" fmla="*/ 0 h 1176"/>
                <a:gd name="T94" fmla="*/ 0 w 3525"/>
                <a:gd name="T95" fmla="*/ 0 h 1176"/>
                <a:gd name="T96" fmla="*/ 0 w 3525"/>
                <a:gd name="T97" fmla="*/ 0 h 1176"/>
                <a:gd name="T98" fmla="*/ 0 w 3525"/>
                <a:gd name="T99" fmla="*/ 0 h 1176"/>
                <a:gd name="T100" fmla="*/ 0 w 3525"/>
                <a:gd name="T101" fmla="*/ 0 h 1176"/>
                <a:gd name="T102" fmla="*/ 0 w 3525"/>
                <a:gd name="T103" fmla="*/ 0 h 1176"/>
                <a:gd name="T104" fmla="*/ 0 w 3525"/>
                <a:gd name="T105" fmla="*/ 0 h 1176"/>
                <a:gd name="T106" fmla="*/ 0 w 3525"/>
                <a:gd name="T107" fmla="*/ 0 h 1176"/>
                <a:gd name="T108" fmla="*/ 0 w 3525"/>
                <a:gd name="T109" fmla="*/ 0 h 1176"/>
                <a:gd name="T110" fmla="*/ 0 w 3525"/>
                <a:gd name="T111" fmla="*/ 0 h 1176"/>
                <a:gd name="T112" fmla="*/ 0 w 3525"/>
                <a:gd name="T113" fmla="*/ 0 h 1176"/>
                <a:gd name="T114" fmla="*/ 0 w 3525"/>
                <a:gd name="T115" fmla="*/ 0 h 1176"/>
                <a:gd name="T116" fmla="*/ 0 w 3525"/>
                <a:gd name="T117" fmla="*/ 0 h 1176"/>
                <a:gd name="T118" fmla="*/ 0 w 3525"/>
                <a:gd name="T119" fmla="*/ 0 h 1176"/>
                <a:gd name="T120" fmla="*/ 0 w 3525"/>
                <a:gd name="T121" fmla="*/ 0 h 11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25"/>
                <a:gd name="T184" fmla="*/ 0 h 1176"/>
                <a:gd name="T185" fmla="*/ 3525 w 3525"/>
                <a:gd name="T186" fmla="*/ 1176 h 11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25" h="1176">
                  <a:moveTo>
                    <a:pt x="1763" y="1175"/>
                  </a:moveTo>
                  <a:lnTo>
                    <a:pt x="1407" y="1163"/>
                  </a:lnTo>
                  <a:lnTo>
                    <a:pt x="1075" y="1129"/>
                  </a:lnTo>
                  <a:lnTo>
                    <a:pt x="777" y="1074"/>
                  </a:lnTo>
                  <a:lnTo>
                    <a:pt x="515" y="1003"/>
                  </a:lnTo>
                  <a:lnTo>
                    <a:pt x="402" y="961"/>
                  </a:lnTo>
                  <a:lnTo>
                    <a:pt x="301" y="916"/>
                  </a:lnTo>
                  <a:lnTo>
                    <a:pt x="213" y="868"/>
                  </a:lnTo>
                  <a:lnTo>
                    <a:pt x="139" y="816"/>
                  </a:lnTo>
                  <a:lnTo>
                    <a:pt x="79" y="762"/>
                  </a:lnTo>
                  <a:lnTo>
                    <a:pt x="55" y="734"/>
                  </a:lnTo>
                  <a:lnTo>
                    <a:pt x="36" y="706"/>
                  </a:lnTo>
                  <a:lnTo>
                    <a:pt x="20" y="677"/>
                  </a:lnTo>
                  <a:lnTo>
                    <a:pt x="10" y="647"/>
                  </a:lnTo>
                  <a:lnTo>
                    <a:pt x="2" y="617"/>
                  </a:lnTo>
                  <a:lnTo>
                    <a:pt x="0" y="588"/>
                  </a:lnTo>
                  <a:lnTo>
                    <a:pt x="2" y="558"/>
                  </a:lnTo>
                  <a:lnTo>
                    <a:pt x="10" y="528"/>
                  </a:lnTo>
                  <a:lnTo>
                    <a:pt x="20" y="498"/>
                  </a:lnTo>
                  <a:lnTo>
                    <a:pt x="36" y="469"/>
                  </a:lnTo>
                  <a:lnTo>
                    <a:pt x="55" y="441"/>
                  </a:lnTo>
                  <a:lnTo>
                    <a:pt x="79" y="413"/>
                  </a:lnTo>
                  <a:lnTo>
                    <a:pt x="139" y="359"/>
                  </a:lnTo>
                  <a:lnTo>
                    <a:pt x="213" y="307"/>
                  </a:lnTo>
                  <a:lnTo>
                    <a:pt x="301" y="259"/>
                  </a:lnTo>
                  <a:lnTo>
                    <a:pt x="402" y="214"/>
                  </a:lnTo>
                  <a:lnTo>
                    <a:pt x="515" y="172"/>
                  </a:lnTo>
                  <a:lnTo>
                    <a:pt x="777" y="101"/>
                  </a:lnTo>
                  <a:lnTo>
                    <a:pt x="1075" y="46"/>
                  </a:lnTo>
                  <a:lnTo>
                    <a:pt x="1407" y="12"/>
                  </a:lnTo>
                  <a:lnTo>
                    <a:pt x="1763" y="0"/>
                  </a:lnTo>
                  <a:lnTo>
                    <a:pt x="2118" y="12"/>
                  </a:lnTo>
                  <a:lnTo>
                    <a:pt x="2448" y="46"/>
                  </a:lnTo>
                  <a:lnTo>
                    <a:pt x="2747" y="101"/>
                  </a:lnTo>
                  <a:lnTo>
                    <a:pt x="3008" y="172"/>
                  </a:lnTo>
                  <a:lnTo>
                    <a:pt x="3122" y="214"/>
                  </a:lnTo>
                  <a:lnTo>
                    <a:pt x="3224" y="259"/>
                  </a:lnTo>
                  <a:lnTo>
                    <a:pt x="3312" y="307"/>
                  </a:lnTo>
                  <a:lnTo>
                    <a:pt x="3386" y="359"/>
                  </a:lnTo>
                  <a:lnTo>
                    <a:pt x="3445" y="413"/>
                  </a:lnTo>
                  <a:lnTo>
                    <a:pt x="3469" y="441"/>
                  </a:lnTo>
                  <a:lnTo>
                    <a:pt x="3488" y="469"/>
                  </a:lnTo>
                  <a:lnTo>
                    <a:pt x="3504" y="498"/>
                  </a:lnTo>
                  <a:lnTo>
                    <a:pt x="3515" y="528"/>
                  </a:lnTo>
                  <a:lnTo>
                    <a:pt x="3523" y="558"/>
                  </a:lnTo>
                  <a:lnTo>
                    <a:pt x="3524" y="588"/>
                  </a:lnTo>
                  <a:lnTo>
                    <a:pt x="3523" y="617"/>
                  </a:lnTo>
                  <a:lnTo>
                    <a:pt x="3515" y="647"/>
                  </a:lnTo>
                  <a:lnTo>
                    <a:pt x="3504" y="677"/>
                  </a:lnTo>
                  <a:lnTo>
                    <a:pt x="3488" y="706"/>
                  </a:lnTo>
                  <a:lnTo>
                    <a:pt x="3469" y="734"/>
                  </a:lnTo>
                  <a:lnTo>
                    <a:pt x="3445" y="762"/>
                  </a:lnTo>
                  <a:lnTo>
                    <a:pt x="3386" y="816"/>
                  </a:lnTo>
                  <a:lnTo>
                    <a:pt x="3312" y="868"/>
                  </a:lnTo>
                  <a:lnTo>
                    <a:pt x="3224" y="916"/>
                  </a:lnTo>
                  <a:lnTo>
                    <a:pt x="3122" y="961"/>
                  </a:lnTo>
                  <a:lnTo>
                    <a:pt x="3008" y="1003"/>
                  </a:lnTo>
                  <a:lnTo>
                    <a:pt x="2747" y="1074"/>
                  </a:lnTo>
                  <a:lnTo>
                    <a:pt x="2448" y="1129"/>
                  </a:lnTo>
                  <a:lnTo>
                    <a:pt x="2118" y="1163"/>
                  </a:lnTo>
                  <a:lnTo>
                    <a:pt x="1763" y="1175"/>
                  </a:lnTo>
                  <a:close/>
                  <a:moveTo>
                    <a:pt x="1763" y="1011"/>
                  </a:moveTo>
                  <a:lnTo>
                    <a:pt x="2046" y="1003"/>
                  </a:lnTo>
                  <a:lnTo>
                    <a:pt x="2309" y="977"/>
                  </a:lnTo>
                  <a:lnTo>
                    <a:pt x="2548" y="938"/>
                  </a:lnTo>
                  <a:lnTo>
                    <a:pt x="2756" y="886"/>
                  </a:lnTo>
                  <a:lnTo>
                    <a:pt x="2847" y="856"/>
                  </a:lnTo>
                  <a:lnTo>
                    <a:pt x="2928" y="824"/>
                  </a:lnTo>
                  <a:lnTo>
                    <a:pt x="2997" y="789"/>
                  </a:lnTo>
                  <a:lnTo>
                    <a:pt x="3057" y="753"/>
                  </a:lnTo>
                  <a:lnTo>
                    <a:pt x="3104" y="713"/>
                  </a:lnTo>
                  <a:lnTo>
                    <a:pt x="3123" y="694"/>
                  </a:lnTo>
                  <a:lnTo>
                    <a:pt x="3139" y="672"/>
                  </a:lnTo>
                  <a:lnTo>
                    <a:pt x="3152" y="652"/>
                  </a:lnTo>
                  <a:lnTo>
                    <a:pt x="3160" y="631"/>
                  </a:lnTo>
                  <a:lnTo>
                    <a:pt x="3166" y="610"/>
                  </a:lnTo>
                  <a:lnTo>
                    <a:pt x="3168" y="588"/>
                  </a:lnTo>
                  <a:lnTo>
                    <a:pt x="3166" y="566"/>
                  </a:lnTo>
                  <a:lnTo>
                    <a:pt x="3160" y="544"/>
                  </a:lnTo>
                  <a:lnTo>
                    <a:pt x="3152" y="524"/>
                  </a:lnTo>
                  <a:lnTo>
                    <a:pt x="3139" y="503"/>
                  </a:lnTo>
                  <a:lnTo>
                    <a:pt x="3123" y="482"/>
                  </a:lnTo>
                  <a:lnTo>
                    <a:pt x="3104" y="462"/>
                  </a:lnTo>
                  <a:lnTo>
                    <a:pt x="3057" y="423"/>
                  </a:lnTo>
                  <a:lnTo>
                    <a:pt x="2997" y="387"/>
                  </a:lnTo>
                  <a:lnTo>
                    <a:pt x="2928" y="352"/>
                  </a:lnTo>
                  <a:lnTo>
                    <a:pt x="2847" y="320"/>
                  </a:lnTo>
                  <a:lnTo>
                    <a:pt x="2756" y="289"/>
                  </a:lnTo>
                  <a:lnTo>
                    <a:pt x="2548" y="237"/>
                  </a:lnTo>
                  <a:lnTo>
                    <a:pt x="2309" y="199"/>
                  </a:lnTo>
                  <a:lnTo>
                    <a:pt x="2046" y="173"/>
                  </a:lnTo>
                  <a:lnTo>
                    <a:pt x="1763" y="165"/>
                  </a:lnTo>
                  <a:lnTo>
                    <a:pt x="1479" y="173"/>
                  </a:lnTo>
                  <a:lnTo>
                    <a:pt x="1216" y="199"/>
                  </a:lnTo>
                  <a:lnTo>
                    <a:pt x="977" y="237"/>
                  </a:lnTo>
                  <a:lnTo>
                    <a:pt x="769" y="289"/>
                  </a:lnTo>
                  <a:lnTo>
                    <a:pt x="678" y="320"/>
                  </a:lnTo>
                  <a:lnTo>
                    <a:pt x="597" y="352"/>
                  </a:lnTo>
                  <a:lnTo>
                    <a:pt x="528" y="387"/>
                  </a:lnTo>
                  <a:lnTo>
                    <a:pt x="468" y="423"/>
                  </a:lnTo>
                  <a:lnTo>
                    <a:pt x="421" y="462"/>
                  </a:lnTo>
                  <a:lnTo>
                    <a:pt x="402" y="482"/>
                  </a:lnTo>
                  <a:lnTo>
                    <a:pt x="386" y="503"/>
                  </a:lnTo>
                  <a:lnTo>
                    <a:pt x="373" y="524"/>
                  </a:lnTo>
                  <a:lnTo>
                    <a:pt x="365" y="544"/>
                  </a:lnTo>
                  <a:lnTo>
                    <a:pt x="359" y="566"/>
                  </a:lnTo>
                  <a:lnTo>
                    <a:pt x="357" y="588"/>
                  </a:lnTo>
                  <a:lnTo>
                    <a:pt x="359" y="610"/>
                  </a:lnTo>
                  <a:lnTo>
                    <a:pt x="365" y="631"/>
                  </a:lnTo>
                  <a:lnTo>
                    <a:pt x="373" y="652"/>
                  </a:lnTo>
                  <a:lnTo>
                    <a:pt x="386" y="672"/>
                  </a:lnTo>
                  <a:lnTo>
                    <a:pt x="402" y="694"/>
                  </a:lnTo>
                  <a:lnTo>
                    <a:pt x="421" y="713"/>
                  </a:lnTo>
                  <a:lnTo>
                    <a:pt x="468" y="753"/>
                  </a:lnTo>
                  <a:lnTo>
                    <a:pt x="528" y="789"/>
                  </a:lnTo>
                  <a:lnTo>
                    <a:pt x="597" y="824"/>
                  </a:lnTo>
                  <a:lnTo>
                    <a:pt x="678" y="856"/>
                  </a:lnTo>
                  <a:lnTo>
                    <a:pt x="769" y="886"/>
                  </a:lnTo>
                  <a:lnTo>
                    <a:pt x="977" y="938"/>
                  </a:lnTo>
                  <a:lnTo>
                    <a:pt x="1216" y="977"/>
                  </a:lnTo>
                  <a:lnTo>
                    <a:pt x="1479" y="1003"/>
                  </a:lnTo>
                  <a:lnTo>
                    <a:pt x="1763" y="101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E6FF00"/>
                </a:gs>
              </a:gsLst>
              <a:path path="rect">
                <a:fillToRect l="50000" t="50000" r="50000" b="50000"/>
              </a:path>
            </a:gradFill>
            <a:ln w="18360">
              <a:solidFill>
                <a:srgbClr val="E6E64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89" name="Group 170"/>
          <p:cNvGrpSpPr>
            <a:grpSpLocks/>
          </p:cNvGrpSpPr>
          <p:nvPr/>
        </p:nvGrpSpPr>
        <p:grpSpPr bwMode="auto">
          <a:xfrm>
            <a:off x="6065838" y="5602288"/>
            <a:ext cx="412750" cy="165100"/>
            <a:chOff x="3466" y="3201"/>
            <a:chExt cx="236" cy="95"/>
          </a:xfrm>
        </p:grpSpPr>
        <p:sp>
          <p:nvSpPr>
            <p:cNvPr id="62637" name="AutoShape 171"/>
            <p:cNvSpPr>
              <a:spLocks noChangeArrowheads="1"/>
            </p:cNvSpPr>
            <p:nvPr/>
          </p:nvSpPr>
          <p:spPr bwMode="auto">
            <a:xfrm>
              <a:off x="3512" y="3234"/>
              <a:ext cx="148" cy="63"/>
            </a:xfrm>
            <a:prstGeom prst="roundRect">
              <a:avLst>
                <a:gd name="adj" fmla="val 1611"/>
              </a:avLst>
            </a:prstGeom>
            <a:solidFill>
              <a:srgbClr val="E6E6E6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38" name="Freeform 172"/>
            <p:cNvSpPr>
              <a:spLocks noChangeArrowheads="1"/>
            </p:cNvSpPr>
            <p:nvPr/>
          </p:nvSpPr>
          <p:spPr bwMode="auto">
            <a:xfrm flipH="1">
              <a:off x="3466" y="3201"/>
              <a:ext cx="237" cy="69"/>
            </a:xfrm>
            <a:custGeom>
              <a:avLst/>
              <a:gdLst>
                <a:gd name="T0" fmla="*/ 0 w 3525"/>
                <a:gd name="T1" fmla="*/ 0 h 1176"/>
                <a:gd name="T2" fmla="*/ 0 w 3525"/>
                <a:gd name="T3" fmla="*/ 0 h 1176"/>
                <a:gd name="T4" fmla="*/ 0 w 3525"/>
                <a:gd name="T5" fmla="*/ 0 h 1176"/>
                <a:gd name="T6" fmla="*/ 0 w 3525"/>
                <a:gd name="T7" fmla="*/ 0 h 1176"/>
                <a:gd name="T8" fmla="*/ 0 w 3525"/>
                <a:gd name="T9" fmla="*/ 0 h 1176"/>
                <a:gd name="T10" fmla="*/ 0 w 3525"/>
                <a:gd name="T11" fmla="*/ 0 h 1176"/>
                <a:gd name="T12" fmla="*/ 0 w 3525"/>
                <a:gd name="T13" fmla="*/ 0 h 1176"/>
                <a:gd name="T14" fmla="*/ 0 w 3525"/>
                <a:gd name="T15" fmla="*/ 0 h 1176"/>
                <a:gd name="T16" fmla="*/ 0 w 3525"/>
                <a:gd name="T17" fmla="*/ 0 h 1176"/>
                <a:gd name="T18" fmla="*/ 0 w 3525"/>
                <a:gd name="T19" fmla="*/ 0 h 1176"/>
                <a:gd name="T20" fmla="*/ 0 w 3525"/>
                <a:gd name="T21" fmla="*/ 0 h 1176"/>
                <a:gd name="T22" fmla="*/ 0 w 3525"/>
                <a:gd name="T23" fmla="*/ 0 h 1176"/>
                <a:gd name="T24" fmla="*/ 0 w 3525"/>
                <a:gd name="T25" fmla="*/ 0 h 1176"/>
                <a:gd name="T26" fmla="*/ 0 w 3525"/>
                <a:gd name="T27" fmla="*/ 0 h 1176"/>
                <a:gd name="T28" fmla="*/ 0 w 3525"/>
                <a:gd name="T29" fmla="*/ 0 h 1176"/>
                <a:gd name="T30" fmla="*/ 0 w 3525"/>
                <a:gd name="T31" fmla="*/ 0 h 1176"/>
                <a:gd name="T32" fmla="*/ 0 w 3525"/>
                <a:gd name="T33" fmla="*/ 0 h 1176"/>
                <a:gd name="T34" fmla="*/ 0 w 3525"/>
                <a:gd name="T35" fmla="*/ 0 h 1176"/>
                <a:gd name="T36" fmla="*/ 0 w 3525"/>
                <a:gd name="T37" fmla="*/ 0 h 1176"/>
                <a:gd name="T38" fmla="*/ 0 w 3525"/>
                <a:gd name="T39" fmla="*/ 0 h 1176"/>
                <a:gd name="T40" fmla="*/ 0 w 3525"/>
                <a:gd name="T41" fmla="*/ 0 h 1176"/>
                <a:gd name="T42" fmla="*/ 0 w 3525"/>
                <a:gd name="T43" fmla="*/ 0 h 1176"/>
                <a:gd name="T44" fmla="*/ 0 w 3525"/>
                <a:gd name="T45" fmla="*/ 0 h 1176"/>
                <a:gd name="T46" fmla="*/ 0 w 3525"/>
                <a:gd name="T47" fmla="*/ 0 h 1176"/>
                <a:gd name="T48" fmla="*/ 0 w 3525"/>
                <a:gd name="T49" fmla="*/ 0 h 1176"/>
                <a:gd name="T50" fmla="*/ 0 w 3525"/>
                <a:gd name="T51" fmla="*/ 0 h 1176"/>
                <a:gd name="T52" fmla="*/ 0 w 3525"/>
                <a:gd name="T53" fmla="*/ 0 h 1176"/>
                <a:gd name="T54" fmla="*/ 0 w 3525"/>
                <a:gd name="T55" fmla="*/ 0 h 1176"/>
                <a:gd name="T56" fmla="*/ 0 w 3525"/>
                <a:gd name="T57" fmla="*/ 0 h 1176"/>
                <a:gd name="T58" fmla="*/ 0 w 3525"/>
                <a:gd name="T59" fmla="*/ 0 h 1176"/>
                <a:gd name="T60" fmla="*/ 0 w 3525"/>
                <a:gd name="T61" fmla="*/ 0 h 1176"/>
                <a:gd name="T62" fmla="*/ 0 w 3525"/>
                <a:gd name="T63" fmla="*/ 0 h 1176"/>
                <a:gd name="T64" fmla="*/ 0 w 3525"/>
                <a:gd name="T65" fmla="*/ 0 h 1176"/>
                <a:gd name="T66" fmla="*/ 0 w 3525"/>
                <a:gd name="T67" fmla="*/ 0 h 1176"/>
                <a:gd name="T68" fmla="*/ 0 w 3525"/>
                <a:gd name="T69" fmla="*/ 0 h 1176"/>
                <a:gd name="T70" fmla="*/ 0 w 3525"/>
                <a:gd name="T71" fmla="*/ 0 h 1176"/>
                <a:gd name="T72" fmla="*/ 0 w 3525"/>
                <a:gd name="T73" fmla="*/ 0 h 1176"/>
                <a:gd name="T74" fmla="*/ 0 w 3525"/>
                <a:gd name="T75" fmla="*/ 0 h 1176"/>
                <a:gd name="T76" fmla="*/ 0 w 3525"/>
                <a:gd name="T77" fmla="*/ 0 h 1176"/>
                <a:gd name="T78" fmla="*/ 0 w 3525"/>
                <a:gd name="T79" fmla="*/ 0 h 1176"/>
                <a:gd name="T80" fmla="*/ 0 w 3525"/>
                <a:gd name="T81" fmla="*/ 0 h 1176"/>
                <a:gd name="T82" fmla="*/ 0 w 3525"/>
                <a:gd name="T83" fmla="*/ 0 h 1176"/>
                <a:gd name="T84" fmla="*/ 0 w 3525"/>
                <a:gd name="T85" fmla="*/ 0 h 1176"/>
                <a:gd name="T86" fmla="*/ 0 w 3525"/>
                <a:gd name="T87" fmla="*/ 0 h 1176"/>
                <a:gd name="T88" fmla="*/ 0 w 3525"/>
                <a:gd name="T89" fmla="*/ 0 h 1176"/>
                <a:gd name="T90" fmla="*/ 0 w 3525"/>
                <a:gd name="T91" fmla="*/ 0 h 1176"/>
                <a:gd name="T92" fmla="*/ 0 w 3525"/>
                <a:gd name="T93" fmla="*/ 0 h 1176"/>
                <a:gd name="T94" fmla="*/ 0 w 3525"/>
                <a:gd name="T95" fmla="*/ 0 h 1176"/>
                <a:gd name="T96" fmla="*/ 0 w 3525"/>
                <a:gd name="T97" fmla="*/ 0 h 1176"/>
                <a:gd name="T98" fmla="*/ 0 w 3525"/>
                <a:gd name="T99" fmla="*/ 0 h 1176"/>
                <a:gd name="T100" fmla="*/ 0 w 3525"/>
                <a:gd name="T101" fmla="*/ 0 h 1176"/>
                <a:gd name="T102" fmla="*/ 0 w 3525"/>
                <a:gd name="T103" fmla="*/ 0 h 1176"/>
                <a:gd name="T104" fmla="*/ 0 w 3525"/>
                <a:gd name="T105" fmla="*/ 0 h 1176"/>
                <a:gd name="T106" fmla="*/ 0 w 3525"/>
                <a:gd name="T107" fmla="*/ 0 h 1176"/>
                <a:gd name="T108" fmla="*/ 0 w 3525"/>
                <a:gd name="T109" fmla="*/ 0 h 1176"/>
                <a:gd name="T110" fmla="*/ 0 w 3525"/>
                <a:gd name="T111" fmla="*/ 0 h 1176"/>
                <a:gd name="T112" fmla="*/ 0 w 3525"/>
                <a:gd name="T113" fmla="*/ 0 h 1176"/>
                <a:gd name="T114" fmla="*/ 0 w 3525"/>
                <a:gd name="T115" fmla="*/ 0 h 1176"/>
                <a:gd name="T116" fmla="*/ 0 w 3525"/>
                <a:gd name="T117" fmla="*/ 0 h 1176"/>
                <a:gd name="T118" fmla="*/ 0 w 3525"/>
                <a:gd name="T119" fmla="*/ 0 h 1176"/>
                <a:gd name="T120" fmla="*/ 0 w 3525"/>
                <a:gd name="T121" fmla="*/ 0 h 11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25"/>
                <a:gd name="T184" fmla="*/ 0 h 1176"/>
                <a:gd name="T185" fmla="*/ 3525 w 3525"/>
                <a:gd name="T186" fmla="*/ 1176 h 11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25" h="1176">
                  <a:moveTo>
                    <a:pt x="1763" y="1175"/>
                  </a:moveTo>
                  <a:lnTo>
                    <a:pt x="1407" y="1163"/>
                  </a:lnTo>
                  <a:lnTo>
                    <a:pt x="1075" y="1129"/>
                  </a:lnTo>
                  <a:lnTo>
                    <a:pt x="777" y="1074"/>
                  </a:lnTo>
                  <a:lnTo>
                    <a:pt x="515" y="1003"/>
                  </a:lnTo>
                  <a:lnTo>
                    <a:pt x="402" y="961"/>
                  </a:lnTo>
                  <a:lnTo>
                    <a:pt x="301" y="916"/>
                  </a:lnTo>
                  <a:lnTo>
                    <a:pt x="213" y="868"/>
                  </a:lnTo>
                  <a:lnTo>
                    <a:pt x="139" y="816"/>
                  </a:lnTo>
                  <a:lnTo>
                    <a:pt x="79" y="762"/>
                  </a:lnTo>
                  <a:lnTo>
                    <a:pt x="55" y="734"/>
                  </a:lnTo>
                  <a:lnTo>
                    <a:pt x="36" y="706"/>
                  </a:lnTo>
                  <a:lnTo>
                    <a:pt x="20" y="677"/>
                  </a:lnTo>
                  <a:lnTo>
                    <a:pt x="10" y="647"/>
                  </a:lnTo>
                  <a:lnTo>
                    <a:pt x="2" y="617"/>
                  </a:lnTo>
                  <a:lnTo>
                    <a:pt x="0" y="588"/>
                  </a:lnTo>
                  <a:lnTo>
                    <a:pt x="2" y="558"/>
                  </a:lnTo>
                  <a:lnTo>
                    <a:pt x="10" y="528"/>
                  </a:lnTo>
                  <a:lnTo>
                    <a:pt x="20" y="498"/>
                  </a:lnTo>
                  <a:lnTo>
                    <a:pt x="36" y="469"/>
                  </a:lnTo>
                  <a:lnTo>
                    <a:pt x="55" y="441"/>
                  </a:lnTo>
                  <a:lnTo>
                    <a:pt x="79" y="413"/>
                  </a:lnTo>
                  <a:lnTo>
                    <a:pt x="139" y="359"/>
                  </a:lnTo>
                  <a:lnTo>
                    <a:pt x="213" y="307"/>
                  </a:lnTo>
                  <a:lnTo>
                    <a:pt x="301" y="259"/>
                  </a:lnTo>
                  <a:lnTo>
                    <a:pt x="402" y="214"/>
                  </a:lnTo>
                  <a:lnTo>
                    <a:pt x="515" y="172"/>
                  </a:lnTo>
                  <a:lnTo>
                    <a:pt x="777" y="101"/>
                  </a:lnTo>
                  <a:lnTo>
                    <a:pt x="1075" y="46"/>
                  </a:lnTo>
                  <a:lnTo>
                    <a:pt x="1407" y="12"/>
                  </a:lnTo>
                  <a:lnTo>
                    <a:pt x="1763" y="0"/>
                  </a:lnTo>
                  <a:lnTo>
                    <a:pt x="2118" y="12"/>
                  </a:lnTo>
                  <a:lnTo>
                    <a:pt x="2448" y="46"/>
                  </a:lnTo>
                  <a:lnTo>
                    <a:pt x="2747" y="101"/>
                  </a:lnTo>
                  <a:lnTo>
                    <a:pt x="3008" y="172"/>
                  </a:lnTo>
                  <a:lnTo>
                    <a:pt x="3122" y="214"/>
                  </a:lnTo>
                  <a:lnTo>
                    <a:pt x="3224" y="259"/>
                  </a:lnTo>
                  <a:lnTo>
                    <a:pt x="3312" y="307"/>
                  </a:lnTo>
                  <a:lnTo>
                    <a:pt x="3386" y="359"/>
                  </a:lnTo>
                  <a:lnTo>
                    <a:pt x="3445" y="413"/>
                  </a:lnTo>
                  <a:lnTo>
                    <a:pt x="3469" y="441"/>
                  </a:lnTo>
                  <a:lnTo>
                    <a:pt x="3488" y="469"/>
                  </a:lnTo>
                  <a:lnTo>
                    <a:pt x="3504" y="498"/>
                  </a:lnTo>
                  <a:lnTo>
                    <a:pt x="3515" y="528"/>
                  </a:lnTo>
                  <a:lnTo>
                    <a:pt x="3523" y="558"/>
                  </a:lnTo>
                  <a:lnTo>
                    <a:pt x="3524" y="588"/>
                  </a:lnTo>
                  <a:lnTo>
                    <a:pt x="3523" y="617"/>
                  </a:lnTo>
                  <a:lnTo>
                    <a:pt x="3515" y="647"/>
                  </a:lnTo>
                  <a:lnTo>
                    <a:pt x="3504" y="677"/>
                  </a:lnTo>
                  <a:lnTo>
                    <a:pt x="3488" y="706"/>
                  </a:lnTo>
                  <a:lnTo>
                    <a:pt x="3469" y="734"/>
                  </a:lnTo>
                  <a:lnTo>
                    <a:pt x="3445" y="762"/>
                  </a:lnTo>
                  <a:lnTo>
                    <a:pt x="3386" y="816"/>
                  </a:lnTo>
                  <a:lnTo>
                    <a:pt x="3312" y="868"/>
                  </a:lnTo>
                  <a:lnTo>
                    <a:pt x="3224" y="916"/>
                  </a:lnTo>
                  <a:lnTo>
                    <a:pt x="3122" y="961"/>
                  </a:lnTo>
                  <a:lnTo>
                    <a:pt x="3008" y="1003"/>
                  </a:lnTo>
                  <a:lnTo>
                    <a:pt x="2747" y="1074"/>
                  </a:lnTo>
                  <a:lnTo>
                    <a:pt x="2448" y="1129"/>
                  </a:lnTo>
                  <a:lnTo>
                    <a:pt x="2118" y="1163"/>
                  </a:lnTo>
                  <a:lnTo>
                    <a:pt x="1763" y="1175"/>
                  </a:lnTo>
                  <a:close/>
                  <a:moveTo>
                    <a:pt x="1763" y="1011"/>
                  </a:moveTo>
                  <a:lnTo>
                    <a:pt x="2046" y="1003"/>
                  </a:lnTo>
                  <a:lnTo>
                    <a:pt x="2309" y="977"/>
                  </a:lnTo>
                  <a:lnTo>
                    <a:pt x="2548" y="938"/>
                  </a:lnTo>
                  <a:lnTo>
                    <a:pt x="2756" y="886"/>
                  </a:lnTo>
                  <a:lnTo>
                    <a:pt x="2847" y="856"/>
                  </a:lnTo>
                  <a:lnTo>
                    <a:pt x="2928" y="824"/>
                  </a:lnTo>
                  <a:lnTo>
                    <a:pt x="2997" y="789"/>
                  </a:lnTo>
                  <a:lnTo>
                    <a:pt x="3057" y="753"/>
                  </a:lnTo>
                  <a:lnTo>
                    <a:pt x="3104" y="713"/>
                  </a:lnTo>
                  <a:lnTo>
                    <a:pt x="3123" y="694"/>
                  </a:lnTo>
                  <a:lnTo>
                    <a:pt x="3139" y="672"/>
                  </a:lnTo>
                  <a:lnTo>
                    <a:pt x="3152" y="652"/>
                  </a:lnTo>
                  <a:lnTo>
                    <a:pt x="3160" y="631"/>
                  </a:lnTo>
                  <a:lnTo>
                    <a:pt x="3166" y="610"/>
                  </a:lnTo>
                  <a:lnTo>
                    <a:pt x="3168" y="588"/>
                  </a:lnTo>
                  <a:lnTo>
                    <a:pt x="3166" y="566"/>
                  </a:lnTo>
                  <a:lnTo>
                    <a:pt x="3160" y="544"/>
                  </a:lnTo>
                  <a:lnTo>
                    <a:pt x="3152" y="524"/>
                  </a:lnTo>
                  <a:lnTo>
                    <a:pt x="3139" y="503"/>
                  </a:lnTo>
                  <a:lnTo>
                    <a:pt x="3123" y="482"/>
                  </a:lnTo>
                  <a:lnTo>
                    <a:pt x="3104" y="462"/>
                  </a:lnTo>
                  <a:lnTo>
                    <a:pt x="3057" y="423"/>
                  </a:lnTo>
                  <a:lnTo>
                    <a:pt x="2997" y="387"/>
                  </a:lnTo>
                  <a:lnTo>
                    <a:pt x="2928" y="352"/>
                  </a:lnTo>
                  <a:lnTo>
                    <a:pt x="2847" y="320"/>
                  </a:lnTo>
                  <a:lnTo>
                    <a:pt x="2756" y="289"/>
                  </a:lnTo>
                  <a:lnTo>
                    <a:pt x="2548" y="237"/>
                  </a:lnTo>
                  <a:lnTo>
                    <a:pt x="2309" y="199"/>
                  </a:lnTo>
                  <a:lnTo>
                    <a:pt x="2046" y="173"/>
                  </a:lnTo>
                  <a:lnTo>
                    <a:pt x="1763" y="165"/>
                  </a:lnTo>
                  <a:lnTo>
                    <a:pt x="1479" y="173"/>
                  </a:lnTo>
                  <a:lnTo>
                    <a:pt x="1216" y="199"/>
                  </a:lnTo>
                  <a:lnTo>
                    <a:pt x="977" y="237"/>
                  </a:lnTo>
                  <a:lnTo>
                    <a:pt x="769" y="289"/>
                  </a:lnTo>
                  <a:lnTo>
                    <a:pt x="678" y="320"/>
                  </a:lnTo>
                  <a:lnTo>
                    <a:pt x="597" y="352"/>
                  </a:lnTo>
                  <a:lnTo>
                    <a:pt x="528" y="387"/>
                  </a:lnTo>
                  <a:lnTo>
                    <a:pt x="468" y="423"/>
                  </a:lnTo>
                  <a:lnTo>
                    <a:pt x="421" y="462"/>
                  </a:lnTo>
                  <a:lnTo>
                    <a:pt x="402" y="482"/>
                  </a:lnTo>
                  <a:lnTo>
                    <a:pt x="386" y="503"/>
                  </a:lnTo>
                  <a:lnTo>
                    <a:pt x="373" y="524"/>
                  </a:lnTo>
                  <a:lnTo>
                    <a:pt x="365" y="544"/>
                  </a:lnTo>
                  <a:lnTo>
                    <a:pt x="359" y="566"/>
                  </a:lnTo>
                  <a:lnTo>
                    <a:pt x="357" y="588"/>
                  </a:lnTo>
                  <a:lnTo>
                    <a:pt x="359" y="610"/>
                  </a:lnTo>
                  <a:lnTo>
                    <a:pt x="365" y="631"/>
                  </a:lnTo>
                  <a:lnTo>
                    <a:pt x="373" y="652"/>
                  </a:lnTo>
                  <a:lnTo>
                    <a:pt x="386" y="672"/>
                  </a:lnTo>
                  <a:lnTo>
                    <a:pt x="402" y="694"/>
                  </a:lnTo>
                  <a:lnTo>
                    <a:pt x="421" y="713"/>
                  </a:lnTo>
                  <a:lnTo>
                    <a:pt x="468" y="753"/>
                  </a:lnTo>
                  <a:lnTo>
                    <a:pt x="528" y="789"/>
                  </a:lnTo>
                  <a:lnTo>
                    <a:pt x="597" y="824"/>
                  </a:lnTo>
                  <a:lnTo>
                    <a:pt x="678" y="856"/>
                  </a:lnTo>
                  <a:lnTo>
                    <a:pt x="769" y="886"/>
                  </a:lnTo>
                  <a:lnTo>
                    <a:pt x="977" y="938"/>
                  </a:lnTo>
                  <a:lnTo>
                    <a:pt x="1216" y="977"/>
                  </a:lnTo>
                  <a:lnTo>
                    <a:pt x="1479" y="1003"/>
                  </a:lnTo>
                  <a:lnTo>
                    <a:pt x="1763" y="101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E6FF00"/>
                </a:gs>
              </a:gsLst>
              <a:path path="rect">
                <a:fillToRect l="50000" t="50000" r="50000" b="50000"/>
              </a:path>
            </a:gradFill>
            <a:ln w="18360">
              <a:solidFill>
                <a:srgbClr val="E6E64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90" name="Group 173"/>
          <p:cNvGrpSpPr>
            <a:grpSpLocks/>
          </p:cNvGrpSpPr>
          <p:nvPr/>
        </p:nvGrpSpPr>
        <p:grpSpPr bwMode="auto">
          <a:xfrm>
            <a:off x="3217863" y="3219450"/>
            <a:ext cx="414337" cy="165100"/>
            <a:chOff x="1839" y="1840"/>
            <a:chExt cx="236" cy="94"/>
          </a:xfrm>
        </p:grpSpPr>
        <p:sp>
          <p:nvSpPr>
            <p:cNvPr id="62635" name="AutoShape 174"/>
            <p:cNvSpPr>
              <a:spLocks noChangeArrowheads="1"/>
            </p:cNvSpPr>
            <p:nvPr/>
          </p:nvSpPr>
          <p:spPr bwMode="auto">
            <a:xfrm>
              <a:off x="1882" y="1872"/>
              <a:ext cx="148" cy="63"/>
            </a:xfrm>
            <a:prstGeom prst="roundRect">
              <a:avLst>
                <a:gd name="adj" fmla="val 1611"/>
              </a:avLst>
            </a:prstGeom>
            <a:solidFill>
              <a:srgbClr val="E6E6E6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36" name="Freeform 175"/>
            <p:cNvSpPr>
              <a:spLocks noChangeArrowheads="1"/>
            </p:cNvSpPr>
            <p:nvPr/>
          </p:nvSpPr>
          <p:spPr bwMode="auto">
            <a:xfrm>
              <a:off x="1839" y="1840"/>
              <a:ext cx="237" cy="69"/>
            </a:xfrm>
            <a:custGeom>
              <a:avLst/>
              <a:gdLst>
                <a:gd name="T0" fmla="*/ 0 w 3525"/>
                <a:gd name="T1" fmla="*/ 0 h 1176"/>
                <a:gd name="T2" fmla="*/ 0 w 3525"/>
                <a:gd name="T3" fmla="*/ 0 h 1176"/>
                <a:gd name="T4" fmla="*/ 0 w 3525"/>
                <a:gd name="T5" fmla="*/ 0 h 1176"/>
                <a:gd name="T6" fmla="*/ 0 w 3525"/>
                <a:gd name="T7" fmla="*/ 0 h 1176"/>
                <a:gd name="T8" fmla="*/ 0 w 3525"/>
                <a:gd name="T9" fmla="*/ 0 h 1176"/>
                <a:gd name="T10" fmla="*/ 0 w 3525"/>
                <a:gd name="T11" fmla="*/ 0 h 1176"/>
                <a:gd name="T12" fmla="*/ 0 w 3525"/>
                <a:gd name="T13" fmla="*/ 0 h 1176"/>
                <a:gd name="T14" fmla="*/ 0 w 3525"/>
                <a:gd name="T15" fmla="*/ 0 h 1176"/>
                <a:gd name="T16" fmla="*/ 0 w 3525"/>
                <a:gd name="T17" fmla="*/ 0 h 1176"/>
                <a:gd name="T18" fmla="*/ 0 w 3525"/>
                <a:gd name="T19" fmla="*/ 0 h 1176"/>
                <a:gd name="T20" fmla="*/ 0 w 3525"/>
                <a:gd name="T21" fmla="*/ 0 h 1176"/>
                <a:gd name="T22" fmla="*/ 0 w 3525"/>
                <a:gd name="T23" fmla="*/ 0 h 1176"/>
                <a:gd name="T24" fmla="*/ 0 w 3525"/>
                <a:gd name="T25" fmla="*/ 0 h 1176"/>
                <a:gd name="T26" fmla="*/ 0 w 3525"/>
                <a:gd name="T27" fmla="*/ 0 h 1176"/>
                <a:gd name="T28" fmla="*/ 0 w 3525"/>
                <a:gd name="T29" fmla="*/ 0 h 1176"/>
                <a:gd name="T30" fmla="*/ 0 w 3525"/>
                <a:gd name="T31" fmla="*/ 0 h 1176"/>
                <a:gd name="T32" fmla="*/ 0 w 3525"/>
                <a:gd name="T33" fmla="*/ 0 h 1176"/>
                <a:gd name="T34" fmla="*/ 0 w 3525"/>
                <a:gd name="T35" fmla="*/ 0 h 1176"/>
                <a:gd name="T36" fmla="*/ 0 w 3525"/>
                <a:gd name="T37" fmla="*/ 0 h 1176"/>
                <a:gd name="T38" fmla="*/ 0 w 3525"/>
                <a:gd name="T39" fmla="*/ 0 h 1176"/>
                <a:gd name="T40" fmla="*/ 0 w 3525"/>
                <a:gd name="T41" fmla="*/ 0 h 1176"/>
                <a:gd name="T42" fmla="*/ 0 w 3525"/>
                <a:gd name="T43" fmla="*/ 0 h 1176"/>
                <a:gd name="T44" fmla="*/ 0 w 3525"/>
                <a:gd name="T45" fmla="*/ 0 h 1176"/>
                <a:gd name="T46" fmla="*/ 0 w 3525"/>
                <a:gd name="T47" fmla="*/ 0 h 1176"/>
                <a:gd name="T48" fmla="*/ 0 w 3525"/>
                <a:gd name="T49" fmla="*/ 0 h 1176"/>
                <a:gd name="T50" fmla="*/ 0 w 3525"/>
                <a:gd name="T51" fmla="*/ 0 h 1176"/>
                <a:gd name="T52" fmla="*/ 0 w 3525"/>
                <a:gd name="T53" fmla="*/ 0 h 1176"/>
                <a:gd name="T54" fmla="*/ 0 w 3525"/>
                <a:gd name="T55" fmla="*/ 0 h 1176"/>
                <a:gd name="T56" fmla="*/ 0 w 3525"/>
                <a:gd name="T57" fmla="*/ 0 h 1176"/>
                <a:gd name="T58" fmla="*/ 0 w 3525"/>
                <a:gd name="T59" fmla="*/ 0 h 1176"/>
                <a:gd name="T60" fmla="*/ 0 w 3525"/>
                <a:gd name="T61" fmla="*/ 0 h 1176"/>
                <a:gd name="T62" fmla="*/ 0 w 3525"/>
                <a:gd name="T63" fmla="*/ 0 h 1176"/>
                <a:gd name="T64" fmla="*/ 0 w 3525"/>
                <a:gd name="T65" fmla="*/ 0 h 1176"/>
                <a:gd name="T66" fmla="*/ 0 w 3525"/>
                <a:gd name="T67" fmla="*/ 0 h 1176"/>
                <a:gd name="T68" fmla="*/ 0 w 3525"/>
                <a:gd name="T69" fmla="*/ 0 h 1176"/>
                <a:gd name="T70" fmla="*/ 0 w 3525"/>
                <a:gd name="T71" fmla="*/ 0 h 1176"/>
                <a:gd name="T72" fmla="*/ 0 w 3525"/>
                <a:gd name="T73" fmla="*/ 0 h 1176"/>
                <a:gd name="T74" fmla="*/ 0 w 3525"/>
                <a:gd name="T75" fmla="*/ 0 h 1176"/>
                <a:gd name="T76" fmla="*/ 0 w 3525"/>
                <a:gd name="T77" fmla="*/ 0 h 1176"/>
                <a:gd name="T78" fmla="*/ 0 w 3525"/>
                <a:gd name="T79" fmla="*/ 0 h 1176"/>
                <a:gd name="T80" fmla="*/ 0 w 3525"/>
                <a:gd name="T81" fmla="*/ 0 h 1176"/>
                <a:gd name="T82" fmla="*/ 0 w 3525"/>
                <a:gd name="T83" fmla="*/ 0 h 1176"/>
                <a:gd name="T84" fmla="*/ 0 w 3525"/>
                <a:gd name="T85" fmla="*/ 0 h 1176"/>
                <a:gd name="T86" fmla="*/ 0 w 3525"/>
                <a:gd name="T87" fmla="*/ 0 h 1176"/>
                <a:gd name="T88" fmla="*/ 0 w 3525"/>
                <a:gd name="T89" fmla="*/ 0 h 1176"/>
                <a:gd name="T90" fmla="*/ 0 w 3525"/>
                <a:gd name="T91" fmla="*/ 0 h 1176"/>
                <a:gd name="T92" fmla="*/ 0 w 3525"/>
                <a:gd name="T93" fmla="*/ 0 h 1176"/>
                <a:gd name="T94" fmla="*/ 0 w 3525"/>
                <a:gd name="T95" fmla="*/ 0 h 1176"/>
                <a:gd name="T96" fmla="*/ 0 w 3525"/>
                <a:gd name="T97" fmla="*/ 0 h 1176"/>
                <a:gd name="T98" fmla="*/ 0 w 3525"/>
                <a:gd name="T99" fmla="*/ 0 h 1176"/>
                <a:gd name="T100" fmla="*/ 0 w 3525"/>
                <a:gd name="T101" fmla="*/ 0 h 1176"/>
                <a:gd name="T102" fmla="*/ 0 w 3525"/>
                <a:gd name="T103" fmla="*/ 0 h 1176"/>
                <a:gd name="T104" fmla="*/ 0 w 3525"/>
                <a:gd name="T105" fmla="*/ 0 h 1176"/>
                <a:gd name="T106" fmla="*/ 0 w 3525"/>
                <a:gd name="T107" fmla="*/ 0 h 1176"/>
                <a:gd name="T108" fmla="*/ 0 w 3525"/>
                <a:gd name="T109" fmla="*/ 0 h 1176"/>
                <a:gd name="T110" fmla="*/ 0 w 3525"/>
                <a:gd name="T111" fmla="*/ 0 h 1176"/>
                <a:gd name="T112" fmla="*/ 0 w 3525"/>
                <a:gd name="T113" fmla="*/ 0 h 1176"/>
                <a:gd name="T114" fmla="*/ 0 w 3525"/>
                <a:gd name="T115" fmla="*/ 0 h 1176"/>
                <a:gd name="T116" fmla="*/ 0 w 3525"/>
                <a:gd name="T117" fmla="*/ 0 h 1176"/>
                <a:gd name="T118" fmla="*/ 0 w 3525"/>
                <a:gd name="T119" fmla="*/ 0 h 1176"/>
                <a:gd name="T120" fmla="*/ 0 w 3525"/>
                <a:gd name="T121" fmla="*/ 0 h 11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25"/>
                <a:gd name="T184" fmla="*/ 0 h 1176"/>
                <a:gd name="T185" fmla="*/ 3525 w 3525"/>
                <a:gd name="T186" fmla="*/ 1176 h 11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25" h="1176">
                  <a:moveTo>
                    <a:pt x="1763" y="1175"/>
                  </a:moveTo>
                  <a:lnTo>
                    <a:pt x="1407" y="1163"/>
                  </a:lnTo>
                  <a:lnTo>
                    <a:pt x="1075" y="1129"/>
                  </a:lnTo>
                  <a:lnTo>
                    <a:pt x="777" y="1074"/>
                  </a:lnTo>
                  <a:lnTo>
                    <a:pt x="515" y="1003"/>
                  </a:lnTo>
                  <a:lnTo>
                    <a:pt x="402" y="961"/>
                  </a:lnTo>
                  <a:lnTo>
                    <a:pt x="301" y="916"/>
                  </a:lnTo>
                  <a:lnTo>
                    <a:pt x="213" y="868"/>
                  </a:lnTo>
                  <a:lnTo>
                    <a:pt x="139" y="816"/>
                  </a:lnTo>
                  <a:lnTo>
                    <a:pt x="79" y="762"/>
                  </a:lnTo>
                  <a:lnTo>
                    <a:pt x="55" y="734"/>
                  </a:lnTo>
                  <a:lnTo>
                    <a:pt x="36" y="706"/>
                  </a:lnTo>
                  <a:lnTo>
                    <a:pt x="20" y="677"/>
                  </a:lnTo>
                  <a:lnTo>
                    <a:pt x="10" y="647"/>
                  </a:lnTo>
                  <a:lnTo>
                    <a:pt x="2" y="617"/>
                  </a:lnTo>
                  <a:lnTo>
                    <a:pt x="0" y="588"/>
                  </a:lnTo>
                  <a:lnTo>
                    <a:pt x="2" y="558"/>
                  </a:lnTo>
                  <a:lnTo>
                    <a:pt x="10" y="528"/>
                  </a:lnTo>
                  <a:lnTo>
                    <a:pt x="20" y="498"/>
                  </a:lnTo>
                  <a:lnTo>
                    <a:pt x="36" y="469"/>
                  </a:lnTo>
                  <a:lnTo>
                    <a:pt x="55" y="441"/>
                  </a:lnTo>
                  <a:lnTo>
                    <a:pt x="79" y="413"/>
                  </a:lnTo>
                  <a:lnTo>
                    <a:pt x="139" y="359"/>
                  </a:lnTo>
                  <a:lnTo>
                    <a:pt x="213" y="307"/>
                  </a:lnTo>
                  <a:lnTo>
                    <a:pt x="301" y="259"/>
                  </a:lnTo>
                  <a:lnTo>
                    <a:pt x="402" y="214"/>
                  </a:lnTo>
                  <a:lnTo>
                    <a:pt x="515" y="172"/>
                  </a:lnTo>
                  <a:lnTo>
                    <a:pt x="777" y="101"/>
                  </a:lnTo>
                  <a:lnTo>
                    <a:pt x="1075" y="46"/>
                  </a:lnTo>
                  <a:lnTo>
                    <a:pt x="1407" y="12"/>
                  </a:lnTo>
                  <a:lnTo>
                    <a:pt x="1763" y="0"/>
                  </a:lnTo>
                  <a:lnTo>
                    <a:pt x="2118" y="12"/>
                  </a:lnTo>
                  <a:lnTo>
                    <a:pt x="2448" y="46"/>
                  </a:lnTo>
                  <a:lnTo>
                    <a:pt x="2747" y="101"/>
                  </a:lnTo>
                  <a:lnTo>
                    <a:pt x="3008" y="172"/>
                  </a:lnTo>
                  <a:lnTo>
                    <a:pt x="3122" y="214"/>
                  </a:lnTo>
                  <a:lnTo>
                    <a:pt x="3224" y="259"/>
                  </a:lnTo>
                  <a:lnTo>
                    <a:pt x="3312" y="307"/>
                  </a:lnTo>
                  <a:lnTo>
                    <a:pt x="3386" y="359"/>
                  </a:lnTo>
                  <a:lnTo>
                    <a:pt x="3445" y="413"/>
                  </a:lnTo>
                  <a:lnTo>
                    <a:pt x="3469" y="441"/>
                  </a:lnTo>
                  <a:lnTo>
                    <a:pt x="3488" y="469"/>
                  </a:lnTo>
                  <a:lnTo>
                    <a:pt x="3504" y="498"/>
                  </a:lnTo>
                  <a:lnTo>
                    <a:pt x="3515" y="528"/>
                  </a:lnTo>
                  <a:lnTo>
                    <a:pt x="3523" y="558"/>
                  </a:lnTo>
                  <a:lnTo>
                    <a:pt x="3524" y="588"/>
                  </a:lnTo>
                  <a:lnTo>
                    <a:pt x="3523" y="617"/>
                  </a:lnTo>
                  <a:lnTo>
                    <a:pt x="3515" y="647"/>
                  </a:lnTo>
                  <a:lnTo>
                    <a:pt x="3504" y="677"/>
                  </a:lnTo>
                  <a:lnTo>
                    <a:pt x="3488" y="706"/>
                  </a:lnTo>
                  <a:lnTo>
                    <a:pt x="3469" y="734"/>
                  </a:lnTo>
                  <a:lnTo>
                    <a:pt x="3445" y="762"/>
                  </a:lnTo>
                  <a:lnTo>
                    <a:pt x="3386" y="816"/>
                  </a:lnTo>
                  <a:lnTo>
                    <a:pt x="3312" y="868"/>
                  </a:lnTo>
                  <a:lnTo>
                    <a:pt x="3224" y="916"/>
                  </a:lnTo>
                  <a:lnTo>
                    <a:pt x="3122" y="961"/>
                  </a:lnTo>
                  <a:lnTo>
                    <a:pt x="3008" y="1003"/>
                  </a:lnTo>
                  <a:lnTo>
                    <a:pt x="2747" y="1074"/>
                  </a:lnTo>
                  <a:lnTo>
                    <a:pt x="2448" y="1129"/>
                  </a:lnTo>
                  <a:lnTo>
                    <a:pt x="2118" y="1163"/>
                  </a:lnTo>
                  <a:lnTo>
                    <a:pt x="1763" y="1175"/>
                  </a:lnTo>
                  <a:close/>
                  <a:moveTo>
                    <a:pt x="1763" y="1011"/>
                  </a:moveTo>
                  <a:lnTo>
                    <a:pt x="2046" y="1003"/>
                  </a:lnTo>
                  <a:lnTo>
                    <a:pt x="2309" y="977"/>
                  </a:lnTo>
                  <a:lnTo>
                    <a:pt x="2548" y="938"/>
                  </a:lnTo>
                  <a:lnTo>
                    <a:pt x="2756" y="886"/>
                  </a:lnTo>
                  <a:lnTo>
                    <a:pt x="2847" y="856"/>
                  </a:lnTo>
                  <a:lnTo>
                    <a:pt x="2928" y="824"/>
                  </a:lnTo>
                  <a:lnTo>
                    <a:pt x="2997" y="789"/>
                  </a:lnTo>
                  <a:lnTo>
                    <a:pt x="3057" y="753"/>
                  </a:lnTo>
                  <a:lnTo>
                    <a:pt x="3104" y="713"/>
                  </a:lnTo>
                  <a:lnTo>
                    <a:pt x="3123" y="694"/>
                  </a:lnTo>
                  <a:lnTo>
                    <a:pt x="3139" y="672"/>
                  </a:lnTo>
                  <a:lnTo>
                    <a:pt x="3152" y="652"/>
                  </a:lnTo>
                  <a:lnTo>
                    <a:pt x="3160" y="631"/>
                  </a:lnTo>
                  <a:lnTo>
                    <a:pt x="3166" y="610"/>
                  </a:lnTo>
                  <a:lnTo>
                    <a:pt x="3168" y="588"/>
                  </a:lnTo>
                  <a:lnTo>
                    <a:pt x="3166" y="566"/>
                  </a:lnTo>
                  <a:lnTo>
                    <a:pt x="3160" y="544"/>
                  </a:lnTo>
                  <a:lnTo>
                    <a:pt x="3152" y="524"/>
                  </a:lnTo>
                  <a:lnTo>
                    <a:pt x="3139" y="503"/>
                  </a:lnTo>
                  <a:lnTo>
                    <a:pt x="3123" y="482"/>
                  </a:lnTo>
                  <a:lnTo>
                    <a:pt x="3104" y="462"/>
                  </a:lnTo>
                  <a:lnTo>
                    <a:pt x="3057" y="423"/>
                  </a:lnTo>
                  <a:lnTo>
                    <a:pt x="2997" y="387"/>
                  </a:lnTo>
                  <a:lnTo>
                    <a:pt x="2928" y="352"/>
                  </a:lnTo>
                  <a:lnTo>
                    <a:pt x="2847" y="320"/>
                  </a:lnTo>
                  <a:lnTo>
                    <a:pt x="2756" y="289"/>
                  </a:lnTo>
                  <a:lnTo>
                    <a:pt x="2548" y="237"/>
                  </a:lnTo>
                  <a:lnTo>
                    <a:pt x="2309" y="199"/>
                  </a:lnTo>
                  <a:lnTo>
                    <a:pt x="2046" y="173"/>
                  </a:lnTo>
                  <a:lnTo>
                    <a:pt x="1763" y="165"/>
                  </a:lnTo>
                  <a:lnTo>
                    <a:pt x="1479" y="173"/>
                  </a:lnTo>
                  <a:lnTo>
                    <a:pt x="1216" y="199"/>
                  </a:lnTo>
                  <a:lnTo>
                    <a:pt x="977" y="237"/>
                  </a:lnTo>
                  <a:lnTo>
                    <a:pt x="769" y="289"/>
                  </a:lnTo>
                  <a:lnTo>
                    <a:pt x="678" y="320"/>
                  </a:lnTo>
                  <a:lnTo>
                    <a:pt x="597" y="352"/>
                  </a:lnTo>
                  <a:lnTo>
                    <a:pt x="528" y="387"/>
                  </a:lnTo>
                  <a:lnTo>
                    <a:pt x="468" y="423"/>
                  </a:lnTo>
                  <a:lnTo>
                    <a:pt x="421" y="462"/>
                  </a:lnTo>
                  <a:lnTo>
                    <a:pt x="402" y="482"/>
                  </a:lnTo>
                  <a:lnTo>
                    <a:pt x="386" y="503"/>
                  </a:lnTo>
                  <a:lnTo>
                    <a:pt x="373" y="524"/>
                  </a:lnTo>
                  <a:lnTo>
                    <a:pt x="365" y="544"/>
                  </a:lnTo>
                  <a:lnTo>
                    <a:pt x="359" y="566"/>
                  </a:lnTo>
                  <a:lnTo>
                    <a:pt x="357" y="588"/>
                  </a:lnTo>
                  <a:lnTo>
                    <a:pt x="359" y="610"/>
                  </a:lnTo>
                  <a:lnTo>
                    <a:pt x="365" y="631"/>
                  </a:lnTo>
                  <a:lnTo>
                    <a:pt x="373" y="652"/>
                  </a:lnTo>
                  <a:lnTo>
                    <a:pt x="386" y="672"/>
                  </a:lnTo>
                  <a:lnTo>
                    <a:pt x="402" y="694"/>
                  </a:lnTo>
                  <a:lnTo>
                    <a:pt x="421" y="713"/>
                  </a:lnTo>
                  <a:lnTo>
                    <a:pt x="468" y="753"/>
                  </a:lnTo>
                  <a:lnTo>
                    <a:pt x="528" y="789"/>
                  </a:lnTo>
                  <a:lnTo>
                    <a:pt x="597" y="824"/>
                  </a:lnTo>
                  <a:lnTo>
                    <a:pt x="678" y="856"/>
                  </a:lnTo>
                  <a:lnTo>
                    <a:pt x="769" y="886"/>
                  </a:lnTo>
                  <a:lnTo>
                    <a:pt x="977" y="938"/>
                  </a:lnTo>
                  <a:lnTo>
                    <a:pt x="1216" y="977"/>
                  </a:lnTo>
                  <a:lnTo>
                    <a:pt x="1479" y="1003"/>
                  </a:lnTo>
                  <a:lnTo>
                    <a:pt x="1763" y="101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E6FF00"/>
                </a:gs>
              </a:gsLst>
              <a:path path="rect">
                <a:fillToRect l="50000" t="50000" r="50000" b="50000"/>
              </a:path>
            </a:gradFill>
            <a:ln w="18360">
              <a:solidFill>
                <a:srgbClr val="E6E64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91" name="Group 176"/>
          <p:cNvGrpSpPr>
            <a:grpSpLocks/>
          </p:cNvGrpSpPr>
          <p:nvPr/>
        </p:nvGrpSpPr>
        <p:grpSpPr bwMode="auto">
          <a:xfrm>
            <a:off x="3490913" y="3063875"/>
            <a:ext cx="404812" cy="152400"/>
            <a:chOff x="1995" y="1751"/>
            <a:chExt cx="231" cy="87"/>
          </a:xfrm>
        </p:grpSpPr>
        <p:grpSp>
          <p:nvGrpSpPr>
            <p:cNvPr id="62629" name="Group 177"/>
            <p:cNvGrpSpPr>
              <a:grpSpLocks/>
            </p:cNvGrpSpPr>
            <p:nvPr/>
          </p:nvGrpSpPr>
          <p:grpSpPr bwMode="auto">
            <a:xfrm>
              <a:off x="1995" y="1751"/>
              <a:ext cx="231" cy="76"/>
              <a:chOff x="1995" y="1751"/>
              <a:chExt cx="231" cy="76"/>
            </a:xfrm>
          </p:grpSpPr>
          <p:grpSp>
            <p:nvGrpSpPr>
              <p:cNvPr id="62631" name="Group 178"/>
              <p:cNvGrpSpPr>
                <a:grpSpLocks/>
              </p:cNvGrpSpPr>
              <p:nvPr/>
            </p:nvGrpSpPr>
            <p:grpSpPr bwMode="auto">
              <a:xfrm>
                <a:off x="2182" y="1751"/>
                <a:ext cx="44" cy="76"/>
                <a:chOff x="2182" y="1751"/>
                <a:chExt cx="44" cy="76"/>
              </a:xfrm>
            </p:grpSpPr>
            <p:sp>
              <p:nvSpPr>
                <p:cNvPr id="62634" name="Freeform 179"/>
                <p:cNvSpPr>
                  <a:spLocks noChangeArrowheads="1"/>
                </p:cNvSpPr>
                <p:nvPr/>
              </p:nvSpPr>
              <p:spPr bwMode="auto">
                <a:xfrm>
                  <a:off x="2182" y="1751"/>
                  <a:ext cx="45" cy="77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1" y="421"/>
                      </a:moveTo>
                      <a:lnTo>
                        <a:pt x="6" y="422"/>
                      </a:lnTo>
                      <a:lnTo>
                        <a:pt x="12" y="425"/>
                      </a:lnTo>
                      <a:lnTo>
                        <a:pt x="16" y="425"/>
                      </a:lnTo>
                      <a:lnTo>
                        <a:pt x="22" y="426"/>
                      </a:lnTo>
                      <a:lnTo>
                        <a:pt x="28" y="427"/>
                      </a:lnTo>
                      <a:lnTo>
                        <a:pt x="34" y="427"/>
                      </a:lnTo>
                      <a:lnTo>
                        <a:pt x="41" y="426"/>
                      </a:lnTo>
                      <a:lnTo>
                        <a:pt x="48" y="425"/>
                      </a:lnTo>
                      <a:lnTo>
                        <a:pt x="56" y="424"/>
                      </a:lnTo>
                      <a:lnTo>
                        <a:pt x="64" y="422"/>
                      </a:lnTo>
                      <a:lnTo>
                        <a:pt x="72" y="421"/>
                      </a:lnTo>
                      <a:lnTo>
                        <a:pt x="81" y="418"/>
                      </a:lnTo>
                      <a:lnTo>
                        <a:pt x="89" y="416"/>
                      </a:lnTo>
                      <a:lnTo>
                        <a:pt x="98" y="413"/>
                      </a:lnTo>
                      <a:lnTo>
                        <a:pt x="106" y="410"/>
                      </a:lnTo>
                      <a:lnTo>
                        <a:pt x="114" y="407"/>
                      </a:lnTo>
                      <a:lnTo>
                        <a:pt x="123" y="404"/>
                      </a:lnTo>
                      <a:lnTo>
                        <a:pt x="132" y="400"/>
                      </a:lnTo>
                      <a:lnTo>
                        <a:pt x="141" y="396"/>
                      </a:lnTo>
                      <a:lnTo>
                        <a:pt x="151" y="391"/>
                      </a:lnTo>
                      <a:lnTo>
                        <a:pt x="160" y="387"/>
                      </a:lnTo>
                      <a:lnTo>
                        <a:pt x="169" y="383"/>
                      </a:lnTo>
                      <a:lnTo>
                        <a:pt x="179" y="378"/>
                      </a:lnTo>
                      <a:lnTo>
                        <a:pt x="187" y="373"/>
                      </a:lnTo>
                      <a:lnTo>
                        <a:pt x="195" y="369"/>
                      </a:lnTo>
                      <a:lnTo>
                        <a:pt x="202" y="365"/>
                      </a:lnTo>
                      <a:lnTo>
                        <a:pt x="208" y="361"/>
                      </a:lnTo>
                      <a:lnTo>
                        <a:pt x="214" y="358"/>
                      </a:lnTo>
                      <a:lnTo>
                        <a:pt x="219" y="354"/>
                      </a:lnTo>
                      <a:lnTo>
                        <a:pt x="224" y="349"/>
                      </a:lnTo>
                      <a:lnTo>
                        <a:pt x="229" y="345"/>
                      </a:lnTo>
                      <a:lnTo>
                        <a:pt x="232" y="341"/>
                      </a:lnTo>
                      <a:lnTo>
                        <a:pt x="236" y="336"/>
                      </a:lnTo>
                      <a:lnTo>
                        <a:pt x="238" y="331"/>
                      </a:lnTo>
                      <a:lnTo>
                        <a:pt x="240" y="326"/>
                      </a:lnTo>
                      <a:lnTo>
                        <a:pt x="241" y="320"/>
                      </a:lnTo>
                      <a:lnTo>
                        <a:pt x="242" y="315"/>
                      </a:lnTo>
                      <a:lnTo>
                        <a:pt x="243" y="309"/>
                      </a:lnTo>
                      <a:lnTo>
                        <a:pt x="244" y="303"/>
                      </a:lnTo>
                      <a:lnTo>
                        <a:pt x="244" y="297"/>
                      </a:lnTo>
                      <a:lnTo>
                        <a:pt x="244" y="291"/>
                      </a:lnTo>
                      <a:lnTo>
                        <a:pt x="244" y="284"/>
                      </a:lnTo>
                      <a:lnTo>
                        <a:pt x="244" y="277"/>
                      </a:lnTo>
                      <a:lnTo>
                        <a:pt x="244" y="269"/>
                      </a:lnTo>
                      <a:lnTo>
                        <a:pt x="243" y="261"/>
                      </a:lnTo>
                      <a:lnTo>
                        <a:pt x="242" y="252"/>
                      </a:lnTo>
                      <a:lnTo>
                        <a:pt x="242" y="243"/>
                      </a:lnTo>
                      <a:lnTo>
                        <a:pt x="241" y="234"/>
                      </a:lnTo>
                      <a:lnTo>
                        <a:pt x="240" y="224"/>
                      </a:lnTo>
                      <a:lnTo>
                        <a:pt x="238" y="215"/>
                      </a:lnTo>
                      <a:lnTo>
                        <a:pt x="236" y="206"/>
                      </a:lnTo>
                      <a:lnTo>
                        <a:pt x="234" y="197"/>
                      </a:lnTo>
                      <a:lnTo>
                        <a:pt x="232" y="188"/>
                      </a:lnTo>
                      <a:lnTo>
                        <a:pt x="229" y="180"/>
                      </a:lnTo>
                      <a:lnTo>
                        <a:pt x="227" y="172"/>
                      </a:lnTo>
                      <a:lnTo>
                        <a:pt x="223" y="164"/>
                      </a:lnTo>
                      <a:lnTo>
                        <a:pt x="219" y="155"/>
                      </a:lnTo>
                      <a:lnTo>
                        <a:pt x="215" y="147"/>
                      </a:lnTo>
                      <a:lnTo>
                        <a:pt x="211" y="138"/>
                      </a:lnTo>
                      <a:lnTo>
                        <a:pt x="207" y="130"/>
                      </a:lnTo>
                      <a:lnTo>
                        <a:pt x="202" y="121"/>
                      </a:lnTo>
                      <a:lnTo>
                        <a:pt x="197" y="113"/>
                      </a:lnTo>
                      <a:lnTo>
                        <a:pt x="192" y="105"/>
                      </a:lnTo>
                      <a:lnTo>
                        <a:pt x="188" y="98"/>
                      </a:lnTo>
                      <a:lnTo>
                        <a:pt x="184" y="91"/>
                      </a:lnTo>
                      <a:lnTo>
                        <a:pt x="179" y="85"/>
                      </a:lnTo>
                      <a:lnTo>
                        <a:pt x="176" y="79"/>
                      </a:lnTo>
                      <a:lnTo>
                        <a:pt x="172" y="73"/>
                      </a:lnTo>
                      <a:lnTo>
                        <a:pt x="168" y="66"/>
                      </a:lnTo>
                      <a:lnTo>
                        <a:pt x="164" y="59"/>
                      </a:lnTo>
                      <a:lnTo>
                        <a:pt x="160" y="53"/>
                      </a:lnTo>
                      <a:lnTo>
                        <a:pt x="157" y="47"/>
                      </a:lnTo>
                      <a:lnTo>
                        <a:pt x="154" y="41"/>
                      </a:lnTo>
                      <a:lnTo>
                        <a:pt x="153" y="36"/>
                      </a:lnTo>
                      <a:lnTo>
                        <a:pt x="151" y="31"/>
                      </a:lnTo>
                      <a:lnTo>
                        <a:pt x="151" y="26"/>
                      </a:lnTo>
                      <a:lnTo>
                        <a:pt x="151" y="23"/>
                      </a:lnTo>
                      <a:lnTo>
                        <a:pt x="152" y="20"/>
                      </a:lnTo>
                      <a:lnTo>
                        <a:pt x="154" y="17"/>
                      </a:lnTo>
                      <a:lnTo>
                        <a:pt x="156" y="14"/>
                      </a:lnTo>
                      <a:lnTo>
                        <a:pt x="159" y="11"/>
                      </a:lnTo>
                      <a:lnTo>
                        <a:pt x="163" y="9"/>
                      </a:lnTo>
                      <a:lnTo>
                        <a:pt x="167" y="7"/>
                      </a:lnTo>
                      <a:lnTo>
                        <a:pt x="172" y="5"/>
                      </a:lnTo>
                      <a:lnTo>
                        <a:pt x="177" y="3"/>
                      </a:lnTo>
                      <a:lnTo>
                        <a:pt x="183" y="2"/>
                      </a:lnTo>
                      <a:lnTo>
                        <a:pt x="189" y="1"/>
                      </a:lnTo>
                      <a:lnTo>
                        <a:pt x="194" y="0"/>
                      </a:lnTo>
                      <a:lnTo>
                        <a:pt x="201" y="0"/>
                      </a:lnTo>
                      <a:lnTo>
                        <a:pt x="207" y="0"/>
                      </a:lnTo>
                      <a:lnTo>
                        <a:pt x="214" y="0"/>
                      </a:lnTo>
                      <a:lnTo>
                        <a:pt x="222" y="2"/>
                      </a:lnTo>
                      <a:lnTo>
                        <a:pt x="229" y="3"/>
                      </a:lnTo>
                      <a:lnTo>
                        <a:pt x="237" y="5"/>
                      </a:lnTo>
                      <a:lnTo>
                        <a:pt x="245" y="7"/>
                      </a:lnTo>
                      <a:lnTo>
                        <a:pt x="252" y="10"/>
                      </a:lnTo>
                      <a:lnTo>
                        <a:pt x="260" y="13"/>
                      </a:lnTo>
                      <a:lnTo>
                        <a:pt x="267" y="16"/>
                      </a:lnTo>
                      <a:lnTo>
                        <a:pt x="272" y="18"/>
                      </a:lnTo>
                      <a:lnTo>
                        <a:pt x="278" y="21"/>
                      </a:lnTo>
                      <a:lnTo>
                        <a:pt x="283" y="24"/>
                      </a:lnTo>
                      <a:lnTo>
                        <a:pt x="289" y="28"/>
                      </a:lnTo>
                      <a:lnTo>
                        <a:pt x="295" y="32"/>
                      </a:lnTo>
                      <a:lnTo>
                        <a:pt x="301" y="37"/>
                      </a:lnTo>
                      <a:lnTo>
                        <a:pt x="308" y="41"/>
                      </a:lnTo>
                      <a:lnTo>
                        <a:pt x="315" y="47"/>
                      </a:lnTo>
                      <a:lnTo>
                        <a:pt x="321" y="53"/>
                      </a:lnTo>
                      <a:lnTo>
                        <a:pt x="328" y="59"/>
                      </a:lnTo>
                      <a:lnTo>
                        <a:pt x="335" y="65"/>
                      </a:lnTo>
                      <a:lnTo>
                        <a:pt x="342" y="71"/>
                      </a:lnTo>
                      <a:lnTo>
                        <a:pt x="349" y="78"/>
                      </a:lnTo>
                      <a:lnTo>
                        <a:pt x="355" y="85"/>
                      </a:lnTo>
                      <a:lnTo>
                        <a:pt x="361" y="91"/>
                      </a:lnTo>
                      <a:lnTo>
                        <a:pt x="367" y="97"/>
                      </a:lnTo>
                      <a:lnTo>
                        <a:pt x="373" y="104"/>
                      </a:lnTo>
                      <a:lnTo>
                        <a:pt x="379" y="110"/>
                      </a:lnTo>
                      <a:lnTo>
                        <a:pt x="386" y="118"/>
                      </a:lnTo>
                      <a:lnTo>
                        <a:pt x="393" y="125"/>
                      </a:lnTo>
                      <a:lnTo>
                        <a:pt x="399" y="134"/>
                      </a:lnTo>
                      <a:lnTo>
                        <a:pt x="407" y="142"/>
                      </a:lnTo>
                      <a:lnTo>
                        <a:pt x="413" y="150"/>
                      </a:lnTo>
                      <a:lnTo>
                        <a:pt x="421" y="159"/>
                      </a:lnTo>
                      <a:lnTo>
                        <a:pt x="428" y="168"/>
                      </a:lnTo>
                      <a:lnTo>
                        <a:pt x="434" y="177"/>
                      </a:lnTo>
                      <a:lnTo>
                        <a:pt x="441" y="185"/>
                      </a:lnTo>
                      <a:lnTo>
                        <a:pt x="447" y="193"/>
                      </a:lnTo>
                      <a:lnTo>
                        <a:pt x="452" y="202"/>
                      </a:lnTo>
                      <a:lnTo>
                        <a:pt x="458" y="209"/>
                      </a:lnTo>
                      <a:lnTo>
                        <a:pt x="463" y="217"/>
                      </a:lnTo>
                      <a:lnTo>
                        <a:pt x="468" y="225"/>
                      </a:lnTo>
                      <a:lnTo>
                        <a:pt x="473" y="233"/>
                      </a:lnTo>
                      <a:lnTo>
                        <a:pt x="478" y="241"/>
                      </a:lnTo>
                      <a:lnTo>
                        <a:pt x="482" y="249"/>
                      </a:lnTo>
                      <a:lnTo>
                        <a:pt x="487" y="258"/>
                      </a:lnTo>
                      <a:lnTo>
                        <a:pt x="492" y="266"/>
                      </a:lnTo>
                      <a:lnTo>
                        <a:pt x="495" y="275"/>
                      </a:lnTo>
                      <a:lnTo>
                        <a:pt x="499" y="284"/>
                      </a:lnTo>
                      <a:lnTo>
                        <a:pt x="503" y="293"/>
                      </a:lnTo>
                      <a:lnTo>
                        <a:pt x="507" y="301"/>
                      </a:lnTo>
                      <a:lnTo>
                        <a:pt x="510" y="310"/>
                      </a:lnTo>
                      <a:lnTo>
                        <a:pt x="514" y="319"/>
                      </a:lnTo>
                      <a:lnTo>
                        <a:pt x="516" y="327"/>
                      </a:lnTo>
                      <a:lnTo>
                        <a:pt x="519" y="335"/>
                      </a:lnTo>
                      <a:lnTo>
                        <a:pt x="521" y="343"/>
                      </a:lnTo>
                      <a:lnTo>
                        <a:pt x="524" y="350"/>
                      </a:lnTo>
                      <a:lnTo>
                        <a:pt x="525" y="358"/>
                      </a:lnTo>
                      <a:lnTo>
                        <a:pt x="528" y="365"/>
                      </a:lnTo>
                      <a:lnTo>
                        <a:pt x="529" y="372"/>
                      </a:lnTo>
                      <a:lnTo>
                        <a:pt x="532" y="380"/>
                      </a:lnTo>
                      <a:lnTo>
                        <a:pt x="533" y="388"/>
                      </a:lnTo>
                      <a:lnTo>
                        <a:pt x="535" y="396"/>
                      </a:lnTo>
                      <a:lnTo>
                        <a:pt x="537" y="405"/>
                      </a:lnTo>
                      <a:lnTo>
                        <a:pt x="538" y="413"/>
                      </a:lnTo>
                      <a:lnTo>
                        <a:pt x="540" y="422"/>
                      </a:lnTo>
                      <a:lnTo>
                        <a:pt x="541" y="431"/>
                      </a:lnTo>
                      <a:lnTo>
                        <a:pt x="542" y="439"/>
                      </a:lnTo>
                      <a:lnTo>
                        <a:pt x="543" y="447"/>
                      </a:lnTo>
                      <a:lnTo>
                        <a:pt x="544" y="456"/>
                      </a:lnTo>
                      <a:lnTo>
                        <a:pt x="545" y="464"/>
                      </a:lnTo>
                      <a:lnTo>
                        <a:pt x="545" y="472"/>
                      </a:lnTo>
                      <a:lnTo>
                        <a:pt x="545" y="480"/>
                      </a:lnTo>
                      <a:lnTo>
                        <a:pt x="544" y="487"/>
                      </a:lnTo>
                      <a:lnTo>
                        <a:pt x="543" y="495"/>
                      </a:lnTo>
                      <a:lnTo>
                        <a:pt x="543" y="503"/>
                      </a:lnTo>
                      <a:lnTo>
                        <a:pt x="542" y="510"/>
                      </a:lnTo>
                      <a:lnTo>
                        <a:pt x="541" y="519"/>
                      </a:lnTo>
                      <a:lnTo>
                        <a:pt x="539" y="527"/>
                      </a:lnTo>
                      <a:lnTo>
                        <a:pt x="537" y="536"/>
                      </a:lnTo>
                      <a:lnTo>
                        <a:pt x="534" y="545"/>
                      </a:lnTo>
                      <a:lnTo>
                        <a:pt x="532" y="555"/>
                      </a:lnTo>
                      <a:lnTo>
                        <a:pt x="528" y="564"/>
                      </a:lnTo>
                      <a:lnTo>
                        <a:pt x="525" y="573"/>
                      </a:lnTo>
                      <a:lnTo>
                        <a:pt x="521" y="583"/>
                      </a:lnTo>
                      <a:lnTo>
                        <a:pt x="517" y="592"/>
                      </a:lnTo>
                      <a:lnTo>
                        <a:pt x="512" y="601"/>
                      </a:lnTo>
                      <a:lnTo>
                        <a:pt x="508" y="610"/>
                      </a:lnTo>
                      <a:lnTo>
                        <a:pt x="503" y="618"/>
                      </a:lnTo>
                      <a:lnTo>
                        <a:pt x="498" y="628"/>
                      </a:lnTo>
                      <a:lnTo>
                        <a:pt x="493" y="635"/>
                      </a:lnTo>
                      <a:lnTo>
                        <a:pt x="488" y="643"/>
                      </a:lnTo>
                      <a:lnTo>
                        <a:pt x="482" y="652"/>
                      </a:lnTo>
                      <a:lnTo>
                        <a:pt x="477" y="661"/>
                      </a:lnTo>
                      <a:lnTo>
                        <a:pt x="470" y="670"/>
                      </a:lnTo>
                      <a:lnTo>
                        <a:pt x="464" y="679"/>
                      </a:lnTo>
                      <a:lnTo>
                        <a:pt x="456" y="689"/>
                      </a:lnTo>
                      <a:lnTo>
                        <a:pt x="448" y="698"/>
                      </a:lnTo>
                      <a:lnTo>
                        <a:pt x="441" y="708"/>
                      </a:lnTo>
                      <a:lnTo>
                        <a:pt x="433" y="718"/>
                      </a:lnTo>
                      <a:lnTo>
                        <a:pt x="425" y="727"/>
                      </a:lnTo>
                      <a:lnTo>
                        <a:pt x="416" y="736"/>
                      </a:lnTo>
                      <a:lnTo>
                        <a:pt x="408" y="745"/>
                      </a:lnTo>
                      <a:lnTo>
                        <a:pt x="400" y="754"/>
                      </a:lnTo>
                      <a:lnTo>
                        <a:pt x="392" y="762"/>
                      </a:lnTo>
                      <a:lnTo>
                        <a:pt x="383" y="770"/>
                      </a:lnTo>
                      <a:lnTo>
                        <a:pt x="376" y="778"/>
                      </a:lnTo>
                      <a:lnTo>
                        <a:pt x="368" y="786"/>
                      </a:lnTo>
                      <a:lnTo>
                        <a:pt x="360" y="793"/>
                      </a:lnTo>
                      <a:lnTo>
                        <a:pt x="351" y="800"/>
                      </a:lnTo>
                      <a:lnTo>
                        <a:pt x="343" y="807"/>
                      </a:lnTo>
                      <a:lnTo>
                        <a:pt x="334" y="814"/>
                      </a:lnTo>
                      <a:lnTo>
                        <a:pt x="325" y="821"/>
                      </a:lnTo>
                      <a:lnTo>
                        <a:pt x="316" y="828"/>
                      </a:lnTo>
                      <a:lnTo>
                        <a:pt x="307" y="835"/>
                      </a:lnTo>
                      <a:lnTo>
                        <a:pt x="297" y="842"/>
                      </a:lnTo>
                      <a:lnTo>
                        <a:pt x="288" y="849"/>
                      </a:lnTo>
                      <a:lnTo>
                        <a:pt x="278" y="855"/>
                      </a:lnTo>
                      <a:lnTo>
                        <a:pt x="270" y="862"/>
                      </a:lnTo>
                      <a:lnTo>
                        <a:pt x="260" y="868"/>
                      </a:lnTo>
                      <a:lnTo>
                        <a:pt x="252" y="874"/>
                      </a:lnTo>
                      <a:lnTo>
                        <a:pt x="244" y="879"/>
                      </a:lnTo>
                      <a:lnTo>
                        <a:pt x="236" y="884"/>
                      </a:lnTo>
                      <a:lnTo>
                        <a:pt x="228" y="888"/>
                      </a:lnTo>
                      <a:lnTo>
                        <a:pt x="222" y="893"/>
                      </a:lnTo>
                      <a:lnTo>
                        <a:pt x="215" y="898"/>
                      </a:lnTo>
                      <a:lnTo>
                        <a:pt x="205" y="904"/>
                      </a:lnTo>
                      <a:lnTo>
                        <a:pt x="195" y="909"/>
                      </a:lnTo>
                      <a:lnTo>
                        <a:pt x="187" y="915"/>
                      </a:lnTo>
                      <a:lnTo>
                        <a:pt x="178" y="921"/>
                      </a:lnTo>
                      <a:lnTo>
                        <a:pt x="169" y="926"/>
                      </a:lnTo>
                      <a:lnTo>
                        <a:pt x="162" y="931"/>
                      </a:lnTo>
                      <a:lnTo>
                        <a:pt x="154" y="935"/>
                      </a:lnTo>
                      <a:lnTo>
                        <a:pt x="148" y="939"/>
                      </a:lnTo>
                      <a:lnTo>
                        <a:pt x="143" y="942"/>
                      </a:lnTo>
                      <a:lnTo>
                        <a:pt x="138" y="946"/>
                      </a:lnTo>
                      <a:lnTo>
                        <a:pt x="134" y="947"/>
                      </a:lnTo>
                      <a:lnTo>
                        <a:pt x="131" y="949"/>
                      </a:lnTo>
                      <a:lnTo>
                        <a:pt x="129" y="950"/>
                      </a:lnTo>
                      <a:lnTo>
                        <a:pt x="127" y="951"/>
                      </a:lnTo>
                      <a:lnTo>
                        <a:pt x="125" y="952"/>
                      </a:lnTo>
                      <a:lnTo>
                        <a:pt x="124" y="953"/>
                      </a:lnTo>
                      <a:lnTo>
                        <a:pt x="124" y="954"/>
                      </a:lnTo>
                      <a:lnTo>
                        <a:pt x="123" y="954"/>
                      </a:lnTo>
                      <a:cubicBezTo>
                        <a:pt x="106" y="962"/>
                        <a:pt x="82" y="965"/>
                        <a:pt x="63" y="969"/>
                      </a:cubicBezTo>
                      <a:cubicBezTo>
                        <a:pt x="32" y="974"/>
                        <a:pt x="0" y="977"/>
                        <a:pt x="0" y="977"/>
                      </a:cubicBezTo>
                      <a:lnTo>
                        <a:pt x="1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32" name="Group 180"/>
              <p:cNvGrpSpPr>
                <a:grpSpLocks/>
              </p:cNvGrpSpPr>
              <p:nvPr/>
            </p:nvGrpSpPr>
            <p:grpSpPr bwMode="auto">
              <a:xfrm>
                <a:off x="1995" y="1751"/>
                <a:ext cx="45" cy="76"/>
                <a:chOff x="1995" y="1751"/>
                <a:chExt cx="45" cy="76"/>
              </a:xfrm>
            </p:grpSpPr>
            <p:sp>
              <p:nvSpPr>
                <p:cNvPr id="62633" name="Freeform 181"/>
                <p:cNvSpPr>
                  <a:spLocks noChangeArrowheads="1"/>
                </p:cNvSpPr>
                <p:nvPr/>
              </p:nvSpPr>
              <p:spPr bwMode="auto">
                <a:xfrm>
                  <a:off x="1995" y="1751"/>
                  <a:ext cx="46" cy="77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544" y="421"/>
                      </a:moveTo>
                      <a:lnTo>
                        <a:pt x="539" y="422"/>
                      </a:lnTo>
                      <a:lnTo>
                        <a:pt x="533" y="425"/>
                      </a:lnTo>
                      <a:lnTo>
                        <a:pt x="529" y="425"/>
                      </a:lnTo>
                      <a:lnTo>
                        <a:pt x="523" y="426"/>
                      </a:lnTo>
                      <a:lnTo>
                        <a:pt x="517" y="427"/>
                      </a:lnTo>
                      <a:lnTo>
                        <a:pt x="511" y="427"/>
                      </a:lnTo>
                      <a:lnTo>
                        <a:pt x="504" y="426"/>
                      </a:lnTo>
                      <a:lnTo>
                        <a:pt x="497" y="425"/>
                      </a:lnTo>
                      <a:lnTo>
                        <a:pt x="489" y="424"/>
                      </a:lnTo>
                      <a:lnTo>
                        <a:pt x="481" y="422"/>
                      </a:lnTo>
                      <a:lnTo>
                        <a:pt x="473" y="421"/>
                      </a:lnTo>
                      <a:lnTo>
                        <a:pt x="464" y="418"/>
                      </a:lnTo>
                      <a:lnTo>
                        <a:pt x="456" y="416"/>
                      </a:lnTo>
                      <a:lnTo>
                        <a:pt x="447" y="413"/>
                      </a:lnTo>
                      <a:lnTo>
                        <a:pt x="439" y="410"/>
                      </a:lnTo>
                      <a:lnTo>
                        <a:pt x="431" y="407"/>
                      </a:lnTo>
                      <a:lnTo>
                        <a:pt x="422" y="404"/>
                      </a:lnTo>
                      <a:lnTo>
                        <a:pt x="413" y="400"/>
                      </a:lnTo>
                      <a:lnTo>
                        <a:pt x="404" y="396"/>
                      </a:lnTo>
                      <a:lnTo>
                        <a:pt x="394" y="391"/>
                      </a:lnTo>
                      <a:lnTo>
                        <a:pt x="385" y="387"/>
                      </a:lnTo>
                      <a:lnTo>
                        <a:pt x="376" y="383"/>
                      </a:lnTo>
                      <a:lnTo>
                        <a:pt x="366" y="378"/>
                      </a:lnTo>
                      <a:lnTo>
                        <a:pt x="358" y="373"/>
                      </a:lnTo>
                      <a:lnTo>
                        <a:pt x="350" y="369"/>
                      </a:lnTo>
                      <a:lnTo>
                        <a:pt x="343" y="365"/>
                      </a:lnTo>
                      <a:lnTo>
                        <a:pt x="337" y="361"/>
                      </a:lnTo>
                      <a:lnTo>
                        <a:pt x="331" y="358"/>
                      </a:lnTo>
                      <a:lnTo>
                        <a:pt x="326" y="354"/>
                      </a:lnTo>
                      <a:lnTo>
                        <a:pt x="321" y="349"/>
                      </a:lnTo>
                      <a:lnTo>
                        <a:pt x="316" y="345"/>
                      </a:lnTo>
                      <a:lnTo>
                        <a:pt x="313" y="341"/>
                      </a:lnTo>
                      <a:lnTo>
                        <a:pt x="309" y="336"/>
                      </a:lnTo>
                      <a:lnTo>
                        <a:pt x="307" y="331"/>
                      </a:lnTo>
                      <a:lnTo>
                        <a:pt x="305" y="326"/>
                      </a:lnTo>
                      <a:lnTo>
                        <a:pt x="304" y="320"/>
                      </a:lnTo>
                      <a:lnTo>
                        <a:pt x="303" y="315"/>
                      </a:lnTo>
                      <a:lnTo>
                        <a:pt x="302" y="309"/>
                      </a:lnTo>
                      <a:lnTo>
                        <a:pt x="301" y="303"/>
                      </a:lnTo>
                      <a:lnTo>
                        <a:pt x="301" y="297"/>
                      </a:lnTo>
                      <a:lnTo>
                        <a:pt x="301" y="291"/>
                      </a:lnTo>
                      <a:lnTo>
                        <a:pt x="301" y="284"/>
                      </a:lnTo>
                      <a:lnTo>
                        <a:pt x="301" y="277"/>
                      </a:lnTo>
                      <a:lnTo>
                        <a:pt x="301" y="269"/>
                      </a:lnTo>
                      <a:lnTo>
                        <a:pt x="302" y="261"/>
                      </a:lnTo>
                      <a:lnTo>
                        <a:pt x="303" y="252"/>
                      </a:lnTo>
                      <a:lnTo>
                        <a:pt x="303" y="243"/>
                      </a:lnTo>
                      <a:lnTo>
                        <a:pt x="304" y="234"/>
                      </a:lnTo>
                      <a:lnTo>
                        <a:pt x="305" y="224"/>
                      </a:lnTo>
                      <a:lnTo>
                        <a:pt x="307" y="215"/>
                      </a:lnTo>
                      <a:lnTo>
                        <a:pt x="309" y="206"/>
                      </a:lnTo>
                      <a:lnTo>
                        <a:pt x="311" y="197"/>
                      </a:lnTo>
                      <a:lnTo>
                        <a:pt x="313" y="188"/>
                      </a:lnTo>
                      <a:lnTo>
                        <a:pt x="316" y="180"/>
                      </a:lnTo>
                      <a:lnTo>
                        <a:pt x="318" y="172"/>
                      </a:lnTo>
                      <a:lnTo>
                        <a:pt x="322" y="164"/>
                      </a:lnTo>
                      <a:lnTo>
                        <a:pt x="326" y="155"/>
                      </a:lnTo>
                      <a:lnTo>
                        <a:pt x="330" y="147"/>
                      </a:lnTo>
                      <a:lnTo>
                        <a:pt x="334" y="138"/>
                      </a:lnTo>
                      <a:lnTo>
                        <a:pt x="338" y="130"/>
                      </a:lnTo>
                      <a:lnTo>
                        <a:pt x="343" y="121"/>
                      </a:lnTo>
                      <a:lnTo>
                        <a:pt x="348" y="113"/>
                      </a:lnTo>
                      <a:lnTo>
                        <a:pt x="353" y="105"/>
                      </a:lnTo>
                      <a:lnTo>
                        <a:pt x="357" y="98"/>
                      </a:lnTo>
                      <a:lnTo>
                        <a:pt x="361" y="91"/>
                      </a:lnTo>
                      <a:lnTo>
                        <a:pt x="366" y="85"/>
                      </a:lnTo>
                      <a:lnTo>
                        <a:pt x="369" y="79"/>
                      </a:lnTo>
                      <a:lnTo>
                        <a:pt x="373" y="73"/>
                      </a:lnTo>
                      <a:lnTo>
                        <a:pt x="377" y="66"/>
                      </a:lnTo>
                      <a:lnTo>
                        <a:pt x="381" y="59"/>
                      </a:lnTo>
                      <a:lnTo>
                        <a:pt x="385" y="53"/>
                      </a:lnTo>
                      <a:lnTo>
                        <a:pt x="388" y="47"/>
                      </a:lnTo>
                      <a:lnTo>
                        <a:pt x="391" y="41"/>
                      </a:lnTo>
                      <a:lnTo>
                        <a:pt x="392" y="36"/>
                      </a:lnTo>
                      <a:lnTo>
                        <a:pt x="394" y="31"/>
                      </a:lnTo>
                      <a:lnTo>
                        <a:pt x="394" y="26"/>
                      </a:lnTo>
                      <a:lnTo>
                        <a:pt x="394" y="23"/>
                      </a:lnTo>
                      <a:lnTo>
                        <a:pt x="393" y="20"/>
                      </a:lnTo>
                      <a:lnTo>
                        <a:pt x="391" y="17"/>
                      </a:lnTo>
                      <a:lnTo>
                        <a:pt x="389" y="14"/>
                      </a:lnTo>
                      <a:lnTo>
                        <a:pt x="386" y="11"/>
                      </a:lnTo>
                      <a:lnTo>
                        <a:pt x="382" y="9"/>
                      </a:lnTo>
                      <a:lnTo>
                        <a:pt x="378" y="7"/>
                      </a:lnTo>
                      <a:lnTo>
                        <a:pt x="373" y="5"/>
                      </a:lnTo>
                      <a:lnTo>
                        <a:pt x="368" y="3"/>
                      </a:lnTo>
                      <a:lnTo>
                        <a:pt x="362" y="2"/>
                      </a:lnTo>
                      <a:lnTo>
                        <a:pt x="356" y="1"/>
                      </a:lnTo>
                      <a:lnTo>
                        <a:pt x="351" y="0"/>
                      </a:lnTo>
                      <a:lnTo>
                        <a:pt x="344" y="0"/>
                      </a:lnTo>
                      <a:lnTo>
                        <a:pt x="338" y="0"/>
                      </a:lnTo>
                      <a:lnTo>
                        <a:pt x="331" y="0"/>
                      </a:lnTo>
                      <a:lnTo>
                        <a:pt x="323" y="2"/>
                      </a:lnTo>
                      <a:lnTo>
                        <a:pt x="316" y="3"/>
                      </a:lnTo>
                      <a:lnTo>
                        <a:pt x="308" y="5"/>
                      </a:lnTo>
                      <a:lnTo>
                        <a:pt x="300" y="7"/>
                      </a:lnTo>
                      <a:lnTo>
                        <a:pt x="293" y="10"/>
                      </a:lnTo>
                      <a:lnTo>
                        <a:pt x="285" y="13"/>
                      </a:lnTo>
                      <a:lnTo>
                        <a:pt x="278" y="16"/>
                      </a:lnTo>
                      <a:lnTo>
                        <a:pt x="273" y="18"/>
                      </a:lnTo>
                      <a:lnTo>
                        <a:pt x="267" y="21"/>
                      </a:lnTo>
                      <a:lnTo>
                        <a:pt x="262" y="24"/>
                      </a:lnTo>
                      <a:lnTo>
                        <a:pt x="256" y="28"/>
                      </a:lnTo>
                      <a:lnTo>
                        <a:pt x="250" y="32"/>
                      </a:lnTo>
                      <a:lnTo>
                        <a:pt x="244" y="37"/>
                      </a:lnTo>
                      <a:lnTo>
                        <a:pt x="237" y="41"/>
                      </a:lnTo>
                      <a:lnTo>
                        <a:pt x="230" y="47"/>
                      </a:lnTo>
                      <a:lnTo>
                        <a:pt x="224" y="53"/>
                      </a:lnTo>
                      <a:lnTo>
                        <a:pt x="217" y="59"/>
                      </a:lnTo>
                      <a:lnTo>
                        <a:pt x="210" y="65"/>
                      </a:lnTo>
                      <a:lnTo>
                        <a:pt x="203" y="71"/>
                      </a:lnTo>
                      <a:lnTo>
                        <a:pt x="196" y="78"/>
                      </a:lnTo>
                      <a:lnTo>
                        <a:pt x="190" y="85"/>
                      </a:lnTo>
                      <a:lnTo>
                        <a:pt x="184" y="91"/>
                      </a:lnTo>
                      <a:lnTo>
                        <a:pt x="178" y="97"/>
                      </a:lnTo>
                      <a:lnTo>
                        <a:pt x="172" y="104"/>
                      </a:lnTo>
                      <a:lnTo>
                        <a:pt x="166" y="110"/>
                      </a:lnTo>
                      <a:lnTo>
                        <a:pt x="159" y="118"/>
                      </a:lnTo>
                      <a:lnTo>
                        <a:pt x="152" y="125"/>
                      </a:lnTo>
                      <a:lnTo>
                        <a:pt x="146" y="134"/>
                      </a:lnTo>
                      <a:lnTo>
                        <a:pt x="138" y="142"/>
                      </a:lnTo>
                      <a:lnTo>
                        <a:pt x="132" y="150"/>
                      </a:lnTo>
                      <a:lnTo>
                        <a:pt x="124" y="159"/>
                      </a:lnTo>
                      <a:lnTo>
                        <a:pt x="117" y="168"/>
                      </a:lnTo>
                      <a:lnTo>
                        <a:pt x="111" y="177"/>
                      </a:lnTo>
                      <a:lnTo>
                        <a:pt x="104" y="185"/>
                      </a:lnTo>
                      <a:lnTo>
                        <a:pt x="98" y="193"/>
                      </a:lnTo>
                      <a:lnTo>
                        <a:pt x="93" y="202"/>
                      </a:lnTo>
                      <a:lnTo>
                        <a:pt x="87" y="209"/>
                      </a:lnTo>
                      <a:lnTo>
                        <a:pt x="82" y="217"/>
                      </a:lnTo>
                      <a:lnTo>
                        <a:pt x="77" y="225"/>
                      </a:lnTo>
                      <a:lnTo>
                        <a:pt x="72" y="233"/>
                      </a:lnTo>
                      <a:lnTo>
                        <a:pt x="67" y="241"/>
                      </a:lnTo>
                      <a:lnTo>
                        <a:pt x="63" y="249"/>
                      </a:lnTo>
                      <a:lnTo>
                        <a:pt x="58" y="258"/>
                      </a:lnTo>
                      <a:lnTo>
                        <a:pt x="53" y="266"/>
                      </a:lnTo>
                      <a:lnTo>
                        <a:pt x="50" y="275"/>
                      </a:lnTo>
                      <a:lnTo>
                        <a:pt x="46" y="284"/>
                      </a:lnTo>
                      <a:lnTo>
                        <a:pt x="42" y="293"/>
                      </a:lnTo>
                      <a:lnTo>
                        <a:pt x="38" y="301"/>
                      </a:lnTo>
                      <a:lnTo>
                        <a:pt x="35" y="310"/>
                      </a:lnTo>
                      <a:lnTo>
                        <a:pt x="31" y="319"/>
                      </a:lnTo>
                      <a:lnTo>
                        <a:pt x="29" y="327"/>
                      </a:lnTo>
                      <a:lnTo>
                        <a:pt x="26" y="335"/>
                      </a:lnTo>
                      <a:lnTo>
                        <a:pt x="24" y="343"/>
                      </a:lnTo>
                      <a:lnTo>
                        <a:pt x="21" y="350"/>
                      </a:lnTo>
                      <a:lnTo>
                        <a:pt x="20" y="358"/>
                      </a:lnTo>
                      <a:lnTo>
                        <a:pt x="17" y="365"/>
                      </a:lnTo>
                      <a:lnTo>
                        <a:pt x="16" y="372"/>
                      </a:lnTo>
                      <a:lnTo>
                        <a:pt x="13" y="380"/>
                      </a:lnTo>
                      <a:lnTo>
                        <a:pt x="12" y="388"/>
                      </a:lnTo>
                      <a:lnTo>
                        <a:pt x="10" y="396"/>
                      </a:lnTo>
                      <a:lnTo>
                        <a:pt x="8" y="405"/>
                      </a:lnTo>
                      <a:lnTo>
                        <a:pt x="7" y="413"/>
                      </a:lnTo>
                      <a:lnTo>
                        <a:pt x="5" y="422"/>
                      </a:lnTo>
                      <a:lnTo>
                        <a:pt x="4" y="431"/>
                      </a:lnTo>
                      <a:lnTo>
                        <a:pt x="3" y="439"/>
                      </a:lnTo>
                      <a:lnTo>
                        <a:pt x="2" y="447"/>
                      </a:lnTo>
                      <a:lnTo>
                        <a:pt x="1" y="456"/>
                      </a:lnTo>
                      <a:lnTo>
                        <a:pt x="0" y="464"/>
                      </a:lnTo>
                      <a:lnTo>
                        <a:pt x="0" y="472"/>
                      </a:lnTo>
                      <a:lnTo>
                        <a:pt x="0" y="480"/>
                      </a:lnTo>
                      <a:lnTo>
                        <a:pt x="1" y="487"/>
                      </a:lnTo>
                      <a:lnTo>
                        <a:pt x="2" y="495"/>
                      </a:lnTo>
                      <a:lnTo>
                        <a:pt x="2" y="503"/>
                      </a:lnTo>
                      <a:lnTo>
                        <a:pt x="3" y="510"/>
                      </a:lnTo>
                      <a:lnTo>
                        <a:pt x="4" y="519"/>
                      </a:lnTo>
                      <a:lnTo>
                        <a:pt x="6" y="527"/>
                      </a:lnTo>
                      <a:lnTo>
                        <a:pt x="8" y="536"/>
                      </a:lnTo>
                      <a:lnTo>
                        <a:pt x="11" y="545"/>
                      </a:lnTo>
                      <a:lnTo>
                        <a:pt x="13" y="555"/>
                      </a:lnTo>
                      <a:lnTo>
                        <a:pt x="17" y="564"/>
                      </a:lnTo>
                      <a:lnTo>
                        <a:pt x="20" y="573"/>
                      </a:lnTo>
                      <a:lnTo>
                        <a:pt x="24" y="583"/>
                      </a:lnTo>
                      <a:lnTo>
                        <a:pt x="28" y="592"/>
                      </a:lnTo>
                      <a:lnTo>
                        <a:pt x="33" y="601"/>
                      </a:lnTo>
                      <a:lnTo>
                        <a:pt x="37" y="610"/>
                      </a:lnTo>
                      <a:lnTo>
                        <a:pt x="42" y="618"/>
                      </a:lnTo>
                      <a:lnTo>
                        <a:pt x="47" y="628"/>
                      </a:lnTo>
                      <a:lnTo>
                        <a:pt x="52" y="635"/>
                      </a:lnTo>
                      <a:lnTo>
                        <a:pt x="57" y="643"/>
                      </a:lnTo>
                      <a:lnTo>
                        <a:pt x="63" y="652"/>
                      </a:lnTo>
                      <a:lnTo>
                        <a:pt x="68" y="661"/>
                      </a:lnTo>
                      <a:lnTo>
                        <a:pt x="75" y="670"/>
                      </a:lnTo>
                      <a:lnTo>
                        <a:pt x="81" y="679"/>
                      </a:lnTo>
                      <a:lnTo>
                        <a:pt x="89" y="689"/>
                      </a:lnTo>
                      <a:lnTo>
                        <a:pt x="97" y="698"/>
                      </a:lnTo>
                      <a:lnTo>
                        <a:pt x="104" y="708"/>
                      </a:lnTo>
                      <a:lnTo>
                        <a:pt x="112" y="718"/>
                      </a:lnTo>
                      <a:lnTo>
                        <a:pt x="120" y="727"/>
                      </a:lnTo>
                      <a:lnTo>
                        <a:pt x="129" y="736"/>
                      </a:lnTo>
                      <a:lnTo>
                        <a:pt x="137" y="745"/>
                      </a:lnTo>
                      <a:lnTo>
                        <a:pt x="145" y="754"/>
                      </a:lnTo>
                      <a:lnTo>
                        <a:pt x="153" y="762"/>
                      </a:lnTo>
                      <a:lnTo>
                        <a:pt x="162" y="770"/>
                      </a:lnTo>
                      <a:lnTo>
                        <a:pt x="169" y="778"/>
                      </a:lnTo>
                      <a:lnTo>
                        <a:pt x="177" y="786"/>
                      </a:lnTo>
                      <a:lnTo>
                        <a:pt x="185" y="793"/>
                      </a:lnTo>
                      <a:lnTo>
                        <a:pt x="194" y="800"/>
                      </a:lnTo>
                      <a:lnTo>
                        <a:pt x="202" y="807"/>
                      </a:lnTo>
                      <a:lnTo>
                        <a:pt x="211" y="814"/>
                      </a:lnTo>
                      <a:lnTo>
                        <a:pt x="220" y="821"/>
                      </a:lnTo>
                      <a:lnTo>
                        <a:pt x="229" y="828"/>
                      </a:lnTo>
                      <a:lnTo>
                        <a:pt x="238" y="835"/>
                      </a:lnTo>
                      <a:lnTo>
                        <a:pt x="248" y="842"/>
                      </a:lnTo>
                      <a:lnTo>
                        <a:pt x="257" y="849"/>
                      </a:lnTo>
                      <a:lnTo>
                        <a:pt x="267" y="855"/>
                      </a:lnTo>
                      <a:lnTo>
                        <a:pt x="275" y="862"/>
                      </a:lnTo>
                      <a:lnTo>
                        <a:pt x="285" y="868"/>
                      </a:lnTo>
                      <a:lnTo>
                        <a:pt x="293" y="874"/>
                      </a:lnTo>
                      <a:lnTo>
                        <a:pt x="301" y="879"/>
                      </a:lnTo>
                      <a:lnTo>
                        <a:pt x="309" y="884"/>
                      </a:lnTo>
                      <a:lnTo>
                        <a:pt x="317" y="888"/>
                      </a:lnTo>
                      <a:lnTo>
                        <a:pt x="323" y="893"/>
                      </a:lnTo>
                      <a:lnTo>
                        <a:pt x="330" y="898"/>
                      </a:lnTo>
                      <a:lnTo>
                        <a:pt x="340" y="904"/>
                      </a:lnTo>
                      <a:lnTo>
                        <a:pt x="350" y="909"/>
                      </a:lnTo>
                      <a:lnTo>
                        <a:pt x="358" y="915"/>
                      </a:lnTo>
                      <a:lnTo>
                        <a:pt x="367" y="921"/>
                      </a:lnTo>
                      <a:lnTo>
                        <a:pt x="376" y="926"/>
                      </a:lnTo>
                      <a:lnTo>
                        <a:pt x="383" y="931"/>
                      </a:lnTo>
                      <a:lnTo>
                        <a:pt x="391" y="935"/>
                      </a:lnTo>
                      <a:lnTo>
                        <a:pt x="397" y="939"/>
                      </a:lnTo>
                      <a:lnTo>
                        <a:pt x="402" y="942"/>
                      </a:lnTo>
                      <a:lnTo>
                        <a:pt x="407" y="946"/>
                      </a:lnTo>
                      <a:lnTo>
                        <a:pt x="411" y="947"/>
                      </a:lnTo>
                      <a:lnTo>
                        <a:pt x="414" y="949"/>
                      </a:lnTo>
                      <a:lnTo>
                        <a:pt x="416" y="950"/>
                      </a:lnTo>
                      <a:lnTo>
                        <a:pt x="418" y="951"/>
                      </a:lnTo>
                      <a:lnTo>
                        <a:pt x="420" y="952"/>
                      </a:lnTo>
                      <a:lnTo>
                        <a:pt x="421" y="953"/>
                      </a:lnTo>
                      <a:lnTo>
                        <a:pt x="421" y="954"/>
                      </a:lnTo>
                      <a:lnTo>
                        <a:pt x="422" y="954"/>
                      </a:lnTo>
                      <a:cubicBezTo>
                        <a:pt x="439" y="962"/>
                        <a:pt x="463" y="965"/>
                        <a:pt x="482" y="969"/>
                      </a:cubicBezTo>
                      <a:cubicBezTo>
                        <a:pt x="513" y="974"/>
                        <a:pt x="545" y="977"/>
                        <a:pt x="545" y="977"/>
                      </a:cubicBezTo>
                      <a:lnTo>
                        <a:pt x="544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630" name="AutoShape 182"/>
            <p:cNvSpPr>
              <a:spLocks noChangeArrowheads="1"/>
            </p:cNvSpPr>
            <p:nvPr/>
          </p:nvSpPr>
          <p:spPr bwMode="auto">
            <a:xfrm>
              <a:off x="2037" y="1776"/>
              <a:ext cx="148" cy="63"/>
            </a:xfrm>
            <a:prstGeom prst="roundRect">
              <a:avLst>
                <a:gd name="adj" fmla="val 1611"/>
              </a:avLst>
            </a:prstGeom>
            <a:solidFill>
              <a:srgbClr val="FF0000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92" name="Group 183"/>
          <p:cNvGrpSpPr>
            <a:grpSpLocks/>
          </p:cNvGrpSpPr>
          <p:nvPr/>
        </p:nvGrpSpPr>
        <p:grpSpPr bwMode="auto">
          <a:xfrm>
            <a:off x="2698750" y="3543300"/>
            <a:ext cx="412750" cy="165100"/>
            <a:chOff x="1542" y="2025"/>
            <a:chExt cx="236" cy="94"/>
          </a:xfrm>
        </p:grpSpPr>
        <p:sp>
          <p:nvSpPr>
            <p:cNvPr id="62627" name="AutoShape 184"/>
            <p:cNvSpPr>
              <a:spLocks noChangeArrowheads="1"/>
            </p:cNvSpPr>
            <p:nvPr/>
          </p:nvSpPr>
          <p:spPr bwMode="auto">
            <a:xfrm>
              <a:off x="1587" y="2057"/>
              <a:ext cx="148" cy="63"/>
            </a:xfrm>
            <a:prstGeom prst="roundRect">
              <a:avLst>
                <a:gd name="adj" fmla="val 1611"/>
              </a:avLst>
            </a:prstGeom>
            <a:solidFill>
              <a:srgbClr val="E6E6E6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28" name="Freeform 185"/>
            <p:cNvSpPr>
              <a:spLocks noChangeArrowheads="1"/>
            </p:cNvSpPr>
            <p:nvPr/>
          </p:nvSpPr>
          <p:spPr bwMode="auto">
            <a:xfrm>
              <a:off x="1542" y="2025"/>
              <a:ext cx="237" cy="69"/>
            </a:xfrm>
            <a:custGeom>
              <a:avLst/>
              <a:gdLst>
                <a:gd name="T0" fmla="*/ 0 w 3525"/>
                <a:gd name="T1" fmla="*/ 0 h 1176"/>
                <a:gd name="T2" fmla="*/ 0 w 3525"/>
                <a:gd name="T3" fmla="*/ 0 h 1176"/>
                <a:gd name="T4" fmla="*/ 0 w 3525"/>
                <a:gd name="T5" fmla="*/ 0 h 1176"/>
                <a:gd name="T6" fmla="*/ 0 w 3525"/>
                <a:gd name="T7" fmla="*/ 0 h 1176"/>
                <a:gd name="T8" fmla="*/ 0 w 3525"/>
                <a:gd name="T9" fmla="*/ 0 h 1176"/>
                <a:gd name="T10" fmla="*/ 0 w 3525"/>
                <a:gd name="T11" fmla="*/ 0 h 1176"/>
                <a:gd name="T12" fmla="*/ 0 w 3525"/>
                <a:gd name="T13" fmla="*/ 0 h 1176"/>
                <a:gd name="T14" fmla="*/ 0 w 3525"/>
                <a:gd name="T15" fmla="*/ 0 h 1176"/>
                <a:gd name="T16" fmla="*/ 0 w 3525"/>
                <a:gd name="T17" fmla="*/ 0 h 1176"/>
                <a:gd name="T18" fmla="*/ 0 w 3525"/>
                <a:gd name="T19" fmla="*/ 0 h 1176"/>
                <a:gd name="T20" fmla="*/ 0 w 3525"/>
                <a:gd name="T21" fmla="*/ 0 h 1176"/>
                <a:gd name="T22" fmla="*/ 0 w 3525"/>
                <a:gd name="T23" fmla="*/ 0 h 1176"/>
                <a:gd name="T24" fmla="*/ 0 w 3525"/>
                <a:gd name="T25" fmla="*/ 0 h 1176"/>
                <a:gd name="T26" fmla="*/ 0 w 3525"/>
                <a:gd name="T27" fmla="*/ 0 h 1176"/>
                <a:gd name="T28" fmla="*/ 0 w 3525"/>
                <a:gd name="T29" fmla="*/ 0 h 1176"/>
                <a:gd name="T30" fmla="*/ 0 w 3525"/>
                <a:gd name="T31" fmla="*/ 0 h 1176"/>
                <a:gd name="T32" fmla="*/ 0 w 3525"/>
                <a:gd name="T33" fmla="*/ 0 h 1176"/>
                <a:gd name="T34" fmla="*/ 0 w 3525"/>
                <a:gd name="T35" fmla="*/ 0 h 1176"/>
                <a:gd name="T36" fmla="*/ 0 w 3525"/>
                <a:gd name="T37" fmla="*/ 0 h 1176"/>
                <a:gd name="T38" fmla="*/ 0 w 3525"/>
                <a:gd name="T39" fmla="*/ 0 h 1176"/>
                <a:gd name="T40" fmla="*/ 0 w 3525"/>
                <a:gd name="T41" fmla="*/ 0 h 1176"/>
                <a:gd name="T42" fmla="*/ 0 w 3525"/>
                <a:gd name="T43" fmla="*/ 0 h 1176"/>
                <a:gd name="T44" fmla="*/ 0 w 3525"/>
                <a:gd name="T45" fmla="*/ 0 h 1176"/>
                <a:gd name="T46" fmla="*/ 0 w 3525"/>
                <a:gd name="T47" fmla="*/ 0 h 1176"/>
                <a:gd name="T48" fmla="*/ 0 w 3525"/>
                <a:gd name="T49" fmla="*/ 0 h 1176"/>
                <a:gd name="T50" fmla="*/ 0 w 3525"/>
                <a:gd name="T51" fmla="*/ 0 h 1176"/>
                <a:gd name="T52" fmla="*/ 0 w 3525"/>
                <a:gd name="T53" fmla="*/ 0 h 1176"/>
                <a:gd name="T54" fmla="*/ 0 w 3525"/>
                <a:gd name="T55" fmla="*/ 0 h 1176"/>
                <a:gd name="T56" fmla="*/ 0 w 3525"/>
                <a:gd name="T57" fmla="*/ 0 h 1176"/>
                <a:gd name="T58" fmla="*/ 0 w 3525"/>
                <a:gd name="T59" fmla="*/ 0 h 1176"/>
                <a:gd name="T60" fmla="*/ 0 w 3525"/>
                <a:gd name="T61" fmla="*/ 0 h 1176"/>
                <a:gd name="T62" fmla="*/ 0 w 3525"/>
                <a:gd name="T63" fmla="*/ 0 h 1176"/>
                <a:gd name="T64" fmla="*/ 0 w 3525"/>
                <a:gd name="T65" fmla="*/ 0 h 1176"/>
                <a:gd name="T66" fmla="*/ 0 w 3525"/>
                <a:gd name="T67" fmla="*/ 0 h 1176"/>
                <a:gd name="T68" fmla="*/ 0 w 3525"/>
                <a:gd name="T69" fmla="*/ 0 h 1176"/>
                <a:gd name="T70" fmla="*/ 0 w 3525"/>
                <a:gd name="T71" fmla="*/ 0 h 1176"/>
                <a:gd name="T72" fmla="*/ 0 w 3525"/>
                <a:gd name="T73" fmla="*/ 0 h 1176"/>
                <a:gd name="T74" fmla="*/ 0 w 3525"/>
                <a:gd name="T75" fmla="*/ 0 h 1176"/>
                <a:gd name="T76" fmla="*/ 0 w 3525"/>
                <a:gd name="T77" fmla="*/ 0 h 1176"/>
                <a:gd name="T78" fmla="*/ 0 w 3525"/>
                <a:gd name="T79" fmla="*/ 0 h 1176"/>
                <a:gd name="T80" fmla="*/ 0 w 3525"/>
                <a:gd name="T81" fmla="*/ 0 h 1176"/>
                <a:gd name="T82" fmla="*/ 0 w 3525"/>
                <a:gd name="T83" fmla="*/ 0 h 1176"/>
                <a:gd name="T84" fmla="*/ 0 w 3525"/>
                <a:gd name="T85" fmla="*/ 0 h 1176"/>
                <a:gd name="T86" fmla="*/ 0 w 3525"/>
                <a:gd name="T87" fmla="*/ 0 h 1176"/>
                <a:gd name="T88" fmla="*/ 0 w 3525"/>
                <a:gd name="T89" fmla="*/ 0 h 1176"/>
                <a:gd name="T90" fmla="*/ 0 w 3525"/>
                <a:gd name="T91" fmla="*/ 0 h 1176"/>
                <a:gd name="T92" fmla="*/ 0 w 3525"/>
                <a:gd name="T93" fmla="*/ 0 h 1176"/>
                <a:gd name="T94" fmla="*/ 0 w 3525"/>
                <a:gd name="T95" fmla="*/ 0 h 1176"/>
                <a:gd name="T96" fmla="*/ 0 w 3525"/>
                <a:gd name="T97" fmla="*/ 0 h 1176"/>
                <a:gd name="T98" fmla="*/ 0 w 3525"/>
                <a:gd name="T99" fmla="*/ 0 h 1176"/>
                <a:gd name="T100" fmla="*/ 0 w 3525"/>
                <a:gd name="T101" fmla="*/ 0 h 1176"/>
                <a:gd name="T102" fmla="*/ 0 w 3525"/>
                <a:gd name="T103" fmla="*/ 0 h 1176"/>
                <a:gd name="T104" fmla="*/ 0 w 3525"/>
                <a:gd name="T105" fmla="*/ 0 h 1176"/>
                <a:gd name="T106" fmla="*/ 0 w 3525"/>
                <a:gd name="T107" fmla="*/ 0 h 1176"/>
                <a:gd name="T108" fmla="*/ 0 w 3525"/>
                <a:gd name="T109" fmla="*/ 0 h 1176"/>
                <a:gd name="T110" fmla="*/ 0 w 3525"/>
                <a:gd name="T111" fmla="*/ 0 h 1176"/>
                <a:gd name="T112" fmla="*/ 0 w 3525"/>
                <a:gd name="T113" fmla="*/ 0 h 1176"/>
                <a:gd name="T114" fmla="*/ 0 w 3525"/>
                <a:gd name="T115" fmla="*/ 0 h 1176"/>
                <a:gd name="T116" fmla="*/ 0 w 3525"/>
                <a:gd name="T117" fmla="*/ 0 h 1176"/>
                <a:gd name="T118" fmla="*/ 0 w 3525"/>
                <a:gd name="T119" fmla="*/ 0 h 1176"/>
                <a:gd name="T120" fmla="*/ 0 w 3525"/>
                <a:gd name="T121" fmla="*/ 0 h 11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25"/>
                <a:gd name="T184" fmla="*/ 0 h 1176"/>
                <a:gd name="T185" fmla="*/ 3525 w 3525"/>
                <a:gd name="T186" fmla="*/ 1176 h 11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25" h="1176">
                  <a:moveTo>
                    <a:pt x="1763" y="1175"/>
                  </a:moveTo>
                  <a:lnTo>
                    <a:pt x="1407" y="1163"/>
                  </a:lnTo>
                  <a:lnTo>
                    <a:pt x="1075" y="1129"/>
                  </a:lnTo>
                  <a:lnTo>
                    <a:pt x="777" y="1074"/>
                  </a:lnTo>
                  <a:lnTo>
                    <a:pt x="515" y="1003"/>
                  </a:lnTo>
                  <a:lnTo>
                    <a:pt x="402" y="961"/>
                  </a:lnTo>
                  <a:lnTo>
                    <a:pt x="301" y="916"/>
                  </a:lnTo>
                  <a:lnTo>
                    <a:pt x="213" y="868"/>
                  </a:lnTo>
                  <a:lnTo>
                    <a:pt x="139" y="816"/>
                  </a:lnTo>
                  <a:lnTo>
                    <a:pt x="79" y="762"/>
                  </a:lnTo>
                  <a:lnTo>
                    <a:pt x="55" y="734"/>
                  </a:lnTo>
                  <a:lnTo>
                    <a:pt x="36" y="706"/>
                  </a:lnTo>
                  <a:lnTo>
                    <a:pt x="20" y="677"/>
                  </a:lnTo>
                  <a:lnTo>
                    <a:pt x="10" y="647"/>
                  </a:lnTo>
                  <a:lnTo>
                    <a:pt x="2" y="617"/>
                  </a:lnTo>
                  <a:lnTo>
                    <a:pt x="0" y="588"/>
                  </a:lnTo>
                  <a:lnTo>
                    <a:pt x="2" y="558"/>
                  </a:lnTo>
                  <a:lnTo>
                    <a:pt x="10" y="528"/>
                  </a:lnTo>
                  <a:lnTo>
                    <a:pt x="20" y="498"/>
                  </a:lnTo>
                  <a:lnTo>
                    <a:pt x="36" y="469"/>
                  </a:lnTo>
                  <a:lnTo>
                    <a:pt x="55" y="441"/>
                  </a:lnTo>
                  <a:lnTo>
                    <a:pt x="79" y="413"/>
                  </a:lnTo>
                  <a:lnTo>
                    <a:pt x="139" y="359"/>
                  </a:lnTo>
                  <a:lnTo>
                    <a:pt x="213" y="307"/>
                  </a:lnTo>
                  <a:lnTo>
                    <a:pt x="301" y="259"/>
                  </a:lnTo>
                  <a:lnTo>
                    <a:pt x="402" y="214"/>
                  </a:lnTo>
                  <a:lnTo>
                    <a:pt x="515" y="172"/>
                  </a:lnTo>
                  <a:lnTo>
                    <a:pt x="777" y="101"/>
                  </a:lnTo>
                  <a:lnTo>
                    <a:pt x="1075" y="46"/>
                  </a:lnTo>
                  <a:lnTo>
                    <a:pt x="1407" y="12"/>
                  </a:lnTo>
                  <a:lnTo>
                    <a:pt x="1763" y="0"/>
                  </a:lnTo>
                  <a:lnTo>
                    <a:pt x="2118" y="12"/>
                  </a:lnTo>
                  <a:lnTo>
                    <a:pt x="2448" y="46"/>
                  </a:lnTo>
                  <a:lnTo>
                    <a:pt x="2747" y="101"/>
                  </a:lnTo>
                  <a:lnTo>
                    <a:pt x="3008" y="172"/>
                  </a:lnTo>
                  <a:lnTo>
                    <a:pt x="3122" y="214"/>
                  </a:lnTo>
                  <a:lnTo>
                    <a:pt x="3224" y="259"/>
                  </a:lnTo>
                  <a:lnTo>
                    <a:pt x="3312" y="307"/>
                  </a:lnTo>
                  <a:lnTo>
                    <a:pt x="3386" y="359"/>
                  </a:lnTo>
                  <a:lnTo>
                    <a:pt x="3445" y="413"/>
                  </a:lnTo>
                  <a:lnTo>
                    <a:pt x="3469" y="441"/>
                  </a:lnTo>
                  <a:lnTo>
                    <a:pt x="3488" y="469"/>
                  </a:lnTo>
                  <a:lnTo>
                    <a:pt x="3504" y="498"/>
                  </a:lnTo>
                  <a:lnTo>
                    <a:pt x="3515" y="528"/>
                  </a:lnTo>
                  <a:lnTo>
                    <a:pt x="3523" y="558"/>
                  </a:lnTo>
                  <a:lnTo>
                    <a:pt x="3524" y="588"/>
                  </a:lnTo>
                  <a:lnTo>
                    <a:pt x="3523" y="617"/>
                  </a:lnTo>
                  <a:lnTo>
                    <a:pt x="3515" y="647"/>
                  </a:lnTo>
                  <a:lnTo>
                    <a:pt x="3504" y="677"/>
                  </a:lnTo>
                  <a:lnTo>
                    <a:pt x="3488" y="706"/>
                  </a:lnTo>
                  <a:lnTo>
                    <a:pt x="3469" y="734"/>
                  </a:lnTo>
                  <a:lnTo>
                    <a:pt x="3445" y="762"/>
                  </a:lnTo>
                  <a:lnTo>
                    <a:pt x="3386" y="816"/>
                  </a:lnTo>
                  <a:lnTo>
                    <a:pt x="3312" y="868"/>
                  </a:lnTo>
                  <a:lnTo>
                    <a:pt x="3224" y="916"/>
                  </a:lnTo>
                  <a:lnTo>
                    <a:pt x="3122" y="961"/>
                  </a:lnTo>
                  <a:lnTo>
                    <a:pt x="3008" y="1003"/>
                  </a:lnTo>
                  <a:lnTo>
                    <a:pt x="2747" y="1074"/>
                  </a:lnTo>
                  <a:lnTo>
                    <a:pt x="2448" y="1129"/>
                  </a:lnTo>
                  <a:lnTo>
                    <a:pt x="2118" y="1163"/>
                  </a:lnTo>
                  <a:lnTo>
                    <a:pt x="1763" y="1175"/>
                  </a:lnTo>
                  <a:close/>
                  <a:moveTo>
                    <a:pt x="1763" y="1011"/>
                  </a:moveTo>
                  <a:lnTo>
                    <a:pt x="2046" y="1003"/>
                  </a:lnTo>
                  <a:lnTo>
                    <a:pt x="2309" y="977"/>
                  </a:lnTo>
                  <a:lnTo>
                    <a:pt x="2548" y="938"/>
                  </a:lnTo>
                  <a:lnTo>
                    <a:pt x="2756" y="886"/>
                  </a:lnTo>
                  <a:lnTo>
                    <a:pt x="2847" y="856"/>
                  </a:lnTo>
                  <a:lnTo>
                    <a:pt x="2928" y="824"/>
                  </a:lnTo>
                  <a:lnTo>
                    <a:pt x="2997" y="789"/>
                  </a:lnTo>
                  <a:lnTo>
                    <a:pt x="3057" y="753"/>
                  </a:lnTo>
                  <a:lnTo>
                    <a:pt x="3104" y="713"/>
                  </a:lnTo>
                  <a:lnTo>
                    <a:pt x="3123" y="694"/>
                  </a:lnTo>
                  <a:lnTo>
                    <a:pt x="3139" y="672"/>
                  </a:lnTo>
                  <a:lnTo>
                    <a:pt x="3152" y="652"/>
                  </a:lnTo>
                  <a:lnTo>
                    <a:pt x="3160" y="631"/>
                  </a:lnTo>
                  <a:lnTo>
                    <a:pt x="3166" y="610"/>
                  </a:lnTo>
                  <a:lnTo>
                    <a:pt x="3168" y="588"/>
                  </a:lnTo>
                  <a:lnTo>
                    <a:pt x="3166" y="566"/>
                  </a:lnTo>
                  <a:lnTo>
                    <a:pt x="3160" y="544"/>
                  </a:lnTo>
                  <a:lnTo>
                    <a:pt x="3152" y="524"/>
                  </a:lnTo>
                  <a:lnTo>
                    <a:pt x="3139" y="503"/>
                  </a:lnTo>
                  <a:lnTo>
                    <a:pt x="3123" y="482"/>
                  </a:lnTo>
                  <a:lnTo>
                    <a:pt x="3104" y="462"/>
                  </a:lnTo>
                  <a:lnTo>
                    <a:pt x="3057" y="423"/>
                  </a:lnTo>
                  <a:lnTo>
                    <a:pt x="2997" y="387"/>
                  </a:lnTo>
                  <a:lnTo>
                    <a:pt x="2928" y="352"/>
                  </a:lnTo>
                  <a:lnTo>
                    <a:pt x="2847" y="320"/>
                  </a:lnTo>
                  <a:lnTo>
                    <a:pt x="2756" y="289"/>
                  </a:lnTo>
                  <a:lnTo>
                    <a:pt x="2548" y="237"/>
                  </a:lnTo>
                  <a:lnTo>
                    <a:pt x="2309" y="199"/>
                  </a:lnTo>
                  <a:lnTo>
                    <a:pt x="2046" y="173"/>
                  </a:lnTo>
                  <a:lnTo>
                    <a:pt x="1763" y="165"/>
                  </a:lnTo>
                  <a:lnTo>
                    <a:pt x="1479" y="173"/>
                  </a:lnTo>
                  <a:lnTo>
                    <a:pt x="1216" y="199"/>
                  </a:lnTo>
                  <a:lnTo>
                    <a:pt x="977" y="237"/>
                  </a:lnTo>
                  <a:lnTo>
                    <a:pt x="769" y="289"/>
                  </a:lnTo>
                  <a:lnTo>
                    <a:pt x="678" y="320"/>
                  </a:lnTo>
                  <a:lnTo>
                    <a:pt x="597" y="352"/>
                  </a:lnTo>
                  <a:lnTo>
                    <a:pt x="528" y="387"/>
                  </a:lnTo>
                  <a:lnTo>
                    <a:pt x="468" y="423"/>
                  </a:lnTo>
                  <a:lnTo>
                    <a:pt x="421" y="462"/>
                  </a:lnTo>
                  <a:lnTo>
                    <a:pt x="402" y="482"/>
                  </a:lnTo>
                  <a:lnTo>
                    <a:pt x="386" y="503"/>
                  </a:lnTo>
                  <a:lnTo>
                    <a:pt x="373" y="524"/>
                  </a:lnTo>
                  <a:lnTo>
                    <a:pt x="365" y="544"/>
                  </a:lnTo>
                  <a:lnTo>
                    <a:pt x="359" y="566"/>
                  </a:lnTo>
                  <a:lnTo>
                    <a:pt x="357" y="588"/>
                  </a:lnTo>
                  <a:lnTo>
                    <a:pt x="359" y="610"/>
                  </a:lnTo>
                  <a:lnTo>
                    <a:pt x="365" y="631"/>
                  </a:lnTo>
                  <a:lnTo>
                    <a:pt x="373" y="652"/>
                  </a:lnTo>
                  <a:lnTo>
                    <a:pt x="386" y="672"/>
                  </a:lnTo>
                  <a:lnTo>
                    <a:pt x="402" y="694"/>
                  </a:lnTo>
                  <a:lnTo>
                    <a:pt x="421" y="713"/>
                  </a:lnTo>
                  <a:lnTo>
                    <a:pt x="468" y="753"/>
                  </a:lnTo>
                  <a:lnTo>
                    <a:pt x="528" y="789"/>
                  </a:lnTo>
                  <a:lnTo>
                    <a:pt x="597" y="824"/>
                  </a:lnTo>
                  <a:lnTo>
                    <a:pt x="678" y="856"/>
                  </a:lnTo>
                  <a:lnTo>
                    <a:pt x="769" y="886"/>
                  </a:lnTo>
                  <a:lnTo>
                    <a:pt x="977" y="938"/>
                  </a:lnTo>
                  <a:lnTo>
                    <a:pt x="1216" y="977"/>
                  </a:lnTo>
                  <a:lnTo>
                    <a:pt x="1479" y="1003"/>
                  </a:lnTo>
                  <a:lnTo>
                    <a:pt x="1763" y="101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E6FF00"/>
                </a:gs>
              </a:gsLst>
              <a:path path="rect">
                <a:fillToRect l="50000" t="50000" r="50000" b="50000"/>
              </a:path>
            </a:gradFill>
            <a:ln w="18360">
              <a:solidFill>
                <a:srgbClr val="E6E64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93" name="Group 186"/>
          <p:cNvGrpSpPr>
            <a:grpSpLocks/>
          </p:cNvGrpSpPr>
          <p:nvPr/>
        </p:nvGrpSpPr>
        <p:grpSpPr bwMode="auto">
          <a:xfrm>
            <a:off x="2974975" y="3387725"/>
            <a:ext cx="404813" cy="152400"/>
            <a:chOff x="1700" y="1936"/>
            <a:chExt cx="231" cy="87"/>
          </a:xfrm>
        </p:grpSpPr>
        <p:grpSp>
          <p:nvGrpSpPr>
            <p:cNvPr id="62621" name="Group 187"/>
            <p:cNvGrpSpPr>
              <a:grpSpLocks/>
            </p:cNvGrpSpPr>
            <p:nvPr/>
          </p:nvGrpSpPr>
          <p:grpSpPr bwMode="auto">
            <a:xfrm>
              <a:off x="1700" y="1936"/>
              <a:ext cx="231" cy="76"/>
              <a:chOff x="1700" y="1936"/>
              <a:chExt cx="231" cy="76"/>
            </a:xfrm>
          </p:grpSpPr>
          <p:grpSp>
            <p:nvGrpSpPr>
              <p:cNvPr id="62623" name="Group 188"/>
              <p:cNvGrpSpPr>
                <a:grpSpLocks/>
              </p:cNvGrpSpPr>
              <p:nvPr/>
            </p:nvGrpSpPr>
            <p:grpSpPr bwMode="auto">
              <a:xfrm>
                <a:off x="1886" y="1936"/>
                <a:ext cx="45" cy="76"/>
                <a:chOff x="1886" y="1936"/>
                <a:chExt cx="45" cy="76"/>
              </a:xfrm>
            </p:grpSpPr>
            <p:sp>
              <p:nvSpPr>
                <p:cNvPr id="62626" name="Freeform 189"/>
                <p:cNvSpPr>
                  <a:spLocks noChangeArrowheads="1"/>
                </p:cNvSpPr>
                <p:nvPr/>
              </p:nvSpPr>
              <p:spPr bwMode="auto">
                <a:xfrm>
                  <a:off x="1886" y="1936"/>
                  <a:ext cx="46" cy="77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1" y="421"/>
                      </a:moveTo>
                      <a:lnTo>
                        <a:pt x="6" y="422"/>
                      </a:lnTo>
                      <a:lnTo>
                        <a:pt x="12" y="425"/>
                      </a:lnTo>
                      <a:lnTo>
                        <a:pt x="16" y="425"/>
                      </a:lnTo>
                      <a:lnTo>
                        <a:pt x="22" y="426"/>
                      </a:lnTo>
                      <a:lnTo>
                        <a:pt x="28" y="427"/>
                      </a:lnTo>
                      <a:lnTo>
                        <a:pt x="34" y="427"/>
                      </a:lnTo>
                      <a:lnTo>
                        <a:pt x="41" y="426"/>
                      </a:lnTo>
                      <a:lnTo>
                        <a:pt x="48" y="425"/>
                      </a:lnTo>
                      <a:lnTo>
                        <a:pt x="56" y="424"/>
                      </a:lnTo>
                      <a:lnTo>
                        <a:pt x="64" y="422"/>
                      </a:lnTo>
                      <a:lnTo>
                        <a:pt x="72" y="421"/>
                      </a:lnTo>
                      <a:lnTo>
                        <a:pt x="81" y="418"/>
                      </a:lnTo>
                      <a:lnTo>
                        <a:pt x="89" y="416"/>
                      </a:lnTo>
                      <a:lnTo>
                        <a:pt x="98" y="413"/>
                      </a:lnTo>
                      <a:lnTo>
                        <a:pt x="106" y="410"/>
                      </a:lnTo>
                      <a:lnTo>
                        <a:pt x="114" y="407"/>
                      </a:lnTo>
                      <a:lnTo>
                        <a:pt x="123" y="404"/>
                      </a:lnTo>
                      <a:lnTo>
                        <a:pt x="132" y="400"/>
                      </a:lnTo>
                      <a:lnTo>
                        <a:pt x="141" y="396"/>
                      </a:lnTo>
                      <a:lnTo>
                        <a:pt x="151" y="391"/>
                      </a:lnTo>
                      <a:lnTo>
                        <a:pt x="160" y="387"/>
                      </a:lnTo>
                      <a:lnTo>
                        <a:pt x="169" y="383"/>
                      </a:lnTo>
                      <a:lnTo>
                        <a:pt x="179" y="378"/>
                      </a:lnTo>
                      <a:lnTo>
                        <a:pt x="187" y="373"/>
                      </a:lnTo>
                      <a:lnTo>
                        <a:pt x="195" y="369"/>
                      </a:lnTo>
                      <a:lnTo>
                        <a:pt x="202" y="365"/>
                      </a:lnTo>
                      <a:lnTo>
                        <a:pt x="208" y="361"/>
                      </a:lnTo>
                      <a:lnTo>
                        <a:pt x="214" y="358"/>
                      </a:lnTo>
                      <a:lnTo>
                        <a:pt x="219" y="354"/>
                      </a:lnTo>
                      <a:lnTo>
                        <a:pt x="224" y="349"/>
                      </a:lnTo>
                      <a:lnTo>
                        <a:pt x="229" y="345"/>
                      </a:lnTo>
                      <a:lnTo>
                        <a:pt x="232" y="341"/>
                      </a:lnTo>
                      <a:lnTo>
                        <a:pt x="236" y="336"/>
                      </a:lnTo>
                      <a:lnTo>
                        <a:pt x="238" y="331"/>
                      </a:lnTo>
                      <a:lnTo>
                        <a:pt x="240" y="326"/>
                      </a:lnTo>
                      <a:lnTo>
                        <a:pt x="241" y="320"/>
                      </a:lnTo>
                      <a:lnTo>
                        <a:pt x="242" y="315"/>
                      </a:lnTo>
                      <a:lnTo>
                        <a:pt x="243" y="309"/>
                      </a:lnTo>
                      <a:lnTo>
                        <a:pt x="244" y="303"/>
                      </a:lnTo>
                      <a:lnTo>
                        <a:pt x="244" y="297"/>
                      </a:lnTo>
                      <a:lnTo>
                        <a:pt x="244" y="291"/>
                      </a:lnTo>
                      <a:lnTo>
                        <a:pt x="244" y="284"/>
                      </a:lnTo>
                      <a:lnTo>
                        <a:pt x="244" y="277"/>
                      </a:lnTo>
                      <a:lnTo>
                        <a:pt x="244" y="269"/>
                      </a:lnTo>
                      <a:lnTo>
                        <a:pt x="243" y="261"/>
                      </a:lnTo>
                      <a:lnTo>
                        <a:pt x="242" y="252"/>
                      </a:lnTo>
                      <a:lnTo>
                        <a:pt x="242" y="243"/>
                      </a:lnTo>
                      <a:lnTo>
                        <a:pt x="241" y="234"/>
                      </a:lnTo>
                      <a:lnTo>
                        <a:pt x="240" y="224"/>
                      </a:lnTo>
                      <a:lnTo>
                        <a:pt x="238" y="215"/>
                      </a:lnTo>
                      <a:lnTo>
                        <a:pt x="236" y="206"/>
                      </a:lnTo>
                      <a:lnTo>
                        <a:pt x="234" y="197"/>
                      </a:lnTo>
                      <a:lnTo>
                        <a:pt x="232" y="188"/>
                      </a:lnTo>
                      <a:lnTo>
                        <a:pt x="229" y="180"/>
                      </a:lnTo>
                      <a:lnTo>
                        <a:pt x="227" y="172"/>
                      </a:lnTo>
                      <a:lnTo>
                        <a:pt x="223" y="164"/>
                      </a:lnTo>
                      <a:lnTo>
                        <a:pt x="219" y="155"/>
                      </a:lnTo>
                      <a:lnTo>
                        <a:pt x="215" y="147"/>
                      </a:lnTo>
                      <a:lnTo>
                        <a:pt x="211" y="138"/>
                      </a:lnTo>
                      <a:lnTo>
                        <a:pt x="207" y="130"/>
                      </a:lnTo>
                      <a:lnTo>
                        <a:pt x="202" y="121"/>
                      </a:lnTo>
                      <a:lnTo>
                        <a:pt x="197" y="113"/>
                      </a:lnTo>
                      <a:lnTo>
                        <a:pt x="192" y="105"/>
                      </a:lnTo>
                      <a:lnTo>
                        <a:pt x="188" y="98"/>
                      </a:lnTo>
                      <a:lnTo>
                        <a:pt x="184" y="91"/>
                      </a:lnTo>
                      <a:lnTo>
                        <a:pt x="179" y="85"/>
                      </a:lnTo>
                      <a:lnTo>
                        <a:pt x="176" y="79"/>
                      </a:lnTo>
                      <a:lnTo>
                        <a:pt x="172" y="73"/>
                      </a:lnTo>
                      <a:lnTo>
                        <a:pt x="168" y="66"/>
                      </a:lnTo>
                      <a:lnTo>
                        <a:pt x="164" y="59"/>
                      </a:lnTo>
                      <a:lnTo>
                        <a:pt x="160" y="53"/>
                      </a:lnTo>
                      <a:lnTo>
                        <a:pt x="157" y="47"/>
                      </a:lnTo>
                      <a:lnTo>
                        <a:pt x="154" y="41"/>
                      </a:lnTo>
                      <a:lnTo>
                        <a:pt x="153" y="36"/>
                      </a:lnTo>
                      <a:lnTo>
                        <a:pt x="151" y="31"/>
                      </a:lnTo>
                      <a:lnTo>
                        <a:pt x="151" y="26"/>
                      </a:lnTo>
                      <a:lnTo>
                        <a:pt x="151" y="23"/>
                      </a:lnTo>
                      <a:lnTo>
                        <a:pt x="152" y="20"/>
                      </a:lnTo>
                      <a:lnTo>
                        <a:pt x="154" y="17"/>
                      </a:lnTo>
                      <a:lnTo>
                        <a:pt x="156" y="14"/>
                      </a:lnTo>
                      <a:lnTo>
                        <a:pt x="159" y="11"/>
                      </a:lnTo>
                      <a:lnTo>
                        <a:pt x="163" y="9"/>
                      </a:lnTo>
                      <a:lnTo>
                        <a:pt x="167" y="7"/>
                      </a:lnTo>
                      <a:lnTo>
                        <a:pt x="172" y="5"/>
                      </a:lnTo>
                      <a:lnTo>
                        <a:pt x="177" y="3"/>
                      </a:lnTo>
                      <a:lnTo>
                        <a:pt x="183" y="2"/>
                      </a:lnTo>
                      <a:lnTo>
                        <a:pt x="189" y="1"/>
                      </a:lnTo>
                      <a:lnTo>
                        <a:pt x="194" y="0"/>
                      </a:lnTo>
                      <a:lnTo>
                        <a:pt x="201" y="0"/>
                      </a:lnTo>
                      <a:lnTo>
                        <a:pt x="207" y="0"/>
                      </a:lnTo>
                      <a:lnTo>
                        <a:pt x="214" y="0"/>
                      </a:lnTo>
                      <a:lnTo>
                        <a:pt x="222" y="2"/>
                      </a:lnTo>
                      <a:lnTo>
                        <a:pt x="229" y="3"/>
                      </a:lnTo>
                      <a:lnTo>
                        <a:pt x="237" y="5"/>
                      </a:lnTo>
                      <a:lnTo>
                        <a:pt x="245" y="7"/>
                      </a:lnTo>
                      <a:lnTo>
                        <a:pt x="252" y="10"/>
                      </a:lnTo>
                      <a:lnTo>
                        <a:pt x="260" y="13"/>
                      </a:lnTo>
                      <a:lnTo>
                        <a:pt x="267" y="16"/>
                      </a:lnTo>
                      <a:lnTo>
                        <a:pt x="272" y="18"/>
                      </a:lnTo>
                      <a:lnTo>
                        <a:pt x="278" y="21"/>
                      </a:lnTo>
                      <a:lnTo>
                        <a:pt x="283" y="24"/>
                      </a:lnTo>
                      <a:lnTo>
                        <a:pt x="289" y="28"/>
                      </a:lnTo>
                      <a:lnTo>
                        <a:pt x="295" y="32"/>
                      </a:lnTo>
                      <a:lnTo>
                        <a:pt x="301" y="37"/>
                      </a:lnTo>
                      <a:lnTo>
                        <a:pt x="308" y="41"/>
                      </a:lnTo>
                      <a:lnTo>
                        <a:pt x="315" y="47"/>
                      </a:lnTo>
                      <a:lnTo>
                        <a:pt x="321" y="53"/>
                      </a:lnTo>
                      <a:lnTo>
                        <a:pt x="328" y="59"/>
                      </a:lnTo>
                      <a:lnTo>
                        <a:pt x="335" y="65"/>
                      </a:lnTo>
                      <a:lnTo>
                        <a:pt x="342" y="71"/>
                      </a:lnTo>
                      <a:lnTo>
                        <a:pt x="349" y="78"/>
                      </a:lnTo>
                      <a:lnTo>
                        <a:pt x="355" y="85"/>
                      </a:lnTo>
                      <a:lnTo>
                        <a:pt x="361" y="91"/>
                      </a:lnTo>
                      <a:lnTo>
                        <a:pt x="367" y="97"/>
                      </a:lnTo>
                      <a:lnTo>
                        <a:pt x="373" y="104"/>
                      </a:lnTo>
                      <a:lnTo>
                        <a:pt x="379" y="110"/>
                      </a:lnTo>
                      <a:lnTo>
                        <a:pt x="386" y="118"/>
                      </a:lnTo>
                      <a:lnTo>
                        <a:pt x="393" y="125"/>
                      </a:lnTo>
                      <a:lnTo>
                        <a:pt x="399" y="134"/>
                      </a:lnTo>
                      <a:lnTo>
                        <a:pt x="407" y="142"/>
                      </a:lnTo>
                      <a:lnTo>
                        <a:pt x="413" y="150"/>
                      </a:lnTo>
                      <a:lnTo>
                        <a:pt x="421" y="159"/>
                      </a:lnTo>
                      <a:lnTo>
                        <a:pt x="428" y="168"/>
                      </a:lnTo>
                      <a:lnTo>
                        <a:pt x="434" y="177"/>
                      </a:lnTo>
                      <a:lnTo>
                        <a:pt x="441" y="185"/>
                      </a:lnTo>
                      <a:lnTo>
                        <a:pt x="447" y="193"/>
                      </a:lnTo>
                      <a:lnTo>
                        <a:pt x="452" y="202"/>
                      </a:lnTo>
                      <a:lnTo>
                        <a:pt x="458" y="209"/>
                      </a:lnTo>
                      <a:lnTo>
                        <a:pt x="463" y="217"/>
                      </a:lnTo>
                      <a:lnTo>
                        <a:pt x="468" y="225"/>
                      </a:lnTo>
                      <a:lnTo>
                        <a:pt x="473" y="233"/>
                      </a:lnTo>
                      <a:lnTo>
                        <a:pt x="478" y="241"/>
                      </a:lnTo>
                      <a:lnTo>
                        <a:pt x="482" y="249"/>
                      </a:lnTo>
                      <a:lnTo>
                        <a:pt x="487" y="258"/>
                      </a:lnTo>
                      <a:lnTo>
                        <a:pt x="492" y="266"/>
                      </a:lnTo>
                      <a:lnTo>
                        <a:pt x="495" y="275"/>
                      </a:lnTo>
                      <a:lnTo>
                        <a:pt x="499" y="284"/>
                      </a:lnTo>
                      <a:lnTo>
                        <a:pt x="503" y="293"/>
                      </a:lnTo>
                      <a:lnTo>
                        <a:pt x="507" y="301"/>
                      </a:lnTo>
                      <a:lnTo>
                        <a:pt x="510" y="310"/>
                      </a:lnTo>
                      <a:lnTo>
                        <a:pt x="514" y="319"/>
                      </a:lnTo>
                      <a:lnTo>
                        <a:pt x="516" y="327"/>
                      </a:lnTo>
                      <a:lnTo>
                        <a:pt x="519" y="335"/>
                      </a:lnTo>
                      <a:lnTo>
                        <a:pt x="521" y="343"/>
                      </a:lnTo>
                      <a:lnTo>
                        <a:pt x="524" y="350"/>
                      </a:lnTo>
                      <a:lnTo>
                        <a:pt x="525" y="358"/>
                      </a:lnTo>
                      <a:lnTo>
                        <a:pt x="528" y="365"/>
                      </a:lnTo>
                      <a:lnTo>
                        <a:pt x="529" y="372"/>
                      </a:lnTo>
                      <a:lnTo>
                        <a:pt x="532" y="380"/>
                      </a:lnTo>
                      <a:lnTo>
                        <a:pt x="533" y="388"/>
                      </a:lnTo>
                      <a:lnTo>
                        <a:pt x="535" y="396"/>
                      </a:lnTo>
                      <a:lnTo>
                        <a:pt x="537" y="405"/>
                      </a:lnTo>
                      <a:lnTo>
                        <a:pt x="538" y="413"/>
                      </a:lnTo>
                      <a:lnTo>
                        <a:pt x="540" y="422"/>
                      </a:lnTo>
                      <a:lnTo>
                        <a:pt x="541" y="431"/>
                      </a:lnTo>
                      <a:lnTo>
                        <a:pt x="542" y="439"/>
                      </a:lnTo>
                      <a:lnTo>
                        <a:pt x="543" y="447"/>
                      </a:lnTo>
                      <a:lnTo>
                        <a:pt x="544" y="456"/>
                      </a:lnTo>
                      <a:lnTo>
                        <a:pt x="545" y="464"/>
                      </a:lnTo>
                      <a:lnTo>
                        <a:pt x="545" y="472"/>
                      </a:lnTo>
                      <a:lnTo>
                        <a:pt x="545" y="480"/>
                      </a:lnTo>
                      <a:lnTo>
                        <a:pt x="544" y="487"/>
                      </a:lnTo>
                      <a:lnTo>
                        <a:pt x="543" y="495"/>
                      </a:lnTo>
                      <a:lnTo>
                        <a:pt x="543" y="503"/>
                      </a:lnTo>
                      <a:lnTo>
                        <a:pt x="542" y="510"/>
                      </a:lnTo>
                      <a:lnTo>
                        <a:pt x="541" y="519"/>
                      </a:lnTo>
                      <a:lnTo>
                        <a:pt x="539" y="527"/>
                      </a:lnTo>
                      <a:lnTo>
                        <a:pt x="537" y="536"/>
                      </a:lnTo>
                      <a:lnTo>
                        <a:pt x="534" y="545"/>
                      </a:lnTo>
                      <a:lnTo>
                        <a:pt x="532" y="555"/>
                      </a:lnTo>
                      <a:lnTo>
                        <a:pt x="528" y="564"/>
                      </a:lnTo>
                      <a:lnTo>
                        <a:pt x="525" y="573"/>
                      </a:lnTo>
                      <a:lnTo>
                        <a:pt x="521" y="583"/>
                      </a:lnTo>
                      <a:lnTo>
                        <a:pt x="517" y="592"/>
                      </a:lnTo>
                      <a:lnTo>
                        <a:pt x="512" y="601"/>
                      </a:lnTo>
                      <a:lnTo>
                        <a:pt x="508" y="610"/>
                      </a:lnTo>
                      <a:lnTo>
                        <a:pt x="503" y="618"/>
                      </a:lnTo>
                      <a:lnTo>
                        <a:pt x="498" y="628"/>
                      </a:lnTo>
                      <a:lnTo>
                        <a:pt x="493" y="635"/>
                      </a:lnTo>
                      <a:lnTo>
                        <a:pt x="488" y="643"/>
                      </a:lnTo>
                      <a:lnTo>
                        <a:pt x="482" y="652"/>
                      </a:lnTo>
                      <a:lnTo>
                        <a:pt x="477" y="661"/>
                      </a:lnTo>
                      <a:lnTo>
                        <a:pt x="470" y="670"/>
                      </a:lnTo>
                      <a:lnTo>
                        <a:pt x="464" y="679"/>
                      </a:lnTo>
                      <a:lnTo>
                        <a:pt x="456" y="689"/>
                      </a:lnTo>
                      <a:lnTo>
                        <a:pt x="448" y="698"/>
                      </a:lnTo>
                      <a:lnTo>
                        <a:pt x="441" y="708"/>
                      </a:lnTo>
                      <a:lnTo>
                        <a:pt x="433" y="718"/>
                      </a:lnTo>
                      <a:lnTo>
                        <a:pt x="425" y="727"/>
                      </a:lnTo>
                      <a:lnTo>
                        <a:pt x="416" y="736"/>
                      </a:lnTo>
                      <a:lnTo>
                        <a:pt x="408" y="745"/>
                      </a:lnTo>
                      <a:lnTo>
                        <a:pt x="400" y="754"/>
                      </a:lnTo>
                      <a:lnTo>
                        <a:pt x="392" y="762"/>
                      </a:lnTo>
                      <a:lnTo>
                        <a:pt x="383" y="770"/>
                      </a:lnTo>
                      <a:lnTo>
                        <a:pt x="376" y="778"/>
                      </a:lnTo>
                      <a:lnTo>
                        <a:pt x="368" y="786"/>
                      </a:lnTo>
                      <a:lnTo>
                        <a:pt x="360" y="793"/>
                      </a:lnTo>
                      <a:lnTo>
                        <a:pt x="351" y="800"/>
                      </a:lnTo>
                      <a:lnTo>
                        <a:pt x="343" y="807"/>
                      </a:lnTo>
                      <a:lnTo>
                        <a:pt x="334" y="814"/>
                      </a:lnTo>
                      <a:lnTo>
                        <a:pt x="325" y="821"/>
                      </a:lnTo>
                      <a:lnTo>
                        <a:pt x="316" y="828"/>
                      </a:lnTo>
                      <a:lnTo>
                        <a:pt x="307" y="835"/>
                      </a:lnTo>
                      <a:lnTo>
                        <a:pt x="297" y="842"/>
                      </a:lnTo>
                      <a:lnTo>
                        <a:pt x="288" y="849"/>
                      </a:lnTo>
                      <a:lnTo>
                        <a:pt x="278" y="855"/>
                      </a:lnTo>
                      <a:lnTo>
                        <a:pt x="270" y="862"/>
                      </a:lnTo>
                      <a:lnTo>
                        <a:pt x="260" y="868"/>
                      </a:lnTo>
                      <a:lnTo>
                        <a:pt x="252" y="874"/>
                      </a:lnTo>
                      <a:lnTo>
                        <a:pt x="244" y="879"/>
                      </a:lnTo>
                      <a:lnTo>
                        <a:pt x="236" y="884"/>
                      </a:lnTo>
                      <a:lnTo>
                        <a:pt x="228" y="888"/>
                      </a:lnTo>
                      <a:lnTo>
                        <a:pt x="222" y="893"/>
                      </a:lnTo>
                      <a:lnTo>
                        <a:pt x="215" y="898"/>
                      </a:lnTo>
                      <a:lnTo>
                        <a:pt x="205" y="904"/>
                      </a:lnTo>
                      <a:lnTo>
                        <a:pt x="195" y="909"/>
                      </a:lnTo>
                      <a:lnTo>
                        <a:pt x="187" y="915"/>
                      </a:lnTo>
                      <a:lnTo>
                        <a:pt x="178" y="921"/>
                      </a:lnTo>
                      <a:lnTo>
                        <a:pt x="169" y="926"/>
                      </a:lnTo>
                      <a:lnTo>
                        <a:pt x="162" y="931"/>
                      </a:lnTo>
                      <a:lnTo>
                        <a:pt x="154" y="935"/>
                      </a:lnTo>
                      <a:lnTo>
                        <a:pt x="148" y="939"/>
                      </a:lnTo>
                      <a:lnTo>
                        <a:pt x="143" y="942"/>
                      </a:lnTo>
                      <a:lnTo>
                        <a:pt x="138" y="946"/>
                      </a:lnTo>
                      <a:lnTo>
                        <a:pt x="134" y="947"/>
                      </a:lnTo>
                      <a:lnTo>
                        <a:pt x="131" y="949"/>
                      </a:lnTo>
                      <a:lnTo>
                        <a:pt x="129" y="950"/>
                      </a:lnTo>
                      <a:lnTo>
                        <a:pt x="127" y="951"/>
                      </a:lnTo>
                      <a:lnTo>
                        <a:pt x="125" y="952"/>
                      </a:lnTo>
                      <a:lnTo>
                        <a:pt x="124" y="953"/>
                      </a:lnTo>
                      <a:lnTo>
                        <a:pt x="124" y="954"/>
                      </a:lnTo>
                      <a:lnTo>
                        <a:pt x="123" y="954"/>
                      </a:lnTo>
                      <a:cubicBezTo>
                        <a:pt x="106" y="962"/>
                        <a:pt x="82" y="965"/>
                        <a:pt x="63" y="969"/>
                      </a:cubicBezTo>
                      <a:cubicBezTo>
                        <a:pt x="32" y="974"/>
                        <a:pt x="0" y="977"/>
                        <a:pt x="0" y="977"/>
                      </a:cubicBezTo>
                      <a:lnTo>
                        <a:pt x="1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24" name="Group 190"/>
              <p:cNvGrpSpPr>
                <a:grpSpLocks/>
              </p:cNvGrpSpPr>
              <p:nvPr/>
            </p:nvGrpSpPr>
            <p:grpSpPr bwMode="auto">
              <a:xfrm>
                <a:off x="1700" y="1936"/>
                <a:ext cx="45" cy="76"/>
                <a:chOff x="1700" y="1936"/>
                <a:chExt cx="45" cy="76"/>
              </a:xfrm>
            </p:grpSpPr>
            <p:sp>
              <p:nvSpPr>
                <p:cNvPr id="62625" name="Freeform 191"/>
                <p:cNvSpPr>
                  <a:spLocks noChangeArrowheads="1"/>
                </p:cNvSpPr>
                <p:nvPr/>
              </p:nvSpPr>
              <p:spPr bwMode="auto">
                <a:xfrm>
                  <a:off x="1700" y="1936"/>
                  <a:ext cx="46" cy="77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544" y="421"/>
                      </a:moveTo>
                      <a:lnTo>
                        <a:pt x="539" y="422"/>
                      </a:lnTo>
                      <a:lnTo>
                        <a:pt x="533" y="425"/>
                      </a:lnTo>
                      <a:lnTo>
                        <a:pt x="529" y="425"/>
                      </a:lnTo>
                      <a:lnTo>
                        <a:pt x="523" y="426"/>
                      </a:lnTo>
                      <a:lnTo>
                        <a:pt x="517" y="427"/>
                      </a:lnTo>
                      <a:lnTo>
                        <a:pt x="511" y="427"/>
                      </a:lnTo>
                      <a:lnTo>
                        <a:pt x="504" y="426"/>
                      </a:lnTo>
                      <a:lnTo>
                        <a:pt x="497" y="425"/>
                      </a:lnTo>
                      <a:lnTo>
                        <a:pt x="489" y="424"/>
                      </a:lnTo>
                      <a:lnTo>
                        <a:pt x="481" y="422"/>
                      </a:lnTo>
                      <a:lnTo>
                        <a:pt x="473" y="421"/>
                      </a:lnTo>
                      <a:lnTo>
                        <a:pt x="464" y="418"/>
                      </a:lnTo>
                      <a:lnTo>
                        <a:pt x="456" y="416"/>
                      </a:lnTo>
                      <a:lnTo>
                        <a:pt x="447" y="413"/>
                      </a:lnTo>
                      <a:lnTo>
                        <a:pt x="439" y="410"/>
                      </a:lnTo>
                      <a:lnTo>
                        <a:pt x="431" y="407"/>
                      </a:lnTo>
                      <a:lnTo>
                        <a:pt x="422" y="404"/>
                      </a:lnTo>
                      <a:lnTo>
                        <a:pt x="413" y="400"/>
                      </a:lnTo>
                      <a:lnTo>
                        <a:pt x="404" y="396"/>
                      </a:lnTo>
                      <a:lnTo>
                        <a:pt x="394" y="391"/>
                      </a:lnTo>
                      <a:lnTo>
                        <a:pt x="385" y="387"/>
                      </a:lnTo>
                      <a:lnTo>
                        <a:pt x="376" y="383"/>
                      </a:lnTo>
                      <a:lnTo>
                        <a:pt x="366" y="378"/>
                      </a:lnTo>
                      <a:lnTo>
                        <a:pt x="358" y="373"/>
                      </a:lnTo>
                      <a:lnTo>
                        <a:pt x="350" y="369"/>
                      </a:lnTo>
                      <a:lnTo>
                        <a:pt x="343" y="365"/>
                      </a:lnTo>
                      <a:lnTo>
                        <a:pt x="337" y="361"/>
                      </a:lnTo>
                      <a:lnTo>
                        <a:pt x="331" y="358"/>
                      </a:lnTo>
                      <a:lnTo>
                        <a:pt x="326" y="354"/>
                      </a:lnTo>
                      <a:lnTo>
                        <a:pt x="321" y="349"/>
                      </a:lnTo>
                      <a:lnTo>
                        <a:pt x="316" y="345"/>
                      </a:lnTo>
                      <a:lnTo>
                        <a:pt x="313" y="341"/>
                      </a:lnTo>
                      <a:lnTo>
                        <a:pt x="309" y="336"/>
                      </a:lnTo>
                      <a:lnTo>
                        <a:pt x="307" y="331"/>
                      </a:lnTo>
                      <a:lnTo>
                        <a:pt x="305" y="326"/>
                      </a:lnTo>
                      <a:lnTo>
                        <a:pt x="304" y="320"/>
                      </a:lnTo>
                      <a:lnTo>
                        <a:pt x="303" y="315"/>
                      </a:lnTo>
                      <a:lnTo>
                        <a:pt x="302" y="309"/>
                      </a:lnTo>
                      <a:lnTo>
                        <a:pt x="301" y="303"/>
                      </a:lnTo>
                      <a:lnTo>
                        <a:pt x="301" y="297"/>
                      </a:lnTo>
                      <a:lnTo>
                        <a:pt x="301" y="291"/>
                      </a:lnTo>
                      <a:lnTo>
                        <a:pt x="301" y="284"/>
                      </a:lnTo>
                      <a:lnTo>
                        <a:pt x="301" y="277"/>
                      </a:lnTo>
                      <a:lnTo>
                        <a:pt x="301" y="269"/>
                      </a:lnTo>
                      <a:lnTo>
                        <a:pt x="302" y="261"/>
                      </a:lnTo>
                      <a:lnTo>
                        <a:pt x="303" y="252"/>
                      </a:lnTo>
                      <a:lnTo>
                        <a:pt x="303" y="243"/>
                      </a:lnTo>
                      <a:lnTo>
                        <a:pt x="304" y="234"/>
                      </a:lnTo>
                      <a:lnTo>
                        <a:pt x="305" y="224"/>
                      </a:lnTo>
                      <a:lnTo>
                        <a:pt x="307" y="215"/>
                      </a:lnTo>
                      <a:lnTo>
                        <a:pt x="309" y="206"/>
                      </a:lnTo>
                      <a:lnTo>
                        <a:pt x="311" y="197"/>
                      </a:lnTo>
                      <a:lnTo>
                        <a:pt x="313" y="188"/>
                      </a:lnTo>
                      <a:lnTo>
                        <a:pt x="316" y="180"/>
                      </a:lnTo>
                      <a:lnTo>
                        <a:pt x="318" y="172"/>
                      </a:lnTo>
                      <a:lnTo>
                        <a:pt x="322" y="164"/>
                      </a:lnTo>
                      <a:lnTo>
                        <a:pt x="326" y="155"/>
                      </a:lnTo>
                      <a:lnTo>
                        <a:pt x="330" y="147"/>
                      </a:lnTo>
                      <a:lnTo>
                        <a:pt x="334" y="138"/>
                      </a:lnTo>
                      <a:lnTo>
                        <a:pt x="338" y="130"/>
                      </a:lnTo>
                      <a:lnTo>
                        <a:pt x="343" y="121"/>
                      </a:lnTo>
                      <a:lnTo>
                        <a:pt x="348" y="113"/>
                      </a:lnTo>
                      <a:lnTo>
                        <a:pt x="353" y="105"/>
                      </a:lnTo>
                      <a:lnTo>
                        <a:pt x="357" y="98"/>
                      </a:lnTo>
                      <a:lnTo>
                        <a:pt x="361" y="91"/>
                      </a:lnTo>
                      <a:lnTo>
                        <a:pt x="366" y="85"/>
                      </a:lnTo>
                      <a:lnTo>
                        <a:pt x="369" y="79"/>
                      </a:lnTo>
                      <a:lnTo>
                        <a:pt x="373" y="73"/>
                      </a:lnTo>
                      <a:lnTo>
                        <a:pt x="377" y="66"/>
                      </a:lnTo>
                      <a:lnTo>
                        <a:pt x="381" y="59"/>
                      </a:lnTo>
                      <a:lnTo>
                        <a:pt x="385" y="53"/>
                      </a:lnTo>
                      <a:lnTo>
                        <a:pt x="388" y="47"/>
                      </a:lnTo>
                      <a:lnTo>
                        <a:pt x="391" y="41"/>
                      </a:lnTo>
                      <a:lnTo>
                        <a:pt x="392" y="36"/>
                      </a:lnTo>
                      <a:lnTo>
                        <a:pt x="394" y="31"/>
                      </a:lnTo>
                      <a:lnTo>
                        <a:pt x="394" y="26"/>
                      </a:lnTo>
                      <a:lnTo>
                        <a:pt x="394" y="23"/>
                      </a:lnTo>
                      <a:lnTo>
                        <a:pt x="393" y="20"/>
                      </a:lnTo>
                      <a:lnTo>
                        <a:pt x="391" y="17"/>
                      </a:lnTo>
                      <a:lnTo>
                        <a:pt x="389" y="14"/>
                      </a:lnTo>
                      <a:lnTo>
                        <a:pt x="386" y="11"/>
                      </a:lnTo>
                      <a:lnTo>
                        <a:pt x="382" y="9"/>
                      </a:lnTo>
                      <a:lnTo>
                        <a:pt x="378" y="7"/>
                      </a:lnTo>
                      <a:lnTo>
                        <a:pt x="373" y="5"/>
                      </a:lnTo>
                      <a:lnTo>
                        <a:pt x="368" y="3"/>
                      </a:lnTo>
                      <a:lnTo>
                        <a:pt x="362" y="2"/>
                      </a:lnTo>
                      <a:lnTo>
                        <a:pt x="356" y="1"/>
                      </a:lnTo>
                      <a:lnTo>
                        <a:pt x="351" y="0"/>
                      </a:lnTo>
                      <a:lnTo>
                        <a:pt x="344" y="0"/>
                      </a:lnTo>
                      <a:lnTo>
                        <a:pt x="338" y="0"/>
                      </a:lnTo>
                      <a:lnTo>
                        <a:pt x="331" y="0"/>
                      </a:lnTo>
                      <a:lnTo>
                        <a:pt x="323" y="2"/>
                      </a:lnTo>
                      <a:lnTo>
                        <a:pt x="316" y="3"/>
                      </a:lnTo>
                      <a:lnTo>
                        <a:pt x="308" y="5"/>
                      </a:lnTo>
                      <a:lnTo>
                        <a:pt x="300" y="7"/>
                      </a:lnTo>
                      <a:lnTo>
                        <a:pt x="293" y="10"/>
                      </a:lnTo>
                      <a:lnTo>
                        <a:pt x="285" y="13"/>
                      </a:lnTo>
                      <a:lnTo>
                        <a:pt x="278" y="16"/>
                      </a:lnTo>
                      <a:lnTo>
                        <a:pt x="273" y="18"/>
                      </a:lnTo>
                      <a:lnTo>
                        <a:pt x="267" y="21"/>
                      </a:lnTo>
                      <a:lnTo>
                        <a:pt x="262" y="24"/>
                      </a:lnTo>
                      <a:lnTo>
                        <a:pt x="256" y="28"/>
                      </a:lnTo>
                      <a:lnTo>
                        <a:pt x="250" y="32"/>
                      </a:lnTo>
                      <a:lnTo>
                        <a:pt x="244" y="37"/>
                      </a:lnTo>
                      <a:lnTo>
                        <a:pt x="237" y="41"/>
                      </a:lnTo>
                      <a:lnTo>
                        <a:pt x="230" y="47"/>
                      </a:lnTo>
                      <a:lnTo>
                        <a:pt x="224" y="53"/>
                      </a:lnTo>
                      <a:lnTo>
                        <a:pt x="217" y="59"/>
                      </a:lnTo>
                      <a:lnTo>
                        <a:pt x="210" y="65"/>
                      </a:lnTo>
                      <a:lnTo>
                        <a:pt x="203" y="71"/>
                      </a:lnTo>
                      <a:lnTo>
                        <a:pt x="196" y="78"/>
                      </a:lnTo>
                      <a:lnTo>
                        <a:pt x="190" y="85"/>
                      </a:lnTo>
                      <a:lnTo>
                        <a:pt x="184" y="91"/>
                      </a:lnTo>
                      <a:lnTo>
                        <a:pt x="178" y="97"/>
                      </a:lnTo>
                      <a:lnTo>
                        <a:pt x="172" y="104"/>
                      </a:lnTo>
                      <a:lnTo>
                        <a:pt x="166" y="110"/>
                      </a:lnTo>
                      <a:lnTo>
                        <a:pt x="159" y="118"/>
                      </a:lnTo>
                      <a:lnTo>
                        <a:pt x="152" y="125"/>
                      </a:lnTo>
                      <a:lnTo>
                        <a:pt x="146" y="134"/>
                      </a:lnTo>
                      <a:lnTo>
                        <a:pt x="138" y="142"/>
                      </a:lnTo>
                      <a:lnTo>
                        <a:pt x="132" y="150"/>
                      </a:lnTo>
                      <a:lnTo>
                        <a:pt x="124" y="159"/>
                      </a:lnTo>
                      <a:lnTo>
                        <a:pt x="117" y="168"/>
                      </a:lnTo>
                      <a:lnTo>
                        <a:pt x="111" y="177"/>
                      </a:lnTo>
                      <a:lnTo>
                        <a:pt x="104" y="185"/>
                      </a:lnTo>
                      <a:lnTo>
                        <a:pt x="98" y="193"/>
                      </a:lnTo>
                      <a:lnTo>
                        <a:pt x="93" y="202"/>
                      </a:lnTo>
                      <a:lnTo>
                        <a:pt x="87" y="209"/>
                      </a:lnTo>
                      <a:lnTo>
                        <a:pt x="82" y="217"/>
                      </a:lnTo>
                      <a:lnTo>
                        <a:pt x="77" y="225"/>
                      </a:lnTo>
                      <a:lnTo>
                        <a:pt x="72" y="233"/>
                      </a:lnTo>
                      <a:lnTo>
                        <a:pt x="67" y="241"/>
                      </a:lnTo>
                      <a:lnTo>
                        <a:pt x="63" y="249"/>
                      </a:lnTo>
                      <a:lnTo>
                        <a:pt x="58" y="258"/>
                      </a:lnTo>
                      <a:lnTo>
                        <a:pt x="53" y="266"/>
                      </a:lnTo>
                      <a:lnTo>
                        <a:pt x="50" y="275"/>
                      </a:lnTo>
                      <a:lnTo>
                        <a:pt x="46" y="284"/>
                      </a:lnTo>
                      <a:lnTo>
                        <a:pt x="42" y="293"/>
                      </a:lnTo>
                      <a:lnTo>
                        <a:pt x="38" y="301"/>
                      </a:lnTo>
                      <a:lnTo>
                        <a:pt x="35" y="310"/>
                      </a:lnTo>
                      <a:lnTo>
                        <a:pt x="31" y="319"/>
                      </a:lnTo>
                      <a:lnTo>
                        <a:pt x="29" y="327"/>
                      </a:lnTo>
                      <a:lnTo>
                        <a:pt x="26" y="335"/>
                      </a:lnTo>
                      <a:lnTo>
                        <a:pt x="24" y="343"/>
                      </a:lnTo>
                      <a:lnTo>
                        <a:pt x="21" y="350"/>
                      </a:lnTo>
                      <a:lnTo>
                        <a:pt x="20" y="358"/>
                      </a:lnTo>
                      <a:lnTo>
                        <a:pt x="17" y="365"/>
                      </a:lnTo>
                      <a:lnTo>
                        <a:pt x="16" y="372"/>
                      </a:lnTo>
                      <a:lnTo>
                        <a:pt x="13" y="380"/>
                      </a:lnTo>
                      <a:lnTo>
                        <a:pt x="12" y="388"/>
                      </a:lnTo>
                      <a:lnTo>
                        <a:pt x="10" y="396"/>
                      </a:lnTo>
                      <a:lnTo>
                        <a:pt x="8" y="405"/>
                      </a:lnTo>
                      <a:lnTo>
                        <a:pt x="7" y="413"/>
                      </a:lnTo>
                      <a:lnTo>
                        <a:pt x="5" y="422"/>
                      </a:lnTo>
                      <a:lnTo>
                        <a:pt x="4" y="431"/>
                      </a:lnTo>
                      <a:lnTo>
                        <a:pt x="3" y="439"/>
                      </a:lnTo>
                      <a:lnTo>
                        <a:pt x="2" y="447"/>
                      </a:lnTo>
                      <a:lnTo>
                        <a:pt x="1" y="456"/>
                      </a:lnTo>
                      <a:lnTo>
                        <a:pt x="0" y="464"/>
                      </a:lnTo>
                      <a:lnTo>
                        <a:pt x="0" y="472"/>
                      </a:lnTo>
                      <a:lnTo>
                        <a:pt x="0" y="480"/>
                      </a:lnTo>
                      <a:lnTo>
                        <a:pt x="1" y="487"/>
                      </a:lnTo>
                      <a:lnTo>
                        <a:pt x="2" y="495"/>
                      </a:lnTo>
                      <a:lnTo>
                        <a:pt x="2" y="503"/>
                      </a:lnTo>
                      <a:lnTo>
                        <a:pt x="3" y="510"/>
                      </a:lnTo>
                      <a:lnTo>
                        <a:pt x="4" y="519"/>
                      </a:lnTo>
                      <a:lnTo>
                        <a:pt x="6" y="527"/>
                      </a:lnTo>
                      <a:lnTo>
                        <a:pt x="8" y="536"/>
                      </a:lnTo>
                      <a:lnTo>
                        <a:pt x="11" y="545"/>
                      </a:lnTo>
                      <a:lnTo>
                        <a:pt x="13" y="555"/>
                      </a:lnTo>
                      <a:lnTo>
                        <a:pt x="17" y="564"/>
                      </a:lnTo>
                      <a:lnTo>
                        <a:pt x="20" y="573"/>
                      </a:lnTo>
                      <a:lnTo>
                        <a:pt x="24" y="583"/>
                      </a:lnTo>
                      <a:lnTo>
                        <a:pt x="28" y="592"/>
                      </a:lnTo>
                      <a:lnTo>
                        <a:pt x="33" y="601"/>
                      </a:lnTo>
                      <a:lnTo>
                        <a:pt x="37" y="610"/>
                      </a:lnTo>
                      <a:lnTo>
                        <a:pt x="42" y="618"/>
                      </a:lnTo>
                      <a:lnTo>
                        <a:pt x="47" y="628"/>
                      </a:lnTo>
                      <a:lnTo>
                        <a:pt x="52" y="635"/>
                      </a:lnTo>
                      <a:lnTo>
                        <a:pt x="57" y="643"/>
                      </a:lnTo>
                      <a:lnTo>
                        <a:pt x="63" y="652"/>
                      </a:lnTo>
                      <a:lnTo>
                        <a:pt x="68" y="661"/>
                      </a:lnTo>
                      <a:lnTo>
                        <a:pt x="75" y="670"/>
                      </a:lnTo>
                      <a:lnTo>
                        <a:pt x="81" y="679"/>
                      </a:lnTo>
                      <a:lnTo>
                        <a:pt x="89" y="689"/>
                      </a:lnTo>
                      <a:lnTo>
                        <a:pt x="97" y="698"/>
                      </a:lnTo>
                      <a:lnTo>
                        <a:pt x="104" y="708"/>
                      </a:lnTo>
                      <a:lnTo>
                        <a:pt x="112" y="718"/>
                      </a:lnTo>
                      <a:lnTo>
                        <a:pt x="120" y="727"/>
                      </a:lnTo>
                      <a:lnTo>
                        <a:pt x="129" y="736"/>
                      </a:lnTo>
                      <a:lnTo>
                        <a:pt x="137" y="745"/>
                      </a:lnTo>
                      <a:lnTo>
                        <a:pt x="145" y="754"/>
                      </a:lnTo>
                      <a:lnTo>
                        <a:pt x="153" y="762"/>
                      </a:lnTo>
                      <a:lnTo>
                        <a:pt x="162" y="770"/>
                      </a:lnTo>
                      <a:lnTo>
                        <a:pt x="169" y="778"/>
                      </a:lnTo>
                      <a:lnTo>
                        <a:pt x="177" y="786"/>
                      </a:lnTo>
                      <a:lnTo>
                        <a:pt x="185" y="793"/>
                      </a:lnTo>
                      <a:lnTo>
                        <a:pt x="194" y="800"/>
                      </a:lnTo>
                      <a:lnTo>
                        <a:pt x="202" y="807"/>
                      </a:lnTo>
                      <a:lnTo>
                        <a:pt x="211" y="814"/>
                      </a:lnTo>
                      <a:lnTo>
                        <a:pt x="220" y="821"/>
                      </a:lnTo>
                      <a:lnTo>
                        <a:pt x="229" y="828"/>
                      </a:lnTo>
                      <a:lnTo>
                        <a:pt x="238" y="835"/>
                      </a:lnTo>
                      <a:lnTo>
                        <a:pt x="248" y="842"/>
                      </a:lnTo>
                      <a:lnTo>
                        <a:pt x="257" y="849"/>
                      </a:lnTo>
                      <a:lnTo>
                        <a:pt x="267" y="855"/>
                      </a:lnTo>
                      <a:lnTo>
                        <a:pt x="275" y="862"/>
                      </a:lnTo>
                      <a:lnTo>
                        <a:pt x="285" y="868"/>
                      </a:lnTo>
                      <a:lnTo>
                        <a:pt x="293" y="874"/>
                      </a:lnTo>
                      <a:lnTo>
                        <a:pt x="301" y="879"/>
                      </a:lnTo>
                      <a:lnTo>
                        <a:pt x="309" y="884"/>
                      </a:lnTo>
                      <a:lnTo>
                        <a:pt x="317" y="888"/>
                      </a:lnTo>
                      <a:lnTo>
                        <a:pt x="323" y="893"/>
                      </a:lnTo>
                      <a:lnTo>
                        <a:pt x="330" y="898"/>
                      </a:lnTo>
                      <a:lnTo>
                        <a:pt x="340" y="904"/>
                      </a:lnTo>
                      <a:lnTo>
                        <a:pt x="350" y="909"/>
                      </a:lnTo>
                      <a:lnTo>
                        <a:pt x="358" y="915"/>
                      </a:lnTo>
                      <a:lnTo>
                        <a:pt x="367" y="921"/>
                      </a:lnTo>
                      <a:lnTo>
                        <a:pt x="376" y="926"/>
                      </a:lnTo>
                      <a:lnTo>
                        <a:pt x="383" y="931"/>
                      </a:lnTo>
                      <a:lnTo>
                        <a:pt x="391" y="935"/>
                      </a:lnTo>
                      <a:lnTo>
                        <a:pt x="397" y="939"/>
                      </a:lnTo>
                      <a:lnTo>
                        <a:pt x="402" y="942"/>
                      </a:lnTo>
                      <a:lnTo>
                        <a:pt x="407" y="946"/>
                      </a:lnTo>
                      <a:lnTo>
                        <a:pt x="411" y="947"/>
                      </a:lnTo>
                      <a:lnTo>
                        <a:pt x="414" y="949"/>
                      </a:lnTo>
                      <a:lnTo>
                        <a:pt x="416" y="950"/>
                      </a:lnTo>
                      <a:lnTo>
                        <a:pt x="418" y="951"/>
                      </a:lnTo>
                      <a:lnTo>
                        <a:pt x="420" y="952"/>
                      </a:lnTo>
                      <a:lnTo>
                        <a:pt x="421" y="953"/>
                      </a:lnTo>
                      <a:lnTo>
                        <a:pt x="421" y="954"/>
                      </a:lnTo>
                      <a:lnTo>
                        <a:pt x="422" y="954"/>
                      </a:lnTo>
                      <a:cubicBezTo>
                        <a:pt x="439" y="962"/>
                        <a:pt x="463" y="965"/>
                        <a:pt x="482" y="969"/>
                      </a:cubicBezTo>
                      <a:cubicBezTo>
                        <a:pt x="513" y="974"/>
                        <a:pt x="545" y="977"/>
                        <a:pt x="545" y="977"/>
                      </a:cubicBezTo>
                      <a:lnTo>
                        <a:pt x="544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622" name="AutoShape 192"/>
            <p:cNvSpPr>
              <a:spLocks noChangeArrowheads="1"/>
            </p:cNvSpPr>
            <p:nvPr/>
          </p:nvSpPr>
          <p:spPr bwMode="auto">
            <a:xfrm>
              <a:off x="1742" y="1961"/>
              <a:ext cx="148" cy="63"/>
            </a:xfrm>
            <a:prstGeom prst="roundRect">
              <a:avLst>
                <a:gd name="adj" fmla="val 1611"/>
              </a:avLst>
            </a:prstGeom>
            <a:solidFill>
              <a:srgbClr val="FF0000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94" name="Group 193"/>
          <p:cNvGrpSpPr>
            <a:grpSpLocks/>
          </p:cNvGrpSpPr>
          <p:nvPr/>
        </p:nvGrpSpPr>
        <p:grpSpPr bwMode="auto">
          <a:xfrm>
            <a:off x="2171700" y="3875088"/>
            <a:ext cx="412750" cy="165100"/>
            <a:chOff x="1241" y="2214"/>
            <a:chExt cx="236" cy="95"/>
          </a:xfrm>
        </p:grpSpPr>
        <p:sp>
          <p:nvSpPr>
            <p:cNvPr id="62619" name="AutoShape 194"/>
            <p:cNvSpPr>
              <a:spLocks noChangeArrowheads="1"/>
            </p:cNvSpPr>
            <p:nvPr/>
          </p:nvSpPr>
          <p:spPr bwMode="auto">
            <a:xfrm>
              <a:off x="1284" y="2247"/>
              <a:ext cx="148" cy="63"/>
            </a:xfrm>
            <a:prstGeom prst="roundRect">
              <a:avLst>
                <a:gd name="adj" fmla="val 1611"/>
              </a:avLst>
            </a:prstGeom>
            <a:solidFill>
              <a:srgbClr val="E6E6E6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20" name="Freeform 195"/>
            <p:cNvSpPr>
              <a:spLocks noChangeArrowheads="1"/>
            </p:cNvSpPr>
            <p:nvPr/>
          </p:nvSpPr>
          <p:spPr bwMode="auto">
            <a:xfrm>
              <a:off x="1241" y="2214"/>
              <a:ext cx="237" cy="69"/>
            </a:xfrm>
            <a:custGeom>
              <a:avLst/>
              <a:gdLst>
                <a:gd name="T0" fmla="*/ 0 w 3525"/>
                <a:gd name="T1" fmla="*/ 0 h 1176"/>
                <a:gd name="T2" fmla="*/ 0 w 3525"/>
                <a:gd name="T3" fmla="*/ 0 h 1176"/>
                <a:gd name="T4" fmla="*/ 0 w 3525"/>
                <a:gd name="T5" fmla="*/ 0 h 1176"/>
                <a:gd name="T6" fmla="*/ 0 w 3525"/>
                <a:gd name="T7" fmla="*/ 0 h 1176"/>
                <a:gd name="T8" fmla="*/ 0 w 3525"/>
                <a:gd name="T9" fmla="*/ 0 h 1176"/>
                <a:gd name="T10" fmla="*/ 0 w 3525"/>
                <a:gd name="T11" fmla="*/ 0 h 1176"/>
                <a:gd name="T12" fmla="*/ 0 w 3525"/>
                <a:gd name="T13" fmla="*/ 0 h 1176"/>
                <a:gd name="T14" fmla="*/ 0 w 3525"/>
                <a:gd name="T15" fmla="*/ 0 h 1176"/>
                <a:gd name="T16" fmla="*/ 0 w 3525"/>
                <a:gd name="T17" fmla="*/ 0 h 1176"/>
                <a:gd name="T18" fmla="*/ 0 w 3525"/>
                <a:gd name="T19" fmla="*/ 0 h 1176"/>
                <a:gd name="T20" fmla="*/ 0 w 3525"/>
                <a:gd name="T21" fmla="*/ 0 h 1176"/>
                <a:gd name="T22" fmla="*/ 0 w 3525"/>
                <a:gd name="T23" fmla="*/ 0 h 1176"/>
                <a:gd name="T24" fmla="*/ 0 w 3525"/>
                <a:gd name="T25" fmla="*/ 0 h 1176"/>
                <a:gd name="T26" fmla="*/ 0 w 3525"/>
                <a:gd name="T27" fmla="*/ 0 h 1176"/>
                <a:gd name="T28" fmla="*/ 0 w 3525"/>
                <a:gd name="T29" fmla="*/ 0 h 1176"/>
                <a:gd name="T30" fmla="*/ 0 w 3525"/>
                <a:gd name="T31" fmla="*/ 0 h 1176"/>
                <a:gd name="T32" fmla="*/ 0 w 3525"/>
                <a:gd name="T33" fmla="*/ 0 h 1176"/>
                <a:gd name="T34" fmla="*/ 0 w 3525"/>
                <a:gd name="T35" fmla="*/ 0 h 1176"/>
                <a:gd name="T36" fmla="*/ 0 w 3525"/>
                <a:gd name="T37" fmla="*/ 0 h 1176"/>
                <a:gd name="T38" fmla="*/ 0 w 3525"/>
                <a:gd name="T39" fmla="*/ 0 h 1176"/>
                <a:gd name="T40" fmla="*/ 0 w 3525"/>
                <a:gd name="T41" fmla="*/ 0 h 1176"/>
                <a:gd name="T42" fmla="*/ 0 w 3525"/>
                <a:gd name="T43" fmla="*/ 0 h 1176"/>
                <a:gd name="T44" fmla="*/ 0 w 3525"/>
                <a:gd name="T45" fmla="*/ 0 h 1176"/>
                <a:gd name="T46" fmla="*/ 0 w 3525"/>
                <a:gd name="T47" fmla="*/ 0 h 1176"/>
                <a:gd name="T48" fmla="*/ 0 w 3525"/>
                <a:gd name="T49" fmla="*/ 0 h 1176"/>
                <a:gd name="T50" fmla="*/ 0 w 3525"/>
                <a:gd name="T51" fmla="*/ 0 h 1176"/>
                <a:gd name="T52" fmla="*/ 0 w 3525"/>
                <a:gd name="T53" fmla="*/ 0 h 1176"/>
                <a:gd name="T54" fmla="*/ 0 w 3525"/>
                <a:gd name="T55" fmla="*/ 0 h 1176"/>
                <a:gd name="T56" fmla="*/ 0 w 3525"/>
                <a:gd name="T57" fmla="*/ 0 h 1176"/>
                <a:gd name="T58" fmla="*/ 0 w 3525"/>
                <a:gd name="T59" fmla="*/ 0 h 1176"/>
                <a:gd name="T60" fmla="*/ 0 w 3525"/>
                <a:gd name="T61" fmla="*/ 0 h 1176"/>
                <a:gd name="T62" fmla="*/ 0 w 3525"/>
                <a:gd name="T63" fmla="*/ 0 h 1176"/>
                <a:gd name="T64" fmla="*/ 0 w 3525"/>
                <a:gd name="T65" fmla="*/ 0 h 1176"/>
                <a:gd name="T66" fmla="*/ 0 w 3525"/>
                <a:gd name="T67" fmla="*/ 0 h 1176"/>
                <a:gd name="T68" fmla="*/ 0 w 3525"/>
                <a:gd name="T69" fmla="*/ 0 h 1176"/>
                <a:gd name="T70" fmla="*/ 0 w 3525"/>
                <a:gd name="T71" fmla="*/ 0 h 1176"/>
                <a:gd name="T72" fmla="*/ 0 w 3525"/>
                <a:gd name="T73" fmla="*/ 0 h 1176"/>
                <a:gd name="T74" fmla="*/ 0 w 3525"/>
                <a:gd name="T75" fmla="*/ 0 h 1176"/>
                <a:gd name="T76" fmla="*/ 0 w 3525"/>
                <a:gd name="T77" fmla="*/ 0 h 1176"/>
                <a:gd name="T78" fmla="*/ 0 w 3525"/>
                <a:gd name="T79" fmla="*/ 0 h 1176"/>
                <a:gd name="T80" fmla="*/ 0 w 3525"/>
                <a:gd name="T81" fmla="*/ 0 h 1176"/>
                <a:gd name="T82" fmla="*/ 0 w 3525"/>
                <a:gd name="T83" fmla="*/ 0 h 1176"/>
                <a:gd name="T84" fmla="*/ 0 w 3525"/>
                <a:gd name="T85" fmla="*/ 0 h 1176"/>
                <a:gd name="T86" fmla="*/ 0 w 3525"/>
                <a:gd name="T87" fmla="*/ 0 h 1176"/>
                <a:gd name="T88" fmla="*/ 0 w 3525"/>
                <a:gd name="T89" fmla="*/ 0 h 1176"/>
                <a:gd name="T90" fmla="*/ 0 w 3525"/>
                <a:gd name="T91" fmla="*/ 0 h 1176"/>
                <a:gd name="T92" fmla="*/ 0 w 3525"/>
                <a:gd name="T93" fmla="*/ 0 h 1176"/>
                <a:gd name="T94" fmla="*/ 0 w 3525"/>
                <a:gd name="T95" fmla="*/ 0 h 1176"/>
                <a:gd name="T96" fmla="*/ 0 w 3525"/>
                <a:gd name="T97" fmla="*/ 0 h 1176"/>
                <a:gd name="T98" fmla="*/ 0 w 3525"/>
                <a:gd name="T99" fmla="*/ 0 h 1176"/>
                <a:gd name="T100" fmla="*/ 0 w 3525"/>
                <a:gd name="T101" fmla="*/ 0 h 1176"/>
                <a:gd name="T102" fmla="*/ 0 w 3525"/>
                <a:gd name="T103" fmla="*/ 0 h 1176"/>
                <a:gd name="T104" fmla="*/ 0 w 3525"/>
                <a:gd name="T105" fmla="*/ 0 h 1176"/>
                <a:gd name="T106" fmla="*/ 0 w 3525"/>
                <a:gd name="T107" fmla="*/ 0 h 1176"/>
                <a:gd name="T108" fmla="*/ 0 w 3525"/>
                <a:gd name="T109" fmla="*/ 0 h 1176"/>
                <a:gd name="T110" fmla="*/ 0 w 3525"/>
                <a:gd name="T111" fmla="*/ 0 h 1176"/>
                <a:gd name="T112" fmla="*/ 0 w 3525"/>
                <a:gd name="T113" fmla="*/ 0 h 1176"/>
                <a:gd name="T114" fmla="*/ 0 w 3525"/>
                <a:gd name="T115" fmla="*/ 0 h 1176"/>
                <a:gd name="T116" fmla="*/ 0 w 3525"/>
                <a:gd name="T117" fmla="*/ 0 h 1176"/>
                <a:gd name="T118" fmla="*/ 0 w 3525"/>
                <a:gd name="T119" fmla="*/ 0 h 1176"/>
                <a:gd name="T120" fmla="*/ 0 w 3525"/>
                <a:gd name="T121" fmla="*/ 0 h 11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25"/>
                <a:gd name="T184" fmla="*/ 0 h 1176"/>
                <a:gd name="T185" fmla="*/ 3525 w 3525"/>
                <a:gd name="T186" fmla="*/ 1176 h 11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25" h="1176">
                  <a:moveTo>
                    <a:pt x="1763" y="1175"/>
                  </a:moveTo>
                  <a:lnTo>
                    <a:pt x="1407" y="1163"/>
                  </a:lnTo>
                  <a:lnTo>
                    <a:pt x="1075" y="1129"/>
                  </a:lnTo>
                  <a:lnTo>
                    <a:pt x="777" y="1074"/>
                  </a:lnTo>
                  <a:lnTo>
                    <a:pt x="515" y="1003"/>
                  </a:lnTo>
                  <a:lnTo>
                    <a:pt x="402" y="961"/>
                  </a:lnTo>
                  <a:lnTo>
                    <a:pt x="301" y="916"/>
                  </a:lnTo>
                  <a:lnTo>
                    <a:pt x="213" y="868"/>
                  </a:lnTo>
                  <a:lnTo>
                    <a:pt x="139" y="816"/>
                  </a:lnTo>
                  <a:lnTo>
                    <a:pt x="79" y="762"/>
                  </a:lnTo>
                  <a:lnTo>
                    <a:pt x="55" y="734"/>
                  </a:lnTo>
                  <a:lnTo>
                    <a:pt x="36" y="706"/>
                  </a:lnTo>
                  <a:lnTo>
                    <a:pt x="20" y="677"/>
                  </a:lnTo>
                  <a:lnTo>
                    <a:pt x="10" y="647"/>
                  </a:lnTo>
                  <a:lnTo>
                    <a:pt x="2" y="617"/>
                  </a:lnTo>
                  <a:lnTo>
                    <a:pt x="0" y="588"/>
                  </a:lnTo>
                  <a:lnTo>
                    <a:pt x="2" y="558"/>
                  </a:lnTo>
                  <a:lnTo>
                    <a:pt x="10" y="528"/>
                  </a:lnTo>
                  <a:lnTo>
                    <a:pt x="20" y="498"/>
                  </a:lnTo>
                  <a:lnTo>
                    <a:pt x="36" y="469"/>
                  </a:lnTo>
                  <a:lnTo>
                    <a:pt x="55" y="441"/>
                  </a:lnTo>
                  <a:lnTo>
                    <a:pt x="79" y="413"/>
                  </a:lnTo>
                  <a:lnTo>
                    <a:pt x="139" y="359"/>
                  </a:lnTo>
                  <a:lnTo>
                    <a:pt x="213" y="307"/>
                  </a:lnTo>
                  <a:lnTo>
                    <a:pt x="301" y="259"/>
                  </a:lnTo>
                  <a:lnTo>
                    <a:pt x="402" y="214"/>
                  </a:lnTo>
                  <a:lnTo>
                    <a:pt x="515" y="172"/>
                  </a:lnTo>
                  <a:lnTo>
                    <a:pt x="777" y="101"/>
                  </a:lnTo>
                  <a:lnTo>
                    <a:pt x="1075" y="46"/>
                  </a:lnTo>
                  <a:lnTo>
                    <a:pt x="1407" y="12"/>
                  </a:lnTo>
                  <a:lnTo>
                    <a:pt x="1763" y="0"/>
                  </a:lnTo>
                  <a:lnTo>
                    <a:pt x="2118" y="12"/>
                  </a:lnTo>
                  <a:lnTo>
                    <a:pt x="2448" y="46"/>
                  </a:lnTo>
                  <a:lnTo>
                    <a:pt x="2747" y="101"/>
                  </a:lnTo>
                  <a:lnTo>
                    <a:pt x="3008" y="172"/>
                  </a:lnTo>
                  <a:lnTo>
                    <a:pt x="3122" y="214"/>
                  </a:lnTo>
                  <a:lnTo>
                    <a:pt x="3224" y="259"/>
                  </a:lnTo>
                  <a:lnTo>
                    <a:pt x="3312" y="307"/>
                  </a:lnTo>
                  <a:lnTo>
                    <a:pt x="3386" y="359"/>
                  </a:lnTo>
                  <a:lnTo>
                    <a:pt x="3445" y="413"/>
                  </a:lnTo>
                  <a:lnTo>
                    <a:pt x="3469" y="441"/>
                  </a:lnTo>
                  <a:lnTo>
                    <a:pt x="3488" y="469"/>
                  </a:lnTo>
                  <a:lnTo>
                    <a:pt x="3504" y="498"/>
                  </a:lnTo>
                  <a:lnTo>
                    <a:pt x="3515" y="528"/>
                  </a:lnTo>
                  <a:lnTo>
                    <a:pt x="3523" y="558"/>
                  </a:lnTo>
                  <a:lnTo>
                    <a:pt x="3524" y="588"/>
                  </a:lnTo>
                  <a:lnTo>
                    <a:pt x="3523" y="617"/>
                  </a:lnTo>
                  <a:lnTo>
                    <a:pt x="3515" y="647"/>
                  </a:lnTo>
                  <a:lnTo>
                    <a:pt x="3504" y="677"/>
                  </a:lnTo>
                  <a:lnTo>
                    <a:pt x="3488" y="706"/>
                  </a:lnTo>
                  <a:lnTo>
                    <a:pt x="3469" y="734"/>
                  </a:lnTo>
                  <a:lnTo>
                    <a:pt x="3445" y="762"/>
                  </a:lnTo>
                  <a:lnTo>
                    <a:pt x="3386" y="816"/>
                  </a:lnTo>
                  <a:lnTo>
                    <a:pt x="3312" y="868"/>
                  </a:lnTo>
                  <a:lnTo>
                    <a:pt x="3224" y="916"/>
                  </a:lnTo>
                  <a:lnTo>
                    <a:pt x="3122" y="961"/>
                  </a:lnTo>
                  <a:lnTo>
                    <a:pt x="3008" y="1003"/>
                  </a:lnTo>
                  <a:lnTo>
                    <a:pt x="2747" y="1074"/>
                  </a:lnTo>
                  <a:lnTo>
                    <a:pt x="2448" y="1129"/>
                  </a:lnTo>
                  <a:lnTo>
                    <a:pt x="2118" y="1163"/>
                  </a:lnTo>
                  <a:lnTo>
                    <a:pt x="1763" y="1175"/>
                  </a:lnTo>
                  <a:close/>
                  <a:moveTo>
                    <a:pt x="1763" y="1011"/>
                  </a:moveTo>
                  <a:lnTo>
                    <a:pt x="2046" y="1003"/>
                  </a:lnTo>
                  <a:lnTo>
                    <a:pt x="2309" y="977"/>
                  </a:lnTo>
                  <a:lnTo>
                    <a:pt x="2548" y="938"/>
                  </a:lnTo>
                  <a:lnTo>
                    <a:pt x="2756" y="886"/>
                  </a:lnTo>
                  <a:lnTo>
                    <a:pt x="2847" y="856"/>
                  </a:lnTo>
                  <a:lnTo>
                    <a:pt x="2928" y="824"/>
                  </a:lnTo>
                  <a:lnTo>
                    <a:pt x="2997" y="789"/>
                  </a:lnTo>
                  <a:lnTo>
                    <a:pt x="3057" y="753"/>
                  </a:lnTo>
                  <a:lnTo>
                    <a:pt x="3104" y="713"/>
                  </a:lnTo>
                  <a:lnTo>
                    <a:pt x="3123" y="694"/>
                  </a:lnTo>
                  <a:lnTo>
                    <a:pt x="3139" y="672"/>
                  </a:lnTo>
                  <a:lnTo>
                    <a:pt x="3152" y="652"/>
                  </a:lnTo>
                  <a:lnTo>
                    <a:pt x="3160" y="631"/>
                  </a:lnTo>
                  <a:lnTo>
                    <a:pt x="3166" y="610"/>
                  </a:lnTo>
                  <a:lnTo>
                    <a:pt x="3168" y="588"/>
                  </a:lnTo>
                  <a:lnTo>
                    <a:pt x="3166" y="566"/>
                  </a:lnTo>
                  <a:lnTo>
                    <a:pt x="3160" y="544"/>
                  </a:lnTo>
                  <a:lnTo>
                    <a:pt x="3152" y="524"/>
                  </a:lnTo>
                  <a:lnTo>
                    <a:pt x="3139" y="503"/>
                  </a:lnTo>
                  <a:lnTo>
                    <a:pt x="3123" y="482"/>
                  </a:lnTo>
                  <a:lnTo>
                    <a:pt x="3104" y="462"/>
                  </a:lnTo>
                  <a:lnTo>
                    <a:pt x="3057" y="423"/>
                  </a:lnTo>
                  <a:lnTo>
                    <a:pt x="2997" y="387"/>
                  </a:lnTo>
                  <a:lnTo>
                    <a:pt x="2928" y="352"/>
                  </a:lnTo>
                  <a:lnTo>
                    <a:pt x="2847" y="320"/>
                  </a:lnTo>
                  <a:lnTo>
                    <a:pt x="2756" y="289"/>
                  </a:lnTo>
                  <a:lnTo>
                    <a:pt x="2548" y="237"/>
                  </a:lnTo>
                  <a:lnTo>
                    <a:pt x="2309" y="199"/>
                  </a:lnTo>
                  <a:lnTo>
                    <a:pt x="2046" y="173"/>
                  </a:lnTo>
                  <a:lnTo>
                    <a:pt x="1763" y="165"/>
                  </a:lnTo>
                  <a:lnTo>
                    <a:pt x="1479" y="173"/>
                  </a:lnTo>
                  <a:lnTo>
                    <a:pt x="1216" y="199"/>
                  </a:lnTo>
                  <a:lnTo>
                    <a:pt x="977" y="237"/>
                  </a:lnTo>
                  <a:lnTo>
                    <a:pt x="769" y="289"/>
                  </a:lnTo>
                  <a:lnTo>
                    <a:pt x="678" y="320"/>
                  </a:lnTo>
                  <a:lnTo>
                    <a:pt x="597" y="352"/>
                  </a:lnTo>
                  <a:lnTo>
                    <a:pt x="528" y="387"/>
                  </a:lnTo>
                  <a:lnTo>
                    <a:pt x="468" y="423"/>
                  </a:lnTo>
                  <a:lnTo>
                    <a:pt x="421" y="462"/>
                  </a:lnTo>
                  <a:lnTo>
                    <a:pt x="402" y="482"/>
                  </a:lnTo>
                  <a:lnTo>
                    <a:pt x="386" y="503"/>
                  </a:lnTo>
                  <a:lnTo>
                    <a:pt x="373" y="524"/>
                  </a:lnTo>
                  <a:lnTo>
                    <a:pt x="365" y="544"/>
                  </a:lnTo>
                  <a:lnTo>
                    <a:pt x="359" y="566"/>
                  </a:lnTo>
                  <a:lnTo>
                    <a:pt x="357" y="588"/>
                  </a:lnTo>
                  <a:lnTo>
                    <a:pt x="359" y="610"/>
                  </a:lnTo>
                  <a:lnTo>
                    <a:pt x="365" y="631"/>
                  </a:lnTo>
                  <a:lnTo>
                    <a:pt x="373" y="652"/>
                  </a:lnTo>
                  <a:lnTo>
                    <a:pt x="386" y="672"/>
                  </a:lnTo>
                  <a:lnTo>
                    <a:pt x="402" y="694"/>
                  </a:lnTo>
                  <a:lnTo>
                    <a:pt x="421" y="713"/>
                  </a:lnTo>
                  <a:lnTo>
                    <a:pt x="468" y="753"/>
                  </a:lnTo>
                  <a:lnTo>
                    <a:pt x="528" y="789"/>
                  </a:lnTo>
                  <a:lnTo>
                    <a:pt x="597" y="824"/>
                  </a:lnTo>
                  <a:lnTo>
                    <a:pt x="678" y="856"/>
                  </a:lnTo>
                  <a:lnTo>
                    <a:pt x="769" y="886"/>
                  </a:lnTo>
                  <a:lnTo>
                    <a:pt x="977" y="938"/>
                  </a:lnTo>
                  <a:lnTo>
                    <a:pt x="1216" y="977"/>
                  </a:lnTo>
                  <a:lnTo>
                    <a:pt x="1479" y="1003"/>
                  </a:lnTo>
                  <a:lnTo>
                    <a:pt x="1763" y="101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E6FF00"/>
                </a:gs>
              </a:gsLst>
              <a:path path="rect">
                <a:fillToRect l="50000" t="50000" r="50000" b="50000"/>
              </a:path>
            </a:gradFill>
            <a:ln w="18360">
              <a:solidFill>
                <a:srgbClr val="E6E64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95" name="Group 196"/>
          <p:cNvGrpSpPr>
            <a:grpSpLocks/>
          </p:cNvGrpSpPr>
          <p:nvPr/>
        </p:nvGrpSpPr>
        <p:grpSpPr bwMode="auto">
          <a:xfrm>
            <a:off x="2444750" y="3721100"/>
            <a:ext cx="404813" cy="149225"/>
            <a:chOff x="1397" y="2126"/>
            <a:chExt cx="231" cy="86"/>
          </a:xfrm>
        </p:grpSpPr>
        <p:grpSp>
          <p:nvGrpSpPr>
            <p:cNvPr id="62613" name="Group 197"/>
            <p:cNvGrpSpPr>
              <a:grpSpLocks/>
            </p:cNvGrpSpPr>
            <p:nvPr/>
          </p:nvGrpSpPr>
          <p:grpSpPr bwMode="auto">
            <a:xfrm>
              <a:off x="1397" y="2126"/>
              <a:ext cx="231" cy="76"/>
              <a:chOff x="1397" y="2126"/>
              <a:chExt cx="231" cy="76"/>
            </a:xfrm>
          </p:grpSpPr>
          <p:grpSp>
            <p:nvGrpSpPr>
              <p:cNvPr id="62615" name="Group 198"/>
              <p:cNvGrpSpPr>
                <a:grpSpLocks/>
              </p:cNvGrpSpPr>
              <p:nvPr/>
            </p:nvGrpSpPr>
            <p:grpSpPr bwMode="auto">
              <a:xfrm>
                <a:off x="1584" y="2126"/>
                <a:ext cx="44" cy="76"/>
                <a:chOff x="1584" y="2126"/>
                <a:chExt cx="44" cy="76"/>
              </a:xfrm>
            </p:grpSpPr>
            <p:sp>
              <p:nvSpPr>
                <p:cNvPr id="62618" name="Freeform 199"/>
                <p:cNvSpPr>
                  <a:spLocks noChangeArrowheads="1"/>
                </p:cNvSpPr>
                <p:nvPr/>
              </p:nvSpPr>
              <p:spPr bwMode="auto">
                <a:xfrm>
                  <a:off x="1584" y="2126"/>
                  <a:ext cx="45" cy="77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1" y="421"/>
                      </a:moveTo>
                      <a:lnTo>
                        <a:pt x="6" y="422"/>
                      </a:lnTo>
                      <a:lnTo>
                        <a:pt x="12" y="425"/>
                      </a:lnTo>
                      <a:lnTo>
                        <a:pt x="16" y="425"/>
                      </a:lnTo>
                      <a:lnTo>
                        <a:pt x="22" y="426"/>
                      </a:lnTo>
                      <a:lnTo>
                        <a:pt x="28" y="427"/>
                      </a:lnTo>
                      <a:lnTo>
                        <a:pt x="34" y="427"/>
                      </a:lnTo>
                      <a:lnTo>
                        <a:pt x="41" y="426"/>
                      </a:lnTo>
                      <a:lnTo>
                        <a:pt x="48" y="425"/>
                      </a:lnTo>
                      <a:lnTo>
                        <a:pt x="56" y="424"/>
                      </a:lnTo>
                      <a:lnTo>
                        <a:pt x="64" y="422"/>
                      </a:lnTo>
                      <a:lnTo>
                        <a:pt x="72" y="421"/>
                      </a:lnTo>
                      <a:lnTo>
                        <a:pt x="81" y="418"/>
                      </a:lnTo>
                      <a:lnTo>
                        <a:pt x="89" y="416"/>
                      </a:lnTo>
                      <a:lnTo>
                        <a:pt x="98" y="413"/>
                      </a:lnTo>
                      <a:lnTo>
                        <a:pt x="106" y="410"/>
                      </a:lnTo>
                      <a:lnTo>
                        <a:pt x="114" y="407"/>
                      </a:lnTo>
                      <a:lnTo>
                        <a:pt x="123" y="404"/>
                      </a:lnTo>
                      <a:lnTo>
                        <a:pt x="132" y="400"/>
                      </a:lnTo>
                      <a:lnTo>
                        <a:pt x="141" y="396"/>
                      </a:lnTo>
                      <a:lnTo>
                        <a:pt x="151" y="391"/>
                      </a:lnTo>
                      <a:lnTo>
                        <a:pt x="160" y="387"/>
                      </a:lnTo>
                      <a:lnTo>
                        <a:pt x="169" y="383"/>
                      </a:lnTo>
                      <a:lnTo>
                        <a:pt x="179" y="378"/>
                      </a:lnTo>
                      <a:lnTo>
                        <a:pt x="187" y="373"/>
                      </a:lnTo>
                      <a:lnTo>
                        <a:pt x="195" y="369"/>
                      </a:lnTo>
                      <a:lnTo>
                        <a:pt x="202" y="365"/>
                      </a:lnTo>
                      <a:lnTo>
                        <a:pt x="208" y="361"/>
                      </a:lnTo>
                      <a:lnTo>
                        <a:pt x="214" y="358"/>
                      </a:lnTo>
                      <a:lnTo>
                        <a:pt x="219" y="354"/>
                      </a:lnTo>
                      <a:lnTo>
                        <a:pt x="224" y="349"/>
                      </a:lnTo>
                      <a:lnTo>
                        <a:pt x="229" y="345"/>
                      </a:lnTo>
                      <a:lnTo>
                        <a:pt x="232" y="341"/>
                      </a:lnTo>
                      <a:lnTo>
                        <a:pt x="236" y="336"/>
                      </a:lnTo>
                      <a:lnTo>
                        <a:pt x="238" y="331"/>
                      </a:lnTo>
                      <a:lnTo>
                        <a:pt x="240" y="326"/>
                      </a:lnTo>
                      <a:lnTo>
                        <a:pt x="241" y="320"/>
                      </a:lnTo>
                      <a:lnTo>
                        <a:pt x="242" y="315"/>
                      </a:lnTo>
                      <a:lnTo>
                        <a:pt x="243" y="309"/>
                      </a:lnTo>
                      <a:lnTo>
                        <a:pt x="244" y="303"/>
                      </a:lnTo>
                      <a:lnTo>
                        <a:pt x="244" y="297"/>
                      </a:lnTo>
                      <a:lnTo>
                        <a:pt x="244" y="291"/>
                      </a:lnTo>
                      <a:lnTo>
                        <a:pt x="244" y="284"/>
                      </a:lnTo>
                      <a:lnTo>
                        <a:pt x="244" y="277"/>
                      </a:lnTo>
                      <a:lnTo>
                        <a:pt x="244" y="269"/>
                      </a:lnTo>
                      <a:lnTo>
                        <a:pt x="243" y="261"/>
                      </a:lnTo>
                      <a:lnTo>
                        <a:pt x="242" y="252"/>
                      </a:lnTo>
                      <a:lnTo>
                        <a:pt x="242" y="243"/>
                      </a:lnTo>
                      <a:lnTo>
                        <a:pt x="241" y="234"/>
                      </a:lnTo>
                      <a:lnTo>
                        <a:pt x="240" y="224"/>
                      </a:lnTo>
                      <a:lnTo>
                        <a:pt x="238" y="215"/>
                      </a:lnTo>
                      <a:lnTo>
                        <a:pt x="236" y="206"/>
                      </a:lnTo>
                      <a:lnTo>
                        <a:pt x="234" y="197"/>
                      </a:lnTo>
                      <a:lnTo>
                        <a:pt x="232" y="188"/>
                      </a:lnTo>
                      <a:lnTo>
                        <a:pt x="229" y="180"/>
                      </a:lnTo>
                      <a:lnTo>
                        <a:pt x="227" y="172"/>
                      </a:lnTo>
                      <a:lnTo>
                        <a:pt x="223" y="164"/>
                      </a:lnTo>
                      <a:lnTo>
                        <a:pt x="219" y="155"/>
                      </a:lnTo>
                      <a:lnTo>
                        <a:pt x="215" y="147"/>
                      </a:lnTo>
                      <a:lnTo>
                        <a:pt x="211" y="138"/>
                      </a:lnTo>
                      <a:lnTo>
                        <a:pt x="207" y="130"/>
                      </a:lnTo>
                      <a:lnTo>
                        <a:pt x="202" y="121"/>
                      </a:lnTo>
                      <a:lnTo>
                        <a:pt x="197" y="113"/>
                      </a:lnTo>
                      <a:lnTo>
                        <a:pt x="192" y="105"/>
                      </a:lnTo>
                      <a:lnTo>
                        <a:pt x="188" y="98"/>
                      </a:lnTo>
                      <a:lnTo>
                        <a:pt x="184" y="91"/>
                      </a:lnTo>
                      <a:lnTo>
                        <a:pt x="179" y="85"/>
                      </a:lnTo>
                      <a:lnTo>
                        <a:pt x="176" y="79"/>
                      </a:lnTo>
                      <a:lnTo>
                        <a:pt x="172" y="73"/>
                      </a:lnTo>
                      <a:lnTo>
                        <a:pt x="168" y="66"/>
                      </a:lnTo>
                      <a:lnTo>
                        <a:pt x="164" y="59"/>
                      </a:lnTo>
                      <a:lnTo>
                        <a:pt x="160" y="53"/>
                      </a:lnTo>
                      <a:lnTo>
                        <a:pt x="157" y="47"/>
                      </a:lnTo>
                      <a:lnTo>
                        <a:pt x="154" y="41"/>
                      </a:lnTo>
                      <a:lnTo>
                        <a:pt x="153" y="36"/>
                      </a:lnTo>
                      <a:lnTo>
                        <a:pt x="151" y="31"/>
                      </a:lnTo>
                      <a:lnTo>
                        <a:pt x="151" y="26"/>
                      </a:lnTo>
                      <a:lnTo>
                        <a:pt x="151" y="23"/>
                      </a:lnTo>
                      <a:lnTo>
                        <a:pt x="152" y="20"/>
                      </a:lnTo>
                      <a:lnTo>
                        <a:pt x="154" y="17"/>
                      </a:lnTo>
                      <a:lnTo>
                        <a:pt x="156" y="14"/>
                      </a:lnTo>
                      <a:lnTo>
                        <a:pt x="159" y="11"/>
                      </a:lnTo>
                      <a:lnTo>
                        <a:pt x="163" y="9"/>
                      </a:lnTo>
                      <a:lnTo>
                        <a:pt x="167" y="7"/>
                      </a:lnTo>
                      <a:lnTo>
                        <a:pt x="172" y="5"/>
                      </a:lnTo>
                      <a:lnTo>
                        <a:pt x="177" y="3"/>
                      </a:lnTo>
                      <a:lnTo>
                        <a:pt x="183" y="2"/>
                      </a:lnTo>
                      <a:lnTo>
                        <a:pt x="189" y="1"/>
                      </a:lnTo>
                      <a:lnTo>
                        <a:pt x="194" y="0"/>
                      </a:lnTo>
                      <a:lnTo>
                        <a:pt x="201" y="0"/>
                      </a:lnTo>
                      <a:lnTo>
                        <a:pt x="207" y="0"/>
                      </a:lnTo>
                      <a:lnTo>
                        <a:pt x="214" y="0"/>
                      </a:lnTo>
                      <a:lnTo>
                        <a:pt x="222" y="2"/>
                      </a:lnTo>
                      <a:lnTo>
                        <a:pt x="229" y="3"/>
                      </a:lnTo>
                      <a:lnTo>
                        <a:pt x="237" y="5"/>
                      </a:lnTo>
                      <a:lnTo>
                        <a:pt x="245" y="7"/>
                      </a:lnTo>
                      <a:lnTo>
                        <a:pt x="252" y="10"/>
                      </a:lnTo>
                      <a:lnTo>
                        <a:pt x="260" y="13"/>
                      </a:lnTo>
                      <a:lnTo>
                        <a:pt x="267" y="16"/>
                      </a:lnTo>
                      <a:lnTo>
                        <a:pt x="272" y="18"/>
                      </a:lnTo>
                      <a:lnTo>
                        <a:pt x="278" y="21"/>
                      </a:lnTo>
                      <a:lnTo>
                        <a:pt x="283" y="24"/>
                      </a:lnTo>
                      <a:lnTo>
                        <a:pt x="289" y="28"/>
                      </a:lnTo>
                      <a:lnTo>
                        <a:pt x="295" y="32"/>
                      </a:lnTo>
                      <a:lnTo>
                        <a:pt x="301" y="37"/>
                      </a:lnTo>
                      <a:lnTo>
                        <a:pt x="308" y="41"/>
                      </a:lnTo>
                      <a:lnTo>
                        <a:pt x="315" y="47"/>
                      </a:lnTo>
                      <a:lnTo>
                        <a:pt x="321" y="53"/>
                      </a:lnTo>
                      <a:lnTo>
                        <a:pt x="328" y="59"/>
                      </a:lnTo>
                      <a:lnTo>
                        <a:pt x="335" y="65"/>
                      </a:lnTo>
                      <a:lnTo>
                        <a:pt x="342" y="71"/>
                      </a:lnTo>
                      <a:lnTo>
                        <a:pt x="349" y="78"/>
                      </a:lnTo>
                      <a:lnTo>
                        <a:pt x="355" y="85"/>
                      </a:lnTo>
                      <a:lnTo>
                        <a:pt x="361" y="91"/>
                      </a:lnTo>
                      <a:lnTo>
                        <a:pt x="367" y="97"/>
                      </a:lnTo>
                      <a:lnTo>
                        <a:pt x="373" y="104"/>
                      </a:lnTo>
                      <a:lnTo>
                        <a:pt x="379" y="110"/>
                      </a:lnTo>
                      <a:lnTo>
                        <a:pt x="386" y="118"/>
                      </a:lnTo>
                      <a:lnTo>
                        <a:pt x="393" y="125"/>
                      </a:lnTo>
                      <a:lnTo>
                        <a:pt x="399" y="134"/>
                      </a:lnTo>
                      <a:lnTo>
                        <a:pt x="407" y="142"/>
                      </a:lnTo>
                      <a:lnTo>
                        <a:pt x="413" y="150"/>
                      </a:lnTo>
                      <a:lnTo>
                        <a:pt x="421" y="159"/>
                      </a:lnTo>
                      <a:lnTo>
                        <a:pt x="428" y="168"/>
                      </a:lnTo>
                      <a:lnTo>
                        <a:pt x="434" y="177"/>
                      </a:lnTo>
                      <a:lnTo>
                        <a:pt x="441" y="185"/>
                      </a:lnTo>
                      <a:lnTo>
                        <a:pt x="447" y="193"/>
                      </a:lnTo>
                      <a:lnTo>
                        <a:pt x="452" y="202"/>
                      </a:lnTo>
                      <a:lnTo>
                        <a:pt x="458" y="209"/>
                      </a:lnTo>
                      <a:lnTo>
                        <a:pt x="463" y="217"/>
                      </a:lnTo>
                      <a:lnTo>
                        <a:pt x="468" y="225"/>
                      </a:lnTo>
                      <a:lnTo>
                        <a:pt x="473" y="233"/>
                      </a:lnTo>
                      <a:lnTo>
                        <a:pt x="478" y="241"/>
                      </a:lnTo>
                      <a:lnTo>
                        <a:pt x="482" y="249"/>
                      </a:lnTo>
                      <a:lnTo>
                        <a:pt x="487" y="258"/>
                      </a:lnTo>
                      <a:lnTo>
                        <a:pt x="492" y="266"/>
                      </a:lnTo>
                      <a:lnTo>
                        <a:pt x="495" y="275"/>
                      </a:lnTo>
                      <a:lnTo>
                        <a:pt x="499" y="284"/>
                      </a:lnTo>
                      <a:lnTo>
                        <a:pt x="503" y="293"/>
                      </a:lnTo>
                      <a:lnTo>
                        <a:pt x="507" y="301"/>
                      </a:lnTo>
                      <a:lnTo>
                        <a:pt x="510" y="310"/>
                      </a:lnTo>
                      <a:lnTo>
                        <a:pt x="514" y="319"/>
                      </a:lnTo>
                      <a:lnTo>
                        <a:pt x="516" y="327"/>
                      </a:lnTo>
                      <a:lnTo>
                        <a:pt x="519" y="335"/>
                      </a:lnTo>
                      <a:lnTo>
                        <a:pt x="521" y="343"/>
                      </a:lnTo>
                      <a:lnTo>
                        <a:pt x="524" y="350"/>
                      </a:lnTo>
                      <a:lnTo>
                        <a:pt x="525" y="358"/>
                      </a:lnTo>
                      <a:lnTo>
                        <a:pt x="528" y="365"/>
                      </a:lnTo>
                      <a:lnTo>
                        <a:pt x="529" y="372"/>
                      </a:lnTo>
                      <a:lnTo>
                        <a:pt x="532" y="380"/>
                      </a:lnTo>
                      <a:lnTo>
                        <a:pt x="533" y="388"/>
                      </a:lnTo>
                      <a:lnTo>
                        <a:pt x="535" y="396"/>
                      </a:lnTo>
                      <a:lnTo>
                        <a:pt x="537" y="405"/>
                      </a:lnTo>
                      <a:lnTo>
                        <a:pt x="538" y="413"/>
                      </a:lnTo>
                      <a:lnTo>
                        <a:pt x="540" y="422"/>
                      </a:lnTo>
                      <a:lnTo>
                        <a:pt x="541" y="431"/>
                      </a:lnTo>
                      <a:lnTo>
                        <a:pt x="542" y="439"/>
                      </a:lnTo>
                      <a:lnTo>
                        <a:pt x="543" y="447"/>
                      </a:lnTo>
                      <a:lnTo>
                        <a:pt x="544" y="456"/>
                      </a:lnTo>
                      <a:lnTo>
                        <a:pt x="545" y="464"/>
                      </a:lnTo>
                      <a:lnTo>
                        <a:pt x="545" y="472"/>
                      </a:lnTo>
                      <a:lnTo>
                        <a:pt x="545" y="480"/>
                      </a:lnTo>
                      <a:lnTo>
                        <a:pt x="544" y="487"/>
                      </a:lnTo>
                      <a:lnTo>
                        <a:pt x="543" y="495"/>
                      </a:lnTo>
                      <a:lnTo>
                        <a:pt x="543" y="503"/>
                      </a:lnTo>
                      <a:lnTo>
                        <a:pt x="542" y="510"/>
                      </a:lnTo>
                      <a:lnTo>
                        <a:pt x="541" y="519"/>
                      </a:lnTo>
                      <a:lnTo>
                        <a:pt x="539" y="527"/>
                      </a:lnTo>
                      <a:lnTo>
                        <a:pt x="537" y="536"/>
                      </a:lnTo>
                      <a:lnTo>
                        <a:pt x="534" y="545"/>
                      </a:lnTo>
                      <a:lnTo>
                        <a:pt x="532" y="555"/>
                      </a:lnTo>
                      <a:lnTo>
                        <a:pt x="528" y="564"/>
                      </a:lnTo>
                      <a:lnTo>
                        <a:pt x="525" y="573"/>
                      </a:lnTo>
                      <a:lnTo>
                        <a:pt x="521" y="583"/>
                      </a:lnTo>
                      <a:lnTo>
                        <a:pt x="517" y="592"/>
                      </a:lnTo>
                      <a:lnTo>
                        <a:pt x="512" y="601"/>
                      </a:lnTo>
                      <a:lnTo>
                        <a:pt x="508" y="610"/>
                      </a:lnTo>
                      <a:lnTo>
                        <a:pt x="503" y="618"/>
                      </a:lnTo>
                      <a:lnTo>
                        <a:pt x="498" y="628"/>
                      </a:lnTo>
                      <a:lnTo>
                        <a:pt x="493" y="635"/>
                      </a:lnTo>
                      <a:lnTo>
                        <a:pt x="488" y="643"/>
                      </a:lnTo>
                      <a:lnTo>
                        <a:pt x="482" y="652"/>
                      </a:lnTo>
                      <a:lnTo>
                        <a:pt x="477" y="661"/>
                      </a:lnTo>
                      <a:lnTo>
                        <a:pt x="470" y="670"/>
                      </a:lnTo>
                      <a:lnTo>
                        <a:pt x="464" y="679"/>
                      </a:lnTo>
                      <a:lnTo>
                        <a:pt x="456" y="689"/>
                      </a:lnTo>
                      <a:lnTo>
                        <a:pt x="448" y="698"/>
                      </a:lnTo>
                      <a:lnTo>
                        <a:pt x="441" y="708"/>
                      </a:lnTo>
                      <a:lnTo>
                        <a:pt x="433" y="718"/>
                      </a:lnTo>
                      <a:lnTo>
                        <a:pt x="425" y="727"/>
                      </a:lnTo>
                      <a:lnTo>
                        <a:pt x="416" y="736"/>
                      </a:lnTo>
                      <a:lnTo>
                        <a:pt x="408" y="745"/>
                      </a:lnTo>
                      <a:lnTo>
                        <a:pt x="400" y="754"/>
                      </a:lnTo>
                      <a:lnTo>
                        <a:pt x="392" y="762"/>
                      </a:lnTo>
                      <a:lnTo>
                        <a:pt x="383" y="770"/>
                      </a:lnTo>
                      <a:lnTo>
                        <a:pt x="376" y="778"/>
                      </a:lnTo>
                      <a:lnTo>
                        <a:pt x="368" y="786"/>
                      </a:lnTo>
                      <a:lnTo>
                        <a:pt x="360" y="793"/>
                      </a:lnTo>
                      <a:lnTo>
                        <a:pt x="351" y="800"/>
                      </a:lnTo>
                      <a:lnTo>
                        <a:pt x="343" y="807"/>
                      </a:lnTo>
                      <a:lnTo>
                        <a:pt x="334" y="814"/>
                      </a:lnTo>
                      <a:lnTo>
                        <a:pt x="325" y="821"/>
                      </a:lnTo>
                      <a:lnTo>
                        <a:pt x="316" y="828"/>
                      </a:lnTo>
                      <a:lnTo>
                        <a:pt x="307" y="835"/>
                      </a:lnTo>
                      <a:lnTo>
                        <a:pt x="297" y="842"/>
                      </a:lnTo>
                      <a:lnTo>
                        <a:pt x="288" y="849"/>
                      </a:lnTo>
                      <a:lnTo>
                        <a:pt x="278" y="855"/>
                      </a:lnTo>
                      <a:lnTo>
                        <a:pt x="270" y="862"/>
                      </a:lnTo>
                      <a:lnTo>
                        <a:pt x="260" y="868"/>
                      </a:lnTo>
                      <a:lnTo>
                        <a:pt x="252" y="874"/>
                      </a:lnTo>
                      <a:lnTo>
                        <a:pt x="244" y="879"/>
                      </a:lnTo>
                      <a:lnTo>
                        <a:pt x="236" y="884"/>
                      </a:lnTo>
                      <a:lnTo>
                        <a:pt x="228" y="888"/>
                      </a:lnTo>
                      <a:lnTo>
                        <a:pt x="222" y="893"/>
                      </a:lnTo>
                      <a:lnTo>
                        <a:pt x="215" y="898"/>
                      </a:lnTo>
                      <a:lnTo>
                        <a:pt x="205" y="904"/>
                      </a:lnTo>
                      <a:lnTo>
                        <a:pt x="195" y="909"/>
                      </a:lnTo>
                      <a:lnTo>
                        <a:pt x="187" y="915"/>
                      </a:lnTo>
                      <a:lnTo>
                        <a:pt x="178" y="921"/>
                      </a:lnTo>
                      <a:lnTo>
                        <a:pt x="169" y="926"/>
                      </a:lnTo>
                      <a:lnTo>
                        <a:pt x="162" y="931"/>
                      </a:lnTo>
                      <a:lnTo>
                        <a:pt x="154" y="935"/>
                      </a:lnTo>
                      <a:lnTo>
                        <a:pt x="148" y="939"/>
                      </a:lnTo>
                      <a:lnTo>
                        <a:pt x="143" y="942"/>
                      </a:lnTo>
                      <a:lnTo>
                        <a:pt x="138" y="946"/>
                      </a:lnTo>
                      <a:lnTo>
                        <a:pt x="134" y="947"/>
                      </a:lnTo>
                      <a:lnTo>
                        <a:pt x="131" y="949"/>
                      </a:lnTo>
                      <a:lnTo>
                        <a:pt x="129" y="950"/>
                      </a:lnTo>
                      <a:lnTo>
                        <a:pt x="127" y="951"/>
                      </a:lnTo>
                      <a:lnTo>
                        <a:pt x="125" y="952"/>
                      </a:lnTo>
                      <a:lnTo>
                        <a:pt x="124" y="953"/>
                      </a:lnTo>
                      <a:lnTo>
                        <a:pt x="124" y="954"/>
                      </a:lnTo>
                      <a:lnTo>
                        <a:pt x="123" y="954"/>
                      </a:lnTo>
                      <a:cubicBezTo>
                        <a:pt x="106" y="962"/>
                        <a:pt x="82" y="965"/>
                        <a:pt x="63" y="969"/>
                      </a:cubicBezTo>
                      <a:cubicBezTo>
                        <a:pt x="32" y="974"/>
                        <a:pt x="0" y="977"/>
                        <a:pt x="0" y="977"/>
                      </a:cubicBezTo>
                      <a:lnTo>
                        <a:pt x="1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16" name="Group 200"/>
              <p:cNvGrpSpPr>
                <a:grpSpLocks/>
              </p:cNvGrpSpPr>
              <p:nvPr/>
            </p:nvGrpSpPr>
            <p:grpSpPr bwMode="auto">
              <a:xfrm>
                <a:off x="1397" y="2126"/>
                <a:ext cx="45" cy="76"/>
                <a:chOff x="1397" y="2126"/>
                <a:chExt cx="45" cy="76"/>
              </a:xfrm>
            </p:grpSpPr>
            <p:sp>
              <p:nvSpPr>
                <p:cNvPr id="62617" name="Freeform 201"/>
                <p:cNvSpPr>
                  <a:spLocks noChangeArrowheads="1"/>
                </p:cNvSpPr>
                <p:nvPr/>
              </p:nvSpPr>
              <p:spPr bwMode="auto">
                <a:xfrm>
                  <a:off x="1397" y="2126"/>
                  <a:ext cx="46" cy="77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544" y="421"/>
                      </a:moveTo>
                      <a:lnTo>
                        <a:pt x="539" y="422"/>
                      </a:lnTo>
                      <a:lnTo>
                        <a:pt x="533" y="425"/>
                      </a:lnTo>
                      <a:lnTo>
                        <a:pt x="529" y="425"/>
                      </a:lnTo>
                      <a:lnTo>
                        <a:pt x="523" y="426"/>
                      </a:lnTo>
                      <a:lnTo>
                        <a:pt x="517" y="427"/>
                      </a:lnTo>
                      <a:lnTo>
                        <a:pt x="511" y="427"/>
                      </a:lnTo>
                      <a:lnTo>
                        <a:pt x="504" y="426"/>
                      </a:lnTo>
                      <a:lnTo>
                        <a:pt x="497" y="425"/>
                      </a:lnTo>
                      <a:lnTo>
                        <a:pt x="489" y="424"/>
                      </a:lnTo>
                      <a:lnTo>
                        <a:pt x="481" y="422"/>
                      </a:lnTo>
                      <a:lnTo>
                        <a:pt x="473" y="421"/>
                      </a:lnTo>
                      <a:lnTo>
                        <a:pt x="464" y="418"/>
                      </a:lnTo>
                      <a:lnTo>
                        <a:pt x="456" y="416"/>
                      </a:lnTo>
                      <a:lnTo>
                        <a:pt x="447" y="413"/>
                      </a:lnTo>
                      <a:lnTo>
                        <a:pt x="439" y="410"/>
                      </a:lnTo>
                      <a:lnTo>
                        <a:pt x="431" y="407"/>
                      </a:lnTo>
                      <a:lnTo>
                        <a:pt x="422" y="404"/>
                      </a:lnTo>
                      <a:lnTo>
                        <a:pt x="413" y="400"/>
                      </a:lnTo>
                      <a:lnTo>
                        <a:pt x="404" y="396"/>
                      </a:lnTo>
                      <a:lnTo>
                        <a:pt x="394" y="391"/>
                      </a:lnTo>
                      <a:lnTo>
                        <a:pt x="385" y="387"/>
                      </a:lnTo>
                      <a:lnTo>
                        <a:pt x="376" y="383"/>
                      </a:lnTo>
                      <a:lnTo>
                        <a:pt x="366" y="378"/>
                      </a:lnTo>
                      <a:lnTo>
                        <a:pt x="358" y="373"/>
                      </a:lnTo>
                      <a:lnTo>
                        <a:pt x="350" y="369"/>
                      </a:lnTo>
                      <a:lnTo>
                        <a:pt x="343" y="365"/>
                      </a:lnTo>
                      <a:lnTo>
                        <a:pt x="337" y="361"/>
                      </a:lnTo>
                      <a:lnTo>
                        <a:pt x="331" y="358"/>
                      </a:lnTo>
                      <a:lnTo>
                        <a:pt x="326" y="354"/>
                      </a:lnTo>
                      <a:lnTo>
                        <a:pt x="321" y="349"/>
                      </a:lnTo>
                      <a:lnTo>
                        <a:pt x="316" y="345"/>
                      </a:lnTo>
                      <a:lnTo>
                        <a:pt x="313" y="341"/>
                      </a:lnTo>
                      <a:lnTo>
                        <a:pt x="309" y="336"/>
                      </a:lnTo>
                      <a:lnTo>
                        <a:pt x="307" y="331"/>
                      </a:lnTo>
                      <a:lnTo>
                        <a:pt x="305" y="326"/>
                      </a:lnTo>
                      <a:lnTo>
                        <a:pt x="304" y="320"/>
                      </a:lnTo>
                      <a:lnTo>
                        <a:pt x="303" y="315"/>
                      </a:lnTo>
                      <a:lnTo>
                        <a:pt x="302" y="309"/>
                      </a:lnTo>
                      <a:lnTo>
                        <a:pt x="301" y="303"/>
                      </a:lnTo>
                      <a:lnTo>
                        <a:pt x="301" y="297"/>
                      </a:lnTo>
                      <a:lnTo>
                        <a:pt x="301" y="291"/>
                      </a:lnTo>
                      <a:lnTo>
                        <a:pt x="301" y="284"/>
                      </a:lnTo>
                      <a:lnTo>
                        <a:pt x="301" y="277"/>
                      </a:lnTo>
                      <a:lnTo>
                        <a:pt x="301" y="269"/>
                      </a:lnTo>
                      <a:lnTo>
                        <a:pt x="302" y="261"/>
                      </a:lnTo>
                      <a:lnTo>
                        <a:pt x="303" y="252"/>
                      </a:lnTo>
                      <a:lnTo>
                        <a:pt x="303" y="243"/>
                      </a:lnTo>
                      <a:lnTo>
                        <a:pt x="304" y="234"/>
                      </a:lnTo>
                      <a:lnTo>
                        <a:pt x="305" y="224"/>
                      </a:lnTo>
                      <a:lnTo>
                        <a:pt x="307" y="215"/>
                      </a:lnTo>
                      <a:lnTo>
                        <a:pt x="309" y="206"/>
                      </a:lnTo>
                      <a:lnTo>
                        <a:pt x="311" y="197"/>
                      </a:lnTo>
                      <a:lnTo>
                        <a:pt x="313" y="188"/>
                      </a:lnTo>
                      <a:lnTo>
                        <a:pt x="316" y="180"/>
                      </a:lnTo>
                      <a:lnTo>
                        <a:pt x="318" y="172"/>
                      </a:lnTo>
                      <a:lnTo>
                        <a:pt x="322" y="164"/>
                      </a:lnTo>
                      <a:lnTo>
                        <a:pt x="326" y="155"/>
                      </a:lnTo>
                      <a:lnTo>
                        <a:pt x="330" y="147"/>
                      </a:lnTo>
                      <a:lnTo>
                        <a:pt x="334" y="138"/>
                      </a:lnTo>
                      <a:lnTo>
                        <a:pt x="338" y="130"/>
                      </a:lnTo>
                      <a:lnTo>
                        <a:pt x="343" y="121"/>
                      </a:lnTo>
                      <a:lnTo>
                        <a:pt x="348" y="113"/>
                      </a:lnTo>
                      <a:lnTo>
                        <a:pt x="353" y="105"/>
                      </a:lnTo>
                      <a:lnTo>
                        <a:pt x="357" y="98"/>
                      </a:lnTo>
                      <a:lnTo>
                        <a:pt x="361" y="91"/>
                      </a:lnTo>
                      <a:lnTo>
                        <a:pt x="366" y="85"/>
                      </a:lnTo>
                      <a:lnTo>
                        <a:pt x="369" y="79"/>
                      </a:lnTo>
                      <a:lnTo>
                        <a:pt x="373" y="73"/>
                      </a:lnTo>
                      <a:lnTo>
                        <a:pt x="377" y="66"/>
                      </a:lnTo>
                      <a:lnTo>
                        <a:pt x="381" y="59"/>
                      </a:lnTo>
                      <a:lnTo>
                        <a:pt x="385" y="53"/>
                      </a:lnTo>
                      <a:lnTo>
                        <a:pt x="388" y="47"/>
                      </a:lnTo>
                      <a:lnTo>
                        <a:pt x="391" y="41"/>
                      </a:lnTo>
                      <a:lnTo>
                        <a:pt x="392" y="36"/>
                      </a:lnTo>
                      <a:lnTo>
                        <a:pt x="394" y="31"/>
                      </a:lnTo>
                      <a:lnTo>
                        <a:pt x="394" y="26"/>
                      </a:lnTo>
                      <a:lnTo>
                        <a:pt x="394" y="23"/>
                      </a:lnTo>
                      <a:lnTo>
                        <a:pt x="393" y="20"/>
                      </a:lnTo>
                      <a:lnTo>
                        <a:pt x="391" y="17"/>
                      </a:lnTo>
                      <a:lnTo>
                        <a:pt x="389" y="14"/>
                      </a:lnTo>
                      <a:lnTo>
                        <a:pt x="386" y="11"/>
                      </a:lnTo>
                      <a:lnTo>
                        <a:pt x="382" y="9"/>
                      </a:lnTo>
                      <a:lnTo>
                        <a:pt x="378" y="7"/>
                      </a:lnTo>
                      <a:lnTo>
                        <a:pt x="373" y="5"/>
                      </a:lnTo>
                      <a:lnTo>
                        <a:pt x="368" y="3"/>
                      </a:lnTo>
                      <a:lnTo>
                        <a:pt x="362" y="2"/>
                      </a:lnTo>
                      <a:lnTo>
                        <a:pt x="356" y="1"/>
                      </a:lnTo>
                      <a:lnTo>
                        <a:pt x="351" y="0"/>
                      </a:lnTo>
                      <a:lnTo>
                        <a:pt x="344" y="0"/>
                      </a:lnTo>
                      <a:lnTo>
                        <a:pt x="338" y="0"/>
                      </a:lnTo>
                      <a:lnTo>
                        <a:pt x="331" y="0"/>
                      </a:lnTo>
                      <a:lnTo>
                        <a:pt x="323" y="2"/>
                      </a:lnTo>
                      <a:lnTo>
                        <a:pt x="316" y="3"/>
                      </a:lnTo>
                      <a:lnTo>
                        <a:pt x="308" y="5"/>
                      </a:lnTo>
                      <a:lnTo>
                        <a:pt x="300" y="7"/>
                      </a:lnTo>
                      <a:lnTo>
                        <a:pt x="293" y="10"/>
                      </a:lnTo>
                      <a:lnTo>
                        <a:pt x="285" y="13"/>
                      </a:lnTo>
                      <a:lnTo>
                        <a:pt x="278" y="16"/>
                      </a:lnTo>
                      <a:lnTo>
                        <a:pt x="273" y="18"/>
                      </a:lnTo>
                      <a:lnTo>
                        <a:pt x="267" y="21"/>
                      </a:lnTo>
                      <a:lnTo>
                        <a:pt x="262" y="24"/>
                      </a:lnTo>
                      <a:lnTo>
                        <a:pt x="256" y="28"/>
                      </a:lnTo>
                      <a:lnTo>
                        <a:pt x="250" y="32"/>
                      </a:lnTo>
                      <a:lnTo>
                        <a:pt x="244" y="37"/>
                      </a:lnTo>
                      <a:lnTo>
                        <a:pt x="237" y="41"/>
                      </a:lnTo>
                      <a:lnTo>
                        <a:pt x="230" y="47"/>
                      </a:lnTo>
                      <a:lnTo>
                        <a:pt x="224" y="53"/>
                      </a:lnTo>
                      <a:lnTo>
                        <a:pt x="217" y="59"/>
                      </a:lnTo>
                      <a:lnTo>
                        <a:pt x="210" y="65"/>
                      </a:lnTo>
                      <a:lnTo>
                        <a:pt x="203" y="71"/>
                      </a:lnTo>
                      <a:lnTo>
                        <a:pt x="196" y="78"/>
                      </a:lnTo>
                      <a:lnTo>
                        <a:pt x="190" y="85"/>
                      </a:lnTo>
                      <a:lnTo>
                        <a:pt x="184" y="91"/>
                      </a:lnTo>
                      <a:lnTo>
                        <a:pt x="178" y="97"/>
                      </a:lnTo>
                      <a:lnTo>
                        <a:pt x="172" y="104"/>
                      </a:lnTo>
                      <a:lnTo>
                        <a:pt x="166" y="110"/>
                      </a:lnTo>
                      <a:lnTo>
                        <a:pt x="159" y="118"/>
                      </a:lnTo>
                      <a:lnTo>
                        <a:pt x="152" y="125"/>
                      </a:lnTo>
                      <a:lnTo>
                        <a:pt x="146" y="134"/>
                      </a:lnTo>
                      <a:lnTo>
                        <a:pt x="138" y="142"/>
                      </a:lnTo>
                      <a:lnTo>
                        <a:pt x="132" y="150"/>
                      </a:lnTo>
                      <a:lnTo>
                        <a:pt x="124" y="159"/>
                      </a:lnTo>
                      <a:lnTo>
                        <a:pt x="117" y="168"/>
                      </a:lnTo>
                      <a:lnTo>
                        <a:pt x="111" y="177"/>
                      </a:lnTo>
                      <a:lnTo>
                        <a:pt x="104" y="185"/>
                      </a:lnTo>
                      <a:lnTo>
                        <a:pt x="98" y="193"/>
                      </a:lnTo>
                      <a:lnTo>
                        <a:pt x="93" y="202"/>
                      </a:lnTo>
                      <a:lnTo>
                        <a:pt x="87" y="209"/>
                      </a:lnTo>
                      <a:lnTo>
                        <a:pt x="82" y="217"/>
                      </a:lnTo>
                      <a:lnTo>
                        <a:pt x="77" y="225"/>
                      </a:lnTo>
                      <a:lnTo>
                        <a:pt x="72" y="233"/>
                      </a:lnTo>
                      <a:lnTo>
                        <a:pt x="67" y="241"/>
                      </a:lnTo>
                      <a:lnTo>
                        <a:pt x="63" y="249"/>
                      </a:lnTo>
                      <a:lnTo>
                        <a:pt x="58" y="258"/>
                      </a:lnTo>
                      <a:lnTo>
                        <a:pt x="53" y="266"/>
                      </a:lnTo>
                      <a:lnTo>
                        <a:pt x="50" y="275"/>
                      </a:lnTo>
                      <a:lnTo>
                        <a:pt x="46" y="284"/>
                      </a:lnTo>
                      <a:lnTo>
                        <a:pt x="42" y="293"/>
                      </a:lnTo>
                      <a:lnTo>
                        <a:pt x="38" y="301"/>
                      </a:lnTo>
                      <a:lnTo>
                        <a:pt x="35" y="310"/>
                      </a:lnTo>
                      <a:lnTo>
                        <a:pt x="31" y="319"/>
                      </a:lnTo>
                      <a:lnTo>
                        <a:pt x="29" y="327"/>
                      </a:lnTo>
                      <a:lnTo>
                        <a:pt x="26" y="335"/>
                      </a:lnTo>
                      <a:lnTo>
                        <a:pt x="24" y="343"/>
                      </a:lnTo>
                      <a:lnTo>
                        <a:pt x="21" y="350"/>
                      </a:lnTo>
                      <a:lnTo>
                        <a:pt x="20" y="358"/>
                      </a:lnTo>
                      <a:lnTo>
                        <a:pt x="17" y="365"/>
                      </a:lnTo>
                      <a:lnTo>
                        <a:pt x="16" y="372"/>
                      </a:lnTo>
                      <a:lnTo>
                        <a:pt x="13" y="380"/>
                      </a:lnTo>
                      <a:lnTo>
                        <a:pt x="12" y="388"/>
                      </a:lnTo>
                      <a:lnTo>
                        <a:pt x="10" y="396"/>
                      </a:lnTo>
                      <a:lnTo>
                        <a:pt x="8" y="405"/>
                      </a:lnTo>
                      <a:lnTo>
                        <a:pt x="7" y="413"/>
                      </a:lnTo>
                      <a:lnTo>
                        <a:pt x="5" y="422"/>
                      </a:lnTo>
                      <a:lnTo>
                        <a:pt x="4" y="431"/>
                      </a:lnTo>
                      <a:lnTo>
                        <a:pt x="3" y="439"/>
                      </a:lnTo>
                      <a:lnTo>
                        <a:pt x="2" y="447"/>
                      </a:lnTo>
                      <a:lnTo>
                        <a:pt x="1" y="456"/>
                      </a:lnTo>
                      <a:lnTo>
                        <a:pt x="0" y="464"/>
                      </a:lnTo>
                      <a:lnTo>
                        <a:pt x="0" y="472"/>
                      </a:lnTo>
                      <a:lnTo>
                        <a:pt x="0" y="480"/>
                      </a:lnTo>
                      <a:lnTo>
                        <a:pt x="1" y="487"/>
                      </a:lnTo>
                      <a:lnTo>
                        <a:pt x="2" y="495"/>
                      </a:lnTo>
                      <a:lnTo>
                        <a:pt x="2" y="503"/>
                      </a:lnTo>
                      <a:lnTo>
                        <a:pt x="3" y="510"/>
                      </a:lnTo>
                      <a:lnTo>
                        <a:pt x="4" y="519"/>
                      </a:lnTo>
                      <a:lnTo>
                        <a:pt x="6" y="527"/>
                      </a:lnTo>
                      <a:lnTo>
                        <a:pt x="8" y="536"/>
                      </a:lnTo>
                      <a:lnTo>
                        <a:pt x="11" y="545"/>
                      </a:lnTo>
                      <a:lnTo>
                        <a:pt x="13" y="555"/>
                      </a:lnTo>
                      <a:lnTo>
                        <a:pt x="17" y="564"/>
                      </a:lnTo>
                      <a:lnTo>
                        <a:pt x="20" y="573"/>
                      </a:lnTo>
                      <a:lnTo>
                        <a:pt x="24" y="583"/>
                      </a:lnTo>
                      <a:lnTo>
                        <a:pt x="28" y="592"/>
                      </a:lnTo>
                      <a:lnTo>
                        <a:pt x="33" y="601"/>
                      </a:lnTo>
                      <a:lnTo>
                        <a:pt x="37" y="610"/>
                      </a:lnTo>
                      <a:lnTo>
                        <a:pt x="42" y="618"/>
                      </a:lnTo>
                      <a:lnTo>
                        <a:pt x="47" y="628"/>
                      </a:lnTo>
                      <a:lnTo>
                        <a:pt x="52" y="635"/>
                      </a:lnTo>
                      <a:lnTo>
                        <a:pt x="57" y="643"/>
                      </a:lnTo>
                      <a:lnTo>
                        <a:pt x="63" y="652"/>
                      </a:lnTo>
                      <a:lnTo>
                        <a:pt x="68" y="661"/>
                      </a:lnTo>
                      <a:lnTo>
                        <a:pt x="75" y="670"/>
                      </a:lnTo>
                      <a:lnTo>
                        <a:pt x="81" y="679"/>
                      </a:lnTo>
                      <a:lnTo>
                        <a:pt x="89" y="689"/>
                      </a:lnTo>
                      <a:lnTo>
                        <a:pt x="97" y="698"/>
                      </a:lnTo>
                      <a:lnTo>
                        <a:pt x="104" y="708"/>
                      </a:lnTo>
                      <a:lnTo>
                        <a:pt x="112" y="718"/>
                      </a:lnTo>
                      <a:lnTo>
                        <a:pt x="120" y="727"/>
                      </a:lnTo>
                      <a:lnTo>
                        <a:pt x="129" y="736"/>
                      </a:lnTo>
                      <a:lnTo>
                        <a:pt x="137" y="745"/>
                      </a:lnTo>
                      <a:lnTo>
                        <a:pt x="145" y="754"/>
                      </a:lnTo>
                      <a:lnTo>
                        <a:pt x="153" y="762"/>
                      </a:lnTo>
                      <a:lnTo>
                        <a:pt x="162" y="770"/>
                      </a:lnTo>
                      <a:lnTo>
                        <a:pt x="169" y="778"/>
                      </a:lnTo>
                      <a:lnTo>
                        <a:pt x="177" y="786"/>
                      </a:lnTo>
                      <a:lnTo>
                        <a:pt x="185" y="793"/>
                      </a:lnTo>
                      <a:lnTo>
                        <a:pt x="194" y="800"/>
                      </a:lnTo>
                      <a:lnTo>
                        <a:pt x="202" y="807"/>
                      </a:lnTo>
                      <a:lnTo>
                        <a:pt x="211" y="814"/>
                      </a:lnTo>
                      <a:lnTo>
                        <a:pt x="220" y="821"/>
                      </a:lnTo>
                      <a:lnTo>
                        <a:pt x="229" y="828"/>
                      </a:lnTo>
                      <a:lnTo>
                        <a:pt x="238" y="835"/>
                      </a:lnTo>
                      <a:lnTo>
                        <a:pt x="248" y="842"/>
                      </a:lnTo>
                      <a:lnTo>
                        <a:pt x="257" y="849"/>
                      </a:lnTo>
                      <a:lnTo>
                        <a:pt x="267" y="855"/>
                      </a:lnTo>
                      <a:lnTo>
                        <a:pt x="275" y="862"/>
                      </a:lnTo>
                      <a:lnTo>
                        <a:pt x="285" y="868"/>
                      </a:lnTo>
                      <a:lnTo>
                        <a:pt x="293" y="874"/>
                      </a:lnTo>
                      <a:lnTo>
                        <a:pt x="301" y="879"/>
                      </a:lnTo>
                      <a:lnTo>
                        <a:pt x="309" y="884"/>
                      </a:lnTo>
                      <a:lnTo>
                        <a:pt x="317" y="888"/>
                      </a:lnTo>
                      <a:lnTo>
                        <a:pt x="323" y="893"/>
                      </a:lnTo>
                      <a:lnTo>
                        <a:pt x="330" y="898"/>
                      </a:lnTo>
                      <a:lnTo>
                        <a:pt x="340" y="904"/>
                      </a:lnTo>
                      <a:lnTo>
                        <a:pt x="350" y="909"/>
                      </a:lnTo>
                      <a:lnTo>
                        <a:pt x="358" y="915"/>
                      </a:lnTo>
                      <a:lnTo>
                        <a:pt x="367" y="921"/>
                      </a:lnTo>
                      <a:lnTo>
                        <a:pt x="376" y="926"/>
                      </a:lnTo>
                      <a:lnTo>
                        <a:pt x="383" y="931"/>
                      </a:lnTo>
                      <a:lnTo>
                        <a:pt x="391" y="935"/>
                      </a:lnTo>
                      <a:lnTo>
                        <a:pt x="397" y="939"/>
                      </a:lnTo>
                      <a:lnTo>
                        <a:pt x="402" y="942"/>
                      </a:lnTo>
                      <a:lnTo>
                        <a:pt x="407" y="946"/>
                      </a:lnTo>
                      <a:lnTo>
                        <a:pt x="411" y="947"/>
                      </a:lnTo>
                      <a:lnTo>
                        <a:pt x="414" y="949"/>
                      </a:lnTo>
                      <a:lnTo>
                        <a:pt x="416" y="950"/>
                      </a:lnTo>
                      <a:lnTo>
                        <a:pt x="418" y="951"/>
                      </a:lnTo>
                      <a:lnTo>
                        <a:pt x="420" y="952"/>
                      </a:lnTo>
                      <a:lnTo>
                        <a:pt x="421" y="953"/>
                      </a:lnTo>
                      <a:lnTo>
                        <a:pt x="421" y="954"/>
                      </a:lnTo>
                      <a:lnTo>
                        <a:pt x="422" y="954"/>
                      </a:lnTo>
                      <a:cubicBezTo>
                        <a:pt x="439" y="962"/>
                        <a:pt x="463" y="965"/>
                        <a:pt x="482" y="969"/>
                      </a:cubicBezTo>
                      <a:cubicBezTo>
                        <a:pt x="513" y="974"/>
                        <a:pt x="545" y="977"/>
                        <a:pt x="545" y="977"/>
                      </a:cubicBezTo>
                      <a:lnTo>
                        <a:pt x="544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614" name="AutoShape 202"/>
            <p:cNvSpPr>
              <a:spLocks noChangeArrowheads="1"/>
            </p:cNvSpPr>
            <p:nvPr/>
          </p:nvSpPr>
          <p:spPr bwMode="auto">
            <a:xfrm>
              <a:off x="1439" y="2150"/>
              <a:ext cx="148" cy="63"/>
            </a:xfrm>
            <a:prstGeom prst="roundRect">
              <a:avLst>
                <a:gd name="adj" fmla="val 1611"/>
              </a:avLst>
            </a:prstGeom>
            <a:solidFill>
              <a:srgbClr val="FF0000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96" name="Line 203"/>
          <p:cNvSpPr>
            <a:spLocks noChangeShapeType="1"/>
          </p:cNvSpPr>
          <p:nvPr/>
        </p:nvSpPr>
        <p:spPr bwMode="auto">
          <a:xfrm>
            <a:off x="2017713" y="4818063"/>
            <a:ext cx="2378075" cy="1246187"/>
          </a:xfrm>
          <a:prstGeom prst="line">
            <a:avLst/>
          </a:prstGeom>
          <a:noFill/>
          <a:ln w="4572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62497" name="Group 204"/>
          <p:cNvGrpSpPr>
            <a:grpSpLocks/>
          </p:cNvGrpSpPr>
          <p:nvPr/>
        </p:nvGrpSpPr>
        <p:grpSpPr bwMode="auto">
          <a:xfrm>
            <a:off x="1246188" y="4127500"/>
            <a:ext cx="1657350" cy="787400"/>
            <a:chOff x="712" y="2359"/>
            <a:chExt cx="947" cy="450"/>
          </a:xfrm>
        </p:grpSpPr>
        <p:sp>
          <p:nvSpPr>
            <p:cNvPr id="62537" name="Freeform 205"/>
            <p:cNvSpPr>
              <a:spLocks noChangeArrowheads="1"/>
            </p:cNvSpPr>
            <p:nvPr/>
          </p:nvSpPr>
          <p:spPr bwMode="auto">
            <a:xfrm>
              <a:off x="713" y="2359"/>
              <a:ext cx="946" cy="195"/>
            </a:xfrm>
            <a:custGeom>
              <a:avLst/>
              <a:gdLst>
                <a:gd name="T0" fmla="*/ 2 w 4172"/>
                <a:gd name="T1" fmla="*/ 0 h 859"/>
                <a:gd name="T2" fmla="*/ 2 w 4172"/>
                <a:gd name="T3" fmla="*/ 0 h 859"/>
                <a:gd name="T4" fmla="*/ 1 w 4172"/>
                <a:gd name="T5" fmla="*/ 0 h 859"/>
                <a:gd name="T6" fmla="*/ 0 w 4172"/>
                <a:gd name="T7" fmla="*/ 0 h 859"/>
                <a:gd name="T8" fmla="*/ 2 w 4172"/>
                <a:gd name="T9" fmla="*/ 0 h 8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2"/>
                <a:gd name="T16" fmla="*/ 0 h 859"/>
                <a:gd name="T17" fmla="*/ 4172 w 4172"/>
                <a:gd name="T18" fmla="*/ 859 h 8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2" h="859">
                  <a:moveTo>
                    <a:pt x="3324" y="858"/>
                  </a:moveTo>
                  <a:lnTo>
                    <a:pt x="4171" y="0"/>
                  </a:lnTo>
                  <a:lnTo>
                    <a:pt x="1093" y="0"/>
                  </a:lnTo>
                  <a:lnTo>
                    <a:pt x="0" y="858"/>
                  </a:lnTo>
                  <a:lnTo>
                    <a:pt x="3324" y="858"/>
                  </a:lnTo>
                </a:path>
              </a:pathLst>
            </a:custGeom>
            <a:solidFill>
              <a:srgbClr val="3CAFE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8" name="Freeform 206"/>
            <p:cNvSpPr>
              <a:spLocks noChangeArrowheads="1"/>
            </p:cNvSpPr>
            <p:nvPr/>
          </p:nvSpPr>
          <p:spPr bwMode="auto">
            <a:xfrm>
              <a:off x="713" y="2359"/>
              <a:ext cx="946" cy="195"/>
            </a:xfrm>
            <a:custGeom>
              <a:avLst/>
              <a:gdLst>
                <a:gd name="T0" fmla="*/ 2 w 4172"/>
                <a:gd name="T1" fmla="*/ 0 h 859"/>
                <a:gd name="T2" fmla="*/ 2 w 4172"/>
                <a:gd name="T3" fmla="*/ 0 h 859"/>
                <a:gd name="T4" fmla="*/ 1 w 4172"/>
                <a:gd name="T5" fmla="*/ 0 h 859"/>
                <a:gd name="T6" fmla="*/ 0 w 4172"/>
                <a:gd name="T7" fmla="*/ 0 h 859"/>
                <a:gd name="T8" fmla="*/ 2 w 4172"/>
                <a:gd name="T9" fmla="*/ 0 h 8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2"/>
                <a:gd name="T16" fmla="*/ 0 h 859"/>
                <a:gd name="T17" fmla="*/ 4172 w 4172"/>
                <a:gd name="T18" fmla="*/ 859 h 8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2" h="859">
                  <a:moveTo>
                    <a:pt x="3324" y="858"/>
                  </a:moveTo>
                  <a:lnTo>
                    <a:pt x="4171" y="0"/>
                  </a:lnTo>
                  <a:lnTo>
                    <a:pt x="1093" y="0"/>
                  </a:lnTo>
                  <a:lnTo>
                    <a:pt x="0" y="858"/>
                  </a:lnTo>
                  <a:lnTo>
                    <a:pt x="3324" y="858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9" name="Freeform 207"/>
            <p:cNvSpPr>
              <a:spLocks noChangeArrowheads="1"/>
            </p:cNvSpPr>
            <p:nvPr/>
          </p:nvSpPr>
          <p:spPr bwMode="auto">
            <a:xfrm>
              <a:off x="1467" y="2359"/>
              <a:ext cx="193" cy="451"/>
            </a:xfrm>
            <a:custGeom>
              <a:avLst/>
              <a:gdLst>
                <a:gd name="T0" fmla="*/ 0 w 849"/>
                <a:gd name="T1" fmla="*/ 1 h 1989"/>
                <a:gd name="T2" fmla="*/ 0 w 849"/>
                <a:gd name="T3" fmla="*/ 0 h 1989"/>
                <a:gd name="T4" fmla="*/ 0 w 849"/>
                <a:gd name="T5" fmla="*/ 0 h 1989"/>
                <a:gd name="T6" fmla="*/ 0 w 849"/>
                <a:gd name="T7" fmla="*/ 1 h 1989"/>
                <a:gd name="T8" fmla="*/ 0 w 849"/>
                <a:gd name="T9" fmla="*/ 1 h 19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9"/>
                <a:gd name="T16" fmla="*/ 0 h 1989"/>
                <a:gd name="T17" fmla="*/ 849 w 849"/>
                <a:gd name="T18" fmla="*/ 1989 h 19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9" h="1989">
                  <a:moveTo>
                    <a:pt x="848" y="986"/>
                  </a:moveTo>
                  <a:lnTo>
                    <a:pt x="848" y="0"/>
                  </a:lnTo>
                  <a:lnTo>
                    <a:pt x="0" y="855"/>
                  </a:lnTo>
                  <a:lnTo>
                    <a:pt x="0" y="1988"/>
                  </a:lnTo>
                  <a:lnTo>
                    <a:pt x="848" y="986"/>
                  </a:lnTo>
                </a:path>
              </a:pathLst>
            </a:custGeom>
            <a:solidFill>
              <a:srgbClr val="0760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40" name="Freeform 208"/>
            <p:cNvSpPr>
              <a:spLocks noChangeArrowheads="1"/>
            </p:cNvSpPr>
            <p:nvPr/>
          </p:nvSpPr>
          <p:spPr bwMode="auto">
            <a:xfrm>
              <a:off x="1467" y="2359"/>
              <a:ext cx="193" cy="451"/>
            </a:xfrm>
            <a:custGeom>
              <a:avLst/>
              <a:gdLst>
                <a:gd name="T0" fmla="*/ 0 w 849"/>
                <a:gd name="T1" fmla="*/ 1 h 1989"/>
                <a:gd name="T2" fmla="*/ 0 w 849"/>
                <a:gd name="T3" fmla="*/ 0 h 1989"/>
                <a:gd name="T4" fmla="*/ 0 w 849"/>
                <a:gd name="T5" fmla="*/ 0 h 1989"/>
                <a:gd name="T6" fmla="*/ 0 w 849"/>
                <a:gd name="T7" fmla="*/ 1 h 1989"/>
                <a:gd name="T8" fmla="*/ 0 w 849"/>
                <a:gd name="T9" fmla="*/ 1 h 19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9"/>
                <a:gd name="T16" fmla="*/ 0 h 1989"/>
                <a:gd name="T17" fmla="*/ 849 w 849"/>
                <a:gd name="T18" fmla="*/ 1989 h 19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9" h="1989">
                  <a:moveTo>
                    <a:pt x="848" y="986"/>
                  </a:moveTo>
                  <a:lnTo>
                    <a:pt x="848" y="0"/>
                  </a:lnTo>
                  <a:lnTo>
                    <a:pt x="0" y="855"/>
                  </a:lnTo>
                  <a:lnTo>
                    <a:pt x="0" y="1988"/>
                  </a:lnTo>
                  <a:lnTo>
                    <a:pt x="848" y="986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41" name="Freeform 209"/>
            <p:cNvSpPr>
              <a:spLocks noChangeArrowheads="1"/>
            </p:cNvSpPr>
            <p:nvPr/>
          </p:nvSpPr>
          <p:spPr bwMode="auto">
            <a:xfrm>
              <a:off x="713" y="2553"/>
              <a:ext cx="754" cy="257"/>
            </a:xfrm>
            <a:custGeom>
              <a:avLst/>
              <a:gdLst>
                <a:gd name="T0" fmla="*/ 2 w 3326"/>
                <a:gd name="T1" fmla="*/ 1 h 1132"/>
                <a:gd name="T2" fmla="*/ 2 w 3326"/>
                <a:gd name="T3" fmla="*/ 0 h 1132"/>
                <a:gd name="T4" fmla="*/ 0 w 3326"/>
                <a:gd name="T5" fmla="*/ 0 h 1132"/>
                <a:gd name="T6" fmla="*/ 0 w 3326"/>
                <a:gd name="T7" fmla="*/ 1 h 1132"/>
                <a:gd name="T8" fmla="*/ 2 w 3326"/>
                <a:gd name="T9" fmla="*/ 1 h 1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26"/>
                <a:gd name="T16" fmla="*/ 0 h 1132"/>
                <a:gd name="T17" fmla="*/ 3326 w 3326"/>
                <a:gd name="T18" fmla="*/ 1132 h 1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26" h="1132">
                  <a:moveTo>
                    <a:pt x="3325" y="1131"/>
                  </a:moveTo>
                  <a:lnTo>
                    <a:pt x="3325" y="0"/>
                  </a:lnTo>
                  <a:lnTo>
                    <a:pt x="0" y="0"/>
                  </a:lnTo>
                  <a:lnTo>
                    <a:pt x="2" y="1131"/>
                  </a:lnTo>
                  <a:lnTo>
                    <a:pt x="3325" y="1131"/>
                  </a:lnTo>
                </a:path>
              </a:pathLst>
            </a:custGeom>
            <a:solidFill>
              <a:srgbClr val="1C97C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42" name="Freeform 210"/>
            <p:cNvSpPr>
              <a:spLocks noChangeArrowheads="1"/>
            </p:cNvSpPr>
            <p:nvPr/>
          </p:nvSpPr>
          <p:spPr bwMode="auto">
            <a:xfrm>
              <a:off x="713" y="2553"/>
              <a:ext cx="754" cy="257"/>
            </a:xfrm>
            <a:custGeom>
              <a:avLst/>
              <a:gdLst>
                <a:gd name="T0" fmla="*/ 2 w 3326"/>
                <a:gd name="T1" fmla="*/ 1 h 1132"/>
                <a:gd name="T2" fmla="*/ 2 w 3326"/>
                <a:gd name="T3" fmla="*/ 0 h 1132"/>
                <a:gd name="T4" fmla="*/ 0 w 3326"/>
                <a:gd name="T5" fmla="*/ 0 h 1132"/>
                <a:gd name="T6" fmla="*/ 0 w 3326"/>
                <a:gd name="T7" fmla="*/ 1 h 1132"/>
                <a:gd name="T8" fmla="*/ 2 w 3326"/>
                <a:gd name="T9" fmla="*/ 1 h 1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26"/>
                <a:gd name="T16" fmla="*/ 0 h 1132"/>
                <a:gd name="T17" fmla="*/ 3326 w 3326"/>
                <a:gd name="T18" fmla="*/ 1132 h 1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26" h="1132">
                  <a:moveTo>
                    <a:pt x="3325" y="1131"/>
                  </a:moveTo>
                  <a:lnTo>
                    <a:pt x="3325" y="0"/>
                  </a:lnTo>
                  <a:lnTo>
                    <a:pt x="0" y="0"/>
                  </a:lnTo>
                  <a:lnTo>
                    <a:pt x="2" y="1131"/>
                  </a:lnTo>
                  <a:lnTo>
                    <a:pt x="3325" y="1131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43" name="Freeform 211"/>
            <p:cNvSpPr>
              <a:spLocks noChangeArrowheads="1"/>
            </p:cNvSpPr>
            <p:nvPr/>
          </p:nvSpPr>
          <p:spPr bwMode="auto">
            <a:xfrm>
              <a:off x="788" y="2627"/>
              <a:ext cx="569" cy="137"/>
            </a:xfrm>
            <a:custGeom>
              <a:avLst/>
              <a:gdLst>
                <a:gd name="T0" fmla="*/ 2 w 2510"/>
                <a:gd name="T1" fmla="*/ 0 h 605"/>
                <a:gd name="T2" fmla="*/ 2 w 2510"/>
                <a:gd name="T3" fmla="*/ 0 h 605"/>
                <a:gd name="T4" fmla="*/ 0 w 2510"/>
                <a:gd name="T5" fmla="*/ 0 h 605"/>
                <a:gd name="T6" fmla="*/ 0 w 2510"/>
                <a:gd name="T7" fmla="*/ 0 h 605"/>
                <a:gd name="T8" fmla="*/ 2 w 2510"/>
                <a:gd name="T9" fmla="*/ 0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0"/>
                <a:gd name="T16" fmla="*/ 0 h 605"/>
                <a:gd name="T17" fmla="*/ 2510 w 2510"/>
                <a:gd name="T18" fmla="*/ 605 h 6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0" h="605">
                  <a:moveTo>
                    <a:pt x="2509" y="604"/>
                  </a:moveTo>
                  <a:lnTo>
                    <a:pt x="2509" y="0"/>
                  </a:lnTo>
                  <a:lnTo>
                    <a:pt x="0" y="0"/>
                  </a:lnTo>
                  <a:lnTo>
                    <a:pt x="0" y="604"/>
                  </a:lnTo>
                  <a:lnTo>
                    <a:pt x="2509" y="604"/>
                  </a:lnTo>
                </a:path>
              </a:pathLst>
            </a:custGeom>
            <a:solidFill>
              <a:srgbClr val="13496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44" name="Freeform 212"/>
            <p:cNvSpPr>
              <a:spLocks noChangeArrowheads="1"/>
            </p:cNvSpPr>
            <p:nvPr/>
          </p:nvSpPr>
          <p:spPr bwMode="auto">
            <a:xfrm>
              <a:off x="788" y="2627"/>
              <a:ext cx="569" cy="137"/>
            </a:xfrm>
            <a:custGeom>
              <a:avLst/>
              <a:gdLst>
                <a:gd name="T0" fmla="*/ 2 w 2510"/>
                <a:gd name="T1" fmla="*/ 0 h 605"/>
                <a:gd name="T2" fmla="*/ 2 w 2510"/>
                <a:gd name="T3" fmla="*/ 0 h 605"/>
                <a:gd name="T4" fmla="*/ 0 w 2510"/>
                <a:gd name="T5" fmla="*/ 0 h 605"/>
                <a:gd name="T6" fmla="*/ 0 w 2510"/>
                <a:gd name="T7" fmla="*/ 0 h 605"/>
                <a:gd name="T8" fmla="*/ 2 w 2510"/>
                <a:gd name="T9" fmla="*/ 0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0"/>
                <a:gd name="T16" fmla="*/ 0 h 605"/>
                <a:gd name="T17" fmla="*/ 2510 w 2510"/>
                <a:gd name="T18" fmla="*/ 605 h 6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0" h="605">
                  <a:moveTo>
                    <a:pt x="2509" y="604"/>
                  </a:moveTo>
                  <a:lnTo>
                    <a:pt x="2509" y="0"/>
                  </a:lnTo>
                  <a:lnTo>
                    <a:pt x="0" y="0"/>
                  </a:lnTo>
                  <a:lnTo>
                    <a:pt x="0" y="604"/>
                  </a:lnTo>
                  <a:lnTo>
                    <a:pt x="2509" y="604"/>
                  </a:lnTo>
                </a:path>
              </a:pathLst>
            </a:cu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45" name="Line 213"/>
            <p:cNvSpPr>
              <a:spLocks noChangeShapeType="1"/>
            </p:cNvSpPr>
            <p:nvPr/>
          </p:nvSpPr>
          <p:spPr bwMode="auto">
            <a:xfrm>
              <a:off x="836" y="2627"/>
              <a:ext cx="1" cy="137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6" name="Line 214"/>
            <p:cNvSpPr>
              <a:spLocks noChangeShapeType="1"/>
            </p:cNvSpPr>
            <p:nvPr/>
          </p:nvSpPr>
          <p:spPr bwMode="auto">
            <a:xfrm>
              <a:off x="883" y="2627"/>
              <a:ext cx="1" cy="137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7" name="Line 215"/>
            <p:cNvSpPr>
              <a:spLocks noChangeShapeType="1"/>
            </p:cNvSpPr>
            <p:nvPr/>
          </p:nvSpPr>
          <p:spPr bwMode="auto">
            <a:xfrm>
              <a:off x="931" y="2627"/>
              <a:ext cx="1" cy="137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8" name="Line 216"/>
            <p:cNvSpPr>
              <a:spLocks noChangeShapeType="1"/>
            </p:cNvSpPr>
            <p:nvPr/>
          </p:nvSpPr>
          <p:spPr bwMode="auto">
            <a:xfrm>
              <a:off x="977" y="2627"/>
              <a:ext cx="1" cy="137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9" name="Line 217"/>
            <p:cNvSpPr>
              <a:spLocks noChangeShapeType="1"/>
            </p:cNvSpPr>
            <p:nvPr/>
          </p:nvSpPr>
          <p:spPr bwMode="auto">
            <a:xfrm>
              <a:off x="1025" y="2627"/>
              <a:ext cx="1" cy="137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50" name="Line 218"/>
            <p:cNvSpPr>
              <a:spLocks noChangeShapeType="1"/>
            </p:cNvSpPr>
            <p:nvPr/>
          </p:nvSpPr>
          <p:spPr bwMode="auto">
            <a:xfrm>
              <a:off x="1072" y="2627"/>
              <a:ext cx="1" cy="137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51" name="Line 219"/>
            <p:cNvSpPr>
              <a:spLocks noChangeShapeType="1"/>
            </p:cNvSpPr>
            <p:nvPr/>
          </p:nvSpPr>
          <p:spPr bwMode="auto">
            <a:xfrm>
              <a:off x="1119" y="2627"/>
              <a:ext cx="1" cy="137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52" name="Line 220"/>
            <p:cNvSpPr>
              <a:spLocks noChangeShapeType="1"/>
            </p:cNvSpPr>
            <p:nvPr/>
          </p:nvSpPr>
          <p:spPr bwMode="auto">
            <a:xfrm>
              <a:off x="1167" y="2627"/>
              <a:ext cx="1" cy="137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53" name="Line 221"/>
            <p:cNvSpPr>
              <a:spLocks noChangeShapeType="1"/>
            </p:cNvSpPr>
            <p:nvPr/>
          </p:nvSpPr>
          <p:spPr bwMode="auto">
            <a:xfrm>
              <a:off x="1214" y="2627"/>
              <a:ext cx="1" cy="137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54" name="Line 222"/>
            <p:cNvSpPr>
              <a:spLocks noChangeShapeType="1"/>
            </p:cNvSpPr>
            <p:nvPr/>
          </p:nvSpPr>
          <p:spPr bwMode="auto">
            <a:xfrm>
              <a:off x="1261" y="2627"/>
              <a:ext cx="1" cy="137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55" name="Line 223"/>
            <p:cNvSpPr>
              <a:spLocks noChangeShapeType="1"/>
            </p:cNvSpPr>
            <p:nvPr/>
          </p:nvSpPr>
          <p:spPr bwMode="auto">
            <a:xfrm>
              <a:off x="1308" y="2627"/>
              <a:ext cx="1" cy="137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56" name="Freeform 224"/>
            <p:cNvSpPr>
              <a:spLocks noChangeArrowheads="1"/>
            </p:cNvSpPr>
            <p:nvPr/>
          </p:nvSpPr>
          <p:spPr bwMode="auto">
            <a:xfrm>
              <a:off x="716" y="2555"/>
              <a:ext cx="752" cy="152"/>
            </a:xfrm>
            <a:custGeom>
              <a:avLst/>
              <a:gdLst>
                <a:gd name="T0" fmla="*/ 2 w 3314"/>
                <a:gd name="T1" fmla="*/ 0 h 669"/>
                <a:gd name="T2" fmla="*/ 0 w 3314"/>
                <a:gd name="T3" fmla="*/ 0 h 669"/>
                <a:gd name="T4" fmla="*/ 0 w 3314"/>
                <a:gd name="T5" fmla="*/ 0 h 669"/>
                <a:gd name="T6" fmla="*/ 2 w 3314"/>
                <a:gd name="T7" fmla="*/ 0 h 669"/>
                <a:gd name="T8" fmla="*/ 2 w 3314"/>
                <a:gd name="T9" fmla="*/ 0 h 6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14"/>
                <a:gd name="T16" fmla="*/ 0 h 669"/>
                <a:gd name="T17" fmla="*/ 3314 w 3314"/>
                <a:gd name="T18" fmla="*/ 669 h 6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14" h="669">
                  <a:moveTo>
                    <a:pt x="3309" y="668"/>
                  </a:moveTo>
                  <a:lnTo>
                    <a:pt x="0" y="668"/>
                  </a:lnTo>
                  <a:lnTo>
                    <a:pt x="0" y="0"/>
                  </a:lnTo>
                  <a:lnTo>
                    <a:pt x="3313" y="0"/>
                  </a:lnTo>
                  <a:lnTo>
                    <a:pt x="3309" y="668"/>
                  </a:lnTo>
                </a:path>
              </a:pathLst>
            </a:custGeom>
            <a:solidFill>
              <a:srgbClr val="0760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57" name="Freeform 225"/>
            <p:cNvSpPr>
              <a:spLocks noChangeArrowheads="1"/>
            </p:cNvSpPr>
            <p:nvPr/>
          </p:nvSpPr>
          <p:spPr bwMode="auto">
            <a:xfrm>
              <a:off x="712" y="2703"/>
              <a:ext cx="755" cy="8"/>
            </a:xfrm>
            <a:custGeom>
              <a:avLst/>
              <a:gdLst>
                <a:gd name="T0" fmla="*/ 0 w 3328"/>
                <a:gd name="T1" fmla="*/ 0 h 34"/>
                <a:gd name="T2" fmla="*/ 0 w 3328"/>
                <a:gd name="T3" fmla="*/ 0 h 34"/>
                <a:gd name="T4" fmla="*/ 2 w 3328"/>
                <a:gd name="T5" fmla="*/ 0 h 34"/>
                <a:gd name="T6" fmla="*/ 2 w 3328"/>
                <a:gd name="T7" fmla="*/ 0 h 34"/>
                <a:gd name="T8" fmla="*/ 0 w 3328"/>
                <a:gd name="T9" fmla="*/ 0 h 34"/>
                <a:gd name="T10" fmla="*/ 0 w 3328"/>
                <a:gd name="T11" fmla="*/ 0 h 34"/>
                <a:gd name="T12" fmla="*/ 0 w 3328"/>
                <a:gd name="T13" fmla="*/ 0 h 34"/>
                <a:gd name="T14" fmla="*/ 0 w 3328"/>
                <a:gd name="T15" fmla="*/ 0 h 34"/>
                <a:gd name="T16" fmla="*/ 0 w 3328"/>
                <a:gd name="T17" fmla="*/ 0 h 34"/>
                <a:gd name="T18" fmla="*/ 0 w 3328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28"/>
                <a:gd name="T31" fmla="*/ 0 h 34"/>
                <a:gd name="T32" fmla="*/ 3328 w 3328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28" h="34">
                  <a:moveTo>
                    <a:pt x="0" y="15"/>
                  </a:moveTo>
                  <a:lnTo>
                    <a:pt x="16" y="33"/>
                  </a:lnTo>
                  <a:lnTo>
                    <a:pt x="3327" y="33"/>
                  </a:lnTo>
                  <a:lnTo>
                    <a:pt x="3327" y="0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0" y="15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58" name="Freeform 226"/>
            <p:cNvSpPr>
              <a:spLocks noChangeArrowheads="1"/>
            </p:cNvSpPr>
            <p:nvPr/>
          </p:nvSpPr>
          <p:spPr bwMode="auto">
            <a:xfrm>
              <a:off x="712" y="2551"/>
              <a:ext cx="8" cy="155"/>
            </a:xfrm>
            <a:custGeom>
              <a:avLst/>
              <a:gdLst>
                <a:gd name="T0" fmla="*/ 0 w 37"/>
                <a:gd name="T1" fmla="*/ 0 h 685"/>
                <a:gd name="T2" fmla="*/ 0 w 37"/>
                <a:gd name="T3" fmla="*/ 0 h 685"/>
                <a:gd name="T4" fmla="*/ 0 w 37"/>
                <a:gd name="T5" fmla="*/ 0 h 685"/>
                <a:gd name="T6" fmla="*/ 0 w 37"/>
                <a:gd name="T7" fmla="*/ 0 h 685"/>
                <a:gd name="T8" fmla="*/ 0 w 37"/>
                <a:gd name="T9" fmla="*/ 0 h 685"/>
                <a:gd name="T10" fmla="*/ 0 w 37"/>
                <a:gd name="T11" fmla="*/ 0 h 685"/>
                <a:gd name="T12" fmla="*/ 0 w 37"/>
                <a:gd name="T13" fmla="*/ 0 h 685"/>
                <a:gd name="T14" fmla="*/ 0 w 37"/>
                <a:gd name="T15" fmla="*/ 0 h 685"/>
                <a:gd name="T16" fmla="*/ 0 w 37"/>
                <a:gd name="T17" fmla="*/ 0 h 685"/>
                <a:gd name="T18" fmla="*/ 0 w 37"/>
                <a:gd name="T19" fmla="*/ 0 h 6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685"/>
                <a:gd name="T32" fmla="*/ 37 w 37"/>
                <a:gd name="T33" fmla="*/ 685 h 6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685">
                  <a:moveTo>
                    <a:pt x="18" y="0"/>
                  </a:moveTo>
                  <a:lnTo>
                    <a:pt x="0" y="15"/>
                  </a:lnTo>
                  <a:lnTo>
                    <a:pt x="0" y="684"/>
                  </a:lnTo>
                  <a:lnTo>
                    <a:pt x="32" y="684"/>
                  </a:lnTo>
                  <a:lnTo>
                    <a:pt x="36" y="15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8" y="0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59" name="Freeform 227"/>
            <p:cNvSpPr>
              <a:spLocks noChangeArrowheads="1"/>
            </p:cNvSpPr>
            <p:nvPr/>
          </p:nvSpPr>
          <p:spPr bwMode="auto">
            <a:xfrm>
              <a:off x="716" y="2551"/>
              <a:ext cx="755" cy="8"/>
            </a:xfrm>
            <a:custGeom>
              <a:avLst/>
              <a:gdLst>
                <a:gd name="T0" fmla="*/ 2 w 3330"/>
                <a:gd name="T1" fmla="*/ 0 h 34"/>
                <a:gd name="T2" fmla="*/ 2 w 3330"/>
                <a:gd name="T3" fmla="*/ 0 h 34"/>
                <a:gd name="T4" fmla="*/ 0 w 3330"/>
                <a:gd name="T5" fmla="*/ 0 h 34"/>
                <a:gd name="T6" fmla="*/ 0 w 3330"/>
                <a:gd name="T7" fmla="*/ 0 h 34"/>
                <a:gd name="T8" fmla="*/ 2 w 3330"/>
                <a:gd name="T9" fmla="*/ 0 h 34"/>
                <a:gd name="T10" fmla="*/ 2 w 3330"/>
                <a:gd name="T11" fmla="*/ 0 h 34"/>
                <a:gd name="T12" fmla="*/ 2 w 3330"/>
                <a:gd name="T13" fmla="*/ 0 h 34"/>
                <a:gd name="T14" fmla="*/ 2 w 3330"/>
                <a:gd name="T15" fmla="*/ 0 h 34"/>
                <a:gd name="T16" fmla="*/ 2 w 3330"/>
                <a:gd name="T17" fmla="*/ 0 h 34"/>
                <a:gd name="T18" fmla="*/ 2 w 3330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30"/>
                <a:gd name="T31" fmla="*/ 0 h 34"/>
                <a:gd name="T32" fmla="*/ 3330 w 3330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30" h="34">
                  <a:moveTo>
                    <a:pt x="3329" y="16"/>
                  </a:moveTo>
                  <a:lnTo>
                    <a:pt x="3311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3311" y="33"/>
                  </a:lnTo>
                  <a:lnTo>
                    <a:pt x="3329" y="16"/>
                  </a:lnTo>
                  <a:lnTo>
                    <a:pt x="3329" y="0"/>
                  </a:lnTo>
                  <a:lnTo>
                    <a:pt x="3311" y="0"/>
                  </a:lnTo>
                  <a:lnTo>
                    <a:pt x="3329" y="16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0" name="Freeform 228"/>
            <p:cNvSpPr>
              <a:spLocks noChangeArrowheads="1"/>
            </p:cNvSpPr>
            <p:nvPr/>
          </p:nvSpPr>
          <p:spPr bwMode="auto">
            <a:xfrm>
              <a:off x="1462" y="2555"/>
              <a:ext cx="9" cy="155"/>
            </a:xfrm>
            <a:custGeom>
              <a:avLst/>
              <a:gdLst>
                <a:gd name="T0" fmla="*/ 0 w 38"/>
                <a:gd name="T1" fmla="*/ 0 h 685"/>
                <a:gd name="T2" fmla="*/ 0 w 38"/>
                <a:gd name="T3" fmla="*/ 0 h 685"/>
                <a:gd name="T4" fmla="*/ 0 w 38"/>
                <a:gd name="T5" fmla="*/ 0 h 685"/>
                <a:gd name="T6" fmla="*/ 0 w 38"/>
                <a:gd name="T7" fmla="*/ 0 h 685"/>
                <a:gd name="T8" fmla="*/ 0 w 38"/>
                <a:gd name="T9" fmla="*/ 0 h 685"/>
                <a:gd name="T10" fmla="*/ 0 w 38"/>
                <a:gd name="T11" fmla="*/ 0 h 685"/>
                <a:gd name="T12" fmla="*/ 0 w 38"/>
                <a:gd name="T13" fmla="*/ 0 h 685"/>
                <a:gd name="T14" fmla="*/ 0 w 38"/>
                <a:gd name="T15" fmla="*/ 0 h 685"/>
                <a:gd name="T16" fmla="*/ 0 w 38"/>
                <a:gd name="T17" fmla="*/ 0 h 685"/>
                <a:gd name="T18" fmla="*/ 0 w 38"/>
                <a:gd name="T19" fmla="*/ 0 h 6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685"/>
                <a:gd name="T32" fmla="*/ 38 w 38"/>
                <a:gd name="T33" fmla="*/ 685 h 6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685">
                  <a:moveTo>
                    <a:pt x="18" y="684"/>
                  </a:moveTo>
                  <a:lnTo>
                    <a:pt x="37" y="666"/>
                  </a:lnTo>
                  <a:lnTo>
                    <a:pt x="37" y="0"/>
                  </a:lnTo>
                  <a:lnTo>
                    <a:pt x="2" y="0"/>
                  </a:lnTo>
                  <a:lnTo>
                    <a:pt x="0" y="666"/>
                  </a:lnTo>
                  <a:lnTo>
                    <a:pt x="18" y="684"/>
                  </a:lnTo>
                  <a:lnTo>
                    <a:pt x="37" y="684"/>
                  </a:lnTo>
                  <a:lnTo>
                    <a:pt x="37" y="666"/>
                  </a:lnTo>
                  <a:lnTo>
                    <a:pt x="18" y="684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1" name="Freeform 229"/>
            <p:cNvSpPr>
              <a:spLocks noChangeArrowheads="1"/>
            </p:cNvSpPr>
            <p:nvPr/>
          </p:nvSpPr>
          <p:spPr bwMode="auto">
            <a:xfrm>
              <a:off x="786" y="2599"/>
              <a:ext cx="101" cy="66"/>
            </a:xfrm>
            <a:custGeom>
              <a:avLst/>
              <a:gdLst>
                <a:gd name="T0" fmla="*/ 0 w 446"/>
                <a:gd name="T1" fmla="*/ 0 h 292"/>
                <a:gd name="T2" fmla="*/ 0 w 446"/>
                <a:gd name="T3" fmla="*/ 0 h 292"/>
                <a:gd name="T4" fmla="*/ 0 w 446"/>
                <a:gd name="T5" fmla="*/ 0 h 292"/>
                <a:gd name="T6" fmla="*/ 0 w 446"/>
                <a:gd name="T7" fmla="*/ 0 h 292"/>
                <a:gd name="T8" fmla="*/ 0 w 446"/>
                <a:gd name="T9" fmla="*/ 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"/>
                <a:gd name="T16" fmla="*/ 0 h 292"/>
                <a:gd name="T17" fmla="*/ 446 w 446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" h="292">
                  <a:moveTo>
                    <a:pt x="445" y="291"/>
                  </a:moveTo>
                  <a:lnTo>
                    <a:pt x="0" y="291"/>
                  </a:lnTo>
                  <a:lnTo>
                    <a:pt x="0" y="0"/>
                  </a:lnTo>
                  <a:lnTo>
                    <a:pt x="445" y="0"/>
                  </a:lnTo>
                  <a:lnTo>
                    <a:pt x="445" y="29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2" name="Freeform 230"/>
            <p:cNvSpPr>
              <a:spLocks noChangeArrowheads="1"/>
            </p:cNvSpPr>
            <p:nvPr/>
          </p:nvSpPr>
          <p:spPr bwMode="auto">
            <a:xfrm>
              <a:off x="786" y="2599"/>
              <a:ext cx="101" cy="66"/>
            </a:xfrm>
            <a:custGeom>
              <a:avLst/>
              <a:gdLst>
                <a:gd name="T0" fmla="*/ 0 w 446"/>
                <a:gd name="T1" fmla="*/ 0 h 292"/>
                <a:gd name="T2" fmla="*/ 0 w 446"/>
                <a:gd name="T3" fmla="*/ 0 h 292"/>
                <a:gd name="T4" fmla="*/ 0 w 446"/>
                <a:gd name="T5" fmla="*/ 0 h 292"/>
                <a:gd name="T6" fmla="*/ 0 w 446"/>
                <a:gd name="T7" fmla="*/ 0 h 292"/>
                <a:gd name="T8" fmla="*/ 0 w 446"/>
                <a:gd name="T9" fmla="*/ 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"/>
                <a:gd name="T16" fmla="*/ 0 h 292"/>
                <a:gd name="T17" fmla="*/ 446 w 446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" h="292">
                  <a:moveTo>
                    <a:pt x="445" y="291"/>
                  </a:moveTo>
                  <a:lnTo>
                    <a:pt x="0" y="291"/>
                  </a:lnTo>
                  <a:lnTo>
                    <a:pt x="0" y="0"/>
                  </a:lnTo>
                  <a:lnTo>
                    <a:pt x="445" y="0"/>
                  </a:lnTo>
                  <a:lnTo>
                    <a:pt x="445" y="291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3" name="Freeform 231"/>
            <p:cNvSpPr>
              <a:spLocks noChangeArrowheads="1"/>
            </p:cNvSpPr>
            <p:nvPr/>
          </p:nvSpPr>
          <p:spPr bwMode="auto">
            <a:xfrm>
              <a:off x="754" y="26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4" name="Freeform 232"/>
            <p:cNvSpPr>
              <a:spLocks noChangeArrowheads="1"/>
            </p:cNvSpPr>
            <p:nvPr/>
          </p:nvSpPr>
          <p:spPr bwMode="auto">
            <a:xfrm>
              <a:off x="754" y="26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5" name="Freeform 233"/>
            <p:cNvSpPr>
              <a:spLocks noChangeArrowheads="1"/>
            </p:cNvSpPr>
            <p:nvPr/>
          </p:nvSpPr>
          <p:spPr bwMode="auto">
            <a:xfrm>
              <a:off x="816" y="2683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6" name="Freeform 234"/>
            <p:cNvSpPr>
              <a:spLocks noChangeArrowheads="1"/>
            </p:cNvSpPr>
            <p:nvPr/>
          </p:nvSpPr>
          <p:spPr bwMode="auto">
            <a:xfrm>
              <a:off x="816" y="2683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7" name="Freeform 235"/>
            <p:cNvSpPr>
              <a:spLocks noChangeArrowheads="1"/>
            </p:cNvSpPr>
            <p:nvPr/>
          </p:nvSpPr>
          <p:spPr bwMode="auto">
            <a:xfrm>
              <a:off x="878" y="26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8" name="Freeform 236"/>
            <p:cNvSpPr>
              <a:spLocks noChangeArrowheads="1"/>
            </p:cNvSpPr>
            <p:nvPr/>
          </p:nvSpPr>
          <p:spPr bwMode="auto">
            <a:xfrm>
              <a:off x="878" y="26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9" name="Freeform 237"/>
            <p:cNvSpPr>
              <a:spLocks noChangeArrowheads="1"/>
            </p:cNvSpPr>
            <p:nvPr/>
          </p:nvSpPr>
          <p:spPr bwMode="auto">
            <a:xfrm>
              <a:off x="939" y="26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70" name="Freeform 238"/>
            <p:cNvSpPr>
              <a:spLocks noChangeArrowheads="1"/>
            </p:cNvSpPr>
            <p:nvPr/>
          </p:nvSpPr>
          <p:spPr bwMode="auto">
            <a:xfrm>
              <a:off x="939" y="26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71" name="Freeform 239"/>
            <p:cNvSpPr>
              <a:spLocks noChangeArrowheads="1"/>
            </p:cNvSpPr>
            <p:nvPr/>
          </p:nvSpPr>
          <p:spPr bwMode="auto">
            <a:xfrm>
              <a:off x="1000" y="2683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72" name="Freeform 240"/>
            <p:cNvSpPr>
              <a:spLocks noChangeArrowheads="1"/>
            </p:cNvSpPr>
            <p:nvPr/>
          </p:nvSpPr>
          <p:spPr bwMode="auto">
            <a:xfrm>
              <a:off x="1000" y="2683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73" name="Freeform 241"/>
            <p:cNvSpPr>
              <a:spLocks noChangeArrowheads="1"/>
            </p:cNvSpPr>
            <p:nvPr/>
          </p:nvSpPr>
          <p:spPr bwMode="auto">
            <a:xfrm>
              <a:off x="1062" y="2683"/>
              <a:ext cx="31" cy="12"/>
            </a:xfrm>
            <a:custGeom>
              <a:avLst/>
              <a:gdLst>
                <a:gd name="T0" fmla="*/ 0 w 137"/>
                <a:gd name="T1" fmla="*/ 0 h 53"/>
                <a:gd name="T2" fmla="*/ 0 w 137"/>
                <a:gd name="T3" fmla="*/ 0 h 53"/>
                <a:gd name="T4" fmla="*/ 0 w 137"/>
                <a:gd name="T5" fmla="*/ 0 h 53"/>
                <a:gd name="T6" fmla="*/ 0 w 137"/>
                <a:gd name="T7" fmla="*/ 0 h 53"/>
                <a:gd name="T8" fmla="*/ 0 w 13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53"/>
                <a:gd name="T17" fmla="*/ 137 w 13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53">
                  <a:moveTo>
                    <a:pt x="136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6" y="0"/>
                  </a:lnTo>
                  <a:lnTo>
                    <a:pt x="136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74" name="Freeform 242"/>
            <p:cNvSpPr>
              <a:spLocks noChangeArrowheads="1"/>
            </p:cNvSpPr>
            <p:nvPr/>
          </p:nvSpPr>
          <p:spPr bwMode="auto">
            <a:xfrm>
              <a:off x="1062" y="2683"/>
              <a:ext cx="31" cy="12"/>
            </a:xfrm>
            <a:custGeom>
              <a:avLst/>
              <a:gdLst>
                <a:gd name="T0" fmla="*/ 0 w 137"/>
                <a:gd name="T1" fmla="*/ 0 h 53"/>
                <a:gd name="T2" fmla="*/ 0 w 137"/>
                <a:gd name="T3" fmla="*/ 0 h 53"/>
                <a:gd name="T4" fmla="*/ 0 w 137"/>
                <a:gd name="T5" fmla="*/ 0 h 53"/>
                <a:gd name="T6" fmla="*/ 0 w 137"/>
                <a:gd name="T7" fmla="*/ 0 h 53"/>
                <a:gd name="T8" fmla="*/ 0 w 13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53"/>
                <a:gd name="T17" fmla="*/ 137 w 13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53">
                  <a:moveTo>
                    <a:pt x="136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6" y="0"/>
                  </a:lnTo>
                  <a:lnTo>
                    <a:pt x="136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75" name="Freeform 243"/>
            <p:cNvSpPr>
              <a:spLocks noChangeArrowheads="1"/>
            </p:cNvSpPr>
            <p:nvPr/>
          </p:nvSpPr>
          <p:spPr bwMode="auto">
            <a:xfrm>
              <a:off x="1123" y="2683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76" name="Freeform 244"/>
            <p:cNvSpPr>
              <a:spLocks noChangeArrowheads="1"/>
            </p:cNvSpPr>
            <p:nvPr/>
          </p:nvSpPr>
          <p:spPr bwMode="auto">
            <a:xfrm>
              <a:off x="1123" y="2683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77" name="Freeform 245"/>
            <p:cNvSpPr>
              <a:spLocks noChangeArrowheads="1"/>
            </p:cNvSpPr>
            <p:nvPr/>
          </p:nvSpPr>
          <p:spPr bwMode="auto">
            <a:xfrm>
              <a:off x="1185" y="26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78" name="Freeform 246"/>
            <p:cNvSpPr>
              <a:spLocks noChangeArrowheads="1"/>
            </p:cNvSpPr>
            <p:nvPr/>
          </p:nvSpPr>
          <p:spPr bwMode="auto">
            <a:xfrm>
              <a:off x="1185" y="26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79" name="Freeform 247"/>
            <p:cNvSpPr>
              <a:spLocks noChangeArrowheads="1"/>
            </p:cNvSpPr>
            <p:nvPr/>
          </p:nvSpPr>
          <p:spPr bwMode="auto">
            <a:xfrm>
              <a:off x="1246" y="2683"/>
              <a:ext cx="31" cy="12"/>
            </a:xfrm>
            <a:custGeom>
              <a:avLst/>
              <a:gdLst>
                <a:gd name="T0" fmla="*/ 0 w 137"/>
                <a:gd name="T1" fmla="*/ 0 h 53"/>
                <a:gd name="T2" fmla="*/ 0 w 137"/>
                <a:gd name="T3" fmla="*/ 0 h 53"/>
                <a:gd name="T4" fmla="*/ 0 w 137"/>
                <a:gd name="T5" fmla="*/ 0 h 53"/>
                <a:gd name="T6" fmla="*/ 0 w 137"/>
                <a:gd name="T7" fmla="*/ 0 h 53"/>
                <a:gd name="T8" fmla="*/ 0 w 13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53"/>
                <a:gd name="T17" fmla="*/ 137 w 13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53">
                  <a:moveTo>
                    <a:pt x="136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6" y="0"/>
                  </a:lnTo>
                  <a:lnTo>
                    <a:pt x="136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80" name="Freeform 248"/>
            <p:cNvSpPr>
              <a:spLocks noChangeArrowheads="1"/>
            </p:cNvSpPr>
            <p:nvPr/>
          </p:nvSpPr>
          <p:spPr bwMode="auto">
            <a:xfrm>
              <a:off x="1246" y="2683"/>
              <a:ext cx="31" cy="12"/>
            </a:xfrm>
            <a:custGeom>
              <a:avLst/>
              <a:gdLst>
                <a:gd name="T0" fmla="*/ 0 w 137"/>
                <a:gd name="T1" fmla="*/ 0 h 53"/>
                <a:gd name="T2" fmla="*/ 0 w 137"/>
                <a:gd name="T3" fmla="*/ 0 h 53"/>
                <a:gd name="T4" fmla="*/ 0 w 137"/>
                <a:gd name="T5" fmla="*/ 0 h 53"/>
                <a:gd name="T6" fmla="*/ 0 w 137"/>
                <a:gd name="T7" fmla="*/ 0 h 53"/>
                <a:gd name="T8" fmla="*/ 0 w 13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53"/>
                <a:gd name="T17" fmla="*/ 137 w 13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53">
                  <a:moveTo>
                    <a:pt x="136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6" y="0"/>
                  </a:lnTo>
                  <a:lnTo>
                    <a:pt x="136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81" name="Freeform 249"/>
            <p:cNvSpPr>
              <a:spLocks noChangeArrowheads="1"/>
            </p:cNvSpPr>
            <p:nvPr/>
          </p:nvSpPr>
          <p:spPr bwMode="auto">
            <a:xfrm>
              <a:off x="1308" y="26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82" name="Freeform 250"/>
            <p:cNvSpPr>
              <a:spLocks noChangeArrowheads="1"/>
            </p:cNvSpPr>
            <p:nvPr/>
          </p:nvSpPr>
          <p:spPr bwMode="auto">
            <a:xfrm>
              <a:off x="1308" y="26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83" name="Freeform 251"/>
            <p:cNvSpPr>
              <a:spLocks noChangeArrowheads="1"/>
            </p:cNvSpPr>
            <p:nvPr/>
          </p:nvSpPr>
          <p:spPr bwMode="auto">
            <a:xfrm>
              <a:off x="1369" y="26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84" name="Freeform 252"/>
            <p:cNvSpPr>
              <a:spLocks noChangeArrowheads="1"/>
            </p:cNvSpPr>
            <p:nvPr/>
          </p:nvSpPr>
          <p:spPr bwMode="auto">
            <a:xfrm>
              <a:off x="1369" y="2683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85" name="Freeform 253"/>
            <p:cNvSpPr>
              <a:spLocks noChangeArrowheads="1"/>
            </p:cNvSpPr>
            <p:nvPr/>
          </p:nvSpPr>
          <p:spPr bwMode="auto">
            <a:xfrm>
              <a:off x="754" y="2570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86" name="Freeform 254"/>
            <p:cNvSpPr>
              <a:spLocks noChangeArrowheads="1"/>
            </p:cNvSpPr>
            <p:nvPr/>
          </p:nvSpPr>
          <p:spPr bwMode="auto">
            <a:xfrm>
              <a:off x="754" y="2570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87" name="Freeform 255"/>
            <p:cNvSpPr>
              <a:spLocks noChangeArrowheads="1"/>
            </p:cNvSpPr>
            <p:nvPr/>
          </p:nvSpPr>
          <p:spPr bwMode="auto">
            <a:xfrm>
              <a:off x="816" y="2570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88" name="Freeform 256"/>
            <p:cNvSpPr>
              <a:spLocks noChangeArrowheads="1"/>
            </p:cNvSpPr>
            <p:nvPr/>
          </p:nvSpPr>
          <p:spPr bwMode="auto">
            <a:xfrm>
              <a:off x="816" y="2570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89" name="Freeform 257"/>
            <p:cNvSpPr>
              <a:spLocks noChangeArrowheads="1"/>
            </p:cNvSpPr>
            <p:nvPr/>
          </p:nvSpPr>
          <p:spPr bwMode="auto">
            <a:xfrm>
              <a:off x="878" y="2570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90" name="Freeform 258"/>
            <p:cNvSpPr>
              <a:spLocks noChangeArrowheads="1"/>
            </p:cNvSpPr>
            <p:nvPr/>
          </p:nvSpPr>
          <p:spPr bwMode="auto">
            <a:xfrm>
              <a:off x="878" y="2570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91" name="Freeform 259"/>
            <p:cNvSpPr>
              <a:spLocks noChangeArrowheads="1"/>
            </p:cNvSpPr>
            <p:nvPr/>
          </p:nvSpPr>
          <p:spPr bwMode="auto">
            <a:xfrm>
              <a:off x="939" y="2570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92" name="Freeform 260"/>
            <p:cNvSpPr>
              <a:spLocks noChangeArrowheads="1"/>
            </p:cNvSpPr>
            <p:nvPr/>
          </p:nvSpPr>
          <p:spPr bwMode="auto">
            <a:xfrm>
              <a:off x="939" y="2570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93" name="Freeform 261"/>
            <p:cNvSpPr>
              <a:spLocks noChangeArrowheads="1"/>
            </p:cNvSpPr>
            <p:nvPr/>
          </p:nvSpPr>
          <p:spPr bwMode="auto">
            <a:xfrm>
              <a:off x="1000" y="2570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94" name="Freeform 262"/>
            <p:cNvSpPr>
              <a:spLocks noChangeArrowheads="1"/>
            </p:cNvSpPr>
            <p:nvPr/>
          </p:nvSpPr>
          <p:spPr bwMode="auto">
            <a:xfrm>
              <a:off x="1000" y="2570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95" name="Freeform 263"/>
            <p:cNvSpPr>
              <a:spLocks noChangeArrowheads="1"/>
            </p:cNvSpPr>
            <p:nvPr/>
          </p:nvSpPr>
          <p:spPr bwMode="auto">
            <a:xfrm>
              <a:off x="1062" y="2570"/>
              <a:ext cx="31" cy="12"/>
            </a:xfrm>
            <a:custGeom>
              <a:avLst/>
              <a:gdLst>
                <a:gd name="T0" fmla="*/ 0 w 137"/>
                <a:gd name="T1" fmla="*/ 0 h 53"/>
                <a:gd name="T2" fmla="*/ 0 w 137"/>
                <a:gd name="T3" fmla="*/ 0 h 53"/>
                <a:gd name="T4" fmla="*/ 0 w 137"/>
                <a:gd name="T5" fmla="*/ 0 h 53"/>
                <a:gd name="T6" fmla="*/ 0 w 137"/>
                <a:gd name="T7" fmla="*/ 0 h 53"/>
                <a:gd name="T8" fmla="*/ 0 w 13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53"/>
                <a:gd name="T17" fmla="*/ 137 w 13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53">
                  <a:moveTo>
                    <a:pt x="136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6" y="0"/>
                  </a:lnTo>
                  <a:lnTo>
                    <a:pt x="136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96" name="Freeform 264"/>
            <p:cNvSpPr>
              <a:spLocks noChangeArrowheads="1"/>
            </p:cNvSpPr>
            <p:nvPr/>
          </p:nvSpPr>
          <p:spPr bwMode="auto">
            <a:xfrm>
              <a:off x="1062" y="2570"/>
              <a:ext cx="31" cy="12"/>
            </a:xfrm>
            <a:custGeom>
              <a:avLst/>
              <a:gdLst>
                <a:gd name="T0" fmla="*/ 0 w 137"/>
                <a:gd name="T1" fmla="*/ 0 h 53"/>
                <a:gd name="T2" fmla="*/ 0 w 137"/>
                <a:gd name="T3" fmla="*/ 0 h 53"/>
                <a:gd name="T4" fmla="*/ 0 w 137"/>
                <a:gd name="T5" fmla="*/ 0 h 53"/>
                <a:gd name="T6" fmla="*/ 0 w 137"/>
                <a:gd name="T7" fmla="*/ 0 h 53"/>
                <a:gd name="T8" fmla="*/ 0 w 13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53"/>
                <a:gd name="T17" fmla="*/ 137 w 13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53">
                  <a:moveTo>
                    <a:pt x="136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6" y="0"/>
                  </a:lnTo>
                  <a:lnTo>
                    <a:pt x="136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97" name="Freeform 265"/>
            <p:cNvSpPr>
              <a:spLocks noChangeArrowheads="1"/>
            </p:cNvSpPr>
            <p:nvPr/>
          </p:nvSpPr>
          <p:spPr bwMode="auto">
            <a:xfrm>
              <a:off x="1123" y="2570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98" name="Freeform 266"/>
            <p:cNvSpPr>
              <a:spLocks noChangeArrowheads="1"/>
            </p:cNvSpPr>
            <p:nvPr/>
          </p:nvSpPr>
          <p:spPr bwMode="auto">
            <a:xfrm>
              <a:off x="1123" y="2570"/>
              <a:ext cx="31" cy="12"/>
            </a:xfrm>
            <a:custGeom>
              <a:avLst/>
              <a:gdLst>
                <a:gd name="T0" fmla="*/ 0 w 138"/>
                <a:gd name="T1" fmla="*/ 0 h 53"/>
                <a:gd name="T2" fmla="*/ 0 w 138"/>
                <a:gd name="T3" fmla="*/ 0 h 53"/>
                <a:gd name="T4" fmla="*/ 0 w 138"/>
                <a:gd name="T5" fmla="*/ 0 h 53"/>
                <a:gd name="T6" fmla="*/ 0 w 138"/>
                <a:gd name="T7" fmla="*/ 0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137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99" name="Freeform 267"/>
            <p:cNvSpPr>
              <a:spLocks noChangeArrowheads="1"/>
            </p:cNvSpPr>
            <p:nvPr/>
          </p:nvSpPr>
          <p:spPr bwMode="auto">
            <a:xfrm>
              <a:off x="1185" y="2570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00" name="Freeform 268"/>
            <p:cNvSpPr>
              <a:spLocks noChangeArrowheads="1"/>
            </p:cNvSpPr>
            <p:nvPr/>
          </p:nvSpPr>
          <p:spPr bwMode="auto">
            <a:xfrm>
              <a:off x="1185" y="2570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01" name="Freeform 269"/>
            <p:cNvSpPr>
              <a:spLocks noChangeArrowheads="1"/>
            </p:cNvSpPr>
            <p:nvPr/>
          </p:nvSpPr>
          <p:spPr bwMode="auto">
            <a:xfrm>
              <a:off x="1246" y="2570"/>
              <a:ext cx="31" cy="12"/>
            </a:xfrm>
            <a:custGeom>
              <a:avLst/>
              <a:gdLst>
                <a:gd name="T0" fmla="*/ 0 w 137"/>
                <a:gd name="T1" fmla="*/ 0 h 53"/>
                <a:gd name="T2" fmla="*/ 0 w 137"/>
                <a:gd name="T3" fmla="*/ 0 h 53"/>
                <a:gd name="T4" fmla="*/ 0 w 137"/>
                <a:gd name="T5" fmla="*/ 0 h 53"/>
                <a:gd name="T6" fmla="*/ 0 w 137"/>
                <a:gd name="T7" fmla="*/ 0 h 53"/>
                <a:gd name="T8" fmla="*/ 0 w 13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53"/>
                <a:gd name="T17" fmla="*/ 137 w 13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53">
                  <a:moveTo>
                    <a:pt x="136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6" y="0"/>
                  </a:lnTo>
                  <a:lnTo>
                    <a:pt x="136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02" name="Freeform 270"/>
            <p:cNvSpPr>
              <a:spLocks noChangeArrowheads="1"/>
            </p:cNvSpPr>
            <p:nvPr/>
          </p:nvSpPr>
          <p:spPr bwMode="auto">
            <a:xfrm>
              <a:off x="1246" y="2570"/>
              <a:ext cx="31" cy="12"/>
            </a:xfrm>
            <a:custGeom>
              <a:avLst/>
              <a:gdLst>
                <a:gd name="T0" fmla="*/ 0 w 137"/>
                <a:gd name="T1" fmla="*/ 0 h 53"/>
                <a:gd name="T2" fmla="*/ 0 w 137"/>
                <a:gd name="T3" fmla="*/ 0 h 53"/>
                <a:gd name="T4" fmla="*/ 0 w 137"/>
                <a:gd name="T5" fmla="*/ 0 h 53"/>
                <a:gd name="T6" fmla="*/ 0 w 137"/>
                <a:gd name="T7" fmla="*/ 0 h 53"/>
                <a:gd name="T8" fmla="*/ 0 w 13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53"/>
                <a:gd name="T17" fmla="*/ 137 w 13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53">
                  <a:moveTo>
                    <a:pt x="136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6" y="0"/>
                  </a:lnTo>
                  <a:lnTo>
                    <a:pt x="136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03" name="Freeform 271"/>
            <p:cNvSpPr>
              <a:spLocks noChangeArrowheads="1"/>
            </p:cNvSpPr>
            <p:nvPr/>
          </p:nvSpPr>
          <p:spPr bwMode="auto">
            <a:xfrm>
              <a:off x="1308" y="2570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04" name="Freeform 272"/>
            <p:cNvSpPr>
              <a:spLocks noChangeArrowheads="1"/>
            </p:cNvSpPr>
            <p:nvPr/>
          </p:nvSpPr>
          <p:spPr bwMode="auto">
            <a:xfrm>
              <a:off x="1308" y="2570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05" name="Freeform 273"/>
            <p:cNvSpPr>
              <a:spLocks noChangeArrowheads="1"/>
            </p:cNvSpPr>
            <p:nvPr/>
          </p:nvSpPr>
          <p:spPr bwMode="auto">
            <a:xfrm>
              <a:off x="1369" y="2570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06" name="Freeform 274"/>
            <p:cNvSpPr>
              <a:spLocks noChangeArrowheads="1"/>
            </p:cNvSpPr>
            <p:nvPr/>
          </p:nvSpPr>
          <p:spPr bwMode="auto">
            <a:xfrm>
              <a:off x="1369" y="2570"/>
              <a:ext cx="31" cy="12"/>
            </a:xfrm>
            <a:custGeom>
              <a:avLst/>
              <a:gdLst>
                <a:gd name="T0" fmla="*/ 0 w 136"/>
                <a:gd name="T1" fmla="*/ 0 h 53"/>
                <a:gd name="T2" fmla="*/ 0 w 136"/>
                <a:gd name="T3" fmla="*/ 0 h 53"/>
                <a:gd name="T4" fmla="*/ 0 w 136"/>
                <a:gd name="T5" fmla="*/ 0 h 53"/>
                <a:gd name="T6" fmla="*/ 0 w 136"/>
                <a:gd name="T7" fmla="*/ 0 h 53"/>
                <a:gd name="T8" fmla="*/ 0 w 13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3"/>
                <a:gd name="T17" fmla="*/ 136 w 13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3">
                  <a:moveTo>
                    <a:pt x="13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5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07" name="Freeform 275"/>
            <p:cNvSpPr>
              <a:spLocks noChangeArrowheads="1"/>
            </p:cNvSpPr>
            <p:nvPr/>
          </p:nvSpPr>
          <p:spPr bwMode="auto">
            <a:xfrm>
              <a:off x="950" y="2599"/>
              <a:ext cx="101" cy="66"/>
            </a:xfrm>
            <a:custGeom>
              <a:avLst/>
              <a:gdLst>
                <a:gd name="T0" fmla="*/ 0 w 446"/>
                <a:gd name="T1" fmla="*/ 0 h 292"/>
                <a:gd name="T2" fmla="*/ 0 w 446"/>
                <a:gd name="T3" fmla="*/ 0 h 292"/>
                <a:gd name="T4" fmla="*/ 0 w 446"/>
                <a:gd name="T5" fmla="*/ 0 h 292"/>
                <a:gd name="T6" fmla="*/ 0 w 446"/>
                <a:gd name="T7" fmla="*/ 0 h 292"/>
                <a:gd name="T8" fmla="*/ 0 w 446"/>
                <a:gd name="T9" fmla="*/ 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"/>
                <a:gd name="T16" fmla="*/ 0 h 292"/>
                <a:gd name="T17" fmla="*/ 446 w 446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" h="292">
                  <a:moveTo>
                    <a:pt x="445" y="291"/>
                  </a:moveTo>
                  <a:lnTo>
                    <a:pt x="0" y="291"/>
                  </a:lnTo>
                  <a:lnTo>
                    <a:pt x="0" y="0"/>
                  </a:lnTo>
                  <a:lnTo>
                    <a:pt x="445" y="0"/>
                  </a:lnTo>
                  <a:lnTo>
                    <a:pt x="445" y="29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08" name="Freeform 276"/>
            <p:cNvSpPr>
              <a:spLocks noChangeArrowheads="1"/>
            </p:cNvSpPr>
            <p:nvPr/>
          </p:nvSpPr>
          <p:spPr bwMode="auto">
            <a:xfrm>
              <a:off x="950" y="2599"/>
              <a:ext cx="101" cy="66"/>
            </a:xfrm>
            <a:custGeom>
              <a:avLst/>
              <a:gdLst>
                <a:gd name="T0" fmla="*/ 0 w 446"/>
                <a:gd name="T1" fmla="*/ 0 h 292"/>
                <a:gd name="T2" fmla="*/ 0 w 446"/>
                <a:gd name="T3" fmla="*/ 0 h 292"/>
                <a:gd name="T4" fmla="*/ 0 w 446"/>
                <a:gd name="T5" fmla="*/ 0 h 292"/>
                <a:gd name="T6" fmla="*/ 0 w 446"/>
                <a:gd name="T7" fmla="*/ 0 h 292"/>
                <a:gd name="T8" fmla="*/ 0 w 446"/>
                <a:gd name="T9" fmla="*/ 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"/>
                <a:gd name="T16" fmla="*/ 0 h 292"/>
                <a:gd name="T17" fmla="*/ 446 w 446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" h="292">
                  <a:moveTo>
                    <a:pt x="445" y="291"/>
                  </a:moveTo>
                  <a:lnTo>
                    <a:pt x="0" y="291"/>
                  </a:lnTo>
                  <a:lnTo>
                    <a:pt x="0" y="0"/>
                  </a:lnTo>
                  <a:lnTo>
                    <a:pt x="445" y="0"/>
                  </a:lnTo>
                  <a:lnTo>
                    <a:pt x="445" y="291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09" name="Freeform 277"/>
            <p:cNvSpPr>
              <a:spLocks noChangeArrowheads="1"/>
            </p:cNvSpPr>
            <p:nvPr/>
          </p:nvSpPr>
          <p:spPr bwMode="auto">
            <a:xfrm>
              <a:off x="1114" y="2599"/>
              <a:ext cx="101" cy="66"/>
            </a:xfrm>
            <a:custGeom>
              <a:avLst/>
              <a:gdLst>
                <a:gd name="T0" fmla="*/ 0 w 446"/>
                <a:gd name="T1" fmla="*/ 0 h 292"/>
                <a:gd name="T2" fmla="*/ 0 w 446"/>
                <a:gd name="T3" fmla="*/ 0 h 292"/>
                <a:gd name="T4" fmla="*/ 0 w 446"/>
                <a:gd name="T5" fmla="*/ 0 h 292"/>
                <a:gd name="T6" fmla="*/ 0 w 446"/>
                <a:gd name="T7" fmla="*/ 0 h 292"/>
                <a:gd name="T8" fmla="*/ 0 w 446"/>
                <a:gd name="T9" fmla="*/ 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"/>
                <a:gd name="T16" fmla="*/ 0 h 292"/>
                <a:gd name="T17" fmla="*/ 446 w 446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" h="292">
                  <a:moveTo>
                    <a:pt x="445" y="291"/>
                  </a:moveTo>
                  <a:lnTo>
                    <a:pt x="0" y="291"/>
                  </a:lnTo>
                  <a:lnTo>
                    <a:pt x="0" y="0"/>
                  </a:lnTo>
                  <a:lnTo>
                    <a:pt x="445" y="0"/>
                  </a:lnTo>
                  <a:lnTo>
                    <a:pt x="445" y="29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10" name="Freeform 278"/>
            <p:cNvSpPr>
              <a:spLocks noChangeArrowheads="1"/>
            </p:cNvSpPr>
            <p:nvPr/>
          </p:nvSpPr>
          <p:spPr bwMode="auto">
            <a:xfrm>
              <a:off x="1114" y="2599"/>
              <a:ext cx="101" cy="66"/>
            </a:xfrm>
            <a:custGeom>
              <a:avLst/>
              <a:gdLst>
                <a:gd name="T0" fmla="*/ 0 w 446"/>
                <a:gd name="T1" fmla="*/ 0 h 292"/>
                <a:gd name="T2" fmla="*/ 0 w 446"/>
                <a:gd name="T3" fmla="*/ 0 h 292"/>
                <a:gd name="T4" fmla="*/ 0 w 446"/>
                <a:gd name="T5" fmla="*/ 0 h 292"/>
                <a:gd name="T6" fmla="*/ 0 w 446"/>
                <a:gd name="T7" fmla="*/ 0 h 292"/>
                <a:gd name="T8" fmla="*/ 0 w 446"/>
                <a:gd name="T9" fmla="*/ 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"/>
                <a:gd name="T16" fmla="*/ 0 h 292"/>
                <a:gd name="T17" fmla="*/ 446 w 446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" h="292">
                  <a:moveTo>
                    <a:pt x="445" y="291"/>
                  </a:moveTo>
                  <a:lnTo>
                    <a:pt x="0" y="291"/>
                  </a:lnTo>
                  <a:lnTo>
                    <a:pt x="0" y="0"/>
                  </a:lnTo>
                  <a:lnTo>
                    <a:pt x="445" y="0"/>
                  </a:lnTo>
                  <a:lnTo>
                    <a:pt x="445" y="291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11" name="Freeform 279"/>
            <p:cNvSpPr>
              <a:spLocks noChangeArrowheads="1"/>
            </p:cNvSpPr>
            <p:nvPr/>
          </p:nvSpPr>
          <p:spPr bwMode="auto">
            <a:xfrm>
              <a:off x="1277" y="2599"/>
              <a:ext cx="101" cy="66"/>
            </a:xfrm>
            <a:custGeom>
              <a:avLst/>
              <a:gdLst>
                <a:gd name="T0" fmla="*/ 0 w 447"/>
                <a:gd name="T1" fmla="*/ 0 h 292"/>
                <a:gd name="T2" fmla="*/ 0 w 447"/>
                <a:gd name="T3" fmla="*/ 0 h 292"/>
                <a:gd name="T4" fmla="*/ 0 w 447"/>
                <a:gd name="T5" fmla="*/ 0 h 292"/>
                <a:gd name="T6" fmla="*/ 0 w 447"/>
                <a:gd name="T7" fmla="*/ 0 h 292"/>
                <a:gd name="T8" fmla="*/ 0 w 447"/>
                <a:gd name="T9" fmla="*/ 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92"/>
                <a:gd name="T17" fmla="*/ 447 w 447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92">
                  <a:moveTo>
                    <a:pt x="446" y="291"/>
                  </a:moveTo>
                  <a:lnTo>
                    <a:pt x="0" y="291"/>
                  </a:lnTo>
                  <a:lnTo>
                    <a:pt x="0" y="0"/>
                  </a:lnTo>
                  <a:lnTo>
                    <a:pt x="446" y="0"/>
                  </a:lnTo>
                  <a:lnTo>
                    <a:pt x="446" y="29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12" name="Freeform 280"/>
            <p:cNvSpPr>
              <a:spLocks noChangeArrowheads="1"/>
            </p:cNvSpPr>
            <p:nvPr/>
          </p:nvSpPr>
          <p:spPr bwMode="auto">
            <a:xfrm>
              <a:off x="1277" y="2599"/>
              <a:ext cx="101" cy="66"/>
            </a:xfrm>
            <a:custGeom>
              <a:avLst/>
              <a:gdLst>
                <a:gd name="T0" fmla="*/ 0 w 447"/>
                <a:gd name="T1" fmla="*/ 0 h 292"/>
                <a:gd name="T2" fmla="*/ 0 w 447"/>
                <a:gd name="T3" fmla="*/ 0 h 292"/>
                <a:gd name="T4" fmla="*/ 0 w 447"/>
                <a:gd name="T5" fmla="*/ 0 h 292"/>
                <a:gd name="T6" fmla="*/ 0 w 447"/>
                <a:gd name="T7" fmla="*/ 0 h 292"/>
                <a:gd name="T8" fmla="*/ 0 w 447"/>
                <a:gd name="T9" fmla="*/ 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92"/>
                <a:gd name="T17" fmla="*/ 447 w 447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92">
                  <a:moveTo>
                    <a:pt x="446" y="291"/>
                  </a:moveTo>
                  <a:lnTo>
                    <a:pt x="0" y="291"/>
                  </a:lnTo>
                  <a:lnTo>
                    <a:pt x="0" y="0"/>
                  </a:lnTo>
                  <a:lnTo>
                    <a:pt x="446" y="0"/>
                  </a:lnTo>
                  <a:lnTo>
                    <a:pt x="446" y="291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98" name="Group 281"/>
          <p:cNvGrpSpPr>
            <a:grpSpLocks/>
          </p:cNvGrpSpPr>
          <p:nvPr/>
        </p:nvGrpSpPr>
        <p:grpSpPr bwMode="auto">
          <a:xfrm>
            <a:off x="1927225" y="4043363"/>
            <a:ext cx="403225" cy="152400"/>
            <a:chOff x="1101" y="2311"/>
            <a:chExt cx="231" cy="87"/>
          </a:xfrm>
        </p:grpSpPr>
        <p:grpSp>
          <p:nvGrpSpPr>
            <p:cNvPr id="62531" name="Group 282"/>
            <p:cNvGrpSpPr>
              <a:grpSpLocks/>
            </p:cNvGrpSpPr>
            <p:nvPr/>
          </p:nvGrpSpPr>
          <p:grpSpPr bwMode="auto">
            <a:xfrm>
              <a:off x="1101" y="2311"/>
              <a:ext cx="231" cy="76"/>
              <a:chOff x="1101" y="2311"/>
              <a:chExt cx="231" cy="76"/>
            </a:xfrm>
          </p:grpSpPr>
          <p:grpSp>
            <p:nvGrpSpPr>
              <p:cNvPr id="62533" name="Group 283"/>
              <p:cNvGrpSpPr>
                <a:grpSpLocks/>
              </p:cNvGrpSpPr>
              <p:nvPr/>
            </p:nvGrpSpPr>
            <p:grpSpPr bwMode="auto">
              <a:xfrm>
                <a:off x="1288" y="2311"/>
                <a:ext cx="44" cy="76"/>
                <a:chOff x="1288" y="2311"/>
                <a:chExt cx="44" cy="76"/>
              </a:xfrm>
            </p:grpSpPr>
            <p:sp>
              <p:nvSpPr>
                <p:cNvPr id="62536" name="Freeform 284"/>
                <p:cNvSpPr>
                  <a:spLocks noChangeArrowheads="1"/>
                </p:cNvSpPr>
                <p:nvPr/>
              </p:nvSpPr>
              <p:spPr bwMode="auto">
                <a:xfrm>
                  <a:off x="1288" y="2311"/>
                  <a:ext cx="45" cy="77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1" y="421"/>
                      </a:moveTo>
                      <a:lnTo>
                        <a:pt x="6" y="422"/>
                      </a:lnTo>
                      <a:lnTo>
                        <a:pt x="12" y="425"/>
                      </a:lnTo>
                      <a:lnTo>
                        <a:pt x="16" y="425"/>
                      </a:lnTo>
                      <a:lnTo>
                        <a:pt x="22" y="426"/>
                      </a:lnTo>
                      <a:lnTo>
                        <a:pt x="28" y="427"/>
                      </a:lnTo>
                      <a:lnTo>
                        <a:pt x="34" y="427"/>
                      </a:lnTo>
                      <a:lnTo>
                        <a:pt x="41" y="426"/>
                      </a:lnTo>
                      <a:lnTo>
                        <a:pt x="48" y="425"/>
                      </a:lnTo>
                      <a:lnTo>
                        <a:pt x="56" y="424"/>
                      </a:lnTo>
                      <a:lnTo>
                        <a:pt x="64" y="422"/>
                      </a:lnTo>
                      <a:lnTo>
                        <a:pt x="72" y="421"/>
                      </a:lnTo>
                      <a:lnTo>
                        <a:pt x="81" y="418"/>
                      </a:lnTo>
                      <a:lnTo>
                        <a:pt x="89" y="416"/>
                      </a:lnTo>
                      <a:lnTo>
                        <a:pt x="98" y="413"/>
                      </a:lnTo>
                      <a:lnTo>
                        <a:pt x="106" y="410"/>
                      </a:lnTo>
                      <a:lnTo>
                        <a:pt x="114" y="407"/>
                      </a:lnTo>
                      <a:lnTo>
                        <a:pt x="123" y="404"/>
                      </a:lnTo>
                      <a:lnTo>
                        <a:pt x="132" y="400"/>
                      </a:lnTo>
                      <a:lnTo>
                        <a:pt x="141" y="396"/>
                      </a:lnTo>
                      <a:lnTo>
                        <a:pt x="151" y="391"/>
                      </a:lnTo>
                      <a:lnTo>
                        <a:pt x="160" y="387"/>
                      </a:lnTo>
                      <a:lnTo>
                        <a:pt x="169" y="383"/>
                      </a:lnTo>
                      <a:lnTo>
                        <a:pt x="179" y="378"/>
                      </a:lnTo>
                      <a:lnTo>
                        <a:pt x="187" y="373"/>
                      </a:lnTo>
                      <a:lnTo>
                        <a:pt x="195" y="369"/>
                      </a:lnTo>
                      <a:lnTo>
                        <a:pt x="202" y="365"/>
                      </a:lnTo>
                      <a:lnTo>
                        <a:pt x="208" y="361"/>
                      </a:lnTo>
                      <a:lnTo>
                        <a:pt x="214" y="358"/>
                      </a:lnTo>
                      <a:lnTo>
                        <a:pt x="219" y="354"/>
                      </a:lnTo>
                      <a:lnTo>
                        <a:pt x="224" y="349"/>
                      </a:lnTo>
                      <a:lnTo>
                        <a:pt x="229" y="345"/>
                      </a:lnTo>
                      <a:lnTo>
                        <a:pt x="232" y="341"/>
                      </a:lnTo>
                      <a:lnTo>
                        <a:pt x="236" y="336"/>
                      </a:lnTo>
                      <a:lnTo>
                        <a:pt x="238" y="331"/>
                      </a:lnTo>
                      <a:lnTo>
                        <a:pt x="240" y="326"/>
                      </a:lnTo>
                      <a:lnTo>
                        <a:pt x="241" y="320"/>
                      </a:lnTo>
                      <a:lnTo>
                        <a:pt x="242" y="315"/>
                      </a:lnTo>
                      <a:lnTo>
                        <a:pt x="243" y="309"/>
                      </a:lnTo>
                      <a:lnTo>
                        <a:pt x="244" y="303"/>
                      </a:lnTo>
                      <a:lnTo>
                        <a:pt x="244" y="297"/>
                      </a:lnTo>
                      <a:lnTo>
                        <a:pt x="244" y="291"/>
                      </a:lnTo>
                      <a:lnTo>
                        <a:pt x="244" y="284"/>
                      </a:lnTo>
                      <a:lnTo>
                        <a:pt x="244" y="277"/>
                      </a:lnTo>
                      <a:lnTo>
                        <a:pt x="244" y="269"/>
                      </a:lnTo>
                      <a:lnTo>
                        <a:pt x="243" y="261"/>
                      </a:lnTo>
                      <a:lnTo>
                        <a:pt x="242" y="252"/>
                      </a:lnTo>
                      <a:lnTo>
                        <a:pt x="242" y="243"/>
                      </a:lnTo>
                      <a:lnTo>
                        <a:pt x="241" y="234"/>
                      </a:lnTo>
                      <a:lnTo>
                        <a:pt x="240" y="224"/>
                      </a:lnTo>
                      <a:lnTo>
                        <a:pt x="238" y="215"/>
                      </a:lnTo>
                      <a:lnTo>
                        <a:pt x="236" y="206"/>
                      </a:lnTo>
                      <a:lnTo>
                        <a:pt x="234" y="197"/>
                      </a:lnTo>
                      <a:lnTo>
                        <a:pt x="232" y="188"/>
                      </a:lnTo>
                      <a:lnTo>
                        <a:pt x="229" y="180"/>
                      </a:lnTo>
                      <a:lnTo>
                        <a:pt x="227" y="172"/>
                      </a:lnTo>
                      <a:lnTo>
                        <a:pt x="223" y="164"/>
                      </a:lnTo>
                      <a:lnTo>
                        <a:pt x="219" y="155"/>
                      </a:lnTo>
                      <a:lnTo>
                        <a:pt x="215" y="147"/>
                      </a:lnTo>
                      <a:lnTo>
                        <a:pt x="211" y="138"/>
                      </a:lnTo>
                      <a:lnTo>
                        <a:pt x="207" y="130"/>
                      </a:lnTo>
                      <a:lnTo>
                        <a:pt x="202" y="121"/>
                      </a:lnTo>
                      <a:lnTo>
                        <a:pt x="197" y="113"/>
                      </a:lnTo>
                      <a:lnTo>
                        <a:pt x="192" y="105"/>
                      </a:lnTo>
                      <a:lnTo>
                        <a:pt x="188" y="98"/>
                      </a:lnTo>
                      <a:lnTo>
                        <a:pt x="184" y="91"/>
                      </a:lnTo>
                      <a:lnTo>
                        <a:pt x="179" y="85"/>
                      </a:lnTo>
                      <a:lnTo>
                        <a:pt x="176" y="79"/>
                      </a:lnTo>
                      <a:lnTo>
                        <a:pt x="172" y="73"/>
                      </a:lnTo>
                      <a:lnTo>
                        <a:pt x="168" y="66"/>
                      </a:lnTo>
                      <a:lnTo>
                        <a:pt x="164" y="59"/>
                      </a:lnTo>
                      <a:lnTo>
                        <a:pt x="160" y="53"/>
                      </a:lnTo>
                      <a:lnTo>
                        <a:pt x="157" y="47"/>
                      </a:lnTo>
                      <a:lnTo>
                        <a:pt x="154" y="41"/>
                      </a:lnTo>
                      <a:lnTo>
                        <a:pt x="153" y="36"/>
                      </a:lnTo>
                      <a:lnTo>
                        <a:pt x="151" y="31"/>
                      </a:lnTo>
                      <a:lnTo>
                        <a:pt x="151" y="26"/>
                      </a:lnTo>
                      <a:lnTo>
                        <a:pt x="151" y="23"/>
                      </a:lnTo>
                      <a:lnTo>
                        <a:pt x="152" y="20"/>
                      </a:lnTo>
                      <a:lnTo>
                        <a:pt x="154" y="17"/>
                      </a:lnTo>
                      <a:lnTo>
                        <a:pt x="156" y="14"/>
                      </a:lnTo>
                      <a:lnTo>
                        <a:pt x="159" y="11"/>
                      </a:lnTo>
                      <a:lnTo>
                        <a:pt x="163" y="9"/>
                      </a:lnTo>
                      <a:lnTo>
                        <a:pt x="167" y="7"/>
                      </a:lnTo>
                      <a:lnTo>
                        <a:pt x="172" y="5"/>
                      </a:lnTo>
                      <a:lnTo>
                        <a:pt x="177" y="3"/>
                      </a:lnTo>
                      <a:lnTo>
                        <a:pt x="183" y="2"/>
                      </a:lnTo>
                      <a:lnTo>
                        <a:pt x="189" y="1"/>
                      </a:lnTo>
                      <a:lnTo>
                        <a:pt x="194" y="0"/>
                      </a:lnTo>
                      <a:lnTo>
                        <a:pt x="201" y="0"/>
                      </a:lnTo>
                      <a:lnTo>
                        <a:pt x="207" y="0"/>
                      </a:lnTo>
                      <a:lnTo>
                        <a:pt x="214" y="0"/>
                      </a:lnTo>
                      <a:lnTo>
                        <a:pt x="222" y="2"/>
                      </a:lnTo>
                      <a:lnTo>
                        <a:pt x="229" y="3"/>
                      </a:lnTo>
                      <a:lnTo>
                        <a:pt x="237" y="5"/>
                      </a:lnTo>
                      <a:lnTo>
                        <a:pt x="245" y="7"/>
                      </a:lnTo>
                      <a:lnTo>
                        <a:pt x="252" y="10"/>
                      </a:lnTo>
                      <a:lnTo>
                        <a:pt x="260" y="13"/>
                      </a:lnTo>
                      <a:lnTo>
                        <a:pt x="267" y="16"/>
                      </a:lnTo>
                      <a:lnTo>
                        <a:pt x="272" y="18"/>
                      </a:lnTo>
                      <a:lnTo>
                        <a:pt x="278" y="21"/>
                      </a:lnTo>
                      <a:lnTo>
                        <a:pt x="283" y="24"/>
                      </a:lnTo>
                      <a:lnTo>
                        <a:pt x="289" y="28"/>
                      </a:lnTo>
                      <a:lnTo>
                        <a:pt x="295" y="32"/>
                      </a:lnTo>
                      <a:lnTo>
                        <a:pt x="301" y="37"/>
                      </a:lnTo>
                      <a:lnTo>
                        <a:pt x="308" y="41"/>
                      </a:lnTo>
                      <a:lnTo>
                        <a:pt x="315" y="47"/>
                      </a:lnTo>
                      <a:lnTo>
                        <a:pt x="321" y="53"/>
                      </a:lnTo>
                      <a:lnTo>
                        <a:pt x="328" y="59"/>
                      </a:lnTo>
                      <a:lnTo>
                        <a:pt x="335" y="65"/>
                      </a:lnTo>
                      <a:lnTo>
                        <a:pt x="342" y="71"/>
                      </a:lnTo>
                      <a:lnTo>
                        <a:pt x="349" y="78"/>
                      </a:lnTo>
                      <a:lnTo>
                        <a:pt x="355" y="85"/>
                      </a:lnTo>
                      <a:lnTo>
                        <a:pt x="361" y="91"/>
                      </a:lnTo>
                      <a:lnTo>
                        <a:pt x="367" y="97"/>
                      </a:lnTo>
                      <a:lnTo>
                        <a:pt x="373" y="104"/>
                      </a:lnTo>
                      <a:lnTo>
                        <a:pt x="379" y="110"/>
                      </a:lnTo>
                      <a:lnTo>
                        <a:pt x="386" y="118"/>
                      </a:lnTo>
                      <a:lnTo>
                        <a:pt x="393" y="125"/>
                      </a:lnTo>
                      <a:lnTo>
                        <a:pt x="399" y="134"/>
                      </a:lnTo>
                      <a:lnTo>
                        <a:pt x="407" y="142"/>
                      </a:lnTo>
                      <a:lnTo>
                        <a:pt x="413" y="150"/>
                      </a:lnTo>
                      <a:lnTo>
                        <a:pt x="421" y="159"/>
                      </a:lnTo>
                      <a:lnTo>
                        <a:pt x="428" y="168"/>
                      </a:lnTo>
                      <a:lnTo>
                        <a:pt x="434" y="177"/>
                      </a:lnTo>
                      <a:lnTo>
                        <a:pt x="441" y="185"/>
                      </a:lnTo>
                      <a:lnTo>
                        <a:pt x="447" y="193"/>
                      </a:lnTo>
                      <a:lnTo>
                        <a:pt x="452" y="202"/>
                      </a:lnTo>
                      <a:lnTo>
                        <a:pt x="458" y="209"/>
                      </a:lnTo>
                      <a:lnTo>
                        <a:pt x="463" y="217"/>
                      </a:lnTo>
                      <a:lnTo>
                        <a:pt x="468" y="225"/>
                      </a:lnTo>
                      <a:lnTo>
                        <a:pt x="473" y="233"/>
                      </a:lnTo>
                      <a:lnTo>
                        <a:pt x="478" y="241"/>
                      </a:lnTo>
                      <a:lnTo>
                        <a:pt x="482" y="249"/>
                      </a:lnTo>
                      <a:lnTo>
                        <a:pt x="487" y="258"/>
                      </a:lnTo>
                      <a:lnTo>
                        <a:pt x="492" y="266"/>
                      </a:lnTo>
                      <a:lnTo>
                        <a:pt x="495" y="275"/>
                      </a:lnTo>
                      <a:lnTo>
                        <a:pt x="499" y="284"/>
                      </a:lnTo>
                      <a:lnTo>
                        <a:pt x="503" y="293"/>
                      </a:lnTo>
                      <a:lnTo>
                        <a:pt x="507" y="301"/>
                      </a:lnTo>
                      <a:lnTo>
                        <a:pt x="510" y="310"/>
                      </a:lnTo>
                      <a:lnTo>
                        <a:pt x="514" y="319"/>
                      </a:lnTo>
                      <a:lnTo>
                        <a:pt x="516" y="327"/>
                      </a:lnTo>
                      <a:lnTo>
                        <a:pt x="519" y="335"/>
                      </a:lnTo>
                      <a:lnTo>
                        <a:pt x="521" y="343"/>
                      </a:lnTo>
                      <a:lnTo>
                        <a:pt x="524" y="350"/>
                      </a:lnTo>
                      <a:lnTo>
                        <a:pt x="525" y="358"/>
                      </a:lnTo>
                      <a:lnTo>
                        <a:pt x="528" y="365"/>
                      </a:lnTo>
                      <a:lnTo>
                        <a:pt x="529" y="372"/>
                      </a:lnTo>
                      <a:lnTo>
                        <a:pt x="532" y="380"/>
                      </a:lnTo>
                      <a:lnTo>
                        <a:pt x="533" y="388"/>
                      </a:lnTo>
                      <a:lnTo>
                        <a:pt x="535" y="396"/>
                      </a:lnTo>
                      <a:lnTo>
                        <a:pt x="537" y="405"/>
                      </a:lnTo>
                      <a:lnTo>
                        <a:pt x="538" y="413"/>
                      </a:lnTo>
                      <a:lnTo>
                        <a:pt x="540" y="422"/>
                      </a:lnTo>
                      <a:lnTo>
                        <a:pt x="541" y="431"/>
                      </a:lnTo>
                      <a:lnTo>
                        <a:pt x="542" y="439"/>
                      </a:lnTo>
                      <a:lnTo>
                        <a:pt x="543" y="447"/>
                      </a:lnTo>
                      <a:lnTo>
                        <a:pt x="544" y="456"/>
                      </a:lnTo>
                      <a:lnTo>
                        <a:pt x="545" y="464"/>
                      </a:lnTo>
                      <a:lnTo>
                        <a:pt x="545" y="472"/>
                      </a:lnTo>
                      <a:lnTo>
                        <a:pt x="545" y="480"/>
                      </a:lnTo>
                      <a:lnTo>
                        <a:pt x="544" y="487"/>
                      </a:lnTo>
                      <a:lnTo>
                        <a:pt x="543" y="495"/>
                      </a:lnTo>
                      <a:lnTo>
                        <a:pt x="543" y="503"/>
                      </a:lnTo>
                      <a:lnTo>
                        <a:pt x="542" y="510"/>
                      </a:lnTo>
                      <a:lnTo>
                        <a:pt x="541" y="519"/>
                      </a:lnTo>
                      <a:lnTo>
                        <a:pt x="539" y="527"/>
                      </a:lnTo>
                      <a:lnTo>
                        <a:pt x="537" y="536"/>
                      </a:lnTo>
                      <a:lnTo>
                        <a:pt x="534" y="545"/>
                      </a:lnTo>
                      <a:lnTo>
                        <a:pt x="532" y="555"/>
                      </a:lnTo>
                      <a:lnTo>
                        <a:pt x="528" y="564"/>
                      </a:lnTo>
                      <a:lnTo>
                        <a:pt x="525" y="573"/>
                      </a:lnTo>
                      <a:lnTo>
                        <a:pt x="521" y="583"/>
                      </a:lnTo>
                      <a:lnTo>
                        <a:pt x="517" y="592"/>
                      </a:lnTo>
                      <a:lnTo>
                        <a:pt x="512" y="601"/>
                      </a:lnTo>
                      <a:lnTo>
                        <a:pt x="508" y="610"/>
                      </a:lnTo>
                      <a:lnTo>
                        <a:pt x="503" y="618"/>
                      </a:lnTo>
                      <a:lnTo>
                        <a:pt x="498" y="628"/>
                      </a:lnTo>
                      <a:lnTo>
                        <a:pt x="493" y="635"/>
                      </a:lnTo>
                      <a:lnTo>
                        <a:pt x="488" y="643"/>
                      </a:lnTo>
                      <a:lnTo>
                        <a:pt x="482" y="652"/>
                      </a:lnTo>
                      <a:lnTo>
                        <a:pt x="477" y="661"/>
                      </a:lnTo>
                      <a:lnTo>
                        <a:pt x="470" y="670"/>
                      </a:lnTo>
                      <a:lnTo>
                        <a:pt x="464" y="679"/>
                      </a:lnTo>
                      <a:lnTo>
                        <a:pt x="456" y="689"/>
                      </a:lnTo>
                      <a:lnTo>
                        <a:pt x="448" y="698"/>
                      </a:lnTo>
                      <a:lnTo>
                        <a:pt x="441" y="708"/>
                      </a:lnTo>
                      <a:lnTo>
                        <a:pt x="433" y="718"/>
                      </a:lnTo>
                      <a:lnTo>
                        <a:pt x="425" y="727"/>
                      </a:lnTo>
                      <a:lnTo>
                        <a:pt x="416" y="736"/>
                      </a:lnTo>
                      <a:lnTo>
                        <a:pt x="408" y="745"/>
                      </a:lnTo>
                      <a:lnTo>
                        <a:pt x="400" y="754"/>
                      </a:lnTo>
                      <a:lnTo>
                        <a:pt x="392" y="762"/>
                      </a:lnTo>
                      <a:lnTo>
                        <a:pt x="383" y="770"/>
                      </a:lnTo>
                      <a:lnTo>
                        <a:pt x="376" y="778"/>
                      </a:lnTo>
                      <a:lnTo>
                        <a:pt x="368" y="786"/>
                      </a:lnTo>
                      <a:lnTo>
                        <a:pt x="360" y="793"/>
                      </a:lnTo>
                      <a:lnTo>
                        <a:pt x="351" y="800"/>
                      </a:lnTo>
                      <a:lnTo>
                        <a:pt x="343" y="807"/>
                      </a:lnTo>
                      <a:lnTo>
                        <a:pt x="334" y="814"/>
                      </a:lnTo>
                      <a:lnTo>
                        <a:pt x="325" y="821"/>
                      </a:lnTo>
                      <a:lnTo>
                        <a:pt x="316" y="828"/>
                      </a:lnTo>
                      <a:lnTo>
                        <a:pt x="307" y="835"/>
                      </a:lnTo>
                      <a:lnTo>
                        <a:pt x="297" y="842"/>
                      </a:lnTo>
                      <a:lnTo>
                        <a:pt x="288" y="849"/>
                      </a:lnTo>
                      <a:lnTo>
                        <a:pt x="278" y="855"/>
                      </a:lnTo>
                      <a:lnTo>
                        <a:pt x="270" y="862"/>
                      </a:lnTo>
                      <a:lnTo>
                        <a:pt x="260" y="868"/>
                      </a:lnTo>
                      <a:lnTo>
                        <a:pt x="252" y="874"/>
                      </a:lnTo>
                      <a:lnTo>
                        <a:pt x="244" y="879"/>
                      </a:lnTo>
                      <a:lnTo>
                        <a:pt x="236" y="884"/>
                      </a:lnTo>
                      <a:lnTo>
                        <a:pt x="228" y="888"/>
                      </a:lnTo>
                      <a:lnTo>
                        <a:pt x="222" y="893"/>
                      </a:lnTo>
                      <a:lnTo>
                        <a:pt x="215" y="898"/>
                      </a:lnTo>
                      <a:lnTo>
                        <a:pt x="205" y="904"/>
                      </a:lnTo>
                      <a:lnTo>
                        <a:pt x="195" y="909"/>
                      </a:lnTo>
                      <a:lnTo>
                        <a:pt x="187" y="915"/>
                      </a:lnTo>
                      <a:lnTo>
                        <a:pt x="178" y="921"/>
                      </a:lnTo>
                      <a:lnTo>
                        <a:pt x="169" y="926"/>
                      </a:lnTo>
                      <a:lnTo>
                        <a:pt x="162" y="931"/>
                      </a:lnTo>
                      <a:lnTo>
                        <a:pt x="154" y="935"/>
                      </a:lnTo>
                      <a:lnTo>
                        <a:pt x="148" y="939"/>
                      </a:lnTo>
                      <a:lnTo>
                        <a:pt x="143" y="942"/>
                      </a:lnTo>
                      <a:lnTo>
                        <a:pt x="138" y="946"/>
                      </a:lnTo>
                      <a:lnTo>
                        <a:pt x="134" y="947"/>
                      </a:lnTo>
                      <a:lnTo>
                        <a:pt x="131" y="949"/>
                      </a:lnTo>
                      <a:lnTo>
                        <a:pt x="129" y="950"/>
                      </a:lnTo>
                      <a:lnTo>
                        <a:pt x="127" y="951"/>
                      </a:lnTo>
                      <a:lnTo>
                        <a:pt x="125" y="952"/>
                      </a:lnTo>
                      <a:lnTo>
                        <a:pt x="124" y="953"/>
                      </a:lnTo>
                      <a:lnTo>
                        <a:pt x="124" y="954"/>
                      </a:lnTo>
                      <a:lnTo>
                        <a:pt x="123" y="954"/>
                      </a:lnTo>
                      <a:cubicBezTo>
                        <a:pt x="106" y="962"/>
                        <a:pt x="82" y="965"/>
                        <a:pt x="63" y="969"/>
                      </a:cubicBezTo>
                      <a:cubicBezTo>
                        <a:pt x="32" y="974"/>
                        <a:pt x="0" y="977"/>
                        <a:pt x="0" y="977"/>
                      </a:cubicBezTo>
                      <a:lnTo>
                        <a:pt x="1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34" name="Group 285"/>
              <p:cNvGrpSpPr>
                <a:grpSpLocks/>
              </p:cNvGrpSpPr>
              <p:nvPr/>
            </p:nvGrpSpPr>
            <p:grpSpPr bwMode="auto">
              <a:xfrm>
                <a:off x="1101" y="2311"/>
                <a:ext cx="44" cy="76"/>
                <a:chOff x="1101" y="2311"/>
                <a:chExt cx="44" cy="76"/>
              </a:xfrm>
            </p:grpSpPr>
            <p:sp>
              <p:nvSpPr>
                <p:cNvPr id="62535" name="Freeform 286"/>
                <p:cNvSpPr>
                  <a:spLocks noChangeArrowheads="1"/>
                </p:cNvSpPr>
                <p:nvPr/>
              </p:nvSpPr>
              <p:spPr bwMode="auto">
                <a:xfrm>
                  <a:off x="1101" y="2311"/>
                  <a:ext cx="45" cy="77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544" y="421"/>
                      </a:moveTo>
                      <a:lnTo>
                        <a:pt x="539" y="422"/>
                      </a:lnTo>
                      <a:lnTo>
                        <a:pt x="533" y="425"/>
                      </a:lnTo>
                      <a:lnTo>
                        <a:pt x="529" y="425"/>
                      </a:lnTo>
                      <a:lnTo>
                        <a:pt x="523" y="426"/>
                      </a:lnTo>
                      <a:lnTo>
                        <a:pt x="517" y="427"/>
                      </a:lnTo>
                      <a:lnTo>
                        <a:pt x="511" y="427"/>
                      </a:lnTo>
                      <a:lnTo>
                        <a:pt x="504" y="426"/>
                      </a:lnTo>
                      <a:lnTo>
                        <a:pt x="497" y="425"/>
                      </a:lnTo>
                      <a:lnTo>
                        <a:pt x="489" y="424"/>
                      </a:lnTo>
                      <a:lnTo>
                        <a:pt x="481" y="422"/>
                      </a:lnTo>
                      <a:lnTo>
                        <a:pt x="473" y="421"/>
                      </a:lnTo>
                      <a:lnTo>
                        <a:pt x="464" y="418"/>
                      </a:lnTo>
                      <a:lnTo>
                        <a:pt x="456" y="416"/>
                      </a:lnTo>
                      <a:lnTo>
                        <a:pt x="447" y="413"/>
                      </a:lnTo>
                      <a:lnTo>
                        <a:pt x="439" y="410"/>
                      </a:lnTo>
                      <a:lnTo>
                        <a:pt x="431" y="407"/>
                      </a:lnTo>
                      <a:lnTo>
                        <a:pt x="422" y="404"/>
                      </a:lnTo>
                      <a:lnTo>
                        <a:pt x="413" y="400"/>
                      </a:lnTo>
                      <a:lnTo>
                        <a:pt x="404" y="396"/>
                      </a:lnTo>
                      <a:lnTo>
                        <a:pt x="394" y="391"/>
                      </a:lnTo>
                      <a:lnTo>
                        <a:pt x="385" y="387"/>
                      </a:lnTo>
                      <a:lnTo>
                        <a:pt x="376" y="383"/>
                      </a:lnTo>
                      <a:lnTo>
                        <a:pt x="366" y="378"/>
                      </a:lnTo>
                      <a:lnTo>
                        <a:pt x="358" y="373"/>
                      </a:lnTo>
                      <a:lnTo>
                        <a:pt x="350" y="369"/>
                      </a:lnTo>
                      <a:lnTo>
                        <a:pt x="343" y="365"/>
                      </a:lnTo>
                      <a:lnTo>
                        <a:pt x="337" y="361"/>
                      </a:lnTo>
                      <a:lnTo>
                        <a:pt x="331" y="358"/>
                      </a:lnTo>
                      <a:lnTo>
                        <a:pt x="326" y="354"/>
                      </a:lnTo>
                      <a:lnTo>
                        <a:pt x="321" y="349"/>
                      </a:lnTo>
                      <a:lnTo>
                        <a:pt x="316" y="345"/>
                      </a:lnTo>
                      <a:lnTo>
                        <a:pt x="313" y="341"/>
                      </a:lnTo>
                      <a:lnTo>
                        <a:pt x="309" y="336"/>
                      </a:lnTo>
                      <a:lnTo>
                        <a:pt x="307" y="331"/>
                      </a:lnTo>
                      <a:lnTo>
                        <a:pt x="305" y="326"/>
                      </a:lnTo>
                      <a:lnTo>
                        <a:pt x="304" y="320"/>
                      </a:lnTo>
                      <a:lnTo>
                        <a:pt x="303" y="315"/>
                      </a:lnTo>
                      <a:lnTo>
                        <a:pt x="302" y="309"/>
                      </a:lnTo>
                      <a:lnTo>
                        <a:pt x="301" y="303"/>
                      </a:lnTo>
                      <a:lnTo>
                        <a:pt x="301" y="297"/>
                      </a:lnTo>
                      <a:lnTo>
                        <a:pt x="301" y="291"/>
                      </a:lnTo>
                      <a:lnTo>
                        <a:pt x="301" y="284"/>
                      </a:lnTo>
                      <a:lnTo>
                        <a:pt x="301" y="277"/>
                      </a:lnTo>
                      <a:lnTo>
                        <a:pt x="301" y="269"/>
                      </a:lnTo>
                      <a:lnTo>
                        <a:pt x="302" y="261"/>
                      </a:lnTo>
                      <a:lnTo>
                        <a:pt x="303" y="252"/>
                      </a:lnTo>
                      <a:lnTo>
                        <a:pt x="303" y="243"/>
                      </a:lnTo>
                      <a:lnTo>
                        <a:pt x="304" y="234"/>
                      </a:lnTo>
                      <a:lnTo>
                        <a:pt x="305" y="224"/>
                      </a:lnTo>
                      <a:lnTo>
                        <a:pt x="307" y="215"/>
                      </a:lnTo>
                      <a:lnTo>
                        <a:pt x="309" y="206"/>
                      </a:lnTo>
                      <a:lnTo>
                        <a:pt x="311" y="197"/>
                      </a:lnTo>
                      <a:lnTo>
                        <a:pt x="313" y="188"/>
                      </a:lnTo>
                      <a:lnTo>
                        <a:pt x="316" y="180"/>
                      </a:lnTo>
                      <a:lnTo>
                        <a:pt x="318" y="172"/>
                      </a:lnTo>
                      <a:lnTo>
                        <a:pt x="322" y="164"/>
                      </a:lnTo>
                      <a:lnTo>
                        <a:pt x="326" y="155"/>
                      </a:lnTo>
                      <a:lnTo>
                        <a:pt x="330" y="147"/>
                      </a:lnTo>
                      <a:lnTo>
                        <a:pt x="334" y="138"/>
                      </a:lnTo>
                      <a:lnTo>
                        <a:pt x="338" y="130"/>
                      </a:lnTo>
                      <a:lnTo>
                        <a:pt x="343" y="121"/>
                      </a:lnTo>
                      <a:lnTo>
                        <a:pt x="348" y="113"/>
                      </a:lnTo>
                      <a:lnTo>
                        <a:pt x="353" y="105"/>
                      </a:lnTo>
                      <a:lnTo>
                        <a:pt x="357" y="98"/>
                      </a:lnTo>
                      <a:lnTo>
                        <a:pt x="361" y="91"/>
                      </a:lnTo>
                      <a:lnTo>
                        <a:pt x="366" y="85"/>
                      </a:lnTo>
                      <a:lnTo>
                        <a:pt x="369" y="79"/>
                      </a:lnTo>
                      <a:lnTo>
                        <a:pt x="373" y="73"/>
                      </a:lnTo>
                      <a:lnTo>
                        <a:pt x="377" y="66"/>
                      </a:lnTo>
                      <a:lnTo>
                        <a:pt x="381" y="59"/>
                      </a:lnTo>
                      <a:lnTo>
                        <a:pt x="385" y="53"/>
                      </a:lnTo>
                      <a:lnTo>
                        <a:pt x="388" y="47"/>
                      </a:lnTo>
                      <a:lnTo>
                        <a:pt x="391" y="41"/>
                      </a:lnTo>
                      <a:lnTo>
                        <a:pt x="392" y="36"/>
                      </a:lnTo>
                      <a:lnTo>
                        <a:pt x="394" y="31"/>
                      </a:lnTo>
                      <a:lnTo>
                        <a:pt x="394" y="26"/>
                      </a:lnTo>
                      <a:lnTo>
                        <a:pt x="394" y="23"/>
                      </a:lnTo>
                      <a:lnTo>
                        <a:pt x="393" y="20"/>
                      </a:lnTo>
                      <a:lnTo>
                        <a:pt x="391" y="17"/>
                      </a:lnTo>
                      <a:lnTo>
                        <a:pt x="389" y="14"/>
                      </a:lnTo>
                      <a:lnTo>
                        <a:pt x="386" y="11"/>
                      </a:lnTo>
                      <a:lnTo>
                        <a:pt x="382" y="9"/>
                      </a:lnTo>
                      <a:lnTo>
                        <a:pt x="378" y="7"/>
                      </a:lnTo>
                      <a:lnTo>
                        <a:pt x="373" y="5"/>
                      </a:lnTo>
                      <a:lnTo>
                        <a:pt x="368" y="3"/>
                      </a:lnTo>
                      <a:lnTo>
                        <a:pt x="362" y="2"/>
                      </a:lnTo>
                      <a:lnTo>
                        <a:pt x="356" y="1"/>
                      </a:lnTo>
                      <a:lnTo>
                        <a:pt x="351" y="0"/>
                      </a:lnTo>
                      <a:lnTo>
                        <a:pt x="344" y="0"/>
                      </a:lnTo>
                      <a:lnTo>
                        <a:pt x="338" y="0"/>
                      </a:lnTo>
                      <a:lnTo>
                        <a:pt x="331" y="0"/>
                      </a:lnTo>
                      <a:lnTo>
                        <a:pt x="323" y="2"/>
                      </a:lnTo>
                      <a:lnTo>
                        <a:pt x="316" y="3"/>
                      </a:lnTo>
                      <a:lnTo>
                        <a:pt x="308" y="5"/>
                      </a:lnTo>
                      <a:lnTo>
                        <a:pt x="300" y="7"/>
                      </a:lnTo>
                      <a:lnTo>
                        <a:pt x="293" y="10"/>
                      </a:lnTo>
                      <a:lnTo>
                        <a:pt x="285" y="13"/>
                      </a:lnTo>
                      <a:lnTo>
                        <a:pt x="278" y="16"/>
                      </a:lnTo>
                      <a:lnTo>
                        <a:pt x="273" y="18"/>
                      </a:lnTo>
                      <a:lnTo>
                        <a:pt x="267" y="21"/>
                      </a:lnTo>
                      <a:lnTo>
                        <a:pt x="262" y="24"/>
                      </a:lnTo>
                      <a:lnTo>
                        <a:pt x="256" y="28"/>
                      </a:lnTo>
                      <a:lnTo>
                        <a:pt x="250" y="32"/>
                      </a:lnTo>
                      <a:lnTo>
                        <a:pt x="244" y="37"/>
                      </a:lnTo>
                      <a:lnTo>
                        <a:pt x="237" y="41"/>
                      </a:lnTo>
                      <a:lnTo>
                        <a:pt x="230" y="47"/>
                      </a:lnTo>
                      <a:lnTo>
                        <a:pt x="224" y="53"/>
                      </a:lnTo>
                      <a:lnTo>
                        <a:pt x="217" y="59"/>
                      </a:lnTo>
                      <a:lnTo>
                        <a:pt x="210" y="65"/>
                      </a:lnTo>
                      <a:lnTo>
                        <a:pt x="203" y="71"/>
                      </a:lnTo>
                      <a:lnTo>
                        <a:pt x="196" y="78"/>
                      </a:lnTo>
                      <a:lnTo>
                        <a:pt x="190" y="85"/>
                      </a:lnTo>
                      <a:lnTo>
                        <a:pt x="184" y="91"/>
                      </a:lnTo>
                      <a:lnTo>
                        <a:pt x="178" y="97"/>
                      </a:lnTo>
                      <a:lnTo>
                        <a:pt x="172" y="104"/>
                      </a:lnTo>
                      <a:lnTo>
                        <a:pt x="166" y="110"/>
                      </a:lnTo>
                      <a:lnTo>
                        <a:pt x="159" y="118"/>
                      </a:lnTo>
                      <a:lnTo>
                        <a:pt x="152" y="125"/>
                      </a:lnTo>
                      <a:lnTo>
                        <a:pt x="146" y="134"/>
                      </a:lnTo>
                      <a:lnTo>
                        <a:pt x="138" y="142"/>
                      </a:lnTo>
                      <a:lnTo>
                        <a:pt x="132" y="150"/>
                      </a:lnTo>
                      <a:lnTo>
                        <a:pt x="124" y="159"/>
                      </a:lnTo>
                      <a:lnTo>
                        <a:pt x="117" y="168"/>
                      </a:lnTo>
                      <a:lnTo>
                        <a:pt x="111" y="177"/>
                      </a:lnTo>
                      <a:lnTo>
                        <a:pt x="104" y="185"/>
                      </a:lnTo>
                      <a:lnTo>
                        <a:pt x="98" y="193"/>
                      </a:lnTo>
                      <a:lnTo>
                        <a:pt x="93" y="202"/>
                      </a:lnTo>
                      <a:lnTo>
                        <a:pt x="87" y="209"/>
                      </a:lnTo>
                      <a:lnTo>
                        <a:pt x="82" y="217"/>
                      </a:lnTo>
                      <a:lnTo>
                        <a:pt x="77" y="225"/>
                      </a:lnTo>
                      <a:lnTo>
                        <a:pt x="72" y="233"/>
                      </a:lnTo>
                      <a:lnTo>
                        <a:pt x="67" y="241"/>
                      </a:lnTo>
                      <a:lnTo>
                        <a:pt x="63" y="249"/>
                      </a:lnTo>
                      <a:lnTo>
                        <a:pt x="58" y="258"/>
                      </a:lnTo>
                      <a:lnTo>
                        <a:pt x="53" y="266"/>
                      </a:lnTo>
                      <a:lnTo>
                        <a:pt x="50" y="275"/>
                      </a:lnTo>
                      <a:lnTo>
                        <a:pt x="46" y="284"/>
                      </a:lnTo>
                      <a:lnTo>
                        <a:pt x="42" y="293"/>
                      </a:lnTo>
                      <a:lnTo>
                        <a:pt x="38" y="301"/>
                      </a:lnTo>
                      <a:lnTo>
                        <a:pt x="35" y="310"/>
                      </a:lnTo>
                      <a:lnTo>
                        <a:pt x="31" y="319"/>
                      </a:lnTo>
                      <a:lnTo>
                        <a:pt x="29" y="327"/>
                      </a:lnTo>
                      <a:lnTo>
                        <a:pt x="26" y="335"/>
                      </a:lnTo>
                      <a:lnTo>
                        <a:pt x="24" y="343"/>
                      </a:lnTo>
                      <a:lnTo>
                        <a:pt x="21" y="350"/>
                      </a:lnTo>
                      <a:lnTo>
                        <a:pt x="20" y="358"/>
                      </a:lnTo>
                      <a:lnTo>
                        <a:pt x="17" y="365"/>
                      </a:lnTo>
                      <a:lnTo>
                        <a:pt x="16" y="372"/>
                      </a:lnTo>
                      <a:lnTo>
                        <a:pt x="13" y="380"/>
                      </a:lnTo>
                      <a:lnTo>
                        <a:pt x="12" y="388"/>
                      </a:lnTo>
                      <a:lnTo>
                        <a:pt x="10" y="396"/>
                      </a:lnTo>
                      <a:lnTo>
                        <a:pt x="8" y="405"/>
                      </a:lnTo>
                      <a:lnTo>
                        <a:pt x="7" y="413"/>
                      </a:lnTo>
                      <a:lnTo>
                        <a:pt x="5" y="422"/>
                      </a:lnTo>
                      <a:lnTo>
                        <a:pt x="4" y="431"/>
                      </a:lnTo>
                      <a:lnTo>
                        <a:pt x="3" y="439"/>
                      </a:lnTo>
                      <a:lnTo>
                        <a:pt x="2" y="447"/>
                      </a:lnTo>
                      <a:lnTo>
                        <a:pt x="1" y="456"/>
                      </a:lnTo>
                      <a:lnTo>
                        <a:pt x="0" y="464"/>
                      </a:lnTo>
                      <a:lnTo>
                        <a:pt x="0" y="472"/>
                      </a:lnTo>
                      <a:lnTo>
                        <a:pt x="0" y="480"/>
                      </a:lnTo>
                      <a:lnTo>
                        <a:pt x="1" y="487"/>
                      </a:lnTo>
                      <a:lnTo>
                        <a:pt x="2" y="495"/>
                      </a:lnTo>
                      <a:lnTo>
                        <a:pt x="2" y="503"/>
                      </a:lnTo>
                      <a:lnTo>
                        <a:pt x="3" y="510"/>
                      </a:lnTo>
                      <a:lnTo>
                        <a:pt x="4" y="519"/>
                      </a:lnTo>
                      <a:lnTo>
                        <a:pt x="6" y="527"/>
                      </a:lnTo>
                      <a:lnTo>
                        <a:pt x="8" y="536"/>
                      </a:lnTo>
                      <a:lnTo>
                        <a:pt x="11" y="545"/>
                      </a:lnTo>
                      <a:lnTo>
                        <a:pt x="13" y="555"/>
                      </a:lnTo>
                      <a:lnTo>
                        <a:pt x="17" y="564"/>
                      </a:lnTo>
                      <a:lnTo>
                        <a:pt x="20" y="573"/>
                      </a:lnTo>
                      <a:lnTo>
                        <a:pt x="24" y="583"/>
                      </a:lnTo>
                      <a:lnTo>
                        <a:pt x="28" y="592"/>
                      </a:lnTo>
                      <a:lnTo>
                        <a:pt x="33" y="601"/>
                      </a:lnTo>
                      <a:lnTo>
                        <a:pt x="37" y="610"/>
                      </a:lnTo>
                      <a:lnTo>
                        <a:pt x="42" y="618"/>
                      </a:lnTo>
                      <a:lnTo>
                        <a:pt x="47" y="628"/>
                      </a:lnTo>
                      <a:lnTo>
                        <a:pt x="52" y="635"/>
                      </a:lnTo>
                      <a:lnTo>
                        <a:pt x="57" y="643"/>
                      </a:lnTo>
                      <a:lnTo>
                        <a:pt x="63" y="652"/>
                      </a:lnTo>
                      <a:lnTo>
                        <a:pt x="68" y="661"/>
                      </a:lnTo>
                      <a:lnTo>
                        <a:pt x="75" y="670"/>
                      </a:lnTo>
                      <a:lnTo>
                        <a:pt x="81" y="679"/>
                      </a:lnTo>
                      <a:lnTo>
                        <a:pt x="89" y="689"/>
                      </a:lnTo>
                      <a:lnTo>
                        <a:pt x="97" y="698"/>
                      </a:lnTo>
                      <a:lnTo>
                        <a:pt x="104" y="708"/>
                      </a:lnTo>
                      <a:lnTo>
                        <a:pt x="112" y="718"/>
                      </a:lnTo>
                      <a:lnTo>
                        <a:pt x="120" y="727"/>
                      </a:lnTo>
                      <a:lnTo>
                        <a:pt x="129" y="736"/>
                      </a:lnTo>
                      <a:lnTo>
                        <a:pt x="137" y="745"/>
                      </a:lnTo>
                      <a:lnTo>
                        <a:pt x="145" y="754"/>
                      </a:lnTo>
                      <a:lnTo>
                        <a:pt x="153" y="762"/>
                      </a:lnTo>
                      <a:lnTo>
                        <a:pt x="162" y="770"/>
                      </a:lnTo>
                      <a:lnTo>
                        <a:pt x="169" y="778"/>
                      </a:lnTo>
                      <a:lnTo>
                        <a:pt x="177" y="786"/>
                      </a:lnTo>
                      <a:lnTo>
                        <a:pt x="185" y="793"/>
                      </a:lnTo>
                      <a:lnTo>
                        <a:pt x="194" y="800"/>
                      </a:lnTo>
                      <a:lnTo>
                        <a:pt x="202" y="807"/>
                      </a:lnTo>
                      <a:lnTo>
                        <a:pt x="211" y="814"/>
                      </a:lnTo>
                      <a:lnTo>
                        <a:pt x="220" y="821"/>
                      </a:lnTo>
                      <a:lnTo>
                        <a:pt x="229" y="828"/>
                      </a:lnTo>
                      <a:lnTo>
                        <a:pt x="238" y="835"/>
                      </a:lnTo>
                      <a:lnTo>
                        <a:pt x="248" y="842"/>
                      </a:lnTo>
                      <a:lnTo>
                        <a:pt x="257" y="849"/>
                      </a:lnTo>
                      <a:lnTo>
                        <a:pt x="267" y="855"/>
                      </a:lnTo>
                      <a:lnTo>
                        <a:pt x="275" y="862"/>
                      </a:lnTo>
                      <a:lnTo>
                        <a:pt x="285" y="868"/>
                      </a:lnTo>
                      <a:lnTo>
                        <a:pt x="293" y="874"/>
                      </a:lnTo>
                      <a:lnTo>
                        <a:pt x="301" y="879"/>
                      </a:lnTo>
                      <a:lnTo>
                        <a:pt x="309" y="884"/>
                      </a:lnTo>
                      <a:lnTo>
                        <a:pt x="317" y="888"/>
                      </a:lnTo>
                      <a:lnTo>
                        <a:pt x="323" y="893"/>
                      </a:lnTo>
                      <a:lnTo>
                        <a:pt x="330" y="898"/>
                      </a:lnTo>
                      <a:lnTo>
                        <a:pt x="340" y="904"/>
                      </a:lnTo>
                      <a:lnTo>
                        <a:pt x="350" y="909"/>
                      </a:lnTo>
                      <a:lnTo>
                        <a:pt x="358" y="915"/>
                      </a:lnTo>
                      <a:lnTo>
                        <a:pt x="367" y="921"/>
                      </a:lnTo>
                      <a:lnTo>
                        <a:pt x="376" y="926"/>
                      </a:lnTo>
                      <a:lnTo>
                        <a:pt x="383" y="931"/>
                      </a:lnTo>
                      <a:lnTo>
                        <a:pt x="391" y="935"/>
                      </a:lnTo>
                      <a:lnTo>
                        <a:pt x="397" y="939"/>
                      </a:lnTo>
                      <a:lnTo>
                        <a:pt x="402" y="942"/>
                      </a:lnTo>
                      <a:lnTo>
                        <a:pt x="407" y="946"/>
                      </a:lnTo>
                      <a:lnTo>
                        <a:pt x="411" y="947"/>
                      </a:lnTo>
                      <a:lnTo>
                        <a:pt x="414" y="949"/>
                      </a:lnTo>
                      <a:lnTo>
                        <a:pt x="416" y="950"/>
                      </a:lnTo>
                      <a:lnTo>
                        <a:pt x="418" y="951"/>
                      </a:lnTo>
                      <a:lnTo>
                        <a:pt x="420" y="952"/>
                      </a:lnTo>
                      <a:lnTo>
                        <a:pt x="421" y="953"/>
                      </a:lnTo>
                      <a:lnTo>
                        <a:pt x="421" y="954"/>
                      </a:lnTo>
                      <a:lnTo>
                        <a:pt x="422" y="954"/>
                      </a:lnTo>
                      <a:cubicBezTo>
                        <a:pt x="439" y="962"/>
                        <a:pt x="463" y="965"/>
                        <a:pt x="482" y="969"/>
                      </a:cubicBezTo>
                      <a:cubicBezTo>
                        <a:pt x="513" y="974"/>
                        <a:pt x="545" y="977"/>
                        <a:pt x="545" y="977"/>
                      </a:cubicBezTo>
                      <a:lnTo>
                        <a:pt x="544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532" name="AutoShape 287"/>
            <p:cNvSpPr>
              <a:spLocks noChangeArrowheads="1"/>
            </p:cNvSpPr>
            <p:nvPr/>
          </p:nvSpPr>
          <p:spPr bwMode="auto">
            <a:xfrm>
              <a:off x="1143" y="2336"/>
              <a:ext cx="148" cy="63"/>
            </a:xfrm>
            <a:prstGeom prst="roundRect">
              <a:avLst>
                <a:gd name="adj" fmla="val 1611"/>
              </a:avLst>
            </a:prstGeom>
            <a:solidFill>
              <a:srgbClr val="FF0000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99" name="Group 288"/>
          <p:cNvGrpSpPr>
            <a:grpSpLocks/>
          </p:cNvGrpSpPr>
          <p:nvPr/>
        </p:nvGrpSpPr>
        <p:grpSpPr bwMode="auto">
          <a:xfrm>
            <a:off x="2617788" y="4970463"/>
            <a:ext cx="412750" cy="165100"/>
            <a:chOff x="1496" y="2840"/>
            <a:chExt cx="236" cy="95"/>
          </a:xfrm>
        </p:grpSpPr>
        <p:sp>
          <p:nvSpPr>
            <p:cNvPr id="62529" name="AutoShape 289"/>
            <p:cNvSpPr>
              <a:spLocks noChangeArrowheads="1"/>
            </p:cNvSpPr>
            <p:nvPr/>
          </p:nvSpPr>
          <p:spPr bwMode="auto">
            <a:xfrm>
              <a:off x="1539" y="2873"/>
              <a:ext cx="148" cy="63"/>
            </a:xfrm>
            <a:prstGeom prst="roundRect">
              <a:avLst>
                <a:gd name="adj" fmla="val 1611"/>
              </a:avLst>
            </a:prstGeom>
            <a:solidFill>
              <a:srgbClr val="E6E6E6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0" name="Freeform 290"/>
            <p:cNvSpPr>
              <a:spLocks noChangeArrowheads="1"/>
            </p:cNvSpPr>
            <p:nvPr/>
          </p:nvSpPr>
          <p:spPr bwMode="auto">
            <a:xfrm>
              <a:off x="1496" y="2840"/>
              <a:ext cx="237" cy="69"/>
            </a:xfrm>
            <a:custGeom>
              <a:avLst/>
              <a:gdLst>
                <a:gd name="T0" fmla="*/ 0 w 3525"/>
                <a:gd name="T1" fmla="*/ 0 h 1176"/>
                <a:gd name="T2" fmla="*/ 0 w 3525"/>
                <a:gd name="T3" fmla="*/ 0 h 1176"/>
                <a:gd name="T4" fmla="*/ 0 w 3525"/>
                <a:gd name="T5" fmla="*/ 0 h 1176"/>
                <a:gd name="T6" fmla="*/ 0 w 3525"/>
                <a:gd name="T7" fmla="*/ 0 h 1176"/>
                <a:gd name="T8" fmla="*/ 0 w 3525"/>
                <a:gd name="T9" fmla="*/ 0 h 1176"/>
                <a:gd name="T10" fmla="*/ 0 w 3525"/>
                <a:gd name="T11" fmla="*/ 0 h 1176"/>
                <a:gd name="T12" fmla="*/ 0 w 3525"/>
                <a:gd name="T13" fmla="*/ 0 h 1176"/>
                <a:gd name="T14" fmla="*/ 0 w 3525"/>
                <a:gd name="T15" fmla="*/ 0 h 1176"/>
                <a:gd name="T16" fmla="*/ 0 w 3525"/>
                <a:gd name="T17" fmla="*/ 0 h 1176"/>
                <a:gd name="T18" fmla="*/ 0 w 3525"/>
                <a:gd name="T19" fmla="*/ 0 h 1176"/>
                <a:gd name="T20" fmla="*/ 0 w 3525"/>
                <a:gd name="T21" fmla="*/ 0 h 1176"/>
                <a:gd name="T22" fmla="*/ 0 w 3525"/>
                <a:gd name="T23" fmla="*/ 0 h 1176"/>
                <a:gd name="T24" fmla="*/ 0 w 3525"/>
                <a:gd name="T25" fmla="*/ 0 h 1176"/>
                <a:gd name="T26" fmla="*/ 0 w 3525"/>
                <a:gd name="T27" fmla="*/ 0 h 1176"/>
                <a:gd name="T28" fmla="*/ 0 w 3525"/>
                <a:gd name="T29" fmla="*/ 0 h 1176"/>
                <a:gd name="T30" fmla="*/ 0 w 3525"/>
                <a:gd name="T31" fmla="*/ 0 h 1176"/>
                <a:gd name="T32" fmla="*/ 0 w 3525"/>
                <a:gd name="T33" fmla="*/ 0 h 1176"/>
                <a:gd name="T34" fmla="*/ 0 w 3525"/>
                <a:gd name="T35" fmla="*/ 0 h 1176"/>
                <a:gd name="T36" fmla="*/ 0 w 3525"/>
                <a:gd name="T37" fmla="*/ 0 h 1176"/>
                <a:gd name="T38" fmla="*/ 0 w 3525"/>
                <a:gd name="T39" fmla="*/ 0 h 1176"/>
                <a:gd name="T40" fmla="*/ 0 w 3525"/>
                <a:gd name="T41" fmla="*/ 0 h 1176"/>
                <a:gd name="T42" fmla="*/ 0 w 3525"/>
                <a:gd name="T43" fmla="*/ 0 h 1176"/>
                <a:gd name="T44" fmla="*/ 0 w 3525"/>
                <a:gd name="T45" fmla="*/ 0 h 1176"/>
                <a:gd name="T46" fmla="*/ 0 w 3525"/>
                <a:gd name="T47" fmla="*/ 0 h 1176"/>
                <a:gd name="T48" fmla="*/ 0 w 3525"/>
                <a:gd name="T49" fmla="*/ 0 h 1176"/>
                <a:gd name="T50" fmla="*/ 0 w 3525"/>
                <a:gd name="T51" fmla="*/ 0 h 1176"/>
                <a:gd name="T52" fmla="*/ 0 w 3525"/>
                <a:gd name="T53" fmla="*/ 0 h 1176"/>
                <a:gd name="T54" fmla="*/ 0 w 3525"/>
                <a:gd name="T55" fmla="*/ 0 h 1176"/>
                <a:gd name="T56" fmla="*/ 0 w 3525"/>
                <a:gd name="T57" fmla="*/ 0 h 1176"/>
                <a:gd name="T58" fmla="*/ 0 w 3525"/>
                <a:gd name="T59" fmla="*/ 0 h 1176"/>
                <a:gd name="T60" fmla="*/ 0 w 3525"/>
                <a:gd name="T61" fmla="*/ 0 h 1176"/>
                <a:gd name="T62" fmla="*/ 0 w 3525"/>
                <a:gd name="T63" fmla="*/ 0 h 1176"/>
                <a:gd name="T64" fmla="*/ 0 w 3525"/>
                <a:gd name="T65" fmla="*/ 0 h 1176"/>
                <a:gd name="T66" fmla="*/ 0 w 3525"/>
                <a:gd name="T67" fmla="*/ 0 h 1176"/>
                <a:gd name="T68" fmla="*/ 0 w 3525"/>
                <a:gd name="T69" fmla="*/ 0 h 1176"/>
                <a:gd name="T70" fmla="*/ 0 w 3525"/>
                <a:gd name="T71" fmla="*/ 0 h 1176"/>
                <a:gd name="T72" fmla="*/ 0 w 3525"/>
                <a:gd name="T73" fmla="*/ 0 h 1176"/>
                <a:gd name="T74" fmla="*/ 0 w 3525"/>
                <a:gd name="T75" fmla="*/ 0 h 1176"/>
                <a:gd name="T76" fmla="*/ 0 w 3525"/>
                <a:gd name="T77" fmla="*/ 0 h 1176"/>
                <a:gd name="T78" fmla="*/ 0 w 3525"/>
                <a:gd name="T79" fmla="*/ 0 h 1176"/>
                <a:gd name="T80" fmla="*/ 0 w 3525"/>
                <a:gd name="T81" fmla="*/ 0 h 1176"/>
                <a:gd name="T82" fmla="*/ 0 w 3525"/>
                <a:gd name="T83" fmla="*/ 0 h 1176"/>
                <a:gd name="T84" fmla="*/ 0 w 3525"/>
                <a:gd name="T85" fmla="*/ 0 h 1176"/>
                <a:gd name="T86" fmla="*/ 0 w 3525"/>
                <a:gd name="T87" fmla="*/ 0 h 1176"/>
                <a:gd name="T88" fmla="*/ 0 w 3525"/>
                <a:gd name="T89" fmla="*/ 0 h 1176"/>
                <a:gd name="T90" fmla="*/ 0 w 3525"/>
                <a:gd name="T91" fmla="*/ 0 h 1176"/>
                <a:gd name="T92" fmla="*/ 0 w 3525"/>
                <a:gd name="T93" fmla="*/ 0 h 1176"/>
                <a:gd name="T94" fmla="*/ 0 w 3525"/>
                <a:gd name="T95" fmla="*/ 0 h 1176"/>
                <a:gd name="T96" fmla="*/ 0 w 3525"/>
                <a:gd name="T97" fmla="*/ 0 h 1176"/>
                <a:gd name="T98" fmla="*/ 0 w 3525"/>
                <a:gd name="T99" fmla="*/ 0 h 1176"/>
                <a:gd name="T100" fmla="*/ 0 w 3525"/>
                <a:gd name="T101" fmla="*/ 0 h 1176"/>
                <a:gd name="T102" fmla="*/ 0 w 3525"/>
                <a:gd name="T103" fmla="*/ 0 h 1176"/>
                <a:gd name="T104" fmla="*/ 0 w 3525"/>
                <a:gd name="T105" fmla="*/ 0 h 1176"/>
                <a:gd name="T106" fmla="*/ 0 w 3525"/>
                <a:gd name="T107" fmla="*/ 0 h 1176"/>
                <a:gd name="T108" fmla="*/ 0 w 3525"/>
                <a:gd name="T109" fmla="*/ 0 h 1176"/>
                <a:gd name="T110" fmla="*/ 0 w 3525"/>
                <a:gd name="T111" fmla="*/ 0 h 1176"/>
                <a:gd name="T112" fmla="*/ 0 w 3525"/>
                <a:gd name="T113" fmla="*/ 0 h 1176"/>
                <a:gd name="T114" fmla="*/ 0 w 3525"/>
                <a:gd name="T115" fmla="*/ 0 h 1176"/>
                <a:gd name="T116" fmla="*/ 0 w 3525"/>
                <a:gd name="T117" fmla="*/ 0 h 1176"/>
                <a:gd name="T118" fmla="*/ 0 w 3525"/>
                <a:gd name="T119" fmla="*/ 0 h 1176"/>
                <a:gd name="T120" fmla="*/ 0 w 3525"/>
                <a:gd name="T121" fmla="*/ 0 h 11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25"/>
                <a:gd name="T184" fmla="*/ 0 h 1176"/>
                <a:gd name="T185" fmla="*/ 3525 w 3525"/>
                <a:gd name="T186" fmla="*/ 1176 h 11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25" h="1176">
                  <a:moveTo>
                    <a:pt x="1763" y="1175"/>
                  </a:moveTo>
                  <a:lnTo>
                    <a:pt x="1407" y="1163"/>
                  </a:lnTo>
                  <a:lnTo>
                    <a:pt x="1075" y="1129"/>
                  </a:lnTo>
                  <a:lnTo>
                    <a:pt x="777" y="1074"/>
                  </a:lnTo>
                  <a:lnTo>
                    <a:pt x="515" y="1003"/>
                  </a:lnTo>
                  <a:lnTo>
                    <a:pt x="402" y="961"/>
                  </a:lnTo>
                  <a:lnTo>
                    <a:pt x="301" y="916"/>
                  </a:lnTo>
                  <a:lnTo>
                    <a:pt x="213" y="868"/>
                  </a:lnTo>
                  <a:lnTo>
                    <a:pt x="139" y="816"/>
                  </a:lnTo>
                  <a:lnTo>
                    <a:pt x="79" y="762"/>
                  </a:lnTo>
                  <a:lnTo>
                    <a:pt x="55" y="734"/>
                  </a:lnTo>
                  <a:lnTo>
                    <a:pt x="36" y="706"/>
                  </a:lnTo>
                  <a:lnTo>
                    <a:pt x="20" y="677"/>
                  </a:lnTo>
                  <a:lnTo>
                    <a:pt x="10" y="647"/>
                  </a:lnTo>
                  <a:lnTo>
                    <a:pt x="2" y="617"/>
                  </a:lnTo>
                  <a:lnTo>
                    <a:pt x="0" y="588"/>
                  </a:lnTo>
                  <a:lnTo>
                    <a:pt x="2" y="558"/>
                  </a:lnTo>
                  <a:lnTo>
                    <a:pt x="10" y="528"/>
                  </a:lnTo>
                  <a:lnTo>
                    <a:pt x="20" y="498"/>
                  </a:lnTo>
                  <a:lnTo>
                    <a:pt x="36" y="469"/>
                  </a:lnTo>
                  <a:lnTo>
                    <a:pt x="55" y="441"/>
                  </a:lnTo>
                  <a:lnTo>
                    <a:pt x="79" y="413"/>
                  </a:lnTo>
                  <a:lnTo>
                    <a:pt x="139" y="359"/>
                  </a:lnTo>
                  <a:lnTo>
                    <a:pt x="213" y="307"/>
                  </a:lnTo>
                  <a:lnTo>
                    <a:pt x="301" y="259"/>
                  </a:lnTo>
                  <a:lnTo>
                    <a:pt x="402" y="214"/>
                  </a:lnTo>
                  <a:lnTo>
                    <a:pt x="515" y="172"/>
                  </a:lnTo>
                  <a:lnTo>
                    <a:pt x="777" y="101"/>
                  </a:lnTo>
                  <a:lnTo>
                    <a:pt x="1075" y="46"/>
                  </a:lnTo>
                  <a:lnTo>
                    <a:pt x="1407" y="12"/>
                  </a:lnTo>
                  <a:lnTo>
                    <a:pt x="1763" y="0"/>
                  </a:lnTo>
                  <a:lnTo>
                    <a:pt x="2118" y="12"/>
                  </a:lnTo>
                  <a:lnTo>
                    <a:pt x="2448" y="46"/>
                  </a:lnTo>
                  <a:lnTo>
                    <a:pt x="2747" y="101"/>
                  </a:lnTo>
                  <a:lnTo>
                    <a:pt x="3008" y="172"/>
                  </a:lnTo>
                  <a:lnTo>
                    <a:pt x="3122" y="214"/>
                  </a:lnTo>
                  <a:lnTo>
                    <a:pt x="3224" y="259"/>
                  </a:lnTo>
                  <a:lnTo>
                    <a:pt x="3312" y="307"/>
                  </a:lnTo>
                  <a:lnTo>
                    <a:pt x="3386" y="359"/>
                  </a:lnTo>
                  <a:lnTo>
                    <a:pt x="3445" y="413"/>
                  </a:lnTo>
                  <a:lnTo>
                    <a:pt x="3469" y="441"/>
                  </a:lnTo>
                  <a:lnTo>
                    <a:pt x="3488" y="469"/>
                  </a:lnTo>
                  <a:lnTo>
                    <a:pt x="3504" y="498"/>
                  </a:lnTo>
                  <a:lnTo>
                    <a:pt x="3515" y="528"/>
                  </a:lnTo>
                  <a:lnTo>
                    <a:pt x="3523" y="558"/>
                  </a:lnTo>
                  <a:lnTo>
                    <a:pt x="3524" y="588"/>
                  </a:lnTo>
                  <a:lnTo>
                    <a:pt x="3523" y="617"/>
                  </a:lnTo>
                  <a:lnTo>
                    <a:pt x="3515" y="647"/>
                  </a:lnTo>
                  <a:lnTo>
                    <a:pt x="3504" y="677"/>
                  </a:lnTo>
                  <a:lnTo>
                    <a:pt x="3488" y="706"/>
                  </a:lnTo>
                  <a:lnTo>
                    <a:pt x="3469" y="734"/>
                  </a:lnTo>
                  <a:lnTo>
                    <a:pt x="3445" y="762"/>
                  </a:lnTo>
                  <a:lnTo>
                    <a:pt x="3386" y="816"/>
                  </a:lnTo>
                  <a:lnTo>
                    <a:pt x="3312" y="868"/>
                  </a:lnTo>
                  <a:lnTo>
                    <a:pt x="3224" y="916"/>
                  </a:lnTo>
                  <a:lnTo>
                    <a:pt x="3122" y="961"/>
                  </a:lnTo>
                  <a:lnTo>
                    <a:pt x="3008" y="1003"/>
                  </a:lnTo>
                  <a:lnTo>
                    <a:pt x="2747" y="1074"/>
                  </a:lnTo>
                  <a:lnTo>
                    <a:pt x="2448" y="1129"/>
                  </a:lnTo>
                  <a:lnTo>
                    <a:pt x="2118" y="1163"/>
                  </a:lnTo>
                  <a:lnTo>
                    <a:pt x="1763" y="1175"/>
                  </a:lnTo>
                  <a:close/>
                  <a:moveTo>
                    <a:pt x="1763" y="1011"/>
                  </a:moveTo>
                  <a:lnTo>
                    <a:pt x="2046" y="1003"/>
                  </a:lnTo>
                  <a:lnTo>
                    <a:pt x="2309" y="977"/>
                  </a:lnTo>
                  <a:lnTo>
                    <a:pt x="2548" y="938"/>
                  </a:lnTo>
                  <a:lnTo>
                    <a:pt x="2756" y="886"/>
                  </a:lnTo>
                  <a:lnTo>
                    <a:pt x="2847" y="856"/>
                  </a:lnTo>
                  <a:lnTo>
                    <a:pt x="2928" y="824"/>
                  </a:lnTo>
                  <a:lnTo>
                    <a:pt x="2997" y="789"/>
                  </a:lnTo>
                  <a:lnTo>
                    <a:pt x="3057" y="753"/>
                  </a:lnTo>
                  <a:lnTo>
                    <a:pt x="3104" y="713"/>
                  </a:lnTo>
                  <a:lnTo>
                    <a:pt x="3123" y="694"/>
                  </a:lnTo>
                  <a:lnTo>
                    <a:pt x="3139" y="672"/>
                  </a:lnTo>
                  <a:lnTo>
                    <a:pt x="3152" y="652"/>
                  </a:lnTo>
                  <a:lnTo>
                    <a:pt x="3160" y="631"/>
                  </a:lnTo>
                  <a:lnTo>
                    <a:pt x="3166" y="610"/>
                  </a:lnTo>
                  <a:lnTo>
                    <a:pt x="3168" y="588"/>
                  </a:lnTo>
                  <a:lnTo>
                    <a:pt x="3166" y="566"/>
                  </a:lnTo>
                  <a:lnTo>
                    <a:pt x="3160" y="544"/>
                  </a:lnTo>
                  <a:lnTo>
                    <a:pt x="3152" y="524"/>
                  </a:lnTo>
                  <a:lnTo>
                    <a:pt x="3139" y="503"/>
                  </a:lnTo>
                  <a:lnTo>
                    <a:pt x="3123" y="482"/>
                  </a:lnTo>
                  <a:lnTo>
                    <a:pt x="3104" y="462"/>
                  </a:lnTo>
                  <a:lnTo>
                    <a:pt x="3057" y="423"/>
                  </a:lnTo>
                  <a:lnTo>
                    <a:pt x="2997" y="387"/>
                  </a:lnTo>
                  <a:lnTo>
                    <a:pt x="2928" y="352"/>
                  </a:lnTo>
                  <a:lnTo>
                    <a:pt x="2847" y="320"/>
                  </a:lnTo>
                  <a:lnTo>
                    <a:pt x="2756" y="289"/>
                  </a:lnTo>
                  <a:lnTo>
                    <a:pt x="2548" y="237"/>
                  </a:lnTo>
                  <a:lnTo>
                    <a:pt x="2309" y="199"/>
                  </a:lnTo>
                  <a:lnTo>
                    <a:pt x="2046" y="173"/>
                  </a:lnTo>
                  <a:lnTo>
                    <a:pt x="1763" y="165"/>
                  </a:lnTo>
                  <a:lnTo>
                    <a:pt x="1479" y="173"/>
                  </a:lnTo>
                  <a:lnTo>
                    <a:pt x="1216" y="199"/>
                  </a:lnTo>
                  <a:lnTo>
                    <a:pt x="977" y="237"/>
                  </a:lnTo>
                  <a:lnTo>
                    <a:pt x="769" y="289"/>
                  </a:lnTo>
                  <a:lnTo>
                    <a:pt x="678" y="320"/>
                  </a:lnTo>
                  <a:lnTo>
                    <a:pt x="597" y="352"/>
                  </a:lnTo>
                  <a:lnTo>
                    <a:pt x="528" y="387"/>
                  </a:lnTo>
                  <a:lnTo>
                    <a:pt x="468" y="423"/>
                  </a:lnTo>
                  <a:lnTo>
                    <a:pt x="421" y="462"/>
                  </a:lnTo>
                  <a:lnTo>
                    <a:pt x="402" y="482"/>
                  </a:lnTo>
                  <a:lnTo>
                    <a:pt x="386" y="503"/>
                  </a:lnTo>
                  <a:lnTo>
                    <a:pt x="373" y="524"/>
                  </a:lnTo>
                  <a:lnTo>
                    <a:pt x="365" y="544"/>
                  </a:lnTo>
                  <a:lnTo>
                    <a:pt x="359" y="566"/>
                  </a:lnTo>
                  <a:lnTo>
                    <a:pt x="357" y="588"/>
                  </a:lnTo>
                  <a:lnTo>
                    <a:pt x="359" y="610"/>
                  </a:lnTo>
                  <a:lnTo>
                    <a:pt x="365" y="631"/>
                  </a:lnTo>
                  <a:lnTo>
                    <a:pt x="373" y="652"/>
                  </a:lnTo>
                  <a:lnTo>
                    <a:pt x="386" y="672"/>
                  </a:lnTo>
                  <a:lnTo>
                    <a:pt x="402" y="694"/>
                  </a:lnTo>
                  <a:lnTo>
                    <a:pt x="421" y="713"/>
                  </a:lnTo>
                  <a:lnTo>
                    <a:pt x="468" y="753"/>
                  </a:lnTo>
                  <a:lnTo>
                    <a:pt x="528" y="789"/>
                  </a:lnTo>
                  <a:lnTo>
                    <a:pt x="597" y="824"/>
                  </a:lnTo>
                  <a:lnTo>
                    <a:pt x="678" y="856"/>
                  </a:lnTo>
                  <a:lnTo>
                    <a:pt x="769" y="886"/>
                  </a:lnTo>
                  <a:lnTo>
                    <a:pt x="977" y="938"/>
                  </a:lnTo>
                  <a:lnTo>
                    <a:pt x="1216" y="977"/>
                  </a:lnTo>
                  <a:lnTo>
                    <a:pt x="1479" y="1003"/>
                  </a:lnTo>
                  <a:lnTo>
                    <a:pt x="1763" y="101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E6FF00"/>
                </a:gs>
              </a:gsLst>
              <a:path path="rect">
                <a:fillToRect l="50000" t="50000" r="50000" b="50000"/>
              </a:path>
            </a:gradFill>
            <a:ln w="18360">
              <a:solidFill>
                <a:srgbClr val="E6E64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500" name="Group 291"/>
          <p:cNvGrpSpPr>
            <a:grpSpLocks/>
          </p:cNvGrpSpPr>
          <p:nvPr/>
        </p:nvGrpSpPr>
        <p:grpSpPr bwMode="auto">
          <a:xfrm>
            <a:off x="3279775" y="5307013"/>
            <a:ext cx="412750" cy="165100"/>
            <a:chOff x="1874" y="3033"/>
            <a:chExt cx="236" cy="94"/>
          </a:xfrm>
        </p:grpSpPr>
        <p:sp>
          <p:nvSpPr>
            <p:cNvPr id="62527" name="AutoShape 292"/>
            <p:cNvSpPr>
              <a:spLocks noChangeArrowheads="1"/>
            </p:cNvSpPr>
            <p:nvPr/>
          </p:nvSpPr>
          <p:spPr bwMode="auto">
            <a:xfrm>
              <a:off x="1918" y="3065"/>
              <a:ext cx="149" cy="63"/>
            </a:xfrm>
            <a:prstGeom prst="roundRect">
              <a:avLst>
                <a:gd name="adj" fmla="val 1611"/>
              </a:avLst>
            </a:prstGeom>
            <a:solidFill>
              <a:srgbClr val="E6E6E6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8" name="Freeform 293"/>
            <p:cNvSpPr>
              <a:spLocks noChangeArrowheads="1"/>
            </p:cNvSpPr>
            <p:nvPr/>
          </p:nvSpPr>
          <p:spPr bwMode="auto">
            <a:xfrm>
              <a:off x="1874" y="3033"/>
              <a:ext cx="237" cy="69"/>
            </a:xfrm>
            <a:custGeom>
              <a:avLst/>
              <a:gdLst>
                <a:gd name="T0" fmla="*/ 0 w 3525"/>
                <a:gd name="T1" fmla="*/ 0 h 1176"/>
                <a:gd name="T2" fmla="*/ 0 w 3525"/>
                <a:gd name="T3" fmla="*/ 0 h 1176"/>
                <a:gd name="T4" fmla="*/ 0 w 3525"/>
                <a:gd name="T5" fmla="*/ 0 h 1176"/>
                <a:gd name="T6" fmla="*/ 0 w 3525"/>
                <a:gd name="T7" fmla="*/ 0 h 1176"/>
                <a:gd name="T8" fmla="*/ 0 w 3525"/>
                <a:gd name="T9" fmla="*/ 0 h 1176"/>
                <a:gd name="T10" fmla="*/ 0 w 3525"/>
                <a:gd name="T11" fmla="*/ 0 h 1176"/>
                <a:gd name="T12" fmla="*/ 0 w 3525"/>
                <a:gd name="T13" fmla="*/ 0 h 1176"/>
                <a:gd name="T14" fmla="*/ 0 w 3525"/>
                <a:gd name="T15" fmla="*/ 0 h 1176"/>
                <a:gd name="T16" fmla="*/ 0 w 3525"/>
                <a:gd name="T17" fmla="*/ 0 h 1176"/>
                <a:gd name="T18" fmla="*/ 0 w 3525"/>
                <a:gd name="T19" fmla="*/ 0 h 1176"/>
                <a:gd name="T20" fmla="*/ 0 w 3525"/>
                <a:gd name="T21" fmla="*/ 0 h 1176"/>
                <a:gd name="T22" fmla="*/ 0 w 3525"/>
                <a:gd name="T23" fmla="*/ 0 h 1176"/>
                <a:gd name="T24" fmla="*/ 0 w 3525"/>
                <a:gd name="T25" fmla="*/ 0 h 1176"/>
                <a:gd name="T26" fmla="*/ 0 w 3525"/>
                <a:gd name="T27" fmla="*/ 0 h 1176"/>
                <a:gd name="T28" fmla="*/ 0 w 3525"/>
                <a:gd name="T29" fmla="*/ 0 h 1176"/>
                <a:gd name="T30" fmla="*/ 0 w 3525"/>
                <a:gd name="T31" fmla="*/ 0 h 1176"/>
                <a:gd name="T32" fmla="*/ 0 w 3525"/>
                <a:gd name="T33" fmla="*/ 0 h 1176"/>
                <a:gd name="T34" fmla="*/ 0 w 3525"/>
                <a:gd name="T35" fmla="*/ 0 h 1176"/>
                <a:gd name="T36" fmla="*/ 0 w 3525"/>
                <a:gd name="T37" fmla="*/ 0 h 1176"/>
                <a:gd name="T38" fmla="*/ 0 w 3525"/>
                <a:gd name="T39" fmla="*/ 0 h 1176"/>
                <a:gd name="T40" fmla="*/ 0 w 3525"/>
                <a:gd name="T41" fmla="*/ 0 h 1176"/>
                <a:gd name="T42" fmla="*/ 0 w 3525"/>
                <a:gd name="T43" fmla="*/ 0 h 1176"/>
                <a:gd name="T44" fmla="*/ 0 w 3525"/>
                <a:gd name="T45" fmla="*/ 0 h 1176"/>
                <a:gd name="T46" fmla="*/ 0 w 3525"/>
                <a:gd name="T47" fmla="*/ 0 h 1176"/>
                <a:gd name="T48" fmla="*/ 0 w 3525"/>
                <a:gd name="T49" fmla="*/ 0 h 1176"/>
                <a:gd name="T50" fmla="*/ 0 w 3525"/>
                <a:gd name="T51" fmla="*/ 0 h 1176"/>
                <a:gd name="T52" fmla="*/ 0 w 3525"/>
                <a:gd name="T53" fmla="*/ 0 h 1176"/>
                <a:gd name="T54" fmla="*/ 0 w 3525"/>
                <a:gd name="T55" fmla="*/ 0 h 1176"/>
                <a:gd name="T56" fmla="*/ 0 w 3525"/>
                <a:gd name="T57" fmla="*/ 0 h 1176"/>
                <a:gd name="T58" fmla="*/ 0 w 3525"/>
                <a:gd name="T59" fmla="*/ 0 h 1176"/>
                <a:gd name="T60" fmla="*/ 0 w 3525"/>
                <a:gd name="T61" fmla="*/ 0 h 1176"/>
                <a:gd name="T62" fmla="*/ 0 w 3525"/>
                <a:gd name="T63" fmla="*/ 0 h 1176"/>
                <a:gd name="T64" fmla="*/ 0 w 3525"/>
                <a:gd name="T65" fmla="*/ 0 h 1176"/>
                <a:gd name="T66" fmla="*/ 0 w 3525"/>
                <a:gd name="T67" fmla="*/ 0 h 1176"/>
                <a:gd name="T68" fmla="*/ 0 w 3525"/>
                <a:gd name="T69" fmla="*/ 0 h 1176"/>
                <a:gd name="T70" fmla="*/ 0 w 3525"/>
                <a:gd name="T71" fmla="*/ 0 h 1176"/>
                <a:gd name="T72" fmla="*/ 0 w 3525"/>
                <a:gd name="T73" fmla="*/ 0 h 1176"/>
                <a:gd name="T74" fmla="*/ 0 w 3525"/>
                <a:gd name="T75" fmla="*/ 0 h 1176"/>
                <a:gd name="T76" fmla="*/ 0 w 3525"/>
                <a:gd name="T77" fmla="*/ 0 h 1176"/>
                <a:gd name="T78" fmla="*/ 0 w 3525"/>
                <a:gd name="T79" fmla="*/ 0 h 1176"/>
                <a:gd name="T80" fmla="*/ 0 w 3525"/>
                <a:gd name="T81" fmla="*/ 0 h 1176"/>
                <a:gd name="T82" fmla="*/ 0 w 3525"/>
                <a:gd name="T83" fmla="*/ 0 h 1176"/>
                <a:gd name="T84" fmla="*/ 0 w 3525"/>
                <a:gd name="T85" fmla="*/ 0 h 1176"/>
                <a:gd name="T86" fmla="*/ 0 w 3525"/>
                <a:gd name="T87" fmla="*/ 0 h 1176"/>
                <a:gd name="T88" fmla="*/ 0 w 3525"/>
                <a:gd name="T89" fmla="*/ 0 h 1176"/>
                <a:gd name="T90" fmla="*/ 0 w 3525"/>
                <a:gd name="T91" fmla="*/ 0 h 1176"/>
                <a:gd name="T92" fmla="*/ 0 w 3525"/>
                <a:gd name="T93" fmla="*/ 0 h 1176"/>
                <a:gd name="T94" fmla="*/ 0 w 3525"/>
                <a:gd name="T95" fmla="*/ 0 h 1176"/>
                <a:gd name="T96" fmla="*/ 0 w 3525"/>
                <a:gd name="T97" fmla="*/ 0 h 1176"/>
                <a:gd name="T98" fmla="*/ 0 w 3525"/>
                <a:gd name="T99" fmla="*/ 0 h 1176"/>
                <a:gd name="T100" fmla="*/ 0 w 3525"/>
                <a:gd name="T101" fmla="*/ 0 h 1176"/>
                <a:gd name="T102" fmla="*/ 0 w 3525"/>
                <a:gd name="T103" fmla="*/ 0 h 1176"/>
                <a:gd name="T104" fmla="*/ 0 w 3525"/>
                <a:gd name="T105" fmla="*/ 0 h 1176"/>
                <a:gd name="T106" fmla="*/ 0 w 3525"/>
                <a:gd name="T107" fmla="*/ 0 h 1176"/>
                <a:gd name="T108" fmla="*/ 0 w 3525"/>
                <a:gd name="T109" fmla="*/ 0 h 1176"/>
                <a:gd name="T110" fmla="*/ 0 w 3525"/>
                <a:gd name="T111" fmla="*/ 0 h 1176"/>
                <a:gd name="T112" fmla="*/ 0 w 3525"/>
                <a:gd name="T113" fmla="*/ 0 h 1176"/>
                <a:gd name="T114" fmla="*/ 0 w 3525"/>
                <a:gd name="T115" fmla="*/ 0 h 1176"/>
                <a:gd name="T116" fmla="*/ 0 w 3525"/>
                <a:gd name="T117" fmla="*/ 0 h 1176"/>
                <a:gd name="T118" fmla="*/ 0 w 3525"/>
                <a:gd name="T119" fmla="*/ 0 h 1176"/>
                <a:gd name="T120" fmla="*/ 0 w 3525"/>
                <a:gd name="T121" fmla="*/ 0 h 11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25"/>
                <a:gd name="T184" fmla="*/ 0 h 1176"/>
                <a:gd name="T185" fmla="*/ 3525 w 3525"/>
                <a:gd name="T186" fmla="*/ 1176 h 11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25" h="1176">
                  <a:moveTo>
                    <a:pt x="1763" y="1175"/>
                  </a:moveTo>
                  <a:lnTo>
                    <a:pt x="1407" y="1163"/>
                  </a:lnTo>
                  <a:lnTo>
                    <a:pt x="1075" y="1129"/>
                  </a:lnTo>
                  <a:lnTo>
                    <a:pt x="777" y="1074"/>
                  </a:lnTo>
                  <a:lnTo>
                    <a:pt x="515" y="1003"/>
                  </a:lnTo>
                  <a:lnTo>
                    <a:pt x="402" y="961"/>
                  </a:lnTo>
                  <a:lnTo>
                    <a:pt x="301" y="916"/>
                  </a:lnTo>
                  <a:lnTo>
                    <a:pt x="213" y="868"/>
                  </a:lnTo>
                  <a:lnTo>
                    <a:pt x="139" y="816"/>
                  </a:lnTo>
                  <a:lnTo>
                    <a:pt x="79" y="762"/>
                  </a:lnTo>
                  <a:lnTo>
                    <a:pt x="55" y="734"/>
                  </a:lnTo>
                  <a:lnTo>
                    <a:pt x="36" y="706"/>
                  </a:lnTo>
                  <a:lnTo>
                    <a:pt x="20" y="677"/>
                  </a:lnTo>
                  <a:lnTo>
                    <a:pt x="10" y="647"/>
                  </a:lnTo>
                  <a:lnTo>
                    <a:pt x="2" y="617"/>
                  </a:lnTo>
                  <a:lnTo>
                    <a:pt x="0" y="588"/>
                  </a:lnTo>
                  <a:lnTo>
                    <a:pt x="2" y="558"/>
                  </a:lnTo>
                  <a:lnTo>
                    <a:pt x="10" y="528"/>
                  </a:lnTo>
                  <a:lnTo>
                    <a:pt x="20" y="498"/>
                  </a:lnTo>
                  <a:lnTo>
                    <a:pt x="36" y="469"/>
                  </a:lnTo>
                  <a:lnTo>
                    <a:pt x="55" y="441"/>
                  </a:lnTo>
                  <a:lnTo>
                    <a:pt x="79" y="413"/>
                  </a:lnTo>
                  <a:lnTo>
                    <a:pt x="139" y="359"/>
                  </a:lnTo>
                  <a:lnTo>
                    <a:pt x="213" y="307"/>
                  </a:lnTo>
                  <a:lnTo>
                    <a:pt x="301" y="259"/>
                  </a:lnTo>
                  <a:lnTo>
                    <a:pt x="402" y="214"/>
                  </a:lnTo>
                  <a:lnTo>
                    <a:pt x="515" y="172"/>
                  </a:lnTo>
                  <a:lnTo>
                    <a:pt x="777" y="101"/>
                  </a:lnTo>
                  <a:lnTo>
                    <a:pt x="1075" y="46"/>
                  </a:lnTo>
                  <a:lnTo>
                    <a:pt x="1407" y="12"/>
                  </a:lnTo>
                  <a:lnTo>
                    <a:pt x="1763" y="0"/>
                  </a:lnTo>
                  <a:lnTo>
                    <a:pt x="2118" y="12"/>
                  </a:lnTo>
                  <a:lnTo>
                    <a:pt x="2448" y="46"/>
                  </a:lnTo>
                  <a:lnTo>
                    <a:pt x="2747" y="101"/>
                  </a:lnTo>
                  <a:lnTo>
                    <a:pt x="3008" y="172"/>
                  </a:lnTo>
                  <a:lnTo>
                    <a:pt x="3122" y="214"/>
                  </a:lnTo>
                  <a:lnTo>
                    <a:pt x="3224" y="259"/>
                  </a:lnTo>
                  <a:lnTo>
                    <a:pt x="3312" y="307"/>
                  </a:lnTo>
                  <a:lnTo>
                    <a:pt x="3386" y="359"/>
                  </a:lnTo>
                  <a:lnTo>
                    <a:pt x="3445" y="413"/>
                  </a:lnTo>
                  <a:lnTo>
                    <a:pt x="3469" y="441"/>
                  </a:lnTo>
                  <a:lnTo>
                    <a:pt x="3488" y="469"/>
                  </a:lnTo>
                  <a:lnTo>
                    <a:pt x="3504" y="498"/>
                  </a:lnTo>
                  <a:lnTo>
                    <a:pt x="3515" y="528"/>
                  </a:lnTo>
                  <a:lnTo>
                    <a:pt x="3523" y="558"/>
                  </a:lnTo>
                  <a:lnTo>
                    <a:pt x="3524" y="588"/>
                  </a:lnTo>
                  <a:lnTo>
                    <a:pt x="3523" y="617"/>
                  </a:lnTo>
                  <a:lnTo>
                    <a:pt x="3515" y="647"/>
                  </a:lnTo>
                  <a:lnTo>
                    <a:pt x="3504" y="677"/>
                  </a:lnTo>
                  <a:lnTo>
                    <a:pt x="3488" y="706"/>
                  </a:lnTo>
                  <a:lnTo>
                    <a:pt x="3469" y="734"/>
                  </a:lnTo>
                  <a:lnTo>
                    <a:pt x="3445" y="762"/>
                  </a:lnTo>
                  <a:lnTo>
                    <a:pt x="3386" y="816"/>
                  </a:lnTo>
                  <a:lnTo>
                    <a:pt x="3312" y="868"/>
                  </a:lnTo>
                  <a:lnTo>
                    <a:pt x="3224" y="916"/>
                  </a:lnTo>
                  <a:lnTo>
                    <a:pt x="3122" y="961"/>
                  </a:lnTo>
                  <a:lnTo>
                    <a:pt x="3008" y="1003"/>
                  </a:lnTo>
                  <a:lnTo>
                    <a:pt x="2747" y="1074"/>
                  </a:lnTo>
                  <a:lnTo>
                    <a:pt x="2448" y="1129"/>
                  </a:lnTo>
                  <a:lnTo>
                    <a:pt x="2118" y="1163"/>
                  </a:lnTo>
                  <a:lnTo>
                    <a:pt x="1763" y="1175"/>
                  </a:lnTo>
                  <a:close/>
                  <a:moveTo>
                    <a:pt x="1763" y="1011"/>
                  </a:moveTo>
                  <a:lnTo>
                    <a:pt x="2046" y="1003"/>
                  </a:lnTo>
                  <a:lnTo>
                    <a:pt x="2309" y="977"/>
                  </a:lnTo>
                  <a:lnTo>
                    <a:pt x="2548" y="938"/>
                  </a:lnTo>
                  <a:lnTo>
                    <a:pt x="2756" y="886"/>
                  </a:lnTo>
                  <a:lnTo>
                    <a:pt x="2847" y="856"/>
                  </a:lnTo>
                  <a:lnTo>
                    <a:pt x="2928" y="824"/>
                  </a:lnTo>
                  <a:lnTo>
                    <a:pt x="2997" y="789"/>
                  </a:lnTo>
                  <a:lnTo>
                    <a:pt x="3057" y="753"/>
                  </a:lnTo>
                  <a:lnTo>
                    <a:pt x="3104" y="713"/>
                  </a:lnTo>
                  <a:lnTo>
                    <a:pt x="3123" y="694"/>
                  </a:lnTo>
                  <a:lnTo>
                    <a:pt x="3139" y="672"/>
                  </a:lnTo>
                  <a:lnTo>
                    <a:pt x="3152" y="652"/>
                  </a:lnTo>
                  <a:lnTo>
                    <a:pt x="3160" y="631"/>
                  </a:lnTo>
                  <a:lnTo>
                    <a:pt x="3166" y="610"/>
                  </a:lnTo>
                  <a:lnTo>
                    <a:pt x="3168" y="588"/>
                  </a:lnTo>
                  <a:lnTo>
                    <a:pt x="3166" y="566"/>
                  </a:lnTo>
                  <a:lnTo>
                    <a:pt x="3160" y="544"/>
                  </a:lnTo>
                  <a:lnTo>
                    <a:pt x="3152" y="524"/>
                  </a:lnTo>
                  <a:lnTo>
                    <a:pt x="3139" y="503"/>
                  </a:lnTo>
                  <a:lnTo>
                    <a:pt x="3123" y="482"/>
                  </a:lnTo>
                  <a:lnTo>
                    <a:pt x="3104" y="462"/>
                  </a:lnTo>
                  <a:lnTo>
                    <a:pt x="3057" y="423"/>
                  </a:lnTo>
                  <a:lnTo>
                    <a:pt x="2997" y="387"/>
                  </a:lnTo>
                  <a:lnTo>
                    <a:pt x="2928" y="352"/>
                  </a:lnTo>
                  <a:lnTo>
                    <a:pt x="2847" y="320"/>
                  </a:lnTo>
                  <a:lnTo>
                    <a:pt x="2756" y="289"/>
                  </a:lnTo>
                  <a:lnTo>
                    <a:pt x="2548" y="237"/>
                  </a:lnTo>
                  <a:lnTo>
                    <a:pt x="2309" y="199"/>
                  </a:lnTo>
                  <a:lnTo>
                    <a:pt x="2046" y="173"/>
                  </a:lnTo>
                  <a:lnTo>
                    <a:pt x="1763" y="165"/>
                  </a:lnTo>
                  <a:lnTo>
                    <a:pt x="1479" y="173"/>
                  </a:lnTo>
                  <a:lnTo>
                    <a:pt x="1216" y="199"/>
                  </a:lnTo>
                  <a:lnTo>
                    <a:pt x="977" y="237"/>
                  </a:lnTo>
                  <a:lnTo>
                    <a:pt x="769" y="289"/>
                  </a:lnTo>
                  <a:lnTo>
                    <a:pt x="678" y="320"/>
                  </a:lnTo>
                  <a:lnTo>
                    <a:pt x="597" y="352"/>
                  </a:lnTo>
                  <a:lnTo>
                    <a:pt x="528" y="387"/>
                  </a:lnTo>
                  <a:lnTo>
                    <a:pt x="468" y="423"/>
                  </a:lnTo>
                  <a:lnTo>
                    <a:pt x="421" y="462"/>
                  </a:lnTo>
                  <a:lnTo>
                    <a:pt x="402" y="482"/>
                  </a:lnTo>
                  <a:lnTo>
                    <a:pt x="386" y="503"/>
                  </a:lnTo>
                  <a:lnTo>
                    <a:pt x="373" y="524"/>
                  </a:lnTo>
                  <a:lnTo>
                    <a:pt x="365" y="544"/>
                  </a:lnTo>
                  <a:lnTo>
                    <a:pt x="359" y="566"/>
                  </a:lnTo>
                  <a:lnTo>
                    <a:pt x="357" y="588"/>
                  </a:lnTo>
                  <a:lnTo>
                    <a:pt x="359" y="610"/>
                  </a:lnTo>
                  <a:lnTo>
                    <a:pt x="365" y="631"/>
                  </a:lnTo>
                  <a:lnTo>
                    <a:pt x="373" y="652"/>
                  </a:lnTo>
                  <a:lnTo>
                    <a:pt x="386" y="672"/>
                  </a:lnTo>
                  <a:lnTo>
                    <a:pt x="402" y="694"/>
                  </a:lnTo>
                  <a:lnTo>
                    <a:pt x="421" y="713"/>
                  </a:lnTo>
                  <a:lnTo>
                    <a:pt x="468" y="753"/>
                  </a:lnTo>
                  <a:lnTo>
                    <a:pt x="528" y="789"/>
                  </a:lnTo>
                  <a:lnTo>
                    <a:pt x="597" y="824"/>
                  </a:lnTo>
                  <a:lnTo>
                    <a:pt x="678" y="856"/>
                  </a:lnTo>
                  <a:lnTo>
                    <a:pt x="769" y="886"/>
                  </a:lnTo>
                  <a:lnTo>
                    <a:pt x="977" y="938"/>
                  </a:lnTo>
                  <a:lnTo>
                    <a:pt x="1216" y="977"/>
                  </a:lnTo>
                  <a:lnTo>
                    <a:pt x="1479" y="1003"/>
                  </a:lnTo>
                  <a:lnTo>
                    <a:pt x="1763" y="101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E6FF00"/>
                </a:gs>
              </a:gsLst>
              <a:path path="rect">
                <a:fillToRect l="50000" t="50000" r="50000" b="50000"/>
              </a:path>
            </a:gradFill>
            <a:ln w="18360">
              <a:solidFill>
                <a:srgbClr val="E6E64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501" name="Group 294"/>
          <p:cNvGrpSpPr>
            <a:grpSpLocks/>
          </p:cNvGrpSpPr>
          <p:nvPr/>
        </p:nvGrpSpPr>
        <p:grpSpPr bwMode="auto">
          <a:xfrm>
            <a:off x="3946525" y="5638800"/>
            <a:ext cx="412750" cy="165100"/>
            <a:chOff x="2255" y="3222"/>
            <a:chExt cx="236" cy="95"/>
          </a:xfrm>
        </p:grpSpPr>
        <p:sp>
          <p:nvSpPr>
            <p:cNvPr id="62525" name="AutoShape 295"/>
            <p:cNvSpPr>
              <a:spLocks noChangeArrowheads="1"/>
            </p:cNvSpPr>
            <p:nvPr/>
          </p:nvSpPr>
          <p:spPr bwMode="auto">
            <a:xfrm>
              <a:off x="2300" y="3255"/>
              <a:ext cx="148" cy="63"/>
            </a:xfrm>
            <a:prstGeom prst="roundRect">
              <a:avLst>
                <a:gd name="adj" fmla="val 1611"/>
              </a:avLst>
            </a:prstGeom>
            <a:solidFill>
              <a:srgbClr val="E6E6E6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6" name="Freeform 296"/>
            <p:cNvSpPr>
              <a:spLocks noChangeArrowheads="1"/>
            </p:cNvSpPr>
            <p:nvPr/>
          </p:nvSpPr>
          <p:spPr bwMode="auto">
            <a:xfrm>
              <a:off x="2255" y="3222"/>
              <a:ext cx="237" cy="69"/>
            </a:xfrm>
            <a:custGeom>
              <a:avLst/>
              <a:gdLst>
                <a:gd name="T0" fmla="*/ 0 w 3525"/>
                <a:gd name="T1" fmla="*/ 0 h 1176"/>
                <a:gd name="T2" fmla="*/ 0 w 3525"/>
                <a:gd name="T3" fmla="*/ 0 h 1176"/>
                <a:gd name="T4" fmla="*/ 0 w 3525"/>
                <a:gd name="T5" fmla="*/ 0 h 1176"/>
                <a:gd name="T6" fmla="*/ 0 w 3525"/>
                <a:gd name="T7" fmla="*/ 0 h 1176"/>
                <a:gd name="T8" fmla="*/ 0 w 3525"/>
                <a:gd name="T9" fmla="*/ 0 h 1176"/>
                <a:gd name="T10" fmla="*/ 0 w 3525"/>
                <a:gd name="T11" fmla="*/ 0 h 1176"/>
                <a:gd name="T12" fmla="*/ 0 w 3525"/>
                <a:gd name="T13" fmla="*/ 0 h 1176"/>
                <a:gd name="T14" fmla="*/ 0 w 3525"/>
                <a:gd name="T15" fmla="*/ 0 h 1176"/>
                <a:gd name="T16" fmla="*/ 0 w 3525"/>
                <a:gd name="T17" fmla="*/ 0 h 1176"/>
                <a:gd name="T18" fmla="*/ 0 w 3525"/>
                <a:gd name="T19" fmla="*/ 0 h 1176"/>
                <a:gd name="T20" fmla="*/ 0 w 3525"/>
                <a:gd name="T21" fmla="*/ 0 h 1176"/>
                <a:gd name="T22" fmla="*/ 0 w 3525"/>
                <a:gd name="T23" fmla="*/ 0 h 1176"/>
                <a:gd name="T24" fmla="*/ 0 w 3525"/>
                <a:gd name="T25" fmla="*/ 0 h 1176"/>
                <a:gd name="T26" fmla="*/ 0 w 3525"/>
                <a:gd name="T27" fmla="*/ 0 h 1176"/>
                <a:gd name="T28" fmla="*/ 0 w 3525"/>
                <a:gd name="T29" fmla="*/ 0 h 1176"/>
                <a:gd name="T30" fmla="*/ 0 w 3525"/>
                <a:gd name="T31" fmla="*/ 0 h 1176"/>
                <a:gd name="T32" fmla="*/ 0 w 3525"/>
                <a:gd name="T33" fmla="*/ 0 h 1176"/>
                <a:gd name="T34" fmla="*/ 0 w 3525"/>
                <a:gd name="T35" fmla="*/ 0 h 1176"/>
                <a:gd name="T36" fmla="*/ 0 w 3525"/>
                <a:gd name="T37" fmla="*/ 0 h 1176"/>
                <a:gd name="T38" fmla="*/ 0 w 3525"/>
                <a:gd name="T39" fmla="*/ 0 h 1176"/>
                <a:gd name="T40" fmla="*/ 0 w 3525"/>
                <a:gd name="T41" fmla="*/ 0 h 1176"/>
                <a:gd name="T42" fmla="*/ 0 w 3525"/>
                <a:gd name="T43" fmla="*/ 0 h 1176"/>
                <a:gd name="T44" fmla="*/ 0 w 3525"/>
                <a:gd name="T45" fmla="*/ 0 h 1176"/>
                <a:gd name="T46" fmla="*/ 0 w 3525"/>
                <a:gd name="T47" fmla="*/ 0 h 1176"/>
                <a:gd name="T48" fmla="*/ 0 w 3525"/>
                <a:gd name="T49" fmla="*/ 0 h 1176"/>
                <a:gd name="T50" fmla="*/ 0 w 3525"/>
                <a:gd name="T51" fmla="*/ 0 h 1176"/>
                <a:gd name="T52" fmla="*/ 0 w 3525"/>
                <a:gd name="T53" fmla="*/ 0 h 1176"/>
                <a:gd name="T54" fmla="*/ 0 w 3525"/>
                <a:gd name="T55" fmla="*/ 0 h 1176"/>
                <a:gd name="T56" fmla="*/ 0 w 3525"/>
                <a:gd name="T57" fmla="*/ 0 h 1176"/>
                <a:gd name="T58" fmla="*/ 0 w 3525"/>
                <a:gd name="T59" fmla="*/ 0 h 1176"/>
                <a:gd name="T60" fmla="*/ 0 w 3525"/>
                <a:gd name="T61" fmla="*/ 0 h 1176"/>
                <a:gd name="T62" fmla="*/ 0 w 3525"/>
                <a:gd name="T63" fmla="*/ 0 h 1176"/>
                <a:gd name="T64" fmla="*/ 0 w 3525"/>
                <a:gd name="T65" fmla="*/ 0 h 1176"/>
                <a:gd name="T66" fmla="*/ 0 w 3525"/>
                <a:gd name="T67" fmla="*/ 0 h 1176"/>
                <a:gd name="T68" fmla="*/ 0 w 3525"/>
                <a:gd name="T69" fmla="*/ 0 h 1176"/>
                <a:gd name="T70" fmla="*/ 0 w 3525"/>
                <a:gd name="T71" fmla="*/ 0 h 1176"/>
                <a:gd name="T72" fmla="*/ 0 w 3525"/>
                <a:gd name="T73" fmla="*/ 0 h 1176"/>
                <a:gd name="T74" fmla="*/ 0 w 3525"/>
                <a:gd name="T75" fmla="*/ 0 h 1176"/>
                <a:gd name="T76" fmla="*/ 0 w 3525"/>
                <a:gd name="T77" fmla="*/ 0 h 1176"/>
                <a:gd name="T78" fmla="*/ 0 w 3525"/>
                <a:gd name="T79" fmla="*/ 0 h 1176"/>
                <a:gd name="T80" fmla="*/ 0 w 3525"/>
                <a:gd name="T81" fmla="*/ 0 h 1176"/>
                <a:gd name="T82" fmla="*/ 0 w 3525"/>
                <a:gd name="T83" fmla="*/ 0 h 1176"/>
                <a:gd name="T84" fmla="*/ 0 w 3525"/>
                <a:gd name="T85" fmla="*/ 0 h 1176"/>
                <a:gd name="T86" fmla="*/ 0 w 3525"/>
                <a:gd name="T87" fmla="*/ 0 h 1176"/>
                <a:gd name="T88" fmla="*/ 0 w 3525"/>
                <a:gd name="T89" fmla="*/ 0 h 1176"/>
                <a:gd name="T90" fmla="*/ 0 w 3525"/>
                <a:gd name="T91" fmla="*/ 0 h 1176"/>
                <a:gd name="T92" fmla="*/ 0 w 3525"/>
                <a:gd name="T93" fmla="*/ 0 h 1176"/>
                <a:gd name="T94" fmla="*/ 0 w 3525"/>
                <a:gd name="T95" fmla="*/ 0 h 1176"/>
                <a:gd name="T96" fmla="*/ 0 w 3525"/>
                <a:gd name="T97" fmla="*/ 0 h 1176"/>
                <a:gd name="T98" fmla="*/ 0 w 3525"/>
                <a:gd name="T99" fmla="*/ 0 h 1176"/>
                <a:gd name="T100" fmla="*/ 0 w 3525"/>
                <a:gd name="T101" fmla="*/ 0 h 1176"/>
                <a:gd name="T102" fmla="*/ 0 w 3525"/>
                <a:gd name="T103" fmla="*/ 0 h 1176"/>
                <a:gd name="T104" fmla="*/ 0 w 3525"/>
                <a:gd name="T105" fmla="*/ 0 h 1176"/>
                <a:gd name="T106" fmla="*/ 0 w 3525"/>
                <a:gd name="T107" fmla="*/ 0 h 1176"/>
                <a:gd name="T108" fmla="*/ 0 w 3525"/>
                <a:gd name="T109" fmla="*/ 0 h 1176"/>
                <a:gd name="T110" fmla="*/ 0 w 3525"/>
                <a:gd name="T111" fmla="*/ 0 h 1176"/>
                <a:gd name="T112" fmla="*/ 0 w 3525"/>
                <a:gd name="T113" fmla="*/ 0 h 1176"/>
                <a:gd name="T114" fmla="*/ 0 w 3525"/>
                <a:gd name="T115" fmla="*/ 0 h 1176"/>
                <a:gd name="T116" fmla="*/ 0 w 3525"/>
                <a:gd name="T117" fmla="*/ 0 h 1176"/>
                <a:gd name="T118" fmla="*/ 0 w 3525"/>
                <a:gd name="T119" fmla="*/ 0 h 1176"/>
                <a:gd name="T120" fmla="*/ 0 w 3525"/>
                <a:gd name="T121" fmla="*/ 0 h 11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25"/>
                <a:gd name="T184" fmla="*/ 0 h 1176"/>
                <a:gd name="T185" fmla="*/ 3525 w 3525"/>
                <a:gd name="T186" fmla="*/ 1176 h 11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25" h="1176">
                  <a:moveTo>
                    <a:pt x="1763" y="1175"/>
                  </a:moveTo>
                  <a:lnTo>
                    <a:pt x="1407" y="1163"/>
                  </a:lnTo>
                  <a:lnTo>
                    <a:pt x="1075" y="1129"/>
                  </a:lnTo>
                  <a:lnTo>
                    <a:pt x="777" y="1074"/>
                  </a:lnTo>
                  <a:lnTo>
                    <a:pt x="515" y="1003"/>
                  </a:lnTo>
                  <a:lnTo>
                    <a:pt x="402" y="961"/>
                  </a:lnTo>
                  <a:lnTo>
                    <a:pt x="301" y="916"/>
                  </a:lnTo>
                  <a:lnTo>
                    <a:pt x="213" y="868"/>
                  </a:lnTo>
                  <a:lnTo>
                    <a:pt x="139" y="816"/>
                  </a:lnTo>
                  <a:lnTo>
                    <a:pt x="79" y="762"/>
                  </a:lnTo>
                  <a:lnTo>
                    <a:pt x="55" y="734"/>
                  </a:lnTo>
                  <a:lnTo>
                    <a:pt x="36" y="706"/>
                  </a:lnTo>
                  <a:lnTo>
                    <a:pt x="20" y="677"/>
                  </a:lnTo>
                  <a:lnTo>
                    <a:pt x="10" y="647"/>
                  </a:lnTo>
                  <a:lnTo>
                    <a:pt x="2" y="617"/>
                  </a:lnTo>
                  <a:lnTo>
                    <a:pt x="0" y="588"/>
                  </a:lnTo>
                  <a:lnTo>
                    <a:pt x="2" y="558"/>
                  </a:lnTo>
                  <a:lnTo>
                    <a:pt x="10" y="528"/>
                  </a:lnTo>
                  <a:lnTo>
                    <a:pt x="20" y="498"/>
                  </a:lnTo>
                  <a:lnTo>
                    <a:pt x="36" y="469"/>
                  </a:lnTo>
                  <a:lnTo>
                    <a:pt x="55" y="441"/>
                  </a:lnTo>
                  <a:lnTo>
                    <a:pt x="79" y="413"/>
                  </a:lnTo>
                  <a:lnTo>
                    <a:pt x="139" y="359"/>
                  </a:lnTo>
                  <a:lnTo>
                    <a:pt x="213" y="307"/>
                  </a:lnTo>
                  <a:lnTo>
                    <a:pt x="301" y="259"/>
                  </a:lnTo>
                  <a:lnTo>
                    <a:pt x="402" y="214"/>
                  </a:lnTo>
                  <a:lnTo>
                    <a:pt x="515" y="172"/>
                  </a:lnTo>
                  <a:lnTo>
                    <a:pt x="777" y="101"/>
                  </a:lnTo>
                  <a:lnTo>
                    <a:pt x="1075" y="46"/>
                  </a:lnTo>
                  <a:lnTo>
                    <a:pt x="1407" y="12"/>
                  </a:lnTo>
                  <a:lnTo>
                    <a:pt x="1763" y="0"/>
                  </a:lnTo>
                  <a:lnTo>
                    <a:pt x="2118" y="12"/>
                  </a:lnTo>
                  <a:lnTo>
                    <a:pt x="2448" y="46"/>
                  </a:lnTo>
                  <a:lnTo>
                    <a:pt x="2747" y="101"/>
                  </a:lnTo>
                  <a:lnTo>
                    <a:pt x="3008" y="172"/>
                  </a:lnTo>
                  <a:lnTo>
                    <a:pt x="3122" y="214"/>
                  </a:lnTo>
                  <a:lnTo>
                    <a:pt x="3224" y="259"/>
                  </a:lnTo>
                  <a:lnTo>
                    <a:pt x="3312" y="307"/>
                  </a:lnTo>
                  <a:lnTo>
                    <a:pt x="3386" y="359"/>
                  </a:lnTo>
                  <a:lnTo>
                    <a:pt x="3445" y="413"/>
                  </a:lnTo>
                  <a:lnTo>
                    <a:pt x="3469" y="441"/>
                  </a:lnTo>
                  <a:lnTo>
                    <a:pt x="3488" y="469"/>
                  </a:lnTo>
                  <a:lnTo>
                    <a:pt x="3504" y="498"/>
                  </a:lnTo>
                  <a:lnTo>
                    <a:pt x="3515" y="528"/>
                  </a:lnTo>
                  <a:lnTo>
                    <a:pt x="3523" y="558"/>
                  </a:lnTo>
                  <a:lnTo>
                    <a:pt x="3524" y="588"/>
                  </a:lnTo>
                  <a:lnTo>
                    <a:pt x="3523" y="617"/>
                  </a:lnTo>
                  <a:lnTo>
                    <a:pt x="3515" y="647"/>
                  </a:lnTo>
                  <a:lnTo>
                    <a:pt x="3504" y="677"/>
                  </a:lnTo>
                  <a:lnTo>
                    <a:pt x="3488" y="706"/>
                  </a:lnTo>
                  <a:lnTo>
                    <a:pt x="3469" y="734"/>
                  </a:lnTo>
                  <a:lnTo>
                    <a:pt x="3445" y="762"/>
                  </a:lnTo>
                  <a:lnTo>
                    <a:pt x="3386" y="816"/>
                  </a:lnTo>
                  <a:lnTo>
                    <a:pt x="3312" y="868"/>
                  </a:lnTo>
                  <a:lnTo>
                    <a:pt x="3224" y="916"/>
                  </a:lnTo>
                  <a:lnTo>
                    <a:pt x="3122" y="961"/>
                  </a:lnTo>
                  <a:lnTo>
                    <a:pt x="3008" y="1003"/>
                  </a:lnTo>
                  <a:lnTo>
                    <a:pt x="2747" y="1074"/>
                  </a:lnTo>
                  <a:lnTo>
                    <a:pt x="2448" y="1129"/>
                  </a:lnTo>
                  <a:lnTo>
                    <a:pt x="2118" y="1163"/>
                  </a:lnTo>
                  <a:lnTo>
                    <a:pt x="1763" y="1175"/>
                  </a:lnTo>
                  <a:close/>
                  <a:moveTo>
                    <a:pt x="1763" y="1011"/>
                  </a:moveTo>
                  <a:lnTo>
                    <a:pt x="2046" y="1003"/>
                  </a:lnTo>
                  <a:lnTo>
                    <a:pt x="2309" y="977"/>
                  </a:lnTo>
                  <a:lnTo>
                    <a:pt x="2548" y="938"/>
                  </a:lnTo>
                  <a:lnTo>
                    <a:pt x="2756" y="886"/>
                  </a:lnTo>
                  <a:lnTo>
                    <a:pt x="2847" y="856"/>
                  </a:lnTo>
                  <a:lnTo>
                    <a:pt x="2928" y="824"/>
                  </a:lnTo>
                  <a:lnTo>
                    <a:pt x="2997" y="789"/>
                  </a:lnTo>
                  <a:lnTo>
                    <a:pt x="3057" y="753"/>
                  </a:lnTo>
                  <a:lnTo>
                    <a:pt x="3104" y="713"/>
                  </a:lnTo>
                  <a:lnTo>
                    <a:pt x="3123" y="694"/>
                  </a:lnTo>
                  <a:lnTo>
                    <a:pt x="3139" y="672"/>
                  </a:lnTo>
                  <a:lnTo>
                    <a:pt x="3152" y="652"/>
                  </a:lnTo>
                  <a:lnTo>
                    <a:pt x="3160" y="631"/>
                  </a:lnTo>
                  <a:lnTo>
                    <a:pt x="3166" y="610"/>
                  </a:lnTo>
                  <a:lnTo>
                    <a:pt x="3168" y="588"/>
                  </a:lnTo>
                  <a:lnTo>
                    <a:pt x="3166" y="566"/>
                  </a:lnTo>
                  <a:lnTo>
                    <a:pt x="3160" y="544"/>
                  </a:lnTo>
                  <a:lnTo>
                    <a:pt x="3152" y="524"/>
                  </a:lnTo>
                  <a:lnTo>
                    <a:pt x="3139" y="503"/>
                  </a:lnTo>
                  <a:lnTo>
                    <a:pt x="3123" y="482"/>
                  </a:lnTo>
                  <a:lnTo>
                    <a:pt x="3104" y="462"/>
                  </a:lnTo>
                  <a:lnTo>
                    <a:pt x="3057" y="423"/>
                  </a:lnTo>
                  <a:lnTo>
                    <a:pt x="2997" y="387"/>
                  </a:lnTo>
                  <a:lnTo>
                    <a:pt x="2928" y="352"/>
                  </a:lnTo>
                  <a:lnTo>
                    <a:pt x="2847" y="320"/>
                  </a:lnTo>
                  <a:lnTo>
                    <a:pt x="2756" y="289"/>
                  </a:lnTo>
                  <a:lnTo>
                    <a:pt x="2548" y="237"/>
                  </a:lnTo>
                  <a:lnTo>
                    <a:pt x="2309" y="199"/>
                  </a:lnTo>
                  <a:lnTo>
                    <a:pt x="2046" y="173"/>
                  </a:lnTo>
                  <a:lnTo>
                    <a:pt x="1763" y="165"/>
                  </a:lnTo>
                  <a:lnTo>
                    <a:pt x="1479" y="173"/>
                  </a:lnTo>
                  <a:lnTo>
                    <a:pt x="1216" y="199"/>
                  </a:lnTo>
                  <a:lnTo>
                    <a:pt x="977" y="237"/>
                  </a:lnTo>
                  <a:lnTo>
                    <a:pt x="769" y="289"/>
                  </a:lnTo>
                  <a:lnTo>
                    <a:pt x="678" y="320"/>
                  </a:lnTo>
                  <a:lnTo>
                    <a:pt x="597" y="352"/>
                  </a:lnTo>
                  <a:lnTo>
                    <a:pt x="528" y="387"/>
                  </a:lnTo>
                  <a:lnTo>
                    <a:pt x="468" y="423"/>
                  </a:lnTo>
                  <a:lnTo>
                    <a:pt x="421" y="462"/>
                  </a:lnTo>
                  <a:lnTo>
                    <a:pt x="402" y="482"/>
                  </a:lnTo>
                  <a:lnTo>
                    <a:pt x="386" y="503"/>
                  </a:lnTo>
                  <a:lnTo>
                    <a:pt x="373" y="524"/>
                  </a:lnTo>
                  <a:lnTo>
                    <a:pt x="365" y="544"/>
                  </a:lnTo>
                  <a:lnTo>
                    <a:pt x="359" y="566"/>
                  </a:lnTo>
                  <a:lnTo>
                    <a:pt x="357" y="588"/>
                  </a:lnTo>
                  <a:lnTo>
                    <a:pt x="359" y="610"/>
                  </a:lnTo>
                  <a:lnTo>
                    <a:pt x="365" y="631"/>
                  </a:lnTo>
                  <a:lnTo>
                    <a:pt x="373" y="652"/>
                  </a:lnTo>
                  <a:lnTo>
                    <a:pt x="386" y="672"/>
                  </a:lnTo>
                  <a:lnTo>
                    <a:pt x="402" y="694"/>
                  </a:lnTo>
                  <a:lnTo>
                    <a:pt x="421" y="713"/>
                  </a:lnTo>
                  <a:lnTo>
                    <a:pt x="468" y="753"/>
                  </a:lnTo>
                  <a:lnTo>
                    <a:pt x="528" y="789"/>
                  </a:lnTo>
                  <a:lnTo>
                    <a:pt x="597" y="824"/>
                  </a:lnTo>
                  <a:lnTo>
                    <a:pt x="678" y="856"/>
                  </a:lnTo>
                  <a:lnTo>
                    <a:pt x="769" y="886"/>
                  </a:lnTo>
                  <a:lnTo>
                    <a:pt x="977" y="938"/>
                  </a:lnTo>
                  <a:lnTo>
                    <a:pt x="1216" y="977"/>
                  </a:lnTo>
                  <a:lnTo>
                    <a:pt x="1479" y="1003"/>
                  </a:lnTo>
                  <a:lnTo>
                    <a:pt x="1763" y="101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E6FF00"/>
                </a:gs>
              </a:gsLst>
              <a:path path="rect">
                <a:fillToRect l="50000" t="50000" r="50000" b="50000"/>
              </a:path>
            </a:gradFill>
            <a:ln w="18360">
              <a:solidFill>
                <a:srgbClr val="E6E64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502" name="AutoShape 297"/>
          <p:cNvSpPr>
            <a:spLocks noChangeArrowheads="1"/>
          </p:cNvSpPr>
          <p:nvPr/>
        </p:nvSpPr>
        <p:spPr bwMode="auto">
          <a:xfrm rot="10800000">
            <a:off x="4044950" y="5884863"/>
            <a:ext cx="2060575" cy="1233487"/>
          </a:xfrm>
          <a:prstGeom prst="roundRect">
            <a:avLst>
              <a:gd name="adj" fmla="val 139"/>
            </a:avLst>
          </a:pr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62503" name="AutoShape 298"/>
          <p:cNvSpPr>
            <a:spLocks noChangeArrowheads="1"/>
          </p:cNvSpPr>
          <p:nvPr/>
        </p:nvSpPr>
        <p:spPr bwMode="auto">
          <a:xfrm>
            <a:off x="2786063" y="4241800"/>
            <a:ext cx="4519612" cy="917575"/>
          </a:xfrm>
          <a:prstGeom prst="cloudCallout">
            <a:avLst>
              <a:gd name="adj1" fmla="val 1199"/>
              <a:gd name="adj2" fmla="val 116301"/>
            </a:avLst>
          </a:prstGeom>
          <a:solidFill>
            <a:srgbClr val="FFFF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9207" tIns="49604" rIns="99207" bIns="49604" anchor="ctr"/>
          <a:lstStyle/>
          <a:p>
            <a:pPr algn="ctr"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>
                <a:solidFill>
                  <a:srgbClr val="000099"/>
                </a:solidFill>
              </a:rPr>
              <a:t>Identical IP packet delivery interface!</a:t>
            </a:r>
          </a:p>
        </p:txBody>
      </p:sp>
      <p:grpSp>
        <p:nvGrpSpPr>
          <p:cNvPr id="62504" name="Group 299"/>
          <p:cNvGrpSpPr>
            <a:grpSpLocks/>
          </p:cNvGrpSpPr>
          <p:nvPr/>
        </p:nvGrpSpPr>
        <p:grpSpPr bwMode="auto">
          <a:xfrm>
            <a:off x="2952750" y="5157788"/>
            <a:ext cx="401638" cy="149225"/>
            <a:chOff x="1687" y="2947"/>
            <a:chExt cx="230" cy="86"/>
          </a:xfrm>
        </p:grpSpPr>
        <p:grpSp>
          <p:nvGrpSpPr>
            <p:cNvPr id="62519" name="Group 300"/>
            <p:cNvGrpSpPr>
              <a:grpSpLocks/>
            </p:cNvGrpSpPr>
            <p:nvPr/>
          </p:nvGrpSpPr>
          <p:grpSpPr bwMode="auto">
            <a:xfrm>
              <a:off x="1687" y="2947"/>
              <a:ext cx="230" cy="75"/>
              <a:chOff x="1687" y="2947"/>
              <a:chExt cx="230" cy="75"/>
            </a:xfrm>
          </p:grpSpPr>
          <p:grpSp>
            <p:nvGrpSpPr>
              <p:cNvPr id="62521" name="Group 301"/>
              <p:cNvGrpSpPr>
                <a:grpSpLocks/>
              </p:cNvGrpSpPr>
              <p:nvPr/>
            </p:nvGrpSpPr>
            <p:grpSpPr bwMode="auto">
              <a:xfrm>
                <a:off x="1687" y="2947"/>
                <a:ext cx="44" cy="75"/>
                <a:chOff x="1687" y="2947"/>
                <a:chExt cx="44" cy="75"/>
              </a:xfrm>
            </p:grpSpPr>
            <p:sp>
              <p:nvSpPr>
                <p:cNvPr id="62524" name="Freeform 302"/>
                <p:cNvSpPr>
                  <a:spLocks noChangeArrowheads="1"/>
                </p:cNvSpPr>
                <p:nvPr/>
              </p:nvSpPr>
              <p:spPr bwMode="auto">
                <a:xfrm flipH="1">
                  <a:off x="1687" y="2947"/>
                  <a:ext cx="45" cy="76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1" y="421"/>
                      </a:moveTo>
                      <a:lnTo>
                        <a:pt x="6" y="422"/>
                      </a:lnTo>
                      <a:lnTo>
                        <a:pt x="12" y="425"/>
                      </a:lnTo>
                      <a:lnTo>
                        <a:pt x="16" y="425"/>
                      </a:lnTo>
                      <a:lnTo>
                        <a:pt x="22" y="426"/>
                      </a:lnTo>
                      <a:lnTo>
                        <a:pt x="28" y="427"/>
                      </a:lnTo>
                      <a:lnTo>
                        <a:pt x="34" y="427"/>
                      </a:lnTo>
                      <a:lnTo>
                        <a:pt x="41" y="426"/>
                      </a:lnTo>
                      <a:lnTo>
                        <a:pt x="48" y="425"/>
                      </a:lnTo>
                      <a:lnTo>
                        <a:pt x="56" y="424"/>
                      </a:lnTo>
                      <a:lnTo>
                        <a:pt x="64" y="422"/>
                      </a:lnTo>
                      <a:lnTo>
                        <a:pt x="72" y="421"/>
                      </a:lnTo>
                      <a:lnTo>
                        <a:pt x="81" y="418"/>
                      </a:lnTo>
                      <a:lnTo>
                        <a:pt x="89" y="416"/>
                      </a:lnTo>
                      <a:lnTo>
                        <a:pt x="98" y="413"/>
                      </a:lnTo>
                      <a:lnTo>
                        <a:pt x="106" y="410"/>
                      </a:lnTo>
                      <a:lnTo>
                        <a:pt x="114" y="407"/>
                      </a:lnTo>
                      <a:lnTo>
                        <a:pt x="123" y="404"/>
                      </a:lnTo>
                      <a:lnTo>
                        <a:pt x="132" y="400"/>
                      </a:lnTo>
                      <a:lnTo>
                        <a:pt x="141" y="396"/>
                      </a:lnTo>
                      <a:lnTo>
                        <a:pt x="151" y="391"/>
                      </a:lnTo>
                      <a:lnTo>
                        <a:pt x="160" y="387"/>
                      </a:lnTo>
                      <a:lnTo>
                        <a:pt x="169" y="383"/>
                      </a:lnTo>
                      <a:lnTo>
                        <a:pt x="179" y="378"/>
                      </a:lnTo>
                      <a:lnTo>
                        <a:pt x="187" y="373"/>
                      </a:lnTo>
                      <a:lnTo>
                        <a:pt x="195" y="369"/>
                      </a:lnTo>
                      <a:lnTo>
                        <a:pt x="202" y="365"/>
                      </a:lnTo>
                      <a:lnTo>
                        <a:pt x="208" y="361"/>
                      </a:lnTo>
                      <a:lnTo>
                        <a:pt x="214" y="358"/>
                      </a:lnTo>
                      <a:lnTo>
                        <a:pt x="219" y="354"/>
                      </a:lnTo>
                      <a:lnTo>
                        <a:pt x="224" y="349"/>
                      </a:lnTo>
                      <a:lnTo>
                        <a:pt x="229" y="345"/>
                      </a:lnTo>
                      <a:lnTo>
                        <a:pt x="232" y="341"/>
                      </a:lnTo>
                      <a:lnTo>
                        <a:pt x="236" y="336"/>
                      </a:lnTo>
                      <a:lnTo>
                        <a:pt x="238" y="331"/>
                      </a:lnTo>
                      <a:lnTo>
                        <a:pt x="240" y="326"/>
                      </a:lnTo>
                      <a:lnTo>
                        <a:pt x="241" y="320"/>
                      </a:lnTo>
                      <a:lnTo>
                        <a:pt x="242" y="315"/>
                      </a:lnTo>
                      <a:lnTo>
                        <a:pt x="243" y="309"/>
                      </a:lnTo>
                      <a:lnTo>
                        <a:pt x="244" y="303"/>
                      </a:lnTo>
                      <a:lnTo>
                        <a:pt x="244" y="297"/>
                      </a:lnTo>
                      <a:lnTo>
                        <a:pt x="244" y="291"/>
                      </a:lnTo>
                      <a:lnTo>
                        <a:pt x="244" y="284"/>
                      </a:lnTo>
                      <a:lnTo>
                        <a:pt x="244" y="277"/>
                      </a:lnTo>
                      <a:lnTo>
                        <a:pt x="244" y="269"/>
                      </a:lnTo>
                      <a:lnTo>
                        <a:pt x="243" y="261"/>
                      </a:lnTo>
                      <a:lnTo>
                        <a:pt x="242" y="252"/>
                      </a:lnTo>
                      <a:lnTo>
                        <a:pt x="242" y="243"/>
                      </a:lnTo>
                      <a:lnTo>
                        <a:pt x="241" y="234"/>
                      </a:lnTo>
                      <a:lnTo>
                        <a:pt x="240" y="224"/>
                      </a:lnTo>
                      <a:lnTo>
                        <a:pt x="238" y="215"/>
                      </a:lnTo>
                      <a:lnTo>
                        <a:pt x="236" y="206"/>
                      </a:lnTo>
                      <a:lnTo>
                        <a:pt x="234" y="197"/>
                      </a:lnTo>
                      <a:lnTo>
                        <a:pt x="232" y="188"/>
                      </a:lnTo>
                      <a:lnTo>
                        <a:pt x="229" y="180"/>
                      </a:lnTo>
                      <a:lnTo>
                        <a:pt x="227" y="172"/>
                      </a:lnTo>
                      <a:lnTo>
                        <a:pt x="223" y="164"/>
                      </a:lnTo>
                      <a:lnTo>
                        <a:pt x="219" y="155"/>
                      </a:lnTo>
                      <a:lnTo>
                        <a:pt x="215" y="147"/>
                      </a:lnTo>
                      <a:lnTo>
                        <a:pt x="211" y="138"/>
                      </a:lnTo>
                      <a:lnTo>
                        <a:pt x="207" y="130"/>
                      </a:lnTo>
                      <a:lnTo>
                        <a:pt x="202" y="121"/>
                      </a:lnTo>
                      <a:lnTo>
                        <a:pt x="197" y="113"/>
                      </a:lnTo>
                      <a:lnTo>
                        <a:pt x="192" y="105"/>
                      </a:lnTo>
                      <a:lnTo>
                        <a:pt x="188" y="98"/>
                      </a:lnTo>
                      <a:lnTo>
                        <a:pt x="184" y="91"/>
                      </a:lnTo>
                      <a:lnTo>
                        <a:pt x="179" y="85"/>
                      </a:lnTo>
                      <a:lnTo>
                        <a:pt x="176" y="79"/>
                      </a:lnTo>
                      <a:lnTo>
                        <a:pt x="172" y="73"/>
                      </a:lnTo>
                      <a:lnTo>
                        <a:pt x="168" y="66"/>
                      </a:lnTo>
                      <a:lnTo>
                        <a:pt x="164" y="59"/>
                      </a:lnTo>
                      <a:lnTo>
                        <a:pt x="160" y="53"/>
                      </a:lnTo>
                      <a:lnTo>
                        <a:pt x="157" y="47"/>
                      </a:lnTo>
                      <a:lnTo>
                        <a:pt x="154" y="41"/>
                      </a:lnTo>
                      <a:lnTo>
                        <a:pt x="153" y="36"/>
                      </a:lnTo>
                      <a:lnTo>
                        <a:pt x="151" y="31"/>
                      </a:lnTo>
                      <a:lnTo>
                        <a:pt x="151" y="26"/>
                      </a:lnTo>
                      <a:lnTo>
                        <a:pt x="151" y="23"/>
                      </a:lnTo>
                      <a:lnTo>
                        <a:pt x="152" y="20"/>
                      </a:lnTo>
                      <a:lnTo>
                        <a:pt x="154" y="17"/>
                      </a:lnTo>
                      <a:lnTo>
                        <a:pt x="156" y="14"/>
                      </a:lnTo>
                      <a:lnTo>
                        <a:pt x="159" y="11"/>
                      </a:lnTo>
                      <a:lnTo>
                        <a:pt x="163" y="9"/>
                      </a:lnTo>
                      <a:lnTo>
                        <a:pt x="167" y="7"/>
                      </a:lnTo>
                      <a:lnTo>
                        <a:pt x="172" y="5"/>
                      </a:lnTo>
                      <a:lnTo>
                        <a:pt x="177" y="3"/>
                      </a:lnTo>
                      <a:lnTo>
                        <a:pt x="183" y="2"/>
                      </a:lnTo>
                      <a:lnTo>
                        <a:pt x="189" y="1"/>
                      </a:lnTo>
                      <a:lnTo>
                        <a:pt x="194" y="0"/>
                      </a:lnTo>
                      <a:lnTo>
                        <a:pt x="201" y="0"/>
                      </a:lnTo>
                      <a:lnTo>
                        <a:pt x="207" y="0"/>
                      </a:lnTo>
                      <a:lnTo>
                        <a:pt x="214" y="0"/>
                      </a:lnTo>
                      <a:lnTo>
                        <a:pt x="222" y="2"/>
                      </a:lnTo>
                      <a:lnTo>
                        <a:pt x="229" y="3"/>
                      </a:lnTo>
                      <a:lnTo>
                        <a:pt x="237" y="5"/>
                      </a:lnTo>
                      <a:lnTo>
                        <a:pt x="245" y="7"/>
                      </a:lnTo>
                      <a:lnTo>
                        <a:pt x="252" y="10"/>
                      </a:lnTo>
                      <a:lnTo>
                        <a:pt x="260" y="13"/>
                      </a:lnTo>
                      <a:lnTo>
                        <a:pt x="267" y="16"/>
                      </a:lnTo>
                      <a:lnTo>
                        <a:pt x="272" y="18"/>
                      </a:lnTo>
                      <a:lnTo>
                        <a:pt x="278" y="21"/>
                      </a:lnTo>
                      <a:lnTo>
                        <a:pt x="283" y="24"/>
                      </a:lnTo>
                      <a:lnTo>
                        <a:pt x="289" y="28"/>
                      </a:lnTo>
                      <a:lnTo>
                        <a:pt x="295" y="32"/>
                      </a:lnTo>
                      <a:lnTo>
                        <a:pt x="301" y="37"/>
                      </a:lnTo>
                      <a:lnTo>
                        <a:pt x="308" y="41"/>
                      </a:lnTo>
                      <a:lnTo>
                        <a:pt x="315" y="47"/>
                      </a:lnTo>
                      <a:lnTo>
                        <a:pt x="321" y="53"/>
                      </a:lnTo>
                      <a:lnTo>
                        <a:pt x="328" y="59"/>
                      </a:lnTo>
                      <a:lnTo>
                        <a:pt x="335" y="65"/>
                      </a:lnTo>
                      <a:lnTo>
                        <a:pt x="342" y="71"/>
                      </a:lnTo>
                      <a:lnTo>
                        <a:pt x="349" y="78"/>
                      </a:lnTo>
                      <a:lnTo>
                        <a:pt x="355" y="85"/>
                      </a:lnTo>
                      <a:lnTo>
                        <a:pt x="361" y="91"/>
                      </a:lnTo>
                      <a:lnTo>
                        <a:pt x="367" y="97"/>
                      </a:lnTo>
                      <a:lnTo>
                        <a:pt x="373" y="104"/>
                      </a:lnTo>
                      <a:lnTo>
                        <a:pt x="379" y="110"/>
                      </a:lnTo>
                      <a:lnTo>
                        <a:pt x="386" y="118"/>
                      </a:lnTo>
                      <a:lnTo>
                        <a:pt x="393" y="125"/>
                      </a:lnTo>
                      <a:lnTo>
                        <a:pt x="399" y="134"/>
                      </a:lnTo>
                      <a:lnTo>
                        <a:pt x="407" y="142"/>
                      </a:lnTo>
                      <a:lnTo>
                        <a:pt x="413" y="150"/>
                      </a:lnTo>
                      <a:lnTo>
                        <a:pt x="421" y="159"/>
                      </a:lnTo>
                      <a:lnTo>
                        <a:pt x="428" y="168"/>
                      </a:lnTo>
                      <a:lnTo>
                        <a:pt x="434" y="177"/>
                      </a:lnTo>
                      <a:lnTo>
                        <a:pt x="441" y="185"/>
                      </a:lnTo>
                      <a:lnTo>
                        <a:pt x="447" y="193"/>
                      </a:lnTo>
                      <a:lnTo>
                        <a:pt x="452" y="202"/>
                      </a:lnTo>
                      <a:lnTo>
                        <a:pt x="458" y="209"/>
                      </a:lnTo>
                      <a:lnTo>
                        <a:pt x="463" y="217"/>
                      </a:lnTo>
                      <a:lnTo>
                        <a:pt x="468" y="225"/>
                      </a:lnTo>
                      <a:lnTo>
                        <a:pt x="473" y="233"/>
                      </a:lnTo>
                      <a:lnTo>
                        <a:pt x="478" y="241"/>
                      </a:lnTo>
                      <a:lnTo>
                        <a:pt x="482" y="249"/>
                      </a:lnTo>
                      <a:lnTo>
                        <a:pt x="487" y="258"/>
                      </a:lnTo>
                      <a:lnTo>
                        <a:pt x="492" y="266"/>
                      </a:lnTo>
                      <a:lnTo>
                        <a:pt x="495" y="275"/>
                      </a:lnTo>
                      <a:lnTo>
                        <a:pt x="499" y="284"/>
                      </a:lnTo>
                      <a:lnTo>
                        <a:pt x="503" y="293"/>
                      </a:lnTo>
                      <a:lnTo>
                        <a:pt x="507" y="301"/>
                      </a:lnTo>
                      <a:lnTo>
                        <a:pt x="510" y="310"/>
                      </a:lnTo>
                      <a:lnTo>
                        <a:pt x="514" y="319"/>
                      </a:lnTo>
                      <a:lnTo>
                        <a:pt x="516" y="327"/>
                      </a:lnTo>
                      <a:lnTo>
                        <a:pt x="519" y="335"/>
                      </a:lnTo>
                      <a:lnTo>
                        <a:pt x="521" y="343"/>
                      </a:lnTo>
                      <a:lnTo>
                        <a:pt x="524" y="350"/>
                      </a:lnTo>
                      <a:lnTo>
                        <a:pt x="525" y="358"/>
                      </a:lnTo>
                      <a:lnTo>
                        <a:pt x="528" y="365"/>
                      </a:lnTo>
                      <a:lnTo>
                        <a:pt x="529" y="372"/>
                      </a:lnTo>
                      <a:lnTo>
                        <a:pt x="532" y="380"/>
                      </a:lnTo>
                      <a:lnTo>
                        <a:pt x="533" y="388"/>
                      </a:lnTo>
                      <a:lnTo>
                        <a:pt x="535" y="396"/>
                      </a:lnTo>
                      <a:lnTo>
                        <a:pt x="537" y="405"/>
                      </a:lnTo>
                      <a:lnTo>
                        <a:pt x="538" y="413"/>
                      </a:lnTo>
                      <a:lnTo>
                        <a:pt x="540" y="422"/>
                      </a:lnTo>
                      <a:lnTo>
                        <a:pt x="541" y="431"/>
                      </a:lnTo>
                      <a:lnTo>
                        <a:pt x="542" y="439"/>
                      </a:lnTo>
                      <a:lnTo>
                        <a:pt x="543" y="447"/>
                      </a:lnTo>
                      <a:lnTo>
                        <a:pt x="544" y="456"/>
                      </a:lnTo>
                      <a:lnTo>
                        <a:pt x="545" y="464"/>
                      </a:lnTo>
                      <a:lnTo>
                        <a:pt x="545" y="472"/>
                      </a:lnTo>
                      <a:lnTo>
                        <a:pt x="545" y="480"/>
                      </a:lnTo>
                      <a:lnTo>
                        <a:pt x="544" y="487"/>
                      </a:lnTo>
                      <a:lnTo>
                        <a:pt x="543" y="495"/>
                      </a:lnTo>
                      <a:lnTo>
                        <a:pt x="543" y="503"/>
                      </a:lnTo>
                      <a:lnTo>
                        <a:pt x="542" y="510"/>
                      </a:lnTo>
                      <a:lnTo>
                        <a:pt x="541" y="519"/>
                      </a:lnTo>
                      <a:lnTo>
                        <a:pt x="539" y="527"/>
                      </a:lnTo>
                      <a:lnTo>
                        <a:pt x="537" y="536"/>
                      </a:lnTo>
                      <a:lnTo>
                        <a:pt x="534" y="545"/>
                      </a:lnTo>
                      <a:lnTo>
                        <a:pt x="532" y="555"/>
                      </a:lnTo>
                      <a:lnTo>
                        <a:pt x="528" y="564"/>
                      </a:lnTo>
                      <a:lnTo>
                        <a:pt x="525" y="573"/>
                      </a:lnTo>
                      <a:lnTo>
                        <a:pt x="521" y="583"/>
                      </a:lnTo>
                      <a:lnTo>
                        <a:pt x="517" y="592"/>
                      </a:lnTo>
                      <a:lnTo>
                        <a:pt x="512" y="601"/>
                      </a:lnTo>
                      <a:lnTo>
                        <a:pt x="508" y="610"/>
                      </a:lnTo>
                      <a:lnTo>
                        <a:pt x="503" y="618"/>
                      </a:lnTo>
                      <a:lnTo>
                        <a:pt x="498" y="628"/>
                      </a:lnTo>
                      <a:lnTo>
                        <a:pt x="493" y="635"/>
                      </a:lnTo>
                      <a:lnTo>
                        <a:pt x="488" y="643"/>
                      </a:lnTo>
                      <a:lnTo>
                        <a:pt x="482" y="652"/>
                      </a:lnTo>
                      <a:lnTo>
                        <a:pt x="477" y="661"/>
                      </a:lnTo>
                      <a:lnTo>
                        <a:pt x="470" y="670"/>
                      </a:lnTo>
                      <a:lnTo>
                        <a:pt x="464" y="679"/>
                      </a:lnTo>
                      <a:lnTo>
                        <a:pt x="456" y="689"/>
                      </a:lnTo>
                      <a:lnTo>
                        <a:pt x="448" y="698"/>
                      </a:lnTo>
                      <a:lnTo>
                        <a:pt x="441" y="708"/>
                      </a:lnTo>
                      <a:lnTo>
                        <a:pt x="433" y="718"/>
                      </a:lnTo>
                      <a:lnTo>
                        <a:pt x="425" y="727"/>
                      </a:lnTo>
                      <a:lnTo>
                        <a:pt x="416" y="736"/>
                      </a:lnTo>
                      <a:lnTo>
                        <a:pt x="408" y="745"/>
                      </a:lnTo>
                      <a:lnTo>
                        <a:pt x="400" y="754"/>
                      </a:lnTo>
                      <a:lnTo>
                        <a:pt x="392" y="762"/>
                      </a:lnTo>
                      <a:lnTo>
                        <a:pt x="383" y="770"/>
                      </a:lnTo>
                      <a:lnTo>
                        <a:pt x="376" y="778"/>
                      </a:lnTo>
                      <a:lnTo>
                        <a:pt x="368" y="786"/>
                      </a:lnTo>
                      <a:lnTo>
                        <a:pt x="360" y="793"/>
                      </a:lnTo>
                      <a:lnTo>
                        <a:pt x="351" y="800"/>
                      </a:lnTo>
                      <a:lnTo>
                        <a:pt x="343" y="807"/>
                      </a:lnTo>
                      <a:lnTo>
                        <a:pt x="334" y="814"/>
                      </a:lnTo>
                      <a:lnTo>
                        <a:pt x="325" y="821"/>
                      </a:lnTo>
                      <a:lnTo>
                        <a:pt x="316" y="828"/>
                      </a:lnTo>
                      <a:lnTo>
                        <a:pt x="307" y="835"/>
                      </a:lnTo>
                      <a:lnTo>
                        <a:pt x="297" y="842"/>
                      </a:lnTo>
                      <a:lnTo>
                        <a:pt x="288" y="849"/>
                      </a:lnTo>
                      <a:lnTo>
                        <a:pt x="278" y="855"/>
                      </a:lnTo>
                      <a:lnTo>
                        <a:pt x="270" y="862"/>
                      </a:lnTo>
                      <a:lnTo>
                        <a:pt x="260" y="868"/>
                      </a:lnTo>
                      <a:lnTo>
                        <a:pt x="252" y="874"/>
                      </a:lnTo>
                      <a:lnTo>
                        <a:pt x="244" y="879"/>
                      </a:lnTo>
                      <a:lnTo>
                        <a:pt x="236" y="884"/>
                      </a:lnTo>
                      <a:lnTo>
                        <a:pt x="228" y="888"/>
                      </a:lnTo>
                      <a:lnTo>
                        <a:pt x="222" y="893"/>
                      </a:lnTo>
                      <a:lnTo>
                        <a:pt x="215" y="898"/>
                      </a:lnTo>
                      <a:lnTo>
                        <a:pt x="205" y="904"/>
                      </a:lnTo>
                      <a:lnTo>
                        <a:pt x="195" y="909"/>
                      </a:lnTo>
                      <a:lnTo>
                        <a:pt x="187" y="915"/>
                      </a:lnTo>
                      <a:lnTo>
                        <a:pt x="178" y="921"/>
                      </a:lnTo>
                      <a:lnTo>
                        <a:pt x="169" y="926"/>
                      </a:lnTo>
                      <a:lnTo>
                        <a:pt x="162" y="931"/>
                      </a:lnTo>
                      <a:lnTo>
                        <a:pt x="154" y="935"/>
                      </a:lnTo>
                      <a:lnTo>
                        <a:pt x="148" y="939"/>
                      </a:lnTo>
                      <a:lnTo>
                        <a:pt x="143" y="942"/>
                      </a:lnTo>
                      <a:lnTo>
                        <a:pt x="138" y="946"/>
                      </a:lnTo>
                      <a:lnTo>
                        <a:pt x="134" y="947"/>
                      </a:lnTo>
                      <a:lnTo>
                        <a:pt x="131" y="949"/>
                      </a:lnTo>
                      <a:lnTo>
                        <a:pt x="129" y="950"/>
                      </a:lnTo>
                      <a:lnTo>
                        <a:pt x="127" y="951"/>
                      </a:lnTo>
                      <a:lnTo>
                        <a:pt x="125" y="952"/>
                      </a:lnTo>
                      <a:lnTo>
                        <a:pt x="124" y="953"/>
                      </a:lnTo>
                      <a:lnTo>
                        <a:pt x="124" y="954"/>
                      </a:lnTo>
                      <a:lnTo>
                        <a:pt x="123" y="954"/>
                      </a:lnTo>
                      <a:cubicBezTo>
                        <a:pt x="106" y="962"/>
                        <a:pt x="82" y="965"/>
                        <a:pt x="63" y="969"/>
                      </a:cubicBezTo>
                      <a:cubicBezTo>
                        <a:pt x="32" y="974"/>
                        <a:pt x="0" y="977"/>
                        <a:pt x="0" y="977"/>
                      </a:cubicBezTo>
                      <a:lnTo>
                        <a:pt x="1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22" name="Group 303"/>
              <p:cNvGrpSpPr>
                <a:grpSpLocks/>
              </p:cNvGrpSpPr>
              <p:nvPr/>
            </p:nvGrpSpPr>
            <p:grpSpPr bwMode="auto">
              <a:xfrm>
                <a:off x="1872" y="2947"/>
                <a:ext cx="45" cy="75"/>
                <a:chOff x="1872" y="2947"/>
                <a:chExt cx="45" cy="75"/>
              </a:xfrm>
            </p:grpSpPr>
            <p:sp>
              <p:nvSpPr>
                <p:cNvPr id="62523" name="Freeform 304"/>
                <p:cNvSpPr>
                  <a:spLocks noChangeArrowheads="1"/>
                </p:cNvSpPr>
                <p:nvPr/>
              </p:nvSpPr>
              <p:spPr bwMode="auto">
                <a:xfrm flipH="1">
                  <a:off x="1872" y="2947"/>
                  <a:ext cx="46" cy="76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544" y="421"/>
                      </a:moveTo>
                      <a:lnTo>
                        <a:pt x="539" y="422"/>
                      </a:lnTo>
                      <a:lnTo>
                        <a:pt x="533" y="425"/>
                      </a:lnTo>
                      <a:lnTo>
                        <a:pt x="529" y="425"/>
                      </a:lnTo>
                      <a:lnTo>
                        <a:pt x="523" y="426"/>
                      </a:lnTo>
                      <a:lnTo>
                        <a:pt x="517" y="427"/>
                      </a:lnTo>
                      <a:lnTo>
                        <a:pt x="511" y="427"/>
                      </a:lnTo>
                      <a:lnTo>
                        <a:pt x="504" y="426"/>
                      </a:lnTo>
                      <a:lnTo>
                        <a:pt x="497" y="425"/>
                      </a:lnTo>
                      <a:lnTo>
                        <a:pt x="489" y="424"/>
                      </a:lnTo>
                      <a:lnTo>
                        <a:pt x="481" y="422"/>
                      </a:lnTo>
                      <a:lnTo>
                        <a:pt x="473" y="421"/>
                      </a:lnTo>
                      <a:lnTo>
                        <a:pt x="464" y="418"/>
                      </a:lnTo>
                      <a:lnTo>
                        <a:pt x="456" y="416"/>
                      </a:lnTo>
                      <a:lnTo>
                        <a:pt x="447" y="413"/>
                      </a:lnTo>
                      <a:lnTo>
                        <a:pt x="439" y="410"/>
                      </a:lnTo>
                      <a:lnTo>
                        <a:pt x="431" y="407"/>
                      </a:lnTo>
                      <a:lnTo>
                        <a:pt x="422" y="404"/>
                      </a:lnTo>
                      <a:lnTo>
                        <a:pt x="413" y="400"/>
                      </a:lnTo>
                      <a:lnTo>
                        <a:pt x="404" y="396"/>
                      </a:lnTo>
                      <a:lnTo>
                        <a:pt x="394" y="391"/>
                      </a:lnTo>
                      <a:lnTo>
                        <a:pt x="385" y="387"/>
                      </a:lnTo>
                      <a:lnTo>
                        <a:pt x="376" y="383"/>
                      </a:lnTo>
                      <a:lnTo>
                        <a:pt x="366" y="378"/>
                      </a:lnTo>
                      <a:lnTo>
                        <a:pt x="358" y="373"/>
                      </a:lnTo>
                      <a:lnTo>
                        <a:pt x="350" y="369"/>
                      </a:lnTo>
                      <a:lnTo>
                        <a:pt x="343" y="365"/>
                      </a:lnTo>
                      <a:lnTo>
                        <a:pt x="337" y="361"/>
                      </a:lnTo>
                      <a:lnTo>
                        <a:pt x="331" y="358"/>
                      </a:lnTo>
                      <a:lnTo>
                        <a:pt x="326" y="354"/>
                      </a:lnTo>
                      <a:lnTo>
                        <a:pt x="321" y="349"/>
                      </a:lnTo>
                      <a:lnTo>
                        <a:pt x="316" y="345"/>
                      </a:lnTo>
                      <a:lnTo>
                        <a:pt x="313" y="341"/>
                      </a:lnTo>
                      <a:lnTo>
                        <a:pt x="309" y="336"/>
                      </a:lnTo>
                      <a:lnTo>
                        <a:pt x="307" y="331"/>
                      </a:lnTo>
                      <a:lnTo>
                        <a:pt x="305" y="326"/>
                      </a:lnTo>
                      <a:lnTo>
                        <a:pt x="304" y="320"/>
                      </a:lnTo>
                      <a:lnTo>
                        <a:pt x="303" y="315"/>
                      </a:lnTo>
                      <a:lnTo>
                        <a:pt x="302" y="309"/>
                      </a:lnTo>
                      <a:lnTo>
                        <a:pt x="301" y="303"/>
                      </a:lnTo>
                      <a:lnTo>
                        <a:pt x="301" y="297"/>
                      </a:lnTo>
                      <a:lnTo>
                        <a:pt x="301" y="291"/>
                      </a:lnTo>
                      <a:lnTo>
                        <a:pt x="301" y="284"/>
                      </a:lnTo>
                      <a:lnTo>
                        <a:pt x="301" y="277"/>
                      </a:lnTo>
                      <a:lnTo>
                        <a:pt x="301" y="269"/>
                      </a:lnTo>
                      <a:lnTo>
                        <a:pt x="302" y="261"/>
                      </a:lnTo>
                      <a:lnTo>
                        <a:pt x="303" y="252"/>
                      </a:lnTo>
                      <a:lnTo>
                        <a:pt x="303" y="243"/>
                      </a:lnTo>
                      <a:lnTo>
                        <a:pt x="304" y="234"/>
                      </a:lnTo>
                      <a:lnTo>
                        <a:pt x="305" y="224"/>
                      </a:lnTo>
                      <a:lnTo>
                        <a:pt x="307" y="215"/>
                      </a:lnTo>
                      <a:lnTo>
                        <a:pt x="309" y="206"/>
                      </a:lnTo>
                      <a:lnTo>
                        <a:pt x="311" y="197"/>
                      </a:lnTo>
                      <a:lnTo>
                        <a:pt x="313" y="188"/>
                      </a:lnTo>
                      <a:lnTo>
                        <a:pt x="316" y="180"/>
                      </a:lnTo>
                      <a:lnTo>
                        <a:pt x="318" y="172"/>
                      </a:lnTo>
                      <a:lnTo>
                        <a:pt x="322" y="164"/>
                      </a:lnTo>
                      <a:lnTo>
                        <a:pt x="326" y="155"/>
                      </a:lnTo>
                      <a:lnTo>
                        <a:pt x="330" y="147"/>
                      </a:lnTo>
                      <a:lnTo>
                        <a:pt x="334" y="138"/>
                      </a:lnTo>
                      <a:lnTo>
                        <a:pt x="338" y="130"/>
                      </a:lnTo>
                      <a:lnTo>
                        <a:pt x="343" y="121"/>
                      </a:lnTo>
                      <a:lnTo>
                        <a:pt x="348" y="113"/>
                      </a:lnTo>
                      <a:lnTo>
                        <a:pt x="353" y="105"/>
                      </a:lnTo>
                      <a:lnTo>
                        <a:pt x="357" y="98"/>
                      </a:lnTo>
                      <a:lnTo>
                        <a:pt x="361" y="91"/>
                      </a:lnTo>
                      <a:lnTo>
                        <a:pt x="366" y="85"/>
                      </a:lnTo>
                      <a:lnTo>
                        <a:pt x="369" y="79"/>
                      </a:lnTo>
                      <a:lnTo>
                        <a:pt x="373" y="73"/>
                      </a:lnTo>
                      <a:lnTo>
                        <a:pt x="377" y="66"/>
                      </a:lnTo>
                      <a:lnTo>
                        <a:pt x="381" y="59"/>
                      </a:lnTo>
                      <a:lnTo>
                        <a:pt x="385" y="53"/>
                      </a:lnTo>
                      <a:lnTo>
                        <a:pt x="388" y="47"/>
                      </a:lnTo>
                      <a:lnTo>
                        <a:pt x="391" y="41"/>
                      </a:lnTo>
                      <a:lnTo>
                        <a:pt x="392" y="36"/>
                      </a:lnTo>
                      <a:lnTo>
                        <a:pt x="394" y="31"/>
                      </a:lnTo>
                      <a:lnTo>
                        <a:pt x="394" y="26"/>
                      </a:lnTo>
                      <a:lnTo>
                        <a:pt x="394" y="23"/>
                      </a:lnTo>
                      <a:lnTo>
                        <a:pt x="393" y="20"/>
                      </a:lnTo>
                      <a:lnTo>
                        <a:pt x="391" y="17"/>
                      </a:lnTo>
                      <a:lnTo>
                        <a:pt x="389" y="14"/>
                      </a:lnTo>
                      <a:lnTo>
                        <a:pt x="386" y="11"/>
                      </a:lnTo>
                      <a:lnTo>
                        <a:pt x="382" y="9"/>
                      </a:lnTo>
                      <a:lnTo>
                        <a:pt x="378" y="7"/>
                      </a:lnTo>
                      <a:lnTo>
                        <a:pt x="373" y="5"/>
                      </a:lnTo>
                      <a:lnTo>
                        <a:pt x="368" y="3"/>
                      </a:lnTo>
                      <a:lnTo>
                        <a:pt x="362" y="2"/>
                      </a:lnTo>
                      <a:lnTo>
                        <a:pt x="356" y="1"/>
                      </a:lnTo>
                      <a:lnTo>
                        <a:pt x="351" y="0"/>
                      </a:lnTo>
                      <a:lnTo>
                        <a:pt x="344" y="0"/>
                      </a:lnTo>
                      <a:lnTo>
                        <a:pt x="338" y="0"/>
                      </a:lnTo>
                      <a:lnTo>
                        <a:pt x="331" y="0"/>
                      </a:lnTo>
                      <a:lnTo>
                        <a:pt x="323" y="2"/>
                      </a:lnTo>
                      <a:lnTo>
                        <a:pt x="316" y="3"/>
                      </a:lnTo>
                      <a:lnTo>
                        <a:pt x="308" y="5"/>
                      </a:lnTo>
                      <a:lnTo>
                        <a:pt x="300" y="7"/>
                      </a:lnTo>
                      <a:lnTo>
                        <a:pt x="293" y="10"/>
                      </a:lnTo>
                      <a:lnTo>
                        <a:pt x="285" y="13"/>
                      </a:lnTo>
                      <a:lnTo>
                        <a:pt x="278" y="16"/>
                      </a:lnTo>
                      <a:lnTo>
                        <a:pt x="273" y="18"/>
                      </a:lnTo>
                      <a:lnTo>
                        <a:pt x="267" y="21"/>
                      </a:lnTo>
                      <a:lnTo>
                        <a:pt x="262" y="24"/>
                      </a:lnTo>
                      <a:lnTo>
                        <a:pt x="256" y="28"/>
                      </a:lnTo>
                      <a:lnTo>
                        <a:pt x="250" y="32"/>
                      </a:lnTo>
                      <a:lnTo>
                        <a:pt x="244" y="37"/>
                      </a:lnTo>
                      <a:lnTo>
                        <a:pt x="237" y="41"/>
                      </a:lnTo>
                      <a:lnTo>
                        <a:pt x="230" y="47"/>
                      </a:lnTo>
                      <a:lnTo>
                        <a:pt x="224" y="53"/>
                      </a:lnTo>
                      <a:lnTo>
                        <a:pt x="217" y="59"/>
                      </a:lnTo>
                      <a:lnTo>
                        <a:pt x="210" y="65"/>
                      </a:lnTo>
                      <a:lnTo>
                        <a:pt x="203" y="71"/>
                      </a:lnTo>
                      <a:lnTo>
                        <a:pt x="196" y="78"/>
                      </a:lnTo>
                      <a:lnTo>
                        <a:pt x="190" y="85"/>
                      </a:lnTo>
                      <a:lnTo>
                        <a:pt x="184" y="91"/>
                      </a:lnTo>
                      <a:lnTo>
                        <a:pt x="178" y="97"/>
                      </a:lnTo>
                      <a:lnTo>
                        <a:pt x="172" y="104"/>
                      </a:lnTo>
                      <a:lnTo>
                        <a:pt x="166" y="110"/>
                      </a:lnTo>
                      <a:lnTo>
                        <a:pt x="159" y="118"/>
                      </a:lnTo>
                      <a:lnTo>
                        <a:pt x="152" y="125"/>
                      </a:lnTo>
                      <a:lnTo>
                        <a:pt x="146" y="134"/>
                      </a:lnTo>
                      <a:lnTo>
                        <a:pt x="138" y="142"/>
                      </a:lnTo>
                      <a:lnTo>
                        <a:pt x="132" y="150"/>
                      </a:lnTo>
                      <a:lnTo>
                        <a:pt x="124" y="159"/>
                      </a:lnTo>
                      <a:lnTo>
                        <a:pt x="117" y="168"/>
                      </a:lnTo>
                      <a:lnTo>
                        <a:pt x="111" y="177"/>
                      </a:lnTo>
                      <a:lnTo>
                        <a:pt x="104" y="185"/>
                      </a:lnTo>
                      <a:lnTo>
                        <a:pt x="98" y="193"/>
                      </a:lnTo>
                      <a:lnTo>
                        <a:pt x="93" y="202"/>
                      </a:lnTo>
                      <a:lnTo>
                        <a:pt x="87" y="209"/>
                      </a:lnTo>
                      <a:lnTo>
                        <a:pt x="82" y="217"/>
                      </a:lnTo>
                      <a:lnTo>
                        <a:pt x="77" y="225"/>
                      </a:lnTo>
                      <a:lnTo>
                        <a:pt x="72" y="233"/>
                      </a:lnTo>
                      <a:lnTo>
                        <a:pt x="67" y="241"/>
                      </a:lnTo>
                      <a:lnTo>
                        <a:pt x="63" y="249"/>
                      </a:lnTo>
                      <a:lnTo>
                        <a:pt x="58" y="258"/>
                      </a:lnTo>
                      <a:lnTo>
                        <a:pt x="53" y="266"/>
                      </a:lnTo>
                      <a:lnTo>
                        <a:pt x="50" y="275"/>
                      </a:lnTo>
                      <a:lnTo>
                        <a:pt x="46" y="284"/>
                      </a:lnTo>
                      <a:lnTo>
                        <a:pt x="42" y="293"/>
                      </a:lnTo>
                      <a:lnTo>
                        <a:pt x="38" y="301"/>
                      </a:lnTo>
                      <a:lnTo>
                        <a:pt x="35" y="310"/>
                      </a:lnTo>
                      <a:lnTo>
                        <a:pt x="31" y="319"/>
                      </a:lnTo>
                      <a:lnTo>
                        <a:pt x="29" y="327"/>
                      </a:lnTo>
                      <a:lnTo>
                        <a:pt x="26" y="335"/>
                      </a:lnTo>
                      <a:lnTo>
                        <a:pt x="24" y="343"/>
                      </a:lnTo>
                      <a:lnTo>
                        <a:pt x="21" y="350"/>
                      </a:lnTo>
                      <a:lnTo>
                        <a:pt x="20" y="358"/>
                      </a:lnTo>
                      <a:lnTo>
                        <a:pt x="17" y="365"/>
                      </a:lnTo>
                      <a:lnTo>
                        <a:pt x="16" y="372"/>
                      </a:lnTo>
                      <a:lnTo>
                        <a:pt x="13" y="380"/>
                      </a:lnTo>
                      <a:lnTo>
                        <a:pt x="12" y="388"/>
                      </a:lnTo>
                      <a:lnTo>
                        <a:pt x="10" y="396"/>
                      </a:lnTo>
                      <a:lnTo>
                        <a:pt x="8" y="405"/>
                      </a:lnTo>
                      <a:lnTo>
                        <a:pt x="7" y="413"/>
                      </a:lnTo>
                      <a:lnTo>
                        <a:pt x="5" y="422"/>
                      </a:lnTo>
                      <a:lnTo>
                        <a:pt x="4" y="431"/>
                      </a:lnTo>
                      <a:lnTo>
                        <a:pt x="3" y="439"/>
                      </a:lnTo>
                      <a:lnTo>
                        <a:pt x="2" y="447"/>
                      </a:lnTo>
                      <a:lnTo>
                        <a:pt x="1" y="456"/>
                      </a:lnTo>
                      <a:lnTo>
                        <a:pt x="0" y="464"/>
                      </a:lnTo>
                      <a:lnTo>
                        <a:pt x="0" y="472"/>
                      </a:lnTo>
                      <a:lnTo>
                        <a:pt x="0" y="480"/>
                      </a:lnTo>
                      <a:lnTo>
                        <a:pt x="1" y="487"/>
                      </a:lnTo>
                      <a:lnTo>
                        <a:pt x="2" y="495"/>
                      </a:lnTo>
                      <a:lnTo>
                        <a:pt x="2" y="503"/>
                      </a:lnTo>
                      <a:lnTo>
                        <a:pt x="3" y="510"/>
                      </a:lnTo>
                      <a:lnTo>
                        <a:pt x="4" y="519"/>
                      </a:lnTo>
                      <a:lnTo>
                        <a:pt x="6" y="527"/>
                      </a:lnTo>
                      <a:lnTo>
                        <a:pt x="8" y="536"/>
                      </a:lnTo>
                      <a:lnTo>
                        <a:pt x="11" y="545"/>
                      </a:lnTo>
                      <a:lnTo>
                        <a:pt x="13" y="555"/>
                      </a:lnTo>
                      <a:lnTo>
                        <a:pt x="17" y="564"/>
                      </a:lnTo>
                      <a:lnTo>
                        <a:pt x="20" y="573"/>
                      </a:lnTo>
                      <a:lnTo>
                        <a:pt x="24" y="583"/>
                      </a:lnTo>
                      <a:lnTo>
                        <a:pt x="28" y="592"/>
                      </a:lnTo>
                      <a:lnTo>
                        <a:pt x="33" y="601"/>
                      </a:lnTo>
                      <a:lnTo>
                        <a:pt x="37" y="610"/>
                      </a:lnTo>
                      <a:lnTo>
                        <a:pt x="42" y="618"/>
                      </a:lnTo>
                      <a:lnTo>
                        <a:pt x="47" y="628"/>
                      </a:lnTo>
                      <a:lnTo>
                        <a:pt x="52" y="635"/>
                      </a:lnTo>
                      <a:lnTo>
                        <a:pt x="57" y="643"/>
                      </a:lnTo>
                      <a:lnTo>
                        <a:pt x="63" y="652"/>
                      </a:lnTo>
                      <a:lnTo>
                        <a:pt x="68" y="661"/>
                      </a:lnTo>
                      <a:lnTo>
                        <a:pt x="75" y="670"/>
                      </a:lnTo>
                      <a:lnTo>
                        <a:pt x="81" y="679"/>
                      </a:lnTo>
                      <a:lnTo>
                        <a:pt x="89" y="689"/>
                      </a:lnTo>
                      <a:lnTo>
                        <a:pt x="97" y="698"/>
                      </a:lnTo>
                      <a:lnTo>
                        <a:pt x="104" y="708"/>
                      </a:lnTo>
                      <a:lnTo>
                        <a:pt x="112" y="718"/>
                      </a:lnTo>
                      <a:lnTo>
                        <a:pt x="120" y="727"/>
                      </a:lnTo>
                      <a:lnTo>
                        <a:pt x="129" y="736"/>
                      </a:lnTo>
                      <a:lnTo>
                        <a:pt x="137" y="745"/>
                      </a:lnTo>
                      <a:lnTo>
                        <a:pt x="145" y="754"/>
                      </a:lnTo>
                      <a:lnTo>
                        <a:pt x="153" y="762"/>
                      </a:lnTo>
                      <a:lnTo>
                        <a:pt x="162" y="770"/>
                      </a:lnTo>
                      <a:lnTo>
                        <a:pt x="169" y="778"/>
                      </a:lnTo>
                      <a:lnTo>
                        <a:pt x="177" y="786"/>
                      </a:lnTo>
                      <a:lnTo>
                        <a:pt x="185" y="793"/>
                      </a:lnTo>
                      <a:lnTo>
                        <a:pt x="194" y="800"/>
                      </a:lnTo>
                      <a:lnTo>
                        <a:pt x="202" y="807"/>
                      </a:lnTo>
                      <a:lnTo>
                        <a:pt x="211" y="814"/>
                      </a:lnTo>
                      <a:lnTo>
                        <a:pt x="220" y="821"/>
                      </a:lnTo>
                      <a:lnTo>
                        <a:pt x="229" y="828"/>
                      </a:lnTo>
                      <a:lnTo>
                        <a:pt x="238" y="835"/>
                      </a:lnTo>
                      <a:lnTo>
                        <a:pt x="248" y="842"/>
                      </a:lnTo>
                      <a:lnTo>
                        <a:pt x="257" y="849"/>
                      </a:lnTo>
                      <a:lnTo>
                        <a:pt x="267" y="855"/>
                      </a:lnTo>
                      <a:lnTo>
                        <a:pt x="275" y="862"/>
                      </a:lnTo>
                      <a:lnTo>
                        <a:pt x="285" y="868"/>
                      </a:lnTo>
                      <a:lnTo>
                        <a:pt x="293" y="874"/>
                      </a:lnTo>
                      <a:lnTo>
                        <a:pt x="301" y="879"/>
                      </a:lnTo>
                      <a:lnTo>
                        <a:pt x="309" y="884"/>
                      </a:lnTo>
                      <a:lnTo>
                        <a:pt x="317" y="888"/>
                      </a:lnTo>
                      <a:lnTo>
                        <a:pt x="323" y="893"/>
                      </a:lnTo>
                      <a:lnTo>
                        <a:pt x="330" y="898"/>
                      </a:lnTo>
                      <a:lnTo>
                        <a:pt x="340" y="904"/>
                      </a:lnTo>
                      <a:lnTo>
                        <a:pt x="350" y="909"/>
                      </a:lnTo>
                      <a:lnTo>
                        <a:pt x="358" y="915"/>
                      </a:lnTo>
                      <a:lnTo>
                        <a:pt x="367" y="921"/>
                      </a:lnTo>
                      <a:lnTo>
                        <a:pt x="376" y="926"/>
                      </a:lnTo>
                      <a:lnTo>
                        <a:pt x="383" y="931"/>
                      </a:lnTo>
                      <a:lnTo>
                        <a:pt x="391" y="935"/>
                      </a:lnTo>
                      <a:lnTo>
                        <a:pt x="397" y="939"/>
                      </a:lnTo>
                      <a:lnTo>
                        <a:pt x="402" y="942"/>
                      </a:lnTo>
                      <a:lnTo>
                        <a:pt x="407" y="946"/>
                      </a:lnTo>
                      <a:lnTo>
                        <a:pt x="411" y="947"/>
                      </a:lnTo>
                      <a:lnTo>
                        <a:pt x="414" y="949"/>
                      </a:lnTo>
                      <a:lnTo>
                        <a:pt x="416" y="950"/>
                      </a:lnTo>
                      <a:lnTo>
                        <a:pt x="418" y="951"/>
                      </a:lnTo>
                      <a:lnTo>
                        <a:pt x="420" y="952"/>
                      </a:lnTo>
                      <a:lnTo>
                        <a:pt x="421" y="953"/>
                      </a:lnTo>
                      <a:lnTo>
                        <a:pt x="421" y="954"/>
                      </a:lnTo>
                      <a:lnTo>
                        <a:pt x="422" y="954"/>
                      </a:lnTo>
                      <a:cubicBezTo>
                        <a:pt x="439" y="962"/>
                        <a:pt x="463" y="965"/>
                        <a:pt x="482" y="969"/>
                      </a:cubicBezTo>
                      <a:cubicBezTo>
                        <a:pt x="513" y="974"/>
                        <a:pt x="545" y="977"/>
                        <a:pt x="545" y="977"/>
                      </a:cubicBezTo>
                      <a:lnTo>
                        <a:pt x="544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520" name="AutoShape 305"/>
            <p:cNvSpPr>
              <a:spLocks noChangeArrowheads="1"/>
            </p:cNvSpPr>
            <p:nvPr/>
          </p:nvSpPr>
          <p:spPr bwMode="auto">
            <a:xfrm>
              <a:off x="1728" y="2971"/>
              <a:ext cx="149" cy="63"/>
            </a:xfrm>
            <a:prstGeom prst="roundRect">
              <a:avLst>
                <a:gd name="adj" fmla="val 1611"/>
              </a:avLst>
            </a:prstGeom>
            <a:solidFill>
              <a:srgbClr val="FF0000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505" name="Group 306"/>
          <p:cNvGrpSpPr>
            <a:grpSpLocks/>
          </p:cNvGrpSpPr>
          <p:nvPr/>
        </p:nvGrpSpPr>
        <p:grpSpPr bwMode="auto">
          <a:xfrm>
            <a:off x="3600450" y="5500688"/>
            <a:ext cx="404813" cy="149225"/>
            <a:chOff x="2057" y="3143"/>
            <a:chExt cx="232" cy="86"/>
          </a:xfrm>
        </p:grpSpPr>
        <p:grpSp>
          <p:nvGrpSpPr>
            <p:cNvPr id="62513" name="Group 307"/>
            <p:cNvGrpSpPr>
              <a:grpSpLocks/>
            </p:cNvGrpSpPr>
            <p:nvPr/>
          </p:nvGrpSpPr>
          <p:grpSpPr bwMode="auto">
            <a:xfrm>
              <a:off x="2057" y="3143"/>
              <a:ext cx="232" cy="76"/>
              <a:chOff x="2057" y="3143"/>
              <a:chExt cx="232" cy="76"/>
            </a:xfrm>
          </p:grpSpPr>
          <p:grpSp>
            <p:nvGrpSpPr>
              <p:cNvPr id="62515" name="Group 308"/>
              <p:cNvGrpSpPr>
                <a:grpSpLocks/>
              </p:cNvGrpSpPr>
              <p:nvPr/>
            </p:nvGrpSpPr>
            <p:grpSpPr bwMode="auto">
              <a:xfrm>
                <a:off x="2057" y="3143"/>
                <a:ext cx="44" cy="76"/>
                <a:chOff x="2057" y="3143"/>
                <a:chExt cx="44" cy="76"/>
              </a:xfrm>
            </p:grpSpPr>
            <p:sp>
              <p:nvSpPr>
                <p:cNvPr id="62518" name="Freeform 309"/>
                <p:cNvSpPr>
                  <a:spLocks noChangeArrowheads="1"/>
                </p:cNvSpPr>
                <p:nvPr/>
              </p:nvSpPr>
              <p:spPr bwMode="auto">
                <a:xfrm flipH="1">
                  <a:off x="2057" y="3143"/>
                  <a:ext cx="45" cy="77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1" y="421"/>
                      </a:moveTo>
                      <a:lnTo>
                        <a:pt x="6" y="422"/>
                      </a:lnTo>
                      <a:lnTo>
                        <a:pt x="12" y="425"/>
                      </a:lnTo>
                      <a:lnTo>
                        <a:pt x="16" y="425"/>
                      </a:lnTo>
                      <a:lnTo>
                        <a:pt x="22" y="426"/>
                      </a:lnTo>
                      <a:lnTo>
                        <a:pt x="28" y="427"/>
                      </a:lnTo>
                      <a:lnTo>
                        <a:pt x="34" y="427"/>
                      </a:lnTo>
                      <a:lnTo>
                        <a:pt x="41" y="426"/>
                      </a:lnTo>
                      <a:lnTo>
                        <a:pt x="48" y="425"/>
                      </a:lnTo>
                      <a:lnTo>
                        <a:pt x="56" y="424"/>
                      </a:lnTo>
                      <a:lnTo>
                        <a:pt x="64" y="422"/>
                      </a:lnTo>
                      <a:lnTo>
                        <a:pt x="72" y="421"/>
                      </a:lnTo>
                      <a:lnTo>
                        <a:pt x="81" y="418"/>
                      </a:lnTo>
                      <a:lnTo>
                        <a:pt x="89" y="416"/>
                      </a:lnTo>
                      <a:lnTo>
                        <a:pt x="98" y="413"/>
                      </a:lnTo>
                      <a:lnTo>
                        <a:pt x="106" y="410"/>
                      </a:lnTo>
                      <a:lnTo>
                        <a:pt x="114" y="407"/>
                      </a:lnTo>
                      <a:lnTo>
                        <a:pt x="123" y="404"/>
                      </a:lnTo>
                      <a:lnTo>
                        <a:pt x="132" y="400"/>
                      </a:lnTo>
                      <a:lnTo>
                        <a:pt x="141" y="396"/>
                      </a:lnTo>
                      <a:lnTo>
                        <a:pt x="151" y="391"/>
                      </a:lnTo>
                      <a:lnTo>
                        <a:pt x="160" y="387"/>
                      </a:lnTo>
                      <a:lnTo>
                        <a:pt x="169" y="383"/>
                      </a:lnTo>
                      <a:lnTo>
                        <a:pt x="179" y="378"/>
                      </a:lnTo>
                      <a:lnTo>
                        <a:pt x="187" y="373"/>
                      </a:lnTo>
                      <a:lnTo>
                        <a:pt x="195" y="369"/>
                      </a:lnTo>
                      <a:lnTo>
                        <a:pt x="202" y="365"/>
                      </a:lnTo>
                      <a:lnTo>
                        <a:pt x="208" y="361"/>
                      </a:lnTo>
                      <a:lnTo>
                        <a:pt x="214" y="358"/>
                      </a:lnTo>
                      <a:lnTo>
                        <a:pt x="219" y="354"/>
                      </a:lnTo>
                      <a:lnTo>
                        <a:pt x="224" y="349"/>
                      </a:lnTo>
                      <a:lnTo>
                        <a:pt x="229" y="345"/>
                      </a:lnTo>
                      <a:lnTo>
                        <a:pt x="232" y="341"/>
                      </a:lnTo>
                      <a:lnTo>
                        <a:pt x="236" y="336"/>
                      </a:lnTo>
                      <a:lnTo>
                        <a:pt x="238" y="331"/>
                      </a:lnTo>
                      <a:lnTo>
                        <a:pt x="240" y="326"/>
                      </a:lnTo>
                      <a:lnTo>
                        <a:pt x="241" y="320"/>
                      </a:lnTo>
                      <a:lnTo>
                        <a:pt x="242" y="315"/>
                      </a:lnTo>
                      <a:lnTo>
                        <a:pt x="243" y="309"/>
                      </a:lnTo>
                      <a:lnTo>
                        <a:pt x="244" y="303"/>
                      </a:lnTo>
                      <a:lnTo>
                        <a:pt x="244" y="297"/>
                      </a:lnTo>
                      <a:lnTo>
                        <a:pt x="244" y="291"/>
                      </a:lnTo>
                      <a:lnTo>
                        <a:pt x="244" y="284"/>
                      </a:lnTo>
                      <a:lnTo>
                        <a:pt x="244" y="277"/>
                      </a:lnTo>
                      <a:lnTo>
                        <a:pt x="244" y="269"/>
                      </a:lnTo>
                      <a:lnTo>
                        <a:pt x="243" y="261"/>
                      </a:lnTo>
                      <a:lnTo>
                        <a:pt x="242" y="252"/>
                      </a:lnTo>
                      <a:lnTo>
                        <a:pt x="242" y="243"/>
                      </a:lnTo>
                      <a:lnTo>
                        <a:pt x="241" y="234"/>
                      </a:lnTo>
                      <a:lnTo>
                        <a:pt x="240" y="224"/>
                      </a:lnTo>
                      <a:lnTo>
                        <a:pt x="238" y="215"/>
                      </a:lnTo>
                      <a:lnTo>
                        <a:pt x="236" y="206"/>
                      </a:lnTo>
                      <a:lnTo>
                        <a:pt x="234" y="197"/>
                      </a:lnTo>
                      <a:lnTo>
                        <a:pt x="232" y="188"/>
                      </a:lnTo>
                      <a:lnTo>
                        <a:pt x="229" y="180"/>
                      </a:lnTo>
                      <a:lnTo>
                        <a:pt x="227" y="172"/>
                      </a:lnTo>
                      <a:lnTo>
                        <a:pt x="223" y="164"/>
                      </a:lnTo>
                      <a:lnTo>
                        <a:pt x="219" y="155"/>
                      </a:lnTo>
                      <a:lnTo>
                        <a:pt x="215" y="147"/>
                      </a:lnTo>
                      <a:lnTo>
                        <a:pt x="211" y="138"/>
                      </a:lnTo>
                      <a:lnTo>
                        <a:pt x="207" y="130"/>
                      </a:lnTo>
                      <a:lnTo>
                        <a:pt x="202" y="121"/>
                      </a:lnTo>
                      <a:lnTo>
                        <a:pt x="197" y="113"/>
                      </a:lnTo>
                      <a:lnTo>
                        <a:pt x="192" y="105"/>
                      </a:lnTo>
                      <a:lnTo>
                        <a:pt x="188" y="98"/>
                      </a:lnTo>
                      <a:lnTo>
                        <a:pt x="184" y="91"/>
                      </a:lnTo>
                      <a:lnTo>
                        <a:pt x="179" y="85"/>
                      </a:lnTo>
                      <a:lnTo>
                        <a:pt x="176" y="79"/>
                      </a:lnTo>
                      <a:lnTo>
                        <a:pt x="172" y="73"/>
                      </a:lnTo>
                      <a:lnTo>
                        <a:pt x="168" y="66"/>
                      </a:lnTo>
                      <a:lnTo>
                        <a:pt x="164" y="59"/>
                      </a:lnTo>
                      <a:lnTo>
                        <a:pt x="160" y="53"/>
                      </a:lnTo>
                      <a:lnTo>
                        <a:pt x="157" y="47"/>
                      </a:lnTo>
                      <a:lnTo>
                        <a:pt x="154" y="41"/>
                      </a:lnTo>
                      <a:lnTo>
                        <a:pt x="153" y="36"/>
                      </a:lnTo>
                      <a:lnTo>
                        <a:pt x="151" y="31"/>
                      </a:lnTo>
                      <a:lnTo>
                        <a:pt x="151" y="26"/>
                      </a:lnTo>
                      <a:lnTo>
                        <a:pt x="151" y="23"/>
                      </a:lnTo>
                      <a:lnTo>
                        <a:pt x="152" y="20"/>
                      </a:lnTo>
                      <a:lnTo>
                        <a:pt x="154" y="17"/>
                      </a:lnTo>
                      <a:lnTo>
                        <a:pt x="156" y="14"/>
                      </a:lnTo>
                      <a:lnTo>
                        <a:pt x="159" y="11"/>
                      </a:lnTo>
                      <a:lnTo>
                        <a:pt x="163" y="9"/>
                      </a:lnTo>
                      <a:lnTo>
                        <a:pt x="167" y="7"/>
                      </a:lnTo>
                      <a:lnTo>
                        <a:pt x="172" y="5"/>
                      </a:lnTo>
                      <a:lnTo>
                        <a:pt x="177" y="3"/>
                      </a:lnTo>
                      <a:lnTo>
                        <a:pt x="183" y="2"/>
                      </a:lnTo>
                      <a:lnTo>
                        <a:pt x="189" y="1"/>
                      </a:lnTo>
                      <a:lnTo>
                        <a:pt x="194" y="0"/>
                      </a:lnTo>
                      <a:lnTo>
                        <a:pt x="201" y="0"/>
                      </a:lnTo>
                      <a:lnTo>
                        <a:pt x="207" y="0"/>
                      </a:lnTo>
                      <a:lnTo>
                        <a:pt x="214" y="0"/>
                      </a:lnTo>
                      <a:lnTo>
                        <a:pt x="222" y="2"/>
                      </a:lnTo>
                      <a:lnTo>
                        <a:pt x="229" y="3"/>
                      </a:lnTo>
                      <a:lnTo>
                        <a:pt x="237" y="5"/>
                      </a:lnTo>
                      <a:lnTo>
                        <a:pt x="245" y="7"/>
                      </a:lnTo>
                      <a:lnTo>
                        <a:pt x="252" y="10"/>
                      </a:lnTo>
                      <a:lnTo>
                        <a:pt x="260" y="13"/>
                      </a:lnTo>
                      <a:lnTo>
                        <a:pt x="267" y="16"/>
                      </a:lnTo>
                      <a:lnTo>
                        <a:pt x="272" y="18"/>
                      </a:lnTo>
                      <a:lnTo>
                        <a:pt x="278" y="21"/>
                      </a:lnTo>
                      <a:lnTo>
                        <a:pt x="283" y="24"/>
                      </a:lnTo>
                      <a:lnTo>
                        <a:pt x="289" y="28"/>
                      </a:lnTo>
                      <a:lnTo>
                        <a:pt x="295" y="32"/>
                      </a:lnTo>
                      <a:lnTo>
                        <a:pt x="301" y="37"/>
                      </a:lnTo>
                      <a:lnTo>
                        <a:pt x="308" y="41"/>
                      </a:lnTo>
                      <a:lnTo>
                        <a:pt x="315" y="47"/>
                      </a:lnTo>
                      <a:lnTo>
                        <a:pt x="321" y="53"/>
                      </a:lnTo>
                      <a:lnTo>
                        <a:pt x="328" y="59"/>
                      </a:lnTo>
                      <a:lnTo>
                        <a:pt x="335" y="65"/>
                      </a:lnTo>
                      <a:lnTo>
                        <a:pt x="342" y="71"/>
                      </a:lnTo>
                      <a:lnTo>
                        <a:pt x="349" y="78"/>
                      </a:lnTo>
                      <a:lnTo>
                        <a:pt x="355" y="85"/>
                      </a:lnTo>
                      <a:lnTo>
                        <a:pt x="361" y="91"/>
                      </a:lnTo>
                      <a:lnTo>
                        <a:pt x="367" y="97"/>
                      </a:lnTo>
                      <a:lnTo>
                        <a:pt x="373" y="104"/>
                      </a:lnTo>
                      <a:lnTo>
                        <a:pt x="379" y="110"/>
                      </a:lnTo>
                      <a:lnTo>
                        <a:pt x="386" y="118"/>
                      </a:lnTo>
                      <a:lnTo>
                        <a:pt x="393" y="125"/>
                      </a:lnTo>
                      <a:lnTo>
                        <a:pt x="399" y="134"/>
                      </a:lnTo>
                      <a:lnTo>
                        <a:pt x="407" y="142"/>
                      </a:lnTo>
                      <a:lnTo>
                        <a:pt x="413" y="150"/>
                      </a:lnTo>
                      <a:lnTo>
                        <a:pt x="421" y="159"/>
                      </a:lnTo>
                      <a:lnTo>
                        <a:pt x="428" y="168"/>
                      </a:lnTo>
                      <a:lnTo>
                        <a:pt x="434" y="177"/>
                      </a:lnTo>
                      <a:lnTo>
                        <a:pt x="441" y="185"/>
                      </a:lnTo>
                      <a:lnTo>
                        <a:pt x="447" y="193"/>
                      </a:lnTo>
                      <a:lnTo>
                        <a:pt x="452" y="202"/>
                      </a:lnTo>
                      <a:lnTo>
                        <a:pt x="458" y="209"/>
                      </a:lnTo>
                      <a:lnTo>
                        <a:pt x="463" y="217"/>
                      </a:lnTo>
                      <a:lnTo>
                        <a:pt x="468" y="225"/>
                      </a:lnTo>
                      <a:lnTo>
                        <a:pt x="473" y="233"/>
                      </a:lnTo>
                      <a:lnTo>
                        <a:pt x="478" y="241"/>
                      </a:lnTo>
                      <a:lnTo>
                        <a:pt x="482" y="249"/>
                      </a:lnTo>
                      <a:lnTo>
                        <a:pt x="487" y="258"/>
                      </a:lnTo>
                      <a:lnTo>
                        <a:pt x="492" y="266"/>
                      </a:lnTo>
                      <a:lnTo>
                        <a:pt x="495" y="275"/>
                      </a:lnTo>
                      <a:lnTo>
                        <a:pt x="499" y="284"/>
                      </a:lnTo>
                      <a:lnTo>
                        <a:pt x="503" y="293"/>
                      </a:lnTo>
                      <a:lnTo>
                        <a:pt x="507" y="301"/>
                      </a:lnTo>
                      <a:lnTo>
                        <a:pt x="510" y="310"/>
                      </a:lnTo>
                      <a:lnTo>
                        <a:pt x="514" y="319"/>
                      </a:lnTo>
                      <a:lnTo>
                        <a:pt x="516" y="327"/>
                      </a:lnTo>
                      <a:lnTo>
                        <a:pt x="519" y="335"/>
                      </a:lnTo>
                      <a:lnTo>
                        <a:pt x="521" y="343"/>
                      </a:lnTo>
                      <a:lnTo>
                        <a:pt x="524" y="350"/>
                      </a:lnTo>
                      <a:lnTo>
                        <a:pt x="525" y="358"/>
                      </a:lnTo>
                      <a:lnTo>
                        <a:pt x="528" y="365"/>
                      </a:lnTo>
                      <a:lnTo>
                        <a:pt x="529" y="372"/>
                      </a:lnTo>
                      <a:lnTo>
                        <a:pt x="532" y="380"/>
                      </a:lnTo>
                      <a:lnTo>
                        <a:pt x="533" y="388"/>
                      </a:lnTo>
                      <a:lnTo>
                        <a:pt x="535" y="396"/>
                      </a:lnTo>
                      <a:lnTo>
                        <a:pt x="537" y="405"/>
                      </a:lnTo>
                      <a:lnTo>
                        <a:pt x="538" y="413"/>
                      </a:lnTo>
                      <a:lnTo>
                        <a:pt x="540" y="422"/>
                      </a:lnTo>
                      <a:lnTo>
                        <a:pt x="541" y="431"/>
                      </a:lnTo>
                      <a:lnTo>
                        <a:pt x="542" y="439"/>
                      </a:lnTo>
                      <a:lnTo>
                        <a:pt x="543" y="447"/>
                      </a:lnTo>
                      <a:lnTo>
                        <a:pt x="544" y="456"/>
                      </a:lnTo>
                      <a:lnTo>
                        <a:pt x="545" y="464"/>
                      </a:lnTo>
                      <a:lnTo>
                        <a:pt x="545" y="472"/>
                      </a:lnTo>
                      <a:lnTo>
                        <a:pt x="545" y="480"/>
                      </a:lnTo>
                      <a:lnTo>
                        <a:pt x="544" y="487"/>
                      </a:lnTo>
                      <a:lnTo>
                        <a:pt x="543" y="495"/>
                      </a:lnTo>
                      <a:lnTo>
                        <a:pt x="543" y="503"/>
                      </a:lnTo>
                      <a:lnTo>
                        <a:pt x="542" y="510"/>
                      </a:lnTo>
                      <a:lnTo>
                        <a:pt x="541" y="519"/>
                      </a:lnTo>
                      <a:lnTo>
                        <a:pt x="539" y="527"/>
                      </a:lnTo>
                      <a:lnTo>
                        <a:pt x="537" y="536"/>
                      </a:lnTo>
                      <a:lnTo>
                        <a:pt x="534" y="545"/>
                      </a:lnTo>
                      <a:lnTo>
                        <a:pt x="532" y="555"/>
                      </a:lnTo>
                      <a:lnTo>
                        <a:pt x="528" y="564"/>
                      </a:lnTo>
                      <a:lnTo>
                        <a:pt x="525" y="573"/>
                      </a:lnTo>
                      <a:lnTo>
                        <a:pt x="521" y="583"/>
                      </a:lnTo>
                      <a:lnTo>
                        <a:pt x="517" y="592"/>
                      </a:lnTo>
                      <a:lnTo>
                        <a:pt x="512" y="601"/>
                      </a:lnTo>
                      <a:lnTo>
                        <a:pt x="508" y="610"/>
                      </a:lnTo>
                      <a:lnTo>
                        <a:pt x="503" y="618"/>
                      </a:lnTo>
                      <a:lnTo>
                        <a:pt x="498" y="628"/>
                      </a:lnTo>
                      <a:lnTo>
                        <a:pt x="493" y="635"/>
                      </a:lnTo>
                      <a:lnTo>
                        <a:pt x="488" y="643"/>
                      </a:lnTo>
                      <a:lnTo>
                        <a:pt x="482" y="652"/>
                      </a:lnTo>
                      <a:lnTo>
                        <a:pt x="477" y="661"/>
                      </a:lnTo>
                      <a:lnTo>
                        <a:pt x="470" y="670"/>
                      </a:lnTo>
                      <a:lnTo>
                        <a:pt x="464" y="679"/>
                      </a:lnTo>
                      <a:lnTo>
                        <a:pt x="456" y="689"/>
                      </a:lnTo>
                      <a:lnTo>
                        <a:pt x="448" y="698"/>
                      </a:lnTo>
                      <a:lnTo>
                        <a:pt x="441" y="708"/>
                      </a:lnTo>
                      <a:lnTo>
                        <a:pt x="433" y="718"/>
                      </a:lnTo>
                      <a:lnTo>
                        <a:pt x="425" y="727"/>
                      </a:lnTo>
                      <a:lnTo>
                        <a:pt x="416" y="736"/>
                      </a:lnTo>
                      <a:lnTo>
                        <a:pt x="408" y="745"/>
                      </a:lnTo>
                      <a:lnTo>
                        <a:pt x="400" y="754"/>
                      </a:lnTo>
                      <a:lnTo>
                        <a:pt x="392" y="762"/>
                      </a:lnTo>
                      <a:lnTo>
                        <a:pt x="383" y="770"/>
                      </a:lnTo>
                      <a:lnTo>
                        <a:pt x="376" y="778"/>
                      </a:lnTo>
                      <a:lnTo>
                        <a:pt x="368" y="786"/>
                      </a:lnTo>
                      <a:lnTo>
                        <a:pt x="360" y="793"/>
                      </a:lnTo>
                      <a:lnTo>
                        <a:pt x="351" y="800"/>
                      </a:lnTo>
                      <a:lnTo>
                        <a:pt x="343" y="807"/>
                      </a:lnTo>
                      <a:lnTo>
                        <a:pt x="334" y="814"/>
                      </a:lnTo>
                      <a:lnTo>
                        <a:pt x="325" y="821"/>
                      </a:lnTo>
                      <a:lnTo>
                        <a:pt x="316" y="828"/>
                      </a:lnTo>
                      <a:lnTo>
                        <a:pt x="307" y="835"/>
                      </a:lnTo>
                      <a:lnTo>
                        <a:pt x="297" y="842"/>
                      </a:lnTo>
                      <a:lnTo>
                        <a:pt x="288" y="849"/>
                      </a:lnTo>
                      <a:lnTo>
                        <a:pt x="278" y="855"/>
                      </a:lnTo>
                      <a:lnTo>
                        <a:pt x="270" y="862"/>
                      </a:lnTo>
                      <a:lnTo>
                        <a:pt x="260" y="868"/>
                      </a:lnTo>
                      <a:lnTo>
                        <a:pt x="252" y="874"/>
                      </a:lnTo>
                      <a:lnTo>
                        <a:pt x="244" y="879"/>
                      </a:lnTo>
                      <a:lnTo>
                        <a:pt x="236" y="884"/>
                      </a:lnTo>
                      <a:lnTo>
                        <a:pt x="228" y="888"/>
                      </a:lnTo>
                      <a:lnTo>
                        <a:pt x="222" y="893"/>
                      </a:lnTo>
                      <a:lnTo>
                        <a:pt x="215" y="898"/>
                      </a:lnTo>
                      <a:lnTo>
                        <a:pt x="205" y="904"/>
                      </a:lnTo>
                      <a:lnTo>
                        <a:pt x="195" y="909"/>
                      </a:lnTo>
                      <a:lnTo>
                        <a:pt x="187" y="915"/>
                      </a:lnTo>
                      <a:lnTo>
                        <a:pt x="178" y="921"/>
                      </a:lnTo>
                      <a:lnTo>
                        <a:pt x="169" y="926"/>
                      </a:lnTo>
                      <a:lnTo>
                        <a:pt x="162" y="931"/>
                      </a:lnTo>
                      <a:lnTo>
                        <a:pt x="154" y="935"/>
                      </a:lnTo>
                      <a:lnTo>
                        <a:pt x="148" y="939"/>
                      </a:lnTo>
                      <a:lnTo>
                        <a:pt x="143" y="942"/>
                      </a:lnTo>
                      <a:lnTo>
                        <a:pt x="138" y="946"/>
                      </a:lnTo>
                      <a:lnTo>
                        <a:pt x="134" y="947"/>
                      </a:lnTo>
                      <a:lnTo>
                        <a:pt x="131" y="949"/>
                      </a:lnTo>
                      <a:lnTo>
                        <a:pt x="129" y="950"/>
                      </a:lnTo>
                      <a:lnTo>
                        <a:pt x="127" y="951"/>
                      </a:lnTo>
                      <a:lnTo>
                        <a:pt x="125" y="952"/>
                      </a:lnTo>
                      <a:lnTo>
                        <a:pt x="124" y="953"/>
                      </a:lnTo>
                      <a:lnTo>
                        <a:pt x="124" y="954"/>
                      </a:lnTo>
                      <a:lnTo>
                        <a:pt x="123" y="954"/>
                      </a:lnTo>
                      <a:cubicBezTo>
                        <a:pt x="106" y="962"/>
                        <a:pt x="82" y="965"/>
                        <a:pt x="63" y="969"/>
                      </a:cubicBezTo>
                      <a:cubicBezTo>
                        <a:pt x="32" y="974"/>
                        <a:pt x="0" y="977"/>
                        <a:pt x="0" y="977"/>
                      </a:cubicBezTo>
                      <a:lnTo>
                        <a:pt x="1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16" name="Group 310"/>
              <p:cNvGrpSpPr>
                <a:grpSpLocks/>
              </p:cNvGrpSpPr>
              <p:nvPr/>
            </p:nvGrpSpPr>
            <p:grpSpPr bwMode="auto">
              <a:xfrm>
                <a:off x="2245" y="3143"/>
                <a:ext cx="44" cy="76"/>
                <a:chOff x="2245" y="3143"/>
                <a:chExt cx="44" cy="76"/>
              </a:xfrm>
            </p:grpSpPr>
            <p:sp>
              <p:nvSpPr>
                <p:cNvPr id="62517" name="Freeform 311"/>
                <p:cNvSpPr>
                  <a:spLocks noChangeArrowheads="1"/>
                </p:cNvSpPr>
                <p:nvPr/>
              </p:nvSpPr>
              <p:spPr bwMode="auto">
                <a:xfrm flipH="1">
                  <a:off x="2245" y="3143"/>
                  <a:ext cx="45" cy="77"/>
                </a:xfrm>
                <a:custGeom>
                  <a:avLst/>
                  <a:gdLst>
                    <a:gd name="T0" fmla="*/ 0 w 546"/>
                    <a:gd name="T1" fmla="*/ 0 h 978"/>
                    <a:gd name="T2" fmla="*/ 0 w 546"/>
                    <a:gd name="T3" fmla="*/ 0 h 978"/>
                    <a:gd name="T4" fmla="*/ 0 w 546"/>
                    <a:gd name="T5" fmla="*/ 0 h 978"/>
                    <a:gd name="T6" fmla="*/ 0 w 546"/>
                    <a:gd name="T7" fmla="*/ 0 h 978"/>
                    <a:gd name="T8" fmla="*/ 0 w 546"/>
                    <a:gd name="T9" fmla="*/ 0 h 978"/>
                    <a:gd name="T10" fmla="*/ 0 w 546"/>
                    <a:gd name="T11" fmla="*/ 0 h 978"/>
                    <a:gd name="T12" fmla="*/ 0 w 546"/>
                    <a:gd name="T13" fmla="*/ 0 h 978"/>
                    <a:gd name="T14" fmla="*/ 0 w 546"/>
                    <a:gd name="T15" fmla="*/ 0 h 978"/>
                    <a:gd name="T16" fmla="*/ 0 w 546"/>
                    <a:gd name="T17" fmla="*/ 0 h 978"/>
                    <a:gd name="T18" fmla="*/ 0 w 546"/>
                    <a:gd name="T19" fmla="*/ 0 h 978"/>
                    <a:gd name="T20" fmla="*/ 0 w 546"/>
                    <a:gd name="T21" fmla="*/ 0 h 978"/>
                    <a:gd name="T22" fmla="*/ 0 w 546"/>
                    <a:gd name="T23" fmla="*/ 0 h 978"/>
                    <a:gd name="T24" fmla="*/ 0 w 546"/>
                    <a:gd name="T25" fmla="*/ 0 h 978"/>
                    <a:gd name="T26" fmla="*/ 0 w 546"/>
                    <a:gd name="T27" fmla="*/ 0 h 978"/>
                    <a:gd name="T28" fmla="*/ 0 w 546"/>
                    <a:gd name="T29" fmla="*/ 0 h 978"/>
                    <a:gd name="T30" fmla="*/ 0 w 546"/>
                    <a:gd name="T31" fmla="*/ 0 h 978"/>
                    <a:gd name="T32" fmla="*/ 0 w 546"/>
                    <a:gd name="T33" fmla="*/ 0 h 978"/>
                    <a:gd name="T34" fmla="*/ 0 w 546"/>
                    <a:gd name="T35" fmla="*/ 0 h 978"/>
                    <a:gd name="T36" fmla="*/ 0 w 546"/>
                    <a:gd name="T37" fmla="*/ 0 h 978"/>
                    <a:gd name="T38" fmla="*/ 0 w 546"/>
                    <a:gd name="T39" fmla="*/ 0 h 978"/>
                    <a:gd name="T40" fmla="*/ 0 w 546"/>
                    <a:gd name="T41" fmla="*/ 0 h 978"/>
                    <a:gd name="T42" fmla="*/ 0 w 546"/>
                    <a:gd name="T43" fmla="*/ 0 h 978"/>
                    <a:gd name="T44" fmla="*/ 0 w 546"/>
                    <a:gd name="T45" fmla="*/ 0 h 978"/>
                    <a:gd name="T46" fmla="*/ 0 w 546"/>
                    <a:gd name="T47" fmla="*/ 0 h 978"/>
                    <a:gd name="T48" fmla="*/ 0 w 546"/>
                    <a:gd name="T49" fmla="*/ 0 h 978"/>
                    <a:gd name="T50" fmla="*/ 0 w 546"/>
                    <a:gd name="T51" fmla="*/ 0 h 978"/>
                    <a:gd name="T52" fmla="*/ 0 w 546"/>
                    <a:gd name="T53" fmla="*/ 0 h 978"/>
                    <a:gd name="T54" fmla="*/ 0 w 546"/>
                    <a:gd name="T55" fmla="*/ 0 h 978"/>
                    <a:gd name="T56" fmla="*/ 0 w 546"/>
                    <a:gd name="T57" fmla="*/ 0 h 978"/>
                    <a:gd name="T58" fmla="*/ 0 w 546"/>
                    <a:gd name="T59" fmla="*/ 0 h 978"/>
                    <a:gd name="T60" fmla="*/ 0 w 546"/>
                    <a:gd name="T61" fmla="*/ 0 h 978"/>
                    <a:gd name="T62" fmla="*/ 0 w 546"/>
                    <a:gd name="T63" fmla="*/ 0 h 978"/>
                    <a:gd name="T64" fmla="*/ 0 w 546"/>
                    <a:gd name="T65" fmla="*/ 0 h 978"/>
                    <a:gd name="T66" fmla="*/ 0 w 546"/>
                    <a:gd name="T67" fmla="*/ 0 h 978"/>
                    <a:gd name="T68" fmla="*/ 0 w 546"/>
                    <a:gd name="T69" fmla="*/ 0 h 978"/>
                    <a:gd name="T70" fmla="*/ 0 w 546"/>
                    <a:gd name="T71" fmla="*/ 0 h 978"/>
                    <a:gd name="T72" fmla="*/ 0 w 546"/>
                    <a:gd name="T73" fmla="*/ 0 h 978"/>
                    <a:gd name="T74" fmla="*/ 0 w 546"/>
                    <a:gd name="T75" fmla="*/ 0 h 978"/>
                    <a:gd name="T76" fmla="*/ 0 w 546"/>
                    <a:gd name="T77" fmla="*/ 0 h 978"/>
                    <a:gd name="T78" fmla="*/ 0 w 546"/>
                    <a:gd name="T79" fmla="*/ 0 h 978"/>
                    <a:gd name="T80" fmla="*/ 0 w 546"/>
                    <a:gd name="T81" fmla="*/ 0 h 978"/>
                    <a:gd name="T82" fmla="*/ 0 w 546"/>
                    <a:gd name="T83" fmla="*/ 0 h 978"/>
                    <a:gd name="T84" fmla="*/ 0 w 546"/>
                    <a:gd name="T85" fmla="*/ 0 h 978"/>
                    <a:gd name="T86" fmla="*/ 0 w 546"/>
                    <a:gd name="T87" fmla="*/ 0 h 978"/>
                    <a:gd name="T88" fmla="*/ 0 w 546"/>
                    <a:gd name="T89" fmla="*/ 0 h 978"/>
                    <a:gd name="T90" fmla="*/ 0 w 546"/>
                    <a:gd name="T91" fmla="*/ 0 h 978"/>
                    <a:gd name="T92" fmla="*/ 0 w 546"/>
                    <a:gd name="T93" fmla="*/ 0 h 978"/>
                    <a:gd name="T94" fmla="*/ 0 w 546"/>
                    <a:gd name="T95" fmla="*/ 0 h 978"/>
                    <a:gd name="T96" fmla="*/ 0 w 546"/>
                    <a:gd name="T97" fmla="*/ 0 h 978"/>
                    <a:gd name="T98" fmla="*/ 0 w 546"/>
                    <a:gd name="T99" fmla="*/ 0 h 978"/>
                    <a:gd name="T100" fmla="*/ 0 w 546"/>
                    <a:gd name="T101" fmla="*/ 0 h 978"/>
                    <a:gd name="T102" fmla="*/ 0 w 546"/>
                    <a:gd name="T103" fmla="*/ 0 h 978"/>
                    <a:gd name="T104" fmla="*/ 0 w 546"/>
                    <a:gd name="T105" fmla="*/ 0 h 978"/>
                    <a:gd name="T106" fmla="*/ 0 w 546"/>
                    <a:gd name="T107" fmla="*/ 0 h 978"/>
                    <a:gd name="T108" fmla="*/ 0 w 546"/>
                    <a:gd name="T109" fmla="*/ 0 h 978"/>
                    <a:gd name="T110" fmla="*/ 0 w 546"/>
                    <a:gd name="T111" fmla="*/ 0 h 978"/>
                    <a:gd name="T112" fmla="*/ 0 w 546"/>
                    <a:gd name="T113" fmla="*/ 0 h 978"/>
                    <a:gd name="T114" fmla="*/ 0 w 546"/>
                    <a:gd name="T115" fmla="*/ 0 h 978"/>
                    <a:gd name="T116" fmla="*/ 0 w 546"/>
                    <a:gd name="T117" fmla="*/ 0 h 9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6"/>
                    <a:gd name="T178" fmla="*/ 0 h 978"/>
                    <a:gd name="T179" fmla="*/ 546 w 546"/>
                    <a:gd name="T180" fmla="*/ 978 h 9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6" h="978">
                      <a:moveTo>
                        <a:pt x="544" y="421"/>
                      </a:moveTo>
                      <a:lnTo>
                        <a:pt x="539" y="422"/>
                      </a:lnTo>
                      <a:lnTo>
                        <a:pt x="533" y="425"/>
                      </a:lnTo>
                      <a:lnTo>
                        <a:pt x="529" y="425"/>
                      </a:lnTo>
                      <a:lnTo>
                        <a:pt x="523" y="426"/>
                      </a:lnTo>
                      <a:lnTo>
                        <a:pt x="517" y="427"/>
                      </a:lnTo>
                      <a:lnTo>
                        <a:pt x="511" y="427"/>
                      </a:lnTo>
                      <a:lnTo>
                        <a:pt x="504" y="426"/>
                      </a:lnTo>
                      <a:lnTo>
                        <a:pt x="497" y="425"/>
                      </a:lnTo>
                      <a:lnTo>
                        <a:pt x="489" y="424"/>
                      </a:lnTo>
                      <a:lnTo>
                        <a:pt x="481" y="422"/>
                      </a:lnTo>
                      <a:lnTo>
                        <a:pt x="473" y="421"/>
                      </a:lnTo>
                      <a:lnTo>
                        <a:pt x="464" y="418"/>
                      </a:lnTo>
                      <a:lnTo>
                        <a:pt x="456" y="416"/>
                      </a:lnTo>
                      <a:lnTo>
                        <a:pt x="447" y="413"/>
                      </a:lnTo>
                      <a:lnTo>
                        <a:pt x="439" y="410"/>
                      </a:lnTo>
                      <a:lnTo>
                        <a:pt x="431" y="407"/>
                      </a:lnTo>
                      <a:lnTo>
                        <a:pt x="422" y="404"/>
                      </a:lnTo>
                      <a:lnTo>
                        <a:pt x="413" y="400"/>
                      </a:lnTo>
                      <a:lnTo>
                        <a:pt x="404" y="396"/>
                      </a:lnTo>
                      <a:lnTo>
                        <a:pt x="394" y="391"/>
                      </a:lnTo>
                      <a:lnTo>
                        <a:pt x="385" y="387"/>
                      </a:lnTo>
                      <a:lnTo>
                        <a:pt x="376" y="383"/>
                      </a:lnTo>
                      <a:lnTo>
                        <a:pt x="366" y="378"/>
                      </a:lnTo>
                      <a:lnTo>
                        <a:pt x="358" y="373"/>
                      </a:lnTo>
                      <a:lnTo>
                        <a:pt x="350" y="369"/>
                      </a:lnTo>
                      <a:lnTo>
                        <a:pt x="343" y="365"/>
                      </a:lnTo>
                      <a:lnTo>
                        <a:pt x="337" y="361"/>
                      </a:lnTo>
                      <a:lnTo>
                        <a:pt x="331" y="358"/>
                      </a:lnTo>
                      <a:lnTo>
                        <a:pt x="326" y="354"/>
                      </a:lnTo>
                      <a:lnTo>
                        <a:pt x="321" y="349"/>
                      </a:lnTo>
                      <a:lnTo>
                        <a:pt x="316" y="345"/>
                      </a:lnTo>
                      <a:lnTo>
                        <a:pt x="313" y="341"/>
                      </a:lnTo>
                      <a:lnTo>
                        <a:pt x="309" y="336"/>
                      </a:lnTo>
                      <a:lnTo>
                        <a:pt x="307" y="331"/>
                      </a:lnTo>
                      <a:lnTo>
                        <a:pt x="305" y="326"/>
                      </a:lnTo>
                      <a:lnTo>
                        <a:pt x="304" y="320"/>
                      </a:lnTo>
                      <a:lnTo>
                        <a:pt x="303" y="315"/>
                      </a:lnTo>
                      <a:lnTo>
                        <a:pt x="302" y="309"/>
                      </a:lnTo>
                      <a:lnTo>
                        <a:pt x="301" y="303"/>
                      </a:lnTo>
                      <a:lnTo>
                        <a:pt x="301" y="297"/>
                      </a:lnTo>
                      <a:lnTo>
                        <a:pt x="301" y="291"/>
                      </a:lnTo>
                      <a:lnTo>
                        <a:pt x="301" y="284"/>
                      </a:lnTo>
                      <a:lnTo>
                        <a:pt x="301" y="277"/>
                      </a:lnTo>
                      <a:lnTo>
                        <a:pt x="301" y="269"/>
                      </a:lnTo>
                      <a:lnTo>
                        <a:pt x="302" y="261"/>
                      </a:lnTo>
                      <a:lnTo>
                        <a:pt x="303" y="252"/>
                      </a:lnTo>
                      <a:lnTo>
                        <a:pt x="303" y="243"/>
                      </a:lnTo>
                      <a:lnTo>
                        <a:pt x="304" y="234"/>
                      </a:lnTo>
                      <a:lnTo>
                        <a:pt x="305" y="224"/>
                      </a:lnTo>
                      <a:lnTo>
                        <a:pt x="307" y="215"/>
                      </a:lnTo>
                      <a:lnTo>
                        <a:pt x="309" y="206"/>
                      </a:lnTo>
                      <a:lnTo>
                        <a:pt x="311" y="197"/>
                      </a:lnTo>
                      <a:lnTo>
                        <a:pt x="313" y="188"/>
                      </a:lnTo>
                      <a:lnTo>
                        <a:pt x="316" y="180"/>
                      </a:lnTo>
                      <a:lnTo>
                        <a:pt x="318" y="172"/>
                      </a:lnTo>
                      <a:lnTo>
                        <a:pt x="322" y="164"/>
                      </a:lnTo>
                      <a:lnTo>
                        <a:pt x="326" y="155"/>
                      </a:lnTo>
                      <a:lnTo>
                        <a:pt x="330" y="147"/>
                      </a:lnTo>
                      <a:lnTo>
                        <a:pt x="334" y="138"/>
                      </a:lnTo>
                      <a:lnTo>
                        <a:pt x="338" y="130"/>
                      </a:lnTo>
                      <a:lnTo>
                        <a:pt x="343" y="121"/>
                      </a:lnTo>
                      <a:lnTo>
                        <a:pt x="348" y="113"/>
                      </a:lnTo>
                      <a:lnTo>
                        <a:pt x="353" y="105"/>
                      </a:lnTo>
                      <a:lnTo>
                        <a:pt x="357" y="98"/>
                      </a:lnTo>
                      <a:lnTo>
                        <a:pt x="361" y="91"/>
                      </a:lnTo>
                      <a:lnTo>
                        <a:pt x="366" y="85"/>
                      </a:lnTo>
                      <a:lnTo>
                        <a:pt x="369" y="79"/>
                      </a:lnTo>
                      <a:lnTo>
                        <a:pt x="373" y="73"/>
                      </a:lnTo>
                      <a:lnTo>
                        <a:pt x="377" y="66"/>
                      </a:lnTo>
                      <a:lnTo>
                        <a:pt x="381" y="59"/>
                      </a:lnTo>
                      <a:lnTo>
                        <a:pt x="385" y="53"/>
                      </a:lnTo>
                      <a:lnTo>
                        <a:pt x="388" y="47"/>
                      </a:lnTo>
                      <a:lnTo>
                        <a:pt x="391" y="41"/>
                      </a:lnTo>
                      <a:lnTo>
                        <a:pt x="392" y="36"/>
                      </a:lnTo>
                      <a:lnTo>
                        <a:pt x="394" y="31"/>
                      </a:lnTo>
                      <a:lnTo>
                        <a:pt x="394" y="26"/>
                      </a:lnTo>
                      <a:lnTo>
                        <a:pt x="394" y="23"/>
                      </a:lnTo>
                      <a:lnTo>
                        <a:pt x="393" y="20"/>
                      </a:lnTo>
                      <a:lnTo>
                        <a:pt x="391" y="17"/>
                      </a:lnTo>
                      <a:lnTo>
                        <a:pt x="389" y="14"/>
                      </a:lnTo>
                      <a:lnTo>
                        <a:pt x="386" y="11"/>
                      </a:lnTo>
                      <a:lnTo>
                        <a:pt x="382" y="9"/>
                      </a:lnTo>
                      <a:lnTo>
                        <a:pt x="378" y="7"/>
                      </a:lnTo>
                      <a:lnTo>
                        <a:pt x="373" y="5"/>
                      </a:lnTo>
                      <a:lnTo>
                        <a:pt x="368" y="3"/>
                      </a:lnTo>
                      <a:lnTo>
                        <a:pt x="362" y="2"/>
                      </a:lnTo>
                      <a:lnTo>
                        <a:pt x="356" y="1"/>
                      </a:lnTo>
                      <a:lnTo>
                        <a:pt x="351" y="0"/>
                      </a:lnTo>
                      <a:lnTo>
                        <a:pt x="344" y="0"/>
                      </a:lnTo>
                      <a:lnTo>
                        <a:pt x="338" y="0"/>
                      </a:lnTo>
                      <a:lnTo>
                        <a:pt x="331" y="0"/>
                      </a:lnTo>
                      <a:lnTo>
                        <a:pt x="323" y="2"/>
                      </a:lnTo>
                      <a:lnTo>
                        <a:pt x="316" y="3"/>
                      </a:lnTo>
                      <a:lnTo>
                        <a:pt x="308" y="5"/>
                      </a:lnTo>
                      <a:lnTo>
                        <a:pt x="300" y="7"/>
                      </a:lnTo>
                      <a:lnTo>
                        <a:pt x="293" y="10"/>
                      </a:lnTo>
                      <a:lnTo>
                        <a:pt x="285" y="13"/>
                      </a:lnTo>
                      <a:lnTo>
                        <a:pt x="278" y="16"/>
                      </a:lnTo>
                      <a:lnTo>
                        <a:pt x="273" y="18"/>
                      </a:lnTo>
                      <a:lnTo>
                        <a:pt x="267" y="21"/>
                      </a:lnTo>
                      <a:lnTo>
                        <a:pt x="262" y="24"/>
                      </a:lnTo>
                      <a:lnTo>
                        <a:pt x="256" y="28"/>
                      </a:lnTo>
                      <a:lnTo>
                        <a:pt x="250" y="32"/>
                      </a:lnTo>
                      <a:lnTo>
                        <a:pt x="244" y="37"/>
                      </a:lnTo>
                      <a:lnTo>
                        <a:pt x="237" y="41"/>
                      </a:lnTo>
                      <a:lnTo>
                        <a:pt x="230" y="47"/>
                      </a:lnTo>
                      <a:lnTo>
                        <a:pt x="224" y="53"/>
                      </a:lnTo>
                      <a:lnTo>
                        <a:pt x="217" y="59"/>
                      </a:lnTo>
                      <a:lnTo>
                        <a:pt x="210" y="65"/>
                      </a:lnTo>
                      <a:lnTo>
                        <a:pt x="203" y="71"/>
                      </a:lnTo>
                      <a:lnTo>
                        <a:pt x="196" y="78"/>
                      </a:lnTo>
                      <a:lnTo>
                        <a:pt x="190" y="85"/>
                      </a:lnTo>
                      <a:lnTo>
                        <a:pt x="184" y="91"/>
                      </a:lnTo>
                      <a:lnTo>
                        <a:pt x="178" y="97"/>
                      </a:lnTo>
                      <a:lnTo>
                        <a:pt x="172" y="104"/>
                      </a:lnTo>
                      <a:lnTo>
                        <a:pt x="166" y="110"/>
                      </a:lnTo>
                      <a:lnTo>
                        <a:pt x="159" y="118"/>
                      </a:lnTo>
                      <a:lnTo>
                        <a:pt x="152" y="125"/>
                      </a:lnTo>
                      <a:lnTo>
                        <a:pt x="146" y="134"/>
                      </a:lnTo>
                      <a:lnTo>
                        <a:pt x="138" y="142"/>
                      </a:lnTo>
                      <a:lnTo>
                        <a:pt x="132" y="150"/>
                      </a:lnTo>
                      <a:lnTo>
                        <a:pt x="124" y="159"/>
                      </a:lnTo>
                      <a:lnTo>
                        <a:pt x="117" y="168"/>
                      </a:lnTo>
                      <a:lnTo>
                        <a:pt x="111" y="177"/>
                      </a:lnTo>
                      <a:lnTo>
                        <a:pt x="104" y="185"/>
                      </a:lnTo>
                      <a:lnTo>
                        <a:pt x="98" y="193"/>
                      </a:lnTo>
                      <a:lnTo>
                        <a:pt x="93" y="202"/>
                      </a:lnTo>
                      <a:lnTo>
                        <a:pt x="87" y="209"/>
                      </a:lnTo>
                      <a:lnTo>
                        <a:pt x="82" y="217"/>
                      </a:lnTo>
                      <a:lnTo>
                        <a:pt x="77" y="225"/>
                      </a:lnTo>
                      <a:lnTo>
                        <a:pt x="72" y="233"/>
                      </a:lnTo>
                      <a:lnTo>
                        <a:pt x="67" y="241"/>
                      </a:lnTo>
                      <a:lnTo>
                        <a:pt x="63" y="249"/>
                      </a:lnTo>
                      <a:lnTo>
                        <a:pt x="58" y="258"/>
                      </a:lnTo>
                      <a:lnTo>
                        <a:pt x="53" y="266"/>
                      </a:lnTo>
                      <a:lnTo>
                        <a:pt x="50" y="275"/>
                      </a:lnTo>
                      <a:lnTo>
                        <a:pt x="46" y="284"/>
                      </a:lnTo>
                      <a:lnTo>
                        <a:pt x="42" y="293"/>
                      </a:lnTo>
                      <a:lnTo>
                        <a:pt x="38" y="301"/>
                      </a:lnTo>
                      <a:lnTo>
                        <a:pt x="35" y="310"/>
                      </a:lnTo>
                      <a:lnTo>
                        <a:pt x="31" y="319"/>
                      </a:lnTo>
                      <a:lnTo>
                        <a:pt x="29" y="327"/>
                      </a:lnTo>
                      <a:lnTo>
                        <a:pt x="26" y="335"/>
                      </a:lnTo>
                      <a:lnTo>
                        <a:pt x="24" y="343"/>
                      </a:lnTo>
                      <a:lnTo>
                        <a:pt x="21" y="350"/>
                      </a:lnTo>
                      <a:lnTo>
                        <a:pt x="20" y="358"/>
                      </a:lnTo>
                      <a:lnTo>
                        <a:pt x="17" y="365"/>
                      </a:lnTo>
                      <a:lnTo>
                        <a:pt x="16" y="372"/>
                      </a:lnTo>
                      <a:lnTo>
                        <a:pt x="13" y="380"/>
                      </a:lnTo>
                      <a:lnTo>
                        <a:pt x="12" y="388"/>
                      </a:lnTo>
                      <a:lnTo>
                        <a:pt x="10" y="396"/>
                      </a:lnTo>
                      <a:lnTo>
                        <a:pt x="8" y="405"/>
                      </a:lnTo>
                      <a:lnTo>
                        <a:pt x="7" y="413"/>
                      </a:lnTo>
                      <a:lnTo>
                        <a:pt x="5" y="422"/>
                      </a:lnTo>
                      <a:lnTo>
                        <a:pt x="4" y="431"/>
                      </a:lnTo>
                      <a:lnTo>
                        <a:pt x="3" y="439"/>
                      </a:lnTo>
                      <a:lnTo>
                        <a:pt x="2" y="447"/>
                      </a:lnTo>
                      <a:lnTo>
                        <a:pt x="1" y="456"/>
                      </a:lnTo>
                      <a:lnTo>
                        <a:pt x="0" y="464"/>
                      </a:lnTo>
                      <a:lnTo>
                        <a:pt x="0" y="472"/>
                      </a:lnTo>
                      <a:lnTo>
                        <a:pt x="0" y="480"/>
                      </a:lnTo>
                      <a:lnTo>
                        <a:pt x="1" y="487"/>
                      </a:lnTo>
                      <a:lnTo>
                        <a:pt x="2" y="495"/>
                      </a:lnTo>
                      <a:lnTo>
                        <a:pt x="2" y="503"/>
                      </a:lnTo>
                      <a:lnTo>
                        <a:pt x="3" y="510"/>
                      </a:lnTo>
                      <a:lnTo>
                        <a:pt x="4" y="519"/>
                      </a:lnTo>
                      <a:lnTo>
                        <a:pt x="6" y="527"/>
                      </a:lnTo>
                      <a:lnTo>
                        <a:pt x="8" y="536"/>
                      </a:lnTo>
                      <a:lnTo>
                        <a:pt x="11" y="545"/>
                      </a:lnTo>
                      <a:lnTo>
                        <a:pt x="13" y="555"/>
                      </a:lnTo>
                      <a:lnTo>
                        <a:pt x="17" y="564"/>
                      </a:lnTo>
                      <a:lnTo>
                        <a:pt x="20" y="573"/>
                      </a:lnTo>
                      <a:lnTo>
                        <a:pt x="24" y="583"/>
                      </a:lnTo>
                      <a:lnTo>
                        <a:pt x="28" y="592"/>
                      </a:lnTo>
                      <a:lnTo>
                        <a:pt x="33" y="601"/>
                      </a:lnTo>
                      <a:lnTo>
                        <a:pt x="37" y="610"/>
                      </a:lnTo>
                      <a:lnTo>
                        <a:pt x="42" y="618"/>
                      </a:lnTo>
                      <a:lnTo>
                        <a:pt x="47" y="628"/>
                      </a:lnTo>
                      <a:lnTo>
                        <a:pt x="52" y="635"/>
                      </a:lnTo>
                      <a:lnTo>
                        <a:pt x="57" y="643"/>
                      </a:lnTo>
                      <a:lnTo>
                        <a:pt x="63" y="652"/>
                      </a:lnTo>
                      <a:lnTo>
                        <a:pt x="68" y="661"/>
                      </a:lnTo>
                      <a:lnTo>
                        <a:pt x="75" y="670"/>
                      </a:lnTo>
                      <a:lnTo>
                        <a:pt x="81" y="679"/>
                      </a:lnTo>
                      <a:lnTo>
                        <a:pt x="89" y="689"/>
                      </a:lnTo>
                      <a:lnTo>
                        <a:pt x="97" y="698"/>
                      </a:lnTo>
                      <a:lnTo>
                        <a:pt x="104" y="708"/>
                      </a:lnTo>
                      <a:lnTo>
                        <a:pt x="112" y="718"/>
                      </a:lnTo>
                      <a:lnTo>
                        <a:pt x="120" y="727"/>
                      </a:lnTo>
                      <a:lnTo>
                        <a:pt x="129" y="736"/>
                      </a:lnTo>
                      <a:lnTo>
                        <a:pt x="137" y="745"/>
                      </a:lnTo>
                      <a:lnTo>
                        <a:pt x="145" y="754"/>
                      </a:lnTo>
                      <a:lnTo>
                        <a:pt x="153" y="762"/>
                      </a:lnTo>
                      <a:lnTo>
                        <a:pt x="162" y="770"/>
                      </a:lnTo>
                      <a:lnTo>
                        <a:pt x="169" y="778"/>
                      </a:lnTo>
                      <a:lnTo>
                        <a:pt x="177" y="786"/>
                      </a:lnTo>
                      <a:lnTo>
                        <a:pt x="185" y="793"/>
                      </a:lnTo>
                      <a:lnTo>
                        <a:pt x="194" y="800"/>
                      </a:lnTo>
                      <a:lnTo>
                        <a:pt x="202" y="807"/>
                      </a:lnTo>
                      <a:lnTo>
                        <a:pt x="211" y="814"/>
                      </a:lnTo>
                      <a:lnTo>
                        <a:pt x="220" y="821"/>
                      </a:lnTo>
                      <a:lnTo>
                        <a:pt x="229" y="828"/>
                      </a:lnTo>
                      <a:lnTo>
                        <a:pt x="238" y="835"/>
                      </a:lnTo>
                      <a:lnTo>
                        <a:pt x="248" y="842"/>
                      </a:lnTo>
                      <a:lnTo>
                        <a:pt x="257" y="849"/>
                      </a:lnTo>
                      <a:lnTo>
                        <a:pt x="267" y="855"/>
                      </a:lnTo>
                      <a:lnTo>
                        <a:pt x="275" y="862"/>
                      </a:lnTo>
                      <a:lnTo>
                        <a:pt x="285" y="868"/>
                      </a:lnTo>
                      <a:lnTo>
                        <a:pt x="293" y="874"/>
                      </a:lnTo>
                      <a:lnTo>
                        <a:pt x="301" y="879"/>
                      </a:lnTo>
                      <a:lnTo>
                        <a:pt x="309" y="884"/>
                      </a:lnTo>
                      <a:lnTo>
                        <a:pt x="317" y="888"/>
                      </a:lnTo>
                      <a:lnTo>
                        <a:pt x="323" y="893"/>
                      </a:lnTo>
                      <a:lnTo>
                        <a:pt x="330" y="898"/>
                      </a:lnTo>
                      <a:lnTo>
                        <a:pt x="340" y="904"/>
                      </a:lnTo>
                      <a:lnTo>
                        <a:pt x="350" y="909"/>
                      </a:lnTo>
                      <a:lnTo>
                        <a:pt x="358" y="915"/>
                      </a:lnTo>
                      <a:lnTo>
                        <a:pt x="367" y="921"/>
                      </a:lnTo>
                      <a:lnTo>
                        <a:pt x="376" y="926"/>
                      </a:lnTo>
                      <a:lnTo>
                        <a:pt x="383" y="931"/>
                      </a:lnTo>
                      <a:lnTo>
                        <a:pt x="391" y="935"/>
                      </a:lnTo>
                      <a:lnTo>
                        <a:pt x="397" y="939"/>
                      </a:lnTo>
                      <a:lnTo>
                        <a:pt x="402" y="942"/>
                      </a:lnTo>
                      <a:lnTo>
                        <a:pt x="407" y="946"/>
                      </a:lnTo>
                      <a:lnTo>
                        <a:pt x="411" y="947"/>
                      </a:lnTo>
                      <a:lnTo>
                        <a:pt x="414" y="949"/>
                      </a:lnTo>
                      <a:lnTo>
                        <a:pt x="416" y="950"/>
                      </a:lnTo>
                      <a:lnTo>
                        <a:pt x="418" y="951"/>
                      </a:lnTo>
                      <a:lnTo>
                        <a:pt x="420" y="952"/>
                      </a:lnTo>
                      <a:lnTo>
                        <a:pt x="421" y="953"/>
                      </a:lnTo>
                      <a:lnTo>
                        <a:pt x="421" y="954"/>
                      </a:lnTo>
                      <a:lnTo>
                        <a:pt x="422" y="954"/>
                      </a:lnTo>
                      <a:cubicBezTo>
                        <a:pt x="439" y="962"/>
                        <a:pt x="463" y="965"/>
                        <a:pt x="482" y="969"/>
                      </a:cubicBezTo>
                      <a:cubicBezTo>
                        <a:pt x="513" y="974"/>
                        <a:pt x="545" y="977"/>
                        <a:pt x="545" y="977"/>
                      </a:cubicBezTo>
                      <a:lnTo>
                        <a:pt x="544" y="421"/>
                      </a:lnTo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514" name="AutoShape 312"/>
            <p:cNvSpPr>
              <a:spLocks noChangeArrowheads="1"/>
            </p:cNvSpPr>
            <p:nvPr/>
          </p:nvSpPr>
          <p:spPr bwMode="auto">
            <a:xfrm>
              <a:off x="2100" y="3167"/>
              <a:ext cx="148" cy="63"/>
            </a:xfrm>
            <a:prstGeom prst="roundRect">
              <a:avLst>
                <a:gd name="adj" fmla="val 1611"/>
              </a:avLst>
            </a:prstGeom>
            <a:solidFill>
              <a:srgbClr val="FF0000"/>
            </a:solidFill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506" name="Text Box 313"/>
          <p:cNvSpPr txBox="1">
            <a:spLocks noChangeArrowheads="1"/>
          </p:cNvSpPr>
          <p:nvPr/>
        </p:nvSpPr>
        <p:spPr bwMode="auto">
          <a:xfrm>
            <a:off x="6564313" y="5837238"/>
            <a:ext cx="2090737" cy="1412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00794" tIns="100794" rIns="100794" bIns="100794"/>
          <a:lstStyle/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>
                <a:solidFill>
                  <a:srgbClr val="000099"/>
                </a:solidFill>
              </a:rPr>
              <a:t> ISP </a:t>
            </a:r>
            <a:r>
              <a:rPr lang="en-US" b="1">
                <a:solidFill>
                  <a:srgbClr val="000099"/>
                </a:solidFill>
              </a:rPr>
              <a:t>B</a:t>
            </a:r>
          </a:p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>
                <a:solidFill>
                  <a:srgbClr val="000099"/>
                </a:solidFill>
              </a:rPr>
              <a:t> DoS filter</a:t>
            </a:r>
          </a:p>
        </p:txBody>
      </p:sp>
      <p:sp>
        <p:nvSpPr>
          <p:cNvPr id="62507" name="Text Box 314"/>
          <p:cNvSpPr txBox="1">
            <a:spLocks noChangeArrowheads="1"/>
          </p:cNvSpPr>
          <p:nvPr/>
        </p:nvSpPr>
        <p:spPr bwMode="auto">
          <a:xfrm>
            <a:off x="773113" y="5837238"/>
            <a:ext cx="3024187" cy="115093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00794" tIns="100794" rIns="100794" bIns="100794"/>
          <a:lstStyle/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>
                <a:solidFill>
                  <a:srgbClr val="000099"/>
                </a:solidFill>
              </a:rPr>
              <a:t>ISP </a:t>
            </a:r>
            <a:r>
              <a:rPr lang="en-US" b="1">
                <a:solidFill>
                  <a:srgbClr val="000099"/>
                </a:solidFill>
              </a:rPr>
              <a:t>A</a:t>
            </a:r>
          </a:p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>
                <a:solidFill>
                  <a:srgbClr val="000099"/>
                </a:solidFill>
              </a:rPr>
              <a:t>Forward all packets</a:t>
            </a:r>
          </a:p>
        </p:txBody>
      </p:sp>
      <p:sp>
        <p:nvSpPr>
          <p:cNvPr id="62508" name="Text Box 315"/>
          <p:cNvSpPr txBox="1">
            <a:spLocks noChangeArrowheads="1"/>
          </p:cNvSpPr>
          <p:nvPr/>
        </p:nvSpPr>
        <p:spPr bwMode="auto">
          <a:xfrm>
            <a:off x="4032250" y="6299200"/>
            <a:ext cx="2268538" cy="812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00794" tIns="100794" rIns="100794" bIns="100794"/>
          <a:lstStyle/>
          <a:p>
            <a:pPr algn="ctr"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>
                <a:solidFill>
                  <a:srgbClr val="000099"/>
                </a:solidFill>
              </a:rPr>
              <a:t>Customer AS</a:t>
            </a:r>
          </a:p>
        </p:txBody>
      </p:sp>
      <p:grpSp>
        <p:nvGrpSpPr>
          <p:cNvPr id="62509" name="Group 316"/>
          <p:cNvGrpSpPr>
            <a:grpSpLocks/>
          </p:cNvGrpSpPr>
          <p:nvPr/>
        </p:nvGrpSpPr>
        <p:grpSpPr bwMode="auto">
          <a:xfrm>
            <a:off x="3838575" y="5484813"/>
            <a:ext cx="2663825" cy="1270000"/>
            <a:chOff x="2193" y="3134"/>
            <a:chExt cx="1522" cy="726"/>
          </a:xfrm>
        </p:grpSpPr>
        <p:sp>
          <p:nvSpPr>
            <p:cNvPr id="62511" name="Text Box 317"/>
            <p:cNvSpPr txBox="1">
              <a:spLocks noChangeArrowheads="1"/>
            </p:cNvSpPr>
            <p:nvPr/>
          </p:nvSpPr>
          <p:spPr bwMode="auto">
            <a:xfrm>
              <a:off x="3259" y="3134"/>
              <a:ext cx="457" cy="7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503238" algn="l"/>
                  <a:tab pos="1006475" algn="l"/>
                  <a:tab pos="1511300" algn="l"/>
                  <a:tab pos="2014538" algn="l"/>
                  <a:tab pos="2519363" algn="l"/>
                  <a:tab pos="3022600" algn="l"/>
                  <a:tab pos="3527425" algn="l"/>
                  <a:tab pos="4030663" algn="l"/>
                  <a:tab pos="4535488" algn="l"/>
                  <a:tab pos="5038725" algn="l"/>
                  <a:tab pos="5543550" algn="l"/>
                  <a:tab pos="6046788" algn="l"/>
                  <a:tab pos="6551613" algn="l"/>
                  <a:tab pos="7054850" algn="l"/>
                  <a:tab pos="7558088" algn="l"/>
                  <a:tab pos="8062913" algn="l"/>
                  <a:tab pos="8566150" algn="l"/>
                  <a:tab pos="9070975" algn="l"/>
                  <a:tab pos="9574213" algn="l"/>
                  <a:tab pos="10079038" algn="l"/>
                </a:tabLst>
              </a:pPr>
              <a:r>
                <a:rPr lang="en-US" sz="7300">
                  <a:solidFill>
                    <a:srgbClr val="6B2394"/>
                  </a:solidFill>
                  <a:latin typeface="Arial Black" pitchFamily="34" charset="0"/>
                </a:rPr>
                <a:t>?</a:t>
              </a:r>
            </a:p>
          </p:txBody>
        </p:sp>
        <p:sp>
          <p:nvSpPr>
            <p:cNvPr id="62512" name="Text Box 318"/>
            <p:cNvSpPr txBox="1">
              <a:spLocks noChangeArrowheads="1"/>
            </p:cNvSpPr>
            <p:nvPr/>
          </p:nvSpPr>
          <p:spPr bwMode="auto">
            <a:xfrm>
              <a:off x="2193" y="3134"/>
              <a:ext cx="397" cy="7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503238" algn="l"/>
                  <a:tab pos="1006475" algn="l"/>
                  <a:tab pos="1511300" algn="l"/>
                  <a:tab pos="2014538" algn="l"/>
                  <a:tab pos="2519363" algn="l"/>
                  <a:tab pos="3022600" algn="l"/>
                  <a:tab pos="3527425" algn="l"/>
                  <a:tab pos="4030663" algn="l"/>
                  <a:tab pos="4535488" algn="l"/>
                  <a:tab pos="5038725" algn="l"/>
                  <a:tab pos="5543550" algn="l"/>
                  <a:tab pos="6046788" algn="l"/>
                  <a:tab pos="6551613" algn="l"/>
                  <a:tab pos="7054850" algn="l"/>
                  <a:tab pos="7558088" algn="l"/>
                  <a:tab pos="8062913" algn="l"/>
                  <a:tab pos="8566150" algn="l"/>
                  <a:tab pos="9070975" algn="l"/>
                  <a:tab pos="9574213" algn="l"/>
                  <a:tab pos="10079038" algn="l"/>
                </a:tabLst>
              </a:pPr>
              <a:r>
                <a:rPr lang="en-US" sz="7300">
                  <a:solidFill>
                    <a:srgbClr val="6B2394"/>
                  </a:solidFill>
                  <a:latin typeface="Arial Black" pitchFamily="34" charset="0"/>
                </a:rPr>
                <a:t>?</a:t>
              </a:r>
            </a:p>
          </p:txBody>
        </p:sp>
      </p:grpSp>
      <p:sp>
        <p:nvSpPr>
          <p:cNvPr id="321" name="Rectangle 1"/>
          <p:cNvSpPr txBox="1">
            <a:spLocks noChangeArrowheads="1"/>
          </p:cNvSpPr>
          <p:nvPr/>
        </p:nvSpPr>
        <p:spPr bwMode="auto">
          <a:xfrm>
            <a:off x="655638" y="217488"/>
            <a:ext cx="9074150" cy="1446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  <a:defRPr/>
            </a:pPr>
            <a:r>
              <a:rPr lang="en-US" sz="3600" ker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no mechanisms for querying network properties</a:t>
            </a:r>
            <a:endParaRPr lang="en-US" sz="3600" kern="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6265863" y="2562225"/>
            <a:ext cx="447675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429" rIns="0" bIns="0"/>
          <a:lstStyle/>
          <a:p>
            <a:pPr algn="ctr"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2400" b="1">
                <a:solidFill>
                  <a:srgbClr val="000000"/>
                </a:solidFill>
              </a:rPr>
              <a:t>M1</a:t>
            </a:r>
          </a:p>
        </p:txBody>
      </p:sp>
      <p:sp>
        <p:nvSpPr>
          <p:cNvPr id="63491" name="Line 2"/>
          <p:cNvSpPr>
            <a:spLocks noChangeShapeType="1"/>
          </p:cNvSpPr>
          <p:nvPr/>
        </p:nvSpPr>
        <p:spPr bwMode="auto">
          <a:xfrm flipV="1">
            <a:off x="6600825" y="1654175"/>
            <a:ext cx="1166813" cy="727075"/>
          </a:xfrm>
          <a:prstGeom prst="line">
            <a:avLst/>
          </a:prstGeom>
          <a:noFill/>
          <a:ln w="45720">
            <a:solidFill>
              <a:srgbClr val="FF00FF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7202488" y="2020888"/>
            <a:ext cx="522287" cy="573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429" rIns="0" bIns="0"/>
          <a:lstStyle/>
          <a:p>
            <a:pPr algn="ctr"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2400" b="1">
                <a:solidFill>
                  <a:srgbClr val="000000"/>
                </a:solidFill>
              </a:rPr>
              <a:t>L5</a:t>
            </a:r>
          </a:p>
        </p:txBody>
      </p:sp>
      <p:sp>
        <p:nvSpPr>
          <p:cNvPr id="63493" name="Line 4"/>
          <p:cNvSpPr>
            <a:spLocks noChangeShapeType="1"/>
          </p:cNvSpPr>
          <p:nvPr/>
        </p:nvSpPr>
        <p:spPr bwMode="auto">
          <a:xfrm>
            <a:off x="4945063" y="1562100"/>
            <a:ext cx="825500" cy="1588"/>
          </a:xfrm>
          <a:prstGeom prst="line">
            <a:avLst/>
          </a:prstGeom>
          <a:noFill/>
          <a:ln w="45720">
            <a:solidFill>
              <a:srgbClr val="00FF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63494" name="Line 5"/>
          <p:cNvSpPr>
            <a:spLocks noChangeShapeType="1"/>
          </p:cNvSpPr>
          <p:nvPr/>
        </p:nvSpPr>
        <p:spPr bwMode="auto">
          <a:xfrm>
            <a:off x="3529013" y="1541463"/>
            <a:ext cx="714375" cy="1587"/>
          </a:xfrm>
          <a:prstGeom prst="line">
            <a:avLst/>
          </a:prstGeom>
          <a:noFill/>
          <a:ln w="45720">
            <a:solidFill>
              <a:srgbClr val="0000FF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63495" name="Group 6"/>
          <p:cNvGrpSpPr>
            <a:grpSpLocks/>
          </p:cNvGrpSpPr>
          <p:nvPr/>
        </p:nvGrpSpPr>
        <p:grpSpPr bwMode="auto">
          <a:xfrm>
            <a:off x="4076700" y="1203325"/>
            <a:ext cx="976313" cy="493713"/>
            <a:chOff x="2329" y="688"/>
            <a:chExt cx="558" cy="282"/>
          </a:xfrm>
        </p:grpSpPr>
        <p:sp>
          <p:nvSpPr>
            <p:cNvPr id="63922" name="Freeform 7"/>
            <p:cNvSpPr>
              <a:spLocks noChangeArrowheads="1"/>
            </p:cNvSpPr>
            <p:nvPr/>
          </p:nvSpPr>
          <p:spPr bwMode="auto">
            <a:xfrm>
              <a:off x="2330" y="688"/>
              <a:ext cx="558" cy="122"/>
            </a:xfrm>
            <a:custGeom>
              <a:avLst/>
              <a:gdLst>
                <a:gd name="T0" fmla="*/ 1 w 2462"/>
                <a:gd name="T1" fmla="*/ 0 h 540"/>
                <a:gd name="T2" fmla="*/ 2 w 2462"/>
                <a:gd name="T3" fmla="*/ 0 h 540"/>
                <a:gd name="T4" fmla="*/ 0 w 2462"/>
                <a:gd name="T5" fmla="*/ 0 h 540"/>
                <a:gd name="T6" fmla="*/ 0 w 2462"/>
                <a:gd name="T7" fmla="*/ 0 h 540"/>
                <a:gd name="T8" fmla="*/ 1 w 2462"/>
                <a:gd name="T9" fmla="*/ 0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2"/>
                <a:gd name="T16" fmla="*/ 0 h 540"/>
                <a:gd name="T17" fmla="*/ 2462 w 2462"/>
                <a:gd name="T18" fmla="*/ 540 h 5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2" h="540">
                  <a:moveTo>
                    <a:pt x="1961" y="539"/>
                  </a:moveTo>
                  <a:lnTo>
                    <a:pt x="2461" y="0"/>
                  </a:lnTo>
                  <a:lnTo>
                    <a:pt x="645" y="0"/>
                  </a:lnTo>
                  <a:lnTo>
                    <a:pt x="0" y="539"/>
                  </a:lnTo>
                  <a:lnTo>
                    <a:pt x="1961" y="539"/>
                  </a:lnTo>
                </a:path>
              </a:pathLst>
            </a:custGeom>
            <a:solidFill>
              <a:srgbClr val="3CAFE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23" name="Freeform 8"/>
            <p:cNvSpPr>
              <a:spLocks noChangeArrowheads="1"/>
            </p:cNvSpPr>
            <p:nvPr/>
          </p:nvSpPr>
          <p:spPr bwMode="auto">
            <a:xfrm>
              <a:off x="2330" y="688"/>
              <a:ext cx="558" cy="122"/>
            </a:xfrm>
            <a:custGeom>
              <a:avLst/>
              <a:gdLst>
                <a:gd name="T0" fmla="*/ 1 w 2462"/>
                <a:gd name="T1" fmla="*/ 0 h 540"/>
                <a:gd name="T2" fmla="*/ 2 w 2462"/>
                <a:gd name="T3" fmla="*/ 0 h 540"/>
                <a:gd name="T4" fmla="*/ 0 w 2462"/>
                <a:gd name="T5" fmla="*/ 0 h 540"/>
                <a:gd name="T6" fmla="*/ 0 w 2462"/>
                <a:gd name="T7" fmla="*/ 0 h 540"/>
                <a:gd name="T8" fmla="*/ 1 w 2462"/>
                <a:gd name="T9" fmla="*/ 0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2"/>
                <a:gd name="T16" fmla="*/ 0 h 540"/>
                <a:gd name="T17" fmla="*/ 2462 w 2462"/>
                <a:gd name="T18" fmla="*/ 540 h 5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2" h="540">
                  <a:moveTo>
                    <a:pt x="1961" y="539"/>
                  </a:moveTo>
                  <a:lnTo>
                    <a:pt x="2461" y="0"/>
                  </a:lnTo>
                  <a:lnTo>
                    <a:pt x="645" y="0"/>
                  </a:lnTo>
                  <a:lnTo>
                    <a:pt x="0" y="539"/>
                  </a:lnTo>
                  <a:lnTo>
                    <a:pt x="1961" y="539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24" name="Freeform 9"/>
            <p:cNvSpPr>
              <a:spLocks noChangeArrowheads="1"/>
            </p:cNvSpPr>
            <p:nvPr/>
          </p:nvSpPr>
          <p:spPr bwMode="auto">
            <a:xfrm>
              <a:off x="2774" y="688"/>
              <a:ext cx="114" cy="283"/>
            </a:xfrm>
            <a:custGeom>
              <a:avLst/>
              <a:gdLst>
                <a:gd name="T0" fmla="*/ 0 w 502"/>
                <a:gd name="T1" fmla="*/ 0 h 1250"/>
                <a:gd name="T2" fmla="*/ 0 w 502"/>
                <a:gd name="T3" fmla="*/ 0 h 1250"/>
                <a:gd name="T4" fmla="*/ 0 w 502"/>
                <a:gd name="T5" fmla="*/ 0 h 1250"/>
                <a:gd name="T6" fmla="*/ 0 w 502"/>
                <a:gd name="T7" fmla="*/ 1 h 1250"/>
                <a:gd name="T8" fmla="*/ 0 w 502"/>
                <a:gd name="T9" fmla="*/ 0 h 1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1250"/>
                <a:gd name="T17" fmla="*/ 502 w 502"/>
                <a:gd name="T18" fmla="*/ 1250 h 12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1250">
                  <a:moveTo>
                    <a:pt x="501" y="619"/>
                  </a:moveTo>
                  <a:lnTo>
                    <a:pt x="501" y="0"/>
                  </a:lnTo>
                  <a:lnTo>
                    <a:pt x="0" y="537"/>
                  </a:lnTo>
                  <a:lnTo>
                    <a:pt x="0" y="1249"/>
                  </a:lnTo>
                  <a:lnTo>
                    <a:pt x="501" y="619"/>
                  </a:lnTo>
                </a:path>
              </a:pathLst>
            </a:custGeom>
            <a:solidFill>
              <a:srgbClr val="0760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25" name="Freeform 10"/>
            <p:cNvSpPr>
              <a:spLocks noChangeArrowheads="1"/>
            </p:cNvSpPr>
            <p:nvPr/>
          </p:nvSpPr>
          <p:spPr bwMode="auto">
            <a:xfrm>
              <a:off x="2774" y="688"/>
              <a:ext cx="114" cy="283"/>
            </a:xfrm>
            <a:custGeom>
              <a:avLst/>
              <a:gdLst>
                <a:gd name="T0" fmla="*/ 0 w 502"/>
                <a:gd name="T1" fmla="*/ 0 h 1250"/>
                <a:gd name="T2" fmla="*/ 0 w 502"/>
                <a:gd name="T3" fmla="*/ 0 h 1250"/>
                <a:gd name="T4" fmla="*/ 0 w 502"/>
                <a:gd name="T5" fmla="*/ 0 h 1250"/>
                <a:gd name="T6" fmla="*/ 0 w 502"/>
                <a:gd name="T7" fmla="*/ 1 h 1250"/>
                <a:gd name="T8" fmla="*/ 0 w 502"/>
                <a:gd name="T9" fmla="*/ 0 h 1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1250"/>
                <a:gd name="T17" fmla="*/ 502 w 502"/>
                <a:gd name="T18" fmla="*/ 1250 h 12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1250">
                  <a:moveTo>
                    <a:pt x="501" y="619"/>
                  </a:moveTo>
                  <a:lnTo>
                    <a:pt x="501" y="0"/>
                  </a:lnTo>
                  <a:lnTo>
                    <a:pt x="0" y="537"/>
                  </a:lnTo>
                  <a:lnTo>
                    <a:pt x="0" y="1249"/>
                  </a:lnTo>
                  <a:lnTo>
                    <a:pt x="501" y="619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26" name="Freeform 11"/>
            <p:cNvSpPr>
              <a:spLocks noChangeArrowheads="1"/>
            </p:cNvSpPr>
            <p:nvPr/>
          </p:nvSpPr>
          <p:spPr bwMode="auto">
            <a:xfrm>
              <a:off x="2330" y="810"/>
              <a:ext cx="445" cy="161"/>
            </a:xfrm>
            <a:custGeom>
              <a:avLst/>
              <a:gdLst>
                <a:gd name="T0" fmla="*/ 1 w 1963"/>
                <a:gd name="T1" fmla="*/ 0 h 712"/>
                <a:gd name="T2" fmla="*/ 1 w 1963"/>
                <a:gd name="T3" fmla="*/ 0 h 712"/>
                <a:gd name="T4" fmla="*/ 0 w 1963"/>
                <a:gd name="T5" fmla="*/ 0 h 712"/>
                <a:gd name="T6" fmla="*/ 0 w 1963"/>
                <a:gd name="T7" fmla="*/ 0 h 712"/>
                <a:gd name="T8" fmla="*/ 1 w 1963"/>
                <a:gd name="T9" fmla="*/ 0 h 7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3"/>
                <a:gd name="T16" fmla="*/ 0 h 712"/>
                <a:gd name="T17" fmla="*/ 1963 w 1963"/>
                <a:gd name="T18" fmla="*/ 712 h 7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3" h="712">
                  <a:moveTo>
                    <a:pt x="1962" y="711"/>
                  </a:moveTo>
                  <a:lnTo>
                    <a:pt x="1962" y="0"/>
                  </a:lnTo>
                  <a:lnTo>
                    <a:pt x="0" y="0"/>
                  </a:lnTo>
                  <a:lnTo>
                    <a:pt x="0" y="711"/>
                  </a:lnTo>
                  <a:lnTo>
                    <a:pt x="1962" y="711"/>
                  </a:lnTo>
                </a:path>
              </a:pathLst>
            </a:custGeom>
            <a:solidFill>
              <a:srgbClr val="1C97C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27" name="Freeform 12"/>
            <p:cNvSpPr>
              <a:spLocks noChangeArrowheads="1"/>
            </p:cNvSpPr>
            <p:nvPr/>
          </p:nvSpPr>
          <p:spPr bwMode="auto">
            <a:xfrm>
              <a:off x="2330" y="810"/>
              <a:ext cx="445" cy="161"/>
            </a:xfrm>
            <a:custGeom>
              <a:avLst/>
              <a:gdLst>
                <a:gd name="T0" fmla="*/ 1 w 1963"/>
                <a:gd name="T1" fmla="*/ 0 h 712"/>
                <a:gd name="T2" fmla="*/ 1 w 1963"/>
                <a:gd name="T3" fmla="*/ 0 h 712"/>
                <a:gd name="T4" fmla="*/ 0 w 1963"/>
                <a:gd name="T5" fmla="*/ 0 h 712"/>
                <a:gd name="T6" fmla="*/ 0 w 1963"/>
                <a:gd name="T7" fmla="*/ 0 h 712"/>
                <a:gd name="T8" fmla="*/ 1 w 1963"/>
                <a:gd name="T9" fmla="*/ 0 h 7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3"/>
                <a:gd name="T16" fmla="*/ 0 h 712"/>
                <a:gd name="T17" fmla="*/ 1963 w 1963"/>
                <a:gd name="T18" fmla="*/ 712 h 7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3" h="712">
                  <a:moveTo>
                    <a:pt x="1962" y="711"/>
                  </a:moveTo>
                  <a:lnTo>
                    <a:pt x="1962" y="0"/>
                  </a:lnTo>
                  <a:lnTo>
                    <a:pt x="0" y="0"/>
                  </a:lnTo>
                  <a:lnTo>
                    <a:pt x="0" y="711"/>
                  </a:lnTo>
                  <a:lnTo>
                    <a:pt x="1962" y="711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28" name="Freeform 13"/>
            <p:cNvSpPr>
              <a:spLocks noChangeArrowheads="1"/>
            </p:cNvSpPr>
            <p:nvPr/>
          </p:nvSpPr>
          <p:spPr bwMode="auto">
            <a:xfrm>
              <a:off x="2374" y="857"/>
              <a:ext cx="336" cy="86"/>
            </a:xfrm>
            <a:custGeom>
              <a:avLst/>
              <a:gdLst>
                <a:gd name="T0" fmla="*/ 1 w 1481"/>
                <a:gd name="T1" fmla="*/ 0 h 381"/>
                <a:gd name="T2" fmla="*/ 1 w 1481"/>
                <a:gd name="T3" fmla="*/ 0 h 381"/>
                <a:gd name="T4" fmla="*/ 0 w 1481"/>
                <a:gd name="T5" fmla="*/ 0 h 381"/>
                <a:gd name="T6" fmla="*/ 0 w 1481"/>
                <a:gd name="T7" fmla="*/ 0 h 381"/>
                <a:gd name="T8" fmla="*/ 1 w 1481"/>
                <a:gd name="T9" fmla="*/ 0 h 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1"/>
                <a:gd name="T16" fmla="*/ 0 h 381"/>
                <a:gd name="T17" fmla="*/ 1481 w 1481"/>
                <a:gd name="T18" fmla="*/ 381 h 3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1" h="381">
                  <a:moveTo>
                    <a:pt x="1480" y="380"/>
                  </a:moveTo>
                  <a:lnTo>
                    <a:pt x="1480" y="0"/>
                  </a:lnTo>
                  <a:lnTo>
                    <a:pt x="0" y="0"/>
                  </a:lnTo>
                  <a:lnTo>
                    <a:pt x="0" y="380"/>
                  </a:lnTo>
                  <a:lnTo>
                    <a:pt x="1480" y="380"/>
                  </a:lnTo>
                </a:path>
              </a:pathLst>
            </a:custGeom>
            <a:solidFill>
              <a:srgbClr val="13496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29" name="Freeform 14"/>
            <p:cNvSpPr>
              <a:spLocks noChangeArrowheads="1"/>
            </p:cNvSpPr>
            <p:nvPr/>
          </p:nvSpPr>
          <p:spPr bwMode="auto">
            <a:xfrm>
              <a:off x="2374" y="857"/>
              <a:ext cx="336" cy="86"/>
            </a:xfrm>
            <a:custGeom>
              <a:avLst/>
              <a:gdLst>
                <a:gd name="T0" fmla="*/ 1 w 1481"/>
                <a:gd name="T1" fmla="*/ 0 h 381"/>
                <a:gd name="T2" fmla="*/ 1 w 1481"/>
                <a:gd name="T3" fmla="*/ 0 h 381"/>
                <a:gd name="T4" fmla="*/ 0 w 1481"/>
                <a:gd name="T5" fmla="*/ 0 h 381"/>
                <a:gd name="T6" fmla="*/ 0 w 1481"/>
                <a:gd name="T7" fmla="*/ 0 h 381"/>
                <a:gd name="T8" fmla="*/ 1 w 1481"/>
                <a:gd name="T9" fmla="*/ 0 h 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1"/>
                <a:gd name="T16" fmla="*/ 0 h 381"/>
                <a:gd name="T17" fmla="*/ 1481 w 1481"/>
                <a:gd name="T18" fmla="*/ 381 h 3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1" h="381">
                  <a:moveTo>
                    <a:pt x="1480" y="380"/>
                  </a:moveTo>
                  <a:lnTo>
                    <a:pt x="1480" y="0"/>
                  </a:lnTo>
                  <a:lnTo>
                    <a:pt x="0" y="0"/>
                  </a:lnTo>
                  <a:lnTo>
                    <a:pt x="0" y="380"/>
                  </a:lnTo>
                  <a:lnTo>
                    <a:pt x="1480" y="380"/>
                  </a:lnTo>
                </a:path>
              </a:pathLst>
            </a:cu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30" name="Freeform 15"/>
            <p:cNvSpPr>
              <a:spLocks noChangeArrowheads="1"/>
            </p:cNvSpPr>
            <p:nvPr/>
          </p:nvSpPr>
          <p:spPr bwMode="auto">
            <a:xfrm>
              <a:off x="2459" y="727"/>
              <a:ext cx="332" cy="31"/>
            </a:xfrm>
            <a:custGeom>
              <a:avLst/>
              <a:gdLst>
                <a:gd name="T0" fmla="*/ 1 w 1464"/>
                <a:gd name="T1" fmla="*/ 0 h 136"/>
                <a:gd name="T2" fmla="*/ 1 w 1464"/>
                <a:gd name="T3" fmla="*/ 0 h 136"/>
                <a:gd name="T4" fmla="*/ 1 w 1464"/>
                <a:gd name="T5" fmla="*/ 0 h 136"/>
                <a:gd name="T6" fmla="*/ 0 w 1464"/>
                <a:gd name="T7" fmla="*/ 0 h 136"/>
                <a:gd name="T8" fmla="*/ 0 w 1464"/>
                <a:gd name="T9" fmla="*/ 0 h 136"/>
                <a:gd name="T10" fmla="*/ 1 w 1464"/>
                <a:gd name="T11" fmla="*/ 0 h 136"/>
                <a:gd name="T12" fmla="*/ 1 w 1464"/>
                <a:gd name="T13" fmla="*/ 0 h 136"/>
                <a:gd name="T14" fmla="*/ 1 w 1464"/>
                <a:gd name="T15" fmla="*/ 0 h 1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64"/>
                <a:gd name="T25" fmla="*/ 0 h 136"/>
                <a:gd name="T26" fmla="*/ 1464 w 1464"/>
                <a:gd name="T27" fmla="*/ 136 h 1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64" h="136">
                  <a:moveTo>
                    <a:pt x="1463" y="67"/>
                  </a:moveTo>
                  <a:lnTo>
                    <a:pt x="1090" y="0"/>
                  </a:lnTo>
                  <a:lnTo>
                    <a:pt x="1065" y="37"/>
                  </a:lnTo>
                  <a:lnTo>
                    <a:pt x="56" y="35"/>
                  </a:lnTo>
                  <a:lnTo>
                    <a:pt x="0" y="84"/>
                  </a:lnTo>
                  <a:lnTo>
                    <a:pt x="1026" y="84"/>
                  </a:lnTo>
                  <a:lnTo>
                    <a:pt x="1003" y="135"/>
                  </a:lnTo>
                  <a:lnTo>
                    <a:pt x="1463" y="67"/>
                  </a:lnTo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31" name="Line 16"/>
            <p:cNvSpPr>
              <a:spLocks noChangeShapeType="1"/>
            </p:cNvSpPr>
            <p:nvPr/>
          </p:nvSpPr>
          <p:spPr bwMode="auto">
            <a:xfrm>
              <a:off x="2402" y="857"/>
              <a:ext cx="1" cy="86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2" name="Line 17"/>
            <p:cNvSpPr>
              <a:spLocks noChangeShapeType="1"/>
            </p:cNvSpPr>
            <p:nvPr/>
          </p:nvSpPr>
          <p:spPr bwMode="auto">
            <a:xfrm>
              <a:off x="2430" y="857"/>
              <a:ext cx="1" cy="86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3" name="Line 18"/>
            <p:cNvSpPr>
              <a:spLocks noChangeShapeType="1"/>
            </p:cNvSpPr>
            <p:nvPr/>
          </p:nvSpPr>
          <p:spPr bwMode="auto">
            <a:xfrm>
              <a:off x="2458" y="857"/>
              <a:ext cx="1" cy="86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4" name="Line 19"/>
            <p:cNvSpPr>
              <a:spLocks noChangeShapeType="1"/>
            </p:cNvSpPr>
            <p:nvPr/>
          </p:nvSpPr>
          <p:spPr bwMode="auto">
            <a:xfrm>
              <a:off x="2485" y="857"/>
              <a:ext cx="1" cy="86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5" name="Line 20"/>
            <p:cNvSpPr>
              <a:spLocks noChangeShapeType="1"/>
            </p:cNvSpPr>
            <p:nvPr/>
          </p:nvSpPr>
          <p:spPr bwMode="auto">
            <a:xfrm>
              <a:off x="2513" y="857"/>
              <a:ext cx="1" cy="86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6" name="Line 21"/>
            <p:cNvSpPr>
              <a:spLocks noChangeShapeType="1"/>
            </p:cNvSpPr>
            <p:nvPr/>
          </p:nvSpPr>
          <p:spPr bwMode="auto">
            <a:xfrm>
              <a:off x="2541" y="857"/>
              <a:ext cx="1" cy="86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7" name="Line 22"/>
            <p:cNvSpPr>
              <a:spLocks noChangeShapeType="1"/>
            </p:cNvSpPr>
            <p:nvPr/>
          </p:nvSpPr>
          <p:spPr bwMode="auto">
            <a:xfrm>
              <a:off x="2569" y="857"/>
              <a:ext cx="1" cy="86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8" name="Line 23"/>
            <p:cNvSpPr>
              <a:spLocks noChangeShapeType="1"/>
            </p:cNvSpPr>
            <p:nvPr/>
          </p:nvSpPr>
          <p:spPr bwMode="auto">
            <a:xfrm>
              <a:off x="2597" y="857"/>
              <a:ext cx="1" cy="86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9" name="Line 24"/>
            <p:cNvSpPr>
              <a:spLocks noChangeShapeType="1"/>
            </p:cNvSpPr>
            <p:nvPr/>
          </p:nvSpPr>
          <p:spPr bwMode="auto">
            <a:xfrm>
              <a:off x="2625" y="857"/>
              <a:ext cx="1" cy="86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40" name="Line 25"/>
            <p:cNvSpPr>
              <a:spLocks noChangeShapeType="1"/>
            </p:cNvSpPr>
            <p:nvPr/>
          </p:nvSpPr>
          <p:spPr bwMode="auto">
            <a:xfrm>
              <a:off x="2653" y="857"/>
              <a:ext cx="1" cy="86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41" name="Line 26"/>
            <p:cNvSpPr>
              <a:spLocks noChangeShapeType="1"/>
            </p:cNvSpPr>
            <p:nvPr/>
          </p:nvSpPr>
          <p:spPr bwMode="auto">
            <a:xfrm>
              <a:off x="2680" y="857"/>
              <a:ext cx="1" cy="86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42" name="Freeform 27"/>
            <p:cNvSpPr>
              <a:spLocks noChangeArrowheads="1"/>
            </p:cNvSpPr>
            <p:nvPr/>
          </p:nvSpPr>
          <p:spPr bwMode="auto">
            <a:xfrm>
              <a:off x="2453" y="733"/>
              <a:ext cx="332" cy="31"/>
            </a:xfrm>
            <a:custGeom>
              <a:avLst/>
              <a:gdLst>
                <a:gd name="T0" fmla="*/ 1 w 1464"/>
                <a:gd name="T1" fmla="*/ 0 h 136"/>
                <a:gd name="T2" fmla="*/ 1 w 1464"/>
                <a:gd name="T3" fmla="*/ 0 h 136"/>
                <a:gd name="T4" fmla="*/ 1 w 1464"/>
                <a:gd name="T5" fmla="*/ 0 h 136"/>
                <a:gd name="T6" fmla="*/ 0 w 1464"/>
                <a:gd name="T7" fmla="*/ 0 h 136"/>
                <a:gd name="T8" fmla="*/ 0 w 1464"/>
                <a:gd name="T9" fmla="*/ 0 h 136"/>
                <a:gd name="T10" fmla="*/ 1 w 1464"/>
                <a:gd name="T11" fmla="*/ 0 h 136"/>
                <a:gd name="T12" fmla="*/ 1 w 1464"/>
                <a:gd name="T13" fmla="*/ 0 h 136"/>
                <a:gd name="T14" fmla="*/ 1 w 1464"/>
                <a:gd name="T15" fmla="*/ 0 h 1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64"/>
                <a:gd name="T25" fmla="*/ 0 h 136"/>
                <a:gd name="T26" fmla="*/ 1464 w 1464"/>
                <a:gd name="T27" fmla="*/ 136 h 1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64" h="136">
                  <a:moveTo>
                    <a:pt x="1463" y="69"/>
                  </a:moveTo>
                  <a:lnTo>
                    <a:pt x="1089" y="0"/>
                  </a:lnTo>
                  <a:lnTo>
                    <a:pt x="1065" y="38"/>
                  </a:lnTo>
                  <a:lnTo>
                    <a:pt x="56" y="38"/>
                  </a:lnTo>
                  <a:lnTo>
                    <a:pt x="0" y="85"/>
                  </a:lnTo>
                  <a:lnTo>
                    <a:pt x="1026" y="85"/>
                  </a:lnTo>
                  <a:lnTo>
                    <a:pt x="1003" y="135"/>
                  </a:lnTo>
                  <a:lnTo>
                    <a:pt x="1463" y="6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43" name="Freeform 28"/>
            <p:cNvSpPr>
              <a:spLocks noChangeArrowheads="1"/>
            </p:cNvSpPr>
            <p:nvPr/>
          </p:nvSpPr>
          <p:spPr bwMode="auto">
            <a:xfrm>
              <a:off x="2331" y="811"/>
              <a:ext cx="444" cy="95"/>
            </a:xfrm>
            <a:custGeom>
              <a:avLst/>
              <a:gdLst>
                <a:gd name="T0" fmla="*/ 1 w 1956"/>
                <a:gd name="T1" fmla="*/ 0 h 421"/>
                <a:gd name="T2" fmla="*/ 0 w 1956"/>
                <a:gd name="T3" fmla="*/ 0 h 421"/>
                <a:gd name="T4" fmla="*/ 0 w 1956"/>
                <a:gd name="T5" fmla="*/ 0 h 421"/>
                <a:gd name="T6" fmla="*/ 1 w 1956"/>
                <a:gd name="T7" fmla="*/ 0 h 421"/>
                <a:gd name="T8" fmla="*/ 1 w 1956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6"/>
                <a:gd name="T16" fmla="*/ 0 h 421"/>
                <a:gd name="T17" fmla="*/ 1956 w 1956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6" h="421">
                  <a:moveTo>
                    <a:pt x="1953" y="420"/>
                  </a:moveTo>
                  <a:lnTo>
                    <a:pt x="0" y="420"/>
                  </a:lnTo>
                  <a:lnTo>
                    <a:pt x="0" y="0"/>
                  </a:lnTo>
                  <a:lnTo>
                    <a:pt x="1955" y="0"/>
                  </a:lnTo>
                  <a:lnTo>
                    <a:pt x="1953" y="420"/>
                  </a:lnTo>
                </a:path>
              </a:pathLst>
            </a:custGeom>
            <a:solidFill>
              <a:srgbClr val="0760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44" name="Freeform 29"/>
            <p:cNvSpPr>
              <a:spLocks noChangeArrowheads="1"/>
            </p:cNvSpPr>
            <p:nvPr/>
          </p:nvSpPr>
          <p:spPr bwMode="auto">
            <a:xfrm>
              <a:off x="2329" y="904"/>
              <a:ext cx="445" cy="5"/>
            </a:xfrm>
            <a:custGeom>
              <a:avLst/>
              <a:gdLst>
                <a:gd name="T0" fmla="*/ 0 w 1964"/>
                <a:gd name="T1" fmla="*/ 0 h 22"/>
                <a:gd name="T2" fmla="*/ 0 w 1964"/>
                <a:gd name="T3" fmla="*/ 0 h 22"/>
                <a:gd name="T4" fmla="*/ 1 w 1964"/>
                <a:gd name="T5" fmla="*/ 0 h 22"/>
                <a:gd name="T6" fmla="*/ 1 w 1964"/>
                <a:gd name="T7" fmla="*/ 0 h 22"/>
                <a:gd name="T8" fmla="*/ 0 w 1964"/>
                <a:gd name="T9" fmla="*/ 0 h 22"/>
                <a:gd name="T10" fmla="*/ 0 w 1964"/>
                <a:gd name="T11" fmla="*/ 0 h 22"/>
                <a:gd name="T12" fmla="*/ 0 w 1964"/>
                <a:gd name="T13" fmla="*/ 0 h 22"/>
                <a:gd name="T14" fmla="*/ 0 w 1964"/>
                <a:gd name="T15" fmla="*/ 0 h 22"/>
                <a:gd name="T16" fmla="*/ 0 w 1964"/>
                <a:gd name="T17" fmla="*/ 0 h 22"/>
                <a:gd name="T18" fmla="*/ 0 w 1964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4"/>
                <a:gd name="T31" fmla="*/ 0 h 22"/>
                <a:gd name="T32" fmla="*/ 1964 w 1964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4" h="22">
                  <a:moveTo>
                    <a:pt x="0" y="9"/>
                  </a:moveTo>
                  <a:lnTo>
                    <a:pt x="9" y="21"/>
                  </a:lnTo>
                  <a:lnTo>
                    <a:pt x="1963" y="21"/>
                  </a:lnTo>
                  <a:lnTo>
                    <a:pt x="1963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1"/>
                  </a:lnTo>
                  <a:lnTo>
                    <a:pt x="9" y="21"/>
                  </a:lnTo>
                  <a:lnTo>
                    <a:pt x="0" y="9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45" name="Freeform 30"/>
            <p:cNvSpPr>
              <a:spLocks noChangeArrowheads="1"/>
            </p:cNvSpPr>
            <p:nvPr/>
          </p:nvSpPr>
          <p:spPr bwMode="auto">
            <a:xfrm>
              <a:off x="2329" y="809"/>
              <a:ext cx="5" cy="98"/>
            </a:xfrm>
            <a:custGeom>
              <a:avLst/>
              <a:gdLst>
                <a:gd name="T0" fmla="*/ 0 w 22"/>
                <a:gd name="T1" fmla="*/ 0 h 431"/>
                <a:gd name="T2" fmla="*/ 0 w 22"/>
                <a:gd name="T3" fmla="*/ 0 h 431"/>
                <a:gd name="T4" fmla="*/ 0 w 22"/>
                <a:gd name="T5" fmla="*/ 0 h 431"/>
                <a:gd name="T6" fmla="*/ 0 w 22"/>
                <a:gd name="T7" fmla="*/ 0 h 431"/>
                <a:gd name="T8" fmla="*/ 0 w 22"/>
                <a:gd name="T9" fmla="*/ 0 h 431"/>
                <a:gd name="T10" fmla="*/ 0 w 22"/>
                <a:gd name="T11" fmla="*/ 0 h 431"/>
                <a:gd name="T12" fmla="*/ 0 w 22"/>
                <a:gd name="T13" fmla="*/ 0 h 431"/>
                <a:gd name="T14" fmla="*/ 0 w 22"/>
                <a:gd name="T15" fmla="*/ 0 h 431"/>
                <a:gd name="T16" fmla="*/ 0 w 22"/>
                <a:gd name="T17" fmla="*/ 0 h 431"/>
                <a:gd name="T18" fmla="*/ 0 w 22"/>
                <a:gd name="T19" fmla="*/ 0 h 4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431"/>
                <a:gd name="T32" fmla="*/ 22 w 22"/>
                <a:gd name="T33" fmla="*/ 431 h 4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431">
                  <a:moveTo>
                    <a:pt x="10" y="0"/>
                  </a:moveTo>
                  <a:lnTo>
                    <a:pt x="0" y="9"/>
                  </a:lnTo>
                  <a:lnTo>
                    <a:pt x="0" y="430"/>
                  </a:lnTo>
                  <a:lnTo>
                    <a:pt x="19" y="430"/>
                  </a:lnTo>
                  <a:lnTo>
                    <a:pt x="21" y="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0" y="0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46" name="Freeform 31"/>
            <p:cNvSpPr>
              <a:spLocks noChangeArrowheads="1"/>
            </p:cNvSpPr>
            <p:nvPr/>
          </p:nvSpPr>
          <p:spPr bwMode="auto">
            <a:xfrm>
              <a:off x="2331" y="809"/>
              <a:ext cx="446" cy="5"/>
            </a:xfrm>
            <a:custGeom>
              <a:avLst/>
              <a:gdLst>
                <a:gd name="T0" fmla="*/ 1 w 1966"/>
                <a:gd name="T1" fmla="*/ 0 h 22"/>
                <a:gd name="T2" fmla="*/ 1 w 1966"/>
                <a:gd name="T3" fmla="*/ 0 h 22"/>
                <a:gd name="T4" fmla="*/ 0 w 1966"/>
                <a:gd name="T5" fmla="*/ 0 h 22"/>
                <a:gd name="T6" fmla="*/ 0 w 1966"/>
                <a:gd name="T7" fmla="*/ 0 h 22"/>
                <a:gd name="T8" fmla="*/ 1 w 1966"/>
                <a:gd name="T9" fmla="*/ 0 h 22"/>
                <a:gd name="T10" fmla="*/ 1 w 1966"/>
                <a:gd name="T11" fmla="*/ 0 h 22"/>
                <a:gd name="T12" fmla="*/ 1 w 1966"/>
                <a:gd name="T13" fmla="*/ 0 h 22"/>
                <a:gd name="T14" fmla="*/ 1 w 1966"/>
                <a:gd name="T15" fmla="*/ 0 h 22"/>
                <a:gd name="T16" fmla="*/ 1 w 1966"/>
                <a:gd name="T17" fmla="*/ 0 h 22"/>
                <a:gd name="T18" fmla="*/ 1 w 1966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6"/>
                <a:gd name="T31" fmla="*/ 0 h 22"/>
                <a:gd name="T32" fmla="*/ 1966 w 196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6" h="22">
                  <a:moveTo>
                    <a:pt x="1965" y="10"/>
                  </a:moveTo>
                  <a:lnTo>
                    <a:pt x="1954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954" y="21"/>
                  </a:lnTo>
                  <a:lnTo>
                    <a:pt x="1965" y="10"/>
                  </a:lnTo>
                  <a:lnTo>
                    <a:pt x="1965" y="0"/>
                  </a:lnTo>
                  <a:lnTo>
                    <a:pt x="1954" y="0"/>
                  </a:lnTo>
                  <a:lnTo>
                    <a:pt x="1965" y="10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47" name="Freeform 32"/>
            <p:cNvSpPr>
              <a:spLocks noChangeArrowheads="1"/>
            </p:cNvSpPr>
            <p:nvPr/>
          </p:nvSpPr>
          <p:spPr bwMode="auto">
            <a:xfrm>
              <a:off x="2771" y="811"/>
              <a:ext cx="5" cy="98"/>
            </a:xfrm>
            <a:custGeom>
              <a:avLst/>
              <a:gdLst>
                <a:gd name="T0" fmla="*/ 0 w 23"/>
                <a:gd name="T1" fmla="*/ 0 h 431"/>
                <a:gd name="T2" fmla="*/ 0 w 23"/>
                <a:gd name="T3" fmla="*/ 0 h 431"/>
                <a:gd name="T4" fmla="*/ 0 w 23"/>
                <a:gd name="T5" fmla="*/ 0 h 431"/>
                <a:gd name="T6" fmla="*/ 0 w 23"/>
                <a:gd name="T7" fmla="*/ 0 h 431"/>
                <a:gd name="T8" fmla="*/ 0 w 23"/>
                <a:gd name="T9" fmla="*/ 0 h 431"/>
                <a:gd name="T10" fmla="*/ 0 w 23"/>
                <a:gd name="T11" fmla="*/ 0 h 431"/>
                <a:gd name="T12" fmla="*/ 0 w 23"/>
                <a:gd name="T13" fmla="*/ 0 h 431"/>
                <a:gd name="T14" fmla="*/ 0 w 23"/>
                <a:gd name="T15" fmla="*/ 0 h 431"/>
                <a:gd name="T16" fmla="*/ 0 w 23"/>
                <a:gd name="T17" fmla="*/ 0 h 431"/>
                <a:gd name="T18" fmla="*/ 0 w 23"/>
                <a:gd name="T19" fmla="*/ 0 h 4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431"/>
                <a:gd name="T32" fmla="*/ 23 w 23"/>
                <a:gd name="T33" fmla="*/ 431 h 4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431">
                  <a:moveTo>
                    <a:pt x="11" y="430"/>
                  </a:moveTo>
                  <a:lnTo>
                    <a:pt x="22" y="419"/>
                  </a:lnTo>
                  <a:lnTo>
                    <a:pt x="22" y="0"/>
                  </a:lnTo>
                  <a:lnTo>
                    <a:pt x="1" y="0"/>
                  </a:lnTo>
                  <a:lnTo>
                    <a:pt x="0" y="419"/>
                  </a:lnTo>
                  <a:lnTo>
                    <a:pt x="11" y="430"/>
                  </a:lnTo>
                  <a:lnTo>
                    <a:pt x="22" y="430"/>
                  </a:lnTo>
                  <a:lnTo>
                    <a:pt x="22" y="419"/>
                  </a:lnTo>
                  <a:lnTo>
                    <a:pt x="11" y="430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48" name="Freeform 33"/>
            <p:cNvSpPr>
              <a:spLocks noChangeArrowheads="1"/>
            </p:cNvSpPr>
            <p:nvPr/>
          </p:nvSpPr>
          <p:spPr bwMode="auto">
            <a:xfrm>
              <a:off x="2372" y="839"/>
              <a:ext cx="60" cy="42"/>
            </a:xfrm>
            <a:custGeom>
              <a:avLst/>
              <a:gdLst>
                <a:gd name="T0" fmla="*/ 0 w 264"/>
                <a:gd name="T1" fmla="*/ 0 h 184"/>
                <a:gd name="T2" fmla="*/ 0 w 264"/>
                <a:gd name="T3" fmla="*/ 0 h 184"/>
                <a:gd name="T4" fmla="*/ 0 w 264"/>
                <a:gd name="T5" fmla="*/ 0 h 184"/>
                <a:gd name="T6" fmla="*/ 0 w 264"/>
                <a:gd name="T7" fmla="*/ 0 h 184"/>
                <a:gd name="T8" fmla="*/ 0 w 264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184"/>
                <a:gd name="T17" fmla="*/ 264 w 264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184">
                  <a:moveTo>
                    <a:pt x="263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18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49" name="Freeform 34"/>
            <p:cNvSpPr>
              <a:spLocks noChangeArrowheads="1"/>
            </p:cNvSpPr>
            <p:nvPr/>
          </p:nvSpPr>
          <p:spPr bwMode="auto">
            <a:xfrm>
              <a:off x="2372" y="839"/>
              <a:ext cx="60" cy="42"/>
            </a:xfrm>
            <a:custGeom>
              <a:avLst/>
              <a:gdLst>
                <a:gd name="T0" fmla="*/ 0 w 264"/>
                <a:gd name="T1" fmla="*/ 0 h 184"/>
                <a:gd name="T2" fmla="*/ 0 w 264"/>
                <a:gd name="T3" fmla="*/ 0 h 184"/>
                <a:gd name="T4" fmla="*/ 0 w 264"/>
                <a:gd name="T5" fmla="*/ 0 h 184"/>
                <a:gd name="T6" fmla="*/ 0 w 264"/>
                <a:gd name="T7" fmla="*/ 0 h 184"/>
                <a:gd name="T8" fmla="*/ 0 w 264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184"/>
                <a:gd name="T17" fmla="*/ 264 w 264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184">
                  <a:moveTo>
                    <a:pt x="263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18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50" name="Freeform 35"/>
            <p:cNvSpPr>
              <a:spLocks noChangeArrowheads="1"/>
            </p:cNvSpPr>
            <p:nvPr/>
          </p:nvSpPr>
          <p:spPr bwMode="auto">
            <a:xfrm>
              <a:off x="2354" y="892"/>
              <a:ext cx="18" cy="7"/>
            </a:xfrm>
            <a:custGeom>
              <a:avLst/>
              <a:gdLst>
                <a:gd name="T0" fmla="*/ 0 w 80"/>
                <a:gd name="T1" fmla="*/ 0 h 33"/>
                <a:gd name="T2" fmla="*/ 0 w 80"/>
                <a:gd name="T3" fmla="*/ 0 h 33"/>
                <a:gd name="T4" fmla="*/ 0 w 80"/>
                <a:gd name="T5" fmla="*/ 0 h 33"/>
                <a:gd name="T6" fmla="*/ 0 w 80"/>
                <a:gd name="T7" fmla="*/ 0 h 33"/>
                <a:gd name="T8" fmla="*/ 0 w 8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3"/>
                <a:gd name="T17" fmla="*/ 80 w 8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3">
                  <a:moveTo>
                    <a:pt x="79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51" name="Freeform 36"/>
            <p:cNvSpPr>
              <a:spLocks noChangeArrowheads="1"/>
            </p:cNvSpPr>
            <p:nvPr/>
          </p:nvSpPr>
          <p:spPr bwMode="auto">
            <a:xfrm>
              <a:off x="2354" y="892"/>
              <a:ext cx="18" cy="7"/>
            </a:xfrm>
            <a:custGeom>
              <a:avLst/>
              <a:gdLst>
                <a:gd name="T0" fmla="*/ 0 w 80"/>
                <a:gd name="T1" fmla="*/ 0 h 33"/>
                <a:gd name="T2" fmla="*/ 0 w 80"/>
                <a:gd name="T3" fmla="*/ 0 h 33"/>
                <a:gd name="T4" fmla="*/ 0 w 80"/>
                <a:gd name="T5" fmla="*/ 0 h 33"/>
                <a:gd name="T6" fmla="*/ 0 w 80"/>
                <a:gd name="T7" fmla="*/ 0 h 33"/>
                <a:gd name="T8" fmla="*/ 0 w 8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3"/>
                <a:gd name="T17" fmla="*/ 80 w 8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3">
                  <a:moveTo>
                    <a:pt x="79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52" name="Freeform 37"/>
            <p:cNvSpPr>
              <a:spLocks noChangeArrowheads="1"/>
            </p:cNvSpPr>
            <p:nvPr/>
          </p:nvSpPr>
          <p:spPr bwMode="auto">
            <a:xfrm>
              <a:off x="2390" y="892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53" name="Freeform 38"/>
            <p:cNvSpPr>
              <a:spLocks noChangeArrowheads="1"/>
            </p:cNvSpPr>
            <p:nvPr/>
          </p:nvSpPr>
          <p:spPr bwMode="auto">
            <a:xfrm>
              <a:off x="2390" y="892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54" name="Freeform 39"/>
            <p:cNvSpPr>
              <a:spLocks noChangeArrowheads="1"/>
            </p:cNvSpPr>
            <p:nvPr/>
          </p:nvSpPr>
          <p:spPr bwMode="auto">
            <a:xfrm>
              <a:off x="2426" y="892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55" name="Freeform 40"/>
            <p:cNvSpPr>
              <a:spLocks noChangeArrowheads="1"/>
            </p:cNvSpPr>
            <p:nvPr/>
          </p:nvSpPr>
          <p:spPr bwMode="auto">
            <a:xfrm>
              <a:off x="2426" y="892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56" name="Freeform 41"/>
            <p:cNvSpPr>
              <a:spLocks noChangeArrowheads="1"/>
            </p:cNvSpPr>
            <p:nvPr/>
          </p:nvSpPr>
          <p:spPr bwMode="auto">
            <a:xfrm>
              <a:off x="2463" y="892"/>
              <a:ext cx="18" cy="7"/>
            </a:xfrm>
            <a:custGeom>
              <a:avLst/>
              <a:gdLst>
                <a:gd name="T0" fmla="*/ 0 w 80"/>
                <a:gd name="T1" fmla="*/ 0 h 33"/>
                <a:gd name="T2" fmla="*/ 0 w 80"/>
                <a:gd name="T3" fmla="*/ 0 h 33"/>
                <a:gd name="T4" fmla="*/ 0 w 80"/>
                <a:gd name="T5" fmla="*/ 0 h 33"/>
                <a:gd name="T6" fmla="*/ 0 w 80"/>
                <a:gd name="T7" fmla="*/ 0 h 33"/>
                <a:gd name="T8" fmla="*/ 0 w 8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3"/>
                <a:gd name="T17" fmla="*/ 80 w 8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3">
                  <a:moveTo>
                    <a:pt x="79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57" name="Freeform 42"/>
            <p:cNvSpPr>
              <a:spLocks noChangeArrowheads="1"/>
            </p:cNvSpPr>
            <p:nvPr/>
          </p:nvSpPr>
          <p:spPr bwMode="auto">
            <a:xfrm>
              <a:off x="2463" y="892"/>
              <a:ext cx="18" cy="7"/>
            </a:xfrm>
            <a:custGeom>
              <a:avLst/>
              <a:gdLst>
                <a:gd name="T0" fmla="*/ 0 w 80"/>
                <a:gd name="T1" fmla="*/ 0 h 33"/>
                <a:gd name="T2" fmla="*/ 0 w 80"/>
                <a:gd name="T3" fmla="*/ 0 h 33"/>
                <a:gd name="T4" fmla="*/ 0 w 80"/>
                <a:gd name="T5" fmla="*/ 0 h 33"/>
                <a:gd name="T6" fmla="*/ 0 w 80"/>
                <a:gd name="T7" fmla="*/ 0 h 33"/>
                <a:gd name="T8" fmla="*/ 0 w 8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3"/>
                <a:gd name="T17" fmla="*/ 80 w 8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3">
                  <a:moveTo>
                    <a:pt x="79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58" name="Freeform 43"/>
            <p:cNvSpPr>
              <a:spLocks noChangeArrowheads="1"/>
            </p:cNvSpPr>
            <p:nvPr/>
          </p:nvSpPr>
          <p:spPr bwMode="auto">
            <a:xfrm>
              <a:off x="2499" y="892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59" name="Freeform 44"/>
            <p:cNvSpPr>
              <a:spLocks noChangeArrowheads="1"/>
            </p:cNvSpPr>
            <p:nvPr/>
          </p:nvSpPr>
          <p:spPr bwMode="auto">
            <a:xfrm>
              <a:off x="2499" y="892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60" name="Freeform 45"/>
            <p:cNvSpPr>
              <a:spLocks noChangeArrowheads="1"/>
            </p:cNvSpPr>
            <p:nvPr/>
          </p:nvSpPr>
          <p:spPr bwMode="auto">
            <a:xfrm>
              <a:off x="2536" y="892"/>
              <a:ext cx="18" cy="7"/>
            </a:xfrm>
            <a:custGeom>
              <a:avLst/>
              <a:gdLst>
                <a:gd name="T0" fmla="*/ 0 w 80"/>
                <a:gd name="T1" fmla="*/ 0 h 33"/>
                <a:gd name="T2" fmla="*/ 0 w 80"/>
                <a:gd name="T3" fmla="*/ 0 h 33"/>
                <a:gd name="T4" fmla="*/ 0 w 80"/>
                <a:gd name="T5" fmla="*/ 0 h 33"/>
                <a:gd name="T6" fmla="*/ 0 w 80"/>
                <a:gd name="T7" fmla="*/ 0 h 33"/>
                <a:gd name="T8" fmla="*/ 0 w 8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3"/>
                <a:gd name="T17" fmla="*/ 80 w 8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3">
                  <a:moveTo>
                    <a:pt x="79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61" name="Freeform 46"/>
            <p:cNvSpPr>
              <a:spLocks noChangeArrowheads="1"/>
            </p:cNvSpPr>
            <p:nvPr/>
          </p:nvSpPr>
          <p:spPr bwMode="auto">
            <a:xfrm>
              <a:off x="2536" y="892"/>
              <a:ext cx="18" cy="7"/>
            </a:xfrm>
            <a:custGeom>
              <a:avLst/>
              <a:gdLst>
                <a:gd name="T0" fmla="*/ 0 w 80"/>
                <a:gd name="T1" fmla="*/ 0 h 33"/>
                <a:gd name="T2" fmla="*/ 0 w 80"/>
                <a:gd name="T3" fmla="*/ 0 h 33"/>
                <a:gd name="T4" fmla="*/ 0 w 80"/>
                <a:gd name="T5" fmla="*/ 0 h 33"/>
                <a:gd name="T6" fmla="*/ 0 w 80"/>
                <a:gd name="T7" fmla="*/ 0 h 33"/>
                <a:gd name="T8" fmla="*/ 0 w 8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3"/>
                <a:gd name="T17" fmla="*/ 80 w 8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3">
                  <a:moveTo>
                    <a:pt x="79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62" name="Freeform 47"/>
            <p:cNvSpPr>
              <a:spLocks noChangeArrowheads="1"/>
            </p:cNvSpPr>
            <p:nvPr/>
          </p:nvSpPr>
          <p:spPr bwMode="auto">
            <a:xfrm>
              <a:off x="2571" y="892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63" name="Freeform 48"/>
            <p:cNvSpPr>
              <a:spLocks noChangeArrowheads="1"/>
            </p:cNvSpPr>
            <p:nvPr/>
          </p:nvSpPr>
          <p:spPr bwMode="auto">
            <a:xfrm>
              <a:off x="2571" y="892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64" name="Freeform 49"/>
            <p:cNvSpPr>
              <a:spLocks noChangeArrowheads="1"/>
            </p:cNvSpPr>
            <p:nvPr/>
          </p:nvSpPr>
          <p:spPr bwMode="auto">
            <a:xfrm>
              <a:off x="2608" y="892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65" name="Freeform 50"/>
            <p:cNvSpPr>
              <a:spLocks noChangeArrowheads="1"/>
            </p:cNvSpPr>
            <p:nvPr/>
          </p:nvSpPr>
          <p:spPr bwMode="auto">
            <a:xfrm>
              <a:off x="2608" y="892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66" name="Freeform 51"/>
            <p:cNvSpPr>
              <a:spLocks noChangeArrowheads="1"/>
            </p:cNvSpPr>
            <p:nvPr/>
          </p:nvSpPr>
          <p:spPr bwMode="auto">
            <a:xfrm>
              <a:off x="2644" y="892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67" name="Freeform 52"/>
            <p:cNvSpPr>
              <a:spLocks noChangeArrowheads="1"/>
            </p:cNvSpPr>
            <p:nvPr/>
          </p:nvSpPr>
          <p:spPr bwMode="auto">
            <a:xfrm>
              <a:off x="2644" y="892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68" name="Freeform 53"/>
            <p:cNvSpPr>
              <a:spLocks noChangeArrowheads="1"/>
            </p:cNvSpPr>
            <p:nvPr/>
          </p:nvSpPr>
          <p:spPr bwMode="auto">
            <a:xfrm>
              <a:off x="2680" y="892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69" name="Freeform 54"/>
            <p:cNvSpPr>
              <a:spLocks noChangeArrowheads="1"/>
            </p:cNvSpPr>
            <p:nvPr/>
          </p:nvSpPr>
          <p:spPr bwMode="auto">
            <a:xfrm>
              <a:off x="2680" y="892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70" name="Freeform 55"/>
            <p:cNvSpPr>
              <a:spLocks noChangeArrowheads="1"/>
            </p:cNvSpPr>
            <p:nvPr/>
          </p:nvSpPr>
          <p:spPr bwMode="auto">
            <a:xfrm>
              <a:off x="2717" y="892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71" name="Freeform 56"/>
            <p:cNvSpPr>
              <a:spLocks noChangeArrowheads="1"/>
            </p:cNvSpPr>
            <p:nvPr/>
          </p:nvSpPr>
          <p:spPr bwMode="auto">
            <a:xfrm>
              <a:off x="2717" y="892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72" name="Freeform 57"/>
            <p:cNvSpPr>
              <a:spLocks noChangeArrowheads="1"/>
            </p:cNvSpPr>
            <p:nvPr/>
          </p:nvSpPr>
          <p:spPr bwMode="auto">
            <a:xfrm>
              <a:off x="2354" y="821"/>
              <a:ext cx="18" cy="7"/>
            </a:xfrm>
            <a:custGeom>
              <a:avLst/>
              <a:gdLst>
                <a:gd name="T0" fmla="*/ 0 w 80"/>
                <a:gd name="T1" fmla="*/ 0 h 33"/>
                <a:gd name="T2" fmla="*/ 0 w 80"/>
                <a:gd name="T3" fmla="*/ 0 h 33"/>
                <a:gd name="T4" fmla="*/ 0 w 80"/>
                <a:gd name="T5" fmla="*/ 0 h 33"/>
                <a:gd name="T6" fmla="*/ 0 w 80"/>
                <a:gd name="T7" fmla="*/ 0 h 33"/>
                <a:gd name="T8" fmla="*/ 0 w 8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3"/>
                <a:gd name="T17" fmla="*/ 80 w 8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3">
                  <a:moveTo>
                    <a:pt x="79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73" name="Freeform 58"/>
            <p:cNvSpPr>
              <a:spLocks noChangeArrowheads="1"/>
            </p:cNvSpPr>
            <p:nvPr/>
          </p:nvSpPr>
          <p:spPr bwMode="auto">
            <a:xfrm>
              <a:off x="2354" y="821"/>
              <a:ext cx="18" cy="7"/>
            </a:xfrm>
            <a:custGeom>
              <a:avLst/>
              <a:gdLst>
                <a:gd name="T0" fmla="*/ 0 w 80"/>
                <a:gd name="T1" fmla="*/ 0 h 33"/>
                <a:gd name="T2" fmla="*/ 0 w 80"/>
                <a:gd name="T3" fmla="*/ 0 h 33"/>
                <a:gd name="T4" fmla="*/ 0 w 80"/>
                <a:gd name="T5" fmla="*/ 0 h 33"/>
                <a:gd name="T6" fmla="*/ 0 w 80"/>
                <a:gd name="T7" fmla="*/ 0 h 33"/>
                <a:gd name="T8" fmla="*/ 0 w 8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3"/>
                <a:gd name="T17" fmla="*/ 80 w 8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3">
                  <a:moveTo>
                    <a:pt x="79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74" name="Freeform 59"/>
            <p:cNvSpPr>
              <a:spLocks noChangeArrowheads="1"/>
            </p:cNvSpPr>
            <p:nvPr/>
          </p:nvSpPr>
          <p:spPr bwMode="auto">
            <a:xfrm>
              <a:off x="2390" y="821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75" name="Freeform 60"/>
            <p:cNvSpPr>
              <a:spLocks noChangeArrowheads="1"/>
            </p:cNvSpPr>
            <p:nvPr/>
          </p:nvSpPr>
          <p:spPr bwMode="auto">
            <a:xfrm>
              <a:off x="2390" y="821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76" name="Freeform 61"/>
            <p:cNvSpPr>
              <a:spLocks noChangeArrowheads="1"/>
            </p:cNvSpPr>
            <p:nvPr/>
          </p:nvSpPr>
          <p:spPr bwMode="auto">
            <a:xfrm>
              <a:off x="2426" y="821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77" name="Freeform 62"/>
            <p:cNvSpPr>
              <a:spLocks noChangeArrowheads="1"/>
            </p:cNvSpPr>
            <p:nvPr/>
          </p:nvSpPr>
          <p:spPr bwMode="auto">
            <a:xfrm>
              <a:off x="2426" y="821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78" name="Freeform 63"/>
            <p:cNvSpPr>
              <a:spLocks noChangeArrowheads="1"/>
            </p:cNvSpPr>
            <p:nvPr/>
          </p:nvSpPr>
          <p:spPr bwMode="auto">
            <a:xfrm>
              <a:off x="2463" y="821"/>
              <a:ext cx="18" cy="7"/>
            </a:xfrm>
            <a:custGeom>
              <a:avLst/>
              <a:gdLst>
                <a:gd name="T0" fmla="*/ 0 w 80"/>
                <a:gd name="T1" fmla="*/ 0 h 33"/>
                <a:gd name="T2" fmla="*/ 0 w 80"/>
                <a:gd name="T3" fmla="*/ 0 h 33"/>
                <a:gd name="T4" fmla="*/ 0 w 80"/>
                <a:gd name="T5" fmla="*/ 0 h 33"/>
                <a:gd name="T6" fmla="*/ 0 w 80"/>
                <a:gd name="T7" fmla="*/ 0 h 33"/>
                <a:gd name="T8" fmla="*/ 0 w 8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3"/>
                <a:gd name="T17" fmla="*/ 80 w 8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3">
                  <a:moveTo>
                    <a:pt x="79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79" name="Freeform 64"/>
            <p:cNvSpPr>
              <a:spLocks noChangeArrowheads="1"/>
            </p:cNvSpPr>
            <p:nvPr/>
          </p:nvSpPr>
          <p:spPr bwMode="auto">
            <a:xfrm>
              <a:off x="2463" y="821"/>
              <a:ext cx="18" cy="7"/>
            </a:xfrm>
            <a:custGeom>
              <a:avLst/>
              <a:gdLst>
                <a:gd name="T0" fmla="*/ 0 w 80"/>
                <a:gd name="T1" fmla="*/ 0 h 33"/>
                <a:gd name="T2" fmla="*/ 0 w 80"/>
                <a:gd name="T3" fmla="*/ 0 h 33"/>
                <a:gd name="T4" fmla="*/ 0 w 80"/>
                <a:gd name="T5" fmla="*/ 0 h 33"/>
                <a:gd name="T6" fmla="*/ 0 w 80"/>
                <a:gd name="T7" fmla="*/ 0 h 33"/>
                <a:gd name="T8" fmla="*/ 0 w 8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3"/>
                <a:gd name="T17" fmla="*/ 80 w 8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3">
                  <a:moveTo>
                    <a:pt x="79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80" name="Freeform 65"/>
            <p:cNvSpPr>
              <a:spLocks noChangeArrowheads="1"/>
            </p:cNvSpPr>
            <p:nvPr/>
          </p:nvSpPr>
          <p:spPr bwMode="auto">
            <a:xfrm>
              <a:off x="2499" y="821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81" name="Freeform 66"/>
            <p:cNvSpPr>
              <a:spLocks noChangeArrowheads="1"/>
            </p:cNvSpPr>
            <p:nvPr/>
          </p:nvSpPr>
          <p:spPr bwMode="auto">
            <a:xfrm>
              <a:off x="2499" y="821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82" name="Freeform 67"/>
            <p:cNvSpPr>
              <a:spLocks noChangeArrowheads="1"/>
            </p:cNvSpPr>
            <p:nvPr/>
          </p:nvSpPr>
          <p:spPr bwMode="auto">
            <a:xfrm>
              <a:off x="2536" y="821"/>
              <a:ext cx="18" cy="7"/>
            </a:xfrm>
            <a:custGeom>
              <a:avLst/>
              <a:gdLst>
                <a:gd name="T0" fmla="*/ 0 w 80"/>
                <a:gd name="T1" fmla="*/ 0 h 33"/>
                <a:gd name="T2" fmla="*/ 0 w 80"/>
                <a:gd name="T3" fmla="*/ 0 h 33"/>
                <a:gd name="T4" fmla="*/ 0 w 80"/>
                <a:gd name="T5" fmla="*/ 0 h 33"/>
                <a:gd name="T6" fmla="*/ 0 w 80"/>
                <a:gd name="T7" fmla="*/ 0 h 33"/>
                <a:gd name="T8" fmla="*/ 0 w 8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3"/>
                <a:gd name="T17" fmla="*/ 80 w 8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3">
                  <a:moveTo>
                    <a:pt x="79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83" name="Freeform 68"/>
            <p:cNvSpPr>
              <a:spLocks noChangeArrowheads="1"/>
            </p:cNvSpPr>
            <p:nvPr/>
          </p:nvSpPr>
          <p:spPr bwMode="auto">
            <a:xfrm>
              <a:off x="2536" y="821"/>
              <a:ext cx="18" cy="7"/>
            </a:xfrm>
            <a:custGeom>
              <a:avLst/>
              <a:gdLst>
                <a:gd name="T0" fmla="*/ 0 w 80"/>
                <a:gd name="T1" fmla="*/ 0 h 33"/>
                <a:gd name="T2" fmla="*/ 0 w 80"/>
                <a:gd name="T3" fmla="*/ 0 h 33"/>
                <a:gd name="T4" fmla="*/ 0 w 80"/>
                <a:gd name="T5" fmla="*/ 0 h 33"/>
                <a:gd name="T6" fmla="*/ 0 w 80"/>
                <a:gd name="T7" fmla="*/ 0 h 33"/>
                <a:gd name="T8" fmla="*/ 0 w 8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3"/>
                <a:gd name="T17" fmla="*/ 80 w 8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3">
                  <a:moveTo>
                    <a:pt x="79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84" name="Freeform 69"/>
            <p:cNvSpPr>
              <a:spLocks noChangeArrowheads="1"/>
            </p:cNvSpPr>
            <p:nvPr/>
          </p:nvSpPr>
          <p:spPr bwMode="auto">
            <a:xfrm>
              <a:off x="2571" y="821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85" name="Freeform 70"/>
            <p:cNvSpPr>
              <a:spLocks noChangeArrowheads="1"/>
            </p:cNvSpPr>
            <p:nvPr/>
          </p:nvSpPr>
          <p:spPr bwMode="auto">
            <a:xfrm>
              <a:off x="2571" y="821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86" name="Freeform 71"/>
            <p:cNvSpPr>
              <a:spLocks noChangeArrowheads="1"/>
            </p:cNvSpPr>
            <p:nvPr/>
          </p:nvSpPr>
          <p:spPr bwMode="auto">
            <a:xfrm>
              <a:off x="2608" y="821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87" name="Freeform 72"/>
            <p:cNvSpPr>
              <a:spLocks noChangeArrowheads="1"/>
            </p:cNvSpPr>
            <p:nvPr/>
          </p:nvSpPr>
          <p:spPr bwMode="auto">
            <a:xfrm>
              <a:off x="2608" y="821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88" name="Freeform 73"/>
            <p:cNvSpPr>
              <a:spLocks noChangeArrowheads="1"/>
            </p:cNvSpPr>
            <p:nvPr/>
          </p:nvSpPr>
          <p:spPr bwMode="auto">
            <a:xfrm>
              <a:off x="2644" y="821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89" name="Freeform 74"/>
            <p:cNvSpPr>
              <a:spLocks noChangeArrowheads="1"/>
            </p:cNvSpPr>
            <p:nvPr/>
          </p:nvSpPr>
          <p:spPr bwMode="auto">
            <a:xfrm>
              <a:off x="2644" y="821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90" name="Freeform 75"/>
            <p:cNvSpPr>
              <a:spLocks noChangeArrowheads="1"/>
            </p:cNvSpPr>
            <p:nvPr/>
          </p:nvSpPr>
          <p:spPr bwMode="auto">
            <a:xfrm>
              <a:off x="2680" y="821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91" name="Freeform 76"/>
            <p:cNvSpPr>
              <a:spLocks noChangeArrowheads="1"/>
            </p:cNvSpPr>
            <p:nvPr/>
          </p:nvSpPr>
          <p:spPr bwMode="auto">
            <a:xfrm>
              <a:off x="2680" y="821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92" name="Freeform 77"/>
            <p:cNvSpPr>
              <a:spLocks noChangeArrowheads="1"/>
            </p:cNvSpPr>
            <p:nvPr/>
          </p:nvSpPr>
          <p:spPr bwMode="auto">
            <a:xfrm>
              <a:off x="2717" y="821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93" name="Freeform 78"/>
            <p:cNvSpPr>
              <a:spLocks noChangeArrowheads="1"/>
            </p:cNvSpPr>
            <p:nvPr/>
          </p:nvSpPr>
          <p:spPr bwMode="auto">
            <a:xfrm>
              <a:off x="2717" y="821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94" name="Freeform 79"/>
            <p:cNvSpPr>
              <a:spLocks noChangeArrowheads="1"/>
            </p:cNvSpPr>
            <p:nvPr/>
          </p:nvSpPr>
          <p:spPr bwMode="auto">
            <a:xfrm>
              <a:off x="2469" y="839"/>
              <a:ext cx="60" cy="42"/>
            </a:xfrm>
            <a:custGeom>
              <a:avLst/>
              <a:gdLst>
                <a:gd name="T0" fmla="*/ 0 w 264"/>
                <a:gd name="T1" fmla="*/ 0 h 184"/>
                <a:gd name="T2" fmla="*/ 0 w 264"/>
                <a:gd name="T3" fmla="*/ 0 h 184"/>
                <a:gd name="T4" fmla="*/ 0 w 264"/>
                <a:gd name="T5" fmla="*/ 0 h 184"/>
                <a:gd name="T6" fmla="*/ 0 w 264"/>
                <a:gd name="T7" fmla="*/ 0 h 184"/>
                <a:gd name="T8" fmla="*/ 0 w 264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184"/>
                <a:gd name="T17" fmla="*/ 264 w 264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184">
                  <a:moveTo>
                    <a:pt x="263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18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95" name="Freeform 80"/>
            <p:cNvSpPr>
              <a:spLocks noChangeArrowheads="1"/>
            </p:cNvSpPr>
            <p:nvPr/>
          </p:nvSpPr>
          <p:spPr bwMode="auto">
            <a:xfrm>
              <a:off x="2469" y="839"/>
              <a:ext cx="60" cy="42"/>
            </a:xfrm>
            <a:custGeom>
              <a:avLst/>
              <a:gdLst>
                <a:gd name="T0" fmla="*/ 0 w 264"/>
                <a:gd name="T1" fmla="*/ 0 h 184"/>
                <a:gd name="T2" fmla="*/ 0 w 264"/>
                <a:gd name="T3" fmla="*/ 0 h 184"/>
                <a:gd name="T4" fmla="*/ 0 w 264"/>
                <a:gd name="T5" fmla="*/ 0 h 184"/>
                <a:gd name="T6" fmla="*/ 0 w 264"/>
                <a:gd name="T7" fmla="*/ 0 h 184"/>
                <a:gd name="T8" fmla="*/ 0 w 264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184"/>
                <a:gd name="T17" fmla="*/ 264 w 264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184">
                  <a:moveTo>
                    <a:pt x="263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18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96" name="Freeform 81"/>
            <p:cNvSpPr>
              <a:spLocks noChangeArrowheads="1"/>
            </p:cNvSpPr>
            <p:nvPr/>
          </p:nvSpPr>
          <p:spPr bwMode="auto">
            <a:xfrm>
              <a:off x="2566" y="839"/>
              <a:ext cx="60" cy="42"/>
            </a:xfrm>
            <a:custGeom>
              <a:avLst/>
              <a:gdLst>
                <a:gd name="T0" fmla="*/ 0 w 264"/>
                <a:gd name="T1" fmla="*/ 0 h 184"/>
                <a:gd name="T2" fmla="*/ 0 w 264"/>
                <a:gd name="T3" fmla="*/ 0 h 184"/>
                <a:gd name="T4" fmla="*/ 0 w 264"/>
                <a:gd name="T5" fmla="*/ 0 h 184"/>
                <a:gd name="T6" fmla="*/ 0 w 264"/>
                <a:gd name="T7" fmla="*/ 0 h 184"/>
                <a:gd name="T8" fmla="*/ 0 w 264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184"/>
                <a:gd name="T17" fmla="*/ 264 w 264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184">
                  <a:moveTo>
                    <a:pt x="263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18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97" name="Freeform 82"/>
            <p:cNvSpPr>
              <a:spLocks noChangeArrowheads="1"/>
            </p:cNvSpPr>
            <p:nvPr/>
          </p:nvSpPr>
          <p:spPr bwMode="auto">
            <a:xfrm>
              <a:off x="2566" y="839"/>
              <a:ext cx="60" cy="42"/>
            </a:xfrm>
            <a:custGeom>
              <a:avLst/>
              <a:gdLst>
                <a:gd name="T0" fmla="*/ 0 w 264"/>
                <a:gd name="T1" fmla="*/ 0 h 184"/>
                <a:gd name="T2" fmla="*/ 0 w 264"/>
                <a:gd name="T3" fmla="*/ 0 h 184"/>
                <a:gd name="T4" fmla="*/ 0 w 264"/>
                <a:gd name="T5" fmla="*/ 0 h 184"/>
                <a:gd name="T6" fmla="*/ 0 w 264"/>
                <a:gd name="T7" fmla="*/ 0 h 184"/>
                <a:gd name="T8" fmla="*/ 0 w 264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184"/>
                <a:gd name="T17" fmla="*/ 264 w 264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184">
                  <a:moveTo>
                    <a:pt x="263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18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98" name="Freeform 83"/>
            <p:cNvSpPr>
              <a:spLocks noChangeArrowheads="1"/>
            </p:cNvSpPr>
            <p:nvPr/>
          </p:nvSpPr>
          <p:spPr bwMode="auto">
            <a:xfrm>
              <a:off x="2662" y="839"/>
              <a:ext cx="60" cy="42"/>
            </a:xfrm>
            <a:custGeom>
              <a:avLst/>
              <a:gdLst>
                <a:gd name="T0" fmla="*/ 0 w 264"/>
                <a:gd name="T1" fmla="*/ 0 h 184"/>
                <a:gd name="T2" fmla="*/ 0 w 264"/>
                <a:gd name="T3" fmla="*/ 0 h 184"/>
                <a:gd name="T4" fmla="*/ 0 w 264"/>
                <a:gd name="T5" fmla="*/ 0 h 184"/>
                <a:gd name="T6" fmla="*/ 0 w 264"/>
                <a:gd name="T7" fmla="*/ 0 h 184"/>
                <a:gd name="T8" fmla="*/ 0 w 264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184"/>
                <a:gd name="T17" fmla="*/ 264 w 264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184">
                  <a:moveTo>
                    <a:pt x="263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18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99" name="Freeform 84"/>
            <p:cNvSpPr>
              <a:spLocks noChangeArrowheads="1"/>
            </p:cNvSpPr>
            <p:nvPr/>
          </p:nvSpPr>
          <p:spPr bwMode="auto">
            <a:xfrm>
              <a:off x="2662" y="839"/>
              <a:ext cx="60" cy="42"/>
            </a:xfrm>
            <a:custGeom>
              <a:avLst/>
              <a:gdLst>
                <a:gd name="T0" fmla="*/ 0 w 264"/>
                <a:gd name="T1" fmla="*/ 0 h 184"/>
                <a:gd name="T2" fmla="*/ 0 w 264"/>
                <a:gd name="T3" fmla="*/ 0 h 184"/>
                <a:gd name="T4" fmla="*/ 0 w 264"/>
                <a:gd name="T5" fmla="*/ 0 h 184"/>
                <a:gd name="T6" fmla="*/ 0 w 264"/>
                <a:gd name="T7" fmla="*/ 0 h 184"/>
                <a:gd name="T8" fmla="*/ 0 w 264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184"/>
                <a:gd name="T17" fmla="*/ 264 w 264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184">
                  <a:moveTo>
                    <a:pt x="263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18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96" name="Group 85"/>
          <p:cNvGrpSpPr>
            <a:grpSpLocks/>
          </p:cNvGrpSpPr>
          <p:nvPr/>
        </p:nvGrpSpPr>
        <p:grpSpPr bwMode="auto">
          <a:xfrm>
            <a:off x="2706688" y="1079500"/>
            <a:ext cx="827087" cy="749300"/>
            <a:chOff x="1547" y="617"/>
            <a:chExt cx="472" cy="428"/>
          </a:xfrm>
        </p:grpSpPr>
        <p:sp>
          <p:nvSpPr>
            <p:cNvPr id="63897" name="Freeform 86"/>
            <p:cNvSpPr>
              <a:spLocks noChangeArrowheads="1"/>
            </p:cNvSpPr>
            <p:nvPr/>
          </p:nvSpPr>
          <p:spPr bwMode="auto">
            <a:xfrm>
              <a:off x="1547" y="903"/>
              <a:ext cx="428" cy="80"/>
            </a:xfrm>
            <a:custGeom>
              <a:avLst/>
              <a:gdLst>
                <a:gd name="T0" fmla="*/ 0 w 1887"/>
                <a:gd name="T1" fmla="*/ 0 h 352"/>
                <a:gd name="T2" fmla="*/ 1 w 1887"/>
                <a:gd name="T3" fmla="*/ 0 h 352"/>
                <a:gd name="T4" fmla="*/ 1 w 1887"/>
                <a:gd name="T5" fmla="*/ 0 h 352"/>
                <a:gd name="T6" fmla="*/ 0 w 1887"/>
                <a:gd name="T7" fmla="*/ 0 h 352"/>
                <a:gd name="T8" fmla="*/ 0 w 1887"/>
                <a:gd name="T9" fmla="*/ 0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7"/>
                <a:gd name="T16" fmla="*/ 0 h 352"/>
                <a:gd name="T17" fmla="*/ 1887 w 1887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7" h="352">
                  <a:moveTo>
                    <a:pt x="0" y="0"/>
                  </a:moveTo>
                  <a:lnTo>
                    <a:pt x="1886" y="0"/>
                  </a:lnTo>
                  <a:lnTo>
                    <a:pt x="1886" y="351"/>
                  </a:lnTo>
                  <a:lnTo>
                    <a:pt x="0" y="351"/>
                  </a:lnTo>
                  <a:lnTo>
                    <a:pt x="0" y="0"/>
                  </a:lnTo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8" name="Freeform 87"/>
            <p:cNvSpPr>
              <a:spLocks noChangeArrowheads="1"/>
            </p:cNvSpPr>
            <p:nvPr/>
          </p:nvSpPr>
          <p:spPr bwMode="auto">
            <a:xfrm>
              <a:off x="1547" y="903"/>
              <a:ext cx="428" cy="80"/>
            </a:xfrm>
            <a:custGeom>
              <a:avLst/>
              <a:gdLst>
                <a:gd name="T0" fmla="*/ 0 w 1887"/>
                <a:gd name="T1" fmla="*/ 0 h 352"/>
                <a:gd name="T2" fmla="*/ 1 w 1887"/>
                <a:gd name="T3" fmla="*/ 0 h 352"/>
                <a:gd name="T4" fmla="*/ 1 w 1887"/>
                <a:gd name="T5" fmla="*/ 0 h 352"/>
                <a:gd name="T6" fmla="*/ 0 w 1887"/>
                <a:gd name="T7" fmla="*/ 0 h 352"/>
                <a:gd name="T8" fmla="*/ 0 w 1887"/>
                <a:gd name="T9" fmla="*/ 0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7"/>
                <a:gd name="T16" fmla="*/ 0 h 352"/>
                <a:gd name="T17" fmla="*/ 1887 w 1887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7" h="352">
                  <a:moveTo>
                    <a:pt x="0" y="0"/>
                  </a:moveTo>
                  <a:lnTo>
                    <a:pt x="1886" y="0"/>
                  </a:lnTo>
                  <a:lnTo>
                    <a:pt x="1886" y="351"/>
                  </a:lnTo>
                  <a:lnTo>
                    <a:pt x="0" y="351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9" name="Freeform 88"/>
            <p:cNvSpPr>
              <a:spLocks noChangeArrowheads="1"/>
            </p:cNvSpPr>
            <p:nvPr/>
          </p:nvSpPr>
          <p:spPr bwMode="auto">
            <a:xfrm>
              <a:off x="1547" y="861"/>
              <a:ext cx="473" cy="44"/>
            </a:xfrm>
            <a:custGeom>
              <a:avLst/>
              <a:gdLst>
                <a:gd name="T0" fmla="*/ 0 w 2087"/>
                <a:gd name="T1" fmla="*/ 0 h 193"/>
                <a:gd name="T2" fmla="*/ 0 w 2087"/>
                <a:gd name="T3" fmla="*/ 0 h 193"/>
                <a:gd name="T4" fmla="*/ 1 w 2087"/>
                <a:gd name="T5" fmla="*/ 0 h 193"/>
                <a:gd name="T6" fmla="*/ 1 w 2087"/>
                <a:gd name="T7" fmla="*/ 0 h 193"/>
                <a:gd name="T8" fmla="*/ 0 w 2087"/>
                <a:gd name="T9" fmla="*/ 0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7"/>
                <a:gd name="T16" fmla="*/ 0 h 193"/>
                <a:gd name="T17" fmla="*/ 2087 w 2087"/>
                <a:gd name="T18" fmla="*/ 193 h 1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7" h="193">
                  <a:moveTo>
                    <a:pt x="0" y="192"/>
                  </a:moveTo>
                  <a:lnTo>
                    <a:pt x="199" y="0"/>
                  </a:lnTo>
                  <a:lnTo>
                    <a:pt x="2086" y="0"/>
                  </a:lnTo>
                  <a:lnTo>
                    <a:pt x="1883" y="192"/>
                  </a:lnTo>
                  <a:lnTo>
                    <a:pt x="0" y="192"/>
                  </a:lnTo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" name="Freeform 89"/>
            <p:cNvSpPr>
              <a:spLocks noChangeArrowheads="1"/>
            </p:cNvSpPr>
            <p:nvPr/>
          </p:nvSpPr>
          <p:spPr bwMode="auto">
            <a:xfrm>
              <a:off x="1547" y="861"/>
              <a:ext cx="473" cy="44"/>
            </a:xfrm>
            <a:custGeom>
              <a:avLst/>
              <a:gdLst>
                <a:gd name="T0" fmla="*/ 0 w 2087"/>
                <a:gd name="T1" fmla="*/ 0 h 193"/>
                <a:gd name="T2" fmla="*/ 0 w 2087"/>
                <a:gd name="T3" fmla="*/ 0 h 193"/>
                <a:gd name="T4" fmla="*/ 1 w 2087"/>
                <a:gd name="T5" fmla="*/ 0 h 193"/>
                <a:gd name="T6" fmla="*/ 1 w 2087"/>
                <a:gd name="T7" fmla="*/ 0 h 193"/>
                <a:gd name="T8" fmla="*/ 0 w 2087"/>
                <a:gd name="T9" fmla="*/ 0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7"/>
                <a:gd name="T16" fmla="*/ 0 h 193"/>
                <a:gd name="T17" fmla="*/ 2087 w 2087"/>
                <a:gd name="T18" fmla="*/ 193 h 1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7" h="193">
                  <a:moveTo>
                    <a:pt x="0" y="192"/>
                  </a:moveTo>
                  <a:lnTo>
                    <a:pt x="199" y="0"/>
                  </a:lnTo>
                  <a:lnTo>
                    <a:pt x="2086" y="0"/>
                  </a:lnTo>
                  <a:lnTo>
                    <a:pt x="1883" y="192"/>
                  </a:lnTo>
                  <a:lnTo>
                    <a:pt x="0" y="192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1" name="Freeform 90"/>
            <p:cNvSpPr>
              <a:spLocks noChangeArrowheads="1"/>
            </p:cNvSpPr>
            <p:nvPr/>
          </p:nvSpPr>
          <p:spPr bwMode="auto">
            <a:xfrm>
              <a:off x="1848" y="931"/>
              <a:ext cx="103" cy="18"/>
            </a:xfrm>
            <a:custGeom>
              <a:avLst/>
              <a:gdLst>
                <a:gd name="T0" fmla="*/ 0 w 455"/>
                <a:gd name="T1" fmla="*/ 0 h 80"/>
                <a:gd name="T2" fmla="*/ 0 w 455"/>
                <a:gd name="T3" fmla="*/ 0 h 80"/>
                <a:gd name="T4" fmla="*/ 0 w 455"/>
                <a:gd name="T5" fmla="*/ 0 h 80"/>
                <a:gd name="T6" fmla="*/ 0 w 455"/>
                <a:gd name="T7" fmla="*/ 0 h 80"/>
                <a:gd name="T8" fmla="*/ 0 w 455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"/>
                <a:gd name="T16" fmla="*/ 0 h 80"/>
                <a:gd name="T17" fmla="*/ 455 w 455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" h="80">
                  <a:moveTo>
                    <a:pt x="454" y="79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454" y="0"/>
                  </a:lnTo>
                  <a:lnTo>
                    <a:pt x="454" y="79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2" name="Freeform 91"/>
            <p:cNvSpPr>
              <a:spLocks noChangeArrowheads="1"/>
            </p:cNvSpPr>
            <p:nvPr/>
          </p:nvSpPr>
          <p:spPr bwMode="auto">
            <a:xfrm>
              <a:off x="1973" y="861"/>
              <a:ext cx="46" cy="122"/>
            </a:xfrm>
            <a:custGeom>
              <a:avLst/>
              <a:gdLst>
                <a:gd name="T0" fmla="*/ 0 w 205"/>
                <a:gd name="T1" fmla="*/ 0 h 540"/>
                <a:gd name="T2" fmla="*/ 0 w 205"/>
                <a:gd name="T3" fmla="*/ 0 h 540"/>
                <a:gd name="T4" fmla="*/ 0 w 205"/>
                <a:gd name="T5" fmla="*/ 0 h 540"/>
                <a:gd name="T6" fmla="*/ 0 w 205"/>
                <a:gd name="T7" fmla="*/ 0 h 540"/>
                <a:gd name="T8" fmla="*/ 0 w 205"/>
                <a:gd name="T9" fmla="*/ 0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540"/>
                <a:gd name="T17" fmla="*/ 205 w 205"/>
                <a:gd name="T18" fmla="*/ 540 h 5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540">
                  <a:moveTo>
                    <a:pt x="0" y="539"/>
                  </a:moveTo>
                  <a:lnTo>
                    <a:pt x="204" y="337"/>
                  </a:lnTo>
                  <a:lnTo>
                    <a:pt x="204" y="0"/>
                  </a:lnTo>
                  <a:lnTo>
                    <a:pt x="0" y="190"/>
                  </a:lnTo>
                  <a:lnTo>
                    <a:pt x="0" y="539"/>
                  </a:lnTo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3" name="Freeform 92"/>
            <p:cNvSpPr>
              <a:spLocks noChangeArrowheads="1"/>
            </p:cNvSpPr>
            <p:nvPr/>
          </p:nvSpPr>
          <p:spPr bwMode="auto">
            <a:xfrm>
              <a:off x="1973" y="861"/>
              <a:ext cx="46" cy="122"/>
            </a:xfrm>
            <a:custGeom>
              <a:avLst/>
              <a:gdLst>
                <a:gd name="T0" fmla="*/ 0 w 205"/>
                <a:gd name="T1" fmla="*/ 0 h 540"/>
                <a:gd name="T2" fmla="*/ 0 w 205"/>
                <a:gd name="T3" fmla="*/ 0 h 540"/>
                <a:gd name="T4" fmla="*/ 0 w 205"/>
                <a:gd name="T5" fmla="*/ 0 h 540"/>
                <a:gd name="T6" fmla="*/ 0 w 205"/>
                <a:gd name="T7" fmla="*/ 0 h 540"/>
                <a:gd name="T8" fmla="*/ 0 w 205"/>
                <a:gd name="T9" fmla="*/ 0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540"/>
                <a:gd name="T17" fmla="*/ 205 w 205"/>
                <a:gd name="T18" fmla="*/ 540 h 5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540">
                  <a:moveTo>
                    <a:pt x="0" y="539"/>
                  </a:moveTo>
                  <a:lnTo>
                    <a:pt x="204" y="337"/>
                  </a:lnTo>
                  <a:lnTo>
                    <a:pt x="204" y="0"/>
                  </a:lnTo>
                  <a:lnTo>
                    <a:pt x="0" y="190"/>
                  </a:lnTo>
                  <a:lnTo>
                    <a:pt x="0" y="539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4" name="Freeform 93"/>
            <p:cNvSpPr>
              <a:spLocks noChangeArrowheads="1"/>
            </p:cNvSpPr>
            <p:nvPr/>
          </p:nvSpPr>
          <p:spPr bwMode="auto">
            <a:xfrm>
              <a:off x="1549" y="973"/>
              <a:ext cx="378" cy="61"/>
            </a:xfrm>
            <a:custGeom>
              <a:avLst/>
              <a:gdLst>
                <a:gd name="T0" fmla="*/ 0 w 1666"/>
                <a:gd name="T1" fmla="*/ 0 h 268"/>
                <a:gd name="T2" fmla="*/ 0 w 1666"/>
                <a:gd name="T3" fmla="*/ 0 h 268"/>
                <a:gd name="T4" fmla="*/ 1 w 1666"/>
                <a:gd name="T5" fmla="*/ 0 h 268"/>
                <a:gd name="T6" fmla="*/ 1 w 1666"/>
                <a:gd name="T7" fmla="*/ 0 h 268"/>
                <a:gd name="T8" fmla="*/ 0 w 1666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6"/>
                <a:gd name="T16" fmla="*/ 0 h 268"/>
                <a:gd name="T17" fmla="*/ 1666 w 1666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6" h="268">
                  <a:moveTo>
                    <a:pt x="0" y="267"/>
                  </a:moveTo>
                  <a:lnTo>
                    <a:pt x="210" y="0"/>
                  </a:lnTo>
                  <a:lnTo>
                    <a:pt x="1665" y="0"/>
                  </a:lnTo>
                  <a:lnTo>
                    <a:pt x="1454" y="267"/>
                  </a:lnTo>
                  <a:lnTo>
                    <a:pt x="0" y="267"/>
                  </a:lnTo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5" name="Freeform 94"/>
            <p:cNvSpPr>
              <a:spLocks noChangeArrowheads="1"/>
            </p:cNvSpPr>
            <p:nvPr/>
          </p:nvSpPr>
          <p:spPr bwMode="auto">
            <a:xfrm>
              <a:off x="1549" y="973"/>
              <a:ext cx="378" cy="61"/>
            </a:xfrm>
            <a:custGeom>
              <a:avLst/>
              <a:gdLst>
                <a:gd name="T0" fmla="*/ 0 w 1666"/>
                <a:gd name="T1" fmla="*/ 0 h 268"/>
                <a:gd name="T2" fmla="*/ 0 w 1666"/>
                <a:gd name="T3" fmla="*/ 0 h 268"/>
                <a:gd name="T4" fmla="*/ 1 w 1666"/>
                <a:gd name="T5" fmla="*/ 0 h 268"/>
                <a:gd name="T6" fmla="*/ 1 w 1666"/>
                <a:gd name="T7" fmla="*/ 0 h 268"/>
                <a:gd name="T8" fmla="*/ 0 w 1666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6"/>
                <a:gd name="T16" fmla="*/ 0 h 268"/>
                <a:gd name="T17" fmla="*/ 1666 w 1666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6" h="268">
                  <a:moveTo>
                    <a:pt x="0" y="267"/>
                  </a:moveTo>
                  <a:lnTo>
                    <a:pt x="210" y="0"/>
                  </a:lnTo>
                  <a:lnTo>
                    <a:pt x="1665" y="0"/>
                  </a:lnTo>
                  <a:lnTo>
                    <a:pt x="1454" y="267"/>
                  </a:lnTo>
                  <a:lnTo>
                    <a:pt x="0" y="267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6" name="Freeform 95"/>
            <p:cNvSpPr>
              <a:spLocks noChangeArrowheads="1"/>
            </p:cNvSpPr>
            <p:nvPr/>
          </p:nvSpPr>
          <p:spPr bwMode="auto">
            <a:xfrm>
              <a:off x="1878" y="973"/>
              <a:ext cx="49" cy="73"/>
            </a:xfrm>
            <a:custGeom>
              <a:avLst/>
              <a:gdLst>
                <a:gd name="T0" fmla="*/ 0 w 214"/>
                <a:gd name="T1" fmla="*/ 0 h 320"/>
                <a:gd name="T2" fmla="*/ 0 w 214"/>
                <a:gd name="T3" fmla="*/ 0 h 320"/>
                <a:gd name="T4" fmla="*/ 0 w 214"/>
                <a:gd name="T5" fmla="*/ 0 h 320"/>
                <a:gd name="T6" fmla="*/ 0 w 214"/>
                <a:gd name="T7" fmla="*/ 0 h 320"/>
                <a:gd name="T8" fmla="*/ 0 w 214"/>
                <a:gd name="T9" fmla="*/ 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4"/>
                <a:gd name="T16" fmla="*/ 0 h 320"/>
                <a:gd name="T17" fmla="*/ 214 w 214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4" h="320">
                  <a:moveTo>
                    <a:pt x="0" y="319"/>
                  </a:moveTo>
                  <a:lnTo>
                    <a:pt x="213" y="97"/>
                  </a:lnTo>
                  <a:lnTo>
                    <a:pt x="213" y="0"/>
                  </a:lnTo>
                  <a:lnTo>
                    <a:pt x="0" y="265"/>
                  </a:lnTo>
                  <a:lnTo>
                    <a:pt x="0" y="319"/>
                  </a:lnTo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7" name="Freeform 96"/>
            <p:cNvSpPr>
              <a:spLocks noChangeArrowheads="1"/>
            </p:cNvSpPr>
            <p:nvPr/>
          </p:nvSpPr>
          <p:spPr bwMode="auto">
            <a:xfrm>
              <a:off x="1878" y="973"/>
              <a:ext cx="49" cy="73"/>
            </a:xfrm>
            <a:custGeom>
              <a:avLst/>
              <a:gdLst>
                <a:gd name="T0" fmla="*/ 0 w 214"/>
                <a:gd name="T1" fmla="*/ 0 h 320"/>
                <a:gd name="T2" fmla="*/ 0 w 214"/>
                <a:gd name="T3" fmla="*/ 0 h 320"/>
                <a:gd name="T4" fmla="*/ 0 w 214"/>
                <a:gd name="T5" fmla="*/ 0 h 320"/>
                <a:gd name="T6" fmla="*/ 0 w 214"/>
                <a:gd name="T7" fmla="*/ 0 h 320"/>
                <a:gd name="T8" fmla="*/ 0 w 214"/>
                <a:gd name="T9" fmla="*/ 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4"/>
                <a:gd name="T16" fmla="*/ 0 h 320"/>
                <a:gd name="T17" fmla="*/ 214 w 214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4" h="320">
                  <a:moveTo>
                    <a:pt x="0" y="319"/>
                  </a:moveTo>
                  <a:lnTo>
                    <a:pt x="213" y="97"/>
                  </a:lnTo>
                  <a:lnTo>
                    <a:pt x="213" y="0"/>
                  </a:lnTo>
                  <a:lnTo>
                    <a:pt x="0" y="265"/>
                  </a:lnTo>
                  <a:lnTo>
                    <a:pt x="0" y="319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8" name="Freeform 97"/>
            <p:cNvSpPr>
              <a:spLocks noChangeArrowheads="1"/>
            </p:cNvSpPr>
            <p:nvPr/>
          </p:nvSpPr>
          <p:spPr bwMode="auto">
            <a:xfrm>
              <a:off x="1549" y="1032"/>
              <a:ext cx="330" cy="13"/>
            </a:xfrm>
            <a:custGeom>
              <a:avLst/>
              <a:gdLst>
                <a:gd name="T0" fmla="*/ 0 w 1457"/>
                <a:gd name="T1" fmla="*/ 0 h 57"/>
                <a:gd name="T2" fmla="*/ 1 w 1457"/>
                <a:gd name="T3" fmla="*/ 0 h 57"/>
                <a:gd name="T4" fmla="*/ 1 w 1457"/>
                <a:gd name="T5" fmla="*/ 0 h 57"/>
                <a:gd name="T6" fmla="*/ 0 w 1457"/>
                <a:gd name="T7" fmla="*/ 0 h 57"/>
                <a:gd name="T8" fmla="*/ 0 w 1457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7"/>
                <a:gd name="T16" fmla="*/ 0 h 57"/>
                <a:gd name="T17" fmla="*/ 1457 w 1457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7" h="57">
                  <a:moveTo>
                    <a:pt x="0" y="0"/>
                  </a:moveTo>
                  <a:lnTo>
                    <a:pt x="1456" y="0"/>
                  </a:lnTo>
                  <a:lnTo>
                    <a:pt x="1456" y="56"/>
                  </a:lnTo>
                  <a:lnTo>
                    <a:pt x="0" y="56"/>
                  </a:lnTo>
                  <a:lnTo>
                    <a:pt x="0" y="0"/>
                  </a:lnTo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9" name="Freeform 98"/>
            <p:cNvSpPr>
              <a:spLocks noChangeArrowheads="1"/>
            </p:cNvSpPr>
            <p:nvPr/>
          </p:nvSpPr>
          <p:spPr bwMode="auto">
            <a:xfrm>
              <a:off x="1549" y="1032"/>
              <a:ext cx="330" cy="13"/>
            </a:xfrm>
            <a:custGeom>
              <a:avLst/>
              <a:gdLst>
                <a:gd name="T0" fmla="*/ 0 w 1457"/>
                <a:gd name="T1" fmla="*/ 0 h 57"/>
                <a:gd name="T2" fmla="*/ 1 w 1457"/>
                <a:gd name="T3" fmla="*/ 0 h 57"/>
                <a:gd name="T4" fmla="*/ 1 w 1457"/>
                <a:gd name="T5" fmla="*/ 0 h 57"/>
                <a:gd name="T6" fmla="*/ 0 w 1457"/>
                <a:gd name="T7" fmla="*/ 0 h 57"/>
                <a:gd name="T8" fmla="*/ 0 w 1457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7"/>
                <a:gd name="T16" fmla="*/ 0 h 57"/>
                <a:gd name="T17" fmla="*/ 1457 w 1457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7" h="57">
                  <a:moveTo>
                    <a:pt x="0" y="0"/>
                  </a:moveTo>
                  <a:lnTo>
                    <a:pt x="1456" y="0"/>
                  </a:lnTo>
                  <a:lnTo>
                    <a:pt x="1456" y="56"/>
                  </a:lnTo>
                  <a:lnTo>
                    <a:pt x="0" y="5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10" name="Freeform 99"/>
            <p:cNvSpPr>
              <a:spLocks noChangeArrowheads="1"/>
            </p:cNvSpPr>
            <p:nvPr/>
          </p:nvSpPr>
          <p:spPr bwMode="auto">
            <a:xfrm>
              <a:off x="1611" y="861"/>
              <a:ext cx="340" cy="34"/>
            </a:xfrm>
            <a:custGeom>
              <a:avLst/>
              <a:gdLst>
                <a:gd name="T0" fmla="*/ 0 w 1499"/>
                <a:gd name="T1" fmla="*/ 0 h 150"/>
                <a:gd name="T2" fmla="*/ 0 w 1499"/>
                <a:gd name="T3" fmla="*/ 0 h 150"/>
                <a:gd name="T4" fmla="*/ 1 w 1499"/>
                <a:gd name="T5" fmla="*/ 0 h 150"/>
                <a:gd name="T6" fmla="*/ 1 w 1499"/>
                <a:gd name="T7" fmla="*/ 0 h 150"/>
                <a:gd name="T8" fmla="*/ 0 w 1499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9"/>
                <a:gd name="T16" fmla="*/ 0 h 150"/>
                <a:gd name="T17" fmla="*/ 1499 w 1499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9" h="150">
                  <a:moveTo>
                    <a:pt x="0" y="149"/>
                  </a:moveTo>
                  <a:lnTo>
                    <a:pt x="158" y="0"/>
                  </a:lnTo>
                  <a:lnTo>
                    <a:pt x="1498" y="0"/>
                  </a:lnTo>
                  <a:lnTo>
                    <a:pt x="1349" y="149"/>
                  </a:lnTo>
                  <a:lnTo>
                    <a:pt x="0" y="149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11" name="Freeform 100"/>
            <p:cNvSpPr>
              <a:spLocks noChangeArrowheads="1"/>
            </p:cNvSpPr>
            <p:nvPr/>
          </p:nvSpPr>
          <p:spPr bwMode="auto">
            <a:xfrm>
              <a:off x="1611" y="861"/>
              <a:ext cx="340" cy="34"/>
            </a:xfrm>
            <a:custGeom>
              <a:avLst/>
              <a:gdLst>
                <a:gd name="T0" fmla="*/ 0 w 1499"/>
                <a:gd name="T1" fmla="*/ 0 h 150"/>
                <a:gd name="T2" fmla="*/ 0 w 1499"/>
                <a:gd name="T3" fmla="*/ 0 h 150"/>
                <a:gd name="T4" fmla="*/ 1 w 1499"/>
                <a:gd name="T5" fmla="*/ 0 h 150"/>
                <a:gd name="T6" fmla="*/ 1 w 1499"/>
                <a:gd name="T7" fmla="*/ 0 h 150"/>
                <a:gd name="T8" fmla="*/ 0 w 1499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9"/>
                <a:gd name="T16" fmla="*/ 0 h 150"/>
                <a:gd name="T17" fmla="*/ 1499 w 1499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9" h="150">
                  <a:moveTo>
                    <a:pt x="0" y="149"/>
                  </a:moveTo>
                  <a:lnTo>
                    <a:pt x="158" y="0"/>
                  </a:lnTo>
                  <a:lnTo>
                    <a:pt x="1498" y="0"/>
                  </a:lnTo>
                  <a:lnTo>
                    <a:pt x="1349" y="149"/>
                  </a:lnTo>
                  <a:lnTo>
                    <a:pt x="0" y="149"/>
                  </a:ln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12" name="Freeform 101"/>
            <p:cNvSpPr>
              <a:spLocks noChangeArrowheads="1"/>
            </p:cNvSpPr>
            <p:nvPr/>
          </p:nvSpPr>
          <p:spPr bwMode="auto">
            <a:xfrm>
              <a:off x="1608" y="617"/>
              <a:ext cx="338" cy="32"/>
            </a:xfrm>
            <a:custGeom>
              <a:avLst/>
              <a:gdLst>
                <a:gd name="T0" fmla="*/ 0 w 1489"/>
                <a:gd name="T1" fmla="*/ 0 h 142"/>
                <a:gd name="T2" fmla="*/ 0 w 1489"/>
                <a:gd name="T3" fmla="*/ 0 h 142"/>
                <a:gd name="T4" fmla="*/ 1 w 1489"/>
                <a:gd name="T5" fmla="*/ 0 h 142"/>
                <a:gd name="T6" fmla="*/ 1 w 1489"/>
                <a:gd name="T7" fmla="*/ 0 h 142"/>
                <a:gd name="T8" fmla="*/ 0 w 1489"/>
                <a:gd name="T9" fmla="*/ 0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9"/>
                <a:gd name="T16" fmla="*/ 0 h 142"/>
                <a:gd name="T17" fmla="*/ 1489 w 1489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9" h="142">
                  <a:moveTo>
                    <a:pt x="0" y="141"/>
                  </a:moveTo>
                  <a:lnTo>
                    <a:pt x="147" y="0"/>
                  </a:lnTo>
                  <a:lnTo>
                    <a:pt x="1488" y="0"/>
                  </a:lnTo>
                  <a:lnTo>
                    <a:pt x="1336" y="141"/>
                  </a:lnTo>
                  <a:lnTo>
                    <a:pt x="0" y="141"/>
                  </a:lnTo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13" name="Freeform 102"/>
            <p:cNvSpPr>
              <a:spLocks noChangeArrowheads="1"/>
            </p:cNvSpPr>
            <p:nvPr/>
          </p:nvSpPr>
          <p:spPr bwMode="auto">
            <a:xfrm>
              <a:off x="1608" y="617"/>
              <a:ext cx="338" cy="32"/>
            </a:xfrm>
            <a:custGeom>
              <a:avLst/>
              <a:gdLst>
                <a:gd name="T0" fmla="*/ 0 w 1489"/>
                <a:gd name="T1" fmla="*/ 0 h 142"/>
                <a:gd name="T2" fmla="*/ 0 w 1489"/>
                <a:gd name="T3" fmla="*/ 0 h 142"/>
                <a:gd name="T4" fmla="*/ 1 w 1489"/>
                <a:gd name="T5" fmla="*/ 0 h 142"/>
                <a:gd name="T6" fmla="*/ 1 w 1489"/>
                <a:gd name="T7" fmla="*/ 0 h 142"/>
                <a:gd name="T8" fmla="*/ 0 w 1489"/>
                <a:gd name="T9" fmla="*/ 0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9"/>
                <a:gd name="T16" fmla="*/ 0 h 142"/>
                <a:gd name="T17" fmla="*/ 1489 w 1489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9" h="142">
                  <a:moveTo>
                    <a:pt x="0" y="141"/>
                  </a:moveTo>
                  <a:lnTo>
                    <a:pt x="147" y="0"/>
                  </a:lnTo>
                  <a:lnTo>
                    <a:pt x="1488" y="0"/>
                  </a:lnTo>
                  <a:lnTo>
                    <a:pt x="1336" y="141"/>
                  </a:lnTo>
                  <a:lnTo>
                    <a:pt x="0" y="141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14" name="Freeform 103"/>
            <p:cNvSpPr>
              <a:spLocks noChangeArrowheads="1"/>
            </p:cNvSpPr>
            <p:nvPr/>
          </p:nvSpPr>
          <p:spPr bwMode="auto">
            <a:xfrm>
              <a:off x="1608" y="648"/>
              <a:ext cx="307" cy="242"/>
            </a:xfrm>
            <a:custGeom>
              <a:avLst/>
              <a:gdLst>
                <a:gd name="T0" fmla="*/ 0 w 1352"/>
                <a:gd name="T1" fmla="*/ 0 h 1068"/>
                <a:gd name="T2" fmla="*/ 1 w 1352"/>
                <a:gd name="T3" fmla="*/ 0 h 1068"/>
                <a:gd name="T4" fmla="*/ 1 w 1352"/>
                <a:gd name="T5" fmla="*/ 1 h 1068"/>
                <a:gd name="T6" fmla="*/ 0 w 1352"/>
                <a:gd name="T7" fmla="*/ 1 h 1068"/>
                <a:gd name="T8" fmla="*/ 0 w 1352"/>
                <a:gd name="T9" fmla="*/ 0 h 1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2"/>
                <a:gd name="T16" fmla="*/ 0 h 1068"/>
                <a:gd name="T17" fmla="*/ 1352 w 1352"/>
                <a:gd name="T18" fmla="*/ 1068 h 1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2" h="1068">
                  <a:moveTo>
                    <a:pt x="0" y="0"/>
                  </a:moveTo>
                  <a:lnTo>
                    <a:pt x="1351" y="0"/>
                  </a:lnTo>
                  <a:lnTo>
                    <a:pt x="1351" y="1067"/>
                  </a:lnTo>
                  <a:lnTo>
                    <a:pt x="0" y="1067"/>
                  </a:lnTo>
                  <a:lnTo>
                    <a:pt x="0" y="0"/>
                  </a:lnTo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15" name="Freeform 104"/>
            <p:cNvSpPr>
              <a:spLocks noChangeArrowheads="1"/>
            </p:cNvSpPr>
            <p:nvPr/>
          </p:nvSpPr>
          <p:spPr bwMode="auto">
            <a:xfrm>
              <a:off x="1608" y="648"/>
              <a:ext cx="307" cy="242"/>
            </a:xfrm>
            <a:custGeom>
              <a:avLst/>
              <a:gdLst>
                <a:gd name="T0" fmla="*/ 0 w 1352"/>
                <a:gd name="T1" fmla="*/ 0 h 1068"/>
                <a:gd name="T2" fmla="*/ 1 w 1352"/>
                <a:gd name="T3" fmla="*/ 0 h 1068"/>
                <a:gd name="T4" fmla="*/ 1 w 1352"/>
                <a:gd name="T5" fmla="*/ 1 h 1068"/>
                <a:gd name="T6" fmla="*/ 0 w 1352"/>
                <a:gd name="T7" fmla="*/ 1 h 1068"/>
                <a:gd name="T8" fmla="*/ 0 w 1352"/>
                <a:gd name="T9" fmla="*/ 0 h 1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2"/>
                <a:gd name="T16" fmla="*/ 0 h 1068"/>
                <a:gd name="T17" fmla="*/ 1352 w 1352"/>
                <a:gd name="T18" fmla="*/ 1068 h 1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2" h="1068">
                  <a:moveTo>
                    <a:pt x="0" y="0"/>
                  </a:moveTo>
                  <a:lnTo>
                    <a:pt x="1351" y="0"/>
                  </a:lnTo>
                  <a:lnTo>
                    <a:pt x="1351" y="1067"/>
                  </a:lnTo>
                  <a:lnTo>
                    <a:pt x="0" y="1067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916" name="Group 105"/>
            <p:cNvGrpSpPr>
              <a:grpSpLocks/>
            </p:cNvGrpSpPr>
            <p:nvPr/>
          </p:nvGrpSpPr>
          <p:grpSpPr bwMode="auto">
            <a:xfrm>
              <a:off x="1641" y="679"/>
              <a:ext cx="253" cy="186"/>
              <a:chOff x="1641" y="679"/>
              <a:chExt cx="253" cy="186"/>
            </a:xfrm>
          </p:grpSpPr>
          <p:sp>
            <p:nvSpPr>
              <p:cNvPr id="63920" name="Freeform 106"/>
              <p:cNvSpPr>
                <a:spLocks noChangeArrowheads="1"/>
              </p:cNvSpPr>
              <p:nvPr/>
            </p:nvSpPr>
            <p:spPr bwMode="auto">
              <a:xfrm>
                <a:off x="1641" y="679"/>
                <a:ext cx="254" cy="187"/>
              </a:xfrm>
              <a:custGeom>
                <a:avLst/>
                <a:gdLst>
                  <a:gd name="T0" fmla="*/ 0 w 1118"/>
                  <a:gd name="T1" fmla="*/ 0 h 825"/>
                  <a:gd name="T2" fmla="*/ 1 w 1118"/>
                  <a:gd name="T3" fmla="*/ 0 h 825"/>
                  <a:gd name="T4" fmla="*/ 1 w 1118"/>
                  <a:gd name="T5" fmla="*/ 0 h 825"/>
                  <a:gd name="T6" fmla="*/ 0 w 1118"/>
                  <a:gd name="T7" fmla="*/ 0 h 825"/>
                  <a:gd name="T8" fmla="*/ 0 w 1118"/>
                  <a:gd name="T9" fmla="*/ 0 h 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8"/>
                  <a:gd name="T16" fmla="*/ 0 h 825"/>
                  <a:gd name="T17" fmla="*/ 1118 w 1118"/>
                  <a:gd name="T18" fmla="*/ 825 h 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8" h="825">
                    <a:moveTo>
                      <a:pt x="0" y="0"/>
                    </a:moveTo>
                    <a:lnTo>
                      <a:pt x="1117" y="0"/>
                    </a:lnTo>
                    <a:lnTo>
                      <a:pt x="1117" y="824"/>
                    </a:lnTo>
                    <a:lnTo>
                      <a:pt x="0" y="8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21" name="Text Box 107"/>
              <p:cNvSpPr txBox="1">
                <a:spLocks noChangeArrowheads="1"/>
              </p:cNvSpPr>
              <p:nvPr/>
            </p:nvSpPr>
            <p:spPr bwMode="auto">
              <a:xfrm>
                <a:off x="1641" y="679"/>
                <a:ext cx="254" cy="1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5000" rIns="90000" bIns="45000" anchor="ctr"/>
              <a:lstStyle/>
              <a:p>
                <a:pPr algn="ctr">
                  <a:tabLst>
                    <a:tab pos="0" algn="l"/>
                    <a:tab pos="503238" algn="l"/>
                    <a:tab pos="1006475" algn="l"/>
                    <a:tab pos="1511300" algn="l"/>
                    <a:tab pos="2014538" algn="l"/>
                    <a:tab pos="2519363" algn="l"/>
                    <a:tab pos="3022600" algn="l"/>
                    <a:tab pos="3527425" algn="l"/>
                    <a:tab pos="4030663" algn="l"/>
                    <a:tab pos="4535488" algn="l"/>
                    <a:tab pos="5038725" algn="l"/>
                    <a:tab pos="5543550" algn="l"/>
                    <a:tab pos="6046788" algn="l"/>
                    <a:tab pos="6551613" algn="l"/>
                    <a:tab pos="7054850" algn="l"/>
                    <a:tab pos="7558088" algn="l"/>
                    <a:tab pos="8062913" algn="l"/>
                    <a:tab pos="8566150" algn="l"/>
                    <a:tab pos="9070975" algn="l"/>
                    <a:tab pos="9574213" algn="l"/>
                    <a:tab pos="10079038" algn="l"/>
                  </a:tabLst>
                </a:pPr>
                <a:r>
                  <a:rPr lang="en-US" b="1" i="1">
                    <a:solidFill>
                      <a:srgbClr val="000099"/>
                    </a:solidFill>
                  </a:rPr>
                  <a:t>S</a:t>
                </a:r>
              </a:p>
            </p:txBody>
          </p:sp>
        </p:grpSp>
        <p:sp>
          <p:nvSpPr>
            <p:cNvPr id="63917" name="Freeform 108"/>
            <p:cNvSpPr>
              <a:spLocks noChangeArrowheads="1"/>
            </p:cNvSpPr>
            <p:nvPr/>
          </p:nvSpPr>
          <p:spPr bwMode="auto">
            <a:xfrm>
              <a:off x="1635" y="679"/>
              <a:ext cx="254" cy="187"/>
            </a:xfrm>
            <a:custGeom>
              <a:avLst/>
              <a:gdLst>
                <a:gd name="T0" fmla="*/ 0 w 1118"/>
                <a:gd name="T1" fmla="*/ 0 h 825"/>
                <a:gd name="T2" fmla="*/ 1 w 1118"/>
                <a:gd name="T3" fmla="*/ 0 h 825"/>
                <a:gd name="T4" fmla="*/ 1 w 1118"/>
                <a:gd name="T5" fmla="*/ 0 h 825"/>
                <a:gd name="T6" fmla="*/ 0 w 1118"/>
                <a:gd name="T7" fmla="*/ 0 h 825"/>
                <a:gd name="T8" fmla="*/ 0 w 1118"/>
                <a:gd name="T9" fmla="*/ 0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8"/>
                <a:gd name="T16" fmla="*/ 0 h 825"/>
                <a:gd name="T17" fmla="*/ 1118 w 1118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8" h="825">
                  <a:moveTo>
                    <a:pt x="0" y="0"/>
                  </a:moveTo>
                  <a:lnTo>
                    <a:pt x="1117" y="0"/>
                  </a:lnTo>
                  <a:lnTo>
                    <a:pt x="1117" y="824"/>
                  </a:lnTo>
                  <a:lnTo>
                    <a:pt x="0" y="824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18" name="Freeform 109"/>
            <p:cNvSpPr>
              <a:spLocks noChangeArrowheads="1"/>
            </p:cNvSpPr>
            <p:nvPr/>
          </p:nvSpPr>
          <p:spPr bwMode="auto">
            <a:xfrm>
              <a:off x="1912" y="617"/>
              <a:ext cx="35" cy="271"/>
            </a:xfrm>
            <a:custGeom>
              <a:avLst/>
              <a:gdLst>
                <a:gd name="T0" fmla="*/ 0 w 153"/>
                <a:gd name="T1" fmla="*/ 1 h 1195"/>
                <a:gd name="T2" fmla="*/ 0 w 153"/>
                <a:gd name="T3" fmla="*/ 1 h 1195"/>
                <a:gd name="T4" fmla="*/ 0 w 153"/>
                <a:gd name="T5" fmla="*/ 0 h 1195"/>
                <a:gd name="T6" fmla="*/ 0 w 153"/>
                <a:gd name="T7" fmla="*/ 0 h 1195"/>
                <a:gd name="T8" fmla="*/ 0 w 153"/>
                <a:gd name="T9" fmla="*/ 1 h 1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195"/>
                <a:gd name="T17" fmla="*/ 153 w 153"/>
                <a:gd name="T18" fmla="*/ 1195 h 1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195">
                  <a:moveTo>
                    <a:pt x="0" y="1194"/>
                  </a:moveTo>
                  <a:lnTo>
                    <a:pt x="152" y="1043"/>
                  </a:lnTo>
                  <a:lnTo>
                    <a:pt x="152" y="0"/>
                  </a:lnTo>
                  <a:lnTo>
                    <a:pt x="0" y="137"/>
                  </a:lnTo>
                  <a:lnTo>
                    <a:pt x="0" y="1194"/>
                  </a:lnTo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19" name="Freeform 110"/>
            <p:cNvSpPr>
              <a:spLocks noChangeArrowheads="1"/>
            </p:cNvSpPr>
            <p:nvPr/>
          </p:nvSpPr>
          <p:spPr bwMode="auto">
            <a:xfrm>
              <a:off x="1912" y="617"/>
              <a:ext cx="35" cy="271"/>
            </a:xfrm>
            <a:custGeom>
              <a:avLst/>
              <a:gdLst>
                <a:gd name="T0" fmla="*/ 0 w 153"/>
                <a:gd name="T1" fmla="*/ 1 h 1195"/>
                <a:gd name="T2" fmla="*/ 0 w 153"/>
                <a:gd name="T3" fmla="*/ 1 h 1195"/>
                <a:gd name="T4" fmla="*/ 0 w 153"/>
                <a:gd name="T5" fmla="*/ 0 h 1195"/>
                <a:gd name="T6" fmla="*/ 0 w 153"/>
                <a:gd name="T7" fmla="*/ 0 h 1195"/>
                <a:gd name="T8" fmla="*/ 0 w 153"/>
                <a:gd name="T9" fmla="*/ 1 h 1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195"/>
                <a:gd name="T17" fmla="*/ 153 w 153"/>
                <a:gd name="T18" fmla="*/ 1195 h 1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195">
                  <a:moveTo>
                    <a:pt x="0" y="1194"/>
                  </a:moveTo>
                  <a:lnTo>
                    <a:pt x="152" y="1043"/>
                  </a:lnTo>
                  <a:lnTo>
                    <a:pt x="152" y="0"/>
                  </a:lnTo>
                  <a:lnTo>
                    <a:pt x="0" y="137"/>
                  </a:lnTo>
                  <a:lnTo>
                    <a:pt x="0" y="1194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7" name="Text Box 111"/>
          <p:cNvSpPr txBox="1">
            <a:spLocks noChangeArrowheads="1"/>
          </p:cNvSpPr>
          <p:nvPr/>
        </p:nvSpPr>
        <p:spPr bwMode="auto">
          <a:xfrm>
            <a:off x="4216400" y="1722438"/>
            <a:ext cx="614363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429" rIns="0" bIns="0"/>
          <a:lstStyle/>
          <a:p>
            <a:pPr algn="ctr"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2400" b="1">
                <a:solidFill>
                  <a:srgbClr val="000000"/>
                </a:solidFill>
              </a:rPr>
              <a:t>R1</a:t>
            </a:r>
          </a:p>
        </p:txBody>
      </p:sp>
      <p:sp>
        <p:nvSpPr>
          <p:cNvPr id="63498" name="Text Box 112"/>
          <p:cNvSpPr txBox="1">
            <a:spLocks noChangeArrowheads="1"/>
          </p:cNvSpPr>
          <p:nvPr/>
        </p:nvSpPr>
        <p:spPr bwMode="auto">
          <a:xfrm>
            <a:off x="3517900" y="1555750"/>
            <a:ext cx="655638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429" rIns="0" bIns="0"/>
          <a:lstStyle/>
          <a:p>
            <a:pPr algn="ctr"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2400" b="1">
                <a:solidFill>
                  <a:srgbClr val="000000"/>
                </a:solidFill>
              </a:rPr>
              <a:t>L1</a:t>
            </a:r>
          </a:p>
        </p:txBody>
      </p:sp>
      <p:sp>
        <p:nvSpPr>
          <p:cNvPr id="63499" name="Line 113"/>
          <p:cNvSpPr>
            <a:spLocks noChangeShapeType="1"/>
          </p:cNvSpPr>
          <p:nvPr/>
        </p:nvSpPr>
        <p:spPr bwMode="auto">
          <a:xfrm>
            <a:off x="6581775" y="1562100"/>
            <a:ext cx="842963" cy="1588"/>
          </a:xfrm>
          <a:prstGeom prst="line">
            <a:avLst/>
          </a:prstGeom>
          <a:noFill/>
          <a:ln w="45720">
            <a:solidFill>
              <a:srgbClr val="FF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63500" name="Group 114"/>
          <p:cNvGrpSpPr>
            <a:grpSpLocks/>
          </p:cNvGrpSpPr>
          <p:nvPr/>
        </p:nvGrpSpPr>
        <p:grpSpPr bwMode="auto">
          <a:xfrm>
            <a:off x="5743575" y="1203325"/>
            <a:ext cx="976313" cy="493713"/>
            <a:chOff x="3282" y="688"/>
            <a:chExt cx="558" cy="282"/>
          </a:xfrm>
        </p:grpSpPr>
        <p:sp>
          <p:nvSpPr>
            <p:cNvPr id="63819" name="Freeform 115"/>
            <p:cNvSpPr>
              <a:spLocks noChangeArrowheads="1"/>
            </p:cNvSpPr>
            <p:nvPr/>
          </p:nvSpPr>
          <p:spPr bwMode="auto">
            <a:xfrm>
              <a:off x="3283" y="688"/>
              <a:ext cx="558" cy="122"/>
            </a:xfrm>
            <a:custGeom>
              <a:avLst/>
              <a:gdLst>
                <a:gd name="T0" fmla="*/ 1 w 2462"/>
                <a:gd name="T1" fmla="*/ 0 h 540"/>
                <a:gd name="T2" fmla="*/ 2 w 2462"/>
                <a:gd name="T3" fmla="*/ 0 h 540"/>
                <a:gd name="T4" fmla="*/ 0 w 2462"/>
                <a:gd name="T5" fmla="*/ 0 h 540"/>
                <a:gd name="T6" fmla="*/ 0 w 2462"/>
                <a:gd name="T7" fmla="*/ 0 h 540"/>
                <a:gd name="T8" fmla="*/ 1 w 2462"/>
                <a:gd name="T9" fmla="*/ 0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2"/>
                <a:gd name="T16" fmla="*/ 0 h 540"/>
                <a:gd name="T17" fmla="*/ 2462 w 2462"/>
                <a:gd name="T18" fmla="*/ 540 h 5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2" h="540">
                  <a:moveTo>
                    <a:pt x="1962" y="539"/>
                  </a:moveTo>
                  <a:lnTo>
                    <a:pt x="2461" y="0"/>
                  </a:lnTo>
                  <a:lnTo>
                    <a:pt x="645" y="0"/>
                  </a:lnTo>
                  <a:lnTo>
                    <a:pt x="0" y="539"/>
                  </a:lnTo>
                  <a:lnTo>
                    <a:pt x="1962" y="539"/>
                  </a:lnTo>
                </a:path>
              </a:pathLst>
            </a:custGeom>
            <a:solidFill>
              <a:srgbClr val="3CAFE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20" name="Freeform 116"/>
            <p:cNvSpPr>
              <a:spLocks noChangeArrowheads="1"/>
            </p:cNvSpPr>
            <p:nvPr/>
          </p:nvSpPr>
          <p:spPr bwMode="auto">
            <a:xfrm>
              <a:off x="3283" y="688"/>
              <a:ext cx="558" cy="122"/>
            </a:xfrm>
            <a:custGeom>
              <a:avLst/>
              <a:gdLst>
                <a:gd name="T0" fmla="*/ 1 w 2462"/>
                <a:gd name="T1" fmla="*/ 0 h 540"/>
                <a:gd name="T2" fmla="*/ 2 w 2462"/>
                <a:gd name="T3" fmla="*/ 0 h 540"/>
                <a:gd name="T4" fmla="*/ 0 w 2462"/>
                <a:gd name="T5" fmla="*/ 0 h 540"/>
                <a:gd name="T6" fmla="*/ 0 w 2462"/>
                <a:gd name="T7" fmla="*/ 0 h 540"/>
                <a:gd name="T8" fmla="*/ 1 w 2462"/>
                <a:gd name="T9" fmla="*/ 0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2"/>
                <a:gd name="T16" fmla="*/ 0 h 540"/>
                <a:gd name="T17" fmla="*/ 2462 w 2462"/>
                <a:gd name="T18" fmla="*/ 540 h 5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2" h="540">
                  <a:moveTo>
                    <a:pt x="1962" y="539"/>
                  </a:moveTo>
                  <a:lnTo>
                    <a:pt x="2461" y="0"/>
                  </a:lnTo>
                  <a:lnTo>
                    <a:pt x="645" y="0"/>
                  </a:lnTo>
                  <a:lnTo>
                    <a:pt x="0" y="539"/>
                  </a:lnTo>
                  <a:lnTo>
                    <a:pt x="1962" y="539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21" name="Freeform 117"/>
            <p:cNvSpPr>
              <a:spLocks noChangeArrowheads="1"/>
            </p:cNvSpPr>
            <p:nvPr/>
          </p:nvSpPr>
          <p:spPr bwMode="auto">
            <a:xfrm>
              <a:off x="3727" y="688"/>
              <a:ext cx="114" cy="283"/>
            </a:xfrm>
            <a:custGeom>
              <a:avLst/>
              <a:gdLst>
                <a:gd name="T0" fmla="*/ 0 w 501"/>
                <a:gd name="T1" fmla="*/ 0 h 1250"/>
                <a:gd name="T2" fmla="*/ 0 w 501"/>
                <a:gd name="T3" fmla="*/ 0 h 1250"/>
                <a:gd name="T4" fmla="*/ 0 w 501"/>
                <a:gd name="T5" fmla="*/ 0 h 1250"/>
                <a:gd name="T6" fmla="*/ 0 w 501"/>
                <a:gd name="T7" fmla="*/ 1 h 1250"/>
                <a:gd name="T8" fmla="*/ 0 w 501"/>
                <a:gd name="T9" fmla="*/ 0 h 1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1"/>
                <a:gd name="T16" fmla="*/ 0 h 1250"/>
                <a:gd name="T17" fmla="*/ 501 w 501"/>
                <a:gd name="T18" fmla="*/ 1250 h 12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1" h="1250">
                  <a:moveTo>
                    <a:pt x="500" y="619"/>
                  </a:moveTo>
                  <a:lnTo>
                    <a:pt x="500" y="0"/>
                  </a:lnTo>
                  <a:lnTo>
                    <a:pt x="0" y="537"/>
                  </a:lnTo>
                  <a:lnTo>
                    <a:pt x="0" y="1249"/>
                  </a:lnTo>
                  <a:lnTo>
                    <a:pt x="500" y="619"/>
                  </a:lnTo>
                </a:path>
              </a:pathLst>
            </a:custGeom>
            <a:solidFill>
              <a:srgbClr val="0760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22" name="Freeform 118"/>
            <p:cNvSpPr>
              <a:spLocks noChangeArrowheads="1"/>
            </p:cNvSpPr>
            <p:nvPr/>
          </p:nvSpPr>
          <p:spPr bwMode="auto">
            <a:xfrm>
              <a:off x="3727" y="688"/>
              <a:ext cx="114" cy="283"/>
            </a:xfrm>
            <a:custGeom>
              <a:avLst/>
              <a:gdLst>
                <a:gd name="T0" fmla="*/ 0 w 501"/>
                <a:gd name="T1" fmla="*/ 0 h 1250"/>
                <a:gd name="T2" fmla="*/ 0 w 501"/>
                <a:gd name="T3" fmla="*/ 0 h 1250"/>
                <a:gd name="T4" fmla="*/ 0 w 501"/>
                <a:gd name="T5" fmla="*/ 0 h 1250"/>
                <a:gd name="T6" fmla="*/ 0 w 501"/>
                <a:gd name="T7" fmla="*/ 1 h 1250"/>
                <a:gd name="T8" fmla="*/ 0 w 501"/>
                <a:gd name="T9" fmla="*/ 0 h 1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1"/>
                <a:gd name="T16" fmla="*/ 0 h 1250"/>
                <a:gd name="T17" fmla="*/ 501 w 501"/>
                <a:gd name="T18" fmla="*/ 1250 h 12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1" h="1250">
                  <a:moveTo>
                    <a:pt x="500" y="619"/>
                  </a:moveTo>
                  <a:lnTo>
                    <a:pt x="500" y="0"/>
                  </a:lnTo>
                  <a:lnTo>
                    <a:pt x="0" y="537"/>
                  </a:lnTo>
                  <a:lnTo>
                    <a:pt x="0" y="1249"/>
                  </a:lnTo>
                  <a:lnTo>
                    <a:pt x="500" y="619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23" name="Freeform 119"/>
            <p:cNvSpPr>
              <a:spLocks noChangeArrowheads="1"/>
            </p:cNvSpPr>
            <p:nvPr/>
          </p:nvSpPr>
          <p:spPr bwMode="auto">
            <a:xfrm>
              <a:off x="3283" y="810"/>
              <a:ext cx="445" cy="161"/>
            </a:xfrm>
            <a:custGeom>
              <a:avLst/>
              <a:gdLst>
                <a:gd name="T0" fmla="*/ 1 w 1963"/>
                <a:gd name="T1" fmla="*/ 0 h 712"/>
                <a:gd name="T2" fmla="*/ 1 w 1963"/>
                <a:gd name="T3" fmla="*/ 0 h 712"/>
                <a:gd name="T4" fmla="*/ 0 w 1963"/>
                <a:gd name="T5" fmla="*/ 0 h 712"/>
                <a:gd name="T6" fmla="*/ 0 w 1963"/>
                <a:gd name="T7" fmla="*/ 0 h 712"/>
                <a:gd name="T8" fmla="*/ 1 w 1963"/>
                <a:gd name="T9" fmla="*/ 0 h 7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3"/>
                <a:gd name="T16" fmla="*/ 0 h 712"/>
                <a:gd name="T17" fmla="*/ 1963 w 1963"/>
                <a:gd name="T18" fmla="*/ 712 h 7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3" h="712">
                  <a:moveTo>
                    <a:pt x="1962" y="711"/>
                  </a:moveTo>
                  <a:lnTo>
                    <a:pt x="1962" y="0"/>
                  </a:lnTo>
                  <a:lnTo>
                    <a:pt x="0" y="0"/>
                  </a:lnTo>
                  <a:lnTo>
                    <a:pt x="1" y="711"/>
                  </a:lnTo>
                  <a:lnTo>
                    <a:pt x="1962" y="711"/>
                  </a:lnTo>
                </a:path>
              </a:pathLst>
            </a:custGeom>
            <a:solidFill>
              <a:srgbClr val="1C97C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24" name="Freeform 120"/>
            <p:cNvSpPr>
              <a:spLocks noChangeArrowheads="1"/>
            </p:cNvSpPr>
            <p:nvPr/>
          </p:nvSpPr>
          <p:spPr bwMode="auto">
            <a:xfrm>
              <a:off x="3283" y="810"/>
              <a:ext cx="445" cy="161"/>
            </a:xfrm>
            <a:custGeom>
              <a:avLst/>
              <a:gdLst>
                <a:gd name="T0" fmla="*/ 1 w 1963"/>
                <a:gd name="T1" fmla="*/ 0 h 712"/>
                <a:gd name="T2" fmla="*/ 1 w 1963"/>
                <a:gd name="T3" fmla="*/ 0 h 712"/>
                <a:gd name="T4" fmla="*/ 0 w 1963"/>
                <a:gd name="T5" fmla="*/ 0 h 712"/>
                <a:gd name="T6" fmla="*/ 0 w 1963"/>
                <a:gd name="T7" fmla="*/ 0 h 712"/>
                <a:gd name="T8" fmla="*/ 1 w 1963"/>
                <a:gd name="T9" fmla="*/ 0 h 7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3"/>
                <a:gd name="T16" fmla="*/ 0 h 712"/>
                <a:gd name="T17" fmla="*/ 1963 w 1963"/>
                <a:gd name="T18" fmla="*/ 712 h 7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3" h="712">
                  <a:moveTo>
                    <a:pt x="1962" y="711"/>
                  </a:moveTo>
                  <a:lnTo>
                    <a:pt x="1962" y="0"/>
                  </a:lnTo>
                  <a:lnTo>
                    <a:pt x="0" y="0"/>
                  </a:lnTo>
                  <a:lnTo>
                    <a:pt x="1" y="711"/>
                  </a:lnTo>
                  <a:lnTo>
                    <a:pt x="1962" y="711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25" name="Freeform 121"/>
            <p:cNvSpPr>
              <a:spLocks noChangeArrowheads="1"/>
            </p:cNvSpPr>
            <p:nvPr/>
          </p:nvSpPr>
          <p:spPr bwMode="auto">
            <a:xfrm>
              <a:off x="3327" y="857"/>
              <a:ext cx="336" cy="86"/>
            </a:xfrm>
            <a:custGeom>
              <a:avLst/>
              <a:gdLst>
                <a:gd name="T0" fmla="*/ 1 w 1482"/>
                <a:gd name="T1" fmla="*/ 0 h 381"/>
                <a:gd name="T2" fmla="*/ 1 w 1482"/>
                <a:gd name="T3" fmla="*/ 0 h 381"/>
                <a:gd name="T4" fmla="*/ 0 w 1482"/>
                <a:gd name="T5" fmla="*/ 0 h 381"/>
                <a:gd name="T6" fmla="*/ 0 w 1482"/>
                <a:gd name="T7" fmla="*/ 0 h 381"/>
                <a:gd name="T8" fmla="*/ 1 w 1482"/>
                <a:gd name="T9" fmla="*/ 0 h 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2"/>
                <a:gd name="T16" fmla="*/ 0 h 381"/>
                <a:gd name="T17" fmla="*/ 1482 w 1482"/>
                <a:gd name="T18" fmla="*/ 381 h 3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2" h="381">
                  <a:moveTo>
                    <a:pt x="1481" y="380"/>
                  </a:moveTo>
                  <a:lnTo>
                    <a:pt x="1481" y="0"/>
                  </a:lnTo>
                  <a:lnTo>
                    <a:pt x="0" y="0"/>
                  </a:lnTo>
                  <a:lnTo>
                    <a:pt x="0" y="380"/>
                  </a:lnTo>
                  <a:lnTo>
                    <a:pt x="1481" y="380"/>
                  </a:lnTo>
                </a:path>
              </a:pathLst>
            </a:custGeom>
            <a:solidFill>
              <a:srgbClr val="13496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26" name="Freeform 122"/>
            <p:cNvSpPr>
              <a:spLocks noChangeArrowheads="1"/>
            </p:cNvSpPr>
            <p:nvPr/>
          </p:nvSpPr>
          <p:spPr bwMode="auto">
            <a:xfrm>
              <a:off x="3327" y="857"/>
              <a:ext cx="336" cy="86"/>
            </a:xfrm>
            <a:custGeom>
              <a:avLst/>
              <a:gdLst>
                <a:gd name="T0" fmla="*/ 1 w 1482"/>
                <a:gd name="T1" fmla="*/ 0 h 381"/>
                <a:gd name="T2" fmla="*/ 1 w 1482"/>
                <a:gd name="T3" fmla="*/ 0 h 381"/>
                <a:gd name="T4" fmla="*/ 0 w 1482"/>
                <a:gd name="T5" fmla="*/ 0 h 381"/>
                <a:gd name="T6" fmla="*/ 0 w 1482"/>
                <a:gd name="T7" fmla="*/ 0 h 381"/>
                <a:gd name="T8" fmla="*/ 1 w 1482"/>
                <a:gd name="T9" fmla="*/ 0 h 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2"/>
                <a:gd name="T16" fmla="*/ 0 h 381"/>
                <a:gd name="T17" fmla="*/ 1482 w 1482"/>
                <a:gd name="T18" fmla="*/ 381 h 3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2" h="381">
                  <a:moveTo>
                    <a:pt x="1481" y="380"/>
                  </a:moveTo>
                  <a:lnTo>
                    <a:pt x="1481" y="0"/>
                  </a:lnTo>
                  <a:lnTo>
                    <a:pt x="0" y="0"/>
                  </a:lnTo>
                  <a:lnTo>
                    <a:pt x="0" y="380"/>
                  </a:lnTo>
                  <a:lnTo>
                    <a:pt x="1481" y="380"/>
                  </a:lnTo>
                </a:path>
              </a:pathLst>
            </a:cu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27" name="Freeform 123"/>
            <p:cNvSpPr>
              <a:spLocks noChangeArrowheads="1"/>
            </p:cNvSpPr>
            <p:nvPr/>
          </p:nvSpPr>
          <p:spPr bwMode="auto">
            <a:xfrm>
              <a:off x="3412" y="727"/>
              <a:ext cx="332" cy="31"/>
            </a:xfrm>
            <a:custGeom>
              <a:avLst/>
              <a:gdLst>
                <a:gd name="T0" fmla="*/ 1 w 1464"/>
                <a:gd name="T1" fmla="*/ 0 h 136"/>
                <a:gd name="T2" fmla="*/ 1 w 1464"/>
                <a:gd name="T3" fmla="*/ 0 h 136"/>
                <a:gd name="T4" fmla="*/ 1 w 1464"/>
                <a:gd name="T5" fmla="*/ 0 h 136"/>
                <a:gd name="T6" fmla="*/ 0 w 1464"/>
                <a:gd name="T7" fmla="*/ 0 h 136"/>
                <a:gd name="T8" fmla="*/ 0 w 1464"/>
                <a:gd name="T9" fmla="*/ 0 h 136"/>
                <a:gd name="T10" fmla="*/ 1 w 1464"/>
                <a:gd name="T11" fmla="*/ 0 h 136"/>
                <a:gd name="T12" fmla="*/ 1 w 1464"/>
                <a:gd name="T13" fmla="*/ 0 h 136"/>
                <a:gd name="T14" fmla="*/ 1 w 1464"/>
                <a:gd name="T15" fmla="*/ 0 h 1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64"/>
                <a:gd name="T25" fmla="*/ 0 h 136"/>
                <a:gd name="T26" fmla="*/ 1464 w 1464"/>
                <a:gd name="T27" fmla="*/ 136 h 1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64" h="136">
                  <a:moveTo>
                    <a:pt x="1463" y="67"/>
                  </a:moveTo>
                  <a:lnTo>
                    <a:pt x="1089" y="0"/>
                  </a:lnTo>
                  <a:lnTo>
                    <a:pt x="1065" y="37"/>
                  </a:lnTo>
                  <a:lnTo>
                    <a:pt x="55" y="35"/>
                  </a:lnTo>
                  <a:lnTo>
                    <a:pt x="0" y="83"/>
                  </a:lnTo>
                  <a:lnTo>
                    <a:pt x="1026" y="83"/>
                  </a:lnTo>
                  <a:lnTo>
                    <a:pt x="1003" y="135"/>
                  </a:lnTo>
                  <a:lnTo>
                    <a:pt x="1463" y="67"/>
                  </a:lnTo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28" name="Line 124"/>
            <p:cNvSpPr>
              <a:spLocks noChangeShapeType="1"/>
            </p:cNvSpPr>
            <p:nvPr/>
          </p:nvSpPr>
          <p:spPr bwMode="auto">
            <a:xfrm>
              <a:off x="3355" y="857"/>
              <a:ext cx="1" cy="86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29" name="Line 125"/>
            <p:cNvSpPr>
              <a:spLocks noChangeShapeType="1"/>
            </p:cNvSpPr>
            <p:nvPr/>
          </p:nvSpPr>
          <p:spPr bwMode="auto">
            <a:xfrm>
              <a:off x="3383" y="857"/>
              <a:ext cx="1" cy="86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0" name="Line 126"/>
            <p:cNvSpPr>
              <a:spLocks noChangeShapeType="1"/>
            </p:cNvSpPr>
            <p:nvPr/>
          </p:nvSpPr>
          <p:spPr bwMode="auto">
            <a:xfrm>
              <a:off x="3411" y="857"/>
              <a:ext cx="1" cy="86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1" name="Line 127"/>
            <p:cNvSpPr>
              <a:spLocks noChangeShapeType="1"/>
            </p:cNvSpPr>
            <p:nvPr/>
          </p:nvSpPr>
          <p:spPr bwMode="auto">
            <a:xfrm>
              <a:off x="3439" y="857"/>
              <a:ext cx="1" cy="86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2" name="Line 128"/>
            <p:cNvSpPr>
              <a:spLocks noChangeShapeType="1"/>
            </p:cNvSpPr>
            <p:nvPr/>
          </p:nvSpPr>
          <p:spPr bwMode="auto">
            <a:xfrm>
              <a:off x="3466" y="857"/>
              <a:ext cx="1" cy="86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3" name="Line 129"/>
            <p:cNvSpPr>
              <a:spLocks noChangeShapeType="1"/>
            </p:cNvSpPr>
            <p:nvPr/>
          </p:nvSpPr>
          <p:spPr bwMode="auto">
            <a:xfrm>
              <a:off x="3495" y="857"/>
              <a:ext cx="1" cy="86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4" name="Line 130"/>
            <p:cNvSpPr>
              <a:spLocks noChangeShapeType="1"/>
            </p:cNvSpPr>
            <p:nvPr/>
          </p:nvSpPr>
          <p:spPr bwMode="auto">
            <a:xfrm>
              <a:off x="3522" y="857"/>
              <a:ext cx="1" cy="86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5" name="Line 131"/>
            <p:cNvSpPr>
              <a:spLocks noChangeShapeType="1"/>
            </p:cNvSpPr>
            <p:nvPr/>
          </p:nvSpPr>
          <p:spPr bwMode="auto">
            <a:xfrm>
              <a:off x="3550" y="857"/>
              <a:ext cx="1" cy="86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6" name="Line 132"/>
            <p:cNvSpPr>
              <a:spLocks noChangeShapeType="1"/>
            </p:cNvSpPr>
            <p:nvPr/>
          </p:nvSpPr>
          <p:spPr bwMode="auto">
            <a:xfrm>
              <a:off x="3578" y="857"/>
              <a:ext cx="1" cy="86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7" name="Line 133"/>
            <p:cNvSpPr>
              <a:spLocks noChangeShapeType="1"/>
            </p:cNvSpPr>
            <p:nvPr/>
          </p:nvSpPr>
          <p:spPr bwMode="auto">
            <a:xfrm>
              <a:off x="3606" y="857"/>
              <a:ext cx="1" cy="86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8" name="Line 134"/>
            <p:cNvSpPr>
              <a:spLocks noChangeShapeType="1"/>
            </p:cNvSpPr>
            <p:nvPr/>
          </p:nvSpPr>
          <p:spPr bwMode="auto">
            <a:xfrm>
              <a:off x="3634" y="857"/>
              <a:ext cx="1" cy="86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9" name="Freeform 135"/>
            <p:cNvSpPr>
              <a:spLocks noChangeArrowheads="1"/>
            </p:cNvSpPr>
            <p:nvPr/>
          </p:nvSpPr>
          <p:spPr bwMode="auto">
            <a:xfrm>
              <a:off x="3406" y="733"/>
              <a:ext cx="332" cy="31"/>
            </a:xfrm>
            <a:custGeom>
              <a:avLst/>
              <a:gdLst>
                <a:gd name="T0" fmla="*/ 1 w 1464"/>
                <a:gd name="T1" fmla="*/ 0 h 136"/>
                <a:gd name="T2" fmla="*/ 1 w 1464"/>
                <a:gd name="T3" fmla="*/ 0 h 136"/>
                <a:gd name="T4" fmla="*/ 1 w 1464"/>
                <a:gd name="T5" fmla="*/ 0 h 136"/>
                <a:gd name="T6" fmla="*/ 0 w 1464"/>
                <a:gd name="T7" fmla="*/ 0 h 136"/>
                <a:gd name="T8" fmla="*/ 0 w 1464"/>
                <a:gd name="T9" fmla="*/ 0 h 136"/>
                <a:gd name="T10" fmla="*/ 1 w 1464"/>
                <a:gd name="T11" fmla="*/ 0 h 136"/>
                <a:gd name="T12" fmla="*/ 1 w 1464"/>
                <a:gd name="T13" fmla="*/ 0 h 136"/>
                <a:gd name="T14" fmla="*/ 1 w 1464"/>
                <a:gd name="T15" fmla="*/ 0 h 1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64"/>
                <a:gd name="T25" fmla="*/ 0 h 136"/>
                <a:gd name="T26" fmla="*/ 1464 w 1464"/>
                <a:gd name="T27" fmla="*/ 136 h 1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64" h="136">
                  <a:moveTo>
                    <a:pt x="1463" y="69"/>
                  </a:moveTo>
                  <a:lnTo>
                    <a:pt x="1089" y="0"/>
                  </a:lnTo>
                  <a:lnTo>
                    <a:pt x="1065" y="37"/>
                  </a:lnTo>
                  <a:lnTo>
                    <a:pt x="56" y="37"/>
                  </a:lnTo>
                  <a:lnTo>
                    <a:pt x="0" y="85"/>
                  </a:lnTo>
                  <a:lnTo>
                    <a:pt x="1026" y="85"/>
                  </a:lnTo>
                  <a:lnTo>
                    <a:pt x="1003" y="135"/>
                  </a:lnTo>
                  <a:lnTo>
                    <a:pt x="1463" y="6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40" name="Freeform 136"/>
            <p:cNvSpPr>
              <a:spLocks noChangeArrowheads="1"/>
            </p:cNvSpPr>
            <p:nvPr/>
          </p:nvSpPr>
          <p:spPr bwMode="auto">
            <a:xfrm>
              <a:off x="3284" y="811"/>
              <a:ext cx="444" cy="95"/>
            </a:xfrm>
            <a:custGeom>
              <a:avLst/>
              <a:gdLst>
                <a:gd name="T0" fmla="*/ 1 w 1956"/>
                <a:gd name="T1" fmla="*/ 0 h 421"/>
                <a:gd name="T2" fmla="*/ 0 w 1956"/>
                <a:gd name="T3" fmla="*/ 0 h 421"/>
                <a:gd name="T4" fmla="*/ 0 w 1956"/>
                <a:gd name="T5" fmla="*/ 0 h 421"/>
                <a:gd name="T6" fmla="*/ 1 w 1956"/>
                <a:gd name="T7" fmla="*/ 0 h 421"/>
                <a:gd name="T8" fmla="*/ 1 w 1956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6"/>
                <a:gd name="T16" fmla="*/ 0 h 421"/>
                <a:gd name="T17" fmla="*/ 1956 w 1956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6" h="421">
                  <a:moveTo>
                    <a:pt x="1953" y="420"/>
                  </a:moveTo>
                  <a:lnTo>
                    <a:pt x="0" y="420"/>
                  </a:lnTo>
                  <a:lnTo>
                    <a:pt x="0" y="0"/>
                  </a:lnTo>
                  <a:lnTo>
                    <a:pt x="1955" y="0"/>
                  </a:lnTo>
                  <a:lnTo>
                    <a:pt x="1953" y="420"/>
                  </a:lnTo>
                </a:path>
              </a:pathLst>
            </a:custGeom>
            <a:solidFill>
              <a:srgbClr val="0760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41" name="Freeform 137"/>
            <p:cNvSpPr>
              <a:spLocks noChangeArrowheads="1"/>
            </p:cNvSpPr>
            <p:nvPr/>
          </p:nvSpPr>
          <p:spPr bwMode="auto">
            <a:xfrm>
              <a:off x="3282" y="904"/>
              <a:ext cx="445" cy="5"/>
            </a:xfrm>
            <a:custGeom>
              <a:avLst/>
              <a:gdLst>
                <a:gd name="T0" fmla="*/ 0 w 1964"/>
                <a:gd name="T1" fmla="*/ 0 h 22"/>
                <a:gd name="T2" fmla="*/ 0 w 1964"/>
                <a:gd name="T3" fmla="*/ 0 h 22"/>
                <a:gd name="T4" fmla="*/ 1 w 1964"/>
                <a:gd name="T5" fmla="*/ 0 h 22"/>
                <a:gd name="T6" fmla="*/ 1 w 1964"/>
                <a:gd name="T7" fmla="*/ 0 h 22"/>
                <a:gd name="T8" fmla="*/ 0 w 1964"/>
                <a:gd name="T9" fmla="*/ 0 h 22"/>
                <a:gd name="T10" fmla="*/ 0 w 1964"/>
                <a:gd name="T11" fmla="*/ 0 h 22"/>
                <a:gd name="T12" fmla="*/ 0 w 1964"/>
                <a:gd name="T13" fmla="*/ 0 h 22"/>
                <a:gd name="T14" fmla="*/ 0 w 1964"/>
                <a:gd name="T15" fmla="*/ 0 h 22"/>
                <a:gd name="T16" fmla="*/ 0 w 1964"/>
                <a:gd name="T17" fmla="*/ 0 h 22"/>
                <a:gd name="T18" fmla="*/ 0 w 1964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4"/>
                <a:gd name="T31" fmla="*/ 0 h 22"/>
                <a:gd name="T32" fmla="*/ 1964 w 1964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4" h="22">
                  <a:moveTo>
                    <a:pt x="0" y="9"/>
                  </a:moveTo>
                  <a:lnTo>
                    <a:pt x="9" y="21"/>
                  </a:lnTo>
                  <a:lnTo>
                    <a:pt x="1963" y="21"/>
                  </a:lnTo>
                  <a:lnTo>
                    <a:pt x="1963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1"/>
                  </a:lnTo>
                  <a:lnTo>
                    <a:pt x="9" y="21"/>
                  </a:lnTo>
                  <a:lnTo>
                    <a:pt x="0" y="9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42" name="Freeform 138"/>
            <p:cNvSpPr>
              <a:spLocks noChangeArrowheads="1"/>
            </p:cNvSpPr>
            <p:nvPr/>
          </p:nvSpPr>
          <p:spPr bwMode="auto">
            <a:xfrm>
              <a:off x="3282" y="809"/>
              <a:ext cx="5" cy="98"/>
            </a:xfrm>
            <a:custGeom>
              <a:avLst/>
              <a:gdLst>
                <a:gd name="T0" fmla="*/ 0 w 22"/>
                <a:gd name="T1" fmla="*/ 0 h 431"/>
                <a:gd name="T2" fmla="*/ 0 w 22"/>
                <a:gd name="T3" fmla="*/ 0 h 431"/>
                <a:gd name="T4" fmla="*/ 0 w 22"/>
                <a:gd name="T5" fmla="*/ 0 h 431"/>
                <a:gd name="T6" fmla="*/ 0 w 22"/>
                <a:gd name="T7" fmla="*/ 0 h 431"/>
                <a:gd name="T8" fmla="*/ 0 w 22"/>
                <a:gd name="T9" fmla="*/ 0 h 431"/>
                <a:gd name="T10" fmla="*/ 0 w 22"/>
                <a:gd name="T11" fmla="*/ 0 h 431"/>
                <a:gd name="T12" fmla="*/ 0 w 22"/>
                <a:gd name="T13" fmla="*/ 0 h 431"/>
                <a:gd name="T14" fmla="*/ 0 w 22"/>
                <a:gd name="T15" fmla="*/ 0 h 431"/>
                <a:gd name="T16" fmla="*/ 0 w 22"/>
                <a:gd name="T17" fmla="*/ 0 h 431"/>
                <a:gd name="T18" fmla="*/ 0 w 22"/>
                <a:gd name="T19" fmla="*/ 0 h 4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431"/>
                <a:gd name="T32" fmla="*/ 22 w 22"/>
                <a:gd name="T33" fmla="*/ 431 h 4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431">
                  <a:moveTo>
                    <a:pt x="10" y="0"/>
                  </a:moveTo>
                  <a:lnTo>
                    <a:pt x="0" y="9"/>
                  </a:lnTo>
                  <a:lnTo>
                    <a:pt x="0" y="430"/>
                  </a:lnTo>
                  <a:lnTo>
                    <a:pt x="19" y="430"/>
                  </a:lnTo>
                  <a:lnTo>
                    <a:pt x="21" y="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0" y="0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43" name="Freeform 139"/>
            <p:cNvSpPr>
              <a:spLocks noChangeArrowheads="1"/>
            </p:cNvSpPr>
            <p:nvPr/>
          </p:nvSpPr>
          <p:spPr bwMode="auto">
            <a:xfrm>
              <a:off x="3284" y="809"/>
              <a:ext cx="446" cy="5"/>
            </a:xfrm>
            <a:custGeom>
              <a:avLst/>
              <a:gdLst>
                <a:gd name="T0" fmla="*/ 1 w 1966"/>
                <a:gd name="T1" fmla="*/ 0 h 22"/>
                <a:gd name="T2" fmla="*/ 1 w 1966"/>
                <a:gd name="T3" fmla="*/ 0 h 22"/>
                <a:gd name="T4" fmla="*/ 0 w 1966"/>
                <a:gd name="T5" fmla="*/ 0 h 22"/>
                <a:gd name="T6" fmla="*/ 0 w 1966"/>
                <a:gd name="T7" fmla="*/ 0 h 22"/>
                <a:gd name="T8" fmla="*/ 1 w 1966"/>
                <a:gd name="T9" fmla="*/ 0 h 22"/>
                <a:gd name="T10" fmla="*/ 1 w 1966"/>
                <a:gd name="T11" fmla="*/ 0 h 22"/>
                <a:gd name="T12" fmla="*/ 1 w 1966"/>
                <a:gd name="T13" fmla="*/ 0 h 22"/>
                <a:gd name="T14" fmla="*/ 1 w 1966"/>
                <a:gd name="T15" fmla="*/ 0 h 22"/>
                <a:gd name="T16" fmla="*/ 1 w 1966"/>
                <a:gd name="T17" fmla="*/ 0 h 22"/>
                <a:gd name="T18" fmla="*/ 1 w 1966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6"/>
                <a:gd name="T31" fmla="*/ 0 h 22"/>
                <a:gd name="T32" fmla="*/ 1966 w 196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6" h="22">
                  <a:moveTo>
                    <a:pt x="1965" y="10"/>
                  </a:moveTo>
                  <a:lnTo>
                    <a:pt x="1954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954" y="21"/>
                  </a:lnTo>
                  <a:lnTo>
                    <a:pt x="1965" y="10"/>
                  </a:lnTo>
                  <a:lnTo>
                    <a:pt x="1965" y="0"/>
                  </a:lnTo>
                  <a:lnTo>
                    <a:pt x="1954" y="0"/>
                  </a:lnTo>
                  <a:lnTo>
                    <a:pt x="1965" y="10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44" name="Freeform 140"/>
            <p:cNvSpPr>
              <a:spLocks noChangeArrowheads="1"/>
            </p:cNvSpPr>
            <p:nvPr/>
          </p:nvSpPr>
          <p:spPr bwMode="auto">
            <a:xfrm>
              <a:off x="3725" y="811"/>
              <a:ext cx="5" cy="98"/>
            </a:xfrm>
            <a:custGeom>
              <a:avLst/>
              <a:gdLst>
                <a:gd name="T0" fmla="*/ 0 w 23"/>
                <a:gd name="T1" fmla="*/ 0 h 431"/>
                <a:gd name="T2" fmla="*/ 0 w 23"/>
                <a:gd name="T3" fmla="*/ 0 h 431"/>
                <a:gd name="T4" fmla="*/ 0 w 23"/>
                <a:gd name="T5" fmla="*/ 0 h 431"/>
                <a:gd name="T6" fmla="*/ 0 w 23"/>
                <a:gd name="T7" fmla="*/ 0 h 431"/>
                <a:gd name="T8" fmla="*/ 0 w 23"/>
                <a:gd name="T9" fmla="*/ 0 h 431"/>
                <a:gd name="T10" fmla="*/ 0 w 23"/>
                <a:gd name="T11" fmla="*/ 0 h 431"/>
                <a:gd name="T12" fmla="*/ 0 w 23"/>
                <a:gd name="T13" fmla="*/ 0 h 431"/>
                <a:gd name="T14" fmla="*/ 0 w 23"/>
                <a:gd name="T15" fmla="*/ 0 h 431"/>
                <a:gd name="T16" fmla="*/ 0 w 23"/>
                <a:gd name="T17" fmla="*/ 0 h 431"/>
                <a:gd name="T18" fmla="*/ 0 w 23"/>
                <a:gd name="T19" fmla="*/ 0 h 4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431"/>
                <a:gd name="T32" fmla="*/ 23 w 23"/>
                <a:gd name="T33" fmla="*/ 431 h 4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431">
                  <a:moveTo>
                    <a:pt x="11" y="430"/>
                  </a:moveTo>
                  <a:lnTo>
                    <a:pt x="22" y="419"/>
                  </a:lnTo>
                  <a:lnTo>
                    <a:pt x="22" y="0"/>
                  </a:lnTo>
                  <a:lnTo>
                    <a:pt x="1" y="0"/>
                  </a:lnTo>
                  <a:lnTo>
                    <a:pt x="0" y="419"/>
                  </a:lnTo>
                  <a:lnTo>
                    <a:pt x="11" y="430"/>
                  </a:lnTo>
                  <a:lnTo>
                    <a:pt x="22" y="430"/>
                  </a:lnTo>
                  <a:lnTo>
                    <a:pt x="22" y="419"/>
                  </a:lnTo>
                  <a:lnTo>
                    <a:pt x="11" y="430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45" name="Freeform 141"/>
            <p:cNvSpPr>
              <a:spLocks noChangeArrowheads="1"/>
            </p:cNvSpPr>
            <p:nvPr/>
          </p:nvSpPr>
          <p:spPr bwMode="auto">
            <a:xfrm>
              <a:off x="3326" y="839"/>
              <a:ext cx="60" cy="42"/>
            </a:xfrm>
            <a:custGeom>
              <a:avLst/>
              <a:gdLst>
                <a:gd name="T0" fmla="*/ 0 w 264"/>
                <a:gd name="T1" fmla="*/ 0 h 184"/>
                <a:gd name="T2" fmla="*/ 0 w 264"/>
                <a:gd name="T3" fmla="*/ 0 h 184"/>
                <a:gd name="T4" fmla="*/ 0 w 264"/>
                <a:gd name="T5" fmla="*/ 0 h 184"/>
                <a:gd name="T6" fmla="*/ 0 w 264"/>
                <a:gd name="T7" fmla="*/ 0 h 184"/>
                <a:gd name="T8" fmla="*/ 0 w 264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184"/>
                <a:gd name="T17" fmla="*/ 264 w 264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184">
                  <a:moveTo>
                    <a:pt x="263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18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46" name="Freeform 142"/>
            <p:cNvSpPr>
              <a:spLocks noChangeArrowheads="1"/>
            </p:cNvSpPr>
            <p:nvPr/>
          </p:nvSpPr>
          <p:spPr bwMode="auto">
            <a:xfrm>
              <a:off x="3326" y="839"/>
              <a:ext cx="60" cy="42"/>
            </a:xfrm>
            <a:custGeom>
              <a:avLst/>
              <a:gdLst>
                <a:gd name="T0" fmla="*/ 0 w 264"/>
                <a:gd name="T1" fmla="*/ 0 h 184"/>
                <a:gd name="T2" fmla="*/ 0 w 264"/>
                <a:gd name="T3" fmla="*/ 0 h 184"/>
                <a:gd name="T4" fmla="*/ 0 w 264"/>
                <a:gd name="T5" fmla="*/ 0 h 184"/>
                <a:gd name="T6" fmla="*/ 0 w 264"/>
                <a:gd name="T7" fmla="*/ 0 h 184"/>
                <a:gd name="T8" fmla="*/ 0 w 264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184"/>
                <a:gd name="T17" fmla="*/ 264 w 264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184">
                  <a:moveTo>
                    <a:pt x="263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18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47" name="Freeform 143"/>
            <p:cNvSpPr>
              <a:spLocks noChangeArrowheads="1"/>
            </p:cNvSpPr>
            <p:nvPr/>
          </p:nvSpPr>
          <p:spPr bwMode="auto">
            <a:xfrm>
              <a:off x="3307" y="892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48" name="Freeform 144"/>
            <p:cNvSpPr>
              <a:spLocks noChangeArrowheads="1"/>
            </p:cNvSpPr>
            <p:nvPr/>
          </p:nvSpPr>
          <p:spPr bwMode="auto">
            <a:xfrm>
              <a:off x="3307" y="892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49" name="Freeform 145"/>
            <p:cNvSpPr>
              <a:spLocks noChangeArrowheads="1"/>
            </p:cNvSpPr>
            <p:nvPr/>
          </p:nvSpPr>
          <p:spPr bwMode="auto">
            <a:xfrm>
              <a:off x="3343" y="892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50" name="Freeform 146"/>
            <p:cNvSpPr>
              <a:spLocks noChangeArrowheads="1"/>
            </p:cNvSpPr>
            <p:nvPr/>
          </p:nvSpPr>
          <p:spPr bwMode="auto">
            <a:xfrm>
              <a:off x="3343" y="892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51" name="Freeform 147"/>
            <p:cNvSpPr>
              <a:spLocks noChangeArrowheads="1"/>
            </p:cNvSpPr>
            <p:nvPr/>
          </p:nvSpPr>
          <p:spPr bwMode="auto">
            <a:xfrm>
              <a:off x="3380" y="892"/>
              <a:ext cx="18" cy="7"/>
            </a:xfrm>
            <a:custGeom>
              <a:avLst/>
              <a:gdLst>
                <a:gd name="T0" fmla="*/ 0 w 80"/>
                <a:gd name="T1" fmla="*/ 0 h 33"/>
                <a:gd name="T2" fmla="*/ 0 w 80"/>
                <a:gd name="T3" fmla="*/ 0 h 33"/>
                <a:gd name="T4" fmla="*/ 0 w 80"/>
                <a:gd name="T5" fmla="*/ 0 h 33"/>
                <a:gd name="T6" fmla="*/ 0 w 80"/>
                <a:gd name="T7" fmla="*/ 0 h 33"/>
                <a:gd name="T8" fmla="*/ 0 w 8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3"/>
                <a:gd name="T17" fmla="*/ 80 w 8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3">
                  <a:moveTo>
                    <a:pt x="79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52" name="Freeform 148"/>
            <p:cNvSpPr>
              <a:spLocks noChangeArrowheads="1"/>
            </p:cNvSpPr>
            <p:nvPr/>
          </p:nvSpPr>
          <p:spPr bwMode="auto">
            <a:xfrm>
              <a:off x="3380" y="892"/>
              <a:ext cx="18" cy="7"/>
            </a:xfrm>
            <a:custGeom>
              <a:avLst/>
              <a:gdLst>
                <a:gd name="T0" fmla="*/ 0 w 80"/>
                <a:gd name="T1" fmla="*/ 0 h 33"/>
                <a:gd name="T2" fmla="*/ 0 w 80"/>
                <a:gd name="T3" fmla="*/ 0 h 33"/>
                <a:gd name="T4" fmla="*/ 0 w 80"/>
                <a:gd name="T5" fmla="*/ 0 h 33"/>
                <a:gd name="T6" fmla="*/ 0 w 80"/>
                <a:gd name="T7" fmla="*/ 0 h 33"/>
                <a:gd name="T8" fmla="*/ 0 w 8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3"/>
                <a:gd name="T17" fmla="*/ 80 w 8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3">
                  <a:moveTo>
                    <a:pt x="79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53" name="Freeform 149"/>
            <p:cNvSpPr>
              <a:spLocks noChangeArrowheads="1"/>
            </p:cNvSpPr>
            <p:nvPr/>
          </p:nvSpPr>
          <p:spPr bwMode="auto">
            <a:xfrm>
              <a:off x="3416" y="892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54" name="Freeform 150"/>
            <p:cNvSpPr>
              <a:spLocks noChangeArrowheads="1"/>
            </p:cNvSpPr>
            <p:nvPr/>
          </p:nvSpPr>
          <p:spPr bwMode="auto">
            <a:xfrm>
              <a:off x="3416" y="892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55" name="Freeform 151"/>
            <p:cNvSpPr>
              <a:spLocks noChangeArrowheads="1"/>
            </p:cNvSpPr>
            <p:nvPr/>
          </p:nvSpPr>
          <p:spPr bwMode="auto">
            <a:xfrm>
              <a:off x="3452" y="892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56" name="Freeform 152"/>
            <p:cNvSpPr>
              <a:spLocks noChangeArrowheads="1"/>
            </p:cNvSpPr>
            <p:nvPr/>
          </p:nvSpPr>
          <p:spPr bwMode="auto">
            <a:xfrm>
              <a:off x="3452" y="892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57" name="Freeform 153"/>
            <p:cNvSpPr>
              <a:spLocks noChangeArrowheads="1"/>
            </p:cNvSpPr>
            <p:nvPr/>
          </p:nvSpPr>
          <p:spPr bwMode="auto">
            <a:xfrm>
              <a:off x="3488" y="892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58" name="Freeform 154"/>
            <p:cNvSpPr>
              <a:spLocks noChangeArrowheads="1"/>
            </p:cNvSpPr>
            <p:nvPr/>
          </p:nvSpPr>
          <p:spPr bwMode="auto">
            <a:xfrm>
              <a:off x="3488" y="892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59" name="Freeform 155"/>
            <p:cNvSpPr>
              <a:spLocks noChangeArrowheads="1"/>
            </p:cNvSpPr>
            <p:nvPr/>
          </p:nvSpPr>
          <p:spPr bwMode="auto">
            <a:xfrm>
              <a:off x="3524" y="892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60" name="Freeform 156"/>
            <p:cNvSpPr>
              <a:spLocks noChangeArrowheads="1"/>
            </p:cNvSpPr>
            <p:nvPr/>
          </p:nvSpPr>
          <p:spPr bwMode="auto">
            <a:xfrm>
              <a:off x="3524" y="892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61" name="Freeform 157"/>
            <p:cNvSpPr>
              <a:spLocks noChangeArrowheads="1"/>
            </p:cNvSpPr>
            <p:nvPr/>
          </p:nvSpPr>
          <p:spPr bwMode="auto">
            <a:xfrm>
              <a:off x="3561" y="892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62" name="Freeform 158"/>
            <p:cNvSpPr>
              <a:spLocks noChangeArrowheads="1"/>
            </p:cNvSpPr>
            <p:nvPr/>
          </p:nvSpPr>
          <p:spPr bwMode="auto">
            <a:xfrm>
              <a:off x="3561" y="892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63" name="Freeform 159"/>
            <p:cNvSpPr>
              <a:spLocks noChangeArrowheads="1"/>
            </p:cNvSpPr>
            <p:nvPr/>
          </p:nvSpPr>
          <p:spPr bwMode="auto">
            <a:xfrm>
              <a:off x="3597" y="892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64" name="Freeform 160"/>
            <p:cNvSpPr>
              <a:spLocks noChangeArrowheads="1"/>
            </p:cNvSpPr>
            <p:nvPr/>
          </p:nvSpPr>
          <p:spPr bwMode="auto">
            <a:xfrm>
              <a:off x="3597" y="892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65" name="Freeform 161"/>
            <p:cNvSpPr>
              <a:spLocks noChangeArrowheads="1"/>
            </p:cNvSpPr>
            <p:nvPr/>
          </p:nvSpPr>
          <p:spPr bwMode="auto">
            <a:xfrm>
              <a:off x="3633" y="892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66" name="Freeform 162"/>
            <p:cNvSpPr>
              <a:spLocks noChangeArrowheads="1"/>
            </p:cNvSpPr>
            <p:nvPr/>
          </p:nvSpPr>
          <p:spPr bwMode="auto">
            <a:xfrm>
              <a:off x="3633" y="892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67" name="Freeform 163"/>
            <p:cNvSpPr>
              <a:spLocks noChangeArrowheads="1"/>
            </p:cNvSpPr>
            <p:nvPr/>
          </p:nvSpPr>
          <p:spPr bwMode="auto">
            <a:xfrm>
              <a:off x="3670" y="892"/>
              <a:ext cx="18" cy="7"/>
            </a:xfrm>
            <a:custGeom>
              <a:avLst/>
              <a:gdLst>
                <a:gd name="T0" fmla="*/ 0 w 80"/>
                <a:gd name="T1" fmla="*/ 0 h 33"/>
                <a:gd name="T2" fmla="*/ 0 w 80"/>
                <a:gd name="T3" fmla="*/ 0 h 33"/>
                <a:gd name="T4" fmla="*/ 0 w 80"/>
                <a:gd name="T5" fmla="*/ 0 h 33"/>
                <a:gd name="T6" fmla="*/ 0 w 80"/>
                <a:gd name="T7" fmla="*/ 0 h 33"/>
                <a:gd name="T8" fmla="*/ 0 w 8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3"/>
                <a:gd name="T17" fmla="*/ 80 w 8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3">
                  <a:moveTo>
                    <a:pt x="79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68" name="Freeform 164"/>
            <p:cNvSpPr>
              <a:spLocks noChangeArrowheads="1"/>
            </p:cNvSpPr>
            <p:nvPr/>
          </p:nvSpPr>
          <p:spPr bwMode="auto">
            <a:xfrm>
              <a:off x="3670" y="892"/>
              <a:ext cx="18" cy="7"/>
            </a:xfrm>
            <a:custGeom>
              <a:avLst/>
              <a:gdLst>
                <a:gd name="T0" fmla="*/ 0 w 80"/>
                <a:gd name="T1" fmla="*/ 0 h 33"/>
                <a:gd name="T2" fmla="*/ 0 w 80"/>
                <a:gd name="T3" fmla="*/ 0 h 33"/>
                <a:gd name="T4" fmla="*/ 0 w 80"/>
                <a:gd name="T5" fmla="*/ 0 h 33"/>
                <a:gd name="T6" fmla="*/ 0 w 80"/>
                <a:gd name="T7" fmla="*/ 0 h 33"/>
                <a:gd name="T8" fmla="*/ 0 w 8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3"/>
                <a:gd name="T17" fmla="*/ 80 w 8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3">
                  <a:moveTo>
                    <a:pt x="79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69" name="Freeform 165"/>
            <p:cNvSpPr>
              <a:spLocks noChangeArrowheads="1"/>
            </p:cNvSpPr>
            <p:nvPr/>
          </p:nvSpPr>
          <p:spPr bwMode="auto">
            <a:xfrm>
              <a:off x="3307" y="821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70" name="Freeform 166"/>
            <p:cNvSpPr>
              <a:spLocks noChangeArrowheads="1"/>
            </p:cNvSpPr>
            <p:nvPr/>
          </p:nvSpPr>
          <p:spPr bwMode="auto">
            <a:xfrm>
              <a:off x="3307" y="821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71" name="Freeform 167"/>
            <p:cNvSpPr>
              <a:spLocks noChangeArrowheads="1"/>
            </p:cNvSpPr>
            <p:nvPr/>
          </p:nvSpPr>
          <p:spPr bwMode="auto">
            <a:xfrm>
              <a:off x="3343" y="821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72" name="Freeform 168"/>
            <p:cNvSpPr>
              <a:spLocks noChangeArrowheads="1"/>
            </p:cNvSpPr>
            <p:nvPr/>
          </p:nvSpPr>
          <p:spPr bwMode="auto">
            <a:xfrm>
              <a:off x="3343" y="821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73" name="Freeform 169"/>
            <p:cNvSpPr>
              <a:spLocks noChangeArrowheads="1"/>
            </p:cNvSpPr>
            <p:nvPr/>
          </p:nvSpPr>
          <p:spPr bwMode="auto">
            <a:xfrm>
              <a:off x="3380" y="821"/>
              <a:ext cx="18" cy="7"/>
            </a:xfrm>
            <a:custGeom>
              <a:avLst/>
              <a:gdLst>
                <a:gd name="T0" fmla="*/ 0 w 80"/>
                <a:gd name="T1" fmla="*/ 0 h 33"/>
                <a:gd name="T2" fmla="*/ 0 w 80"/>
                <a:gd name="T3" fmla="*/ 0 h 33"/>
                <a:gd name="T4" fmla="*/ 0 w 80"/>
                <a:gd name="T5" fmla="*/ 0 h 33"/>
                <a:gd name="T6" fmla="*/ 0 w 80"/>
                <a:gd name="T7" fmla="*/ 0 h 33"/>
                <a:gd name="T8" fmla="*/ 0 w 8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3"/>
                <a:gd name="T17" fmla="*/ 80 w 8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3">
                  <a:moveTo>
                    <a:pt x="79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74" name="Freeform 170"/>
            <p:cNvSpPr>
              <a:spLocks noChangeArrowheads="1"/>
            </p:cNvSpPr>
            <p:nvPr/>
          </p:nvSpPr>
          <p:spPr bwMode="auto">
            <a:xfrm>
              <a:off x="3380" y="821"/>
              <a:ext cx="18" cy="7"/>
            </a:xfrm>
            <a:custGeom>
              <a:avLst/>
              <a:gdLst>
                <a:gd name="T0" fmla="*/ 0 w 80"/>
                <a:gd name="T1" fmla="*/ 0 h 33"/>
                <a:gd name="T2" fmla="*/ 0 w 80"/>
                <a:gd name="T3" fmla="*/ 0 h 33"/>
                <a:gd name="T4" fmla="*/ 0 w 80"/>
                <a:gd name="T5" fmla="*/ 0 h 33"/>
                <a:gd name="T6" fmla="*/ 0 w 80"/>
                <a:gd name="T7" fmla="*/ 0 h 33"/>
                <a:gd name="T8" fmla="*/ 0 w 8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3"/>
                <a:gd name="T17" fmla="*/ 80 w 8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3">
                  <a:moveTo>
                    <a:pt x="79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75" name="Freeform 171"/>
            <p:cNvSpPr>
              <a:spLocks noChangeArrowheads="1"/>
            </p:cNvSpPr>
            <p:nvPr/>
          </p:nvSpPr>
          <p:spPr bwMode="auto">
            <a:xfrm>
              <a:off x="3416" y="821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76" name="Freeform 172"/>
            <p:cNvSpPr>
              <a:spLocks noChangeArrowheads="1"/>
            </p:cNvSpPr>
            <p:nvPr/>
          </p:nvSpPr>
          <p:spPr bwMode="auto">
            <a:xfrm>
              <a:off x="3416" y="821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77" name="Freeform 173"/>
            <p:cNvSpPr>
              <a:spLocks noChangeArrowheads="1"/>
            </p:cNvSpPr>
            <p:nvPr/>
          </p:nvSpPr>
          <p:spPr bwMode="auto">
            <a:xfrm>
              <a:off x="3452" y="821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78" name="Freeform 174"/>
            <p:cNvSpPr>
              <a:spLocks noChangeArrowheads="1"/>
            </p:cNvSpPr>
            <p:nvPr/>
          </p:nvSpPr>
          <p:spPr bwMode="auto">
            <a:xfrm>
              <a:off x="3452" y="821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79" name="Freeform 175"/>
            <p:cNvSpPr>
              <a:spLocks noChangeArrowheads="1"/>
            </p:cNvSpPr>
            <p:nvPr/>
          </p:nvSpPr>
          <p:spPr bwMode="auto">
            <a:xfrm>
              <a:off x="3488" y="821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80" name="Freeform 176"/>
            <p:cNvSpPr>
              <a:spLocks noChangeArrowheads="1"/>
            </p:cNvSpPr>
            <p:nvPr/>
          </p:nvSpPr>
          <p:spPr bwMode="auto">
            <a:xfrm>
              <a:off x="3488" y="821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81" name="Freeform 177"/>
            <p:cNvSpPr>
              <a:spLocks noChangeArrowheads="1"/>
            </p:cNvSpPr>
            <p:nvPr/>
          </p:nvSpPr>
          <p:spPr bwMode="auto">
            <a:xfrm>
              <a:off x="3524" y="821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82" name="Freeform 178"/>
            <p:cNvSpPr>
              <a:spLocks noChangeArrowheads="1"/>
            </p:cNvSpPr>
            <p:nvPr/>
          </p:nvSpPr>
          <p:spPr bwMode="auto">
            <a:xfrm>
              <a:off x="3524" y="821"/>
              <a:ext cx="19" cy="7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0 w 82"/>
                <a:gd name="T5" fmla="*/ 0 h 33"/>
                <a:gd name="T6" fmla="*/ 0 w 82"/>
                <a:gd name="T7" fmla="*/ 0 h 33"/>
                <a:gd name="T8" fmla="*/ 0 w 8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"/>
                <a:gd name="T17" fmla="*/ 82 w 8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">
                  <a:moveTo>
                    <a:pt x="8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83" name="Freeform 179"/>
            <p:cNvSpPr>
              <a:spLocks noChangeArrowheads="1"/>
            </p:cNvSpPr>
            <p:nvPr/>
          </p:nvSpPr>
          <p:spPr bwMode="auto">
            <a:xfrm>
              <a:off x="3561" y="821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84" name="Freeform 180"/>
            <p:cNvSpPr>
              <a:spLocks noChangeArrowheads="1"/>
            </p:cNvSpPr>
            <p:nvPr/>
          </p:nvSpPr>
          <p:spPr bwMode="auto">
            <a:xfrm>
              <a:off x="3561" y="821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85" name="Freeform 181"/>
            <p:cNvSpPr>
              <a:spLocks noChangeArrowheads="1"/>
            </p:cNvSpPr>
            <p:nvPr/>
          </p:nvSpPr>
          <p:spPr bwMode="auto">
            <a:xfrm>
              <a:off x="3597" y="821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86" name="Freeform 182"/>
            <p:cNvSpPr>
              <a:spLocks noChangeArrowheads="1"/>
            </p:cNvSpPr>
            <p:nvPr/>
          </p:nvSpPr>
          <p:spPr bwMode="auto">
            <a:xfrm>
              <a:off x="3597" y="821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87" name="Freeform 183"/>
            <p:cNvSpPr>
              <a:spLocks noChangeArrowheads="1"/>
            </p:cNvSpPr>
            <p:nvPr/>
          </p:nvSpPr>
          <p:spPr bwMode="auto">
            <a:xfrm>
              <a:off x="3633" y="821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88" name="Freeform 184"/>
            <p:cNvSpPr>
              <a:spLocks noChangeArrowheads="1"/>
            </p:cNvSpPr>
            <p:nvPr/>
          </p:nvSpPr>
          <p:spPr bwMode="auto">
            <a:xfrm>
              <a:off x="3633" y="821"/>
              <a:ext cx="18" cy="7"/>
            </a:xfrm>
            <a:custGeom>
              <a:avLst/>
              <a:gdLst>
                <a:gd name="T0" fmla="*/ 0 w 81"/>
                <a:gd name="T1" fmla="*/ 0 h 33"/>
                <a:gd name="T2" fmla="*/ 0 w 81"/>
                <a:gd name="T3" fmla="*/ 0 h 33"/>
                <a:gd name="T4" fmla="*/ 0 w 81"/>
                <a:gd name="T5" fmla="*/ 0 h 33"/>
                <a:gd name="T6" fmla="*/ 0 w 81"/>
                <a:gd name="T7" fmla="*/ 0 h 33"/>
                <a:gd name="T8" fmla="*/ 0 w 8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"/>
                <a:gd name="T17" fmla="*/ 81 w 8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">
                  <a:moveTo>
                    <a:pt x="8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89" name="Freeform 185"/>
            <p:cNvSpPr>
              <a:spLocks noChangeArrowheads="1"/>
            </p:cNvSpPr>
            <p:nvPr/>
          </p:nvSpPr>
          <p:spPr bwMode="auto">
            <a:xfrm>
              <a:off x="3670" y="821"/>
              <a:ext cx="18" cy="7"/>
            </a:xfrm>
            <a:custGeom>
              <a:avLst/>
              <a:gdLst>
                <a:gd name="T0" fmla="*/ 0 w 80"/>
                <a:gd name="T1" fmla="*/ 0 h 33"/>
                <a:gd name="T2" fmla="*/ 0 w 80"/>
                <a:gd name="T3" fmla="*/ 0 h 33"/>
                <a:gd name="T4" fmla="*/ 0 w 80"/>
                <a:gd name="T5" fmla="*/ 0 h 33"/>
                <a:gd name="T6" fmla="*/ 0 w 80"/>
                <a:gd name="T7" fmla="*/ 0 h 33"/>
                <a:gd name="T8" fmla="*/ 0 w 8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3"/>
                <a:gd name="T17" fmla="*/ 80 w 8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3">
                  <a:moveTo>
                    <a:pt x="79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3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0" name="Freeform 186"/>
            <p:cNvSpPr>
              <a:spLocks noChangeArrowheads="1"/>
            </p:cNvSpPr>
            <p:nvPr/>
          </p:nvSpPr>
          <p:spPr bwMode="auto">
            <a:xfrm>
              <a:off x="3670" y="821"/>
              <a:ext cx="18" cy="7"/>
            </a:xfrm>
            <a:custGeom>
              <a:avLst/>
              <a:gdLst>
                <a:gd name="T0" fmla="*/ 0 w 80"/>
                <a:gd name="T1" fmla="*/ 0 h 33"/>
                <a:gd name="T2" fmla="*/ 0 w 80"/>
                <a:gd name="T3" fmla="*/ 0 h 33"/>
                <a:gd name="T4" fmla="*/ 0 w 80"/>
                <a:gd name="T5" fmla="*/ 0 h 33"/>
                <a:gd name="T6" fmla="*/ 0 w 80"/>
                <a:gd name="T7" fmla="*/ 0 h 33"/>
                <a:gd name="T8" fmla="*/ 0 w 8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3"/>
                <a:gd name="T17" fmla="*/ 80 w 8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3">
                  <a:moveTo>
                    <a:pt x="79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3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1" name="Freeform 187"/>
            <p:cNvSpPr>
              <a:spLocks noChangeArrowheads="1"/>
            </p:cNvSpPr>
            <p:nvPr/>
          </p:nvSpPr>
          <p:spPr bwMode="auto">
            <a:xfrm>
              <a:off x="3422" y="839"/>
              <a:ext cx="60" cy="42"/>
            </a:xfrm>
            <a:custGeom>
              <a:avLst/>
              <a:gdLst>
                <a:gd name="T0" fmla="*/ 0 w 264"/>
                <a:gd name="T1" fmla="*/ 0 h 184"/>
                <a:gd name="T2" fmla="*/ 0 w 264"/>
                <a:gd name="T3" fmla="*/ 0 h 184"/>
                <a:gd name="T4" fmla="*/ 0 w 264"/>
                <a:gd name="T5" fmla="*/ 0 h 184"/>
                <a:gd name="T6" fmla="*/ 0 w 264"/>
                <a:gd name="T7" fmla="*/ 0 h 184"/>
                <a:gd name="T8" fmla="*/ 0 w 264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184"/>
                <a:gd name="T17" fmla="*/ 264 w 264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184">
                  <a:moveTo>
                    <a:pt x="263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18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2" name="Freeform 188"/>
            <p:cNvSpPr>
              <a:spLocks noChangeArrowheads="1"/>
            </p:cNvSpPr>
            <p:nvPr/>
          </p:nvSpPr>
          <p:spPr bwMode="auto">
            <a:xfrm>
              <a:off x="3422" y="839"/>
              <a:ext cx="60" cy="42"/>
            </a:xfrm>
            <a:custGeom>
              <a:avLst/>
              <a:gdLst>
                <a:gd name="T0" fmla="*/ 0 w 264"/>
                <a:gd name="T1" fmla="*/ 0 h 184"/>
                <a:gd name="T2" fmla="*/ 0 w 264"/>
                <a:gd name="T3" fmla="*/ 0 h 184"/>
                <a:gd name="T4" fmla="*/ 0 w 264"/>
                <a:gd name="T5" fmla="*/ 0 h 184"/>
                <a:gd name="T6" fmla="*/ 0 w 264"/>
                <a:gd name="T7" fmla="*/ 0 h 184"/>
                <a:gd name="T8" fmla="*/ 0 w 264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184"/>
                <a:gd name="T17" fmla="*/ 264 w 264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184">
                  <a:moveTo>
                    <a:pt x="263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18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3" name="Freeform 189"/>
            <p:cNvSpPr>
              <a:spLocks noChangeArrowheads="1"/>
            </p:cNvSpPr>
            <p:nvPr/>
          </p:nvSpPr>
          <p:spPr bwMode="auto">
            <a:xfrm>
              <a:off x="3519" y="839"/>
              <a:ext cx="60" cy="42"/>
            </a:xfrm>
            <a:custGeom>
              <a:avLst/>
              <a:gdLst>
                <a:gd name="T0" fmla="*/ 0 w 264"/>
                <a:gd name="T1" fmla="*/ 0 h 184"/>
                <a:gd name="T2" fmla="*/ 0 w 264"/>
                <a:gd name="T3" fmla="*/ 0 h 184"/>
                <a:gd name="T4" fmla="*/ 0 w 264"/>
                <a:gd name="T5" fmla="*/ 0 h 184"/>
                <a:gd name="T6" fmla="*/ 0 w 264"/>
                <a:gd name="T7" fmla="*/ 0 h 184"/>
                <a:gd name="T8" fmla="*/ 0 w 264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184"/>
                <a:gd name="T17" fmla="*/ 264 w 264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184">
                  <a:moveTo>
                    <a:pt x="263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18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4" name="Freeform 190"/>
            <p:cNvSpPr>
              <a:spLocks noChangeArrowheads="1"/>
            </p:cNvSpPr>
            <p:nvPr/>
          </p:nvSpPr>
          <p:spPr bwMode="auto">
            <a:xfrm>
              <a:off x="3519" y="839"/>
              <a:ext cx="60" cy="42"/>
            </a:xfrm>
            <a:custGeom>
              <a:avLst/>
              <a:gdLst>
                <a:gd name="T0" fmla="*/ 0 w 264"/>
                <a:gd name="T1" fmla="*/ 0 h 184"/>
                <a:gd name="T2" fmla="*/ 0 w 264"/>
                <a:gd name="T3" fmla="*/ 0 h 184"/>
                <a:gd name="T4" fmla="*/ 0 w 264"/>
                <a:gd name="T5" fmla="*/ 0 h 184"/>
                <a:gd name="T6" fmla="*/ 0 w 264"/>
                <a:gd name="T7" fmla="*/ 0 h 184"/>
                <a:gd name="T8" fmla="*/ 0 w 264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184"/>
                <a:gd name="T17" fmla="*/ 264 w 264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184">
                  <a:moveTo>
                    <a:pt x="263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18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5" name="Freeform 191"/>
            <p:cNvSpPr>
              <a:spLocks noChangeArrowheads="1"/>
            </p:cNvSpPr>
            <p:nvPr/>
          </p:nvSpPr>
          <p:spPr bwMode="auto">
            <a:xfrm>
              <a:off x="3615" y="839"/>
              <a:ext cx="60" cy="42"/>
            </a:xfrm>
            <a:custGeom>
              <a:avLst/>
              <a:gdLst>
                <a:gd name="T0" fmla="*/ 0 w 264"/>
                <a:gd name="T1" fmla="*/ 0 h 184"/>
                <a:gd name="T2" fmla="*/ 0 w 264"/>
                <a:gd name="T3" fmla="*/ 0 h 184"/>
                <a:gd name="T4" fmla="*/ 0 w 264"/>
                <a:gd name="T5" fmla="*/ 0 h 184"/>
                <a:gd name="T6" fmla="*/ 0 w 264"/>
                <a:gd name="T7" fmla="*/ 0 h 184"/>
                <a:gd name="T8" fmla="*/ 0 w 264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184"/>
                <a:gd name="T17" fmla="*/ 264 w 264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184">
                  <a:moveTo>
                    <a:pt x="263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18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6" name="Freeform 192"/>
            <p:cNvSpPr>
              <a:spLocks noChangeArrowheads="1"/>
            </p:cNvSpPr>
            <p:nvPr/>
          </p:nvSpPr>
          <p:spPr bwMode="auto">
            <a:xfrm>
              <a:off x="3615" y="839"/>
              <a:ext cx="60" cy="42"/>
            </a:xfrm>
            <a:custGeom>
              <a:avLst/>
              <a:gdLst>
                <a:gd name="T0" fmla="*/ 0 w 264"/>
                <a:gd name="T1" fmla="*/ 0 h 184"/>
                <a:gd name="T2" fmla="*/ 0 w 264"/>
                <a:gd name="T3" fmla="*/ 0 h 184"/>
                <a:gd name="T4" fmla="*/ 0 w 264"/>
                <a:gd name="T5" fmla="*/ 0 h 184"/>
                <a:gd name="T6" fmla="*/ 0 w 264"/>
                <a:gd name="T7" fmla="*/ 0 h 184"/>
                <a:gd name="T8" fmla="*/ 0 w 264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184"/>
                <a:gd name="T17" fmla="*/ 264 w 264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184">
                  <a:moveTo>
                    <a:pt x="263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18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01" name="Group 193"/>
          <p:cNvGrpSpPr>
            <a:grpSpLocks/>
          </p:cNvGrpSpPr>
          <p:nvPr/>
        </p:nvGrpSpPr>
        <p:grpSpPr bwMode="auto">
          <a:xfrm>
            <a:off x="7412038" y="1079500"/>
            <a:ext cx="822325" cy="774700"/>
            <a:chOff x="4235" y="617"/>
            <a:chExt cx="470" cy="443"/>
          </a:xfrm>
        </p:grpSpPr>
        <p:sp>
          <p:nvSpPr>
            <p:cNvPr id="63794" name="Freeform 194"/>
            <p:cNvSpPr>
              <a:spLocks noChangeArrowheads="1"/>
            </p:cNvSpPr>
            <p:nvPr/>
          </p:nvSpPr>
          <p:spPr bwMode="auto">
            <a:xfrm>
              <a:off x="4235" y="914"/>
              <a:ext cx="426" cy="82"/>
            </a:xfrm>
            <a:custGeom>
              <a:avLst/>
              <a:gdLst>
                <a:gd name="T0" fmla="*/ 0 w 1877"/>
                <a:gd name="T1" fmla="*/ 0 h 363"/>
                <a:gd name="T2" fmla="*/ 1 w 1877"/>
                <a:gd name="T3" fmla="*/ 0 h 363"/>
                <a:gd name="T4" fmla="*/ 1 w 1877"/>
                <a:gd name="T5" fmla="*/ 0 h 363"/>
                <a:gd name="T6" fmla="*/ 0 w 1877"/>
                <a:gd name="T7" fmla="*/ 0 h 363"/>
                <a:gd name="T8" fmla="*/ 0 w 1877"/>
                <a:gd name="T9" fmla="*/ 0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7"/>
                <a:gd name="T16" fmla="*/ 0 h 363"/>
                <a:gd name="T17" fmla="*/ 1877 w 1877"/>
                <a:gd name="T18" fmla="*/ 363 h 3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7" h="363">
                  <a:moveTo>
                    <a:pt x="0" y="0"/>
                  </a:moveTo>
                  <a:lnTo>
                    <a:pt x="1876" y="0"/>
                  </a:lnTo>
                  <a:lnTo>
                    <a:pt x="1876" y="362"/>
                  </a:lnTo>
                  <a:lnTo>
                    <a:pt x="0" y="362"/>
                  </a:lnTo>
                  <a:lnTo>
                    <a:pt x="0" y="0"/>
                  </a:lnTo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5" name="Freeform 195"/>
            <p:cNvSpPr>
              <a:spLocks noChangeArrowheads="1"/>
            </p:cNvSpPr>
            <p:nvPr/>
          </p:nvSpPr>
          <p:spPr bwMode="auto">
            <a:xfrm>
              <a:off x="4235" y="914"/>
              <a:ext cx="426" cy="82"/>
            </a:xfrm>
            <a:custGeom>
              <a:avLst/>
              <a:gdLst>
                <a:gd name="T0" fmla="*/ 0 w 1877"/>
                <a:gd name="T1" fmla="*/ 0 h 363"/>
                <a:gd name="T2" fmla="*/ 1 w 1877"/>
                <a:gd name="T3" fmla="*/ 0 h 363"/>
                <a:gd name="T4" fmla="*/ 1 w 1877"/>
                <a:gd name="T5" fmla="*/ 0 h 363"/>
                <a:gd name="T6" fmla="*/ 0 w 1877"/>
                <a:gd name="T7" fmla="*/ 0 h 363"/>
                <a:gd name="T8" fmla="*/ 0 w 1877"/>
                <a:gd name="T9" fmla="*/ 0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7"/>
                <a:gd name="T16" fmla="*/ 0 h 363"/>
                <a:gd name="T17" fmla="*/ 1877 w 1877"/>
                <a:gd name="T18" fmla="*/ 363 h 3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7" h="363">
                  <a:moveTo>
                    <a:pt x="0" y="0"/>
                  </a:moveTo>
                  <a:lnTo>
                    <a:pt x="1876" y="0"/>
                  </a:lnTo>
                  <a:lnTo>
                    <a:pt x="1876" y="362"/>
                  </a:lnTo>
                  <a:lnTo>
                    <a:pt x="0" y="36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6" name="Freeform 196"/>
            <p:cNvSpPr>
              <a:spLocks noChangeArrowheads="1"/>
            </p:cNvSpPr>
            <p:nvPr/>
          </p:nvSpPr>
          <p:spPr bwMode="auto">
            <a:xfrm>
              <a:off x="4235" y="869"/>
              <a:ext cx="471" cy="45"/>
            </a:xfrm>
            <a:custGeom>
              <a:avLst/>
              <a:gdLst>
                <a:gd name="T0" fmla="*/ 0 w 2076"/>
                <a:gd name="T1" fmla="*/ 0 h 200"/>
                <a:gd name="T2" fmla="*/ 0 w 2076"/>
                <a:gd name="T3" fmla="*/ 0 h 200"/>
                <a:gd name="T4" fmla="*/ 1 w 2076"/>
                <a:gd name="T5" fmla="*/ 0 h 200"/>
                <a:gd name="T6" fmla="*/ 1 w 2076"/>
                <a:gd name="T7" fmla="*/ 0 h 200"/>
                <a:gd name="T8" fmla="*/ 0 w 2076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6"/>
                <a:gd name="T16" fmla="*/ 0 h 200"/>
                <a:gd name="T17" fmla="*/ 2076 w 2076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6" h="200">
                  <a:moveTo>
                    <a:pt x="0" y="199"/>
                  </a:moveTo>
                  <a:lnTo>
                    <a:pt x="197" y="0"/>
                  </a:lnTo>
                  <a:lnTo>
                    <a:pt x="2075" y="0"/>
                  </a:lnTo>
                  <a:lnTo>
                    <a:pt x="1875" y="199"/>
                  </a:lnTo>
                  <a:lnTo>
                    <a:pt x="0" y="199"/>
                  </a:lnTo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7" name="Freeform 197"/>
            <p:cNvSpPr>
              <a:spLocks noChangeArrowheads="1"/>
            </p:cNvSpPr>
            <p:nvPr/>
          </p:nvSpPr>
          <p:spPr bwMode="auto">
            <a:xfrm>
              <a:off x="4235" y="869"/>
              <a:ext cx="471" cy="45"/>
            </a:xfrm>
            <a:custGeom>
              <a:avLst/>
              <a:gdLst>
                <a:gd name="T0" fmla="*/ 0 w 2076"/>
                <a:gd name="T1" fmla="*/ 0 h 200"/>
                <a:gd name="T2" fmla="*/ 0 w 2076"/>
                <a:gd name="T3" fmla="*/ 0 h 200"/>
                <a:gd name="T4" fmla="*/ 1 w 2076"/>
                <a:gd name="T5" fmla="*/ 0 h 200"/>
                <a:gd name="T6" fmla="*/ 1 w 2076"/>
                <a:gd name="T7" fmla="*/ 0 h 200"/>
                <a:gd name="T8" fmla="*/ 0 w 2076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6"/>
                <a:gd name="T16" fmla="*/ 0 h 200"/>
                <a:gd name="T17" fmla="*/ 2076 w 2076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6" h="200">
                  <a:moveTo>
                    <a:pt x="0" y="199"/>
                  </a:moveTo>
                  <a:lnTo>
                    <a:pt x="197" y="0"/>
                  </a:lnTo>
                  <a:lnTo>
                    <a:pt x="2075" y="0"/>
                  </a:lnTo>
                  <a:lnTo>
                    <a:pt x="1875" y="199"/>
                  </a:lnTo>
                  <a:lnTo>
                    <a:pt x="0" y="199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8" name="Freeform 198"/>
            <p:cNvSpPr>
              <a:spLocks noChangeArrowheads="1"/>
            </p:cNvSpPr>
            <p:nvPr/>
          </p:nvSpPr>
          <p:spPr bwMode="auto">
            <a:xfrm>
              <a:off x="4534" y="942"/>
              <a:ext cx="103" cy="19"/>
            </a:xfrm>
            <a:custGeom>
              <a:avLst/>
              <a:gdLst>
                <a:gd name="T0" fmla="*/ 0 w 453"/>
                <a:gd name="T1" fmla="*/ 0 h 83"/>
                <a:gd name="T2" fmla="*/ 0 w 453"/>
                <a:gd name="T3" fmla="*/ 0 h 83"/>
                <a:gd name="T4" fmla="*/ 0 w 453"/>
                <a:gd name="T5" fmla="*/ 0 h 83"/>
                <a:gd name="T6" fmla="*/ 0 w 453"/>
                <a:gd name="T7" fmla="*/ 0 h 83"/>
                <a:gd name="T8" fmla="*/ 0 w 453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83"/>
                <a:gd name="T17" fmla="*/ 453 w 453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83">
                  <a:moveTo>
                    <a:pt x="452" y="82"/>
                  </a:moveTo>
                  <a:lnTo>
                    <a:pt x="0" y="82"/>
                  </a:lnTo>
                  <a:lnTo>
                    <a:pt x="0" y="0"/>
                  </a:lnTo>
                  <a:lnTo>
                    <a:pt x="452" y="0"/>
                  </a:lnTo>
                  <a:lnTo>
                    <a:pt x="452" y="8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9" name="Freeform 199"/>
            <p:cNvSpPr>
              <a:spLocks noChangeArrowheads="1"/>
            </p:cNvSpPr>
            <p:nvPr/>
          </p:nvSpPr>
          <p:spPr bwMode="auto">
            <a:xfrm>
              <a:off x="4660" y="869"/>
              <a:ext cx="46" cy="127"/>
            </a:xfrm>
            <a:custGeom>
              <a:avLst/>
              <a:gdLst>
                <a:gd name="T0" fmla="*/ 0 w 203"/>
                <a:gd name="T1" fmla="*/ 0 h 560"/>
                <a:gd name="T2" fmla="*/ 0 w 203"/>
                <a:gd name="T3" fmla="*/ 0 h 560"/>
                <a:gd name="T4" fmla="*/ 0 w 203"/>
                <a:gd name="T5" fmla="*/ 0 h 560"/>
                <a:gd name="T6" fmla="*/ 0 w 203"/>
                <a:gd name="T7" fmla="*/ 0 h 560"/>
                <a:gd name="T8" fmla="*/ 0 w 203"/>
                <a:gd name="T9" fmla="*/ 0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560"/>
                <a:gd name="T17" fmla="*/ 203 w 203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560">
                  <a:moveTo>
                    <a:pt x="0" y="559"/>
                  </a:moveTo>
                  <a:lnTo>
                    <a:pt x="202" y="350"/>
                  </a:lnTo>
                  <a:lnTo>
                    <a:pt x="202" y="0"/>
                  </a:lnTo>
                  <a:lnTo>
                    <a:pt x="0" y="198"/>
                  </a:lnTo>
                  <a:lnTo>
                    <a:pt x="0" y="559"/>
                  </a:lnTo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00" name="Freeform 200"/>
            <p:cNvSpPr>
              <a:spLocks noChangeArrowheads="1"/>
            </p:cNvSpPr>
            <p:nvPr/>
          </p:nvSpPr>
          <p:spPr bwMode="auto">
            <a:xfrm>
              <a:off x="4660" y="869"/>
              <a:ext cx="46" cy="127"/>
            </a:xfrm>
            <a:custGeom>
              <a:avLst/>
              <a:gdLst>
                <a:gd name="T0" fmla="*/ 0 w 203"/>
                <a:gd name="T1" fmla="*/ 0 h 560"/>
                <a:gd name="T2" fmla="*/ 0 w 203"/>
                <a:gd name="T3" fmla="*/ 0 h 560"/>
                <a:gd name="T4" fmla="*/ 0 w 203"/>
                <a:gd name="T5" fmla="*/ 0 h 560"/>
                <a:gd name="T6" fmla="*/ 0 w 203"/>
                <a:gd name="T7" fmla="*/ 0 h 560"/>
                <a:gd name="T8" fmla="*/ 0 w 203"/>
                <a:gd name="T9" fmla="*/ 0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560"/>
                <a:gd name="T17" fmla="*/ 203 w 203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560">
                  <a:moveTo>
                    <a:pt x="0" y="559"/>
                  </a:moveTo>
                  <a:lnTo>
                    <a:pt x="202" y="350"/>
                  </a:lnTo>
                  <a:lnTo>
                    <a:pt x="202" y="0"/>
                  </a:lnTo>
                  <a:lnTo>
                    <a:pt x="0" y="198"/>
                  </a:lnTo>
                  <a:lnTo>
                    <a:pt x="0" y="559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01" name="Freeform 201"/>
            <p:cNvSpPr>
              <a:spLocks noChangeArrowheads="1"/>
            </p:cNvSpPr>
            <p:nvPr/>
          </p:nvSpPr>
          <p:spPr bwMode="auto">
            <a:xfrm>
              <a:off x="4237" y="986"/>
              <a:ext cx="376" cy="63"/>
            </a:xfrm>
            <a:custGeom>
              <a:avLst/>
              <a:gdLst>
                <a:gd name="T0" fmla="*/ 0 w 1660"/>
                <a:gd name="T1" fmla="*/ 0 h 278"/>
                <a:gd name="T2" fmla="*/ 0 w 1660"/>
                <a:gd name="T3" fmla="*/ 0 h 278"/>
                <a:gd name="T4" fmla="*/ 1 w 1660"/>
                <a:gd name="T5" fmla="*/ 0 h 278"/>
                <a:gd name="T6" fmla="*/ 1 w 1660"/>
                <a:gd name="T7" fmla="*/ 0 h 278"/>
                <a:gd name="T8" fmla="*/ 0 w 1660"/>
                <a:gd name="T9" fmla="*/ 0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0"/>
                <a:gd name="T16" fmla="*/ 0 h 278"/>
                <a:gd name="T17" fmla="*/ 1660 w 1660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0" h="278">
                  <a:moveTo>
                    <a:pt x="0" y="277"/>
                  </a:moveTo>
                  <a:lnTo>
                    <a:pt x="210" y="0"/>
                  </a:lnTo>
                  <a:lnTo>
                    <a:pt x="1659" y="0"/>
                  </a:lnTo>
                  <a:lnTo>
                    <a:pt x="1448" y="277"/>
                  </a:lnTo>
                  <a:lnTo>
                    <a:pt x="0" y="277"/>
                  </a:lnTo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02" name="Freeform 202"/>
            <p:cNvSpPr>
              <a:spLocks noChangeArrowheads="1"/>
            </p:cNvSpPr>
            <p:nvPr/>
          </p:nvSpPr>
          <p:spPr bwMode="auto">
            <a:xfrm>
              <a:off x="4237" y="986"/>
              <a:ext cx="376" cy="63"/>
            </a:xfrm>
            <a:custGeom>
              <a:avLst/>
              <a:gdLst>
                <a:gd name="T0" fmla="*/ 0 w 1660"/>
                <a:gd name="T1" fmla="*/ 0 h 278"/>
                <a:gd name="T2" fmla="*/ 0 w 1660"/>
                <a:gd name="T3" fmla="*/ 0 h 278"/>
                <a:gd name="T4" fmla="*/ 1 w 1660"/>
                <a:gd name="T5" fmla="*/ 0 h 278"/>
                <a:gd name="T6" fmla="*/ 1 w 1660"/>
                <a:gd name="T7" fmla="*/ 0 h 278"/>
                <a:gd name="T8" fmla="*/ 0 w 1660"/>
                <a:gd name="T9" fmla="*/ 0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0"/>
                <a:gd name="T16" fmla="*/ 0 h 278"/>
                <a:gd name="T17" fmla="*/ 1660 w 1660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0" h="278">
                  <a:moveTo>
                    <a:pt x="0" y="277"/>
                  </a:moveTo>
                  <a:lnTo>
                    <a:pt x="210" y="0"/>
                  </a:lnTo>
                  <a:lnTo>
                    <a:pt x="1659" y="0"/>
                  </a:lnTo>
                  <a:lnTo>
                    <a:pt x="1448" y="277"/>
                  </a:lnTo>
                  <a:lnTo>
                    <a:pt x="0" y="277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03" name="Freeform 203"/>
            <p:cNvSpPr>
              <a:spLocks noChangeArrowheads="1"/>
            </p:cNvSpPr>
            <p:nvPr/>
          </p:nvSpPr>
          <p:spPr bwMode="auto">
            <a:xfrm>
              <a:off x="4565" y="986"/>
              <a:ext cx="48" cy="75"/>
            </a:xfrm>
            <a:custGeom>
              <a:avLst/>
              <a:gdLst>
                <a:gd name="T0" fmla="*/ 0 w 213"/>
                <a:gd name="T1" fmla="*/ 0 h 331"/>
                <a:gd name="T2" fmla="*/ 0 w 213"/>
                <a:gd name="T3" fmla="*/ 0 h 331"/>
                <a:gd name="T4" fmla="*/ 0 w 213"/>
                <a:gd name="T5" fmla="*/ 0 h 331"/>
                <a:gd name="T6" fmla="*/ 0 w 213"/>
                <a:gd name="T7" fmla="*/ 0 h 331"/>
                <a:gd name="T8" fmla="*/ 0 w 213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331"/>
                <a:gd name="T17" fmla="*/ 213 w 213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331">
                  <a:moveTo>
                    <a:pt x="0" y="330"/>
                  </a:moveTo>
                  <a:lnTo>
                    <a:pt x="212" y="101"/>
                  </a:lnTo>
                  <a:lnTo>
                    <a:pt x="212" y="0"/>
                  </a:lnTo>
                  <a:lnTo>
                    <a:pt x="0" y="275"/>
                  </a:lnTo>
                  <a:lnTo>
                    <a:pt x="0" y="330"/>
                  </a:lnTo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04" name="Freeform 204"/>
            <p:cNvSpPr>
              <a:spLocks noChangeArrowheads="1"/>
            </p:cNvSpPr>
            <p:nvPr/>
          </p:nvSpPr>
          <p:spPr bwMode="auto">
            <a:xfrm>
              <a:off x="4565" y="986"/>
              <a:ext cx="48" cy="75"/>
            </a:xfrm>
            <a:custGeom>
              <a:avLst/>
              <a:gdLst>
                <a:gd name="T0" fmla="*/ 0 w 213"/>
                <a:gd name="T1" fmla="*/ 0 h 331"/>
                <a:gd name="T2" fmla="*/ 0 w 213"/>
                <a:gd name="T3" fmla="*/ 0 h 331"/>
                <a:gd name="T4" fmla="*/ 0 w 213"/>
                <a:gd name="T5" fmla="*/ 0 h 331"/>
                <a:gd name="T6" fmla="*/ 0 w 213"/>
                <a:gd name="T7" fmla="*/ 0 h 331"/>
                <a:gd name="T8" fmla="*/ 0 w 213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331"/>
                <a:gd name="T17" fmla="*/ 213 w 213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331">
                  <a:moveTo>
                    <a:pt x="0" y="330"/>
                  </a:moveTo>
                  <a:lnTo>
                    <a:pt x="212" y="101"/>
                  </a:lnTo>
                  <a:lnTo>
                    <a:pt x="212" y="0"/>
                  </a:lnTo>
                  <a:lnTo>
                    <a:pt x="0" y="275"/>
                  </a:lnTo>
                  <a:lnTo>
                    <a:pt x="0" y="33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05" name="Freeform 205"/>
            <p:cNvSpPr>
              <a:spLocks noChangeArrowheads="1"/>
            </p:cNvSpPr>
            <p:nvPr/>
          </p:nvSpPr>
          <p:spPr bwMode="auto">
            <a:xfrm>
              <a:off x="4237" y="1047"/>
              <a:ext cx="329" cy="13"/>
            </a:xfrm>
            <a:custGeom>
              <a:avLst/>
              <a:gdLst>
                <a:gd name="T0" fmla="*/ 0 w 1450"/>
                <a:gd name="T1" fmla="*/ 0 h 59"/>
                <a:gd name="T2" fmla="*/ 1 w 1450"/>
                <a:gd name="T3" fmla="*/ 0 h 59"/>
                <a:gd name="T4" fmla="*/ 1 w 1450"/>
                <a:gd name="T5" fmla="*/ 0 h 59"/>
                <a:gd name="T6" fmla="*/ 0 w 1450"/>
                <a:gd name="T7" fmla="*/ 0 h 59"/>
                <a:gd name="T8" fmla="*/ 0 w 1450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0"/>
                <a:gd name="T16" fmla="*/ 0 h 59"/>
                <a:gd name="T17" fmla="*/ 1450 w 145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0" h="59">
                  <a:moveTo>
                    <a:pt x="0" y="0"/>
                  </a:moveTo>
                  <a:lnTo>
                    <a:pt x="1449" y="0"/>
                  </a:lnTo>
                  <a:lnTo>
                    <a:pt x="1449" y="58"/>
                  </a:lnTo>
                  <a:lnTo>
                    <a:pt x="0" y="58"/>
                  </a:lnTo>
                  <a:lnTo>
                    <a:pt x="0" y="0"/>
                  </a:lnTo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06" name="Freeform 206"/>
            <p:cNvSpPr>
              <a:spLocks noChangeArrowheads="1"/>
            </p:cNvSpPr>
            <p:nvPr/>
          </p:nvSpPr>
          <p:spPr bwMode="auto">
            <a:xfrm>
              <a:off x="4237" y="1047"/>
              <a:ext cx="329" cy="13"/>
            </a:xfrm>
            <a:custGeom>
              <a:avLst/>
              <a:gdLst>
                <a:gd name="T0" fmla="*/ 0 w 1450"/>
                <a:gd name="T1" fmla="*/ 0 h 59"/>
                <a:gd name="T2" fmla="*/ 1 w 1450"/>
                <a:gd name="T3" fmla="*/ 0 h 59"/>
                <a:gd name="T4" fmla="*/ 1 w 1450"/>
                <a:gd name="T5" fmla="*/ 0 h 59"/>
                <a:gd name="T6" fmla="*/ 0 w 1450"/>
                <a:gd name="T7" fmla="*/ 0 h 59"/>
                <a:gd name="T8" fmla="*/ 0 w 1450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0"/>
                <a:gd name="T16" fmla="*/ 0 h 59"/>
                <a:gd name="T17" fmla="*/ 1450 w 145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0" h="59">
                  <a:moveTo>
                    <a:pt x="0" y="0"/>
                  </a:moveTo>
                  <a:lnTo>
                    <a:pt x="1449" y="0"/>
                  </a:lnTo>
                  <a:lnTo>
                    <a:pt x="1449" y="58"/>
                  </a:lnTo>
                  <a:lnTo>
                    <a:pt x="0" y="58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07" name="Freeform 207"/>
            <p:cNvSpPr>
              <a:spLocks noChangeArrowheads="1"/>
            </p:cNvSpPr>
            <p:nvPr/>
          </p:nvSpPr>
          <p:spPr bwMode="auto">
            <a:xfrm>
              <a:off x="4299" y="869"/>
              <a:ext cx="338" cy="35"/>
            </a:xfrm>
            <a:custGeom>
              <a:avLst/>
              <a:gdLst>
                <a:gd name="T0" fmla="*/ 0 w 1492"/>
                <a:gd name="T1" fmla="*/ 0 h 155"/>
                <a:gd name="T2" fmla="*/ 0 w 1492"/>
                <a:gd name="T3" fmla="*/ 0 h 155"/>
                <a:gd name="T4" fmla="*/ 1 w 1492"/>
                <a:gd name="T5" fmla="*/ 0 h 155"/>
                <a:gd name="T6" fmla="*/ 1 w 1492"/>
                <a:gd name="T7" fmla="*/ 0 h 155"/>
                <a:gd name="T8" fmla="*/ 0 w 1492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2"/>
                <a:gd name="T16" fmla="*/ 0 h 155"/>
                <a:gd name="T17" fmla="*/ 1492 w 1492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2" h="155">
                  <a:moveTo>
                    <a:pt x="0" y="154"/>
                  </a:moveTo>
                  <a:lnTo>
                    <a:pt x="157" y="0"/>
                  </a:lnTo>
                  <a:lnTo>
                    <a:pt x="1491" y="0"/>
                  </a:lnTo>
                  <a:lnTo>
                    <a:pt x="1342" y="154"/>
                  </a:lnTo>
                  <a:lnTo>
                    <a:pt x="0" y="154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08" name="Freeform 208"/>
            <p:cNvSpPr>
              <a:spLocks noChangeArrowheads="1"/>
            </p:cNvSpPr>
            <p:nvPr/>
          </p:nvSpPr>
          <p:spPr bwMode="auto">
            <a:xfrm>
              <a:off x="4299" y="869"/>
              <a:ext cx="338" cy="35"/>
            </a:xfrm>
            <a:custGeom>
              <a:avLst/>
              <a:gdLst>
                <a:gd name="T0" fmla="*/ 0 w 1492"/>
                <a:gd name="T1" fmla="*/ 0 h 155"/>
                <a:gd name="T2" fmla="*/ 0 w 1492"/>
                <a:gd name="T3" fmla="*/ 0 h 155"/>
                <a:gd name="T4" fmla="*/ 1 w 1492"/>
                <a:gd name="T5" fmla="*/ 0 h 155"/>
                <a:gd name="T6" fmla="*/ 1 w 1492"/>
                <a:gd name="T7" fmla="*/ 0 h 155"/>
                <a:gd name="T8" fmla="*/ 0 w 1492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2"/>
                <a:gd name="T16" fmla="*/ 0 h 155"/>
                <a:gd name="T17" fmla="*/ 1492 w 1492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2" h="155">
                  <a:moveTo>
                    <a:pt x="0" y="154"/>
                  </a:moveTo>
                  <a:lnTo>
                    <a:pt x="157" y="0"/>
                  </a:lnTo>
                  <a:lnTo>
                    <a:pt x="1491" y="0"/>
                  </a:lnTo>
                  <a:lnTo>
                    <a:pt x="1342" y="154"/>
                  </a:lnTo>
                  <a:lnTo>
                    <a:pt x="0" y="154"/>
                  </a:ln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09" name="Freeform 209"/>
            <p:cNvSpPr>
              <a:spLocks noChangeArrowheads="1"/>
            </p:cNvSpPr>
            <p:nvPr/>
          </p:nvSpPr>
          <p:spPr bwMode="auto">
            <a:xfrm>
              <a:off x="4296" y="617"/>
              <a:ext cx="336" cy="33"/>
            </a:xfrm>
            <a:custGeom>
              <a:avLst/>
              <a:gdLst>
                <a:gd name="T0" fmla="*/ 0 w 1481"/>
                <a:gd name="T1" fmla="*/ 0 h 147"/>
                <a:gd name="T2" fmla="*/ 0 w 1481"/>
                <a:gd name="T3" fmla="*/ 0 h 147"/>
                <a:gd name="T4" fmla="*/ 1 w 1481"/>
                <a:gd name="T5" fmla="*/ 0 h 147"/>
                <a:gd name="T6" fmla="*/ 1 w 1481"/>
                <a:gd name="T7" fmla="*/ 0 h 147"/>
                <a:gd name="T8" fmla="*/ 0 w 1481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1"/>
                <a:gd name="T16" fmla="*/ 0 h 147"/>
                <a:gd name="T17" fmla="*/ 1481 w 1481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1" h="147">
                  <a:moveTo>
                    <a:pt x="0" y="146"/>
                  </a:moveTo>
                  <a:lnTo>
                    <a:pt x="147" y="0"/>
                  </a:lnTo>
                  <a:lnTo>
                    <a:pt x="1480" y="0"/>
                  </a:lnTo>
                  <a:lnTo>
                    <a:pt x="1331" y="146"/>
                  </a:lnTo>
                  <a:lnTo>
                    <a:pt x="0" y="146"/>
                  </a:lnTo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10" name="Freeform 210"/>
            <p:cNvSpPr>
              <a:spLocks noChangeArrowheads="1"/>
            </p:cNvSpPr>
            <p:nvPr/>
          </p:nvSpPr>
          <p:spPr bwMode="auto">
            <a:xfrm>
              <a:off x="4296" y="617"/>
              <a:ext cx="336" cy="33"/>
            </a:xfrm>
            <a:custGeom>
              <a:avLst/>
              <a:gdLst>
                <a:gd name="T0" fmla="*/ 0 w 1481"/>
                <a:gd name="T1" fmla="*/ 0 h 147"/>
                <a:gd name="T2" fmla="*/ 0 w 1481"/>
                <a:gd name="T3" fmla="*/ 0 h 147"/>
                <a:gd name="T4" fmla="*/ 1 w 1481"/>
                <a:gd name="T5" fmla="*/ 0 h 147"/>
                <a:gd name="T6" fmla="*/ 1 w 1481"/>
                <a:gd name="T7" fmla="*/ 0 h 147"/>
                <a:gd name="T8" fmla="*/ 0 w 1481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1"/>
                <a:gd name="T16" fmla="*/ 0 h 147"/>
                <a:gd name="T17" fmla="*/ 1481 w 1481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1" h="147">
                  <a:moveTo>
                    <a:pt x="0" y="146"/>
                  </a:moveTo>
                  <a:lnTo>
                    <a:pt x="147" y="0"/>
                  </a:lnTo>
                  <a:lnTo>
                    <a:pt x="1480" y="0"/>
                  </a:lnTo>
                  <a:lnTo>
                    <a:pt x="1331" y="146"/>
                  </a:lnTo>
                  <a:lnTo>
                    <a:pt x="0" y="146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11" name="Freeform 211"/>
            <p:cNvSpPr>
              <a:spLocks noChangeArrowheads="1"/>
            </p:cNvSpPr>
            <p:nvPr/>
          </p:nvSpPr>
          <p:spPr bwMode="auto">
            <a:xfrm>
              <a:off x="4296" y="649"/>
              <a:ext cx="305" cy="251"/>
            </a:xfrm>
            <a:custGeom>
              <a:avLst/>
              <a:gdLst>
                <a:gd name="T0" fmla="*/ 0 w 1345"/>
                <a:gd name="T1" fmla="*/ 0 h 1108"/>
                <a:gd name="T2" fmla="*/ 1 w 1345"/>
                <a:gd name="T3" fmla="*/ 0 h 1108"/>
                <a:gd name="T4" fmla="*/ 1 w 1345"/>
                <a:gd name="T5" fmla="*/ 1 h 1108"/>
                <a:gd name="T6" fmla="*/ 0 w 1345"/>
                <a:gd name="T7" fmla="*/ 1 h 1108"/>
                <a:gd name="T8" fmla="*/ 0 w 1345"/>
                <a:gd name="T9" fmla="*/ 0 h 1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5"/>
                <a:gd name="T16" fmla="*/ 0 h 1108"/>
                <a:gd name="T17" fmla="*/ 1345 w 1345"/>
                <a:gd name="T18" fmla="*/ 1108 h 1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5" h="1108">
                  <a:moveTo>
                    <a:pt x="0" y="0"/>
                  </a:moveTo>
                  <a:lnTo>
                    <a:pt x="1344" y="0"/>
                  </a:lnTo>
                  <a:lnTo>
                    <a:pt x="1344" y="1107"/>
                  </a:lnTo>
                  <a:lnTo>
                    <a:pt x="0" y="1107"/>
                  </a:lnTo>
                  <a:lnTo>
                    <a:pt x="0" y="0"/>
                  </a:lnTo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12" name="Freeform 212"/>
            <p:cNvSpPr>
              <a:spLocks noChangeArrowheads="1"/>
            </p:cNvSpPr>
            <p:nvPr/>
          </p:nvSpPr>
          <p:spPr bwMode="auto">
            <a:xfrm>
              <a:off x="4296" y="649"/>
              <a:ext cx="305" cy="251"/>
            </a:xfrm>
            <a:custGeom>
              <a:avLst/>
              <a:gdLst>
                <a:gd name="T0" fmla="*/ 0 w 1345"/>
                <a:gd name="T1" fmla="*/ 0 h 1108"/>
                <a:gd name="T2" fmla="*/ 1 w 1345"/>
                <a:gd name="T3" fmla="*/ 0 h 1108"/>
                <a:gd name="T4" fmla="*/ 1 w 1345"/>
                <a:gd name="T5" fmla="*/ 1 h 1108"/>
                <a:gd name="T6" fmla="*/ 0 w 1345"/>
                <a:gd name="T7" fmla="*/ 1 h 1108"/>
                <a:gd name="T8" fmla="*/ 0 w 1345"/>
                <a:gd name="T9" fmla="*/ 0 h 1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5"/>
                <a:gd name="T16" fmla="*/ 0 h 1108"/>
                <a:gd name="T17" fmla="*/ 1345 w 1345"/>
                <a:gd name="T18" fmla="*/ 1108 h 1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5" h="1108">
                  <a:moveTo>
                    <a:pt x="0" y="0"/>
                  </a:moveTo>
                  <a:lnTo>
                    <a:pt x="1344" y="0"/>
                  </a:lnTo>
                  <a:lnTo>
                    <a:pt x="1344" y="1107"/>
                  </a:lnTo>
                  <a:lnTo>
                    <a:pt x="0" y="1107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813" name="Group 213"/>
            <p:cNvGrpSpPr>
              <a:grpSpLocks/>
            </p:cNvGrpSpPr>
            <p:nvPr/>
          </p:nvGrpSpPr>
          <p:grpSpPr bwMode="auto">
            <a:xfrm>
              <a:off x="4322" y="681"/>
              <a:ext cx="251" cy="193"/>
              <a:chOff x="4322" y="681"/>
              <a:chExt cx="251" cy="193"/>
            </a:xfrm>
          </p:grpSpPr>
          <p:sp>
            <p:nvSpPr>
              <p:cNvPr id="63817" name="Freeform 214"/>
              <p:cNvSpPr>
                <a:spLocks noChangeArrowheads="1"/>
              </p:cNvSpPr>
              <p:nvPr/>
            </p:nvSpPr>
            <p:spPr bwMode="auto">
              <a:xfrm>
                <a:off x="4322" y="681"/>
                <a:ext cx="252" cy="194"/>
              </a:xfrm>
              <a:custGeom>
                <a:avLst/>
                <a:gdLst>
                  <a:gd name="T0" fmla="*/ 0 w 1113"/>
                  <a:gd name="T1" fmla="*/ 0 h 856"/>
                  <a:gd name="T2" fmla="*/ 1 w 1113"/>
                  <a:gd name="T3" fmla="*/ 0 h 856"/>
                  <a:gd name="T4" fmla="*/ 1 w 1113"/>
                  <a:gd name="T5" fmla="*/ 0 h 856"/>
                  <a:gd name="T6" fmla="*/ 0 w 1113"/>
                  <a:gd name="T7" fmla="*/ 0 h 856"/>
                  <a:gd name="T8" fmla="*/ 0 w 1113"/>
                  <a:gd name="T9" fmla="*/ 0 h 8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3"/>
                  <a:gd name="T16" fmla="*/ 0 h 856"/>
                  <a:gd name="T17" fmla="*/ 1113 w 1113"/>
                  <a:gd name="T18" fmla="*/ 856 h 8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3" h="856">
                    <a:moveTo>
                      <a:pt x="0" y="0"/>
                    </a:moveTo>
                    <a:lnTo>
                      <a:pt x="1112" y="0"/>
                    </a:lnTo>
                    <a:lnTo>
                      <a:pt x="1112" y="855"/>
                    </a:lnTo>
                    <a:lnTo>
                      <a:pt x="0" y="85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18" name="Text Box 215"/>
              <p:cNvSpPr txBox="1">
                <a:spLocks noChangeArrowheads="1"/>
              </p:cNvSpPr>
              <p:nvPr/>
            </p:nvSpPr>
            <p:spPr bwMode="auto">
              <a:xfrm>
                <a:off x="4322" y="681"/>
                <a:ext cx="252" cy="19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5000" rIns="90000" bIns="45000" anchor="ctr"/>
              <a:lstStyle/>
              <a:p>
                <a:pPr algn="ctr">
                  <a:tabLst>
                    <a:tab pos="0" algn="l"/>
                    <a:tab pos="503238" algn="l"/>
                    <a:tab pos="1006475" algn="l"/>
                    <a:tab pos="1511300" algn="l"/>
                    <a:tab pos="2014538" algn="l"/>
                    <a:tab pos="2519363" algn="l"/>
                    <a:tab pos="3022600" algn="l"/>
                    <a:tab pos="3527425" algn="l"/>
                    <a:tab pos="4030663" algn="l"/>
                    <a:tab pos="4535488" algn="l"/>
                    <a:tab pos="5038725" algn="l"/>
                    <a:tab pos="5543550" algn="l"/>
                    <a:tab pos="6046788" algn="l"/>
                    <a:tab pos="6551613" algn="l"/>
                    <a:tab pos="7054850" algn="l"/>
                    <a:tab pos="7558088" algn="l"/>
                    <a:tab pos="8062913" algn="l"/>
                    <a:tab pos="8566150" algn="l"/>
                    <a:tab pos="9070975" algn="l"/>
                    <a:tab pos="9574213" algn="l"/>
                    <a:tab pos="10079038" algn="l"/>
                  </a:tabLst>
                </a:pPr>
                <a:r>
                  <a:rPr lang="en-US" b="1" i="1">
                    <a:solidFill>
                      <a:srgbClr val="000099"/>
                    </a:solidFill>
                  </a:rPr>
                  <a:t>T</a:t>
                </a:r>
              </a:p>
            </p:txBody>
          </p:sp>
        </p:grpSp>
        <p:sp>
          <p:nvSpPr>
            <p:cNvPr id="63814" name="Freeform 216"/>
            <p:cNvSpPr>
              <a:spLocks noChangeArrowheads="1"/>
            </p:cNvSpPr>
            <p:nvPr/>
          </p:nvSpPr>
          <p:spPr bwMode="auto">
            <a:xfrm>
              <a:off x="4322" y="681"/>
              <a:ext cx="252" cy="194"/>
            </a:xfrm>
            <a:custGeom>
              <a:avLst/>
              <a:gdLst>
                <a:gd name="T0" fmla="*/ 0 w 1113"/>
                <a:gd name="T1" fmla="*/ 0 h 856"/>
                <a:gd name="T2" fmla="*/ 1 w 1113"/>
                <a:gd name="T3" fmla="*/ 0 h 856"/>
                <a:gd name="T4" fmla="*/ 1 w 1113"/>
                <a:gd name="T5" fmla="*/ 0 h 856"/>
                <a:gd name="T6" fmla="*/ 0 w 1113"/>
                <a:gd name="T7" fmla="*/ 0 h 856"/>
                <a:gd name="T8" fmla="*/ 0 w 1113"/>
                <a:gd name="T9" fmla="*/ 0 h 8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3"/>
                <a:gd name="T16" fmla="*/ 0 h 856"/>
                <a:gd name="T17" fmla="*/ 1113 w 1113"/>
                <a:gd name="T18" fmla="*/ 856 h 8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3" h="856">
                  <a:moveTo>
                    <a:pt x="0" y="0"/>
                  </a:moveTo>
                  <a:lnTo>
                    <a:pt x="1112" y="0"/>
                  </a:lnTo>
                  <a:lnTo>
                    <a:pt x="1112" y="855"/>
                  </a:lnTo>
                  <a:lnTo>
                    <a:pt x="0" y="85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15" name="Freeform 217"/>
            <p:cNvSpPr>
              <a:spLocks noChangeArrowheads="1"/>
            </p:cNvSpPr>
            <p:nvPr/>
          </p:nvSpPr>
          <p:spPr bwMode="auto">
            <a:xfrm>
              <a:off x="4598" y="617"/>
              <a:ext cx="35" cy="281"/>
            </a:xfrm>
            <a:custGeom>
              <a:avLst/>
              <a:gdLst>
                <a:gd name="T0" fmla="*/ 0 w 153"/>
                <a:gd name="T1" fmla="*/ 1 h 1239"/>
                <a:gd name="T2" fmla="*/ 0 w 153"/>
                <a:gd name="T3" fmla="*/ 1 h 1239"/>
                <a:gd name="T4" fmla="*/ 0 w 153"/>
                <a:gd name="T5" fmla="*/ 0 h 1239"/>
                <a:gd name="T6" fmla="*/ 0 w 153"/>
                <a:gd name="T7" fmla="*/ 0 h 1239"/>
                <a:gd name="T8" fmla="*/ 0 w 153"/>
                <a:gd name="T9" fmla="*/ 1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239"/>
                <a:gd name="T17" fmla="*/ 153 w 153"/>
                <a:gd name="T18" fmla="*/ 1239 h 1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239">
                  <a:moveTo>
                    <a:pt x="0" y="1238"/>
                  </a:moveTo>
                  <a:lnTo>
                    <a:pt x="152" y="1082"/>
                  </a:lnTo>
                  <a:lnTo>
                    <a:pt x="152" y="0"/>
                  </a:lnTo>
                  <a:lnTo>
                    <a:pt x="0" y="141"/>
                  </a:lnTo>
                  <a:lnTo>
                    <a:pt x="0" y="1238"/>
                  </a:lnTo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16" name="Freeform 218"/>
            <p:cNvSpPr>
              <a:spLocks noChangeArrowheads="1"/>
            </p:cNvSpPr>
            <p:nvPr/>
          </p:nvSpPr>
          <p:spPr bwMode="auto">
            <a:xfrm>
              <a:off x="4598" y="617"/>
              <a:ext cx="35" cy="281"/>
            </a:xfrm>
            <a:custGeom>
              <a:avLst/>
              <a:gdLst>
                <a:gd name="T0" fmla="*/ 0 w 153"/>
                <a:gd name="T1" fmla="*/ 1 h 1239"/>
                <a:gd name="T2" fmla="*/ 0 w 153"/>
                <a:gd name="T3" fmla="*/ 1 h 1239"/>
                <a:gd name="T4" fmla="*/ 0 w 153"/>
                <a:gd name="T5" fmla="*/ 0 h 1239"/>
                <a:gd name="T6" fmla="*/ 0 w 153"/>
                <a:gd name="T7" fmla="*/ 0 h 1239"/>
                <a:gd name="T8" fmla="*/ 0 w 153"/>
                <a:gd name="T9" fmla="*/ 1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239"/>
                <a:gd name="T17" fmla="*/ 153 w 153"/>
                <a:gd name="T18" fmla="*/ 1239 h 1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239">
                  <a:moveTo>
                    <a:pt x="0" y="1238"/>
                  </a:moveTo>
                  <a:lnTo>
                    <a:pt x="152" y="1082"/>
                  </a:lnTo>
                  <a:lnTo>
                    <a:pt x="152" y="0"/>
                  </a:lnTo>
                  <a:lnTo>
                    <a:pt x="0" y="141"/>
                  </a:lnTo>
                  <a:lnTo>
                    <a:pt x="0" y="1238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02" name="Text Box 219"/>
          <p:cNvSpPr txBox="1">
            <a:spLocks noChangeArrowheads="1"/>
          </p:cNvSpPr>
          <p:nvPr/>
        </p:nvSpPr>
        <p:spPr bwMode="auto">
          <a:xfrm>
            <a:off x="5180013" y="1581150"/>
            <a:ext cx="519112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429" rIns="0" bIns="0"/>
          <a:lstStyle/>
          <a:p>
            <a:pPr algn="ctr"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2400" b="1">
                <a:solidFill>
                  <a:srgbClr val="000000"/>
                </a:solidFill>
              </a:rPr>
              <a:t>L2</a:t>
            </a:r>
          </a:p>
        </p:txBody>
      </p:sp>
      <p:sp>
        <p:nvSpPr>
          <p:cNvPr id="63503" name="Text Box 220"/>
          <p:cNvSpPr txBox="1">
            <a:spLocks noChangeArrowheads="1"/>
          </p:cNvSpPr>
          <p:nvPr/>
        </p:nvSpPr>
        <p:spPr bwMode="auto">
          <a:xfrm>
            <a:off x="6734175" y="1574800"/>
            <a:ext cx="53498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429" rIns="0" bIns="0"/>
          <a:lstStyle/>
          <a:p>
            <a:pPr algn="ctr"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2400" b="1">
                <a:solidFill>
                  <a:srgbClr val="000000"/>
                </a:solidFill>
              </a:rPr>
              <a:t>L3</a:t>
            </a:r>
          </a:p>
        </p:txBody>
      </p:sp>
      <p:sp>
        <p:nvSpPr>
          <p:cNvPr id="63504" name="Text Box 221"/>
          <p:cNvSpPr txBox="1">
            <a:spLocks noChangeArrowheads="1"/>
          </p:cNvSpPr>
          <p:nvPr/>
        </p:nvSpPr>
        <p:spPr bwMode="auto">
          <a:xfrm>
            <a:off x="5911850" y="1700213"/>
            <a:ext cx="477838" cy="67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429" rIns="0" bIns="0"/>
          <a:lstStyle/>
          <a:p>
            <a:pPr algn="ctr"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2400" b="1">
                <a:solidFill>
                  <a:srgbClr val="000000"/>
                </a:solidFill>
              </a:rPr>
              <a:t>R2</a:t>
            </a:r>
          </a:p>
        </p:txBody>
      </p:sp>
      <p:grpSp>
        <p:nvGrpSpPr>
          <p:cNvPr id="63505" name="Group 222"/>
          <p:cNvGrpSpPr>
            <a:grpSpLocks/>
          </p:cNvGrpSpPr>
          <p:nvPr/>
        </p:nvGrpSpPr>
        <p:grpSpPr bwMode="auto">
          <a:xfrm>
            <a:off x="4806950" y="1287463"/>
            <a:ext cx="1685925" cy="1408112"/>
            <a:chOff x="2747" y="736"/>
            <a:chExt cx="963" cy="804"/>
          </a:xfrm>
        </p:grpSpPr>
        <p:sp>
          <p:nvSpPr>
            <p:cNvPr id="63792" name="Freeform 223"/>
            <p:cNvSpPr>
              <a:spLocks noChangeArrowheads="1"/>
            </p:cNvSpPr>
            <p:nvPr/>
          </p:nvSpPr>
          <p:spPr bwMode="auto">
            <a:xfrm>
              <a:off x="2804" y="908"/>
              <a:ext cx="847" cy="461"/>
            </a:xfrm>
            <a:custGeom>
              <a:avLst/>
              <a:gdLst>
                <a:gd name="T0" fmla="*/ 0 w 3736"/>
                <a:gd name="T1" fmla="*/ 0 h 2035"/>
                <a:gd name="T2" fmla="*/ 1 w 3736"/>
                <a:gd name="T3" fmla="*/ 1 h 2035"/>
                <a:gd name="T4" fmla="*/ 2 w 3736"/>
                <a:gd name="T5" fmla="*/ 1 h 2035"/>
                <a:gd name="T6" fmla="*/ 0 60000 65536"/>
                <a:gd name="T7" fmla="*/ 0 60000 65536"/>
                <a:gd name="T8" fmla="*/ 0 60000 65536"/>
                <a:gd name="T9" fmla="*/ 0 w 3736"/>
                <a:gd name="T10" fmla="*/ 0 h 2035"/>
                <a:gd name="T11" fmla="*/ 3736 w 3736"/>
                <a:gd name="T12" fmla="*/ 2035 h 20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36" h="2035">
                  <a:moveTo>
                    <a:pt x="0" y="0"/>
                  </a:moveTo>
                  <a:lnTo>
                    <a:pt x="2328" y="2034"/>
                  </a:lnTo>
                  <a:lnTo>
                    <a:pt x="3735" y="2034"/>
                  </a:lnTo>
                </a:path>
              </a:pathLst>
            </a:custGeom>
            <a:noFill/>
            <a:ln w="4572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3" name="Text Box 224"/>
            <p:cNvSpPr txBox="1">
              <a:spLocks noChangeArrowheads="1"/>
            </p:cNvSpPr>
            <p:nvPr/>
          </p:nvSpPr>
          <p:spPr bwMode="auto">
            <a:xfrm rot="3720000">
              <a:off x="3000" y="715"/>
              <a:ext cx="461" cy="8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12680" tIns="67680" rIns="112680" bIns="67680" anchor="ctr" anchorCtr="1"/>
            <a:lstStyle/>
            <a:p>
              <a:pPr algn="ctr">
                <a:tabLst>
                  <a:tab pos="0" algn="l"/>
                  <a:tab pos="503238" algn="l"/>
                  <a:tab pos="1006475" algn="l"/>
                  <a:tab pos="1511300" algn="l"/>
                  <a:tab pos="2014538" algn="l"/>
                  <a:tab pos="2519363" algn="l"/>
                  <a:tab pos="3022600" algn="l"/>
                  <a:tab pos="3527425" algn="l"/>
                  <a:tab pos="4030663" algn="l"/>
                  <a:tab pos="4535488" algn="l"/>
                  <a:tab pos="5038725" algn="l"/>
                  <a:tab pos="5543550" algn="l"/>
                  <a:tab pos="6046788" algn="l"/>
                  <a:tab pos="6551613" algn="l"/>
                  <a:tab pos="7054850" algn="l"/>
                  <a:tab pos="7558088" algn="l"/>
                  <a:tab pos="8062913" algn="l"/>
                  <a:tab pos="8566150" algn="l"/>
                  <a:tab pos="9070975" algn="l"/>
                  <a:tab pos="9574213" algn="l"/>
                  <a:tab pos="10079038" algn="l"/>
                </a:tabLst>
              </a:pPr>
              <a:r>
                <a:rPr lang="en-US">
                  <a:solidFill>
                    <a:srgbClr val="000099"/>
                  </a:solidFill>
                </a:rPr>
                <a:t>  </a:t>
              </a:r>
            </a:p>
          </p:txBody>
        </p:sp>
      </p:grpSp>
      <p:sp>
        <p:nvSpPr>
          <p:cNvPr id="63506" name="Text Box 225"/>
          <p:cNvSpPr txBox="1">
            <a:spLocks noChangeArrowheads="1"/>
          </p:cNvSpPr>
          <p:nvPr/>
        </p:nvSpPr>
        <p:spPr bwMode="auto">
          <a:xfrm>
            <a:off x="5037138" y="2070100"/>
            <a:ext cx="488950" cy="67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429" rIns="0" bIns="0"/>
          <a:lstStyle/>
          <a:p>
            <a:pPr algn="ctr"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2400" b="1">
                <a:solidFill>
                  <a:srgbClr val="000000"/>
                </a:solidFill>
              </a:rPr>
              <a:t>L4</a:t>
            </a:r>
          </a:p>
        </p:txBody>
      </p:sp>
      <p:sp>
        <p:nvSpPr>
          <p:cNvPr id="63507" name="Line 226"/>
          <p:cNvSpPr>
            <a:spLocks noChangeShapeType="1"/>
          </p:cNvSpPr>
          <p:nvPr/>
        </p:nvSpPr>
        <p:spPr bwMode="auto">
          <a:xfrm>
            <a:off x="2638425" y="5562600"/>
            <a:ext cx="3175" cy="692150"/>
          </a:xfrm>
          <a:prstGeom prst="line">
            <a:avLst/>
          </a:prstGeom>
          <a:noFill/>
          <a:ln w="45720">
            <a:solidFill>
              <a:srgbClr val="0000FF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63508" name="Line 227"/>
          <p:cNvSpPr>
            <a:spLocks noChangeShapeType="1"/>
          </p:cNvSpPr>
          <p:nvPr/>
        </p:nvSpPr>
        <p:spPr bwMode="auto">
          <a:xfrm flipH="1">
            <a:off x="3144838" y="5324475"/>
            <a:ext cx="704850" cy="1588"/>
          </a:xfrm>
          <a:prstGeom prst="line">
            <a:avLst/>
          </a:prstGeom>
          <a:noFill/>
          <a:ln w="45720">
            <a:solidFill>
              <a:srgbClr val="0000FF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63509" name="Line 228"/>
          <p:cNvSpPr>
            <a:spLocks noChangeShapeType="1"/>
          </p:cNvSpPr>
          <p:nvPr/>
        </p:nvSpPr>
        <p:spPr bwMode="auto">
          <a:xfrm>
            <a:off x="6811963" y="6492875"/>
            <a:ext cx="738187" cy="1588"/>
          </a:xfrm>
          <a:prstGeom prst="line">
            <a:avLst/>
          </a:prstGeom>
          <a:noFill/>
          <a:ln w="45720">
            <a:solidFill>
              <a:srgbClr val="FF00FF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63510" name="Group 229"/>
          <p:cNvGrpSpPr>
            <a:grpSpLocks/>
          </p:cNvGrpSpPr>
          <p:nvPr/>
        </p:nvGrpSpPr>
        <p:grpSpPr bwMode="auto">
          <a:xfrm>
            <a:off x="3994150" y="4356100"/>
            <a:ext cx="4757738" cy="820738"/>
            <a:chOff x="2282" y="2489"/>
            <a:chExt cx="2719" cy="469"/>
          </a:xfrm>
        </p:grpSpPr>
        <p:sp>
          <p:nvSpPr>
            <p:cNvPr id="63790" name="Line 230"/>
            <p:cNvSpPr>
              <a:spLocks noChangeShapeType="1"/>
            </p:cNvSpPr>
            <p:nvPr/>
          </p:nvSpPr>
          <p:spPr bwMode="auto">
            <a:xfrm flipV="1">
              <a:off x="2282" y="2488"/>
              <a:ext cx="322" cy="446"/>
            </a:xfrm>
            <a:prstGeom prst="line">
              <a:avLst/>
            </a:prstGeom>
            <a:noFill/>
            <a:ln w="4572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91" name="Line 231"/>
            <p:cNvSpPr>
              <a:spLocks noChangeShapeType="1"/>
            </p:cNvSpPr>
            <p:nvPr/>
          </p:nvSpPr>
          <p:spPr bwMode="auto">
            <a:xfrm>
              <a:off x="4674" y="2513"/>
              <a:ext cx="328" cy="446"/>
            </a:xfrm>
            <a:prstGeom prst="line">
              <a:avLst/>
            </a:prstGeom>
            <a:noFill/>
            <a:ln w="4572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11" name="Line 232"/>
          <p:cNvSpPr>
            <a:spLocks noChangeShapeType="1"/>
          </p:cNvSpPr>
          <p:nvPr/>
        </p:nvSpPr>
        <p:spPr bwMode="auto">
          <a:xfrm>
            <a:off x="3914775" y="5376863"/>
            <a:ext cx="661988" cy="801687"/>
          </a:xfrm>
          <a:prstGeom prst="line">
            <a:avLst/>
          </a:prstGeom>
          <a:noFill/>
          <a:ln w="45720">
            <a:solidFill>
              <a:srgbClr val="00FFFF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63512" name="Line 233"/>
          <p:cNvSpPr>
            <a:spLocks noChangeShapeType="1"/>
          </p:cNvSpPr>
          <p:nvPr/>
        </p:nvSpPr>
        <p:spPr bwMode="auto">
          <a:xfrm>
            <a:off x="5218113" y="4081463"/>
            <a:ext cx="796925" cy="1587"/>
          </a:xfrm>
          <a:prstGeom prst="line">
            <a:avLst/>
          </a:prstGeom>
          <a:noFill/>
          <a:ln w="45720">
            <a:solidFill>
              <a:srgbClr val="00FF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63513" name="Line 234"/>
          <p:cNvSpPr>
            <a:spLocks noChangeShapeType="1"/>
          </p:cNvSpPr>
          <p:nvPr/>
        </p:nvSpPr>
        <p:spPr bwMode="auto">
          <a:xfrm>
            <a:off x="5195888" y="6492875"/>
            <a:ext cx="890587" cy="1588"/>
          </a:xfrm>
          <a:prstGeom prst="line">
            <a:avLst/>
          </a:prstGeom>
          <a:noFill/>
          <a:ln w="45720">
            <a:solidFill>
              <a:srgbClr val="00FFFF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63514" name="Line 235"/>
          <p:cNvSpPr>
            <a:spLocks noChangeShapeType="1"/>
          </p:cNvSpPr>
          <p:nvPr/>
        </p:nvSpPr>
        <p:spPr bwMode="auto">
          <a:xfrm>
            <a:off x="6946900" y="4081463"/>
            <a:ext cx="811213" cy="1587"/>
          </a:xfrm>
          <a:prstGeom prst="line">
            <a:avLst/>
          </a:prstGeom>
          <a:noFill/>
          <a:ln w="45720">
            <a:solidFill>
              <a:srgbClr val="FF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63515" name="Line 236"/>
          <p:cNvSpPr>
            <a:spLocks noChangeShapeType="1"/>
          </p:cNvSpPr>
          <p:nvPr/>
        </p:nvSpPr>
        <p:spPr bwMode="auto">
          <a:xfrm flipV="1">
            <a:off x="8159750" y="5465763"/>
            <a:ext cx="515938" cy="800100"/>
          </a:xfrm>
          <a:prstGeom prst="line">
            <a:avLst/>
          </a:prstGeom>
          <a:noFill/>
          <a:ln w="45720">
            <a:solidFill>
              <a:srgbClr val="FF00FF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63516" name="AutoShape 237"/>
          <p:cNvSpPr>
            <a:spLocks noChangeArrowheads="1"/>
          </p:cNvSpPr>
          <p:nvPr/>
        </p:nvSpPr>
        <p:spPr bwMode="auto">
          <a:xfrm>
            <a:off x="3517900" y="4972050"/>
            <a:ext cx="1433513" cy="711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201589" tIns="214287" rIns="201589" bIns="201589" anchor="ctr"/>
          <a:lstStyle/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 b="1" i="1">
                <a:solidFill>
                  <a:srgbClr val="000000"/>
                </a:solidFill>
              </a:rPr>
              <a:t>R1</a:t>
            </a:r>
            <a:r>
              <a:rPr lang="en-US" sz="1400">
                <a:solidFill>
                  <a:srgbClr val="000000"/>
                </a:solidFill>
              </a:rPr>
              <a:t>: Type = </a:t>
            </a:r>
            <a:r>
              <a:rPr lang="en-US" sz="1400" i="1">
                <a:solidFill>
                  <a:srgbClr val="000000"/>
                </a:solidFill>
              </a:rPr>
              <a:t>Router</a:t>
            </a:r>
          </a:p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 b="1" i="1">
                <a:solidFill>
                  <a:srgbClr val="000000"/>
                </a:solidFill>
              </a:rPr>
              <a:t>R1</a:t>
            </a:r>
            <a:r>
              <a:rPr lang="en-US" sz="1400">
                <a:solidFill>
                  <a:srgbClr val="000000"/>
                </a:solidFill>
              </a:rPr>
              <a:t>: NextHop  = </a:t>
            </a:r>
          </a:p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>
                <a:solidFill>
                  <a:srgbClr val="000000"/>
                </a:solidFill>
              </a:rPr>
              <a:t>  { [IP_</a:t>
            </a:r>
            <a:r>
              <a:rPr lang="en-US" sz="1400" b="1" i="1">
                <a:solidFill>
                  <a:srgbClr val="000000"/>
                </a:solidFill>
              </a:rPr>
              <a:t>T</a:t>
            </a:r>
            <a:r>
              <a:rPr lang="en-US" sz="1400">
                <a:solidFill>
                  <a:srgbClr val="000000"/>
                </a:solidFill>
              </a:rPr>
              <a:t>] = </a:t>
            </a:r>
            <a:r>
              <a:rPr lang="en-US" sz="1400" b="1" i="1">
                <a:solidFill>
                  <a:srgbClr val="000000"/>
                </a:solidFill>
              </a:rPr>
              <a:t>L2</a:t>
            </a:r>
            <a:r>
              <a:rPr lang="en-US" sz="1400">
                <a:solidFill>
                  <a:srgbClr val="000000"/>
                </a:solidFill>
              </a:rPr>
              <a:t>, ...] }</a:t>
            </a:r>
          </a:p>
        </p:txBody>
      </p:sp>
      <p:sp>
        <p:nvSpPr>
          <p:cNvPr id="63517" name="AutoShape 238"/>
          <p:cNvSpPr>
            <a:spLocks noChangeArrowheads="1"/>
          </p:cNvSpPr>
          <p:nvPr/>
        </p:nvSpPr>
        <p:spPr bwMode="auto">
          <a:xfrm>
            <a:off x="1917700" y="6127750"/>
            <a:ext cx="1581150" cy="889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201589" tIns="214287" rIns="201589" bIns="201589" anchor="ctr"/>
          <a:lstStyle/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 b="1" i="1">
                <a:solidFill>
                  <a:srgbClr val="000000"/>
                </a:solidFill>
              </a:rPr>
              <a:t>S</a:t>
            </a:r>
            <a:r>
              <a:rPr lang="en-US" sz="1400">
                <a:solidFill>
                  <a:srgbClr val="000000"/>
                </a:solidFill>
              </a:rPr>
              <a:t>: Type = </a:t>
            </a:r>
            <a:r>
              <a:rPr lang="en-US" sz="1400" i="1">
                <a:solidFill>
                  <a:srgbClr val="000000"/>
                </a:solidFill>
              </a:rPr>
              <a:t>Host</a:t>
            </a:r>
          </a:p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 b="1" i="1">
                <a:solidFill>
                  <a:srgbClr val="000000"/>
                </a:solidFill>
              </a:rPr>
              <a:t>S:</a:t>
            </a:r>
            <a:r>
              <a:rPr lang="en-US" sz="1400" i="1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Name = HostS</a:t>
            </a:r>
          </a:p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 b="1" i="1">
                <a:solidFill>
                  <a:srgbClr val="000000"/>
                </a:solidFill>
              </a:rPr>
              <a:t>S</a:t>
            </a:r>
            <a:r>
              <a:rPr lang="en-US" sz="1400">
                <a:solidFill>
                  <a:srgbClr val="000000"/>
                </a:solidFill>
              </a:rPr>
              <a:t>: NextHop  = </a:t>
            </a:r>
          </a:p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>
                <a:solidFill>
                  <a:srgbClr val="000000"/>
                </a:solidFill>
              </a:rPr>
              <a:t>  { [IP_</a:t>
            </a:r>
            <a:r>
              <a:rPr lang="en-US" sz="1400" b="1" i="1">
                <a:solidFill>
                  <a:srgbClr val="000000"/>
                </a:solidFill>
              </a:rPr>
              <a:t>T</a:t>
            </a:r>
            <a:r>
              <a:rPr lang="en-US" sz="1400">
                <a:solidFill>
                  <a:srgbClr val="000000"/>
                </a:solidFill>
              </a:rPr>
              <a:t>] = </a:t>
            </a:r>
            <a:r>
              <a:rPr lang="en-US" sz="1400" b="1" i="1">
                <a:solidFill>
                  <a:srgbClr val="000000"/>
                </a:solidFill>
              </a:rPr>
              <a:t>L2</a:t>
            </a:r>
            <a:r>
              <a:rPr lang="en-US" sz="1400">
                <a:solidFill>
                  <a:srgbClr val="000000"/>
                </a:solidFill>
              </a:rPr>
              <a:t>, ... }</a:t>
            </a:r>
          </a:p>
        </p:txBody>
      </p:sp>
      <p:sp>
        <p:nvSpPr>
          <p:cNvPr id="63518" name="AutoShape 239"/>
          <p:cNvSpPr>
            <a:spLocks noChangeArrowheads="1"/>
          </p:cNvSpPr>
          <p:nvPr/>
        </p:nvSpPr>
        <p:spPr bwMode="auto">
          <a:xfrm>
            <a:off x="1933575" y="4972050"/>
            <a:ext cx="1431925" cy="711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201589" tIns="214287" rIns="201589" bIns="201589" anchor="ctr"/>
          <a:lstStyle/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 b="1" i="1">
                <a:solidFill>
                  <a:srgbClr val="000000"/>
                </a:solidFill>
              </a:rPr>
              <a:t>ISP</a:t>
            </a:r>
            <a:r>
              <a:rPr lang="en-US" sz="1400">
                <a:solidFill>
                  <a:srgbClr val="000000"/>
                </a:solidFill>
              </a:rPr>
              <a:t>: Type = </a:t>
            </a:r>
            <a:r>
              <a:rPr lang="en-US" sz="1400" i="1">
                <a:solidFill>
                  <a:srgbClr val="000000"/>
                </a:solidFill>
              </a:rPr>
              <a:t>Link</a:t>
            </a:r>
          </a:p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 b="1" i="1">
                <a:solidFill>
                  <a:srgbClr val="000000"/>
                </a:solidFill>
              </a:rPr>
              <a:t>ISP</a:t>
            </a:r>
            <a:r>
              <a:rPr lang="en-US" sz="1400">
                <a:solidFill>
                  <a:srgbClr val="000000"/>
                </a:solidFill>
              </a:rPr>
              <a:t>: Ends = (</a:t>
            </a:r>
            <a:r>
              <a:rPr lang="en-US" sz="1400" b="1" i="1">
                <a:solidFill>
                  <a:srgbClr val="000000"/>
                </a:solidFill>
              </a:rPr>
              <a:t>S</a:t>
            </a:r>
            <a:r>
              <a:rPr lang="en-US" sz="1400">
                <a:solidFill>
                  <a:srgbClr val="000000"/>
                </a:solidFill>
              </a:rPr>
              <a:t>, </a:t>
            </a:r>
            <a:r>
              <a:rPr lang="en-US" sz="1400" b="1" i="1">
                <a:solidFill>
                  <a:srgbClr val="000000"/>
                </a:solidFill>
              </a:rPr>
              <a:t>R1</a:t>
            </a:r>
            <a:r>
              <a:rPr lang="en-US" sz="14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3519" name="AutoShape 240"/>
          <p:cNvSpPr>
            <a:spLocks noChangeArrowheads="1"/>
          </p:cNvSpPr>
          <p:nvPr/>
        </p:nvSpPr>
        <p:spPr bwMode="auto">
          <a:xfrm>
            <a:off x="4011613" y="3716338"/>
            <a:ext cx="1563687" cy="7127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201589" tIns="214287" rIns="201589" bIns="201589" anchor="ctr"/>
          <a:lstStyle/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 b="1" i="1">
                <a:solidFill>
                  <a:srgbClr val="000000"/>
                </a:solidFill>
              </a:rPr>
              <a:t>ISP</a:t>
            </a:r>
            <a:r>
              <a:rPr lang="en-US" sz="1400">
                <a:solidFill>
                  <a:srgbClr val="000000"/>
                </a:solidFill>
              </a:rPr>
              <a:t>: Type = </a:t>
            </a:r>
            <a:r>
              <a:rPr lang="en-US" sz="1400" i="1">
                <a:solidFill>
                  <a:srgbClr val="000000"/>
                </a:solidFill>
              </a:rPr>
              <a:t>Link</a:t>
            </a:r>
          </a:p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 b="1" i="1">
                <a:solidFill>
                  <a:srgbClr val="000000"/>
                </a:solidFill>
              </a:rPr>
              <a:t>ISP</a:t>
            </a:r>
            <a:r>
              <a:rPr lang="en-US" sz="1400">
                <a:solidFill>
                  <a:srgbClr val="000000"/>
                </a:solidFill>
              </a:rPr>
              <a:t>: Ends = (</a:t>
            </a:r>
            <a:r>
              <a:rPr lang="en-US" sz="1400" b="1" i="1">
                <a:solidFill>
                  <a:srgbClr val="000000"/>
                </a:solidFill>
              </a:rPr>
              <a:t>R1</a:t>
            </a:r>
            <a:r>
              <a:rPr lang="en-US" sz="1400">
                <a:solidFill>
                  <a:srgbClr val="000000"/>
                </a:solidFill>
              </a:rPr>
              <a:t>, </a:t>
            </a:r>
            <a:r>
              <a:rPr lang="en-US" sz="1400" b="1" i="1">
                <a:solidFill>
                  <a:srgbClr val="000000"/>
                </a:solidFill>
              </a:rPr>
              <a:t>R2</a:t>
            </a:r>
            <a:r>
              <a:rPr lang="en-US" sz="14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3520" name="AutoShape 241"/>
          <p:cNvSpPr>
            <a:spLocks noChangeArrowheads="1"/>
          </p:cNvSpPr>
          <p:nvPr/>
        </p:nvSpPr>
        <p:spPr bwMode="auto">
          <a:xfrm>
            <a:off x="3900488" y="6135688"/>
            <a:ext cx="1697037" cy="711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201589" tIns="214287" rIns="201589" bIns="201589" anchor="ctr"/>
          <a:lstStyle/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 b="1" i="1">
                <a:solidFill>
                  <a:srgbClr val="000000"/>
                </a:solidFill>
              </a:rPr>
              <a:t>ISP</a:t>
            </a:r>
            <a:r>
              <a:rPr lang="en-US" sz="1400">
                <a:solidFill>
                  <a:srgbClr val="000000"/>
                </a:solidFill>
              </a:rPr>
              <a:t>: Type = </a:t>
            </a:r>
            <a:r>
              <a:rPr lang="en-US" sz="1400" i="1">
                <a:solidFill>
                  <a:srgbClr val="000000"/>
                </a:solidFill>
              </a:rPr>
              <a:t>Link</a:t>
            </a:r>
          </a:p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 b="1" i="1">
                <a:solidFill>
                  <a:srgbClr val="000000"/>
                </a:solidFill>
              </a:rPr>
              <a:t>ISP</a:t>
            </a:r>
            <a:r>
              <a:rPr lang="en-US" sz="1400">
                <a:solidFill>
                  <a:srgbClr val="000000"/>
                </a:solidFill>
              </a:rPr>
              <a:t>: Ends = (</a:t>
            </a:r>
            <a:r>
              <a:rPr lang="en-US" sz="1400" b="1" i="1">
                <a:solidFill>
                  <a:srgbClr val="000000"/>
                </a:solidFill>
              </a:rPr>
              <a:t>R1</a:t>
            </a:r>
            <a:r>
              <a:rPr lang="en-US" sz="1400">
                <a:solidFill>
                  <a:srgbClr val="000000"/>
                </a:solidFill>
              </a:rPr>
              <a:t>, </a:t>
            </a:r>
            <a:r>
              <a:rPr lang="en-US" sz="1400" b="1" i="1">
                <a:solidFill>
                  <a:srgbClr val="000000"/>
                </a:solidFill>
              </a:rPr>
              <a:t>R3</a:t>
            </a:r>
            <a:r>
              <a:rPr lang="en-US" sz="14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3521" name="AutoShape 242"/>
          <p:cNvSpPr>
            <a:spLocks noChangeArrowheads="1"/>
          </p:cNvSpPr>
          <p:nvPr/>
        </p:nvSpPr>
        <p:spPr bwMode="auto">
          <a:xfrm>
            <a:off x="5721350" y="3716338"/>
            <a:ext cx="1431925" cy="7127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201589" tIns="214287" rIns="201589" bIns="201589" anchor="ctr"/>
          <a:lstStyle/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 b="1" i="1">
                <a:solidFill>
                  <a:srgbClr val="000000"/>
                </a:solidFill>
              </a:rPr>
              <a:t>R2</a:t>
            </a:r>
            <a:r>
              <a:rPr lang="en-US" sz="1400">
                <a:solidFill>
                  <a:srgbClr val="000000"/>
                </a:solidFill>
              </a:rPr>
              <a:t>: Type = </a:t>
            </a:r>
            <a:r>
              <a:rPr lang="en-US" sz="1400" i="1">
                <a:solidFill>
                  <a:srgbClr val="000000"/>
                </a:solidFill>
              </a:rPr>
              <a:t>Router</a:t>
            </a:r>
          </a:p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 b="1" i="1">
                <a:solidFill>
                  <a:srgbClr val="000000"/>
                </a:solidFill>
              </a:rPr>
              <a:t>R2</a:t>
            </a:r>
            <a:r>
              <a:rPr lang="en-US" sz="1400">
                <a:solidFill>
                  <a:srgbClr val="000000"/>
                </a:solidFill>
              </a:rPr>
              <a:t>: NextHop  = </a:t>
            </a:r>
          </a:p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>
                <a:solidFill>
                  <a:srgbClr val="000000"/>
                </a:solidFill>
              </a:rPr>
              <a:t>  { [IP_</a:t>
            </a:r>
            <a:r>
              <a:rPr lang="en-US" sz="1400" b="1" i="1">
                <a:solidFill>
                  <a:srgbClr val="000000"/>
                </a:solidFill>
              </a:rPr>
              <a:t>T</a:t>
            </a:r>
            <a:r>
              <a:rPr lang="en-US" sz="1400">
                <a:solidFill>
                  <a:srgbClr val="000000"/>
                </a:solidFill>
              </a:rPr>
              <a:t>] = </a:t>
            </a:r>
            <a:r>
              <a:rPr lang="en-US" sz="1400" b="1" i="1">
                <a:solidFill>
                  <a:srgbClr val="000000"/>
                </a:solidFill>
              </a:rPr>
              <a:t>L3</a:t>
            </a:r>
            <a:r>
              <a:rPr lang="en-US" sz="1400">
                <a:solidFill>
                  <a:srgbClr val="000000"/>
                </a:solidFill>
              </a:rPr>
              <a:t>, ... }</a:t>
            </a:r>
          </a:p>
        </p:txBody>
      </p:sp>
      <p:sp>
        <p:nvSpPr>
          <p:cNvPr id="63522" name="AutoShape 243"/>
          <p:cNvSpPr>
            <a:spLocks noChangeArrowheads="1"/>
          </p:cNvSpPr>
          <p:nvPr/>
        </p:nvSpPr>
        <p:spPr bwMode="auto">
          <a:xfrm>
            <a:off x="5726113" y="6135688"/>
            <a:ext cx="1435100" cy="7127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201589" tIns="214287" rIns="201589" bIns="201589" anchor="ctr"/>
          <a:lstStyle/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 b="1" i="1">
                <a:solidFill>
                  <a:srgbClr val="000000"/>
                </a:solidFill>
              </a:rPr>
              <a:t>M1</a:t>
            </a:r>
            <a:r>
              <a:rPr lang="en-US" sz="1400">
                <a:solidFill>
                  <a:srgbClr val="000000"/>
                </a:solidFill>
              </a:rPr>
              <a:t>: Type = </a:t>
            </a:r>
            <a:r>
              <a:rPr lang="en-US" sz="1400" i="1">
                <a:solidFill>
                  <a:srgbClr val="000000"/>
                </a:solidFill>
              </a:rPr>
              <a:t>Sniffer</a:t>
            </a:r>
          </a:p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 b="1" i="1">
                <a:solidFill>
                  <a:srgbClr val="000000"/>
                </a:solidFill>
              </a:rPr>
              <a:t>M1</a:t>
            </a:r>
            <a:r>
              <a:rPr lang="en-US" sz="1400">
                <a:solidFill>
                  <a:srgbClr val="000000"/>
                </a:solidFill>
              </a:rPr>
              <a:t>: NextHop  = </a:t>
            </a:r>
          </a:p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>
                <a:solidFill>
                  <a:srgbClr val="000000"/>
                </a:solidFill>
              </a:rPr>
              <a:t>  { [IP_</a:t>
            </a:r>
            <a:r>
              <a:rPr lang="en-US" sz="1400" b="1" i="1">
                <a:solidFill>
                  <a:srgbClr val="000000"/>
                </a:solidFill>
              </a:rPr>
              <a:t>T</a:t>
            </a:r>
            <a:r>
              <a:rPr lang="en-US" sz="1400">
                <a:solidFill>
                  <a:srgbClr val="000000"/>
                </a:solidFill>
              </a:rPr>
              <a:t>] = </a:t>
            </a:r>
            <a:r>
              <a:rPr lang="en-US" sz="1400" b="1" i="1">
                <a:solidFill>
                  <a:srgbClr val="000000"/>
                </a:solidFill>
              </a:rPr>
              <a:t>L5</a:t>
            </a:r>
            <a:r>
              <a:rPr lang="en-US" sz="1400">
                <a:solidFill>
                  <a:srgbClr val="000000"/>
                </a:solidFill>
              </a:rPr>
              <a:t>, ... }</a:t>
            </a:r>
          </a:p>
        </p:txBody>
      </p:sp>
      <p:sp>
        <p:nvSpPr>
          <p:cNvPr id="63523" name="AutoShape 244"/>
          <p:cNvSpPr>
            <a:spLocks noChangeArrowheads="1"/>
          </p:cNvSpPr>
          <p:nvPr/>
        </p:nvSpPr>
        <p:spPr bwMode="auto">
          <a:xfrm>
            <a:off x="8007350" y="4972050"/>
            <a:ext cx="1430338" cy="711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201589" tIns="214287" rIns="201589" bIns="201589" anchor="ctr"/>
          <a:lstStyle/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 b="1" i="1">
                <a:solidFill>
                  <a:srgbClr val="000000"/>
                </a:solidFill>
              </a:rPr>
              <a:t>T</a:t>
            </a:r>
            <a:r>
              <a:rPr lang="en-US" sz="1400">
                <a:solidFill>
                  <a:srgbClr val="000000"/>
                </a:solidFill>
              </a:rPr>
              <a:t>: Type = </a:t>
            </a:r>
            <a:r>
              <a:rPr lang="en-US" sz="1400" i="1">
                <a:solidFill>
                  <a:srgbClr val="000000"/>
                </a:solidFill>
              </a:rPr>
              <a:t>Host</a:t>
            </a:r>
          </a:p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 b="1">
                <a:solidFill>
                  <a:srgbClr val="000000"/>
                </a:solidFill>
              </a:rPr>
              <a:t>T</a:t>
            </a:r>
            <a:r>
              <a:rPr lang="en-US" sz="1400" b="1" i="1">
                <a:solidFill>
                  <a:srgbClr val="000000"/>
                </a:solidFill>
              </a:rPr>
              <a:t>:</a:t>
            </a:r>
            <a:r>
              <a:rPr lang="en-US" sz="1400" i="1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Name = HostT</a:t>
            </a:r>
          </a:p>
        </p:txBody>
      </p:sp>
      <p:sp>
        <p:nvSpPr>
          <p:cNvPr id="63524" name="AutoShape 245"/>
          <p:cNvSpPr>
            <a:spLocks noChangeArrowheads="1"/>
          </p:cNvSpPr>
          <p:nvPr/>
        </p:nvSpPr>
        <p:spPr bwMode="auto">
          <a:xfrm>
            <a:off x="7299325" y="3694113"/>
            <a:ext cx="1431925" cy="7588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201589" tIns="214287" rIns="201589" bIns="201589" anchor="ctr"/>
          <a:lstStyle/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 b="1" i="1">
                <a:solidFill>
                  <a:srgbClr val="000000"/>
                </a:solidFill>
              </a:rPr>
              <a:t>ISP</a:t>
            </a:r>
            <a:r>
              <a:rPr lang="en-US" sz="1400">
                <a:solidFill>
                  <a:srgbClr val="000000"/>
                </a:solidFill>
              </a:rPr>
              <a:t>: Type = </a:t>
            </a:r>
            <a:r>
              <a:rPr lang="en-US" sz="1400" i="1">
                <a:solidFill>
                  <a:srgbClr val="000000"/>
                </a:solidFill>
              </a:rPr>
              <a:t>Link</a:t>
            </a:r>
          </a:p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 b="1" i="1">
                <a:solidFill>
                  <a:srgbClr val="000000"/>
                </a:solidFill>
              </a:rPr>
              <a:t>ISP</a:t>
            </a:r>
            <a:r>
              <a:rPr lang="en-US" sz="1400">
                <a:solidFill>
                  <a:srgbClr val="000000"/>
                </a:solidFill>
              </a:rPr>
              <a:t>: Ends = (</a:t>
            </a:r>
            <a:r>
              <a:rPr lang="en-US" sz="1400" b="1" i="1">
                <a:solidFill>
                  <a:srgbClr val="000000"/>
                </a:solidFill>
              </a:rPr>
              <a:t>R2</a:t>
            </a:r>
            <a:r>
              <a:rPr lang="en-US" sz="1400">
                <a:solidFill>
                  <a:srgbClr val="000000"/>
                </a:solidFill>
              </a:rPr>
              <a:t>, </a:t>
            </a:r>
            <a:r>
              <a:rPr lang="en-US" sz="1400" b="1" i="1">
                <a:solidFill>
                  <a:srgbClr val="000000"/>
                </a:solidFill>
              </a:rPr>
              <a:t>T</a:t>
            </a:r>
            <a:r>
              <a:rPr lang="en-US" sz="14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3525" name="AutoShape 246"/>
          <p:cNvSpPr>
            <a:spLocks noChangeArrowheads="1"/>
          </p:cNvSpPr>
          <p:nvPr/>
        </p:nvSpPr>
        <p:spPr bwMode="auto">
          <a:xfrm>
            <a:off x="7305675" y="6135688"/>
            <a:ext cx="1476375" cy="711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201589" tIns="214287" rIns="201589" bIns="201589" anchor="ctr"/>
          <a:lstStyle/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 b="1" i="1">
                <a:solidFill>
                  <a:srgbClr val="000000"/>
                </a:solidFill>
              </a:rPr>
              <a:t>ISP</a:t>
            </a:r>
            <a:r>
              <a:rPr lang="en-US" sz="1400">
                <a:solidFill>
                  <a:srgbClr val="000000"/>
                </a:solidFill>
              </a:rPr>
              <a:t>: Type = </a:t>
            </a:r>
            <a:r>
              <a:rPr lang="en-US" sz="1400" i="1">
                <a:solidFill>
                  <a:srgbClr val="000000"/>
                </a:solidFill>
              </a:rPr>
              <a:t>Link</a:t>
            </a:r>
          </a:p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1400" b="1" i="1">
                <a:solidFill>
                  <a:srgbClr val="000000"/>
                </a:solidFill>
              </a:rPr>
              <a:t>ISP</a:t>
            </a:r>
            <a:r>
              <a:rPr lang="en-US" sz="1400">
                <a:solidFill>
                  <a:srgbClr val="000000"/>
                </a:solidFill>
              </a:rPr>
              <a:t>: Ends = (</a:t>
            </a:r>
            <a:r>
              <a:rPr lang="en-US" sz="1400" b="1" i="1">
                <a:solidFill>
                  <a:srgbClr val="000000"/>
                </a:solidFill>
              </a:rPr>
              <a:t>R3</a:t>
            </a:r>
            <a:r>
              <a:rPr lang="en-US" sz="1400">
                <a:solidFill>
                  <a:srgbClr val="000000"/>
                </a:solidFill>
              </a:rPr>
              <a:t>, </a:t>
            </a:r>
            <a:r>
              <a:rPr lang="en-US" sz="1400" b="1" i="1">
                <a:solidFill>
                  <a:srgbClr val="000000"/>
                </a:solidFill>
              </a:rPr>
              <a:t>T</a:t>
            </a:r>
            <a:r>
              <a:rPr lang="en-US" sz="1400">
                <a:solidFill>
                  <a:srgbClr val="000000"/>
                </a:solidFill>
              </a:rPr>
              <a:t>)</a:t>
            </a:r>
          </a:p>
        </p:txBody>
      </p:sp>
      <p:grpSp>
        <p:nvGrpSpPr>
          <p:cNvPr id="63526" name="Group 247"/>
          <p:cNvGrpSpPr>
            <a:grpSpLocks/>
          </p:cNvGrpSpPr>
          <p:nvPr/>
        </p:nvGrpSpPr>
        <p:grpSpPr bwMode="auto">
          <a:xfrm>
            <a:off x="4359275" y="4706938"/>
            <a:ext cx="685800" cy="349250"/>
            <a:chOff x="2491" y="2690"/>
            <a:chExt cx="392" cy="199"/>
          </a:xfrm>
        </p:grpSpPr>
        <p:sp>
          <p:nvSpPr>
            <p:cNvPr id="63712" name="Freeform 248"/>
            <p:cNvSpPr>
              <a:spLocks noChangeArrowheads="1"/>
            </p:cNvSpPr>
            <p:nvPr/>
          </p:nvSpPr>
          <p:spPr bwMode="auto">
            <a:xfrm>
              <a:off x="2491" y="2690"/>
              <a:ext cx="393" cy="86"/>
            </a:xfrm>
            <a:custGeom>
              <a:avLst/>
              <a:gdLst>
                <a:gd name="T0" fmla="*/ 1 w 1735"/>
                <a:gd name="T1" fmla="*/ 0 h 381"/>
                <a:gd name="T2" fmla="*/ 1 w 1735"/>
                <a:gd name="T3" fmla="*/ 0 h 381"/>
                <a:gd name="T4" fmla="*/ 0 w 1735"/>
                <a:gd name="T5" fmla="*/ 0 h 381"/>
                <a:gd name="T6" fmla="*/ 0 w 1735"/>
                <a:gd name="T7" fmla="*/ 0 h 381"/>
                <a:gd name="T8" fmla="*/ 1 w 1735"/>
                <a:gd name="T9" fmla="*/ 0 h 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5"/>
                <a:gd name="T16" fmla="*/ 0 h 381"/>
                <a:gd name="T17" fmla="*/ 1735 w 1735"/>
                <a:gd name="T18" fmla="*/ 381 h 3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5" h="381">
                  <a:moveTo>
                    <a:pt x="1382" y="380"/>
                  </a:moveTo>
                  <a:lnTo>
                    <a:pt x="1734" y="0"/>
                  </a:lnTo>
                  <a:lnTo>
                    <a:pt x="455" y="0"/>
                  </a:lnTo>
                  <a:lnTo>
                    <a:pt x="0" y="380"/>
                  </a:lnTo>
                  <a:lnTo>
                    <a:pt x="1382" y="380"/>
                  </a:lnTo>
                </a:path>
              </a:pathLst>
            </a:custGeom>
            <a:solidFill>
              <a:srgbClr val="3CAFE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13" name="Freeform 249"/>
            <p:cNvSpPr>
              <a:spLocks noChangeArrowheads="1"/>
            </p:cNvSpPr>
            <p:nvPr/>
          </p:nvSpPr>
          <p:spPr bwMode="auto">
            <a:xfrm>
              <a:off x="2491" y="2690"/>
              <a:ext cx="393" cy="86"/>
            </a:xfrm>
            <a:custGeom>
              <a:avLst/>
              <a:gdLst>
                <a:gd name="T0" fmla="*/ 1 w 1735"/>
                <a:gd name="T1" fmla="*/ 0 h 381"/>
                <a:gd name="T2" fmla="*/ 1 w 1735"/>
                <a:gd name="T3" fmla="*/ 0 h 381"/>
                <a:gd name="T4" fmla="*/ 0 w 1735"/>
                <a:gd name="T5" fmla="*/ 0 h 381"/>
                <a:gd name="T6" fmla="*/ 0 w 1735"/>
                <a:gd name="T7" fmla="*/ 0 h 381"/>
                <a:gd name="T8" fmla="*/ 1 w 1735"/>
                <a:gd name="T9" fmla="*/ 0 h 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5"/>
                <a:gd name="T16" fmla="*/ 0 h 381"/>
                <a:gd name="T17" fmla="*/ 1735 w 1735"/>
                <a:gd name="T18" fmla="*/ 381 h 3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5" h="381">
                  <a:moveTo>
                    <a:pt x="1382" y="380"/>
                  </a:moveTo>
                  <a:lnTo>
                    <a:pt x="1734" y="0"/>
                  </a:lnTo>
                  <a:lnTo>
                    <a:pt x="455" y="0"/>
                  </a:lnTo>
                  <a:lnTo>
                    <a:pt x="0" y="380"/>
                  </a:lnTo>
                  <a:lnTo>
                    <a:pt x="1382" y="380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14" name="Freeform 250"/>
            <p:cNvSpPr>
              <a:spLocks noChangeArrowheads="1"/>
            </p:cNvSpPr>
            <p:nvPr/>
          </p:nvSpPr>
          <p:spPr bwMode="auto">
            <a:xfrm>
              <a:off x="2804" y="2690"/>
              <a:ext cx="80" cy="200"/>
            </a:xfrm>
            <a:custGeom>
              <a:avLst/>
              <a:gdLst>
                <a:gd name="T0" fmla="*/ 0 w 353"/>
                <a:gd name="T1" fmla="*/ 0 h 881"/>
                <a:gd name="T2" fmla="*/ 0 w 353"/>
                <a:gd name="T3" fmla="*/ 0 h 881"/>
                <a:gd name="T4" fmla="*/ 0 w 353"/>
                <a:gd name="T5" fmla="*/ 0 h 881"/>
                <a:gd name="T6" fmla="*/ 0 w 353"/>
                <a:gd name="T7" fmla="*/ 0 h 881"/>
                <a:gd name="T8" fmla="*/ 0 w 353"/>
                <a:gd name="T9" fmla="*/ 0 h 8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3"/>
                <a:gd name="T16" fmla="*/ 0 h 881"/>
                <a:gd name="T17" fmla="*/ 353 w 353"/>
                <a:gd name="T18" fmla="*/ 881 h 8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3" h="881">
                  <a:moveTo>
                    <a:pt x="352" y="436"/>
                  </a:moveTo>
                  <a:lnTo>
                    <a:pt x="352" y="0"/>
                  </a:lnTo>
                  <a:lnTo>
                    <a:pt x="0" y="378"/>
                  </a:lnTo>
                  <a:lnTo>
                    <a:pt x="0" y="880"/>
                  </a:lnTo>
                  <a:lnTo>
                    <a:pt x="352" y="436"/>
                  </a:lnTo>
                </a:path>
              </a:pathLst>
            </a:custGeom>
            <a:solidFill>
              <a:srgbClr val="0760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15" name="Freeform 251"/>
            <p:cNvSpPr>
              <a:spLocks noChangeArrowheads="1"/>
            </p:cNvSpPr>
            <p:nvPr/>
          </p:nvSpPr>
          <p:spPr bwMode="auto">
            <a:xfrm>
              <a:off x="2804" y="2690"/>
              <a:ext cx="80" cy="200"/>
            </a:xfrm>
            <a:custGeom>
              <a:avLst/>
              <a:gdLst>
                <a:gd name="T0" fmla="*/ 0 w 353"/>
                <a:gd name="T1" fmla="*/ 0 h 881"/>
                <a:gd name="T2" fmla="*/ 0 w 353"/>
                <a:gd name="T3" fmla="*/ 0 h 881"/>
                <a:gd name="T4" fmla="*/ 0 w 353"/>
                <a:gd name="T5" fmla="*/ 0 h 881"/>
                <a:gd name="T6" fmla="*/ 0 w 353"/>
                <a:gd name="T7" fmla="*/ 0 h 881"/>
                <a:gd name="T8" fmla="*/ 0 w 353"/>
                <a:gd name="T9" fmla="*/ 0 h 8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3"/>
                <a:gd name="T16" fmla="*/ 0 h 881"/>
                <a:gd name="T17" fmla="*/ 353 w 353"/>
                <a:gd name="T18" fmla="*/ 881 h 8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3" h="881">
                  <a:moveTo>
                    <a:pt x="352" y="436"/>
                  </a:moveTo>
                  <a:lnTo>
                    <a:pt x="352" y="0"/>
                  </a:lnTo>
                  <a:lnTo>
                    <a:pt x="0" y="378"/>
                  </a:lnTo>
                  <a:lnTo>
                    <a:pt x="0" y="880"/>
                  </a:lnTo>
                  <a:lnTo>
                    <a:pt x="352" y="436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16" name="Freeform 252"/>
            <p:cNvSpPr>
              <a:spLocks noChangeArrowheads="1"/>
            </p:cNvSpPr>
            <p:nvPr/>
          </p:nvSpPr>
          <p:spPr bwMode="auto">
            <a:xfrm>
              <a:off x="2491" y="2776"/>
              <a:ext cx="314" cy="114"/>
            </a:xfrm>
            <a:custGeom>
              <a:avLst/>
              <a:gdLst>
                <a:gd name="T0" fmla="*/ 1 w 1384"/>
                <a:gd name="T1" fmla="*/ 0 h 502"/>
                <a:gd name="T2" fmla="*/ 1 w 1384"/>
                <a:gd name="T3" fmla="*/ 0 h 502"/>
                <a:gd name="T4" fmla="*/ 0 w 1384"/>
                <a:gd name="T5" fmla="*/ 0 h 502"/>
                <a:gd name="T6" fmla="*/ 0 w 1384"/>
                <a:gd name="T7" fmla="*/ 0 h 502"/>
                <a:gd name="T8" fmla="*/ 1 w 1384"/>
                <a:gd name="T9" fmla="*/ 0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4"/>
                <a:gd name="T16" fmla="*/ 0 h 502"/>
                <a:gd name="T17" fmla="*/ 1384 w 1384"/>
                <a:gd name="T18" fmla="*/ 502 h 5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4" h="502">
                  <a:moveTo>
                    <a:pt x="1383" y="501"/>
                  </a:moveTo>
                  <a:lnTo>
                    <a:pt x="1383" y="0"/>
                  </a:lnTo>
                  <a:lnTo>
                    <a:pt x="0" y="0"/>
                  </a:lnTo>
                  <a:lnTo>
                    <a:pt x="1" y="501"/>
                  </a:lnTo>
                  <a:lnTo>
                    <a:pt x="1383" y="501"/>
                  </a:lnTo>
                </a:path>
              </a:pathLst>
            </a:custGeom>
            <a:solidFill>
              <a:srgbClr val="1C97C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17" name="Freeform 253"/>
            <p:cNvSpPr>
              <a:spLocks noChangeArrowheads="1"/>
            </p:cNvSpPr>
            <p:nvPr/>
          </p:nvSpPr>
          <p:spPr bwMode="auto">
            <a:xfrm>
              <a:off x="2491" y="2776"/>
              <a:ext cx="314" cy="114"/>
            </a:xfrm>
            <a:custGeom>
              <a:avLst/>
              <a:gdLst>
                <a:gd name="T0" fmla="*/ 1 w 1384"/>
                <a:gd name="T1" fmla="*/ 0 h 502"/>
                <a:gd name="T2" fmla="*/ 1 w 1384"/>
                <a:gd name="T3" fmla="*/ 0 h 502"/>
                <a:gd name="T4" fmla="*/ 0 w 1384"/>
                <a:gd name="T5" fmla="*/ 0 h 502"/>
                <a:gd name="T6" fmla="*/ 0 w 1384"/>
                <a:gd name="T7" fmla="*/ 0 h 502"/>
                <a:gd name="T8" fmla="*/ 1 w 1384"/>
                <a:gd name="T9" fmla="*/ 0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4"/>
                <a:gd name="T16" fmla="*/ 0 h 502"/>
                <a:gd name="T17" fmla="*/ 1384 w 1384"/>
                <a:gd name="T18" fmla="*/ 502 h 5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4" h="502">
                  <a:moveTo>
                    <a:pt x="1383" y="501"/>
                  </a:moveTo>
                  <a:lnTo>
                    <a:pt x="1383" y="0"/>
                  </a:lnTo>
                  <a:lnTo>
                    <a:pt x="0" y="0"/>
                  </a:lnTo>
                  <a:lnTo>
                    <a:pt x="1" y="501"/>
                  </a:lnTo>
                  <a:lnTo>
                    <a:pt x="1383" y="501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18" name="Freeform 254"/>
            <p:cNvSpPr>
              <a:spLocks noChangeArrowheads="1"/>
            </p:cNvSpPr>
            <p:nvPr/>
          </p:nvSpPr>
          <p:spPr bwMode="auto">
            <a:xfrm>
              <a:off x="2522" y="2809"/>
              <a:ext cx="237" cy="61"/>
            </a:xfrm>
            <a:custGeom>
              <a:avLst/>
              <a:gdLst>
                <a:gd name="T0" fmla="*/ 1 w 1043"/>
                <a:gd name="T1" fmla="*/ 0 h 269"/>
                <a:gd name="T2" fmla="*/ 1 w 1043"/>
                <a:gd name="T3" fmla="*/ 0 h 269"/>
                <a:gd name="T4" fmla="*/ 0 w 1043"/>
                <a:gd name="T5" fmla="*/ 0 h 269"/>
                <a:gd name="T6" fmla="*/ 0 w 1043"/>
                <a:gd name="T7" fmla="*/ 0 h 269"/>
                <a:gd name="T8" fmla="*/ 1 w 1043"/>
                <a:gd name="T9" fmla="*/ 0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269"/>
                <a:gd name="T17" fmla="*/ 1043 w 1043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269">
                  <a:moveTo>
                    <a:pt x="1042" y="268"/>
                  </a:moveTo>
                  <a:lnTo>
                    <a:pt x="1042" y="0"/>
                  </a:lnTo>
                  <a:lnTo>
                    <a:pt x="0" y="0"/>
                  </a:lnTo>
                  <a:lnTo>
                    <a:pt x="0" y="268"/>
                  </a:lnTo>
                  <a:lnTo>
                    <a:pt x="1042" y="268"/>
                  </a:lnTo>
                </a:path>
              </a:pathLst>
            </a:custGeom>
            <a:solidFill>
              <a:srgbClr val="13496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19" name="Freeform 255"/>
            <p:cNvSpPr>
              <a:spLocks noChangeArrowheads="1"/>
            </p:cNvSpPr>
            <p:nvPr/>
          </p:nvSpPr>
          <p:spPr bwMode="auto">
            <a:xfrm>
              <a:off x="2522" y="2809"/>
              <a:ext cx="237" cy="61"/>
            </a:xfrm>
            <a:custGeom>
              <a:avLst/>
              <a:gdLst>
                <a:gd name="T0" fmla="*/ 1 w 1043"/>
                <a:gd name="T1" fmla="*/ 0 h 269"/>
                <a:gd name="T2" fmla="*/ 1 w 1043"/>
                <a:gd name="T3" fmla="*/ 0 h 269"/>
                <a:gd name="T4" fmla="*/ 0 w 1043"/>
                <a:gd name="T5" fmla="*/ 0 h 269"/>
                <a:gd name="T6" fmla="*/ 0 w 1043"/>
                <a:gd name="T7" fmla="*/ 0 h 269"/>
                <a:gd name="T8" fmla="*/ 1 w 1043"/>
                <a:gd name="T9" fmla="*/ 0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269"/>
                <a:gd name="T17" fmla="*/ 1043 w 1043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269">
                  <a:moveTo>
                    <a:pt x="1042" y="268"/>
                  </a:moveTo>
                  <a:lnTo>
                    <a:pt x="1042" y="0"/>
                  </a:lnTo>
                  <a:lnTo>
                    <a:pt x="0" y="0"/>
                  </a:lnTo>
                  <a:lnTo>
                    <a:pt x="0" y="268"/>
                  </a:lnTo>
                  <a:lnTo>
                    <a:pt x="1042" y="268"/>
                  </a:lnTo>
                </a:path>
              </a:pathLst>
            </a:cu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20" name="Freeform 256"/>
            <p:cNvSpPr>
              <a:spLocks noChangeArrowheads="1"/>
            </p:cNvSpPr>
            <p:nvPr/>
          </p:nvSpPr>
          <p:spPr bwMode="auto">
            <a:xfrm>
              <a:off x="2582" y="2718"/>
              <a:ext cx="234" cy="22"/>
            </a:xfrm>
            <a:custGeom>
              <a:avLst/>
              <a:gdLst>
                <a:gd name="T0" fmla="*/ 1 w 1031"/>
                <a:gd name="T1" fmla="*/ 0 h 97"/>
                <a:gd name="T2" fmla="*/ 0 w 1031"/>
                <a:gd name="T3" fmla="*/ 0 h 97"/>
                <a:gd name="T4" fmla="*/ 0 w 1031"/>
                <a:gd name="T5" fmla="*/ 0 h 97"/>
                <a:gd name="T6" fmla="*/ 0 w 1031"/>
                <a:gd name="T7" fmla="*/ 0 h 97"/>
                <a:gd name="T8" fmla="*/ 0 w 1031"/>
                <a:gd name="T9" fmla="*/ 0 h 97"/>
                <a:gd name="T10" fmla="*/ 0 w 1031"/>
                <a:gd name="T11" fmla="*/ 0 h 97"/>
                <a:gd name="T12" fmla="*/ 0 w 1031"/>
                <a:gd name="T13" fmla="*/ 0 h 97"/>
                <a:gd name="T14" fmla="*/ 1 w 1031"/>
                <a:gd name="T15" fmla="*/ 0 h 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1"/>
                <a:gd name="T25" fmla="*/ 0 h 97"/>
                <a:gd name="T26" fmla="*/ 1031 w 1031"/>
                <a:gd name="T27" fmla="*/ 97 h 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1" h="97">
                  <a:moveTo>
                    <a:pt x="1030" y="47"/>
                  </a:moveTo>
                  <a:lnTo>
                    <a:pt x="767" y="0"/>
                  </a:lnTo>
                  <a:lnTo>
                    <a:pt x="750" y="27"/>
                  </a:lnTo>
                  <a:lnTo>
                    <a:pt x="39" y="25"/>
                  </a:lnTo>
                  <a:lnTo>
                    <a:pt x="0" y="59"/>
                  </a:lnTo>
                  <a:lnTo>
                    <a:pt x="722" y="59"/>
                  </a:lnTo>
                  <a:lnTo>
                    <a:pt x="707" y="96"/>
                  </a:lnTo>
                  <a:lnTo>
                    <a:pt x="1030" y="47"/>
                  </a:lnTo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21" name="Line 257"/>
            <p:cNvSpPr>
              <a:spLocks noChangeShapeType="1"/>
            </p:cNvSpPr>
            <p:nvPr/>
          </p:nvSpPr>
          <p:spPr bwMode="auto">
            <a:xfrm>
              <a:off x="2542" y="2809"/>
              <a:ext cx="1" cy="61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2" name="Line 258"/>
            <p:cNvSpPr>
              <a:spLocks noChangeShapeType="1"/>
            </p:cNvSpPr>
            <p:nvPr/>
          </p:nvSpPr>
          <p:spPr bwMode="auto">
            <a:xfrm>
              <a:off x="2562" y="2809"/>
              <a:ext cx="1" cy="61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3" name="Line 259"/>
            <p:cNvSpPr>
              <a:spLocks noChangeShapeType="1"/>
            </p:cNvSpPr>
            <p:nvPr/>
          </p:nvSpPr>
          <p:spPr bwMode="auto">
            <a:xfrm>
              <a:off x="2581" y="2809"/>
              <a:ext cx="1" cy="61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4" name="Line 260"/>
            <p:cNvSpPr>
              <a:spLocks noChangeShapeType="1"/>
            </p:cNvSpPr>
            <p:nvPr/>
          </p:nvSpPr>
          <p:spPr bwMode="auto">
            <a:xfrm>
              <a:off x="2601" y="2809"/>
              <a:ext cx="1" cy="61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5" name="Line 261"/>
            <p:cNvSpPr>
              <a:spLocks noChangeShapeType="1"/>
            </p:cNvSpPr>
            <p:nvPr/>
          </p:nvSpPr>
          <p:spPr bwMode="auto">
            <a:xfrm>
              <a:off x="2621" y="2809"/>
              <a:ext cx="1" cy="61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6" name="Line 262"/>
            <p:cNvSpPr>
              <a:spLocks noChangeShapeType="1"/>
            </p:cNvSpPr>
            <p:nvPr/>
          </p:nvSpPr>
          <p:spPr bwMode="auto">
            <a:xfrm>
              <a:off x="2641" y="2809"/>
              <a:ext cx="1" cy="61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7" name="Line 263"/>
            <p:cNvSpPr>
              <a:spLocks noChangeShapeType="1"/>
            </p:cNvSpPr>
            <p:nvPr/>
          </p:nvSpPr>
          <p:spPr bwMode="auto">
            <a:xfrm>
              <a:off x="2660" y="2809"/>
              <a:ext cx="1" cy="61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8" name="Line 264"/>
            <p:cNvSpPr>
              <a:spLocks noChangeShapeType="1"/>
            </p:cNvSpPr>
            <p:nvPr/>
          </p:nvSpPr>
          <p:spPr bwMode="auto">
            <a:xfrm>
              <a:off x="2680" y="2809"/>
              <a:ext cx="1" cy="61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9" name="Line 265"/>
            <p:cNvSpPr>
              <a:spLocks noChangeShapeType="1"/>
            </p:cNvSpPr>
            <p:nvPr/>
          </p:nvSpPr>
          <p:spPr bwMode="auto">
            <a:xfrm>
              <a:off x="2699" y="2809"/>
              <a:ext cx="1" cy="61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30" name="Line 266"/>
            <p:cNvSpPr>
              <a:spLocks noChangeShapeType="1"/>
            </p:cNvSpPr>
            <p:nvPr/>
          </p:nvSpPr>
          <p:spPr bwMode="auto">
            <a:xfrm>
              <a:off x="2719" y="2809"/>
              <a:ext cx="1" cy="61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31" name="Line 267"/>
            <p:cNvSpPr>
              <a:spLocks noChangeShapeType="1"/>
            </p:cNvSpPr>
            <p:nvPr/>
          </p:nvSpPr>
          <p:spPr bwMode="auto">
            <a:xfrm>
              <a:off x="2738" y="2809"/>
              <a:ext cx="1" cy="61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32" name="Freeform 268"/>
            <p:cNvSpPr>
              <a:spLocks noChangeArrowheads="1"/>
            </p:cNvSpPr>
            <p:nvPr/>
          </p:nvSpPr>
          <p:spPr bwMode="auto">
            <a:xfrm>
              <a:off x="2578" y="2722"/>
              <a:ext cx="234" cy="22"/>
            </a:xfrm>
            <a:custGeom>
              <a:avLst/>
              <a:gdLst>
                <a:gd name="T0" fmla="*/ 1 w 1031"/>
                <a:gd name="T1" fmla="*/ 0 h 96"/>
                <a:gd name="T2" fmla="*/ 0 w 1031"/>
                <a:gd name="T3" fmla="*/ 0 h 96"/>
                <a:gd name="T4" fmla="*/ 0 w 1031"/>
                <a:gd name="T5" fmla="*/ 0 h 96"/>
                <a:gd name="T6" fmla="*/ 0 w 1031"/>
                <a:gd name="T7" fmla="*/ 0 h 96"/>
                <a:gd name="T8" fmla="*/ 0 w 1031"/>
                <a:gd name="T9" fmla="*/ 0 h 96"/>
                <a:gd name="T10" fmla="*/ 0 w 1031"/>
                <a:gd name="T11" fmla="*/ 0 h 96"/>
                <a:gd name="T12" fmla="*/ 0 w 1031"/>
                <a:gd name="T13" fmla="*/ 0 h 96"/>
                <a:gd name="T14" fmla="*/ 1 w 1031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1"/>
                <a:gd name="T25" fmla="*/ 0 h 96"/>
                <a:gd name="T26" fmla="*/ 1031 w 1031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1" h="96">
                  <a:moveTo>
                    <a:pt x="1030" y="48"/>
                  </a:moveTo>
                  <a:lnTo>
                    <a:pt x="767" y="0"/>
                  </a:lnTo>
                  <a:lnTo>
                    <a:pt x="750" y="27"/>
                  </a:lnTo>
                  <a:lnTo>
                    <a:pt x="39" y="27"/>
                  </a:lnTo>
                  <a:lnTo>
                    <a:pt x="0" y="59"/>
                  </a:lnTo>
                  <a:lnTo>
                    <a:pt x="722" y="59"/>
                  </a:lnTo>
                  <a:lnTo>
                    <a:pt x="707" y="95"/>
                  </a:lnTo>
                  <a:lnTo>
                    <a:pt x="1030" y="4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33" name="Freeform 269"/>
            <p:cNvSpPr>
              <a:spLocks noChangeArrowheads="1"/>
            </p:cNvSpPr>
            <p:nvPr/>
          </p:nvSpPr>
          <p:spPr bwMode="auto">
            <a:xfrm>
              <a:off x="2492" y="2777"/>
              <a:ext cx="312" cy="67"/>
            </a:xfrm>
            <a:custGeom>
              <a:avLst/>
              <a:gdLst>
                <a:gd name="T0" fmla="*/ 1 w 1378"/>
                <a:gd name="T1" fmla="*/ 0 h 296"/>
                <a:gd name="T2" fmla="*/ 0 w 1378"/>
                <a:gd name="T3" fmla="*/ 0 h 296"/>
                <a:gd name="T4" fmla="*/ 0 w 1378"/>
                <a:gd name="T5" fmla="*/ 0 h 296"/>
                <a:gd name="T6" fmla="*/ 1 w 1378"/>
                <a:gd name="T7" fmla="*/ 0 h 296"/>
                <a:gd name="T8" fmla="*/ 1 w 1378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8"/>
                <a:gd name="T16" fmla="*/ 0 h 296"/>
                <a:gd name="T17" fmla="*/ 1378 w 1378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8" h="296">
                  <a:moveTo>
                    <a:pt x="1376" y="295"/>
                  </a:moveTo>
                  <a:lnTo>
                    <a:pt x="0" y="295"/>
                  </a:lnTo>
                  <a:lnTo>
                    <a:pt x="0" y="0"/>
                  </a:lnTo>
                  <a:lnTo>
                    <a:pt x="1377" y="0"/>
                  </a:lnTo>
                  <a:lnTo>
                    <a:pt x="1376" y="295"/>
                  </a:lnTo>
                </a:path>
              </a:pathLst>
            </a:custGeom>
            <a:solidFill>
              <a:srgbClr val="0760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34" name="Freeform 270"/>
            <p:cNvSpPr>
              <a:spLocks noChangeArrowheads="1"/>
            </p:cNvSpPr>
            <p:nvPr/>
          </p:nvSpPr>
          <p:spPr bwMode="auto">
            <a:xfrm>
              <a:off x="2491" y="2842"/>
              <a:ext cx="314" cy="4"/>
            </a:xfrm>
            <a:custGeom>
              <a:avLst/>
              <a:gdLst>
                <a:gd name="T0" fmla="*/ 0 w 1385"/>
                <a:gd name="T1" fmla="*/ 0 h 16"/>
                <a:gd name="T2" fmla="*/ 0 w 1385"/>
                <a:gd name="T3" fmla="*/ 0 h 16"/>
                <a:gd name="T4" fmla="*/ 1 w 1385"/>
                <a:gd name="T5" fmla="*/ 0 h 16"/>
                <a:gd name="T6" fmla="*/ 1 w 1385"/>
                <a:gd name="T7" fmla="*/ 0 h 16"/>
                <a:gd name="T8" fmla="*/ 0 w 1385"/>
                <a:gd name="T9" fmla="*/ 0 h 16"/>
                <a:gd name="T10" fmla="*/ 0 w 1385"/>
                <a:gd name="T11" fmla="*/ 0 h 16"/>
                <a:gd name="T12" fmla="*/ 0 w 1385"/>
                <a:gd name="T13" fmla="*/ 0 h 16"/>
                <a:gd name="T14" fmla="*/ 0 w 1385"/>
                <a:gd name="T15" fmla="*/ 0 h 16"/>
                <a:gd name="T16" fmla="*/ 0 w 1385"/>
                <a:gd name="T17" fmla="*/ 0 h 16"/>
                <a:gd name="T18" fmla="*/ 0 w 1385"/>
                <a:gd name="T19" fmla="*/ 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85"/>
                <a:gd name="T31" fmla="*/ 0 h 16"/>
                <a:gd name="T32" fmla="*/ 1385 w 1385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85" h="16">
                  <a:moveTo>
                    <a:pt x="0" y="6"/>
                  </a:moveTo>
                  <a:lnTo>
                    <a:pt x="7" y="15"/>
                  </a:lnTo>
                  <a:lnTo>
                    <a:pt x="1384" y="15"/>
                  </a:lnTo>
                  <a:lnTo>
                    <a:pt x="1384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0" y="6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35" name="Freeform 271"/>
            <p:cNvSpPr>
              <a:spLocks noChangeArrowheads="1"/>
            </p:cNvSpPr>
            <p:nvPr/>
          </p:nvSpPr>
          <p:spPr bwMode="auto">
            <a:xfrm>
              <a:off x="2491" y="2775"/>
              <a:ext cx="4" cy="69"/>
            </a:xfrm>
            <a:custGeom>
              <a:avLst/>
              <a:gdLst>
                <a:gd name="T0" fmla="*/ 0 w 16"/>
                <a:gd name="T1" fmla="*/ 0 h 304"/>
                <a:gd name="T2" fmla="*/ 0 w 16"/>
                <a:gd name="T3" fmla="*/ 0 h 304"/>
                <a:gd name="T4" fmla="*/ 0 w 16"/>
                <a:gd name="T5" fmla="*/ 0 h 304"/>
                <a:gd name="T6" fmla="*/ 0 w 16"/>
                <a:gd name="T7" fmla="*/ 0 h 304"/>
                <a:gd name="T8" fmla="*/ 0 w 16"/>
                <a:gd name="T9" fmla="*/ 0 h 304"/>
                <a:gd name="T10" fmla="*/ 0 w 16"/>
                <a:gd name="T11" fmla="*/ 0 h 304"/>
                <a:gd name="T12" fmla="*/ 0 w 16"/>
                <a:gd name="T13" fmla="*/ 0 h 304"/>
                <a:gd name="T14" fmla="*/ 0 w 16"/>
                <a:gd name="T15" fmla="*/ 0 h 304"/>
                <a:gd name="T16" fmla="*/ 0 w 16"/>
                <a:gd name="T17" fmla="*/ 0 h 304"/>
                <a:gd name="T18" fmla="*/ 0 w 16"/>
                <a:gd name="T19" fmla="*/ 0 h 3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304"/>
                <a:gd name="T32" fmla="*/ 16 w 16"/>
                <a:gd name="T33" fmla="*/ 304 h 3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304">
                  <a:moveTo>
                    <a:pt x="8" y="0"/>
                  </a:moveTo>
                  <a:lnTo>
                    <a:pt x="0" y="7"/>
                  </a:lnTo>
                  <a:lnTo>
                    <a:pt x="0" y="303"/>
                  </a:lnTo>
                  <a:lnTo>
                    <a:pt x="14" y="303"/>
                  </a:lnTo>
                  <a:lnTo>
                    <a:pt x="15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36" name="Freeform 272"/>
            <p:cNvSpPr>
              <a:spLocks noChangeArrowheads="1"/>
            </p:cNvSpPr>
            <p:nvPr/>
          </p:nvSpPr>
          <p:spPr bwMode="auto">
            <a:xfrm>
              <a:off x="2492" y="2775"/>
              <a:ext cx="314" cy="4"/>
            </a:xfrm>
            <a:custGeom>
              <a:avLst/>
              <a:gdLst>
                <a:gd name="T0" fmla="*/ 1 w 1385"/>
                <a:gd name="T1" fmla="*/ 0 h 16"/>
                <a:gd name="T2" fmla="*/ 1 w 1385"/>
                <a:gd name="T3" fmla="*/ 0 h 16"/>
                <a:gd name="T4" fmla="*/ 0 w 1385"/>
                <a:gd name="T5" fmla="*/ 0 h 16"/>
                <a:gd name="T6" fmla="*/ 0 w 1385"/>
                <a:gd name="T7" fmla="*/ 0 h 16"/>
                <a:gd name="T8" fmla="*/ 1 w 1385"/>
                <a:gd name="T9" fmla="*/ 0 h 16"/>
                <a:gd name="T10" fmla="*/ 1 w 1385"/>
                <a:gd name="T11" fmla="*/ 0 h 16"/>
                <a:gd name="T12" fmla="*/ 1 w 1385"/>
                <a:gd name="T13" fmla="*/ 0 h 16"/>
                <a:gd name="T14" fmla="*/ 1 w 1385"/>
                <a:gd name="T15" fmla="*/ 0 h 16"/>
                <a:gd name="T16" fmla="*/ 1 w 1385"/>
                <a:gd name="T17" fmla="*/ 0 h 16"/>
                <a:gd name="T18" fmla="*/ 1 w 1385"/>
                <a:gd name="T19" fmla="*/ 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85"/>
                <a:gd name="T31" fmla="*/ 0 h 16"/>
                <a:gd name="T32" fmla="*/ 1385 w 1385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85" h="16">
                  <a:moveTo>
                    <a:pt x="1384" y="8"/>
                  </a:moveTo>
                  <a:lnTo>
                    <a:pt x="1376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76" y="15"/>
                  </a:lnTo>
                  <a:lnTo>
                    <a:pt x="1384" y="8"/>
                  </a:lnTo>
                  <a:lnTo>
                    <a:pt x="1384" y="0"/>
                  </a:lnTo>
                  <a:lnTo>
                    <a:pt x="1376" y="0"/>
                  </a:lnTo>
                  <a:lnTo>
                    <a:pt x="1384" y="8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37" name="Freeform 273"/>
            <p:cNvSpPr>
              <a:spLocks noChangeArrowheads="1"/>
            </p:cNvSpPr>
            <p:nvPr/>
          </p:nvSpPr>
          <p:spPr bwMode="auto">
            <a:xfrm>
              <a:off x="2803" y="2777"/>
              <a:ext cx="4" cy="69"/>
            </a:xfrm>
            <a:custGeom>
              <a:avLst/>
              <a:gdLst>
                <a:gd name="T0" fmla="*/ 0 w 16"/>
                <a:gd name="T1" fmla="*/ 0 h 304"/>
                <a:gd name="T2" fmla="*/ 0 w 16"/>
                <a:gd name="T3" fmla="*/ 0 h 304"/>
                <a:gd name="T4" fmla="*/ 0 w 16"/>
                <a:gd name="T5" fmla="*/ 0 h 304"/>
                <a:gd name="T6" fmla="*/ 0 w 16"/>
                <a:gd name="T7" fmla="*/ 0 h 304"/>
                <a:gd name="T8" fmla="*/ 0 w 16"/>
                <a:gd name="T9" fmla="*/ 0 h 304"/>
                <a:gd name="T10" fmla="*/ 0 w 16"/>
                <a:gd name="T11" fmla="*/ 0 h 304"/>
                <a:gd name="T12" fmla="*/ 0 w 16"/>
                <a:gd name="T13" fmla="*/ 0 h 304"/>
                <a:gd name="T14" fmla="*/ 0 w 16"/>
                <a:gd name="T15" fmla="*/ 0 h 304"/>
                <a:gd name="T16" fmla="*/ 0 w 16"/>
                <a:gd name="T17" fmla="*/ 0 h 304"/>
                <a:gd name="T18" fmla="*/ 0 w 16"/>
                <a:gd name="T19" fmla="*/ 0 h 3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304"/>
                <a:gd name="T32" fmla="*/ 16 w 16"/>
                <a:gd name="T33" fmla="*/ 304 h 3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304">
                  <a:moveTo>
                    <a:pt x="8" y="303"/>
                  </a:moveTo>
                  <a:lnTo>
                    <a:pt x="15" y="29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8" y="303"/>
                  </a:lnTo>
                  <a:lnTo>
                    <a:pt x="15" y="303"/>
                  </a:lnTo>
                  <a:lnTo>
                    <a:pt x="15" y="294"/>
                  </a:lnTo>
                  <a:lnTo>
                    <a:pt x="8" y="303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38" name="Freeform 274"/>
            <p:cNvSpPr>
              <a:spLocks noChangeArrowheads="1"/>
            </p:cNvSpPr>
            <p:nvPr/>
          </p:nvSpPr>
          <p:spPr bwMode="auto">
            <a:xfrm>
              <a:off x="2521" y="2797"/>
              <a:ext cx="42" cy="29"/>
            </a:xfrm>
            <a:custGeom>
              <a:avLst/>
              <a:gdLst>
                <a:gd name="T0" fmla="*/ 0 w 186"/>
                <a:gd name="T1" fmla="*/ 0 h 130"/>
                <a:gd name="T2" fmla="*/ 0 w 186"/>
                <a:gd name="T3" fmla="*/ 0 h 130"/>
                <a:gd name="T4" fmla="*/ 0 w 186"/>
                <a:gd name="T5" fmla="*/ 0 h 130"/>
                <a:gd name="T6" fmla="*/ 0 w 186"/>
                <a:gd name="T7" fmla="*/ 0 h 130"/>
                <a:gd name="T8" fmla="*/ 0 w 186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130"/>
                <a:gd name="T17" fmla="*/ 186 w 186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130">
                  <a:moveTo>
                    <a:pt x="185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12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39" name="Freeform 275"/>
            <p:cNvSpPr>
              <a:spLocks noChangeArrowheads="1"/>
            </p:cNvSpPr>
            <p:nvPr/>
          </p:nvSpPr>
          <p:spPr bwMode="auto">
            <a:xfrm>
              <a:off x="2521" y="2797"/>
              <a:ext cx="42" cy="29"/>
            </a:xfrm>
            <a:custGeom>
              <a:avLst/>
              <a:gdLst>
                <a:gd name="T0" fmla="*/ 0 w 186"/>
                <a:gd name="T1" fmla="*/ 0 h 130"/>
                <a:gd name="T2" fmla="*/ 0 w 186"/>
                <a:gd name="T3" fmla="*/ 0 h 130"/>
                <a:gd name="T4" fmla="*/ 0 w 186"/>
                <a:gd name="T5" fmla="*/ 0 h 130"/>
                <a:gd name="T6" fmla="*/ 0 w 186"/>
                <a:gd name="T7" fmla="*/ 0 h 130"/>
                <a:gd name="T8" fmla="*/ 0 w 186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130"/>
                <a:gd name="T17" fmla="*/ 186 w 186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130">
                  <a:moveTo>
                    <a:pt x="185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12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40" name="Freeform 276"/>
            <p:cNvSpPr>
              <a:spLocks noChangeArrowheads="1"/>
            </p:cNvSpPr>
            <p:nvPr/>
          </p:nvSpPr>
          <p:spPr bwMode="auto">
            <a:xfrm>
              <a:off x="2508" y="2834"/>
              <a:ext cx="13" cy="5"/>
            </a:xfrm>
            <a:custGeom>
              <a:avLst/>
              <a:gdLst>
                <a:gd name="T0" fmla="*/ 0 w 58"/>
                <a:gd name="T1" fmla="*/ 0 h 24"/>
                <a:gd name="T2" fmla="*/ 0 w 58"/>
                <a:gd name="T3" fmla="*/ 0 h 24"/>
                <a:gd name="T4" fmla="*/ 0 w 58"/>
                <a:gd name="T5" fmla="*/ 0 h 24"/>
                <a:gd name="T6" fmla="*/ 0 w 58"/>
                <a:gd name="T7" fmla="*/ 0 h 24"/>
                <a:gd name="T8" fmla="*/ 0 w 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4"/>
                <a:gd name="T17" fmla="*/ 58 w 5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4">
                  <a:moveTo>
                    <a:pt x="57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41" name="Freeform 277"/>
            <p:cNvSpPr>
              <a:spLocks noChangeArrowheads="1"/>
            </p:cNvSpPr>
            <p:nvPr/>
          </p:nvSpPr>
          <p:spPr bwMode="auto">
            <a:xfrm>
              <a:off x="2508" y="2834"/>
              <a:ext cx="13" cy="5"/>
            </a:xfrm>
            <a:custGeom>
              <a:avLst/>
              <a:gdLst>
                <a:gd name="T0" fmla="*/ 0 w 58"/>
                <a:gd name="T1" fmla="*/ 0 h 24"/>
                <a:gd name="T2" fmla="*/ 0 w 58"/>
                <a:gd name="T3" fmla="*/ 0 h 24"/>
                <a:gd name="T4" fmla="*/ 0 w 58"/>
                <a:gd name="T5" fmla="*/ 0 h 24"/>
                <a:gd name="T6" fmla="*/ 0 w 58"/>
                <a:gd name="T7" fmla="*/ 0 h 24"/>
                <a:gd name="T8" fmla="*/ 0 w 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4"/>
                <a:gd name="T17" fmla="*/ 58 w 5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4">
                  <a:moveTo>
                    <a:pt x="57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42" name="Freeform 278"/>
            <p:cNvSpPr>
              <a:spLocks noChangeArrowheads="1"/>
            </p:cNvSpPr>
            <p:nvPr/>
          </p:nvSpPr>
          <p:spPr bwMode="auto">
            <a:xfrm>
              <a:off x="2534" y="2834"/>
              <a:ext cx="13" cy="5"/>
            </a:xfrm>
            <a:custGeom>
              <a:avLst/>
              <a:gdLst>
                <a:gd name="T0" fmla="*/ 0 w 58"/>
                <a:gd name="T1" fmla="*/ 0 h 24"/>
                <a:gd name="T2" fmla="*/ 0 w 58"/>
                <a:gd name="T3" fmla="*/ 0 h 24"/>
                <a:gd name="T4" fmla="*/ 0 w 58"/>
                <a:gd name="T5" fmla="*/ 0 h 24"/>
                <a:gd name="T6" fmla="*/ 0 w 58"/>
                <a:gd name="T7" fmla="*/ 0 h 24"/>
                <a:gd name="T8" fmla="*/ 0 w 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4"/>
                <a:gd name="T17" fmla="*/ 58 w 5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4">
                  <a:moveTo>
                    <a:pt x="57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43" name="Freeform 279"/>
            <p:cNvSpPr>
              <a:spLocks noChangeArrowheads="1"/>
            </p:cNvSpPr>
            <p:nvPr/>
          </p:nvSpPr>
          <p:spPr bwMode="auto">
            <a:xfrm>
              <a:off x="2534" y="2834"/>
              <a:ext cx="13" cy="5"/>
            </a:xfrm>
            <a:custGeom>
              <a:avLst/>
              <a:gdLst>
                <a:gd name="T0" fmla="*/ 0 w 58"/>
                <a:gd name="T1" fmla="*/ 0 h 24"/>
                <a:gd name="T2" fmla="*/ 0 w 58"/>
                <a:gd name="T3" fmla="*/ 0 h 24"/>
                <a:gd name="T4" fmla="*/ 0 w 58"/>
                <a:gd name="T5" fmla="*/ 0 h 24"/>
                <a:gd name="T6" fmla="*/ 0 w 58"/>
                <a:gd name="T7" fmla="*/ 0 h 24"/>
                <a:gd name="T8" fmla="*/ 0 w 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4"/>
                <a:gd name="T17" fmla="*/ 58 w 5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4">
                  <a:moveTo>
                    <a:pt x="57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44" name="Freeform 280"/>
            <p:cNvSpPr>
              <a:spLocks noChangeArrowheads="1"/>
            </p:cNvSpPr>
            <p:nvPr/>
          </p:nvSpPr>
          <p:spPr bwMode="auto">
            <a:xfrm>
              <a:off x="2559" y="2834"/>
              <a:ext cx="13" cy="5"/>
            </a:xfrm>
            <a:custGeom>
              <a:avLst/>
              <a:gdLst>
                <a:gd name="T0" fmla="*/ 0 w 58"/>
                <a:gd name="T1" fmla="*/ 0 h 24"/>
                <a:gd name="T2" fmla="*/ 0 w 58"/>
                <a:gd name="T3" fmla="*/ 0 h 24"/>
                <a:gd name="T4" fmla="*/ 0 w 58"/>
                <a:gd name="T5" fmla="*/ 0 h 24"/>
                <a:gd name="T6" fmla="*/ 0 w 58"/>
                <a:gd name="T7" fmla="*/ 0 h 24"/>
                <a:gd name="T8" fmla="*/ 0 w 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4"/>
                <a:gd name="T17" fmla="*/ 58 w 5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4">
                  <a:moveTo>
                    <a:pt x="57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45" name="Freeform 281"/>
            <p:cNvSpPr>
              <a:spLocks noChangeArrowheads="1"/>
            </p:cNvSpPr>
            <p:nvPr/>
          </p:nvSpPr>
          <p:spPr bwMode="auto">
            <a:xfrm>
              <a:off x="2559" y="2834"/>
              <a:ext cx="13" cy="5"/>
            </a:xfrm>
            <a:custGeom>
              <a:avLst/>
              <a:gdLst>
                <a:gd name="T0" fmla="*/ 0 w 58"/>
                <a:gd name="T1" fmla="*/ 0 h 24"/>
                <a:gd name="T2" fmla="*/ 0 w 58"/>
                <a:gd name="T3" fmla="*/ 0 h 24"/>
                <a:gd name="T4" fmla="*/ 0 w 58"/>
                <a:gd name="T5" fmla="*/ 0 h 24"/>
                <a:gd name="T6" fmla="*/ 0 w 58"/>
                <a:gd name="T7" fmla="*/ 0 h 24"/>
                <a:gd name="T8" fmla="*/ 0 w 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4"/>
                <a:gd name="T17" fmla="*/ 58 w 5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4">
                  <a:moveTo>
                    <a:pt x="57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46" name="Freeform 282"/>
            <p:cNvSpPr>
              <a:spLocks noChangeArrowheads="1"/>
            </p:cNvSpPr>
            <p:nvPr/>
          </p:nvSpPr>
          <p:spPr bwMode="auto">
            <a:xfrm>
              <a:off x="2585" y="2834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47" name="Freeform 283"/>
            <p:cNvSpPr>
              <a:spLocks noChangeArrowheads="1"/>
            </p:cNvSpPr>
            <p:nvPr/>
          </p:nvSpPr>
          <p:spPr bwMode="auto">
            <a:xfrm>
              <a:off x="2585" y="2834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48" name="Freeform 284"/>
            <p:cNvSpPr>
              <a:spLocks noChangeArrowheads="1"/>
            </p:cNvSpPr>
            <p:nvPr/>
          </p:nvSpPr>
          <p:spPr bwMode="auto">
            <a:xfrm>
              <a:off x="2611" y="2834"/>
              <a:ext cx="13" cy="5"/>
            </a:xfrm>
            <a:custGeom>
              <a:avLst/>
              <a:gdLst>
                <a:gd name="T0" fmla="*/ 0 w 58"/>
                <a:gd name="T1" fmla="*/ 0 h 24"/>
                <a:gd name="T2" fmla="*/ 0 w 58"/>
                <a:gd name="T3" fmla="*/ 0 h 24"/>
                <a:gd name="T4" fmla="*/ 0 w 58"/>
                <a:gd name="T5" fmla="*/ 0 h 24"/>
                <a:gd name="T6" fmla="*/ 0 w 58"/>
                <a:gd name="T7" fmla="*/ 0 h 24"/>
                <a:gd name="T8" fmla="*/ 0 w 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4"/>
                <a:gd name="T17" fmla="*/ 58 w 5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4">
                  <a:moveTo>
                    <a:pt x="57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49" name="Freeform 285"/>
            <p:cNvSpPr>
              <a:spLocks noChangeArrowheads="1"/>
            </p:cNvSpPr>
            <p:nvPr/>
          </p:nvSpPr>
          <p:spPr bwMode="auto">
            <a:xfrm>
              <a:off x="2611" y="2834"/>
              <a:ext cx="13" cy="5"/>
            </a:xfrm>
            <a:custGeom>
              <a:avLst/>
              <a:gdLst>
                <a:gd name="T0" fmla="*/ 0 w 58"/>
                <a:gd name="T1" fmla="*/ 0 h 24"/>
                <a:gd name="T2" fmla="*/ 0 w 58"/>
                <a:gd name="T3" fmla="*/ 0 h 24"/>
                <a:gd name="T4" fmla="*/ 0 w 58"/>
                <a:gd name="T5" fmla="*/ 0 h 24"/>
                <a:gd name="T6" fmla="*/ 0 w 58"/>
                <a:gd name="T7" fmla="*/ 0 h 24"/>
                <a:gd name="T8" fmla="*/ 0 w 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4"/>
                <a:gd name="T17" fmla="*/ 58 w 5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4">
                  <a:moveTo>
                    <a:pt x="57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50" name="Freeform 286"/>
            <p:cNvSpPr>
              <a:spLocks noChangeArrowheads="1"/>
            </p:cNvSpPr>
            <p:nvPr/>
          </p:nvSpPr>
          <p:spPr bwMode="auto">
            <a:xfrm>
              <a:off x="2636" y="2834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51" name="Freeform 287"/>
            <p:cNvSpPr>
              <a:spLocks noChangeArrowheads="1"/>
            </p:cNvSpPr>
            <p:nvPr/>
          </p:nvSpPr>
          <p:spPr bwMode="auto">
            <a:xfrm>
              <a:off x="2636" y="2834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52" name="Freeform 288"/>
            <p:cNvSpPr>
              <a:spLocks noChangeArrowheads="1"/>
            </p:cNvSpPr>
            <p:nvPr/>
          </p:nvSpPr>
          <p:spPr bwMode="auto">
            <a:xfrm>
              <a:off x="2662" y="2834"/>
              <a:ext cx="13" cy="5"/>
            </a:xfrm>
            <a:custGeom>
              <a:avLst/>
              <a:gdLst>
                <a:gd name="T0" fmla="*/ 0 w 58"/>
                <a:gd name="T1" fmla="*/ 0 h 24"/>
                <a:gd name="T2" fmla="*/ 0 w 58"/>
                <a:gd name="T3" fmla="*/ 0 h 24"/>
                <a:gd name="T4" fmla="*/ 0 w 58"/>
                <a:gd name="T5" fmla="*/ 0 h 24"/>
                <a:gd name="T6" fmla="*/ 0 w 58"/>
                <a:gd name="T7" fmla="*/ 0 h 24"/>
                <a:gd name="T8" fmla="*/ 0 w 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4"/>
                <a:gd name="T17" fmla="*/ 58 w 5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4">
                  <a:moveTo>
                    <a:pt x="57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53" name="Freeform 289"/>
            <p:cNvSpPr>
              <a:spLocks noChangeArrowheads="1"/>
            </p:cNvSpPr>
            <p:nvPr/>
          </p:nvSpPr>
          <p:spPr bwMode="auto">
            <a:xfrm>
              <a:off x="2662" y="2834"/>
              <a:ext cx="13" cy="5"/>
            </a:xfrm>
            <a:custGeom>
              <a:avLst/>
              <a:gdLst>
                <a:gd name="T0" fmla="*/ 0 w 58"/>
                <a:gd name="T1" fmla="*/ 0 h 24"/>
                <a:gd name="T2" fmla="*/ 0 w 58"/>
                <a:gd name="T3" fmla="*/ 0 h 24"/>
                <a:gd name="T4" fmla="*/ 0 w 58"/>
                <a:gd name="T5" fmla="*/ 0 h 24"/>
                <a:gd name="T6" fmla="*/ 0 w 58"/>
                <a:gd name="T7" fmla="*/ 0 h 24"/>
                <a:gd name="T8" fmla="*/ 0 w 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4"/>
                <a:gd name="T17" fmla="*/ 58 w 5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4">
                  <a:moveTo>
                    <a:pt x="57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54" name="Freeform 290"/>
            <p:cNvSpPr>
              <a:spLocks noChangeArrowheads="1"/>
            </p:cNvSpPr>
            <p:nvPr/>
          </p:nvSpPr>
          <p:spPr bwMode="auto">
            <a:xfrm>
              <a:off x="2687" y="2834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55" name="Freeform 291"/>
            <p:cNvSpPr>
              <a:spLocks noChangeArrowheads="1"/>
            </p:cNvSpPr>
            <p:nvPr/>
          </p:nvSpPr>
          <p:spPr bwMode="auto">
            <a:xfrm>
              <a:off x="2687" y="2834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56" name="Freeform 292"/>
            <p:cNvSpPr>
              <a:spLocks noChangeArrowheads="1"/>
            </p:cNvSpPr>
            <p:nvPr/>
          </p:nvSpPr>
          <p:spPr bwMode="auto">
            <a:xfrm>
              <a:off x="2713" y="2834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57" name="Freeform 293"/>
            <p:cNvSpPr>
              <a:spLocks noChangeArrowheads="1"/>
            </p:cNvSpPr>
            <p:nvPr/>
          </p:nvSpPr>
          <p:spPr bwMode="auto">
            <a:xfrm>
              <a:off x="2713" y="2834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58" name="Freeform 294"/>
            <p:cNvSpPr>
              <a:spLocks noChangeArrowheads="1"/>
            </p:cNvSpPr>
            <p:nvPr/>
          </p:nvSpPr>
          <p:spPr bwMode="auto">
            <a:xfrm>
              <a:off x="2738" y="2834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59" name="Freeform 295"/>
            <p:cNvSpPr>
              <a:spLocks noChangeArrowheads="1"/>
            </p:cNvSpPr>
            <p:nvPr/>
          </p:nvSpPr>
          <p:spPr bwMode="auto">
            <a:xfrm>
              <a:off x="2738" y="2834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60" name="Freeform 296"/>
            <p:cNvSpPr>
              <a:spLocks noChangeArrowheads="1"/>
            </p:cNvSpPr>
            <p:nvPr/>
          </p:nvSpPr>
          <p:spPr bwMode="auto">
            <a:xfrm>
              <a:off x="2764" y="2834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61" name="Freeform 297"/>
            <p:cNvSpPr>
              <a:spLocks noChangeArrowheads="1"/>
            </p:cNvSpPr>
            <p:nvPr/>
          </p:nvSpPr>
          <p:spPr bwMode="auto">
            <a:xfrm>
              <a:off x="2764" y="2834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62" name="Freeform 298"/>
            <p:cNvSpPr>
              <a:spLocks noChangeArrowheads="1"/>
            </p:cNvSpPr>
            <p:nvPr/>
          </p:nvSpPr>
          <p:spPr bwMode="auto">
            <a:xfrm>
              <a:off x="2508" y="2784"/>
              <a:ext cx="13" cy="5"/>
            </a:xfrm>
            <a:custGeom>
              <a:avLst/>
              <a:gdLst>
                <a:gd name="T0" fmla="*/ 0 w 58"/>
                <a:gd name="T1" fmla="*/ 0 h 23"/>
                <a:gd name="T2" fmla="*/ 0 w 58"/>
                <a:gd name="T3" fmla="*/ 0 h 23"/>
                <a:gd name="T4" fmla="*/ 0 w 58"/>
                <a:gd name="T5" fmla="*/ 0 h 23"/>
                <a:gd name="T6" fmla="*/ 0 w 58"/>
                <a:gd name="T7" fmla="*/ 0 h 23"/>
                <a:gd name="T8" fmla="*/ 0 w 5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3"/>
                <a:gd name="T17" fmla="*/ 58 w 5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3">
                  <a:moveTo>
                    <a:pt x="57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63" name="Freeform 299"/>
            <p:cNvSpPr>
              <a:spLocks noChangeArrowheads="1"/>
            </p:cNvSpPr>
            <p:nvPr/>
          </p:nvSpPr>
          <p:spPr bwMode="auto">
            <a:xfrm>
              <a:off x="2508" y="2784"/>
              <a:ext cx="13" cy="5"/>
            </a:xfrm>
            <a:custGeom>
              <a:avLst/>
              <a:gdLst>
                <a:gd name="T0" fmla="*/ 0 w 58"/>
                <a:gd name="T1" fmla="*/ 0 h 23"/>
                <a:gd name="T2" fmla="*/ 0 w 58"/>
                <a:gd name="T3" fmla="*/ 0 h 23"/>
                <a:gd name="T4" fmla="*/ 0 w 58"/>
                <a:gd name="T5" fmla="*/ 0 h 23"/>
                <a:gd name="T6" fmla="*/ 0 w 58"/>
                <a:gd name="T7" fmla="*/ 0 h 23"/>
                <a:gd name="T8" fmla="*/ 0 w 5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3"/>
                <a:gd name="T17" fmla="*/ 58 w 5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3">
                  <a:moveTo>
                    <a:pt x="57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64" name="Freeform 300"/>
            <p:cNvSpPr>
              <a:spLocks noChangeArrowheads="1"/>
            </p:cNvSpPr>
            <p:nvPr/>
          </p:nvSpPr>
          <p:spPr bwMode="auto">
            <a:xfrm>
              <a:off x="2534" y="2784"/>
              <a:ext cx="13" cy="5"/>
            </a:xfrm>
            <a:custGeom>
              <a:avLst/>
              <a:gdLst>
                <a:gd name="T0" fmla="*/ 0 w 58"/>
                <a:gd name="T1" fmla="*/ 0 h 23"/>
                <a:gd name="T2" fmla="*/ 0 w 58"/>
                <a:gd name="T3" fmla="*/ 0 h 23"/>
                <a:gd name="T4" fmla="*/ 0 w 58"/>
                <a:gd name="T5" fmla="*/ 0 h 23"/>
                <a:gd name="T6" fmla="*/ 0 w 58"/>
                <a:gd name="T7" fmla="*/ 0 h 23"/>
                <a:gd name="T8" fmla="*/ 0 w 5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3"/>
                <a:gd name="T17" fmla="*/ 58 w 5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3">
                  <a:moveTo>
                    <a:pt x="57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65" name="Freeform 301"/>
            <p:cNvSpPr>
              <a:spLocks noChangeArrowheads="1"/>
            </p:cNvSpPr>
            <p:nvPr/>
          </p:nvSpPr>
          <p:spPr bwMode="auto">
            <a:xfrm>
              <a:off x="2534" y="2784"/>
              <a:ext cx="13" cy="5"/>
            </a:xfrm>
            <a:custGeom>
              <a:avLst/>
              <a:gdLst>
                <a:gd name="T0" fmla="*/ 0 w 58"/>
                <a:gd name="T1" fmla="*/ 0 h 23"/>
                <a:gd name="T2" fmla="*/ 0 w 58"/>
                <a:gd name="T3" fmla="*/ 0 h 23"/>
                <a:gd name="T4" fmla="*/ 0 w 58"/>
                <a:gd name="T5" fmla="*/ 0 h 23"/>
                <a:gd name="T6" fmla="*/ 0 w 58"/>
                <a:gd name="T7" fmla="*/ 0 h 23"/>
                <a:gd name="T8" fmla="*/ 0 w 5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3"/>
                <a:gd name="T17" fmla="*/ 58 w 5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3">
                  <a:moveTo>
                    <a:pt x="57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66" name="Freeform 302"/>
            <p:cNvSpPr>
              <a:spLocks noChangeArrowheads="1"/>
            </p:cNvSpPr>
            <p:nvPr/>
          </p:nvSpPr>
          <p:spPr bwMode="auto">
            <a:xfrm>
              <a:off x="2559" y="2784"/>
              <a:ext cx="13" cy="5"/>
            </a:xfrm>
            <a:custGeom>
              <a:avLst/>
              <a:gdLst>
                <a:gd name="T0" fmla="*/ 0 w 58"/>
                <a:gd name="T1" fmla="*/ 0 h 23"/>
                <a:gd name="T2" fmla="*/ 0 w 58"/>
                <a:gd name="T3" fmla="*/ 0 h 23"/>
                <a:gd name="T4" fmla="*/ 0 w 58"/>
                <a:gd name="T5" fmla="*/ 0 h 23"/>
                <a:gd name="T6" fmla="*/ 0 w 58"/>
                <a:gd name="T7" fmla="*/ 0 h 23"/>
                <a:gd name="T8" fmla="*/ 0 w 5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3"/>
                <a:gd name="T17" fmla="*/ 58 w 5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3">
                  <a:moveTo>
                    <a:pt x="57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67" name="Freeform 303"/>
            <p:cNvSpPr>
              <a:spLocks noChangeArrowheads="1"/>
            </p:cNvSpPr>
            <p:nvPr/>
          </p:nvSpPr>
          <p:spPr bwMode="auto">
            <a:xfrm>
              <a:off x="2559" y="2784"/>
              <a:ext cx="13" cy="5"/>
            </a:xfrm>
            <a:custGeom>
              <a:avLst/>
              <a:gdLst>
                <a:gd name="T0" fmla="*/ 0 w 58"/>
                <a:gd name="T1" fmla="*/ 0 h 23"/>
                <a:gd name="T2" fmla="*/ 0 w 58"/>
                <a:gd name="T3" fmla="*/ 0 h 23"/>
                <a:gd name="T4" fmla="*/ 0 w 58"/>
                <a:gd name="T5" fmla="*/ 0 h 23"/>
                <a:gd name="T6" fmla="*/ 0 w 58"/>
                <a:gd name="T7" fmla="*/ 0 h 23"/>
                <a:gd name="T8" fmla="*/ 0 w 5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3"/>
                <a:gd name="T17" fmla="*/ 58 w 5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3">
                  <a:moveTo>
                    <a:pt x="57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68" name="Freeform 304"/>
            <p:cNvSpPr>
              <a:spLocks noChangeArrowheads="1"/>
            </p:cNvSpPr>
            <p:nvPr/>
          </p:nvSpPr>
          <p:spPr bwMode="auto">
            <a:xfrm>
              <a:off x="2585" y="2784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69" name="Freeform 305"/>
            <p:cNvSpPr>
              <a:spLocks noChangeArrowheads="1"/>
            </p:cNvSpPr>
            <p:nvPr/>
          </p:nvSpPr>
          <p:spPr bwMode="auto">
            <a:xfrm>
              <a:off x="2585" y="2784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70" name="Freeform 306"/>
            <p:cNvSpPr>
              <a:spLocks noChangeArrowheads="1"/>
            </p:cNvSpPr>
            <p:nvPr/>
          </p:nvSpPr>
          <p:spPr bwMode="auto">
            <a:xfrm>
              <a:off x="2611" y="2784"/>
              <a:ext cx="13" cy="5"/>
            </a:xfrm>
            <a:custGeom>
              <a:avLst/>
              <a:gdLst>
                <a:gd name="T0" fmla="*/ 0 w 58"/>
                <a:gd name="T1" fmla="*/ 0 h 23"/>
                <a:gd name="T2" fmla="*/ 0 w 58"/>
                <a:gd name="T3" fmla="*/ 0 h 23"/>
                <a:gd name="T4" fmla="*/ 0 w 58"/>
                <a:gd name="T5" fmla="*/ 0 h 23"/>
                <a:gd name="T6" fmla="*/ 0 w 58"/>
                <a:gd name="T7" fmla="*/ 0 h 23"/>
                <a:gd name="T8" fmla="*/ 0 w 5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3"/>
                <a:gd name="T17" fmla="*/ 58 w 5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3">
                  <a:moveTo>
                    <a:pt x="57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71" name="Freeform 307"/>
            <p:cNvSpPr>
              <a:spLocks noChangeArrowheads="1"/>
            </p:cNvSpPr>
            <p:nvPr/>
          </p:nvSpPr>
          <p:spPr bwMode="auto">
            <a:xfrm>
              <a:off x="2611" y="2784"/>
              <a:ext cx="13" cy="5"/>
            </a:xfrm>
            <a:custGeom>
              <a:avLst/>
              <a:gdLst>
                <a:gd name="T0" fmla="*/ 0 w 58"/>
                <a:gd name="T1" fmla="*/ 0 h 23"/>
                <a:gd name="T2" fmla="*/ 0 w 58"/>
                <a:gd name="T3" fmla="*/ 0 h 23"/>
                <a:gd name="T4" fmla="*/ 0 w 58"/>
                <a:gd name="T5" fmla="*/ 0 h 23"/>
                <a:gd name="T6" fmla="*/ 0 w 58"/>
                <a:gd name="T7" fmla="*/ 0 h 23"/>
                <a:gd name="T8" fmla="*/ 0 w 5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3"/>
                <a:gd name="T17" fmla="*/ 58 w 5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3">
                  <a:moveTo>
                    <a:pt x="57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72" name="Freeform 308"/>
            <p:cNvSpPr>
              <a:spLocks noChangeArrowheads="1"/>
            </p:cNvSpPr>
            <p:nvPr/>
          </p:nvSpPr>
          <p:spPr bwMode="auto">
            <a:xfrm>
              <a:off x="2636" y="2784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73" name="Freeform 309"/>
            <p:cNvSpPr>
              <a:spLocks noChangeArrowheads="1"/>
            </p:cNvSpPr>
            <p:nvPr/>
          </p:nvSpPr>
          <p:spPr bwMode="auto">
            <a:xfrm>
              <a:off x="2636" y="2784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74" name="Freeform 310"/>
            <p:cNvSpPr>
              <a:spLocks noChangeArrowheads="1"/>
            </p:cNvSpPr>
            <p:nvPr/>
          </p:nvSpPr>
          <p:spPr bwMode="auto">
            <a:xfrm>
              <a:off x="2662" y="2784"/>
              <a:ext cx="13" cy="5"/>
            </a:xfrm>
            <a:custGeom>
              <a:avLst/>
              <a:gdLst>
                <a:gd name="T0" fmla="*/ 0 w 58"/>
                <a:gd name="T1" fmla="*/ 0 h 23"/>
                <a:gd name="T2" fmla="*/ 0 w 58"/>
                <a:gd name="T3" fmla="*/ 0 h 23"/>
                <a:gd name="T4" fmla="*/ 0 w 58"/>
                <a:gd name="T5" fmla="*/ 0 h 23"/>
                <a:gd name="T6" fmla="*/ 0 w 58"/>
                <a:gd name="T7" fmla="*/ 0 h 23"/>
                <a:gd name="T8" fmla="*/ 0 w 5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3"/>
                <a:gd name="T17" fmla="*/ 58 w 5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3">
                  <a:moveTo>
                    <a:pt x="57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75" name="Freeform 311"/>
            <p:cNvSpPr>
              <a:spLocks noChangeArrowheads="1"/>
            </p:cNvSpPr>
            <p:nvPr/>
          </p:nvSpPr>
          <p:spPr bwMode="auto">
            <a:xfrm>
              <a:off x="2662" y="2784"/>
              <a:ext cx="13" cy="5"/>
            </a:xfrm>
            <a:custGeom>
              <a:avLst/>
              <a:gdLst>
                <a:gd name="T0" fmla="*/ 0 w 58"/>
                <a:gd name="T1" fmla="*/ 0 h 23"/>
                <a:gd name="T2" fmla="*/ 0 w 58"/>
                <a:gd name="T3" fmla="*/ 0 h 23"/>
                <a:gd name="T4" fmla="*/ 0 w 58"/>
                <a:gd name="T5" fmla="*/ 0 h 23"/>
                <a:gd name="T6" fmla="*/ 0 w 58"/>
                <a:gd name="T7" fmla="*/ 0 h 23"/>
                <a:gd name="T8" fmla="*/ 0 w 5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3"/>
                <a:gd name="T17" fmla="*/ 58 w 5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3">
                  <a:moveTo>
                    <a:pt x="57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76" name="Freeform 312"/>
            <p:cNvSpPr>
              <a:spLocks noChangeArrowheads="1"/>
            </p:cNvSpPr>
            <p:nvPr/>
          </p:nvSpPr>
          <p:spPr bwMode="auto">
            <a:xfrm>
              <a:off x="2687" y="2784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77" name="Freeform 313"/>
            <p:cNvSpPr>
              <a:spLocks noChangeArrowheads="1"/>
            </p:cNvSpPr>
            <p:nvPr/>
          </p:nvSpPr>
          <p:spPr bwMode="auto">
            <a:xfrm>
              <a:off x="2687" y="2784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78" name="Freeform 314"/>
            <p:cNvSpPr>
              <a:spLocks noChangeArrowheads="1"/>
            </p:cNvSpPr>
            <p:nvPr/>
          </p:nvSpPr>
          <p:spPr bwMode="auto">
            <a:xfrm>
              <a:off x="2713" y="2784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79" name="Freeform 315"/>
            <p:cNvSpPr>
              <a:spLocks noChangeArrowheads="1"/>
            </p:cNvSpPr>
            <p:nvPr/>
          </p:nvSpPr>
          <p:spPr bwMode="auto">
            <a:xfrm>
              <a:off x="2713" y="2784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80" name="Freeform 316"/>
            <p:cNvSpPr>
              <a:spLocks noChangeArrowheads="1"/>
            </p:cNvSpPr>
            <p:nvPr/>
          </p:nvSpPr>
          <p:spPr bwMode="auto">
            <a:xfrm>
              <a:off x="2738" y="2784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81" name="Freeform 317"/>
            <p:cNvSpPr>
              <a:spLocks noChangeArrowheads="1"/>
            </p:cNvSpPr>
            <p:nvPr/>
          </p:nvSpPr>
          <p:spPr bwMode="auto">
            <a:xfrm>
              <a:off x="2738" y="2784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82" name="Freeform 318"/>
            <p:cNvSpPr>
              <a:spLocks noChangeArrowheads="1"/>
            </p:cNvSpPr>
            <p:nvPr/>
          </p:nvSpPr>
          <p:spPr bwMode="auto">
            <a:xfrm>
              <a:off x="2764" y="2784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83" name="Freeform 319"/>
            <p:cNvSpPr>
              <a:spLocks noChangeArrowheads="1"/>
            </p:cNvSpPr>
            <p:nvPr/>
          </p:nvSpPr>
          <p:spPr bwMode="auto">
            <a:xfrm>
              <a:off x="2764" y="2784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84" name="Freeform 320"/>
            <p:cNvSpPr>
              <a:spLocks noChangeArrowheads="1"/>
            </p:cNvSpPr>
            <p:nvPr/>
          </p:nvSpPr>
          <p:spPr bwMode="auto">
            <a:xfrm>
              <a:off x="2590" y="2797"/>
              <a:ext cx="42" cy="29"/>
            </a:xfrm>
            <a:custGeom>
              <a:avLst/>
              <a:gdLst>
                <a:gd name="T0" fmla="*/ 0 w 186"/>
                <a:gd name="T1" fmla="*/ 0 h 130"/>
                <a:gd name="T2" fmla="*/ 0 w 186"/>
                <a:gd name="T3" fmla="*/ 0 h 130"/>
                <a:gd name="T4" fmla="*/ 0 w 186"/>
                <a:gd name="T5" fmla="*/ 0 h 130"/>
                <a:gd name="T6" fmla="*/ 0 w 186"/>
                <a:gd name="T7" fmla="*/ 0 h 130"/>
                <a:gd name="T8" fmla="*/ 0 w 186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130"/>
                <a:gd name="T17" fmla="*/ 186 w 186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130">
                  <a:moveTo>
                    <a:pt x="185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12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85" name="Freeform 321"/>
            <p:cNvSpPr>
              <a:spLocks noChangeArrowheads="1"/>
            </p:cNvSpPr>
            <p:nvPr/>
          </p:nvSpPr>
          <p:spPr bwMode="auto">
            <a:xfrm>
              <a:off x="2590" y="2797"/>
              <a:ext cx="42" cy="29"/>
            </a:xfrm>
            <a:custGeom>
              <a:avLst/>
              <a:gdLst>
                <a:gd name="T0" fmla="*/ 0 w 186"/>
                <a:gd name="T1" fmla="*/ 0 h 130"/>
                <a:gd name="T2" fmla="*/ 0 w 186"/>
                <a:gd name="T3" fmla="*/ 0 h 130"/>
                <a:gd name="T4" fmla="*/ 0 w 186"/>
                <a:gd name="T5" fmla="*/ 0 h 130"/>
                <a:gd name="T6" fmla="*/ 0 w 186"/>
                <a:gd name="T7" fmla="*/ 0 h 130"/>
                <a:gd name="T8" fmla="*/ 0 w 186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130"/>
                <a:gd name="T17" fmla="*/ 186 w 186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130">
                  <a:moveTo>
                    <a:pt x="185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12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86" name="Freeform 322"/>
            <p:cNvSpPr>
              <a:spLocks noChangeArrowheads="1"/>
            </p:cNvSpPr>
            <p:nvPr/>
          </p:nvSpPr>
          <p:spPr bwMode="auto">
            <a:xfrm>
              <a:off x="2658" y="2797"/>
              <a:ext cx="42" cy="29"/>
            </a:xfrm>
            <a:custGeom>
              <a:avLst/>
              <a:gdLst>
                <a:gd name="T0" fmla="*/ 0 w 187"/>
                <a:gd name="T1" fmla="*/ 0 h 130"/>
                <a:gd name="T2" fmla="*/ 0 w 187"/>
                <a:gd name="T3" fmla="*/ 0 h 130"/>
                <a:gd name="T4" fmla="*/ 0 w 187"/>
                <a:gd name="T5" fmla="*/ 0 h 130"/>
                <a:gd name="T6" fmla="*/ 0 w 187"/>
                <a:gd name="T7" fmla="*/ 0 h 130"/>
                <a:gd name="T8" fmla="*/ 0 w 187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30"/>
                <a:gd name="T17" fmla="*/ 187 w 187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30">
                  <a:moveTo>
                    <a:pt x="186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6" y="0"/>
                  </a:lnTo>
                  <a:lnTo>
                    <a:pt x="186" y="12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87" name="Freeform 323"/>
            <p:cNvSpPr>
              <a:spLocks noChangeArrowheads="1"/>
            </p:cNvSpPr>
            <p:nvPr/>
          </p:nvSpPr>
          <p:spPr bwMode="auto">
            <a:xfrm>
              <a:off x="2658" y="2797"/>
              <a:ext cx="42" cy="29"/>
            </a:xfrm>
            <a:custGeom>
              <a:avLst/>
              <a:gdLst>
                <a:gd name="T0" fmla="*/ 0 w 187"/>
                <a:gd name="T1" fmla="*/ 0 h 130"/>
                <a:gd name="T2" fmla="*/ 0 w 187"/>
                <a:gd name="T3" fmla="*/ 0 h 130"/>
                <a:gd name="T4" fmla="*/ 0 w 187"/>
                <a:gd name="T5" fmla="*/ 0 h 130"/>
                <a:gd name="T6" fmla="*/ 0 w 187"/>
                <a:gd name="T7" fmla="*/ 0 h 130"/>
                <a:gd name="T8" fmla="*/ 0 w 187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30"/>
                <a:gd name="T17" fmla="*/ 187 w 187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30">
                  <a:moveTo>
                    <a:pt x="186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6" y="0"/>
                  </a:lnTo>
                  <a:lnTo>
                    <a:pt x="186" y="12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88" name="Freeform 324"/>
            <p:cNvSpPr>
              <a:spLocks noChangeArrowheads="1"/>
            </p:cNvSpPr>
            <p:nvPr/>
          </p:nvSpPr>
          <p:spPr bwMode="auto">
            <a:xfrm>
              <a:off x="2726" y="2797"/>
              <a:ext cx="42" cy="29"/>
            </a:xfrm>
            <a:custGeom>
              <a:avLst/>
              <a:gdLst>
                <a:gd name="T0" fmla="*/ 0 w 186"/>
                <a:gd name="T1" fmla="*/ 0 h 130"/>
                <a:gd name="T2" fmla="*/ 0 w 186"/>
                <a:gd name="T3" fmla="*/ 0 h 130"/>
                <a:gd name="T4" fmla="*/ 0 w 186"/>
                <a:gd name="T5" fmla="*/ 0 h 130"/>
                <a:gd name="T6" fmla="*/ 0 w 186"/>
                <a:gd name="T7" fmla="*/ 0 h 130"/>
                <a:gd name="T8" fmla="*/ 0 w 186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130"/>
                <a:gd name="T17" fmla="*/ 186 w 186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130">
                  <a:moveTo>
                    <a:pt x="185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12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89" name="Freeform 325"/>
            <p:cNvSpPr>
              <a:spLocks noChangeArrowheads="1"/>
            </p:cNvSpPr>
            <p:nvPr/>
          </p:nvSpPr>
          <p:spPr bwMode="auto">
            <a:xfrm>
              <a:off x="2726" y="2797"/>
              <a:ext cx="42" cy="29"/>
            </a:xfrm>
            <a:custGeom>
              <a:avLst/>
              <a:gdLst>
                <a:gd name="T0" fmla="*/ 0 w 186"/>
                <a:gd name="T1" fmla="*/ 0 h 130"/>
                <a:gd name="T2" fmla="*/ 0 w 186"/>
                <a:gd name="T3" fmla="*/ 0 h 130"/>
                <a:gd name="T4" fmla="*/ 0 w 186"/>
                <a:gd name="T5" fmla="*/ 0 h 130"/>
                <a:gd name="T6" fmla="*/ 0 w 186"/>
                <a:gd name="T7" fmla="*/ 0 h 130"/>
                <a:gd name="T8" fmla="*/ 0 w 186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130"/>
                <a:gd name="T17" fmla="*/ 186 w 186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130">
                  <a:moveTo>
                    <a:pt x="185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12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27" name="Group 326"/>
          <p:cNvGrpSpPr>
            <a:grpSpLocks/>
          </p:cNvGrpSpPr>
          <p:nvPr/>
        </p:nvGrpSpPr>
        <p:grpSpPr bwMode="auto">
          <a:xfrm>
            <a:off x="2957513" y="5759450"/>
            <a:ext cx="508000" cy="458788"/>
            <a:chOff x="1690" y="3291"/>
            <a:chExt cx="290" cy="262"/>
          </a:xfrm>
        </p:grpSpPr>
        <p:sp>
          <p:nvSpPr>
            <p:cNvPr id="63689" name="Freeform 327"/>
            <p:cNvSpPr>
              <a:spLocks noChangeArrowheads="1"/>
            </p:cNvSpPr>
            <p:nvPr/>
          </p:nvSpPr>
          <p:spPr bwMode="auto">
            <a:xfrm>
              <a:off x="1690" y="3467"/>
              <a:ext cx="263" cy="49"/>
            </a:xfrm>
            <a:custGeom>
              <a:avLst/>
              <a:gdLst>
                <a:gd name="T0" fmla="*/ 0 w 1158"/>
                <a:gd name="T1" fmla="*/ 0 h 216"/>
                <a:gd name="T2" fmla="*/ 1 w 1158"/>
                <a:gd name="T3" fmla="*/ 0 h 216"/>
                <a:gd name="T4" fmla="*/ 1 w 1158"/>
                <a:gd name="T5" fmla="*/ 0 h 216"/>
                <a:gd name="T6" fmla="*/ 0 w 1158"/>
                <a:gd name="T7" fmla="*/ 0 h 216"/>
                <a:gd name="T8" fmla="*/ 0 w 1158"/>
                <a:gd name="T9" fmla="*/ 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8"/>
                <a:gd name="T16" fmla="*/ 0 h 216"/>
                <a:gd name="T17" fmla="*/ 1158 w 1158"/>
                <a:gd name="T18" fmla="*/ 216 h 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8" h="216">
                  <a:moveTo>
                    <a:pt x="0" y="0"/>
                  </a:moveTo>
                  <a:lnTo>
                    <a:pt x="1157" y="0"/>
                  </a:lnTo>
                  <a:lnTo>
                    <a:pt x="1157" y="215"/>
                  </a:lnTo>
                  <a:lnTo>
                    <a:pt x="0" y="215"/>
                  </a:lnTo>
                  <a:lnTo>
                    <a:pt x="0" y="0"/>
                  </a:lnTo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0" name="Freeform 328"/>
            <p:cNvSpPr>
              <a:spLocks noChangeArrowheads="1"/>
            </p:cNvSpPr>
            <p:nvPr/>
          </p:nvSpPr>
          <p:spPr bwMode="auto">
            <a:xfrm>
              <a:off x="1690" y="3467"/>
              <a:ext cx="263" cy="49"/>
            </a:xfrm>
            <a:custGeom>
              <a:avLst/>
              <a:gdLst>
                <a:gd name="T0" fmla="*/ 0 w 1158"/>
                <a:gd name="T1" fmla="*/ 0 h 216"/>
                <a:gd name="T2" fmla="*/ 1 w 1158"/>
                <a:gd name="T3" fmla="*/ 0 h 216"/>
                <a:gd name="T4" fmla="*/ 1 w 1158"/>
                <a:gd name="T5" fmla="*/ 0 h 216"/>
                <a:gd name="T6" fmla="*/ 0 w 1158"/>
                <a:gd name="T7" fmla="*/ 0 h 216"/>
                <a:gd name="T8" fmla="*/ 0 w 1158"/>
                <a:gd name="T9" fmla="*/ 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8"/>
                <a:gd name="T16" fmla="*/ 0 h 216"/>
                <a:gd name="T17" fmla="*/ 1158 w 1158"/>
                <a:gd name="T18" fmla="*/ 216 h 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8" h="216">
                  <a:moveTo>
                    <a:pt x="0" y="0"/>
                  </a:moveTo>
                  <a:lnTo>
                    <a:pt x="1157" y="0"/>
                  </a:lnTo>
                  <a:lnTo>
                    <a:pt x="1157" y="215"/>
                  </a:lnTo>
                  <a:lnTo>
                    <a:pt x="0" y="21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1" name="Freeform 329"/>
            <p:cNvSpPr>
              <a:spLocks noChangeArrowheads="1"/>
            </p:cNvSpPr>
            <p:nvPr/>
          </p:nvSpPr>
          <p:spPr bwMode="auto">
            <a:xfrm>
              <a:off x="1690" y="3441"/>
              <a:ext cx="290" cy="27"/>
            </a:xfrm>
            <a:custGeom>
              <a:avLst/>
              <a:gdLst>
                <a:gd name="T0" fmla="*/ 0 w 1281"/>
                <a:gd name="T1" fmla="*/ 0 h 119"/>
                <a:gd name="T2" fmla="*/ 0 w 1281"/>
                <a:gd name="T3" fmla="*/ 0 h 119"/>
                <a:gd name="T4" fmla="*/ 1 w 1281"/>
                <a:gd name="T5" fmla="*/ 0 h 119"/>
                <a:gd name="T6" fmla="*/ 1 w 1281"/>
                <a:gd name="T7" fmla="*/ 0 h 119"/>
                <a:gd name="T8" fmla="*/ 0 w 1281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1"/>
                <a:gd name="T16" fmla="*/ 0 h 119"/>
                <a:gd name="T17" fmla="*/ 1281 w 1281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1" h="119">
                  <a:moveTo>
                    <a:pt x="0" y="118"/>
                  </a:moveTo>
                  <a:lnTo>
                    <a:pt x="121" y="0"/>
                  </a:lnTo>
                  <a:lnTo>
                    <a:pt x="1280" y="0"/>
                  </a:lnTo>
                  <a:lnTo>
                    <a:pt x="1155" y="118"/>
                  </a:lnTo>
                  <a:lnTo>
                    <a:pt x="0" y="118"/>
                  </a:lnTo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2" name="Freeform 330"/>
            <p:cNvSpPr>
              <a:spLocks noChangeArrowheads="1"/>
            </p:cNvSpPr>
            <p:nvPr/>
          </p:nvSpPr>
          <p:spPr bwMode="auto">
            <a:xfrm>
              <a:off x="1690" y="3441"/>
              <a:ext cx="290" cy="27"/>
            </a:xfrm>
            <a:custGeom>
              <a:avLst/>
              <a:gdLst>
                <a:gd name="T0" fmla="*/ 0 w 1281"/>
                <a:gd name="T1" fmla="*/ 0 h 119"/>
                <a:gd name="T2" fmla="*/ 0 w 1281"/>
                <a:gd name="T3" fmla="*/ 0 h 119"/>
                <a:gd name="T4" fmla="*/ 1 w 1281"/>
                <a:gd name="T5" fmla="*/ 0 h 119"/>
                <a:gd name="T6" fmla="*/ 1 w 1281"/>
                <a:gd name="T7" fmla="*/ 0 h 119"/>
                <a:gd name="T8" fmla="*/ 0 w 1281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1"/>
                <a:gd name="T16" fmla="*/ 0 h 119"/>
                <a:gd name="T17" fmla="*/ 1281 w 1281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1" h="119">
                  <a:moveTo>
                    <a:pt x="0" y="118"/>
                  </a:moveTo>
                  <a:lnTo>
                    <a:pt x="121" y="0"/>
                  </a:lnTo>
                  <a:lnTo>
                    <a:pt x="1280" y="0"/>
                  </a:lnTo>
                  <a:lnTo>
                    <a:pt x="1155" y="118"/>
                  </a:lnTo>
                  <a:lnTo>
                    <a:pt x="0" y="118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3" name="Freeform 331"/>
            <p:cNvSpPr>
              <a:spLocks noChangeArrowheads="1"/>
            </p:cNvSpPr>
            <p:nvPr/>
          </p:nvSpPr>
          <p:spPr bwMode="auto">
            <a:xfrm>
              <a:off x="1875" y="3484"/>
              <a:ext cx="63" cy="11"/>
            </a:xfrm>
            <a:custGeom>
              <a:avLst/>
              <a:gdLst>
                <a:gd name="T0" fmla="*/ 0 w 280"/>
                <a:gd name="T1" fmla="*/ 0 h 50"/>
                <a:gd name="T2" fmla="*/ 0 w 280"/>
                <a:gd name="T3" fmla="*/ 0 h 50"/>
                <a:gd name="T4" fmla="*/ 0 w 280"/>
                <a:gd name="T5" fmla="*/ 0 h 50"/>
                <a:gd name="T6" fmla="*/ 0 w 280"/>
                <a:gd name="T7" fmla="*/ 0 h 50"/>
                <a:gd name="T8" fmla="*/ 0 w 280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50"/>
                <a:gd name="T17" fmla="*/ 280 w 28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50">
                  <a:moveTo>
                    <a:pt x="279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279" y="49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4" name="Freeform 332"/>
            <p:cNvSpPr>
              <a:spLocks noChangeArrowheads="1"/>
            </p:cNvSpPr>
            <p:nvPr/>
          </p:nvSpPr>
          <p:spPr bwMode="auto">
            <a:xfrm>
              <a:off x="1952" y="3441"/>
              <a:ext cx="29" cy="75"/>
            </a:xfrm>
            <a:custGeom>
              <a:avLst/>
              <a:gdLst>
                <a:gd name="T0" fmla="*/ 0 w 126"/>
                <a:gd name="T1" fmla="*/ 0 h 332"/>
                <a:gd name="T2" fmla="*/ 0 w 126"/>
                <a:gd name="T3" fmla="*/ 0 h 332"/>
                <a:gd name="T4" fmla="*/ 0 w 126"/>
                <a:gd name="T5" fmla="*/ 0 h 332"/>
                <a:gd name="T6" fmla="*/ 0 w 126"/>
                <a:gd name="T7" fmla="*/ 0 h 332"/>
                <a:gd name="T8" fmla="*/ 0 w 126"/>
                <a:gd name="T9" fmla="*/ 0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32"/>
                <a:gd name="T17" fmla="*/ 126 w 126"/>
                <a:gd name="T18" fmla="*/ 332 h 3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32">
                  <a:moveTo>
                    <a:pt x="0" y="331"/>
                  </a:moveTo>
                  <a:lnTo>
                    <a:pt x="125" y="207"/>
                  </a:lnTo>
                  <a:lnTo>
                    <a:pt x="125" y="0"/>
                  </a:lnTo>
                  <a:lnTo>
                    <a:pt x="0" y="117"/>
                  </a:lnTo>
                  <a:lnTo>
                    <a:pt x="0" y="331"/>
                  </a:lnTo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5" name="Freeform 333"/>
            <p:cNvSpPr>
              <a:spLocks noChangeArrowheads="1"/>
            </p:cNvSpPr>
            <p:nvPr/>
          </p:nvSpPr>
          <p:spPr bwMode="auto">
            <a:xfrm>
              <a:off x="1952" y="3441"/>
              <a:ext cx="29" cy="75"/>
            </a:xfrm>
            <a:custGeom>
              <a:avLst/>
              <a:gdLst>
                <a:gd name="T0" fmla="*/ 0 w 126"/>
                <a:gd name="T1" fmla="*/ 0 h 332"/>
                <a:gd name="T2" fmla="*/ 0 w 126"/>
                <a:gd name="T3" fmla="*/ 0 h 332"/>
                <a:gd name="T4" fmla="*/ 0 w 126"/>
                <a:gd name="T5" fmla="*/ 0 h 332"/>
                <a:gd name="T6" fmla="*/ 0 w 126"/>
                <a:gd name="T7" fmla="*/ 0 h 332"/>
                <a:gd name="T8" fmla="*/ 0 w 126"/>
                <a:gd name="T9" fmla="*/ 0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32"/>
                <a:gd name="T17" fmla="*/ 126 w 126"/>
                <a:gd name="T18" fmla="*/ 332 h 3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32">
                  <a:moveTo>
                    <a:pt x="0" y="331"/>
                  </a:moveTo>
                  <a:lnTo>
                    <a:pt x="125" y="207"/>
                  </a:lnTo>
                  <a:lnTo>
                    <a:pt x="125" y="0"/>
                  </a:lnTo>
                  <a:lnTo>
                    <a:pt x="0" y="117"/>
                  </a:lnTo>
                  <a:lnTo>
                    <a:pt x="0" y="331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6" name="Freeform 334"/>
            <p:cNvSpPr>
              <a:spLocks noChangeArrowheads="1"/>
            </p:cNvSpPr>
            <p:nvPr/>
          </p:nvSpPr>
          <p:spPr bwMode="auto">
            <a:xfrm>
              <a:off x="1692" y="3509"/>
              <a:ext cx="232" cy="37"/>
            </a:xfrm>
            <a:custGeom>
              <a:avLst/>
              <a:gdLst>
                <a:gd name="T0" fmla="*/ 0 w 1023"/>
                <a:gd name="T1" fmla="*/ 0 h 165"/>
                <a:gd name="T2" fmla="*/ 0 w 1023"/>
                <a:gd name="T3" fmla="*/ 0 h 165"/>
                <a:gd name="T4" fmla="*/ 1 w 1023"/>
                <a:gd name="T5" fmla="*/ 0 h 165"/>
                <a:gd name="T6" fmla="*/ 0 w 1023"/>
                <a:gd name="T7" fmla="*/ 0 h 165"/>
                <a:gd name="T8" fmla="*/ 0 w 1023"/>
                <a:gd name="T9" fmla="*/ 0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165"/>
                <a:gd name="T17" fmla="*/ 1023 w 1023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165">
                  <a:moveTo>
                    <a:pt x="0" y="164"/>
                  </a:moveTo>
                  <a:lnTo>
                    <a:pt x="129" y="0"/>
                  </a:lnTo>
                  <a:lnTo>
                    <a:pt x="1022" y="0"/>
                  </a:lnTo>
                  <a:lnTo>
                    <a:pt x="893" y="164"/>
                  </a:lnTo>
                  <a:lnTo>
                    <a:pt x="0" y="164"/>
                  </a:lnTo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7" name="Freeform 335"/>
            <p:cNvSpPr>
              <a:spLocks noChangeArrowheads="1"/>
            </p:cNvSpPr>
            <p:nvPr/>
          </p:nvSpPr>
          <p:spPr bwMode="auto">
            <a:xfrm>
              <a:off x="1692" y="3509"/>
              <a:ext cx="232" cy="37"/>
            </a:xfrm>
            <a:custGeom>
              <a:avLst/>
              <a:gdLst>
                <a:gd name="T0" fmla="*/ 0 w 1023"/>
                <a:gd name="T1" fmla="*/ 0 h 165"/>
                <a:gd name="T2" fmla="*/ 0 w 1023"/>
                <a:gd name="T3" fmla="*/ 0 h 165"/>
                <a:gd name="T4" fmla="*/ 1 w 1023"/>
                <a:gd name="T5" fmla="*/ 0 h 165"/>
                <a:gd name="T6" fmla="*/ 0 w 1023"/>
                <a:gd name="T7" fmla="*/ 0 h 165"/>
                <a:gd name="T8" fmla="*/ 0 w 1023"/>
                <a:gd name="T9" fmla="*/ 0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165"/>
                <a:gd name="T17" fmla="*/ 1023 w 1023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165">
                  <a:moveTo>
                    <a:pt x="0" y="164"/>
                  </a:moveTo>
                  <a:lnTo>
                    <a:pt x="129" y="0"/>
                  </a:lnTo>
                  <a:lnTo>
                    <a:pt x="1022" y="0"/>
                  </a:lnTo>
                  <a:lnTo>
                    <a:pt x="893" y="164"/>
                  </a:lnTo>
                  <a:lnTo>
                    <a:pt x="0" y="164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8" name="Freeform 336"/>
            <p:cNvSpPr>
              <a:spLocks noChangeArrowheads="1"/>
            </p:cNvSpPr>
            <p:nvPr/>
          </p:nvSpPr>
          <p:spPr bwMode="auto">
            <a:xfrm>
              <a:off x="1894" y="3509"/>
              <a:ext cx="30" cy="44"/>
            </a:xfrm>
            <a:custGeom>
              <a:avLst/>
              <a:gdLst>
                <a:gd name="T0" fmla="*/ 0 w 132"/>
                <a:gd name="T1" fmla="*/ 0 h 196"/>
                <a:gd name="T2" fmla="*/ 0 w 132"/>
                <a:gd name="T3" fmla="*/ 0 h 196"/>
                <a:gd name="T4" fmla="*/ 0 w 132"/>
                <a:gd name="T5" fmla="*/ 0 h 196"/>
                <a:gd name="T6" fmla="*/ 0 w 132"/>
                <a:gd name="T7" fmla="*/ 0 h 196"/>
                <a:gd name="T8" fmla="*/ 0 w 132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96"/>
                <a:gd name="T17" fmla="*/ 132 w 132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96">
                  <a:moveTo>
                    <a:pt x="0" y="195"/>
                  </a:moveTo>
                  <a:lnTo>
                    <a:pt x="131" y="60"/>
                  </a:lnTo>
                  <a:lnTo>
                    <a:pt x="131" y="0"/>
                  </a:lnTo>
                  <a:lnTo>
                    <a:pt x="0" y="162"/>
                  </a:lnTo>
                  <a:lnTo>
                    <a:pt x="0" y="195"/>
                  </a:lnTo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9" name="Freeform 337"/>
            <p:cNvSpPr>
              <a:spLocks noChangeArrowheads="1"/>
            </p:cNvSpPr>
            <p:nvPr/>
          </p:nvSpPr>
          <p:spPr bwMode="auto">
            <a:xfrm>
              <a:off x="1894" y="3509"/>
              <a:ext cx="30" cy="44"/>
            </a:xfrm>
            <a:custGeom>
              <a:avLst/>
              <a:gdLst>
                <a:gd name="T0" fmla="*/ 0 w 132"/>
                <a:gd name="T1" fmla="*/ 0 h 196"/>
                <a:gd name="T2" fmla="*/ 0 w 132"/>
                <a:gd name="T3" fmla="*/ 0 h 196"/>
                <a:gd name="T4" fmla="*/ 0 w 132"/>
                <a:gd name="T5" fmla="*/ 0 h 196"/>
                <a:gd name="T6" fmla="*/ 0 w 132"/>
                <a:gd name="T7" fmla="*/ 0 h 196"/>
                <a:gd name="T8" fmla="*/ 0 w 132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96"/>
                <a:gd name="T17" fmla="*/ 132 w 132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96">
                  <a:moveTo>
                    <a:pt x="0" y="195"/>
                  </a:moveTo>
                  <a:lnTo>
                    <a:pt x="131" y="60"/>
                  </a:lnTo>
                  <a:lnTo>
                    <a:pt x="131" y="0"/>
                  </a:lnTo>
                  <a:lnTo>
                    <a:pt x="0" y="162"/>
                  </a:lnTo>
                  <a:lnTo>
                    <a:pt x="0" y="195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00" name="Freeform 338"/>
            <p:cNvSpPr>
              <a:spLocks noChangeArrowheads="1"/>
            </p:cNvSpPr>
            <p:nvPr/>
          </p:nvSpPr>
          <p:spPr bwMode="auto">
            <a:xfrm>
              <a:off x="1692" y="3546"/>
              <a:ext cx="203" cy="8"/>
            </a:xfrm>
            <a:custGeom>
              <a:avLst/>
              <a:gdLst>
                <a:gd name="T0" fmla="*/ 0 w 894"/>
                <a:gd name="T1" fmla="*/ 0 h 35"/>
                <a:gd name="T2" fmla="*/ 0 w 894"/>
                <a:gd name="T3" fmla="*/ 0 h 35"/>
                <a:gd name="T4" fmla="*/ 0 w 894"/>
                <a:gd name="T5" fmla="*/ 0 h 35"/>
                <a:gd name="T6" fmla="*/ 0 w 894"/>
                <a:gd name="T7" fmla="*/ 0 h 35"/>
                <a:gd name="T8" fmla="*/ 0 w 894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4"/>
                <a:gd name="T16" fmla="*/ 0 h 35"/>
                <a:gd name="T17" fmla="*/ 894 w 894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4" h="35">
                  <a:moveTo>
                    <a:pt x="0" y="0"/>
                  </a:moveTo>
                  <a:lnTo>
                    <a:pt x="893" y="0"/>
                  </a:lnTo>
                  <a:lnTo>
                    <a:pt x="893" y="34"/>
                  </a:lnTo>
                  <a:lnTo>
                    <a:pt x="0" y="34"/>
                  </a:lnTo>
                  <a:lnTo>
                    <a:pt x="0" y="0"/>
                  </a:lnTo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01" name="Freeform 339"/>
            <p:cNvSpPr>
              <a:spLocks noChangeArrowheads="1"/>
            </p:cNvSpPr>
            <p:nvPr/>
          </p:nvSpPr>
          <p:spPr bwMode="auto">
            <a:xfrm>
              <a:off x="1692" y="3546"/>
              <a:ext cx="203" cy="8"/>
            </a:xfrm>
            <a:custGeom>
              <a:avLst/>
              <a:gdLst>
                <a:gd name="T0" fmla="*/ 0 w 894"/>
                <a:gd name="T1" fmla="*/ 0 h 35"/>
                <a:gd name="T2" fmla="*/ 0 w 894"/>
                <a:gd name="T3" fmla="*/ 0 h 35"/>
                <a:gd name="T4" fmla="*/ 0 w 894"/>
                <a:gd name="T5" fmla="*/ 0 h 35"/>
                <a:gd name="T6" fmla="*/ 0 w 894"/>
                <a:gd name="T7" fmla="*/ 0 h 35"/>
                <a:gd name="T8" fmla="*/ 0 w 894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4"/>
                <a:gd name="T16" fmla="*/ 0 h 35"/>
                <a:gd name="T17" fmla="*/ 894 w 894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4" h="35">
                  <a:moveTo>
                    <a:pt x="0" y="0"/>
                  </a:moveTo>
                  <a:lnTo>
                    <a:pt x="893" y="0"/>
                  </a:lnTo>
                  <a:lnTo>
                    <a:pt x="893" y="34"/>
                  </a:lnTo>
                  <a:lnTo>
                    <a:pt x="0" y="34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02" name="Freeform 340"/>
            <p:cNvSpPr>
              <a:spLocks noChangeArrowheads="1"/>
            </p:cNvSpPr>
            <p:nvPr/>
          </p:nvSpPr>
          <p:spPr bwMode="auto">
            <a:xfrm>
              <a:off x="1730" y="3441"/>
              <a:ext cx="209" cy="21"/>
            </a:xfrm>
            <a:custGeom>
              <a:avLst/>
              <a:gdLst>
                <a:gd name="T0" fmla="*/ 0 w 920"/>
                <a:gd name="T1" fmla="*/ 0 h 93"/>
                <a:gd name="T2" fmla="*/ 0 w 920"/>
                <a:gd name="T3" fmla="*/ 0 h 93"/>
                <a:gd name="T4" fmla="*/ 0 w 920"/>
                <a:gd name="T5" fmla="*/ 0 h 93"/>
                <a:gd name="T6" fmla="*/ 0 w 920"/>
                <a:gd name="T7" fmla="*/ 0 h 93"/>
                <a:gd name="T8" fmla="*/ 0 w 92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0"/>
                <a:gd name="T16" fmla="*/ 0 h 93"/>
                <a:gd name="T17" fmla="*/ 920 w 92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0" h="93">
                  <a:moveTo>
                    <a:pt x="0" y="92"/>
                  </a:moveTo>
                  <a:lnTo>
                    <a:pt x="97" y="0"/>
                  </a:lnTo>
                  <a:lnTo>
                    <a:pt x="919" y="0"/>
                  </a:lnTo>
                  <a:lnTo>
                    <a:pt x="827" y="92"/>
                  </a:lnTo>
                  <a:lnTo>
                    <a:pt x="0" y="9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03" name="Freeform 341"/>
            <p:cNvSpPr>
              <a:spLocks noChangeArrowheads="1"/>
            </p:cNvSpPr>
            <p:nvPr/>
          </p:nvSpPr>
          <p:spPr bwMode="auto">
            <a:xfrm>
              <a:off x="1730" y="3441"/>
              <a:ext cx="209" cy="21"/>
            </a:xfrm>
            <a:custGeom>
              <a:avLst/>
              <a:gdLst>
                <a:gd name="T0" fmla="*/ 0 w 920"/>
                <a:gd name="T1" fmla="*/ 0 h 93"/>
                <a:gd name="T2" fmla="*/ 0 w 920"/>
                <a:gd name="T3" fmla="*/ 0 h 93"/>
                <a:gd name="T4" fmla="*/ 0 w 920"/>
                <a:gd name="T5" fmla="*/ 0 h 93"/>
                <a:gd name="T6" fmla="*/ 0 w 920"/>
                <a:gd name="T7" fmla="*/ 0 h 93"/>
                <a:gd name="T8" fmla="*/ 0 w 92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0"/>
                <a:gd name="T16" fmla="*/ 0 h 93"/>
                <a:gd name="T17" fmla="*/ 920 w 92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0" h="93">
                  <a:moveTo>
                    <a:pt x="0" y="92"/>
                  </a:moveTo>
                  <a:lnTo>
                    <a:pt x="97" y="0"/>
                  </a:lnTo>
                  <a:lnTo>
                    <a:pt x="919" y="0"/>
                  </a:lnTo>
                  <a:lnTo>
                    <a:pt x="827" y="92"/>
                  </a:lnTo>
                  <a:lnTo>
                    <a:pt x="0" y="92"/>
                  </a:ln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04" name="Freeform 342"/>
            <p:cNvSpPr>
              <a:spLocks noChangeArrowheads="1"/>
            </p:cNvSpPr>
            <p:nvPr/>
          </p:nvSpPr>
          <p:spPr bwMode="auto">
            <a:xfrm>
              <a:off x="1728" y="3291"/>
              <a:ext cx="207" cy="20"/>
            </a:xfrm>
            <a:custGeom>
              <a:avLst/>
              <a:gdLst>
                <a:gd name="T0" fmla="*/ 0 w 913"/>
                <a:gd name="T1" fmla="*/ 0 h 87"/>
                <a:gd name="T2" fmla="*/ 0 w 913"/>
                <a:gd name="T3" fmla="*/ 0 h 87"/>
                <a:gd name="T4" fmla="*/ 0 w 913"/>
                <a:gd name="T5" fmla="*/ 0 h 87"/>
                <a:gd name="T6" fmla="*/ 0 w 913"/>
                <a:gd name="T7" fmla="*/ 0 h 87"/>
                <a:gd name="T8" fmla="*/ 0 w 913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87"/>
                <a:gd name="T17" fmla="*/ 913 w 91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87">
                  <a:moveTo>
                    <a:pt x="0" y="86"/>
                  </a:moveTo>
                  <a:lnTo>
                    <a:pt x="90" y="0"/>
                  </a:lnTo>
                  <a:lnTo>
                    <a:pt x="912" y="0"/>
                  </a:lnTo>
                  <a:lnTo>
                    <a:pt x="820" y="86"/>
                  </a:lnTo>
                  <a:lnTo>
                    <a:pt x="0" y="86"/>
                  </a:lnTo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05" name="Freeform 343"/>
            <p:cNvSpPr>
              <a:spLocks noChangeArrowheads="1"/>
            </p:cNvSpPr>
            <p:nvPr/>
          </p:nvSpPr>
          <p:spPr bwMode="auto">
            <a:xfrm>
              <a:off x="1728" y="3291"/>
              <a:ext cx="207" cy="20"/>
            </a:xfrm>
            <a:custGeom>
              <a:avLst/>
              <a:gdLst>
                <a:gd name="T0" fmla="*/ 0 w 913"/>
                <a:gd name="T1" fmla="*/ 0 h 87"/>
                <a:gd name="T2" fmla="*/ 0 w 913"/>
                <a:gd name="T3" fmla="*/ 0 h 87"/>
                <a:gd name="T4" fmla="*/ 0 w 913"/>
                <a:gd name="T5" fmla="*/ 0 h 87"/>
                <a:gd name="T6" fmla="*/ 0 w 913"/>
                <a:gd name="T7" fmla="*/ 0 h 87"/>
                <a:gd name="T8" fmla="*/ 0 w 913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87"/>
                <a:gd name="T17" fmla="*/ 913 w 91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87">
                  <a:moveTo>
                    <a:pt x="0" y="86"/>
                  </a:moveTo>
                  <a:lnTo>
                    <a:pt x="90" y="0"/>
                  </a:lnTo>
                  <a:lnTo>
                    <a:pt x="912" y="0"/>
                  </a:lnTo>
                  <a:lnTo>
                    <a:pt x="820" y="86"/>
                  </a:lnTo>
                  <a:lnTo>
                    <a:pt x="0" y="86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06" name="Freeform 344"/>
            <p:cNvSpPr>
              <a:spLocks noChangeArrowheads="1"/>
            </p:cNvSpPr>
            <p:nvPr/>
          </p:nvSpPr>
          <p:spPr bwMode="auto">
            <a:xfrm>
              <a:off x="1728" y="3310"/>
              <a:ext cx="188" cy="149"/>
            </a:xfrm>
            <a:custGeom>
              <a:avLst/>
              <a:gdLst>
                <a:gd name="T0" fmla="*/ 0 w 830"/>
                <a:gd name="T1" fmla="*/ 0 h 656"/>
                <a:gd name="T2" fmla="*/ 0 w 830"/>
                <a:gd name="T3" fmla="*/ 0 h 656"/>
                <a:gd name="T4" fmla="*/ 0 w 830"/>
                <a:gd name="T5" fmla="*/ 0 h 656"/>
                <a:gd name="T6" fmla="*/ 0 w 830"/>
                <a:gd name="T7" fmla="*/ 0 h 656"/>
                <a:gd name="T8" fmla="*/ 0 w 830"/>
                <a:gd name="T9" fmla="*/ 0 h 6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0"/>
                <a:gd name="T16" fmla="*/ 0 h 656"/>
                <a:gd name="T17" fmla="*/ 830 w 830"/>
                <a:gd name="T18" fmla="*/ 656 h 6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0" h="656">
                  <a:moveTo>
                    <a:pt x="0" y="0"/>
                  </a:moveTo>
                  <a:lnTo>
                    <a:pt x="829" y="0"/>
                  </a:lnTo>
                  <a:lnTo>
                    <a:pt x="829" y="655"/>
                  </a:lnTo>
                  <a:lnTo>
                    <a:pt x="0" y="655"/>
                  </a:lnTo>
                  <a:lnTo>
                    <a:pt x="0" y="0"/>
                  </a:lnTo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07" name="Freeform 345"/>
            <p:cNvSpPr>
              <a:spLocks noChangeArrowheads="1"/>
            </p:cNvSpPr>
            <p:nvPr/>
          </p:nvSpPr>
          <p:spPr bwMode="auto">
            <a:xfrm>
              <a:off x="1728" y="3310"/>
              <a:ext cx="188" cy="149"/>
            </a:xfrm>
            <a:custGeom>
              <a:avLst/>
              <a:gdLst>
                <a:gd name="T0" fmla="*/ 0 w 830"/>
                <a:gd name="T1" fmla="*/ 0 h 656"/>
                <a:gd name="T2" fmla="*/ 0 w 830"/>
                <a:gd name="T3" fmla="*/ 0 h 656"/>
                <a:gd name="T4" fmla="*/ 0 w 830"/>
                <a:gd name="T5" fmla="*/ 0 h 656"/>
                <a:gd name="T6" fmla="*/ 0 w 830"/>
                <a:gd name="T7" fmla="*/ 0 h 656"/>
                <a:gd name="T8" fmla="*/ 0 w 830"/>
                <a:gd name="T9" fmla="*/ 0 h 6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0"/>
                <a:gd name="T16" fmla="*/ 0 h 656"/>
                <a:gd name="T17" fmla="*/ 830 w 830"/>
                <a:gd name="T18" fmla="*/ 656 h 6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0" h="656">
                  <a:moveTo>
                    <a:pt x="0" y="0"/>
                  </a:moveTo>
                  <a:lnTo>
                    <a:pt x="829" y="0"/>
                  </a:lnTo>
                  <a:lnTo>
                    <a:pt x="829" y="655"/>
                  </a:lnTo>
                  <a:lnTo>
                    <a:pt x="0" y="65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08" name="Freeform 346"/>
            <p:cNvSpPr>
              <a:spLocks noChangeArrowheads="1"/>
            </p:cNvSpPr>
            <p:nvPr/>
          </p:nvSpPr>
          <p:spPr bwMode="auto">
            <a:xfrm>
              <a:off x="1748" y="3329"/>
              <a:ext cx="156" cy="115"/>
            </a:xfrm>
            <a:custGeom>
              <a:avLst/>
              <a:gdLst>
                <a:gd name="T0" fmla="*/ 0 w 687"/>
                <a:gd name="T1" fmla="*/ 0 h 507"/>
                <a:gd name="T2" fmla="*/ 0 w 687"/>
                <a:gd name="T3" fmla="*/ 0 h 507"/>
                <a:gd name="T4" fmla="*/ 0 w 687"/>
                <a:gd name="T5" fmla="*/ 0 h 507"/>
                <a:gd name="T6" fmla="*/ 0 w 687"/>
                <a:gd name="T7" fmla="*/ 0 h 507"/>
                <a:gd name="T8" fmla="*/ 0 w 687"/>
                <a:gd name="T9" fmla="*/ 0 h 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7"/>
                <a:gd name="T16" fmla="*/ 0 h 507"/>
                <a:gd name="T17" fmla="*/ 687 w 687"/>
                <a:gd name="T18" fmla="*/ 507 h 5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7" h="507">
                  <a:moveTo>
                    <a:pt x="0" y="0"/>
                  </a:moveTo>
                  <a:lnTo>
                    <a:pt x="686" y="0"/>
                  </a:lnTo>
                  <a:lnTo>
                    <a:pt x="686" y="506"/>
                  </a:lnTo>
                  <a:lnTo>
                    <a:pt x="0" y="50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09" name="Freeform 347"/>
            <p:cNvSpPr>
              <a:spLocks noChangeArrowheads="1"/>
            </p:cNvSpPr>
            <p:nvPr/>
          </p:nvSpPr>
          <p:spPr bwMode="auto">
            <a:xfrm>
              <a:off x="1744" y="3329"/>
              <a:ext cx="156" cy="115"/>
            </a:xfrm>
            <a:custGeom>
              <a:avLst/>
              <a:gdLst>
                <a:gd name="T0" fmla="*/ 0 w 687"/>
                <a:gd name="T1" fmla="*/ 0 h 507"/>
                <a:gd name="T2" fmla="*/ 0 w 687"/>
                <a:gd name="T3" fmla="*/ 0 h 507"/>
                <a:gd name="T4" fmla="*/ 0 w 687"/>
                <a:gd name="T5" fmla="*/ 0 h 507"/>
                <a:gd name="T6" fmla="*/ 0 w 687"/>
                <a:gd name="T7" fmla="*/ 0 h 507"/>
                <a:gd name="T8" fmla="*/ 0 w 687"/>
                <a:gd name="T9" fmla="*/ 0 h 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7"/>
                <a:gd name="T16" fmla="*/ 0 h 507"/>
                <a:gd name="T17" fmla="*/ 687 w 687"/>
                <a:gd name="T18" fmla="*/ 507 h 5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7" h="507">
                  <a:moveTo>
                    <a:pt x="0" y="0"/>
                  </a:moveTo>
                  <a:lnTo>
                    <a:pt x="686" y="0"/>
                  </a:lnTo>
                  <a:lnTo>
                    <a:pt x="686" y="506"/>
                  </a:lnTo>
                  <a:lnTo>
                    <a:pt x="0" y="50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10" name="Freeform 348"/>
            <p:cNvSpPr>
              <a:spLocks noChangeArrowheads="1"/>
            </p:cNvSpPr>
            <p:nvPr/>
          </p:nvSpPr>
          <p:spPr bwMode="auto">
            <a:xfrm>
              <a:off x="1914" y="3291"/>
              <a:ext cx="22" cy="166"/>
            </a:xfrm>
            <a:custGeom>
              <a:avLst/>
              <a:gdLst>
                <a:gd name="T0" fmla="*/ 0 w 95"/>
                <a:gd name="T1" fmla="*/ 0 h 733"/>
                <a:gd name="T2" fmla="*/ 0 w 95"/>
                <a:gd name="T3" fmla="*/ 0 h 733"/>
                <a:gd name="T4" fmla="*/ 0 w 95"/>
                <a:gd name="T5" fmla="*/ 0 h 733"/>
                <a:gd name="T6" fmla="*/ 0 w 95"/>
                <a:gd name="T7" fmla="*/ 0 h 733"/>
                <a:gd name="T8" fmla="*/ 0 w 95"/>
                <a:gd name="T9" fmla="*/ 0 h 7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733"/>
                <a:gd name="T17" fmla="*/ 95 w 95"/>
                <a:gd name="T18" fmla="*/ 733 h 7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733">
                  <a:moveTo>
                    <a:pt x="0" y="732"/>
                  </a:moveTo>
                  <a:lnTo>
                    <a:pt x="94" y="640"/>
                  </a:lnTo>
                  <a:lnTo>
                    <a:pt x="94" y="0"/>
                  </a:lnTo>
                  <a:lnTo>
                    <a:pt x="0" y="83"/>
                  </a:lnTo>
                  <a:lnTo>
                    <a:pt x="0" y="732"/>
                  </a:lnTo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11" name="Freeform 349"/>
            <p:cNvSpPr>
              <a:spLocks noChangeArrowheads="1"/>
            </p:cNvSpPr>
            <p:nvPr/>
          </p:nvSpPr>
          <p:spPr bwMode="auto">
            <a:xfrm>
              <a:off x="1914" y="3291"/>
              <a:ext cx="22" cy="166"/>
            </a:xfrm>
            <a:custGeom>
              <a:avLst/>
              <a:gdLst>
                <a:gd name="T0" fmla="*/ 0 w 95"/>
                <a:gd name="T1" fmla="*/ 0 h 733"/>
                <a:gd name="T2" fmla="*/ 0 w 95"/>
                <a:gd name="T3" fmla="*/ 0 h 733"/>
                <a:gd name="T4" fmla="*/ 0 w 95"/>
                <a:gd name="T5" fmla="*/ 0 h 733"/>
                <a:gd name="T6" fmla="*/ 0 w 95"/>
                <a:gd name="T7" fmla="*/ 0 h 733"/>
                <a:gd name="T8" fmla="*/ 0 w 95"/>
                <a:gd name="T9" fmla="*/ 0 h 7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733"/>
                <a:gd name="T17" fmla="*/ 95 w 95"/>
                <a:gd name="T18" fmla="*/ 733 h 7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733">
                  <a:moveTo>
                    <a:pt x="0" y="732"/>
                  </a:moveTo>
                  <a:lnTo>
                    <a:pt x="94" y="640"/>
                  </a:lnTo>
                  <a:lnTo>
                    <a:pt x="94" y="0"/>
                  </a:lnTo>
                  <a:lnTo>
                    <a:pt x="0" y="83"/>
                  </a:lnTo>
                  <a:lnTo>
                    <a:pt x="0" y="732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28" name="Group 350"/>
          <p:cNvGrpSpPr>
            <a:grpSpLocks/>
          </p:cNvGrpSpPr>
          <p:nvPr/>
        </p:nvGrpSpPr>
        <p:grpSpPr bwMode="auto">
          <a:xfrm>
            <a:off x="6548438" y="3441700"/>
            <a:ext cx="688975" cy="349250"/>
            <a:chOff x="3742" y="1967"/>
            <a:chExt cx="393" cy="199"/>
          </a:xfrm>
        </p:grpSpPr>
        <p:sp>
          <p:nvSpPr>
            <p:cNvPr id="63611" name="Freeform 351"/>
            <p:cNvSpPr>
              <a:spLocks noChangeArrowheads="1"/>
            </p:cNvSpPr>
            <p:nvPr/>
          </p:nvSpPr>
          <p:spPr bwMode="auto">
            <a:xfrm>
              <a:off x="3742" y="1967"/>
              <a:ext cx="393" cy="86"/>
            </a:xfrm>
            <a:custGeom>
              <a:avLst/>
              <a:gdLst>
                <a:gd name="T0" fmla="*/ 1 w 1735"/>
                <a:gd name="T1" fmla="*/ 0 h 381"/>
                <a:gd name="T2" fmla="*/ 1 w 1735"/>
                <a:gd name="T3" fmla="*/ 0 h 381"/>
                <a:gd name="T4" fmla="*/ 0 w 1735"/>
                <a:gd name="T5" fmla="*/ 0 h 381"/>
                <a:gd name="T6" fmla="*/ 0 w 1735"/>
                <a:gd name="T7" fmla="*/ 0 h 381"/>
                <a:gd name="T8" fmla="*/ 1 w 1735"/>
                <a:gd name="T9" fmla="*/ 0 h 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5"/>
                <a:gd name="T16" fmla="*/ 0 h 381"/>
                <a:gd name="T17" fmla="*/ 1735 w 1735"/>
                <a:gd name="T18" fmla="*/ 381 h 3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5" h="381">
                  <a:moveTo>
                    <a:pt x="1382" y="380"/>
                  </a:moveTo>
                  <a:lnTo>
                    <a:pt x="1734" y="0"/>
                  </a:lnTo>
                  <a:lnTo>
                    <a:pt x="455" y="0"/>
                  </a:lnTo>
                  <a:lnTo>
                    <a:pt x="0" y="380"/>
                  </a:lnTo>
                  <a:lnTo>
                    <a:pt x="1382" y="380"/>
                  </a:lnTo>
                </a:path>
              </a:pathLst>
            </a:custGeom>
            <a:solidFill>
              <a:srgbClr val="3CAFE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12" name="Freeform 352"/>
            <p:cNvSpPr>
              <a:spLocks noChangeArrowheads="1"/>
            </p:cNvSpPr>
            <p:nvPr/>
          </p:nvSpPr>
          <p:spPr bwMode="auto">
            <a:xfrm>
              <a:off x="3742" y="1967"/>
              <a:ext cx="393" cy="86"/>
            </a:xfrm>
            <a:custGeom>
              <a:avLst/>
              <a:gdLst>
                <a:gd name="T0" fmla="*/ 1 w 1735"/>
                <a:gd name="T1" fmla="*/ 0 h 381"/>
                <a:gd name="T2" fmla="*/ 1 w 1735"/>
                <a:gd name="T3" fmla="*/ 0 h 381"/>
                <a:gd name="T4" fmla="*/ 0 w 1735"/>
                <a:gd name="T5" fmla="*/ 0 h 381"/>
                <a:gd name="T6" fmla="*/ 0 w 1735"/>
                <a:gd name="T7" fmla="*/ 0 h 381"/>
                <a:gd name="T8" fmla="*/ 1 w 1735"/>
                <a:gd name="T9" fmla="*/ 0 h 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5"/>
                <a:gd name="T16" fmla="*/ 0 h 381"/>
                <a:gd name="T17" fmla="*/ 1735 w 1735"/>
                <a:gd name="T18" fmla="*/ 381 h 3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5" h="381">
                  <a:moveTo>
                    <a:pt x="1382" y="380"/>
                  </a:moveTo>
                  <a:lnTo>
                    <a:pt x="1734" y="0"/>
                  </a:lnTo>
                  <a:lnTo>
                    <a:pt x="455" y="0"/>
                  </a:lnTo>
                  <a:lnTo>
                    <a:pt x="0" y="380"/>
                  </a:lnTo>
                  <a:lnTo>
                    <a:pt x="1382" y="380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13" name="Freeform 353"/>
            <p:cNvSpPr>
              <a:spLocks noChangeArrowheads="1"/>
            </p:cNvSpPr>
            <p:nvPr/>
          </p:nvSpPr>
          <p:spPr bwMode="auto">
            <a:xfrm>
              <a:off x="4056" y="1967"/>
              <a:ext cx="80" cy="200"/>
            </a:xfrm>
            <a:custGeom>
              <a:avLst/>
              <a:gdLst>
                <a:gd name="T0" fmla="*/ 0 w 353"/>
                <a:gd name="T1" fmla="*/ 0 h 881"/>
                <a:gd name="T2" fmla="*/ 0 w 353"/>
                <a:gd name="T3" fmla="*/ 0 h 881"/>
                <a:gd name="T4" fmla="*/ 0 w 353"/>
                <a:gd name="T5" fmla="*/ 0 h 881"/>
                <a:gd name="T6" fmla="*/ 0 w 353"/>
                <a:gd name="T7" fmla="*/ 0 h 881"/>
                <a:gd name="T8" fmla="*/ 0 w 353"/>
                <a:gd name="T9" fmla="*/ 0 h 8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3"/>
                <a:gd name="T16" fmla="*/ 0 h 881"/>
                <a:gd name="T17" fmla="*/ 353 w 353"/>
                <a:gd name="T18" fmla="*/ 881 h 8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3" h="881">
                  <a:moveTo>
                    <a:pt x="352" y="436"/>
                  </a:moveTo>
                  <a:lnTo>
                    <a:pt x="352" y="0"/>
                  </a:lnTo>
                  <a:lnTo>
                    <a:pt x="0" y="378"/>
                  </a:lnTo>
                  <a:lnTo>
                    <a:pt x="0" y="880"/>
                  </a:lnTo>
                  <a:lnTo>
                    <a:pt x="352" y="436"/>
                  </a:lnTo>
                </a:path>
              </a:pathLst>
            </a:custGeom>
            <a:solidFill>
              <a:srgbClr val="0760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14" name="Freeform 354"/>
            <p:cNvSpPr>
              <a:spLocks noChangeArrowheads="1"/>
            </p:cNvSpPr>
            <p:nvPr/>
          </p:nvSpPr>
          <p:spPr bwMode="auto">
            <a:xfrm>
              <a:off x="4056" y="1967"/>
              <a:ext cx="80" cy="200"/>
            </a:xfrm>
            <a:custGeom>
              <a:avLst/>
              <a:gdLst>
                <a:gd name="T0" fmla="*/ 0 w 353"/>
                <a:gd name="T1" fmla="*/ 0 h 881"/>
                <a:gd name="T2" fmla="*/ 0 w 353"/>
                <a:gd name="T3" fmla="*/ 0 h 881"/>
                <a:gd name="T4" fmla="*/ 0 w 353"/>
                <a:gd name="T5" fmla="*/ 0 h 881"/>
                <a:gd name="T6" fmla="*/ 0 w 353"/>
                <a:gd name="T7" fmla="*/ 0 h 881"/>
                <a:gd name="T8" fmla="*/ 0 w 353"/>
                <a:gd name="T9" fmla="*/ 0 h 8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3"/>
                <a:gd name="T16" fmla="*/ 0 h 881"/>
                <a:gd name="T17" fmla="*/ 353 w 353"/>
                <a:gd name="T18" fmla="*/ 881 h 8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3" h="881">
                  <a:moveTo>
                    <a:pt x="352" y="436"/>
                  </a:moveTo>
                  <a:lnTo>
                    <a:pt x="352" y="0"/>
                  </a:lnTo>
                  <a:lnTo>
                    <a:pt x="0" y="378"/>
                  </a:lnTo>
                  <a:lnTo>
                    <a:pt x="0" y="880"/>
                  </a:lnTo>
                  <a:lnTo>
                    <a:pt x="352" y="436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15" name="Freeform 355"/>
            <p:cNvSpPr>
              <a:spLocks noChangeArrowheads="1"/>
            </p:cNvSpPr>
            <p:nvPr/>
          </p:nvSpPr>
          <p:spPr bwMode="auto">
            <a:xfrm>
              <a:off x="3742" y="2053"/>
              <a:ext cx="314" cy="114"/>
            </a:xfrm>
            <a:custGeom>
              <a:avLst/>
              <a:gdLst>
                <a:gd name="T0" fmla="*/ 1 w 1384"/>
                <a:gd name="T1" fmla="*/ 0 h 502"/>
                <a:gd name="T2" fmla="*/ 1 w 1384"/>
                <a:gd name="T3" fmla="*/ 0 h 502"/>
                <a:gd name="T4" fmla="*/ 0 w 1384"/>
                <a:gd name="T5" fmla="*/ 0 h 502"/>
                <a:gd name="T6" fmla="*/ 0 w 1384"/>
                <a:gd name="T7" fmla="*/ 0 h 502"/>
                <a:gd name="T8" fmla="*/ 1 w 1384"/>
                <a:gd name="T9" fmla="*/ 0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4"/>
                <a:gd name="T16" fmla="*/ 0 h 502"/>
                <a:gd name="T17" fmla="*/ 1384 w 1384"/>
                <a:gd name="T18" fmla="*/ 502 h 5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4" h="502">
                  <a:moveTo>
                    <a:pt x="1383" y="501"/>
                  </a:moveTo>
                  <a:lnTo>
                    <a:pt x="1383" y="0"/>
                  </a:lnTo>
                  <a:lnTo>
                    <a:pt x="0" y="0"/>
                  </a:lnTo>
                  <a:lnTo>
                    <a:pt x="1" y="501"/>
                  </a:lnTo>
                  <a:lnTo>
                    <a:pt x="1383" y="501"/>
                  </a:lnTo>
                </a:path>
              </a:pathLst>
            </a:custGeom>
            <a:solidFill>
              <a:srgbClr val="1C97C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16" name="Freeform 356"/>
            <p:cNvSpPr>
              <a:spLocks noChangeArrowheads="1"/>
            </p:cNvSpPr>
            <p:nvPr/>
          </p:nvSpPr>
          <p:spPr bwMode="auto">
            <a:xfrm>
              <a:off x="3742" y="2053"/>
              <a:ext cx="314" cy="114"/>
            </a:xfrm>
            <a:custGeom>
              <a:avLst/>
              <a:gdLst>
                <a:gd name="T0" fmla="*/ 1 w 1384"/>
                <a:gd name="T1" fmla="*/ 0 h 502"/>
                <a:gd name="T2" fmla="*/ 1 w 1384"/>
                <a:gd name="T3" fmla="*/ 0 h 502"/>
                <a:gd name="T4" fmla="*/ 0 w 1384"/>
                <a:gd name="T5" fmla="*/ 0 h 502"/>
                <a:gd name="T6" fmla="*/ 0 w 1384"/>
                <a:gd name="T7" fmla="*/ 0 h 502"/>
                <a:gd name="T8" fmla="*/ 1 w 1384"/>
                <a:gd name="T9" fmla="*/ 0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4"/>
                <a:gd name="T16" fmla="*/ 0 h 502"/>
                <a:gd name="T17" fmla="*/ 1384 w 1384"/>
                <a:gd name="T18" fmla="*/ 502 h 5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4" h="502">
                  <a:moveTo>
                    <a:pt x="1383" y="501"/>
                  </a:moveTo>
                  <a:lnTo>
                    <a:pt x="1383" y="0"/>
                  </a:lnTo>
                  <a:lnTo>
                    <a:pt x="0" y="0"/>
                  </a:lnTo>
                  <a:lnTo>
                    <a:pt x="1" y="501"/>
                  </a:lnTo>
                  <a:lnTo>
                    <a:pt x="1383" y="501"/>
                  </a:lnTo>
                </a:path>
              </a:pathLst>
            </a:custGeom>
            <a:noFill/>
            <a:ln w="9360">
              <a:solidFill>
                <a:srgbClr val="ADD6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17" name="Freeform 357"/>
            <p:cNvSpPr>
              <a:spLocks noChangeArrowheads="1"/>
            </p:cNvSpPr>
            <p:nvPr/>
          </p:nvSpPr>
          <p:spPr bwMode="auto">
            <a:xfrm>
              <a:off x="3773" y="2087"/>
              <a:ext cx="237" cy="61"/>
            </a:xfrm>
            <a:custGeom>
              <a:avLst/>
              <a:gdLst>
                <a:gd name="T0" fmla="*/ 1 w 1044"/>
                <a:gd name="T1" fmla="*/ 0 h 269"/>
                <a:gd name="T2" fmla="*/ 1 w 1044"/>
                <a:gd name="T3" fmla="*/ 0 h 269"/>
                <a:gd name="T4" fmla="*/ 0 w 1044"/>
                <a:gd name="T5" fmla="*/ 0 h 269"/>
                <a:gd name="T6" fmla="*/ 0 w 1044"/>
                <a:gd name="T7" fmla="*/ 0 h 269"/>
                <a:gd name="T8" fmla="*/ 1 w 1044"/>
                <a:gd name="T9" fmla="*/ 0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269"/>
                <a:gd name="T17" fmla="*/ 1044 w 104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269">
                  <a:moveTo>
                    <a:pt x="1043" y="268"/>
                  </a:moveTo>
                  <a:lnTo>
                    <a:pt x="1043" y="0"/>
                  </a:lnTo>
                  <a:lnTo>
                    <a:pt x="0" y="0"/>
                  </a:lnTo>
                  <a:lnTo>
                    <a:pt x="0" y="268"/>
                  </a:lnTo>
                  <a:lnTo>
                    <a:pt x="1043" y="268"/>
                  </a:lnTo>
                </a:path>
              </a:pathLst>
            </a:custGeom>
            <a:solidFill>
              <a:srgbClr val="13496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18" name="Freeform 358"/>
            <p:cNvSpPr>
              <a:spLocks noChangeArrowheads="1"/>
            </p:cNvSpPr>
            <p:nvPr/>
          </p:nvSpPr>
          <p:spPr bwMode="auto">
            <a:xfrm>
              <a:off x="3773" y="2087"/>
              <a:ext cx="237" cy="61"/>
            </a:xfrm>
            <a:custGeom>
              <a:avLst/>
              <a:gdLst>
                <a:gd name="T0" fmla="*/ 1 w 1044"/>
                <a:gd name="T1" fmla="*/ 0 h 269"/>
                <a:gd name="T2" fmla="*/ 1 w 1044"/>
                <a:gd name="T3" fmla="*/ 0 h 269"/>
                <a:gd name="T4" fmla="*/ 0 w 1044"/>
                <a:gd name="T5" fmla="*/ 0 h 269"/>
                <a:gd name="T6" fmla="*/ 0 w 1044"/>
                <a:gd name="T7" fmla="*/ 0 h 269"/>
                <a:gd name="T8" fmla="*/ 1 w 1044"/>
                <a:gd name="T9" fmla="*/ 0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269"/>
                <a:gd name="T17" fmla="*/ 1044 w 104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269">
                  <a:moveTo>
                    <a:pt x="1043" y="268"/>
                  </a:moveTo>
                  <a:lnTo>
                    <a:pt x="1043" y="0"/>
                  </a:lnTo>
                  <a:lnTo>
                    <a:pt x="0" y="0"/>
                  </a:lnTo>
                  <a:lnTo>
                    <a:pt x="0" y="268"/>
                  </a:lnTo>
                  <a:lnTo>
                    <a:pt x="1043" y="268"/>
                  </a:lnTo>
                </a:path>
              </a:pathLst>
            </a:cu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19" name="Freeform 359"/>
            <p:cNvSpPr>
              <a:spLocks noChangeArrowheads="1"/>
            </p:cNvSpPr>
            <p:nvPr/>
          </p:nvSpPr>
          <p:spPr bwMode="auto">
            <a:xfrm>
              <a:off x="3834" y="1995"/>
              <a:ext cx="234" cy="22"/>
            </a:xfrm>
            <a:custGeom>
              <a:avLst/>
              <a:gdLst>
                <a:gd name="T0" fmla="*/ 1 w 1032"/>
                <a:gd name="T1" fmla="*/ 0 h 97"/>
                <a:gd name="T2" fmla="*/ 0 w 1032"/>
                <a:gd name="T3" fmla="*/ 0 h 97"/>
                <a:gd name="T4" fmla="*/ 0 w 1032"/>
                <a:gd name="T5" fmla="*/ 0 h 97"/>
                <a:gd name="T6" fmla="*/ 0 w 1032"/>
                <a:gd name="T7" fmla="*/ 0 h 97"/>
                <a:gd name="T8" fmla="*/ 0 w 1032"/>
                <a:gd name="T9" fmla="*/ 0 h 97"/>
                <a:gd name="T10" fmla="*/ 0 w 1032"/>
                <a:gd name="T11" fmla="*/ 0 h 97"/>
                <a:gd name="T12" fmla="*/ 0 w 1032"/>
                <a:gd name="T13" fmla="*/ 0 h 97"/>
                <a:gd name="T14" fmla="*/ 1 w 1032"/>
                <a:gd name="T15" fmla="*/ 0 h 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2"/>
                <a:gd name="T25" fmla="*/ 0 h 97"/>
                <a:gd name="T26" fmla="*/ 1032 w 1032"/>
                <a:gd name="T27" fmla="*/ 97 h 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2" h="97">
                  <a:moveTo>
                    <a:pt x="1031" y="47"/>
                  </a:moveTo>
                  <a:lnTo>
                    <a:pt x="768" y="0"/>
                  </a:lnTo>
                  <a:lnTo>
                    <a:pt x="750" y="27"/>
                  </a:lnTo>
                  <a:lnTo>
                    <a:pt x="39" y="25"/>
                  </a:lnTo>
                  <a:lnTo>
                    <a:pt x="0" y="59"/>
                  </a:lnTo>
                  <a:lnTo>
                    <a:pt x="722" y="59"/>
                  </a:lnTo>
                  <a:lnTo>
                    <a:pt x="707" y="96"/>
                  </a:lnTo>
                  <a:lnTo>
                    <a:pt x="1031" y="47"/>
                  </a:lnTo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20" name="Line 360"/>
            <p:cNvSpPr>
              <a:spLocks noChangeShapeType="1"/>
            </p:cNvSpPr>
            <p:nvPr/>
          </p:nvSpPr>
          <p:spPr bwMode="auto">
            <a:xfrm>
              <a:off x="3793" y="2087"/>
              <a:ext cx="1" cy="61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1" name="Line 361"/>
            <p:cNvSpPr>
              <a:spLocks noChangeShapeType="1"/>
            </p:cNvSpPr>
            <p:nvPr/>
          </p:nvSpPr>
          <p:spPr bwMode="auto">
            <a:xfrm>
              <a:off x="3813" y="2087"/>
              <a:ext cx="1" cy="61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2" name="Line 362"/>
            <p:cNvSpPr>
              <a:spLocks noChangeShapeType="1"/>
            </p:cNvSpPr>
            <p:nvPr/>
          </p:nvSpPr>
          <p:spPr bwMode="auto">
            <a:xfrm>
              <a:off x="3833" y="2087"/>
              <a:ext cx="1" cy="61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3" name="Line 363"/>
            <p:cNvSpPr>
              <a:spLocks noChangeShapeType="1"/>
            </p:cNvSpPr>
            <p:nvPr/>
          </p:nvSpPr>
          <p:spPr bwMode="auto">
            <a:xfrm>
              <a:off x="3852" y="2087"/>
              <a:ext cx="1" cy="61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4" name="Line 364"/>
            <p:cNvSpPr>
              <a:spLocks noChangeShapeType="1"/>
            </p:cNvSpPr>
            <p:nvPr/>
          </p:nvSpPr>
          <p:spPr bwMode="auto">
            <a:xfrm>
              <a:off x="3872" y="2087"/>
              <a:ext cx="1" cy="61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5" name="Line 365"/>
            <p:cNvSpPr>
              <a:spLocks noChangeShapeType="1"/>
            </p:cNvSpPr>
            <p:nvPr/>
          </p:nvSpPr>
          <p:spPr bwMode="auto">
            <a:xfrm>
              <a:off x="3892" y="2087"/>
              <a:ext cx="1" cy="61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6" name="Line 366"/>
            <p:cNvSpPr>
              <a:spLocks noChangeShapeType="1"/>
            </p:cNvSpPr>
            <p:nvPr/>
          </p:nvSpPr>
          <p:spPr bwMode="auto">
            <a:xfrm>
              <a:off x="3911" y="2087"/>
              <a:ext cx="1" cy="61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7" name="Line 367"/>
            <p:cNvSpPr>
              <a:spLocks noChangeShapeType="1"/>
            </p:cNvSpPr>
            <p:nvPr/>
          </p:nvSpPr>
          <p:spPr bwMode="auto">
            <a:xfrm>
              <a:off x="3931" y="2087"/>
              <a:ext cx="1" cy="61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8" name="Line 368"/>
            <p:cNvSpPr>
              <a:spLocks noChangeShapeType="1"/>
            </p:cNvSpPr>
            <p:nvPr/>
          </p:nvSpPr>
          <p:spPr bwMode="auto">
            <a:xfrm>
              <a:off x="3950" y="2087"/>
              <a:ext cx="1" cy="61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9" name="Line 369"/>
            <p:cNvSpPr>
              <a:spLocks noChangeShapeType="1"/>
            </p:cNvSpPr>
            <p:nvPr/>
          </p:nvSpPr>
          <p:spPr bwMode="auto">
            <a:xfrm>
              <a:off x="3970" y="2087"/>
              <a:ext cx="1" cy="61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0" name="Line 370"/>
            <p:cNvSpPr>
              <a:spLocks noChangeShapeType="1"/>
            </p:cNvSpPr>
            <p:nvPr/>
          </p:nvSpPr>
          <p:spPr bwMode="auto">
            <a:xfrm>
              <a:off x="3990" y="2087"/>
              <a:ext cx="1" cy="61"/>
            </a:xfrm>
            <a:prstGeom prst="line">
              <a:avLst/>
            </a:prstGeom>
            <a:noFill/>
            <a:ln w="9360">
              <a:solidFill>
                <a:srgbClr val="8DCA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1" name="Freeform 371"/>
            <p:cNvSpPr>
              <a:spLocks noChangeArrowheads="1"/>
            </p:cNvSpPr>
            <p:nvPr/>
          </p:nvSpPr>
          <p:spPr bwMode="auto">
            <a:xfrm>
              <a:off x="3829" y="1999"/>
              <a:ext cx="234" cy="22"/>
            </a:xfrm>
            <a:custGeom>
              <a:avLst/>
              <a:gdLst>
                <a:gd name="T0" fmla="*/ 1 w 1032"/>
                <a:gd name="T1" fmla="*/ 0 h 96"/>
                <a:gd name="T2" fmla="*/ 0 w 1032"/>
                <a:gd name="T3" fmla="*/ 0 h 96"/>
                <a:gd name="T4" fmla="*/ 0 w 1032"/>
                <a:gd name="T5" fmla="*/ 0 h 96"/>
                <a:gd name="T6" fmla="*/ 0 w 1032"/>
                <a:gd name="T7" fmla="*/ 0 h 96"/>
                <a:gd name="T8" fmla="*/ 0 w 1032"/>
                <a:gd name="T9" fmla="*/ 0 h 96"/>
                <a:gd name="T10" fmla="*/ 0 w 1032"/>
                <a:gd name="T11" fmla="*/ 0 h 96"/>
                <a:gd name="T12" fmla="*/ 0 w 1032"/>
                <a:gd name="T13" fmla="*/ 0 h 96"/>
                <a:gd name="T14" fmla="*/ 1 w 1032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2"/>
                <a:gd name="T25" fmla="*/ 0 h 96"/>
                <a:gd name="T26" fmla="*/ 1032 w 1032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2" h="96">
                  <a:moveTo>
                    <a:pt x="1031" y="49"/>
                  </a:moveTo>
                  <a:lnTo>
                    <a:pt x="768" y="0"/>
                  </a:lnTo>
                  <a:lnTo>
                    <a:pt x="750" y="27"/>
                  </a:lnTo>
                  <a:lnTo>
                    <a:pt x="39" y="27"/>
                  </a:lnTo>
                  <a:lnTo>
                    <a:pt x="0" y="59"/>
                  </a:lnTo>
                  <a:lnTo>
                    <a:pt x="722" y="59"/>
                  </a:lnTo>
                  <a:lnTo>
                    <a:pt x="707" y="95"/>
                  </a:lnTo>
                  <a:lnTo>
                    <a:pt x="1031" y="4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32" name="Freeform 372"/>
            <p:cNvSpPr>
              <a:spLocks noChangeArrowheads="1"/>
            </p:cNvSpPr>
            <p:nvPr/>
          </p:nvSpPr>
          <p:spPr bwMode="auto">
            <a:xfrm>
              <a:off x="3743" y="2055"/>
              <a:ext cx="312" cy="67"/>
            </a:xfrm>
            <a:custGeom>
              <a:avLst/>
              <a:gdLst>
                <a:gd name="T0" fmla="*/ 1 w 1378"/>
                <a:gd name="T1" fmla="*/ 0 h 296"/>
                <a:gd name="T2" fmla="*/ 0 w 1378"/>
                <a:gd name="T3" fmla="*/ 0 h 296"/>
                <a:gd name="T4" fmla="*/ 0 w 1378"/>
                <a:gd name="T5" fmla="*/ 0 h 296"/>
                <a:gd name="T6" fmla="*/ 1 w 1378"/>
                <a:gd name="T7" fmla="*/ 0 h 296"/>
                <a:gd name="T8" fmla="*/ 1 w 1378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8"/>
                <a:gd name="T16" fmla="*/ 0 h 296"/>
                <a:gd name="T17" fmla="*/ 1378 w 1378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8" h="296">
                  <a:moveTo>
                    <a:pt x="1376" y="295"/>
                  </a:moveTo>
                  <a:lnTo>
                    <a:pt x="0" y="295"/>
                  </a:lnTo>
                  <a:lnTo>
                    <a:pt x="0" y="0"/>
                  </a:lnTo>
                  <a:lnTo>
                    <a:pt x="1377" y="0"/>
                  </a:lnTo>
                  <a:lnTo>
                    <a:pt x="1376" y="295"/>
                  </a:lnTo>
                </a:path>
              </a:pathLst>
            </a:custGeom>
            <a:solidFill>
              <a:srgbClr val="07608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33" name="Freeform 373"/>
            <p:cNvSpPr>
              <a:spLocks noChangeArrowheads="1"/>
            </p:cNvSpPr>
            <p:nvPr/>
          </p:nvSpPr>
          <p:spPr bwMode="auto">
            <a:xfrm>
              <a:off x="3742" y="2120"/>
              <a:ext cx="314" cy="4"/>
            </a:xfrm>
            <a:custGeom>
              <a:avLst/>
              <a:gdLst>
                <a:gd name="T0" fmla="*/ 0 w 1384"/>
                <a:gd name="T1" fmla="*/ 0 h 16"/>
                <a:gd name="T2" fmla="*/ 0 w 1384"/>
                <a:gd name="T3" fmla="*/ 0 h 16"/>
                <a:gd name="T4" fmla="*/ 1 w 1384"/>
                <a:gd name="T5" fmla="*/ 0 h 16"/>
                <a:gd name="T6" fmla="*/ 1 w 1384"/>
                <a:gd name="T7" fmla="*/ 0 h 16"/>
                <a:gd name="T8" fmla="*/ 0 w 1384"/>
                <a:gd name="T9" fmla="*/ 0 h 16"/>
                <a:gd name="T10" fmla="*/ 0 w 1384"/>
                <a:gd name="T11" fmla="*/ 0 h 16"/>
                <a:gd name="T12" fmla="*/ 0 w 1384"/>
                <a:gd name="T13" fmla="*/ 0 h 16"/>
                <a:gd name="T14" fmla="*/ 0 w 1384"/>
                <a:gd name="T15" fmla="*/ 0 h 16"/>
                <a:gd name="T16" fmla="*/ 0 w 1384"/>
                <a:gd name="T17" fmla="*/ 0 h 16"/>
                <a:gd name="T18" fmla="*/ 0 w 1384"/>
                <a:gd name="T19" fmla="*/ 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84"/>
                <a:gd name="T31" fmla="*/ 0 h 16"/>
                <a:gd name="T32" fmla="*/ 1384 w 1384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84" h="16">
                  <a:moveTo>
                    <a:pt x="0" y="6"/>
                  </a:moveTo>
                  <a:lnTo>
                    <a:pt x="6" y="15"/>
                  </a:lnTo>
                  <a:lnTo>
                    <a:pt x="1383" y="15"/>
                  </a:lnTo>
                  <a:lnTo>
                    <a:pt x="1383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0" y="6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34" name="Freeform 374"/>
            <p:cNvSpPr>
              <a:spLocks noChangeArrowheads="1"/>
            </p:cNvSpPr>
            <p:nvPr/>
          </p:nvSpPr>
          <p:spPr bwMode="auto">
            <a:xfrm>
              <a:off x="3742" y="2053"/>
              <a:ext cx="3" cy="69"/>
            </a:xfrm>
            <a:custGeom>
              <a:avLst/>
              <a:gdLst>
                <a:gd name="T0" fmla="*/ 0 w 15"/>
                <a:gd name="T1" fmla="*/ 0 h 304"/>
                <a:gd name="T2" fmla="*/ 0 w 15"/>
                <a:gd name="T3" fmla="*/ 0 h 304"/>
                <a:gd name="T4" fmla="*/ 0 w 15"/>
                <a:gd name="T5" fmla="*/ 0 h 304"/>
                <a:gd name="T6" fmla="*/ 0 w 15"/>
                <a:gd name="T7" fmla="*/ 0 h 304"/>
                <a:gd name="T8" fmla="*/ 0 w 15"/>
                <a:gd name="T9" fmla="*/ 0 h 304"/>
                <a:gd name="T10" fmla="*/ 0 w 15"/>
                <a:gd name="T11" fmla="*/ 0 h 304"/>
                <a:gd name="T12" fmla="*/ 0 w 15"/>
                <a:gd name="T13" fmla="*/ 0 h 304"/>
                <a:gd name="T14" fmla="*/ 0 w 15"/>
                <a:gd name="T15" fmla="*/ 0 h 304"/>
                <a:gd name="T16" fmla="*/ 0 w 15"/>
                <a:gd name="T17" fmla="*/ 0 h 304"/>
                <a:gd name="T18" fmla="*/ 0 w 15"/>
                <a:gd name="T19" fmla="*/ 0 h 3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304"/>
                <a:gd name="T32" fmla="*/ 15 w 15"/>
                <a:gd name="T33" fmla="*/ 304 h 3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304">
                  <a:moveTo>
                    <a:pt x="7" y="0"/>
                  </a:moveTo>
                  <a:lnTo>
                    <a:pt x="0" y="7"/>
                  </a:lnTo>
                  <a:lnTo>
                    <a:pt x="0" y="303"/>
                  </a:lnTo>
                  <a:lnTo>
                    <a:pt x="13" y="303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0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35" name="Freeform 375"/>
            <p:cNvSpPr>
              <a:spLocks noChangeArrowheads="1"/>
            </p:cNvSpPr>
            <p:nvPr/>
          </p:nvSpPr>
          <p:spPr bwMode="auto">
            <a:xfrm>
              <a:off x="3743" y="2053"/>
              <a:ext cx="314" cy="4"/>
            </a:xfrm>
            <a:custGeom>
              <a:avLst/>
              <a:gdLst>
                <a:gd name="T0" fmla="*/ 1 w 1385"/>
                <a:gd name="T1" fmla="*/ 0 h 16"/>
                <a:gd name="T2" fmla="*/ 1 w 1385"/>
                <a:gd name="T3" fmla="*/ 0 h 16"/>
                <a:gd name="T4" fmla="*/ 0 w 1385"/>
                <a:gd name="T5" fmla="*/ 0 h 16"/>
                <a:gd name="T6" fmla="*/ 0 w 1385"/>
                <a:gd name="T7" fmla="*/ 0 h 16"/>
                <a:gd name="T8" fmla="*/ 1 w 1385"/>
                <a:gd name="T9" fmla="*/ 0 h 16"/>
                <a:gd name="T10" fmla="*/ 1 w 1385"/>
                <a:gd name="T11" fmla="*/ 0 h 16"/>
                <a:gd name="T12" fmla="*/ 1 w 1385"/>
                <a:gd name="T13" fmla="*/ 0 h 16"/>
                <a:gd name="T14" fmla="*/ 1 w 1385"/>
                <a:gd name="T15" fmla="*/ 0 h 16"/>
                <a:gd name="T16" fmla="*/ 1 w 1385"/>
                <a:gd name="T17" fmla="*/ 0 h 16"/>
                <a:gd name="T18" fmla="*/ 1 w 1385"/>
                <a:gd name="T19" fmla="*/ 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85"/>
                <a:gd name="T31" fmla="*/ 0 h 16"/>
                <a:gd name="T32" fmla="*/ 1385 w 1385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85" h="16">
                  <a:moveTo>
                    <a:pt x="1384" y="8"/>
                  </a:moveTo>
                  <a:lnTo>
                    <a:pt x="1376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76" y="15"/>
                  </a:lnTo>
                  <a:lnTo>
                    <a:pt x="1384" y="8"/>
                  </a:lnTo>
                  <a:lnTo>
                    <a:pt x="1384" y="0"/>
                  </a:lnTo>
                  <a:lnTo>
                    <a:pt x="1376" y="0"/>
                  </a:lnTo>
                  <a:lnTo>
                    <a:pt x="1384" y="8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36" name="Freeform 376"/>
            <p:cNvSpPr>
              <a:spLocks noChangeArrowheads="1"/>
            </p:cNvSpPr>
            <p:nvPr/>
          </p:nvSpPr>
          <p:spPr bwMode="auto">
            <a:xfrm>
              <a:off x="4054" y="2055"/>
              <a:ext cx="4" cy="69"/>
            </a:xfrm>
            <a:custGeom>
              <a:avLst/>
              <a:gdLst>
                <a:gd name="T0" fmla="*/ 0 w 16"/>
                <a:gd name="T1" fmla="*/ 0 h 304"/>
                <a:gd name="T2" fmla="*/ 0 w 16"/>
                <a:gd name="T3" fmla="*/ 0 h 304"/>
                <a:gd name="T4" fmla="*/ 0 w 16"/>
                <a:gd name="T5" fmla="*/ 0 h 304"/>
                <a:gd name="T6" fmla="*/ 0 w 16"/>
                <a:gd name="T7" fmla="*/ 0 h 304"/>
                <a:gd name="T8" fmla="*/ 0 w 16"/>
                <a:gd name="T9" fmla="*/ 0 h 304"/>
                <a:gd name="T10" fmla="*/ 0 w 16"/>
                <a:gd name="T11" fmla="*/ 0 h 304"/>
                <a:gd name="T12" fmla="*/ 0 w 16"/>
                <a:gd name="T13" fmla="*/ 0 h 304"/>
                <a:gd name="T14" fmla="*/ 0 w 16"/>
                <a:gd name="T15" fmla="*/ 0 h 304"/>
                <a:gd name="T16" fmla="*/ 0 w 16"/>
                <a:gd name="T17" fmla="*/ 0 h 304"/>
                <a:gd name="T18" fmla="*/ 0 w 16"/>
                <a:gd name="T19" fmla="*/ 0 h 3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304"/>
                <a:gd name="T32" fmla="*/ 16 w 16"/>
                <a:gd name="T33" fmla="*/ 304 h 3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304">
                  <a:moveTo>
                    <a:pt x="8" y="303"/>
                  </a:moveTo>
                  <a:lnTo>
                    <a:pt x="15" y="294"/>
                  </a:lnTo>
                  <a:lnTo>
                    <a:pt x="15" y="0"/>
                  </a:lnTo>
                  <a:lnTo>
                    <a:pt x="1" y="0"/>
                  </a:lnTo>
                  <a:lnTo>
                    <a:pt x="0" y="294"/>
                  </a:lnTo>
                  <a:lnTo>
                    <a:pt x="8" y="303"/>
                  </a:lnTo>
                  <a:lnTo>
                    <a:pt x="15" y="303"/>
                  </a:lnTo>
                  <a:lnTo>
                    <a:pt x="15" y="294"/>
                  </a:lnTo>
                  <a:lnTo>
                    <a:pt x="8" y="303"/>
                  </a:lnTo>
                </a:path>
              </a:pathLst>
            </a:custGeom>
            <a:solidFill>
              <a:srgbClr val="ADD6E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37" name="Freeform 377"/>
            <p:cNvSpPr>
              <a:spLocks noChangeArrowheads="1"/>
            </p:cNvSpPr>
            <p:nvPr/>
          </p:nvSpPr>
          <p:spPr bwMode="auto">
            <a:xfrm>
              <a:off x="3773" y="2074"/>
              <a:ext cx="42" cy="29"/>
            </a:xfrm>
            <a:custGeom>
              <a:avLst/>
              <a:gdLst>
                <a:gd name="T0" fmla="*/ 0 w 187"/>
                <a:gd name="T1" fmla="*/ 0 h 130"/>
                <a:gd name="T2" fmla="*/ 0 w 187"/>
                <a:gd name="T3" fmla="*/ 0 h 130"/>
                <a:gd name="T4" fmla="*/ 0 w 187"/>
                <a:gd name="T5" fmla="*/ 0 h 130"/>
                <a:gd name="T6" fmla="*/ 0 w 187"/>
                <a:gd name="T7" fmla="*/ 0 h 130"/>
                <a:gd name="T8" fmla="*/ 0 w 187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30"/>
                <a:gd name="T17" fmla="*/ 187 w 187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30">
                  <a:moveTo>
                    <a:pt x="186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6" y="0"/>
                  </a:lnTo>
                  <a:lnTo>
                    <a:pt x="186" y="12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38" name="Freeform 378"/>
            <p:cNvSpPr>
              <a:spLocks noChangeArrowheads="1"/>
            </p:cNvSpPr>
            <p:nvPr/>
          </p:nvSpPr>
          <p:spPr bwMode="auto">
            <a:xfrm>
              <a:off x="3773" y="2074"/>
              <a:ext cx="42" cy="29"/>
            </a:xfrm>
            <a:custGeom>
              <a:avLst/>
              <a:gdLst>
                <a:gd name="T0" fmla="*/ 0 w 187"/>
                <a:gd name="T1" fmla="*/ 0 h 130"/>
                <a:gd name="T2" fmla="*/ 0 w 187"/>
                <a:gd name="T3" fmla="*/ 0 h 130"/>
                <a:gd name="T4" fmla="*/ 0 w 187"/>
                <a:gd name="T5" fmla="*/ 0 h 130"/>
                <a:gd name="T6" fmla="*/ 0 w 187"/>
                <a:gd name="T7" fmla="*/ 0 h 130"/>
                <a:gd name="T8" fmla="*/ 0 w 187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30"/>
                <a:gd name="T17" fmla="*/ 187 w 187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30">
                  <a:moveTo>
                    <a:pt x="186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6" y="0"/>
                  </a:lnTo>
                  <a:lnTo>
                    <a:pt x="186" y="12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39" name="Freeform 379"/>
            <p:cNvSpPr>
              <a:spLocks noChangeArrowheads="1"/>
            </p:cNvSpPr>
            <p:nvPr/>
          </p:nvSpPr>
          <p:spPr bwMode="auto">
            <a:xfrm>
              <a:off x="3760" y="2111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40" name="Freeform 380"/>
            <p:cNvSpPr>
              <a:spLocks noChangeArrowheads="1"/>
            </p:cNvSpPr>
            <p:nvPr/>
          </p:nvSpPr>
          <p:spPr bwMode="auto">
            <a:xfrm>
              <a:off x="3760" y="2111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41" name="Freeform 381"/>
            <p:cNvSpPr>
              <a:spLocks noChangeArrowheads="1"/>
            </p:cNvSpPr>
            <p:nvPr/>
          </p:nvSpPr>
          <p:spPr bwMode="auto">
            <a:xfrm>
              <a:off x="3785" y="2111"/>
              <a:ext cx="13" cy="5"/>
            </a:xfrm>
            <a:custGeom>
              <a:avLst/>
              <a:gdLst>
                <a:gd name="T0" fmla="*/ 0 w 58"/>
                <a:gd name="T1" fmla="*/ 0 h 24"/>
                <a:gd name="T2" fmla="*/ 0 w 58"/>
                <a:gd name="T3" fmla="*/ 0 h 24"/>
                <a:gd name="T4" fmla="*/ 0 w 58"/>
                <a:gd name="T5" fmla="*/ 0 h 24"/>
                <a:gd name="T6" fmla="*/ 0 w 58"/>
                <a:gd name="T7" fmla="*/ 0 h 24"/>
                <a:gd name="T8" fmla="*/ 0 w 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4"/>
                <a:gd name="T17" fmla="*/ 58 w 5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4">
                  <a:moveTo>
                    <a:pt x="57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42" name="Freeform 382"/>
            <p:cNvSpPr>
              <a:spLocks noChangeArrowheads="1"/>
            </p:cNvSpPr>
            <p:nvPr/>
          </p:nvSpPr>
          <p:spPr bwMode="auto">
            <a:xfrm>
              <a:off x="3785" y="2111"/>
              <a:ext cx="13" cy="5"/>
            </a:xfrm>
            <a:custGeom>
              <a:avLst/>
              <a:gdLst>
                <a:gd name="T0" fmla="*/ 0 w 58"/>
                <a:gd name="T1" fmla="*/ 0 h 24"/>
                <a:gd name="T2" fmla="*/ 0 w 58"/>
                <a:gd name="T3" fmla="*/ 0 h 24"/>
                <a:gd name="T4" fmla="*/ 0 w 58"/>
                <a:gd name="T5" fmla="*/ 0 h 24"/>
                <a:gd name="T6" fmla="*/ 0 w 58"/>
                <a:gd name="T7" fmla="*/ 0 h 24"/>
                <a:gd name="T8" fmla="*/ 0 w 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4"/>
                <a:gd name="T17" fmla="*/ 58 w 5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4">
                  <a:moveTo>
                    <a:pt x="57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43" name="Freeform 383"/>
            <p:cNvSpPr>
              <a:spLocks noChangeArrowheads="1"/>
            </p:cNvSpPr>
            <p:nvPr/>
          </p:nvSpPr>
          <p:spPr bwMode="auto">
            <a:xfrm>
              <a:off x="3811" y="2111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44" name="Freeform 384"/>
            <p:cNvSpPr>
              <a:spLocks noChangeArrowheads="1"/>
            </p:cNvSpPr>
            <p:nvPr/>
          </p:nvSpPr>
          <p:spPr bwMode="auto">
            <a:xfrm>
              <a:off x="3811" y="2111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45" name="Freeform 385"/>
            <p:cNvSpPr>
              <a:spLocks noChangeArrowheads="1"/>
            </p:cNvSpPr>
            <p:nvPr/>
          </p:nvSpPr>
          <p:spPr bwMode="auto">
            <a:xfrm>
              <a:off x="3836" y="2111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46" name="Freeform 386"/>
            <p:cNvSpPr>
              <a:spLocks noChangeArrowheads="1"/>
            </p:cNvSpPr>
            <p:nvPr/>
          </p:nvSpPr>
          <p:spPr bwMode="auto">
            <a:xfrm>
              <a:off x="3836" y="2111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47" name="Freeform 387"/>
            <p:cNvSpPr>
              <a:spLocks noChangeArrowheads="1"/>
            </p:cNvSpPr>
            <p:nvPr/>
          </p:nvSpPr>
          <p:spPr bwMode="auto">
            <a:xfrm>
              <a:off x="3862" y="2111"/>
              <a:ext cx="13" cy="5"/>
            </a:xfrm>
            <a:custGeom>
              <a:avLst/>
              <a:gdLst>
                <a:gd name="T0" fmla="*/ 0 w 59"/>
                <a:gd name="T1" fmla="*/ 0 h 24"/>
                <a:gd name="T2" fmla="*/ 0 w 59"/>
                <a:gd name="T3" fmla="*/ 0 h 24"/>
                <a:gd name="T4" fmla="*/ 0 w 59"/>
                <a:gd name="T5" fmla="*/ 0 h 24"/>
                <a:gd name="T6" fmla="*/ 0 w 59"/>
                <a:gd name="T7" fmla="*/ 0 h 24"/>
                <a:gd name="T8" fmla="*/ 0 w 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4"/>
                <a:gd name="T17" fmla="*/ 59 w 5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4">
                  <a:moveTo>
                    <a:pt x="58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48" name="Freeform 388"/>
            <p:cNvSpPr>
              <a:spLocks noChangeArrowheads="1"/>
            </p:cNvSpPr>
            <p:nvPr/>
          </p:nvSpPr>
          <p:spPr bwMode="auto">
            <a:xfrm>
              <a:off x="3862" y="2111"/>
              <a:ext cx="13" cy="5"/>
            </a:xfrm>
            <a:custGeom>
              <a:avLst/>
              <a:gdLst>
                <a:gd name="T0" fmla="*/ 0 w 59"/>
                <a:gd name="T1" fmla="*/ 0 h 24"/>
                <a:gd name="T2" fmla="*/ 0 w 59"/>
                <a:gd name="T3" fmla="*/ 0 h 24"/>
                <a:gd name="T4" fmla="*/ 0 w 59"/>
                <a:gd name="T5" fmla="*/ 0 h 24"/>
                <a:gd name="T6" fmla="*/ 0 w 59"/>
                <a:gd name="T7" fmla="*/ 0 h 24"/>
                <a:gd name="T8" fmla="*/ 0 w 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4"/>
                <a:gd name="T17" fmla="*/ 59 w 5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4">
                  <a:moveTo>
                    <a:pt x="58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49" name="Freeform 389"/>
            <p:cNvSpPr>
              <a:spLocks noChangeArrowheads="1"/>
            </p:cNvSpPr>
            <p:nvPr/>
          </p:nvSpPr>
          <p:spPr bwMode="auto">
            <a:xfrm>
              <a:off x="3887" y="2111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50" name="Freeform 390"/>
            <p:cNvSpPr>
              <a:spLocks noChangeArrowheads="1"/>
            </p:cNvSpPr>
            <p:nvPr/>
          </p:nvSpPr>
          <p:spPr bwMode="auto">
            <a:xfrm>
              <a:off x="3887" y="2111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51" name="Freeform 391"/>
            <p:cNvSpPr>
              <a:spLocks noChangeArrowheads="1"/>
            </p:cNvSpPr>
            <p:nvPr/>
          </p:nvSpPr>
          <p:spPr bwMode="auto">
            <a:xfrm>
              <a:off x="3913" y="2111"/>
              <a:ext cx="13" cy="5"/>
            </a:xfrm>
            <a:custGeom>
              <a:avLst/>
              <a:gdLst>
                <a:gd name="T0" fmla="*/ 0 w 59"/>
                <a:gd name="T1" fmla="*/ 0 h 24"/>
                <a:gd name="T2" fmla="*/ 0 w 59"/>
                <a:gd name="T3" fmla="*/ 0 h 24"/>
                <a:gd name="T4" fmla="*/ 0 w 59"/>
                <a:gd name="T5" fmla="*/ 0 h 24"/>
                <a:gd name="T6" fmla="*/ 0 w 59"/>
                <a:gd name="T7" fmla="*/ 0 h 24"/>
                <a:gd name="T8" fmla="*/ 0 w 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4"/>
                <a:gd name="T17" fmla="*/ 59 w 5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4">
                  <a:moveTo>
                    <a:pt x="58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52" name="Freeform 392"/>
            <p:cNvSpPr>
              <a:spLocks noChangeArrowheads="1"/>
            </p:cNvSpPr>
            <p:nvPr/>
          </p:nvSpPr>
          <p:spPr bwMode="auto">
            <a:xfrm>
              <a:off x="3913" y="2111"/>
              <a:ext cx="13" cy="5"/>
            </a:xfrm>
            <a:custGeom>
              <a:avLst/>
              <a:gdLst>
                <a:gd name="T0" fmla="*/ 0 w 59"/>
                <a:gd name="T1" fmla="*/ 0 h 24"/>
                <a:gd name="T2" fmla="*/ 0 w 59"/>
                <a:gd name="T3" fmla="*/ 0 h 24"/>
                <a:gd name="T4" fmla="*/ 0 w 59"/>
                <a:gd name="T5" fmla="*/ 0 h 24"/>
                <a:gd name="T6" fmla="*/ 0 w 59"/>
                <a:gd name="T7" fmla="*/ 0 h 24"/>
                <a:gd name="T8" fmla="*/ 0 w 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4"/>
                <a:gd name="T17" fmla="*/ 59 w 5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4">
                  <a:moveTo>
                    <a:pt x="58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53" name="Freeform 393"/>
            <p:cNvSpPr>
              <a:spLocks noChangeArrowheads="1"/>
            </p:cNvSpPr>
            <p:nvPr/>
          </p:nvSpPr>
          <p:spPr bwMode="auto">
            <a:xfrm>
              <a:off x="3938" y="2111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54" name="Freeform 394"/>
            <p:cNvSpPr>
              <a:spLocks noChangeArrowheads="1"/>
            </p:cNvSpPr>
            <p:nvPr/>
          </p:nvSpPr>
          <p:spPr bwMode="auto">
            <a:xfrm>
              <a:off x="3938" y="2111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55" name="Freeform 395"/>
            <p:cNvSpPr>
              <a:spLocks noChangeArrowheads="1"/>
            </p:cNvSpPr>
            <p:nvPr/>
          </p:nvSpPr>
          <p:spPr bwMode="auto">
            <a:xfrm>
              <a:off x="3964" y="2111"/>
              <a:ext cx="13" cy="5"/>
            </a:xfrm>
            <a:custGeom>
              <a:avLst/>
              <a:gdLst>
                <a:gd name="T0" fmla="*/ 0 w 58"/>
                <a:gd name="T1" fmla="*/ 0 h 24"/>
                <a:gd name="T2" fmla="*/ 0 w 58"/>
                <a:gd name="T3" fmla="*/ 0 h 24"/>
                <a:gd name="T4" fmla="*/ 0 w 58"/>
                <a:gd name="T5" fmla="*/ 0 h 24"/>
                <a:gd name="T6" fmla="*/ 0 w 58"/>
                <a:gd name="T7" fmla="*/ 0 h 24"/>
                <a:gd name="T8" fmla="*/ 0 w 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4"/>
                <a:gd name="T17" fmla="*/ 58 w 5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4">
                  <a:moveTo>
                    <a:pt x="57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56" name="Freeform 396"/>
            <p:cNvSpPr>
              <a:spLocks noChangeArrowheads="1"/>
            </p:cNvSpPr>
            <p:nvPr/>
          </p:nvSpPr>
          <p:spPr bwMode="auto">
            <a:xfrm>
              <a:off x="3964" y="2111"/>
              <a:ext cx="13" cy="5"/>
            </a:xfrm>
            <a:custGeom>
              <a:avLst/>
              <a:gdLst>
                <a:gd name="T0" fmla="*/ 0 w 58"/>
                <a:gd name="T1" fmla="*/ 0 h 24"/>
                <a:gd name="T2" fmla="*/ 0 w 58"/>
                <a:gd name="T3" fmla="*/ 0 h 24"/>
                <a:gd name="T4" fmla="*/ 0 w 58"/>
                <a:gd name="T5" fmla="*/ 0 h 24"/>
                <a:gd name="T6" fmla="*/ 0 w 58"/>
                <a:gd name="T7" fmla="*/ 0 h 24"/>
                <a:gd name="T8" fmla="*/ 0 w 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4"/>
                <a:gd name="T17" fmla="*/ 58 w 5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4">
                  <a:moveTo>
                    <a:pt x="57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57" name="Freeform 397"/>
            <p:cNvSpPr>
              <a:spLocks noChangeArrowheads="1"/>
            </p:cNvSpPr>
            <p:nvPr/>
          </p:nvSpPr>
          <p:spPr bwMode="auto">
            <a:xfrm>
              <a:off x="3989" y="2111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58" name="Freeform 398"/>
            <p:cNvSpPr>
              <a:spLocks noChangeArrowheads="1"/>
            </p:cNvSpPr>
            <p:nvPr/>
          </p:nvSpPr>
          <p:spPr bwMode="auto">
            <a:xfrm>
              <a:off x="3989" y="2111"/>
              <a:ext cx="13" cy="5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0 h 24"/>
                <a:gd name="T4" fmla="*/ 0 w 57"/>
                <a:gd name="T5" fmla="*/ 0 h 24"/>
                <a:gd name="T6" fmla="*/ 0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56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59" name="Freeform 399"/>
            <p:cNvSpPr>
              <a:spLocks noChangeArrowheads="1"/>
            </p:cNvSpPr>
            <p:nvPr/>
          </p:nvSpPr>
          <p:spPr bwMode="auto">
            <a:xfrm>
              <a:off x="4015" y="2111"/>
              <a:ext cx="13" cy="5"/>
            </a:xfrm>
            <a:custGeom>
              <a:avLst/>
              <a:gdLst>
                <a:gd name="T0" fmla="*/ 0 w 58"/>
                <a:gd name="T1" fmla="*/ 0 h 24"/>
                <a:gd name="T2" fmla="*/ 0 w 58"/>
                <a:gd name="T3" fmla="*/ 0 h 24"/>
                <a:gd name="T4" fmla="*/ 0 w 58"/>
                <a:gd name="T5" fmla="*/ 0 h 24"/>
                <a:gd name="T6" fmla="*/ 0 w 58"/>
                <a:gd name="T7" fmla="*/ 0 h 24"/>
                <a:gd name="T8" fmla="*/ 0 w 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4"/>
                <a:gd name="T17" fmla="*/ 58 w 5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4">
                  <a:moveTo>
                    <a:pt x="57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60" name="Freeform 400"/>
            <p:cNvSpPr>
              <a:spLocks noChangeArrowheads="1"/>
            </p:cNvSpPr>
            <p:nvPr/>
          </p:nvSpPr>
          <p:spPr bwMode="auto">
            <a:xfrm>
              <a:off x="4015" y="2111"/>
              <a:ext cx="13" cy="5"/>
            </a:xfrm>
            <a:custGeom>
              <a:avLst/>
              <a:gdLst>
                <a:gd name="T0" fmla="*/ 0 w 58"/>
                <a:gd name="T1" fmla="*/ 0 h 24"/>
                <a:gd name="T2" fmla="*/ 0 w 58"/>
                <a:gd name="T3" fmla="*/ 0 h 24"/>
                <a:gd name="T4" fmla="*/ 0 w 58"/>
                <a:gd name="T5" fmla="*/ 0 h 24"/>
                <a:gd name="T6" fmla="*/ 0 w 58"/>
                <a:gd name="T7" fmla="*/ 0 h 24"/>
                <a:gd name="T8" fmla="*/ 0 w 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4"/>
                <a:gd name="T17" fmla="*/ 58 w 5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4">
                  <a:moveTo>
                    <a:pt x="57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3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61" name="Freeform 401"/>
            <p:cNvSpPr>
              <a:spLocks noChangeArrowheads="1"/>
            </p:cNvSpPr>
            <p:nvPr/>
          </p:nvSpPr>
          <p:spPr bwMode="auto">
            <a:xfrm>
              <a:off x="3760" y="2061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62" name="Freeform 402"/>
            <p:cNvSpPr>
              <a:spLocks noChangeArrowheads="1"/>
            </p:cNvSpPr>
            <p:nvPr/>
          </p:nvSpPr>
          <p:spPr bwMode="auto">
            <a:xfrm>
              <a:off x="3760" y="2061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63" name="Freeform 403"/>
            <p:cNvSpPr>
              <a:spLocks noChangeArrowheads="1"/>
            </p:cNvSpPr>
            <p:nvPr/>
          </p:nvSpPr>
          <p:spPr bwMode="auto">
            <a:xfrm>
              <a:off x="3785" y="2061"/>
              <a:ext cx="13" cy="5"/>
            </a:xfrm>
            <a:custGeom>
              <a:avLst/>
              <a:gdLst>
                <a:gd name="T0" fmla="*/ 0 w 58"/>
                <a:gd name="T1" fmla="*/ 0 h 23"/>
                <a:gd name="T2" fmla="*/ 0 w 58"/>
                <a:gd name="T3" fmla="*/ 0 h 23"/>
                <a:gd name="T4" fmla="*/ 0 w 58"/>
                <a:gd name="T5" fmla="*/ 0 h 23"/>
                <a:gd name="T6" fmla="*/ 0 w 58"/>
                <a:gd name="T7" fmla="*/ 0 h 23"/>
                <a:gd name="T8" fmla="*/ 0 w 5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3"/>
                <a:gd name="T17" fmla="*/ 58 w 5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3">
                  <a:moveTo>
                    <a:pt x="57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64" name="Freeform 404"/>
            <p:cNvSpPr>
              <a:spLocks noChangeArrowheads="1"/>
            </p:cNvSpPr>
            <p:nvPr/>
          </p:nvSpPr>
          <p:spPr bwMode="auto">
            <a:xfrm>
              <a:off x="3785" y="2061"/>
              <a:ext cx="13" cy="5"/>
            </a:xfrm>
            <a:custGeom>
              <a:avLst/>
              <a:gdLst>
                <a:gd name="T0" fmla="*/ 0 w 58"/>
                <a:gd name="T1" fmla="*/ 0 h 23"/>
                <a:gd name="T2" fmla="*/ 0 w 58"/>
                <a:gd name="T3" fmla="*/ 0 h 23"/>
                <a:gd name="T4" fmla="*/ 0 w 58"/>
                <a:gd name="T5" fmla="*/ 0 h 23"/>
                <a:gd name="T6" fmla="*/ 0 w 58"/>
                <a:gd name="T7" fmla="*/ 0 h 23"/>
                <a:gd name="T8" fmla="*/ 0 w 5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3"/>
                <a:gd name="T17" fmla="*/ 58 w 5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3">
                  <a:moveTo>
                    <a:pt x="57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65" name="Freeform 405"/>
            <p:cNvSpPr>
              <a:spLocks noChangeArrowheads="1"/>
            </p:cNvSpPr>
            <p:nvPr/>
          </p:nvSpPr>
          <p:spPr bwMode="auto">
            <a:xfrm>
              <a:off x="3811" y="2061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66" name="Freeform 406"/>
            <p:cNvSpPr>
              <a:spLocks noChangeArrowheads="1"/>
            </p:cNvSpPr>
            <p:nvPr/>
          </p:nvSpPr>
          <p:spPr bwMode="auto">
            <a:xfrm>
              <a:off x="3811" y="2061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67" name="Freeform 407"/>
            <p:cNvSpPr>
              <a:spLocks noChangeArrowheads="1"/>
            </p:cNvSpPr>
            <p:nvPr/>
          </p:nvSpPr>
          <p:spPr bwMode="auto">
            <a:xfrm>
              <a:off x="3836" y="2061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68" name="Freeform 408"/>
            <p:cNvSpPr>
              <a:spLocks noChangeArrowheads="1"/>
            </p:cNvSpPr>
            <p:nvPr/>
          </p:nvSpPr>
          <p:spPr bwMode="auto">
            <a:xfrm>
              <a:off x="3836" y="2061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69" name="Freeform 409"/>
            <p:cNvSpPr>
              <a:spLocks noChangeArrowheads="1"/>
            </p:cNvSpPr>
            <p:nvPr/>
          </p:nvSpPr>
          <p:spPr bwMode="auto">
            <a:xfrm>
              <a:off x="3862" y="2061"/>
              <a:ext cx="13" cy="5"/>
            </a:xfrm>
            <a:custGeom>
              <a:avLst/>
              <a:gdLst>
                <a:gd name="T0" fmla="*/ 0 w 59"/>
                <a:gd name="T1" fmla="*/ 0 h 23"/>
                <a:gd name="T2" fmla="*/ 0 w 59"/>
                <a:gd name="T3" fmla="*/ 0 h 23"/>
                <a:gd name="T4" fmla="*/ 0 w 59"/>
                <a:gd name="T5" fmla="*/ 0 h 23"/>
                <a:gd name="T6" fmla="*/ 0 w 59"/>
                <a:gd name="T7" fmla="*/ 0 h 23"/>
                <a:gd name="T8" fmla="*/ 0 w 5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3"/>
                <a:gd name="T17" fmla="*/ 59 w 5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3">
                  <a:moveTo>
                    <a:pt x="58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70" name="Freeform 410"/>
            <p:cNvSpPr>
              <a:spLocks noChangeArrowheads="1"/>
            </p:cNvSpPr>
            <p:nvPr/>
          </p:nvSpPr>
          <p:spPr bwMode="auto">
            <a:xfrm>
              <a:off x="3862" y="2061"/>
              <a:ext cx="13" cy="5"/>
            </a:xfrm>
            <a:custGeom>
              <a:avLst/>
              <a:gdLst>
                <a:gd name="T0" fmla="*/ 0 w 59"/>
                <a:gd name="T1" fmla="*/ 0 h 23"/>
                <a:gd name="T2" fmla="*/ 0 w 59"/>
                <a:gd name="T3" fmla="*/ 0 h 23"/>
                <a:gd name="T4" fmla="*/ 0 w 59"/>
                <a:gd name="T5" fmla="*/ 0 h 23"/>
                <a:gd name="T6" fmla="*/ 0 w 59"/>
                <a:gd name="T7" fmla="*/ 0 h 23"/>
                <a:gd name="T8" fmla="*/ 0 w 5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3"/>
                <a:gd name="T17" fmla="*/ 59 w 5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3">
                  <a:moveTo>
                    <a:pt x="58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2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71" name="Freeform 411"/>
            <p:cNvSpPr>
              <a:spLocks noChangeArrowheads="1"/>
            </p:cNvSpPr>
            <p:nvPr/>
          </p:nvSpPr>
          <p:spPr bwMode="auto">
            <a:xfrm>
              <a:off x="3887" y="2061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72" name="Freeform 412"/>
            <p:cNvSpPr>
              <a:spLocks noChangeArrowheads="1"/>
            </p:cNvSpPr>
            <p:nvPr/>
          </p:nvSpPr>
          <p:spPr bwMode="auto">
            <a:xfrm>
              <a:off x="3887" y="2061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73" name="Freeform 413"/>
            <p:cNvSpPr>
              <a:spLocks noChangeArrowheads="1"/>
            </p:cNvSpPr>
            <p:nvPr/>
          </p:nvSpPr>
          <p:spPr bwMode="auto">
            <a:xfrm>
              <a:off x="3913" y="2061"/>
              <a:ext cx="13" cy="5"/>
            </a:xfrm>
            <a:custGeom>
              <a:avLst/>
              <a:gdLst>
                <a:gd name="T0" fmla="*/ 0 w 59"/>
                <a:gd name="T1" fmla="*/ 0 h 23"/>
                <a:gd name="T2" fmla="*/ 0 w 59"/>
                <a:gd name="T3" fmla="*/ 0 h 23"/>
                <a:gd name="T4" fmla="*/ 0 w 59"/>
                <a:gd name="T5" fmla="*/ 0 h 23"/>
                <a:gd name="T6" fmla="*/ 0 w 59"/>
                <a:gd name="T7" fmla="*/ 0 h 23"/>
                <a:gd name="T8" fmla="*/ 0 w 5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3"/>
                <a:gd name="T17" fmla="*/ 59 w 5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3">
                  <a:moveTo>
                    <a:pt x="58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74" name="Freeform 414"/>
            <p:cNvSpPr>
              <a:spLocks noChangeArrowheads="1"/>
            </p:cNvSpPr>
            <p:nvPr/>
          </p:nvSpPr>
          <p:spPr bwMode="auto">
            <a:xfrm>
              <a:off x="3913" y="2061"/>
              <a:ext cx="13" cy="5"/>
            </a:xfrm>
            <a:custGeom>
              <a:avLst/>
              <a:gdLst>
                <a:gd name="T0" fmla="*/ 0 w 59"/>
                <a:gd name="T1" fmla="*/ 0 h 23"/>
                <a:gd name="T2" fmla="*/ 0 w 59"/>
                <a:gd name="T3" fmla="*/ 0 h 23"/>
                <a:gd name="T4" fmla="*/ 0 w 59"/>
                <a:gd name="T5" fmla="*/ 0 h 23"/>
                <a:gd name="T6" fmla="*/ 0 w 59"/>
                <a:gd name="T7" fmla="*/ 0 h 23"/>
                <a:gd name="T8" fmla="*/ 0 w 5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3"/>
                <a:gd name="T17" fmla="*/ 59 w 5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3">
                  <a:moveTo>
                    <a:pt x="58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2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75" name="Freeform 415"/>
            <p:cNvSpPr>
              <a:spLocks noChangeArrowheads="1"/>
            </p:cNvSpPr>
            <p:nvPr/>
          </p:nvSpPr>
          <p:spPr bwMode="auto">
            <a:xfrm>
              <a:off x="3938" y="2061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76" name="Freeform 416"/>
            <p:cNvSpPr>
              <a:spLocks noChangeArrowheads="1"/>
            </p:cNvSpPr>
            <p:nvPr/>
          </p:nvSpPr>
          <p:spPr bwMode="auto">
            <a:xfrm>
              <a:off x="3938" y="2061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77" name="Freeform 417"/>
            <p:cNvSpPr>
              <a:spLocks noChangeArrowheads="1"/>
            </p:cNvSpPr>
            <p:nvPr/>
          </p:nvSpPr>
          <p:spPr bwMode="auto">
            <a:xfrm>
              <a:off x="3964" y="2061"/>
              <a:ext cx="13" cy="5"/>
            </a:xfrm>
            <a:custGeom>
              <a:avLst/>
              <a:gdLst>
                <a:gd name="T0" fmla="*/ 0 w 58"/>
                <a:gd name="T1" fmla="*/ 0 h 23"/>
                <a:gd name="T2" fmla="*/ 0 w 58"/>
                <a:gd name="T3" fmla="*/ 0 h 23"/>
                <a:gd name="T4" fmla="*/ 0 w 58"/>
                <a:gd name="T5" fmla="*/ 0 h 23"/>
                <a:gd name="T6" fmla="*/ 0 w 58"/>
                <a:gd name="T7" fmla="*/ 0 h 23"/>
                <a:gd name="T8" fmla="*/ 0 w 5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3"/>
                <a:gd name="T17" fmla="*/ 58 w 5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3">
                  <a:moveTo>
                    <a:pt x="57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78" name="Freeform 418"/>
            <p:cNvSpPr>
              <a:spLocks noChangeArrowheads="1"/>
            </p:cNvSpPr>
            <p:nvPr/>
          </p:nvSpPr>
          <p:spPr bwMode="auto">
            <a:xfrm>
              <a:off x="3964" y="2061"/>
              <a:ext cx="13" cy="5"/>
            </a:xfrm>
            <a:custGeom>
              <a:avLst/>
              <a:gdLst>
                <a:gd name="T0" fmla="*/ 0 w 58"/>
                <a:gd name="T1" fmla="*/ 0 h 23"/>
                <a:gd name="T2" fmla="*/ 0 w 58"/>
                <a:gd name="T3" fmla="*/ 0 h 23"/>
                <a:gd name="T4" fmla="*/ 0 w 58"/>
                <a:gd name="T5" fmla="*/ 0 h 23"/>
                <a:gd name="T6" fmla="*/ 0 w 58"/>
                <a:gd name="T7" fmla="*/ 0 h 23"/>
                <a:gd name="T8" fmla="*/ 0 w 5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3"/>
                <a:gd name="T17" fmla="*/ 58 w 5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3">
                  <a:moveTo>
                    <a:pt x="57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79" name="Freeform 419"/>
            <p:cNvSpPr>
              <a:spLocks noChangeArrowheads="1"/>
            </p:cNvSpPr>
            <p:nvPr/>
          </p:nvSpPr>
          <p:spPr bwMode="auto">
            <a:xfrm>
              <a:off x="3989" y="2061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80" name="Freeform 420"/>
            <p:cNvSpPr>
              <a:spLocks noChangeArrowheads="1"/>
            </p:cNvSpPr>
            <p:nvPr/>
          </p:nvSpPr>
          <p:spPr bwMode="auto">
            <a:xfrm>
              <a:off x="3989" y="2061"/>
              <a:ext cx="13" cy="5"/>
            </a:xfrm>
            <a:custGeom>
              <a:avLst/>
              <a:gdLst>
                <a:gd name="T0" fmla="*/ 0 w 57"/>
                <a:gd name="T1" fmla="*/ 0 h 23"/>
                <a:gd name="T2" fmla="*/ 0 w 57"/>
                <a:gd name="T3" fmla="*/ 0 h 23"/>
                <a:gd name="T4" fmla="*/ 0 w 57"/>
                <a:gd name="T5" fmla="*/ 0 h 23"/>
                <a:gd name="T6" fmla="*/ 0 w 57"/>
                <a:gd name="T7" fmla="*/ 0 h 23"/>
                <a:gd name="T8" fmla="*/ 0 w 5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56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81" name="Freeform 421"/>
            <p:cNvSpPr>
              <a:spLocks noChangeArrowheads="1"/>
            </p:cNvSpPr>
            <p:nvPr/>
          </p:nvSpPr>
          <p:spPr bwMode="auto">
            <a:xfrm>
              <a:off x="4015" y="2061"/>
              <a:ext cx="13" cy="5"/>
            </a:xfrm>
            <a:custGeom>
              <a:avLst/>
              <a:gdLst>
                <a:gd name="T0" fmla="*/ 0 w 58"/>
                <a:gd name="T1" fmla="*/ 0 h 23"/>
                <a:gd name="T2" fmla="*/ 0 w 58"/>
                <a:gd name="T3" fmla="*/ 0 h 23"/>
                <a:gd name="T4" fmla="*/ 0 w 58"/>
                <a:gd name="T5" fmla="*/ 0 h 23"/>
                <a:gd name="T6" fmla="*/ 0 w 58"/>
                <a:gd name="T7" fmla="*/ 0 h 23"/>
                <a:gd name="T8" fmla="*/ 0 w 5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3"/>
                <a:gd name="T17" fmla="*/ 58 w 5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3">
                  <a:moveTo>
                    <a:pt x="57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82" name="Freeform 422"/>
            <p:cNvSpPr>
              <a:spLocks noChangeArrowheads="1"/>
            </p:cNvSpPr>
            <p:nvPr/>
          </p:nvSpPr>
          <p:spPr bwMode="auto">
            <a:xfrm>
              <a:off x="4015" y="2061"/>
              <a:ext cx="13" cy="5"/>
            </a:xfrm>
            <a:custGeom>
              <a:avLst/>
              <a:gdLst>
                <a:gd name="T0" fmla="*/ 0 w 58"/>
                <a:gd name="T1" fmla="*/ 0 h 23"/>
                <a:gd name="T2" fmla="*/ 0 w 58"/>
                <a:gd name="T3" fmla="*/ 0 h 23"/>
                <a:gd name="T4" fmla="*/ 0 w 58"/>
                <a:gd name="T5" fmla="*/ 0 h 23"/>
                <a:gd name="T6" fmla="*/ 0 w 58"/>
                <a:gd name="T7" fmla="*/ 0 h 23"/>
                <a:gd name="T8" fmla="*/ 0 w 5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3"/>
                <a:gd name="T17" fmla="*/ 58 w 5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3">
                  <a:moveTo>
                    <a:pt x="57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22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83" name="Freeform 423"/>
            <p:cNvSpPr>
              <a:spLocks noChangeArrowheads="1"/>
            </p:cNvSpPr>
            <p:nvPr/>
          </p:nvSpPr>
          <p:spPr bwMode="auto">
            <a:xfrm>
              <a:off x="3841" y="2074"/>
              <a:ext cx="42" cy="29"/>
            </a:xfrm>
            <a:custGeom>
              <a:avLst/>
              <a:gdLst>
                <a:gd name="T0" fmla="*/ 0 w 186"/>
                <a:gd name="T1" fmla="*/ 0 h 130"/>
                <a:gd name="T2" fmla="*/ 0 w 186"/>
                <a:gd name="T3" fmla="*/ 0 h 130"/>
                <a:gd name="T4" fmla="*/ 0 w 186"/>
                <a:gd name="T5" fmla="*/ 0 h 130"/>
                <a:gd name="T6" fmla="*/ 0 w 186"/>
                <a:gd name="T7" fmla="*/ 0 h 130"/>
                <a:gd name="T8" fmla="*/ 0 w 186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130"/>
                <a:gd name="T17" fmla="*/ 186 w 186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130">
                  <a:moveTo>
                    <a:pt x="185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12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84" name="Freeform 424"/>
            <p:cNvSpPr>
              <a:spLocks noChangeArrowheads="1"/>
            </p:cNvSpPr>
            <p:nvPr/>
          </p:nvSpPr>
          <p:spPr bwMode="auto">
            <a:xfrm>
              <a:off x="3841" y="2074"/>
              <a:ext cx="42" cy="29"/>
            </a:xfrm>
            <a:custGeom>
              <a:avLst/>
              <a:gdLst>
                <a:gd name="T0" fmla="*/ 0 w 186"/>
                <a:gd name="T1" fmla="*/ 0 h 130"/>
                <a:gd name="T2" fmla="*/ 0 w 186"/>
                <a:gd name="T3" fmla="*/ 0 h 130"/>
                <a:gd name="T4" fmla="*/ 0 w 186"/>
                <a:gd name="T5" fmla="*/ 0 h 130"/>
                <a:gd name="T6" fmla="*/ 0 w 186"/>
                <a:gd name="T7" fmla="*/ 0 h 130"/>
                <a:gd name="T8" fmla="*/ 0 w 186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130"/>
                <a:gd name="T17" fmla="*/ 186 w 186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130">
                  <a:moveTo>
                    <a:pt x="185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12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85" name="Freeform 425"/>
            <p:cNvSpPr>
              <a:spLocks noChangeArrowheads="1"/>
            </p:cNvSpPr>
            <p:nvPr/>
          </p:nvSpPr>
          <p:spPr bwMode="auto">
            <a:xfrm>
              <a:off x="3909" y="2074"/>
              <a:ext cx="42" cy="29"/>
            </a:xfrm>
            <a:custGeom>
              <a:avLst/>
              <a:gdLst>
                <a:gd name="T0" fmla="*/ 0 w 187"/>
                <a:gd name="T1" fmla="*/ 0 h 130"/>
                <a:gd name="T2" fmla="*/ 0 w 187"/>
                <a:gd name="T3" fmla="*/ 0 h 130"/>
                <a:gd name="T4" fmla="*/ 0 w 187"/>
                <a:gd name="T5" fmla="*/ 0 h 130"/>
                <a:gd name="T6" fmla="*/ 0 w 187"/>
                <a:gd name="T7" fmla="*/ 0 h 130"/>
                <a:gd name="T8" fmla="*/ 0 w 187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30"/>
                <a:gd name="T17" fmla="*/ 187 w 187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30">
                  <a:moveTo>
                    <a:pt x="186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6" y="0"/>
                  </a:lnTo>
                  <a:lnTo>
                    <a:pt x="186" y="12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86" name="Freeform 426"/>
            <p:cNvSpPr>
              <a:spLocks noChangeArrowheads="1"/>
            </p:cNvSpPr>
            <p:nvPr/>
          </p:nvSpPr>
          <p:spPr bwMode="auto">
            <a:xfrm>
              <a:off x="3909" y="2074"/>
              <a:ext cx="42" cy="29"/>
            </a:xfrm>
            <a:custGeom>
              <a:avLst/>
              <a:gdLst>
                <a:gd name="T0" fmla="*/ 0 w 187"/>
                <a:gd name="T1" fmla="*/ 0 h 130"/>
                <a:gd name="T2" fmla="*/ 0 w 187"/>
                <a:gd name="T3" fmla="*/ 0 h 130"/>
                <a:gd name="T4" fmla="*/ 0 w 187"/>
                <a:gd name="T5" fmla="*/ 0 h 130"/>
                <a:gd name="T6" fmla="*/ 0 w 187"/>
                <a:gd name="T7" fmla="*/ 0 h 130"/>
                <a:gd name="T8" fmla="*/ 0 w 187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30"/>
                <a:gd name="T17" fmla="*/ 187 w 187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30">
                  <a:moveTo>
                    <a:pt x="186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6" y="0"/>
                  </a:lnTo>
                  <a:lnTo>
                    <a:pt x="186" y="12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87" name="Freeform 427"/>
            <p:cNvSpPr>
              <a:spLocks noChangeArrowheads="1"/>
            </p:cNvSpPr>
            <p:nvPr/>
          </p:nvSpPr>
          <p:spPr bwMode="auto">
            <a:xfrm>
              <a:off x="3977" y="2074"/>
              <a:ext cx="42" cy="29"/>
            </a:xfrm>
            <a:custGeom>
              <a:avLst/>
              <a:gdLst>
                <a:gd name="T0" fmla="*/ 0 w 186"/>
                <a:gd name="T1" fmla="*/ 0 h 130"/>
                <a:gd name="T2" fmla="*/ 0 w 186"/>
                <a:gd name="T3" fmla="*/ 0 h 130"/>
                <a:gd name="T4" fmla="*/ 0 w 186"/>
                <a:gd name="T5" fmla="*/ 0 h 130"/>
                <a:gd name="T6" fmla="*/ 0 w 186"/>
                <a:gd name="T7" fmla="*/ 0 h 130"/>
                <a:gd name="T8" fmla="*/ 0 w 186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130"/>
                <a:gd name="T17" fmla="*/ 186 w 186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130">
                  <a:moveTo>
                    <a:pt x="185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12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88" name="Freeform 428"/>
            <p:cNvSpPr>
              <a:spLocks noChangeArrowheads="1"/>
            </p:cNvSpPr>
            <p:nvPr/>
          </p:nvSpPr>
          <p:spPr bwMode="auto">
            <a:xfrm>
              <a:off x="3977" y="2074"/>
              <a:ext cx="42" cy="29"/>
            </a:xfrm>
            <a:custGeom>
              <a:avLst/>
              <a:gdLst>
                <a:gd name="T0" fmla="*/ 0 w 186"/>
                <a:gd name="T1" fmla="*/ 0 h 130"/>
                <a:gd name="T2" fmla="*/ 0 w 186"/>
                <a:gd name="T3" fmla="*/ 0 h 130"/>
                <a:gd name="T4" fmla="*/ 0 w 186"/>
                <a:gd name="T5" fmla="*/ 0 h 130"/>
                <a:gd name="T6" fmla="*/ 0 w 186"/>
                <a:gd name="T7" fmla="*/ 0 h 130"/>
                <a:gd name="T8" fmla="*/ 0 w 186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130"/>
                <a:gd name="T17" fmla="*/ 186 w 186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130">
                  <a:moveTo>
                    <a:pt x="185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129"/>
                  </a:lnTo>
                </a:path>
              </a:pathLst>
            </a:cu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29" name="Group 429"/>
          <p:cNvGrpSpPr>
            <a:grpSpLocks/>
          </p:cNvGrpSpPr>
          <p:nvPr/>
        </p:nvGrpSpPr>
        <p:grpSpPr bwMode="auto">
          <a:xfrm>
            <a:off x="9040813" y="4541838"/>
            <a:ext cx="506412" cy="457200"/>
            <a:chOff x="5166" y="2595"/>
            <a:chExt cx="289" cy="262"/>
          </a:xfrm>
        </p:grpSpPr>
        <p:sp>
          <p:nvSpPr>
            <p:cNvPr id="63588" name="Freeform 430"/>
            <p:cNvSpPr>
              <a:spLocks noChangeArrowheads="1"/>
            </p:cNvSpPr>
            <p:nvPr/>
          </p:nvSpPr>
          <p:spPr bwMode="auto">
            <a:xfrm>
              <a:off x="5166" y="2771"/>
              <a:ext cx="263" cy="49"/>
            </a:xfrm>
            <a:custGeom>
              <a:avLst/>
              <a:gdLst>
                <a:gd name="T0" fmla="*/ 0 w 1158"/>
                <a:gd name="T1" fmla="*/ 0 h 216"/>
                <a:gd name="T2" fmla="*/ 1 w 1158"/>
                <a:gd name="T3" fmla="*/ 0 h 216"/>
                <a:gd name="T4" fmla="*/ 1 w 1158"/>
                <a:gd name="T5" fmla="*/ 0 h 216"/>
                <a:gd name="T6" fmla="*/ 0 w 1158"/>
                <a:gd name="T7" fmla="*/ 0 h 216"/>
                <a:gd name="T8" fmla="*/ 0 w 1158"/>
                <a:gd name="T9" fmla="*/ 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8"/>
                <a:gd name="T16" fmla="*/ 0 h 216"/>
                <a:gd name="T17" fmla="*/ 1158 w 1158"/>
                <a:gd name="T18" fmla="*/ 216 h 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8" h="216">
                  <a:moveTo>
                    <a:pt x="0" y="0"/>
                  </a:moveTo>
                  <a:lnTo>
                    <a:pt x="1157" y="0"/>
                  </a:lnTo>
                  <a:lnTo>
                    <a:pt x="1157" y="215"/>
                  </a:lnTo>
                  <a:lnTo>
                    <a:pt x="0" y="215"/>
                  </a:lnTo>
                  <a:lnTo>
                    <a:pt x="0" y="0"/>
                  </a:lnTo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89" name="Freeform 431"/>
            <p:cNvSpPr>
              <a:spLocks noChangeArrowheads="1"/>
            </p:cNvSpPr>
            <p:nvPr/>
          </p:nvSpPr>
          <p:spPr bwMode="auto">
            <a:xfrm>
              <a:off x="5166" y="2771"/>
              <a:ext cx="263" cy="49"/>
            </a:xfrm>
            <a:custGeom>
              <a:avLst/>
              <a:gdLst>
                <a:gd name="T0" fmla="*/ 0 w 1158"/>
                <a:gd name="T1" fmla="*/ 0 h 216"/>
                <a:gd name="T2" fmla="*/ 1 w 1158"/>
                <a:gd name="T3" fmla="*/ 0 h 216"/>
                <a:gd name="T4" fmla="*/ 1 w 1158"/>
                <a:gd name="T5" fmla="*/ 0 h 216"/>
                <a:gd name="T6" fmla="*/ 0 w 1158"/>
                <a:gd name="T7" fmla="*/ 0 h 216"/>
                <a:gd name="T8" fmla="*/ 0 w 1158"/>
                <a:gd name="T9" fmla="*/ 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8"/>
                <a:gd name="T16" fmla="*/ 0 h 216"/>
                <a:gd name="T17" fmla="*/ 1158 w 1158"/>
                <a:gd name="T18" fmla="*/ 216 h 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8" h="216">
                  <a:moveTo>
                    <a:pt x="0" y="0"/>
                  </a:moveTo>
                  <a:lnTo>
                    <a:pt x="1157" y="0"/>
                  </a:lnTo>
                  <a:lnTo>
                    <a:pt x="1157" y="215"/>
                  </a:lnTo>
                  <a:lnTo>
                    <a:pt x="0" y="21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0" name="Freeform 432"/>
            <p:cNvSpPr>
              <a:spLocks noChangeArrowheads="1"/>
            </p:cNvSpPr>
            <p:nvPr/>
          </p:nvSpPr>
          <p:spPr bwMode="auto">
            <a:xfrm>
              <a:off x="5166" y="2745"/>
              <a:ext cx="290" cy="27"/>
            </a:xfrm>
            <a:custGeom>
              <a:avLst/>
              <a:gdLst>
                <a:gd name="T0" fmla="*/ 0 w 1281"/>
                <a:gd name="T1" fmla="*/ 0 h 119"/>
                <a:gd name="T2" fmla="*/ 0 w 1281"/>
                <a:gd name="T3" fmla="*/ 0 h 119"/>
                <a:gd name="T4" fmla="*/ 1 w 1281"/>
                <a:gd name="T5" fmla="*/ 0 h 119"/>
                <a:gd name="T6" fmla="*/ 1 w 1281"/>
                <a:gd name="T7" fmla="*/ 0 h 119"/>
                <a:gd name="T8" fmla="*/ 0 w 1281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1"/>
                <a:gd name="T16" fmla="*/ 0 h 119"/>
                <a:gd name="T17" fmla="*/ 1281 w 1281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1" h="119">
                  <a:moveTo>
                    <a:pt x="0" y="118"/>
                  </a:moveTo>
                  <a:lnTo>
                    <a:pt x="121" y="0"/>
                  </a:lnTo>
                  <a:lnTo>
                    <a:pt x="1280" y="0"/>
                  </a:lnTo>
                  <a:lnTo>
                    <a:pt x="1156" y="118"/>
                  </a:lnTo>
                  <a:lnTo>
                    <a:pt x="0" y="118"/>
                  </a:lnTo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1" name="Freeform 433"/>
            <p:cNvSpPr>
              <a:spLocks noChangeArrowheads="1"/>
            </p:cNvSpPr>
            <p:nvPr/>
          </p:nvSpPr>
          <p:spPr bwMode="auto">
            <a:xfrm>
              <a:off x="5166" y="2745"/>
              <a:ext cx="290" cy="27"/>
            </a:xfrm>
            <a:custGeom>
              <a:avLst/>
              <a:gdLst>
                <a:gd name="T0" fmla="*/ 0 w 1281"/>
                <a:gd name="T1" fmla="*/ 0 h 119"/>
                <a:gd name="T2" fmla="*/ 0 w 1281"/>
                <a:gd name="T3" fmla="*/ 0 h 119"/>
                <a:gd name="T4" fmla="*/ 1 w 1281"/>
                <a:gd name="T5" fmla="*/ 0 h 119"/>
                <a:gd name="T6" fmla="*/ 1 w 1281"/>
                <a:gd name="T7" fmla="*/ 0 h 119"/>
                <a:gd name="T8" fmla="*/ 0 w 1281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1"/>
                <a:gd name="T16" fmla="*/ 0 h 119"/>
                <a:gd name="T17" fmla="*/ 1281 w 1281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1" h="119">
                  <a:moveTo>
                    <a:pt x="0" y="118"/>
                  </a:moveTo>
                  <a:lnTo>
                    <a:pt x="121" y="0"/>
                  </a:lnTo>
                  <a:lnTo>
                    <a:pt x="1280" y="0"/>
                  </a:lnTo>
                  <a:lnTo>
                    <a:pt x="1156" y="118"/>
                  </a:lnTo>
                  <a:lnTo>
                    <a:pt x="0" y="118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2" name="Freeform 434"/>
            <p:cNvSpPr>
              <a:spLocks noChangeArrowheads="1"/>
            </p:cNvSpPr>
            <p:nvPr/>
          </p:nvSpPr>
          <p:spPr bwMode="auto">
            <a:xfrm>
              <a:off x="5350" y="2788"/>
              <a:ext cx="63" cy="11"/>
            </a:xfrm>
            <a:custGeom>
              <a:avLst/>
              <a:gdLst>
                <a:gd name="T0" fmla="*/ 0 w 280"/>
                <a:gd name="T1" fmla="*/ 0 h 49"/>
                <a:gd name="T2" fmla="*/ 0 w 280"/>
                <a:gd name="T3" fmla="*/ 0 h 49"/>
                <a:gd name="T4" fmla="*/ 0 w 280"/>
                <a:gd name="T5" fmla="*/ 0 h 49"/>
                <a:gd name="T6" fmla="*/ 0 w 280"/>
                <a:gd name="T7" fmla="*/ 0 h 49"/>
                <a:gd name="T8" fmla="*/ 0 w 280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49"/>
                <a:gd name="T17" fmla="*/ 280 w 28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49">
                  <a:moveTo>
                    <a:pt x="27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279" y="4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3" name="Freeform 435"/>
            <p:cNvSpPr>
              <a:spLocks noChangeArrowheads="1"/>
            </p:cNvSpPr>
            <p:nvPr/>
          </p:nvSpPr>
          <p:spPr bwMode="auto">
            <a:xfrm>
              <a:off x="5428" y="2745"/>
              <a:ext cx="28" cy="75"/>
            </a:xfrm>
            <a:custGeom>
              <a:avLst/>
              <a:gdLst>
                <a:gd name="T0" fmla="*/ 0 w 125"/>
                <a:gd name="T1" fmla="*/ 0 h 332"/>
                <a:gd name="T2" fmla="*/ 0 w 125"/>
                <a:gd name="T3" fmla="*/ 0 h 332"/>
                <a:gd name="T4" fmla="*/ 0 w 125"/>
                <a:gd name="T5" fmla="*/ 0 h 332"/>
                <a:gd name="T6" fmla="*/ 0 w 125"/>
                <a:gd name="T7" fmla="*/ 0 h 332"/>
                <a:gd name="T8" fmla="*/ 0 w 125"/>
                <a:gd name="T9" fmla="*/ 0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332"/>
                <a:gd name="T17" fmla="*/ 125 w 125"/>
                <a:gd name="T18" fmla="*/ 332 h 3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332">
                  <a:moveTo>
                    <a:pt x="0" y="331"/>
                  </a:moveTo>
                  <a:lnTo>
                    <a:pt x="124" y="207"/>
                  </a:lnTo>
                  <a:lnTo>
                    <a:pt x="124" y="0"/>
                  </a:lnTo>
                  <a:lnTo>
                    <a:pt x="0" y="117"/>
                  </a:lnTo>
                  <a:lnTo>
                    <a:pt x="0" y="331"/>
                  </a:lnTo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4" name="Freeform 436"/>
            <p:cNvSpPr>
              <a:spLocks noChangeArrowheads="1"/>
            </p:cNvSpPr>
            <p:nvPr/>
          </p:nvSpPr>
          <p:spPr bwMode="auto">
            <a:xfrm>
              <a:off x="5428" y="2745"/>
              <a:ext cx="28" cy="75"/>
            </a:xfrm>
            <a:custGeom>
              <a:avLst/>
              <a:gdLst>
                <a:gd name="T0" fmla="*/ 0 w 125"/>
                <a:gd name="T1" fmla="*/ 0 h 332"/>
                <a:gd name="T2" fmla="*/ 0 w 125"/>
                <a:gd name="T3" fmla="*/ 0 h 332"/>
                <a:gd name="T4" fmla="*/ 0 w 125"/>
                <a:gd name="T5" fmla="*/ 0 h 332"/>
                <a:gd name="T6" fmla="*/ 0 w 125"/>
                <a:gd name="T7" fmla="*/ 0 h 332"/>
                <a:gd name="T8" fmla="*/ 0 w 125"/>
                <a:gd name="T9" fmla="*/ 0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332"/>
                <a:gd name="T17" fmla="*/ 125 w 125"/>
                <a:gd name="T18" fmla="*/ 332 h 3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332">
                  <a:moveTo>
                    <a:pt x="0" y="331"/>
                  </a:moveTo>
                  <a:lnTo>
                    <a:pt x="124" y="207"/>
                  </a:lnTo>
                  <a:lnTo>
                    <a:pt x="124" y="0"/>
                  </a:lnTo>
                  <a:lnTo>
                    <a:pt x="0" y="117"/>
                  </a:lnTo>
                  <a:lnTo>
                    <a:pt x="0" y="331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5" name="Freeform 437"/>
            <p:cNvSpPr>
              <a:spLocks noChangeArrowheads="1"/>
            </p:cNvSpPr>
            <p:nvPr/>
          </p:nvSpPr>
          <p:spPr bwMode="auto">
            <a:xfrm>
              <a:off x="5167" y="2814"/>
              <a:ext cx="232" cy="37"/>
            </a:xfrm>
            <a:custGeom>
              <a:avLst/>
              <a:gdLst>
                <a:gd name="T0" fmla="*/ 0 w 1024"/>
                <a:gd name="T1" fmla="*/ 0 h 165"/>
                <a:gd name="T2" fmla="*/ 0 w 1024"/>
                <a:gd name="T3" fmla="*/ 0 h 165"/>
                <a:gd name="T4" fmla="*/ 1 w 1024"/>
                <a:gd name="T5" fmla="*/ 0 h 165"/>
                <a:gd name="T6" fmla="*/ 0 w 1024"/>
                <a:gd name="T7" fmla="*/ 0 h 165"/>
                <a:gd name="T8" fmla="*/ 0 w 1024"/>
                <a:gd name="T9" fmla="*/ 0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4"/>
                <a:gd name="T16" fmla="*/ 0 h 165"/>
                <a:gd name="T17" fmla="*/ 1024 w 1024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4" h="165">
                  <a:moveTo>
                    <a:pt x="0" y="164"/>
                  </a:moveTo>
                  <a:lnTo>
                    <a:pt x="129" y="0"/>
                  </a:lnTo>
                  <a:lnTo>
                    <a:pt x="1023" y="0"/>
                  </a:lnTo>
                  <a:lnTo>
                    <a:pt x="893" y="164"/>
                  </a:lnTo>
                  <a:lnTo>
                    <a:pt x="0" y="164"/>
                  </a:lnTo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6" name="Freeform 438"/>
            <p:cNvSpPr>
              <a:spLocks noChangeArrowheads="1"/>
            </p:cNvSpPr>
            <p:nvPr/>
          </p:nvSpPr>
          <p:spPr bwMode="auto">
            <a:xfrm>
              <a:off x="5167" y="2814"/>
              <a:ext cx="232" cy="37"/>
            </a:xfrm>
            <a:custGeom>
              <a:avLst/>
              <a:gdLst>
                <a:gd name="T0" fmla="*/ 0 w 1024"/>
                <a:gd name="T1" fmla="*/ 0 h 165"/>
                <a:gd name="T2" fmla="*/ 0 w 1024"/>
                <a:gd name="T3" fmla="*/ 0 h 165"/>
                <a:gd name="T4" fmla="*/ 1 w 1024"/>
                <a:gd name="T5" fmla="*/ 0 h 165"/>
                <a:gd name="T6" fmla="*/ 0 w 1024"/>
                <a:gd name="T7" fmla="*/ 0 h 165"/>
                <a:gd name="T8" fmla="*/ 0 w 1024"/>
                <a:gd name="T9" fmla="*/ 0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4"/>
                <a:gd name="T16" fmla="*/ 0 h 165"/>
                <a:gd name="T17" fmla="*/ 1024 w 1024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4" h="165">
                  <a:moveTo>
                    <a:pt x="0" y="164"/>
                  </a:moveTo>
                  <a:lnTo>
                    <a:pt x="129" y="0"/>
                  </a:lnTo>
                  <a:lnTo>
                    <a:pt x="1023" y="0"/>
                  </a:lnTo>
                  <a:lnTo>
                    <a:pt x="893" y="164"/>
                  </a:lnTo>
                  <a:lnTo>
                    <a:pt x="0" y="164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7" name="Freeform 439"/>
            <p:cNvSpPr>
              <a:spLocks noChangeArrowheads="1"/>
            </p:cNvSpPr>
            <p:nvPr/>
          </p:nvSpPr>
          <p:spPr bwMode="auto">
            <a:xfrm>
              <a:off x="5369" y="2814"/>
              <a:ext cx="30" cy="44"/>
            </a:xfrm>
            <a:custGeom>
              <a:avLst/>
              <a:gdLst>
                <a:gd name="T0" fmla="*/ 0 w 132"/>
                <a:gd name="T1" fmla="*/ 0 h 196"/>
                <a:gd name="T2" fmla="*/ 0 w 132"/>
                <a:gd name="T3" fmla="*/ 0 h 196"/>
                <a:gd name="T4" fmla="*/ 0 w 132"/>
                <a:gd name="T5" fmla="*/ 0 h 196"/>
                <a:gd name="T6" fmla="*/ 0 w 132"/>
                <a:gd name="T7" fmla="*/ 0 h 196"/>
                <a:gd name="T8" fmla="*/ 0 w 132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96"/>
                <a:gd name="T17" fmla="*/ 132 w 132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96">
                  <a:moveTo>
                    <a:pt x="0" y="195"/>
                  </a:moveTo>
                  <a:lnTo>
                    <a:pt x="131" y="60"/>
                  </a:lnTo>
                  <a:lnTo>
                    <a:pt x="131" y="0"/>
                  </a:lnTo>
                  <a:lnTo>
                    <a:pt x="0" y="162"/>
                  </a:lnTo>
                  <a:lnTo>
                    <a:pt x="0" y="195"/>
                  </a:lnTo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8" name="Freeform 440"/>
            <p:cNvSpPr>
              <a:spLocks noChangeArrowheads="1"/>
            </p:cNvSpPr>
            <p:nvPr/>
          </p:nvSpPr>
          <p:spPr bwMode="auto">
            <a:xfrm>
              <a:off x="5369" y="2814"/>
              <a:ext cx="30" cy="44"/>
            </a:xfrm>
            <a:custGeom>
              <a:avLst/>
              <a:gdLst>
                <a:gd name="T0" fmla="*/ 0 w 132"/>
                <a:gd name="T1" fmla="*/ 0 h 196"/>
                <a:gd name="T2" fmla="*/ 0 w 132"/>
                <a:gd name="T3" fmla="*/ 0 h 196"/>
                <a:gd name="T4" fmla="*/ 0 w 132"/>
                <a:gd name="T5" fmla="*/ 0 h 196"/>
                <a:gd name="T6" fmla="*/ 0 w 132"/>
                <a:gd name="T7" fmla="*/ 0 h 196"/>
                <a:gd name="T8" fmla="*/ 0 w 132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96"/>
                <a:gd name="T17" fmla="*/ 132 w 132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96">
                  <a:moveTo>
                    <a:pt x="0" y="195"/>
                  </a:moveTo>
                  <a:lnTo>
                    <a:pt x="131" y="60"/>
                  </a:lnTo>
                  <a:lnTo>
                    <a:pt x="131" y="0"/>
                  </a:lnTo>
                  <a:lnTo>
                    <a:pt x="0" y="162"/>
                  </a:lnTo>
                  <a:lnTo>
                    <a:pt x="0" y="195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9" name="Freeform 441"/>
            <p:cNvSpPr>
              <a:spLocks noChangeArrowheads="1"/>
            </p:cNvSpPr>
            <p:nvPr/>
          </p:nvSpPr>
          <p:spPr bwMode="auto">
            <a:xfrm>
              <a:off x="5167" y="2850"/>
              <a:ext cx="203" cy="8"/>
            </a:xfrm>
            <a:custGeom>
              <a:avLst/>
              <a:gdLst>
                <a:gd name="T0" fmla="*/ 0 w 895"/>
                <a:gd name="T1" fmla="*/ 0 h 35"/>
                <a:gd name="T2" fmla="*/ 0 w 895"/>
                <a:gd name="T3" fmla="*/ 0 h 35"/>
                <a:gd name="T4" fmla="*/ 0 w 895"/>
                <a:gd name="T5" fmla="*/ 0 h 35"/>
                <a:gd name="T6" fmla="*/ 0 w 895"/>
                <a:gd name="T7" fmla="*/ 0 h 35"/>
                <a:gd name="T8" fmla="*/ 0 w 895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5"/>
                <a:gd name="T16" fmla="*/ 0 h 35"/>
                <a:gd name="T17" fmla="*/ 895 w 89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5" h="35">
                  <a:moveTo>
                    <a:pt x="0" y="0"/>
                  </a:moveTo>
                  <a:lnTo>
                    <a:pt x="894" y="0"/>
                  </a:lnTo>
                  <a:lnTo>
                    <a:pt x="894" y="34"/>
                  </a:lnTo>
                  <a:lnTo>
                    <a:pt x="0" y="34"/>
                  </a:lnTo>
                  <a:lnTo>
                    <a:pt x="0" y="0"/>
                  </a:lnTo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00" name="Freeform 442"/>
            <p:cNvSpPr>
              <a:spLocks noChangeArrowheads="1"/>
            </p:cNvSpPr>
            <p:nvPr/>
          </p:nvSpPr>
          <p:spPr bwMode="auto">
            <a:xfrm>
              <a:off x="5167" y="2850"/>
              <a:ext cx="203" cy="8"/>
            </a:xfrm>
            <a:custGeom>
              <a:avLst/>
              <a:gdLst>
                <a:gd name="T0" fmla="*/ 0 w 895"/>
                <a:gd name="T1" fmla="*/ 0 h 35"/>
                <a:gd name="T2" fmla="*/ 0 w 895"/>
                <a:gd name="T3" fmla="*/ 0 h 35"/>
                <a:gd name="T4" fmla="*/ 0 w 895"/>
                <a:gd name="T5" fmla="*/ 0 h 35"/>
                <a:gd name="T6" fmla="*/ 0 w 895"/>
                <a:gd name="T7" fmla="*/ 0 h 35"/>
                <a:gd name="T8" fmla="*/ 0 w 895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5"/>
                <a:gd name="T16" fmla="*/ 0 h 35"/>
                <a:gd name="T17" fmla="*/ 895 w 89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5" h="35">
                  <a:moveTo>
                    <a:pt x="0" y="0"/>
                  </a:moveTo>
                  <a:lnTo>
                    <a:pt x="894" y="0"/>
                  </a:lnTo>
                  <a:lnTo>
                    <a:pt x="894" y="34"/>
                  </a:lnTo>
                  <a:lnTo>
                    <a:pt x="0" y="34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01" name="Freeform 443"/>
            <p:cNvSpPr>
              <a:spLocks noChangeArrowheads="1"/>
            </p:cNvSpPr>
            <p:nvPr/>
          </p:nvSpPr>
          <p:spPr bwMode="auto">
            <a:xfrm>
              <a:off x="5205" y="2745"/>
              <a:ext cx="209" cy="21"/>
            </a:xfrm>
            <a:custGeom>
              <a:avLst/>
              <a:gdLst>
                <a:gd name="T0" fmla="*/ 0 w 920"/>
                <a:gd name="T1" fmla="*/ 0 h 93"/>
                <a:gd name="T2" fmla="*/ 0 w 920"/>
                <a:gd name="T3" fmla="*/ 0 h 93"/>
                <a:gd name="T4" fmla="*/ 0 w 920"/>
                <a:gd name="T5" fmla="*/ 0 h 93"/>
                <a:gd name="T6" fmla="*/ 0 w 920"/>
                <a:gd name="T7" fmla="*/ 0 h 93"/>
                <a:gd name="T8" fmla="*/ 0 w 92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0"/>
                <a:gd name="T16" fmla="*/ 0 h 93"/>
                <a:gd name="T17" fmla="*/ 920 w 92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0" h="93">
                  <a:moveTo>
                    <a:pt x="0" y="92"/>
                  </a:moveTo>
                  <a:lnTo>
                    <a:pt x="97" y="0"/>
                  </a:lnTo>
                  <a:lnTo>
                    <a:pt x="919" y="0"/>
                  </a:lnTo>
                  <a:lnTo>
                    <a:pt x="827" y="92"/>
                  </a:lnTo>
                  <a:lnTo>
                    <a:pt x="0" y="9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02" name="Freeform 444"/>
            <p:cNvSpPr>
              <a:spLocks noChangeArrowheads="1"/>
            </p:cNvSpPr>
            <p:nvPr/>
          </p:nvSpPr>
          <p:spPr bwMode="auto">
            <a:xfrm>
              <a:off x="5205" y="2745"/>
              <a:ext cx="209" cy="21"/>
            </a:xfrm>
            <a:custGeom>
              <a:avLst/>
              <a:gdLst>
                <a:gd name="T0" fmla="*/ 0 w 920"/>
                <a:gd name="T1" fmla="*/ 0 h 93"/>
                <a:gd name="T2" fmla="*/ 0 w 920"/>
                <a:gd name="T3" fmla="*/ 0 h 93"/>
                <a:gd name="T4" fmla="*/ 0 w 920"/>
                <a:gd name="T5" fmla="*/ 0 h 93"/>
                <a:gd name="T6" fmla="*/ 0 w 920"/>
                <a:gd name="T7" fmla="*/ 0 h 93"/>
                <a:gd name="T8" fmla="*/ 0 w 92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0"/>
                <a:gd name="T16" fmla="*/ 0 h 93"/>
                <a:gd name="T17" fmla="*/ 920 w 92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0" h="93">
                  <a:moveTo>
                    <a:pt x="0" y="92"/>
                  </a:moveTo>
                  <a:lnTo>
                    <a:pt x="97" y="0"/>
                  </a:lnTo>
                  <a:lnTo>
                    <a:pt x="919" y="0"/>
                  </a:lnTo>
                  <a:lnTo>
                    <a:pt x="827" y="92"/>
                  </a:lnTo>
                  <a:lnTo>
                    <a:pt x="0" y="92"/>
                  </a:ln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03" name="Freeform 445"/>
            <p:cNvSpPr>
              <a:spLocks noChangeArrowheads="1"/>
            </p:cNvSpPr>
            <p:nvPr/>
          </p:nvSpPr>
          <p:spPr bwMode="auto">
            <a:xfrm>
              <a:off x="5204" y="2595"/>
              <a:ext cx="207" cy="20"/>
            </a:xfrm>
            <a:custGeom>
              <a:avLst/>
              <a:gdLst>
                <a:gd name="T0" fmla="*/ 0 w 913"/>
                <a:gd name="T1" fmla="*/ 0 h 87"/>
                <a:gd name="T2" fmla="*/ 0 w 913"/>
                <a:gd name="T3" fmla="*/ 0 h 87"/>
                <a:gd name="T4" fmla="*/ 0 w 913"/>
                <a:gd name="T5" fmla="*/ 0 h 87"/>
                <a:gd name="T6" fmla="*/ 0 w 913"/>
                <a:gd name="T7" fmla="*/ 0 h 87"/>
                <a:gd name="T8" fmla="*/ 0 w 913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87"/>
                <a:gd name="T17" fmla="*/ 913 w 91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87">
                  <a:moveTo>
                    <a:pt x="0" y="86"/>
                  </a:moveTo>
                  <a:lnTo>
                    <a:pt x="90" y="0"/>
                  </a:lnTo>
                  <a:lnTo>
                    <a:pt x="912" y="0"/>
                  </a:lnTo>
                  <a:lnTo>
                    <a:pt x="820" y="86"/>
                  </a:lnTo>
                  <a:lnTo>
                    <a:pt x="0" y="86"/>
                  </a:lnTo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04" name="Freeform 446"/>
            <p:cNvSpPr>
              <a:spLocks noChangeArrowheads="1"/>
            </p:cNvSpPr>
            <p:nvPr/>
          </p:nvSpPr>
          <p:spPr bwMode="auto">
            <a:xfrm>
              <a:off x="5204" y="2595"/>
              <a:ext cx="207" cy="20"/>
            </a:xfrm>
            <a:custGeom>
              <a:avLst/>
              <a:gdLst>
                <a:gd name="T0" fmla="*/ 0 w 913"/>
                <a:gd name="T1" fmla="*/ 0 h 87"/>
                <a:gd name="T2" fmla="*/ 0 w 913"/>
                <a:gd name="T3" fmla="*/ 0 h 87"/>
                <a:gd name="T4" fmla="*/ 0 w 913"/>
                <a:gd name="T5" fmla="*/ 0 h 87"/>
                <a:gd name="T6" fmla="*/ 0 w 913"/>
                <a:gd name="T7" fmla="*/ 0 h 87"/>
                <a:gd name="T8" fmla="*/ 0 w 913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87"/>
                <a:gd name="T17" fmla="*/ 913 w 91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87">
                  <a:moveTo>
                    <a:pt x="0" y="86"/>
                  </a:moveTo>
                  <a:lnTo>
                    <a:pt x="90" y="0"/>
                  </a:lnTo>
                  <a:lnTo>
                    <a:pt x="912" y="0"/>
                  </a:lnTo>
                  <a:lnTo>
                    <a:pt x="820" y="86"/>
                  </a:lnTo>
                  <a:lnTo>
                    <a:pt x="0" y="86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05" name="Freeform 447"/>
            <p:cNvSpPr>
              <a:spLocks noChangeArrowheads="1"/>
            </p:cNvSpPr>
            <p:nvPr/>
          </p:nvSpPr>
          <p:spPr bwMode="auto">
            <a:xfrm>
              <a:off x="5204" y="2614"/>
              <a:ext cx="188" cy="149"/>
            </a:xfrm>
            <a:custGeom>
              <a:avLst/>
              <a:gdLst>
                <a:gd name="T0" fmla="*/ 0 w 830"/>
                <a:gd name="T1" fmla="*/ 0 h 656"/>
                <a:gd name="T2" fmla="*/ 0 w 830"/>
                <a:gd name="T3" fmla="*/ 0 h 656"/>
                <a:gd name="T4" fmla="*/ 0 w 830"/>
                <a:gd name="T5" fmla="*/ 0 h 656"/>
                <a:gd name="T6" fmla="*/ 0 w 830"/>
                <a:gd name="T7" fmla="*/ 0 h 656"/>
                <a:gd name="T8" fmla="*/ 0 w 830"/>
                <a:gd name="T9" fmla="*/ 0 h 6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0"/>
                <a:gd name="T16" fmla="*/ 0 h 656"/>
                <a:gd name="T17" fmla="*/ 830 w 830"/>
                <a:gd name="T18" fmla="*/ 656 h 6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0" h="656">
                  <a:moveTo>
                    <a:pt x="0" y="0"/>
                  </a:moveTo>
                  <a:lnTo>
                    <a:pt x="829" y="0"/>
                  </a:lnTo>
                  <a:lnTo>
                    <a:pt x="829" y="655"/>
                  </a:lnTo>
                  <a:lnTo>
                    <a:pt x="0" y="655"/>
                  </a:lnTo>
                  <a:lnTo>
                    <a:pt x="0" y="0"/>
                  </a:lnTo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06" name="Freeform 448"/>
            <p:cNvSpPr>
              <a:spLocks noChangeArrowheads="1"/>
            </p:cNvSpPr>
            <p:nvPr/>
          </p:nvSpPr>
          <p:spPr bwMode="auto">
            <a:xfrm>
              <a:off x="5204" y="2614"/>
              <a:ext cx="188" cy="149"/>
            </a:xfrm>
            <a:custGeom>
              <a:avLst/>
              <a:gdLst>
                <a:gd name="T0" fmla="*/ 0 w 830"/>
                <a:gd name="T1" fmla="*/ 0 h 656"/>
                <a:gd name="T2" fmla="*/ 0 w 830"/>
                <a:gd name="T3" fmla="*/ 0 h 656"/>
                <a:gd name="T4" fmla="*/ 0 w 830"/>
                <a:gd name="T5" fmla="*/ 0 h 656"/>
                <a:gd name="T6" fmla="*/ 0 w 830"/>
                <a:gd name="T7" fmla="*/ 0 h 656"/>
                <a:gd name="T8" fmla="*/ 0 w 830"/>
                <a:gd name="T9" fmla="*/ 0 h 6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0"/>
                <a:gd name="T16" fmla="*/ 0 h 656"/>
                <a:gd name="T17" fmla="*/ 830 w 830"/>
                <a:gd name="T18" fmla="*/ 656 h 6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0" h="656">
                  <a:moveTo>
                    <a:pt x="0" y="0"/>
                  </a:moveTo>
                  <a:lnTo>
                    <a:pt x="829" y="0"/>
                  </a:lnTo>
                  <a:lnTo>
                    <a:pt x="829" y="655"/>
                  </a:lnTo>
                  <a:lnTo>
                    <a:pt x="0" y="65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07" name="Freeform 449"/>
            <p:cNvSpPr>
              <a:spLocks noChangeArrowheads="1"/>
            </p:cNvSpPr>
            <p:nvPr/>
          </p:nvSpPr>
          <p:spPr bwMode="auto">
            <a:xfrm>
              <a:off x="5224" y="2634"/>
              <a:ext cx="156" cy="115"/>
            </a:xfrm>
            <a:custGeom>
              <a:avLst/>
              <a:gdLst>
                <a:gd name="T0" fmla="*/ 0 w 687"/>
                <a:gd name="T1" fmla="*/ 0 h 507"/>
                <a:gd name="T2" fmla="*/ 0 w 687"/>
                <a:gd name="T3" fmla="*/ 0 h 507"/>
                <a:gd name="T4" fmla="*/ 0 w 687"/>
                <a:gd name="T5" fmla="*/ 0 h 507"/>
                <a:gd name="T6" fmla="*/ 0 w 687"/>
                <a:gd name="T7" fmla="*/ 0 h 507"/>
                <a:gd name="T8" fmla="*/ 0 w 687"/>
                <a:gd name="T9" fmla="*/ 0 h 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7"/>
                <a:gd name="T16" fmla="*/ 0 h 507"/>
                <a:gd name="T17" fmla="*/ 687 w 687"/>
                <a:gd name="T18" fmla="*/ 507 h 5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7" h="507">
                  <a:moveTo>
                    <a:pt x="0" y="0"/>
                  </a:moveTo>
                  <a:lnTo>
                    <a:pt x="686" y="0"/>
                  </a:lnTo>
                  <a:lnTo>
                    <a:pt x="686" y="506"/>
                  </a:lnTo>
                  <a:lnTo>
                    <a:pt x="0" y="50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08" name="Freeform 450"/>
            <p:cNvSpPr>
              <a:spLocks noChangeArrowheads="1"/>
            </p:cNvSpPr>
            <p:nvPr/>
          </p:nvSpPr>
          <p:spPr bwMode="auto">
            <a:xfrm>
              <a:off x="5220" y="2634"/>
              <a:ext cx="156" cy="115"/>
            </a:xfrm>
            <a:custGeom>
              <a:avLst/>
              <a:gdLst>
                <a:gd name="T0" fmla="*/ 0 w 687"/>
                <a:gd name="T1" fmla="*/ 0 h 507"/>
                <a:gd name="T2" fmla="*/ 0 w 687"/>
                <a:gd name="T3" fmla="*/ 0 h 507"/>
                <a:gd name="T4" fmla="*/ 0 w 687"/>
                <a:gd name="T5" fmla="*/ 0 h 507"/>
                <a:gd name="T6" fmla="*/ 0 w 687"/>
                <a:gd name="T7" fmla="*/ 0 h 507"/>
                <a:gd name="T8" fmla="*/ 0 w 687"/>
                <a:gd name="T9" fmla="*/ 0 h 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7"/>
                <a:gd name="T16" fmla="*/ 0 h 507"/>
                <a:gd name="T17" fmla="*/ 687 w 687"/>
                <a:gd name="T18" fmla="*/ 507 h 5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7" h="507">
                  <a:moveTo>
                    <a:pt x="0" y="0"/>
                  </a:moveTo>
                  <a:lnTo>
                    <a:pt x="686" y="0"/>
                  </a:lnTo>
                  <a:lnTo>
                    <a:pt x="686" y="506"/>
                  </a:lnTo>
                  <a:lnTo>
                    <a:pt x="0" y="50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09" name="Freeform 451"/>
            <p:cNvSpPr>
              <a:spLocks noChangeArrowheads="1"/>
            </p:cNvSpPr>
            <p:nvPr/>
          </p:nvSpPr>
          <p:spPr bwMode="auto">
            <a:xfrm>
              <a:off x="5390" y="2595"/>
              <a:ext cx="21" cy="166"/>
            </a:xfrm>
            <a:custGeom>
              <a:avLst/>
              <a:gdLst>
                <a:gd name="T0" fmla="*/ 0 w 94"/>
                <a:gd name="T1" fmla="*/ 0 h 733"/>
                <a:gd name="T2" fmla="*/ 0 w 94"/>
                <a:gd name="T3" fmla="*/ 0 h 733"/>
                <a:gd name="T4" fmla="*/ 0 w 94"/>
                <a:gd name="T5" fmla="*/ 0 h 733"/>
                <a:gd name="T6" fmla="*/ 0 w 94"/>
                <a:gd name="T7" fmla="*/ 0 h 733"/>
                <a:gd name="T8" fmla="*/ 0 w 94"/>
                <a:gd name="T9" fmla="*/ 0 h 7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733"/>
                <a:gd name="T17" fmla="*/ 94 w 94"/>
                <a:gd name="T18" fmla="*/ 733 h 7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733">
                  <a:moveTo>
                    <a:pt x="0" y="732"/>
                  </a:moveTo>
                  <a:lnTo>
                    <a:pt x="93" y="640"/>
                  </a:lnTo>
                  <a:lnTo>
                    <a:pt x="93" y="0"/>
                  </a:lnTo>
                  <a:lnTo>
                    <a:pt x="0" y="83"/>
                  </a:lnTo>
                  <a:lnTo>
                    <a:pt x="0" y="732"/>
                  </a:lnTo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10" name="Freeform 452"/>
            <p:cNvSpPr>
              <a:spLocks noChangeArrowheads="1"/>
            </p:cNvSpPr>
            <p:nvPr/>
          </p:nvSpPr>
          <p:spPr bwMode="auto">
            <a:xfrm>
              <a:off x="5390" y="2595"/>
              <a:ext cx="21" cy="166"/>
            </a:xfrm>
            <a:custGeom>
              <a:avLst/>
              <a:gdLst>
                <a:gd name="T0" fmla="*/ 0 w 94"/>
                <a:gd name="T1" fmla="*/ 0 h 733"/>
                <a:gd name="T2" fmla="*/ 0 w 94"/>
                <a:gd name="T3" fmla="*/ 0 h 733"/>
                <a:gd name="T4" fmla="*/ 0 w 94"/>
                <a:gd name="T5" fmla="*/ 0 h 733"/>
                <a:gd name="T6" fmla="*/ 0 w 94"/>
                <a:gd name="T7" fmla="*/ 0 h 733"/>
                <a:gd name="T8" fmla="*/ 0 w 94"/>
                <a:gd name="T9" fmla="*/ 0 h 7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733"/>
                <a:gd name="T17" fmla="*/ 94 w 94"/>
                <a:gd name="T18" fmla="*/ 733 h 7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733">
                  <a:moveTo>
                    <a:pt x="0" y="732"/>
                  </a:moveTo>
                  <a:lnTo>
                    <a:pt x="93" y="640"/>
                  </a:lnTo>
                  <a:lnTo>
                    <a:pt x="93" y="0"/>
                  </a:lnTo>
                  <a:lnTo>
                    <a:pt x="0" y="83"/>
                  </a:lnTo>
                  <a:lnTo>
                    <a:pt x="0" y="732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30" name="Line 453"/>
          <p:cNvSpPr>
            <a:spLocks noChangeShapeType="1"/>
          </p:cNvSpPr>
          <p:nvPr/>
        </p:nvSpPr>
        <p:spPr bwMode="auto">
          <a:xfrm>
            <a:off x="1638300" y="2955925"/>
            <a:ext cx="7951788" cy="1588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63531" name="Text Box 454"/>
          <p:cNvSpPr txBox="1">
            <a:spLocks noChangeArrowheads="1"/>
          </p:cNvSpPr>
          <p:nvPr/>
        </p:nvSpPr>
        <p:spPr bwMode="auto">
          <a:xfrm>
            <a:off x="7561263" y="2414588"/>
            <a:ext cx="1985962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49604" rIns="99207" bIns="49604"/>
          <a:lstStyle/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b="1">
                <a:solidFill>
                  <a:srgbClr val="000099"/>
                </a:solidFill>
                <a:latin typeface="Bitstream Vera Sans" pitchFamily="32" charset="0"/>
              </a:rPr>
              <a:t>Network</a:t>
            </a:r>
          </a:p>
        </p:txBody>
      </p:sp>
      <p:sp>
        <p:nvSpPr>
          <p:cNvPr id="63532" name="Text Box 455"/>
          <p:cNvSpPr txBox="1">
            <a:spLocks noChangeArrowheads="1"/>
          </p:cNvSpPr>
          <p:nvPr/>
        </p:nvSpPr>
        <p:spPr bwMode="auto">
          <a:xfrm>
            <a:off x="7515225" y="3098800"/>
            <a:ext cx="256540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49604" rIns="99207" bIns="49604"/>
          <a:lstStyle/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b="1">
                <a:solidFill>
                  <a:srgbClr val="000099"/>
                </a:solidFill>
                <a:latin typeface="Bitstream Vera Sans" pitchFamily="32" charset="0"/>
              </a:rPr>
              <a:t>Tuplespace</a:t>
            </a:r>
          </a:p>
        </p:txBody>
      </p:sp>
      <p:sp>
        <p:nvSpPr>
          <p:cNvPr id="63533" name="Line 456"/>
          <p:cNvSpPr>
            <a:spLocks noChangeShapeType="1"/>
          </p:cNvSpPr>
          <p:nvPr/>
        </p:nvSpPr>
        <p:spPr bwMode="auto">
          <a:xfrm flipV="1">
            <a:off x="3365500" y="1766888"/>
            <a:ext cx="838200" cy="2166937"/>
          </a:xfrm>
          <a:prstGeom prst="line">
            <a:avLst/>
          </a:prstGeom>
          <a:noFill/>
          <a:ln w="36720">
            <a:solidFill>
              <a:srgbClr val="4C4C4C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63534" name="Line 457"/>
          <p:cNvSpPr>
            <a:spLocks noChangeShapeType="1"/>
          </p:cNvSpPr>
          <p:nvPr/>
        </p:nvSpPr>
        <p:spPr bwMode="auto">
          <a:xfrm>
            <a:off x="3349625" y="3943350"/>
            <a:ext cx="385763" cy="995363"/>
          </a:xfrm>
          <a:prstGeom prst="line">
            <a:avLst/>
          </a:prstGeom>
          <a:noFill/>
          <a:ln w="36720">
            <a:solidFill>
              <a:srgbClr val="4C4C4C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63535" name="Rectangle 458"/>
          <p:cNvSpPr>
            <a:spLocks noChangeArrowheads="1"/>
          </p:cNvSpPr>
          <p:nvPr/>
        </p:nvSpPr>
        <p:spPr bwMode="auto">
          <a:xfrm>
            <a:off x="527050" y="2268538"/>
            <a:ext cx="2749550" cy="2625725"/>
          </a:xfrm>
          <a:prstGeom prst="rect">
            <a:avLst/>
          </a:prstGeom>
          <a:solidFill>
            <a:srgbClr val="CCCCFF"/>
          </a:solidFill>
          <a:ln w="54720">
            <a:solidFill>
              <a:srgbClr val="FF0000"/>
            </a:solidFill>
            <a:round/>
            <a:headEnd/>
            <a:tailEnd/>
          </a:ln>
        </p:spPr>
        <p:txBody>
          <a:bodyPr lIns="201589" tIns="232541" rIns="201589" bIns="201589" anchor="ctr"/>
          <a:lstStyle/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3200">
                <a:solidFill>
                  <a:srgbClr val="000000"/>
                </a:solidFill>
              </a:rPr>
              <a:t>Every network participant corresponds to a tuple</a:t>
            </a:r>
          </a:p>
        </p:txBody>
      </p:sp>
      <p:grpSp>
        <p:nvGrpSpPr>
          <p:cNvPr id="63536" name="Group 459"/>
          <p:cNvGrpSpPr>
            <a:grpSpLocks/>
          </p:cNvGrpSpPr>
          <p:nvPr/>
        </p:nvGrpSpPr>
        <p:grpSpPr bwMode="auto">
          <a:xfrm>
            <a:off x="6232525" y="1995488"/>
            <a:ext cx="569913" cy="522287"/>
            <a:chOff x="3561" y="1140"/>
            <a:chExt cx="326" cy="299"/>
          </a:xfrm>
        </p:grpSpPr>
        <p:sp>
          <p:nvSpPr>
            <p:cNvPr id="63563" name="Freeform 460"/>
            <p:cNvSpPr>
              <a:spLocks noChangeArrowheads="1"/>
            </p:cNvSpPr>
            <p:nvPr/>
          </p:nvSpPr>
          <p:spPr bwMode="auto">
            <a:xfrm>
              <a:off x="3561" y="1340"/>
              <a:ext cx="296" cy="56"/>
            </a:xfrm>
            <a:custGeom>
              <a:avLst/>
              <a:gdLst>
                <a:gd name="T0" fmla="*/ 0 w 1877"/>
                <a:gd name="T1" fmla="*/ 0 h 363"/>
                <a:gd name="T2" fmla="*/ 0 w 1877"/>
                <a:gd name="T3" fmla="*/ 0 h 363"/>
                <a:gd name="T4" fmla="*/ 0 w 1877"/>
                <a:gd name="T5" fmla="*/ 0 h 363"/>
                <a:gd name="T6" fmla="*/ 0 w 1877"/>
                <a:gd name="T7" fmla="*/ 0 h 363"/>
                <a:gd name="T8" fmla="*/ 0 w 1877"/>
                <a:gd name="T9" fmla="*/ 0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7"/>
                <a:gd name="T16" fmla="*/ 0 h 363"/>
                <a:gd name="T17" fmla="*/ 1877 w 1877"/>
                <a:gd name="T18" fmla="*/ 363 h 3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7" h="363">
                  <a:moveTo>
                    <a:pt x="0" y="0"/>
                  </a:moveTo>
                  <a:lnTo>
                    <a:pt x="1876" y="0"/>
                  </a:lnTo>
                  <a:lnTo>
                    <a:pt x="1876" y="362"/>
                  </a:lnTo>
                  <a:lnTo>
                    <a:pt x="0" y="362"/>
                  </a:lnTo>
                  <a:lnTo>
                    <a:pt x="0" y="0"/>
                  </a:lnTo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64" name="Freeform 461"/>
            <p:cNvSpPr>
              <a:spLocks noChangeArrowheads="1"/>
            </p:cNvSpPr>
            <p:nvPr/>
          </p:nvSpPr>
          <p:spPr bwMode="auto">
            <a:xfrm>
              <a:off x="3561" y="1340"/>
              <a:ext cx="296" cy="56"/>
            </a:xfrm>
            <a:custGeom>
              <a:avLst/>
              <a:gdLst>
                <a:gd name="T0" fmla="*/ 0 w 1877"/>
                <a:gd name="T1" fmla="*/ 0 h 363"/>
                <a:gd name="T2" fmla="*/ 0 w 1877"/>
                <a:gd name="T3" fmla="*/ 0 h 363"/>
                <a:gd name="T4" fmla="*/ 0 w 1877"/>
                <a:gd name="T5" fmla="*/ 0 h 363"/>
                <a:gd name="T6" fmla="*/ 0 w 1877"/>
                <a:gd name="T7" fmla="*/ 0 h 363"/>
                <a:gd name="T8" fmla="*/ 0 w 1877"/>
                <a:gd name="T9" fmla="*/ 0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7"/>
                <a:gd name="T16" fmla="*/ 0 h 363"/>
                <a:gd name="T17" fmla="*/ 1877 w 1877"/>
                <a:gd name="T18" fmla="*/ 363 h 3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7" h="363">
                  <a:moveTo>
                    <a:pt x="0" y="0"/>
                  </a:moveTo>
                  <a:lnTo>
                    <a:pt x="1876" y="0"/>
                  </a:lnTo>
                  <a:lnTo>
                    <a:pt x="1876" y="362"/>
                  </a:lnTo>
                  <a:lnTo>
                    <a:pt x="0" y="36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65" name="Freeform 462"/>
            <p:cNvSpPr>
              <a:spLocks noChangeArrowheads="1"/>
            </p:cNvSpPr>
            <p:nvPr/>
          </p:nvSpPr>
          <p:spPr bwMode="auto">
            <a:xfrm>
              <a:off x="3561" y="1310"/>
              <a:ext cx="327" cy="30"/>
            </a:xfrm>
            <a:custGeom>
              <a:avLst/>
              <a:gdLst>
                <a:gd name="T0" fmla="*/ 0 w 2076"/>
                <a:gd name="T1" fmla="*/ 0 h 200"/>
                <a:gd name="T2" fmla="*/ 0 w 2076"/>
                <a:gd name="T3" fmla="*/ 0 h 200"/>
                <a:gd name="T4" fmla="*/ 0 w 2076"/>
                <a:gd name="T5" fmla="*/ 0 h 200"/>
                <a:gd name="T6" fmla="*/ 0 w 2076"/>
                <a:gd name="T7" fmla="*/ 0 h 200"/>
                <a:gd name="T8" fmla="*/ 0 w 2076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6"/>
                <a:gd name="T16" fmla="*/ 0 h 200"/>
                <a:gd name="T17" fmla="*/ 2076 w 2076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6" h="200">
                  <a:moveTo>
                    <a:pt x="0" y="199"/>
                  </a:moveTo>
                  <a:lnTo>
                    <a:pt x="197" y="0"/>
                  </a:lnTo>
                  <a:lnTo>
                    <a:pt x="2075" y="0"/>
                  </a:lnTo>
                  <a:lnTo>
                    <a:pt x="1875" y="199"/>
                  </a:lnTo>
                  <a:lnTo>
                    <a:pt x="0" y="199"/>
                  </a:lnTo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66" name="Freeform 463"/>
            <p:cNvSpPr>
              <a:spLocks noChangeArrowheads="1"/>
            </p:cNvSpPr>
            <p:nvPr/>
          </p:nvSpPr>
          <p:spPr bwMode="auto">
            <a:xfrm>
              <a:off x="3561" y="1310"/>
              <a:ext cx="327" cy="30"/>
            </a:xfrm>
            <a:custGeom>
              <a:avLst/>
              <a:gdLst>
                <a:gd name="T0" fmla="*/ 0 w 2076"/>
                <a:gd name="T1" fmla="*/ 0 h 200"/>
                <a:gd name="T2" fmla="*/ 0 w 2076"/>
                <a:gd name="T3" fmla="*/ 0 h 200"/>
                <a:gd name="T4" fmla="*/ 0 w 2076"/>
                <a:gd name="T5" fmla="*/ 0 h 200"/>
                <a:gd name="T6" fmla="*/ 0 w 2076"/>
                <a:gd name="T7" fmla="*/ 0 h 200"/>
                <a:gd name="T8" fmla="*/ 0 w 2076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6"/>
                <a:gd name="T16" fmla="*/ 0 h 200"/>
                <a:gd name="T17" fmla="*/ 2076 w 2076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6" h="200">
                  <a:moveTo>
                    <a:pt x="0" y="199"/>
                  </a:moveTo>
                  <a:lnTo>
                    <a:pt x="197" y="0"/>
                  </a:lnTo>
                  <a:lnTo>
                    <a:pt x="2075" y="0"/>
                  </a:lnTo>
                  <a:lnTo>
                    <a:pt x="1875" y="199"/>
                  </a:lnTo>
                  <a:lnTo>
                    <a:pt x="0" y="199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67" name="Freeform 464"/>
            <p:cNvSpPr>
              <a:spLocks noChangeArrowheads="1"/>
            </p:cNvSpPr>
            <p:nvPr/>
          </p:nvSpPr>
          <p:spPr bwMode="auto">
            <a:xfrm>
              <a:off x="3769" y="1359"/>
              <a:ext cx="71" cy="13"/>
            </a:xfrm>
            <a:custGeom>
              <a:avLst/>
              <a:gdLst>
                <a:gd name="T0" fmla="*/ 0 w 453"/>
                <a:gd name="T1" fmla="*/ 0 h 83"/>
                <a:gd name="T2" fmla="*/ 0 w 453"/>
                <a:gd name="T3" fmla="*/ 0 h 83"/>
                <a:gd name="T4" fmla="*/ 0 w 453"/>
                <a:gd name="T5" fmla="*/ 0 h 83"/>
                <a:gd name="T6" fmla="*/ 0 w 453"/>
                <a:gd name="T7" fmla="*/ 0 h 83"/>
                <a:gd name="T8" fmla="*/ 0 w 453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83"/>
                <a:gd name="T17" fmla="*/ 453 w 453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83">
                  <a:moveTo>
                    <a:pt x="452" y="82"/>
                  </a:moveTo>
                  <a:lnTo>
                    <a:pt x="0" y="82"/>
                  </a:lnTo>
                  <a:lnTo>
                    <a:pt x="0" y="0"/>
                  </a:lnTo>
                  <a:lnTo>
                    <a:pt x="452" y="0"/>
                  </a:lnTo>
                  <a:lnTo>
                    <a:pt x="452" y="8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68" name="Freeform 465"/>
            <p:cNvSpPr>
              <a:spLocks noChangeArrowheads="1"/>
            </p:cNvSpPr>
            <p:nvPr/>
          </p:nvSpPr>
          <p:spPr bwMode="auto">
            <a:xfrm>
              <a:off x="3856" y="1310"/>
              <a:ext cx="32" cy="86"/>
            </a:xfrm>
            <a:custGeom>
              <a:avLst/>
              <a:gdLst>
                <a:gd name="T0" fmla="*/ 0 w 203"/>
                <a:gd name="T1" fmla="*/ 0 h 560"/>
                <a:gd name="T2" fmla="*/ 0 w 203"/>
                <a:gd name="T3" fmla="*/ 0 h 560"/>
                <a:gd name="T4" fmla="*/ 0 w 203"/>
                <a:gd name="T5" fmla="*/ 0 h 560"/>
                <a:gd name="T6" fmla="*/ 0 w 203"/>
                <a:gd name="T7" fmla="*/ 0 h 560"/>
                <a:gd name="T8" fmla="*/ 0 w 203"/>
                <a:gd name="T9" fmla="*/ 0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560"/>
                <a:gd name="T17" fmla="*/ 203 w 203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560">
                  <a:moveTo>
                    <a:pt x="0" y="559"/>
                  </a:moveTo>
                  <a:lnTo>
                    <a:pt x="202" y="350"/>
                  </a:lnTo>
                  <a:lnTo>
                    <a:pt x="202" y="0"/>
                  </a:lnTo>
                  <a:lnTo>
                    <a:pt x="0" y="198"/>
                  </a:lnTo>
                  <a:lnTo>
                    <a:pt x="0" y="559"/>
                  </a:lnTo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69" name="Freeform 466"/>
            <p:cNvSpPr>
              <a:spLocks noChangeArrowheads="1"/>
            </p:cNvSpPr>
            <p:nvPr/>
          </p:nvSpPr>
          <p:spPr bwMode="auto">
            <a:xfrm>
              <a:off x="3856" y="1310"/>
              <a:ext cx="32" cy="86"/>
            </a:xfrm>
            <a:custGeom>
              <a:avLst/>
              <a:gdLst>
                <a:gd name="T0" fmla="*/ 0 w 203"/>
                <a:gd name="T1" fmla="*/ 0 h 560"/>
                <a:gd name="T2" fmla="*/ 0 w 203"/>
                <a:gd name="T3" fmla="*/ 0 h 560"/>
                <a:gd name="T4" fmla="*/ 0 w 203"/>
                <a:gd name="T5" fmla="*/ 0 h 560"/>
                <a:gd name="T6" fmla="*/ 0 w 203"/>
                <a:gd name="T7" fmla="*/ 0 h 560"/>
                <a:gd name="T8" fmla="*/ 0 w 203"/>
                <a:gd name="T9" fmla="*/ 0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560"/>
                <a:gd name="T17" fmla="*/ 203 w 203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560">
                  <a:moveTo>
                    <a:pt x="0" y="559"/>
                  </a:moveTo>
                  <a:lnTo>
                    <a:pt x="202" y="350"/>
                  </a:lnTo>
                  <a:lnTo>
                    <a:pt x="202" y="0"/>
                  </a:lnTo>
                  <a:lnTo>
                    <a:pt x="0" y="198"/>
                  </a:lnTo>
                  <a:lnTo>
                    <a:pt x="0" y="559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0" name="Freeform 467"/>
            <p:cNvSpPr>
              <a:spLocks noChangeArrowheads="1"/>
            </p:cNvSpPr>
            <p:nvPr/>
          </p:nvSpPr>
          <p:spPr bwMode="auto">
            <a:xfrm>
              <a:off x="3562" y="1389"/>
              <a:ext cx="261" cy="43"/>
            </a:xfrm>
            <a:custGeom>
              <a:avLst/>
              <a:gdLst>
                <a:gd name="T0" fmla="*/ 0 w 1660"/>
                <a:gd name="T1" fmla="*/ 0 h 278"/>
                <a:gd name="T2" fmla="*/ 0 w 1660"/>
                <a:gd name="T3" fmla="*/ 0 h 278"/>
                <a:gd name="T4" fmla="*/ 0 w 1660"/>
                <a:gd name="T5" fmla="*/ 0 h 278"/>
                <a:gd name="T6" fmla="*/ 0 w 1660"/>
                <a:gd name="T7" fmla="*/ 0 h 278"/>
                <a:gd name="T8" fmla="*/ 0 w 1660"/>
                <a:gd name="T9" fmla="*/ 0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0"/>
                <a:gd name="T16" fmla="*/ 0 h 278"/>
                <a:gd name="T17" fmla="*/ 1660 w 1660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0" h="278">
                  <a:moveTo>
                    <a:pt x="0" y="277"/>
                  </a:moveTo>
                  <a:lnTo>
                    <a:pt x="210" y="0"/>
                  </a:lnTo>
                  <a:lnTo>
                    <a:pt x="1659" y="0"/>
                  </a:lnTo>
                  <a:lnTo>
                    <a:pt x="1448" y="277"/>
                  </a:lnTo>
                  <a:lnTo>
                    <a:pt x="0" y="277"/>
                  </a:lnTo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1" name="Freeform 468"/>
            <p:cNvSpPr>
              <a:spLocks noChangeArrowheads="1"/>
            </p:cNvSpPr>
            <p:nvPr/>
          </p:nvSpPr>
          <p:spPr bwMode="auto">
            <a:xfrm>
              <a:off x="3562" y="1389"/>
              <a:ext cx="261" cy="43"/>
            </a:xfrm>
            <a:custGeom>
              <a:avLst/>
              <a:gdLst>
                <a:gd name="T0" fmla="*/ 0 w 1660"/>
                <a:gd name="T1" fmla="*/ 0 h 278"/>
                <a:gd name="T2" fmla="*/ 0 w 1660"/>
                <a:gd name="T3" fmla="*/ 0 h 278"/>
                <a:gd name="T4" fmla="*/ 0 w 1660"/>
                <a:gd name="T5" fmla="*/ 0 h 278"/>
                <a:gd name="T6" fmla="*/ 0 w 1660"/>
                <a:gd name="T7" fmla="*/ 0 h 278"/>
                <a:gd name="T8" fmla="*/ 0 w 1660"/>
                <a:gd name="T9" fmla="*/ 0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0"/>
                <a:gd name="T16" fmla="*/ 0 h 278"/>
                <a:gd name="T17" fmla="*/ 1660 w 1660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0" h="278">
                  <a:moveTo>
                    <a:pt x="0" y="277"/>
                  </a:moveTo>
                  <a:lnTo>
                    <a:pt x="210" y="0"/>
                  </a:lnTo>
                  <a:lnTo>
                    <a:pt x="1659" y="0"/>
                  </a:lnTo>
                  <a:lnTo>
                    <a:pt x="1448" y="277"/>
                  </a:lnTo>
                  <a:lnTo>
                    <a:pt x="0" y="277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2" name="Freeform 469"/>
            <p:cNvSpPr>
              <a:spLocks noChangeArrowheads="1"/>
            </p:cNvSpPr>
            <p:nvPr/>
          </p:nvSpPr>
          <p:spPr bwMode="auto">
            <a:xfrm>
              <a:off x="3790" y="1389"/>
              <a:ext cx="33" cy="51"/>
            </a:xfrm>
            <a:custGeom>
              <a:avLst/>
              <a:gdLst>
                <a:gd name="T0" fmla="*/ 0 w 213"/>
                <a:gd name="T1" fmla="*/ 0 h 331"/>
                <a:gd name="T2" fmla="*/ 0 w 213"/>
                <a:gd name="T3" fmla="*/ 0 h 331"/>
                <a:gd name="T4" fmla="*/ 0 w 213"/>
                <a:gd name="T5" fmla="*/ 0 h 331"/>
                <a:gd name="T6" fmla="*/ 0 w 213"/>
                <a:gd name="T7" fmla="*/ 0 h 331"/>
                <a:gd name="T8" fmla="*/ 0 w 213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331"/>
                <a:gd name="T17" fmla="*/ 213 w 213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331">
                  <a:moveTo>
                    <a:pt x="0" y="330"/>
                  </a:moveTo>
                  <a:lnTo>
                    <a:pt x="212" y="101"/>
                  </a:lnTo>
                  <a:lnTo>
                    <a:pt x="212" y="0"/>
                  </a:lnTo>
                  <a:lnTo>
                    <a:pt x="0" y="275"/>
                  </a:lnTo>
                  <a:lnTo>
                    <a:pt x="0" y="330"/>
                  </a:lnTo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3" name="Freeform 470"/>
            <p:cNvSpPr>
              <a:spLocks noChangeArrowheads="1"/>
            </p:cNvSpPr>
            <p:nvPr/>
          </p:nvSpPr>
          <p:spPr bwMode="auto">
            <a:xfrm>
              <a:off x="3790" y="1389"/>
              <a:ext cx="33" cy="51"/>
            </a:xfrm>
            <a:custGeom>
              <a:avLst/>
              <a:gdLst>
                <a:gd name="T0" fmla="*/ 0 w 213"/>
                <a:gd name="T1" fmla="*/ 0 h 331"/>
                <a:gd name="T2" fmla="*/ 0 w 213"/>
                <a:gd name="T3" fmla="*/ 0 h 331"/>
                <a:gd name="T4" fmla="*/ 0 w 213"/>
                <a:gd name="T5" fmla="*/ 0 h 331"/>
                <a:gd name="T6" fmla="*/ 0 w 213"/>
                <a:gd name="T7" fmla="*/ 0 h 331"/>
                <a:gd name="T8" fmla="*/ 0 w 213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331"/>
                <a:gd name="T17" fmla="*/ 213 w 213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331">
                  <a:moveTo>
                    <a:pt x="0" y="330"/>
                  </a:moveTo>
                  <a:lnTo>
                    <a:pt x="212" y="101"/>
                  </a:lnTo>
                  <a:lnTo>
                    <a:pt x="212" y="0"/>
                  </a:lnTo>
                  <a:lnTo>
                    <a:pt x="0" y="275"/>
                  </a:lnTo>
                  <a:lnTo>
                    <a:pt x="0" y="33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4" name="Freeform 471"/>
            <p:cNvSpPr>
              <a:spLocks noChangeArrowheads="1"/>
            </p:cNvSpPr>
            <p:nvPr/>
          </p:nvSpPr>
          <p:spPr bwMode="auto">
            <a:xfrm>
              <a:off x="3562" y="1430"/>
              <a:ext cx="229" cy="9"/>
            </a:xfrm>
            <a:custGeom>
              <a:avLst/>
              <a:gdLst>
                <a:gd name="T0" fmla="*/ 0 w 1450"/>
                <a:gd name="T1" fmla="*/ 0 h 59"/>
                <a:gd name="T2" fmla="*/ 0 w 1450"/>
                <a:gd name="T3" fmla="*/ 0 h 59"/>
                <a:gd name="T4" fmla="*/ 0 w 1450"/>
                <a:gd name="T5" fmla="*/ 0 h 59"/>
                <a:gd name="T6" fmla="*/ 0 w 1450"/>
                <a:gd name="T7" fmla="*/ 0 h 59"/>
                <a:gd name="T8" fmla="*/ 0 w 1450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0"/>
                <a:gd name="T16" fmla="*/ 0 h 59"/>
                <a:gd name="T17" fmla="*/ 1450 w 145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0" h="59">
                  <a:moveTo>
                    <a:pt x="0" y="0"/>
                  </a:moveTo>
                  <a:lnTo>
                    <a:pt x="1449" y="0"/>
                  </a:lnTo>
                  <a:lnTo>
                    <a:pt x="1449" y="58"/>
                  </a:lnTo>
                  <a:lnTo>
                    <a:pt x="0" y="58"/>
                  </a:lnTo>
                  <a:lnTo>
                    <a:pt x="0" y="0"/>
                  </a:lnTo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5" name="Freeform 472"/>
            <p:cNvSpPr>
              <a:spLocks noChangeArrowheads="1"/>
            </p:cNvSpPr>
            <p:nvPr/>
          </p:nvSpPr>
          <p:spPr bwMode="auto">
            <a:xfrm>
              <a:off x="3562" y="1430"/>
              <a:ext cx="229" cy="9"/>
            </a:xfrm>
            <a:custGeom>
              <a:avLst/>
              <a:gdLst>
                <a:gd name="T0" fmla="*/ 0 w 1450"/>
                <a:gd name="T1" fmla="*/ 0 h 59"/>
                <a:gd name="T2" fmla="*/ 0 w 1450"/>
                <a:gd name="T3" fmla="*/ 0 h 59"/>
                <a:gd name="T4" fmla="*/ 0 w 1450"/>
                <a:gd name="T5" fmla="*/ 0 h 59"/>
                <a:gd name="T6" fmla="*/ 0 w 1450"/>
                <a:gd name="T7" fmla="*/ 0 h 59"/>
                <a:gd name="T8" fmla="*/ 0 w 1450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0"/>
                <a:gd name="T16" fmla="*/ 0 h 59"/>
                <a:gd name="T17" fmla="*/ 1450 w 145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0" h="59">
                  <a:moveTo>
                    <a:pt x="0" y="0"/>
                  </a:moveTo>
                  <a:lnTo>
                    <a:pt x="1449" y="0"/>
                  </a:lnTo>
                  <a:lnTo>
                    <a:pt x="1449" y="58"/>
                  </a:lnTo>
                  <a:lnTo>
                    <a:pt x="0" y="58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6" name="Freeform 473"/>
            <p:cNvSpPr>
              <a:spLocks noChangeArrowheads="1"/>
            </p:cNvSpPr>
            <p:nvPr/>
          </p:nvSpPr>
          <p:spPr bwMode="auto">
            <a:xfrm>
              <a:off x="3605" y="1310"/>
              <a:ext cx="235" cy="24"/>
            </a:xfrm>
            <a:custGeom>
              <a:avLst/>
              <a:gdLst>
                <a:gd name="T0" fmla="*/ 0 w 1492"/>
                <a:gd name="T1" fmla="*/ 0 h 155"/>
                <a:gd name="T2" fmla="*/ 0 w 1492"/>
                <a:gd name="T3" fmla="*/ 0 h 155"/>
                <a:gd name="T4" fmla="*/ 0 w 1492"/>
                <a:gd name="T5" fmla="*/ 0 h 155"/>
                <a:gd name="T6" fmla="*/ 0 w 1492"/>
                <a:gd name="T7" fmla="*/ 0 h 155"/>
                <a:gd name="T8" fmla="*/ 0 w 1492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2"/>
                <a:gd name="T16" fmla="*/ 0 h 155"/>
                <a:gd name="T17" fmla="*/ 1492 w 1492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2" h="155">
                  <a:moveTo>
                    <a:pt x="0" y="154"/>
                  </a:moveTo>
                  <a:lnTo>
                    <a:pt x="157" y="0"/>
                  </a:lnTo>
                  <a:lnTo>
                    <a:pt x="1491" y="0"/>
                  </a:lnTo>
                  <a:lnTo>
                    <a:pt x="1342" y="154"/>
                  </a:lnTo>
                  <a:lnTo>
                    <a:pt x="0" y="154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7" name="Freeform 474"/>
            <p:cNvSpPr>
              <a:spLocks noChangeArrowheads="1"/>
            </p:cNvSpPr>
            <p:nvPr/>
          </p:nvSpPr>
          <p:spPr bwMode="auto">
            <a:xfrm>
              <a:off x="3605" y="1310"/>
              <a:ext cx="235" cy="24"/>
            </a:xfrm>
            <a:custGeom>
              <a:avLst/>
              <a:gdLst>
                <a:gd name="T0" fmla="*/ 0 w 1492"/>
                <a:gd name="T1" fmla="*/ 0 h 155"/>
                <a:gd name="T2" fmla="*/ 0 w 1492"/>
                <a:gd name="T3" fmla="*/ 0 h 155"/>
                <a:gd name="T4" fmla="*/ 0 w 1492"/>
                <a:gd name="T5" fmla="*/ 0 h 155"/>
                <a:gd name="T6" fmla="*/ 0 w 1492"/>
                <a:gd name="T7" fmla="*/ 0 h 155"/>
                <a:gd name="T8" fmla="*/ 0 w 1492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2"/>
                <a:gd name="T16" fmla="*/ 0 h 155"/>
                <a:gd name="T17" fmla="*/ 1492 w 1492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2" h="155">
                  <a:moveTo>
                    <a:pt x="0" y="154"/>
                  </a:moveTo>
                  <a:lnTo>
                    <a:pt x="157" y="0"/>
                  </a:lnTo>
                  <a:lnTo>
                    <a:pt x="1491" y="0"/>
                  </a:lnTo>
                  <a:lnTo>
                    <a:pt x="1342" y="154"/>
                  </a:lnTo>
                  <a:lnTo>
                    <a:pt x="0" y="154"/>
                  </a:ln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8" name="Freeform 475"/>
            <p:cNvSpPr>
              <a:spLocks noChangeArrowheads="1"/>
            </p:cNvSpPr>
            <p:nvPr/>
          </p:nvSpPr>
          <p:spPr bwMode="auto">
            <a:xfrm>
              <a:off x="3603" y="1140"/>
              <a:ext cx="233" cy="22"/>
            </a:xfrm>
            <a:custGeom>
              <a:avLst/>
              <a:gdLst>
                <a:gd name="T0" fmla="*/ 0 w 1481"/>
                <a:gd name="T1" fmla="*/ 0 h 147"/>
                <a:gd name="T2" fmla="*/ 0 w 1481"/>
                <a:gd name="T3" fmla="*/ 0 h 147"/>
                <a:gd name="T4" fmla="*/ 0 w 1481"/>
                <a:gd name="T5" fmla="*/ 0 h 147"/>
                <a:gd name="T6" fmla="*/ 0 w 1481"/>
                <a:gd name="T7" fmla="*/ 0 h 147"/>
                <a:gd name="T8" fmla="*/ 0 w 1481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1"/>
                <a:gd name="T16" fmla="*/ 0 h 147"/>
                <a:gd name="T17" fmla="*/ 1481 w 1481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1" h="147">
                  <a:moveTo>
                    <a:pt x="0" y="146"/>
                  </a:moveTo>
                  <a:lnTo>
                    <a:pt x="147" y="0"/>
                  </a:lnTo>
                  <a:lnTo>
                    <a:pt x="1480" y="0"/>
                  </a:lnTo>
                  <a:lnTo>
                    <a:pt x="1331" y="146"/>
                  </a:lnTo>
                  <a:lnTo>
                    <a:pt x="0" y="146"/>
                  </a:lnTo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9" name="Freeform 476"/>
            <p:cNvSpPr>
              <a:spLocks noChangeArrowheads="1"/>
            </p:cNvSpPr>
            <p:nvPr/>
          </p:nvSpPr>
          <p:spPr bwMode="auto">
            <a:xfrm>
              <a:off x="3603" y="1140"/>
              <a:ext cx="233" cy="22"/>
            </a:xfrm>
            <a:custGeom>
              <a:avLst/>
              <a:gdLst>
                <a:gd name="T0" fmla="*/ 0 w 1481"/>
                <a:gd name="T1" fmla="*/ 0 h 147"/>
                <a:gd name="T2" fmla="*/ 0 w 1481"/>
                <a:gd name="T3" fmla="*/ 0 h 147"/>
                <a:gd name="T4" fmla="*/ 0 w 1481"/>
                <a:gd name="T5" fmla="*/ 0 h 147"/>
                <a:gd name="T6" fmla="*/ 0 w 1481"/>
                <a:gd name="T7" fmla="*/ 0 h 147"/>
                <a:gd name="T8" fmla="*/ 0 w 1481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1"/>
                <a:gd name="T16" fmla="*/ 0 h 147"/>
                <a:gd name="T17" fmla="*/ 1481 w 1481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1" h="147">
                  <a:moveTo>
                    <a:pt x="0" y="146"/>
                  </a:moveTo>
                  <a:lnTo>
                    <a:pt x="147" y="0"/>
                  </a:lnTo>
                  <a:lnTo>
                    <a:pt x="1480" y="0"/>
                  </a:lnTo>
                  <a:lnTo>
                    <a:pt x="1331" y="146"/>
                  </a:lnTo>
                  <a:lnTo>
                    <a:pt x="0" y="146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80" name="Freeform 477"/>
            <p:cNvSpPr>
              <a:spLocks noChangeArrowheads="1"/>
            </p:cNvSpPr>
            <p:nvPr/>
          </p:nvSpPr>
          <p:spPr bwMode="auto">
            <a:xfrm>
              <a:off x="3603" y="1162"/>
              <a:ext cx="212" cy="170"/>
            </a:xfrm>
            <a:custGeom>
              <a:avLst/>
              <a:gdLst>
                <a:gd name="T0" fmla="*/ 0 w 1345"/>
                <a:gd name="T1" fmla="*/ 0 h 1108"/>
                <a:gd name="T2" fmla="*/ 0 w 1345"/>
                <a:gd name="T3" fmla="*/ 0 h 1108"/>
                <a:gd name="T4" fmla="*/ 0 w 1345"/>
                <a:gd name="T5" fmla="*/ 0 h 1108"/>
                <a:gd name="T6" fmla="*/ 0 w 1345"/>
                <a:gd name="T7" fmla="*/ 0 h 1108"/>
                <a:gd name="T8" fmla="*/ 0 w 1345"/>
                <a:gd name="T9" fmla="*/ 0 h 1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5"/>
                <a:gd name="T16" fmla="*/ 0 h 1108"/>
                <a:gd name="T17" fmla="*/ 1345 w 1345"/>
                <a:gd name="T18" fmla="*/ 1108 h 1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5" h="1108">
                  <a:moveTo>
                    <a:pt x="0" y="0"/>
                  </a:moveTo>
                  <a:lnTo>
                    <a:pt x="1344" y="0"/>
                  </a:lnTo>
                  <a:lnTo>
                    <a:pt x="1344" y="1107"/>
                  </a:lnTo>
                  <a:lnTo>
                    <a:pt x="0" y="1107"/>
                  </a:lnTo>
                  <a:lnTo>
                    <a:pt x="0" y="0"/>
                  </a:lnTo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81" name="Freeform 478"/>
            <p:cNvSpPr>
              <a:spLocks noChangeArrowheads="1"/>
            </p:cNvSpPr>
            <p:nvPr/>
          </p:nvSpPr>
          <p:spPr bwMode="auto">
            <a:xfrm>
              <a:off x="3603" y="1162"/>
              <a:ext cx="212" cy="170"/>
            </a:xfrm>
            <a:custGeom>
              <a:avLst/>
              <a:gdLst>
                <a:gd name="T0" fmla="*/ 0 w 1345"/>
                <a:gd name="T1" fmla="*/ 0 h 1108"/>
                <a:gd name="T2" fmla="*/ 0 w 1345"/>
                <a:gd name="T3" fmla="*/ 0 h 1108"/>
                <a:gd name="T4" fmla="*/ 0 w 1345"/>
                <a:gd name="T5" fmla="*/ 0 h 1108"/>
                <a:gd name="T6" fmla="*/ 0 w 1345"/>
                <a:gd name="T7" fmla="*/ 0 h 1108"/>
                <a:gd name="T8" fmla="*/ 0 w 1345"/>
                <a:gd name="T9" fmla="*/ 0 h 1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5"/>
                <a:gd name="T16" fmla="*/ 0 h 1108"/>
                <a:gd name="T17" fmla="*/ 1345 w 1345"/>
                <a:gd name="T18" fmla="*/ 1108 h 1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5" h="1108">
                  <a:moveTo>
                    <a:pt x="0" y="0"/>
                  </a:moveTo>
                  <a:lnTo>
                    <a:pt x="1344" y="0"/>
                  </a:lnTo>
                  <a:lnTo>
                    <a:pt x="1344" y="1107"/>
                  </a:lnTo>
                  <a:lnTo>
                    <a:pt x="0" y="1107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82" name="Group 479"/>
            <p:cNvGrpSpPr>
              <a:grpSpLocks/>
            </p:cNvGrpSpPr>
            <p:nvPr/>
          </p:nvGrpSpPr>
          <p:grpSpPr bwMode="auto">
            <a:xfrm>
              <a:off x="3622" y="1183"/>
              <a:ext cx="174" cy="130"/>
              <a:chOff x="3622" y="1183"/>
              <a:chExt cx="174" cy="130"/>
            </a:xfrm>
          </p:grpSpPr>
          <p:sp>
            <p:nvSpPr>
              <p:cNvPr id="63586" name="Freeform 480"/>
              <p:cNvSpPr>
                <a:spLocks noChangeArrowheads="1"/>
              </p:cNvSpPr>
              <p:nvPr/>
            </p:nvSpPr>
            <p:spPr bwMode="auto">
              <a:xfrm>
                <a:off x="3622" y="1183"/>
                <a:ext cx="175" cy="131"/>
              </a:xfrm>
              <a:custGeom>
                <a:avLst/>
                <a:gdLst>
                  <a:gd name="T0" fmla="*/ 0 w 1113"/>
                  <a:gd name="T1" fmla="*/ 0 h 856"/>
                  <a:gd name="T2" fmla="*/ 0 w 1113"/>
                  <a:gd name="T3" fmla="*/ 0 h 856"/>
                  <a:gd name="T4" fmla="*/ 0 w 1113"/>
                  <a:gd name="T5" fmla="*/ 0 h 856"/>
                  <a:gd name="T6" fmla="*/ 0 w 1113"/>
                  <a:gd name="T7" fmla="*/ 0 h 856"/>
                  <a:gd name="T8" fmla="*/ 0 w 1113"/>
                  <a:gd name="T9" fmla="*/ 0 h 8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3"/>
                  <a:gd name="T16" fmla="*/ 0 h 856"/>
                  <a:gd name="T17" fmla="*/ 1113 w 1113"/>
                  <a:gd name="T18" fmla="*/ 856 h 8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3" h="856">
                    <a:moveTo>
                      <a:pt x="0" y="0"/>
                    </a:moveTo>
                    <a:lnTo>
                      <a:pt x="1112" y="0"/>
                    </a:lnTo>
                    <a:lnTo>
                      <a:pt x="1112" y="855"/>
                    </a:lnTo>
                    <a:lnTo>
                      <a:pt x="0" y="85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87" name="Text Box 481"/>
              <p:cNvSpPr txBox="1">
                <a:spLocks noChangeArrowheads="1"/>
              </p:cNvSpPr>
              <p:nvPr/>
            </p:nvSpPr>
            <p:spPr bwMode="auto">
              <a:xfrm>
                <a:off x="3622" y="1183"/>
                <a:ext cx="175" cy="1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5000" rIns="90000" bIns="45000" anchor="ctr"/>
              <a:lstStyle/>
              <a:p>
                <a:pPr algn="ctr">
                  <a:tabLst>
                    <a:tab pos="0" algn="l"/>
                    <a:tab pos="503238" algn="l"/>
                    <a:tab pos="1006475" algn="l"/>
                    <a:tab pos="1511300" algn="l"/>
                    <a:tab pos="2014538" algn="l"/>
                    <a:tab pos="2519363" algn="l"/>
                    <a:tab pos="3022600" algn="l"/>
                    <a:tab pos="3527425" algn="l"/>
                    <a:tab pos="4030663" algn="l"/>
                    <a:tab pos="4535488" algn="l"/>
                    <a:tab pos="5038725" algn="l"/>
                    <a:tab pos="5543550" algn="l"/>
                    <a:tab pos="6046788" algn="l"/>
                    <a:tab pos="6551613" algn="l"/>
                    <a:tab pos="7054850" algn="l"/>
                    <a:tab pos="7558088" algn="l"/>
                    <a:tab pos="8062913" algn="l"/>
                    <a:tab pos="8566150" algn="l"/>
                    <a:tab pos="9070975" algn="l"/>
                    <a:tab pos="9574213" algn="l"/>
                    <a:tab pos="10079038" algn="l"/>
                  </a:tabLst>
                </a:pPr>
                <a:r>
                  <a:rPr lang="en-US" b="1" i="1">
                    <a:solidFill>
                      <a:srgbClr val="000099"/>
                    </a:solidFill>
                  </a:rPr>
                  <a:t>U</a:t>
                </a:r>
              </a:p>
            </p:txBody>
          </p:sp>
        </p:grpSp>
        <p:sp>
          <p:nvSpPr>
            <p:cNvPr id="63583" name="Freeform 482"/>
            <p:cNvSpPr>
              <a:spLocks noChangeArrowheads="1"/>
            </p:cNvSpPr>
            <p:nvPr/>
          </p:nvSpPr>
          <p:spPr bwMode="auto">
            <a:xfrm>
              <a:off x="3622" y="1183"/>
              <a:ext cx="175" cy="131"/>
            </a:xfrm>
            <a:custGeom>
              <a:avLst/>
              <a:gdLst>
                <a:gd name="T0" fmla="*/ 0 w 1113"/>
                <a:gd name="T1" fmla="*/ 0 h 856"/>
                <a:gd name="T2" fmla="*/ 0 w 1113"/>
                <a:gd name="T3" fmla="*/ 0 h 856"/>
                <a:gd name="T4" fmla="*/ 0 w 1113"/>
                <a:gd name="T5" fmla="*/ 0 h 856"/>
                <a:gd name="T6" fmla="*/ 0 w 1113"/>
                <a:gd name="T7" fmla="*/ 0 h 856"/>
                <a:gd name="T8" fmla="*/ 0 w 1113"/>
                <a:gd name="T9" fmla="*/ 0 h 8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3"/>
                <a:gd name="T16" fmla="*/ 0 h 856"/>
                <a:gd name="T17" fmla="*/ 1113 w 1113"/>
                <a:gd name="T18" fmla="*/ 856 h 8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3" h="856">
                  <a:moveTo>
                    <a:pt x="0" y="0"/>
                  </a:moveTo>
                  <a:lnTo>
                    <a:pt x="1112" y="0"/>
                  </a:lnTo>
                  <a:lnTo>
                    <a:pt x="1112" y="855"/>
                  </a:lnTo>
                  <a:lnTo>
                    <a:pt x="0" y="85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84" name="Freeform 483"/>
            <p:cNvSpPr>
              <a:spLocks noChangeArrowheads="1"/>
            </p:cNvSpPr>
            <p:nvPr/>
          </p:nvSpPr>
          <p:spPr bwMode="auto">
            <a:xfrm>
              <a:off x="3813" y="1140"/>
              <a:ext cx="24" cy="190"/>
            </a:xfrm>
            <a:custGeom>
              <a:avLst/>
              <a:gdLst>
                <a:gd name="T0" fmla="*/ 0 w 153"/>
                <a:gd name="T1" fmla="*/ 0 h 1239"/>
                <a:gd name="T2" fmla="*/ 0 w 153"/>
                <a:gd name="T3" fmla="*/ 0 h 1239"/>
                <a:gd name="T4" fmla="*/ 0 w 153"/>
                <a:gd name="T5" fmla="*/ 0 h 1239"/>
                <a:gd name="T6" fmla="*/ 0 w 153"/>
                <a:gd name="T7" fmla="*/ 0 h 1239"/>
                <a:gd name="T8" fmla="*/ 0 w 153"/>
                <a:gd name="T9" fmla="*/ 0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239"/>
                <a:gd name="T17" fmla="*/ 153 w 153"/>
                <a:gd name="T18" fmla="*/ 1239 h 1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239">
                  <a:moveTo>
                    <a:pt x="0" y="1238"/>
                  </a:moveTo>
                  <a:lnTo>
                    <a:pt x="152" y="1082"/>
                  </a:lnTo>
                  <a:lnTo>
                    <a:pt x="152" y="0"/>
                  </a:lnTo>
                  <a:lnTo>
                    <a:pt x="0" y="141"/>
                  </a:lnTo>
                  <a:lnTo>
                    <a:pt x="0" y="1238"/>
                  </a:lnTo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85" name="Freeform 484"/>
            <p:cNvSpPr>
              <a:spLocks noChangeArrowheads="1"/>
            </p:cNvSpPr>
            <p:nvPr/>
          </p:nvSpPr>
          <p:spPr bwMode="auto">
            <a:xfrm>
              <a:off x="3813" y="1140"/>
              <a:ext cx="24" cy="190"/>
            </a:xfrm>
            <a:custGeom>
              <a:avLst/>
              <a:gdLst>
                <a:gd name="T0" fmla="*/ 0 w 153"/>
                <a:gd name="T1" fmla="*/ 0 h 1239"/>
                <a:gd name="T2" fmla="*/ 0 w 153"/>
                <a:gd name="T3" fmla="*/ 0 h 1239"/>
                <a:gd name="T4" fmla="*/ 0 w 153"/>
                <a:gd name="T5" fmla="*/ 0 h 1239"/>
                <a:gd name="T6" fmla="*/ 0 w 153"/>
                <a:gd name="T7" fmla="*/ 0 h 1239"/>
                <a:gd name="T8" fmla="*/ 0 w 153"/>
                <a:gd name="T9" fmla="*/ 0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239"/>
                <a:gd name="T17" fmla="*/ 153 w 153"/>
                <a:gd name="T18" fmla="*/ 1239 h 1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239">
                  <a:moveTo>
                    <a:pt x="0" y="1238"/>
                  </a:moveTo>
                  <a:lnTo>
                    <a:pt x="152" y="1082"/>
                  </a:lnTo>
                  <a:lnTo>
                    <a:pt x="152" y="0"/>
                  </a:lnTo>
                  <a:lnTo>
                    <a:pt x="0" y="141"/>
                  </a:lnTo>
                  <a:lnTo>
                    <a:pt x="0" y="1238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37" name="Group 485"/>
          <p:cNvGrpSpPr>
            <a:grpSpLocks/>
          </p:cNvGrpSpPr>
          <p:nvPr/>
        </p:nvGrpSpPr>
        <p:grpSpPr bwMode="auto">
          <a:xfrm>
            <a:off x="6735763" y="5775325"/>
            <a:ext cx="571500" cy="522288"/>
            <a:chOff x="3849" y="3300"/>
            <a:chExt cx="326" cy="299"/>
          </a:xfrm>
        </p:grpSpPr>
        <p:sp>
          <p:nvSpPr>
            <p:cNvPr id="63538" name="Freeform 486"/>
            <p:cNvSpPr>
              <a:spLocks noChangeArrowheads="1"/>
            </p:cNvSpPr>
            <p:nvPr/>
          </p:nvSpPr>
          <p:spPr bwMode="auto">
            <a:xfrm>
              <a:off x="3849" y="3500"/>
              <a:ext cx="296" cy="56"/>
            </a:xfrm>
            <a:custGeom>
              <a:avLst/>
              <a:gdLst>
                <a:gd name="T0" fmla="*/ 0 w 1877"/>
                <a:gd name="T1" fmla="*/ 0 h 363"/>
                <a:gd name="T2" fmla="*/ 0 w 1877"/>
                <a:gd name="T3" fmla="*/ 0 h 363"/>
                <a:gd name="T4" fmla="*/ 0 w 1877"/>
                <a:gd name="T5" fmla="*/ 0 h 363"/>
                <a:gd name="T6" fmla="*/ 0 w 1877"/>
                <a:gd name="T7" fmla="*/ 0 h 363"/>
                <a:gd name="T8" fmla="*/ 0 w 1877"/>
                <a:gd name="T9" fmla="*/ 0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7"/>
                <a:gd name="T16" fmla="*/ 0 h 363"/>
                <a:gd name="T17" fmla="*/ 1877 w 1877"/>
                <a:gd name="T18" fmla="*/ 363 h 3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7" h="363">
                  <a:moveTo>
                    <a:pt x="0" y="0"/>
                  </a:moveTo>
                  <a:lnTo>
                    <a:pt x="1876" y="0"/>
                  </a:lnTo>
                  <a:lnTo>
                    <a:pt x="1876" y="362"/>
                  </a:lnTo>
                  <a:lnTo>
                    <a:pt x="0" y="362"/>
                  </a:lnTo>
                  <a:lnTo>
                    <a:pt x="0" y="0"/>
                  </a:lnTo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9" name="Freeform 487"/>
            <p:cNvSpPr>
              <a:spLocks noChangeArrowheads="1"/>
            </p:cNvSpPr>
            <p:nvPr/>
          </p:nvSpPr>
          <p:spPr bwMode="auto">
            <a:xfrm>
              <a:off x="3849" y="3500"/>
              <a:ext cx="296" cy="56"/>
            </a:xfrm>
            <a:custGeom>
              <a:avLst/>
              <a:gdLst>
                <a:gd name="T0" fmla="*/ 0 w 1877"/>
                <a:gd name="T1" fmla="*/ 0 h 363"/>
                <a:gd name="T2" fmla="*/ 0 w 1877"/>
                <a:gd name="T3" fmla="*/ 0 h 363"/>
                <a:gd name="T4" fmla="*/ 0 w 1877"/>
                <a:gd name="T5" fmla="*/ 0 h 363"/>
                <a:gd name="T6" fmla="*/ 0 w 1877"/>
                <a:gd name="T7" fmla="*/ 0 h 363"/>
                <a:gd name="T8" fmla="*/ 0 w 1877"/>
                <a:gd name="T9" fmla="*/ 0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7"/>
                <a:gd name="T16" fmla="*/ 0 h 363"/>
                <a:gd name="T17" fmla="*/ 1877 w 1877"/>
                <a:gd name="T18" fmla="*/ 363 h 3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7" h="363">
                  <a:moveTo>
                    <a:pt x="0" y="0"/>
                  </a:moveTo>
                  <a:lnTo>
                    <a:pt x="1876" y="0"/>
                  </a:lnTo>
                  <a:lnTo>
                    <a:pt x="1876" y="362"/>
                  </a:lnTo>
                  <a:lnTo>
                    <a:pt x="0" y="36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0" name="Freeform 488"/>
            <p:cNvSpPr>
              <a:spLocks noChangeArrowheads="1"/>
            </p:cNvSpPr>
            <p:nvPr/>
          </p:nvSpPr>
          <p:spPr bwMode="auto">
            <a:xfrm>
              <a:off x="3849" y="3470"/>
              <a:ext cx="327" cy="30"/>
            </a:xfrm>
            <a:custGeom>
              <a:avLst/>
              <a:gdLst>
                <a:gd name="T0" fmla="*/ 0 w 2076"/>
                <a:gd name="T1" fmla="*/ 0 h 200"/>
                <a:gd name="T2" fmla="*/ 0 w 2076"/>
                <a:gd name="T3" fmla="*/ 0 h 200"/>
                <a:gd name="T4" fmla="*/ 0 w 2076"/>
                <a:gd name="T5" fmla="*/ 0 h 200"/>
                <a:gd name="T6" fmla="*/ 0 w 2076"/>
                <a:gd name="T7" fmla="*/ 0 h 200"/>
                <a:gd name="T8" fmla="*/ 0 w 2076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6"/>
                <a:gd name="T16" fmla="*/ 0 h 200"/>
                <a:gd name="T17" fmla="*/ 2076 w 2076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6" h="200">
                  <a:moveTo>
                    <a:pt x="0" y="199"/>
                  </a:moveTo>
                  <a:lnTo>
                    <a:pt x="197" y="0"/>
                  </a:lnTo>
                  <a:lnTo>
                    <a:pt x="2075" y="0"/>
                  </a:lnTo>
                  <a:lnTo>
                    <a:pt x="1875" y="199"/>
                  </a:lnTo>
                  <a:lnTo>
                    <a:pt x="0" y="199"/>
                  </a:lnTo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1" name="Freeform 489"/>
            <p:cNvSpPr>
              <a:spLocks noChangeArrowheads="1"/>
            </p:cNvSpPr>
            <p:nvPr/>
          </p:nvSpPr>
          <p:spPr bwMode="auto">
            <a:xfrm>
              <a:off x="3849" y="3470"/>
              <a:ext cx="327" cy="30"/>
            </a:xfrm>
            <a:custGeom>
              <a:avLst/>
              <a:gdLst>
                <a:gd name="T0" fmla="*/ 0 w 2076"/>
                <a:gd name="T1" fmla="*/ 0 h 200"/>
                <a:gd name="T2" fmla="*/ 0 w 2076"/>
                <a:gd name="T3" fmla="*/ 0 h 200"/>
                <a:gd name="T4" fmla="*/ 0 w 2076"/>
                <a:gd name="T5" fmla="*/ 0 h 200"/>
                <a:gd name="T6" fmla="*/ 0 w 2076"/>
                <a:gd name="T7" fmla="*/ 0 h 200"/>
                <a:gd name="T8" fmla="*/ 0 w 2076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6"/>
                <a:gd name="T16" fmla="*/ 0 h 200"/>
                <a:gd name="T17" fmla="*/ 2076 w 2076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6" h="200">
                  <a:moveTo>
                    <a:pt x="0" y="199"/>
                  </a:moveTo>
                  <a:lnTo>
                    <a:pt x="197" y="0"/>
                  </a:lnTo>
                  <a:lnTo>
                    <a:pt x="2075" y="0"/>
                  </a:lnTo>
                  <a:lnTo>
                    <a:pt x="1875" y="199"/>
                  </a:lnTo>
                  <a:lnTo>
                    <a:pt x="0" y="199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2" name="Freeform 490"/>
            <p:cNvSpPr>
              <a:spLocks noChangeArrowheads="1"/>
            </p:cNvSpPr>
            <p:nvPr/>
          </p:nvSpPr>
          <p:spPr bwMode="auto">
            <a:xfrm>
              <a:off x="4057" y="3519"/>
              <a:ext cx="71" cy="13"/>
            </a:xfrm>
            <a:custGeom>
              <a:avLst/>
              <a:gdLst>
                <a:gd name="T0" fmla="*/ 0 w 453"/>
                <a:gd name="T1" fmla="*/ 0 h 83"/>
                <a:gd name="T2" fmla="*/ 0 w 453"/>
                <a:gd name="T3" fmla="*/ 0 h 83"/>
                <a:gd name="T4" fmla="*/ 0 w 453"/>
                <a:gd name="T5" fmla="*/ 0 h 83"/>
                <a:gd name="T6" fmla="*/ 0 w 453"/>
                <a:gd name="T7" fmla="*/ 0 h 83"/>
                <a:gd name="T8" fmla="*/ 0 w 453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83"/>
                <a:gd name="T17" fmla="*/ 453 w 453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83">
                  <a:moveTo>
                    <a:pt x="452" y="82"/>
                  </a:moveTo>
                  <a:lnTo>
                    <a:pt x="0" y="82"/>
                  </a:lnTo>
                  <a:lnTo>
                    <a:pt x="0" y="0"/>
                  </a:lnTo>
                  <a:lnTo>
                    <a:pt x="452" y="0"/>
                  </a:lnTo>
                  <a:lnTo>
                    <a:pt x="452" y="8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3" name="Freeform 491"/>
            <p:cNvSpPr>
              <a:spLocks noChangeArrowheads="1"/>
            </p:cNvSpPr>
            <p:nvPr/>
          </p:nvSpPr>
          <p:spPr bwMode="auto">
            <a:xfrm>
              <a:off x="4144" y="3470"/>
              <a:ext cx="32" cy="86"/>
            </a:xfrm>
            <a:custGeom>
              <a:avLst/>
              <a:gdLst>
                <a:gd name="T0" fmla="*/ 0 w 203"/>
                <a:gd name="T1" fmla="*/ 0 h 560"/>
                <a:gd name="T2" fmla="*/ 0 w 203"/>
                <a:gd name="T3" fmla="*/ 0 h 560"/>
                <a:gd name="T4" fmla="*/ 0 w 203"/>
                <a:gd name="T5" fmla="*/ 0 h 560"/>
                <a:gd name="T6" fmla="*/ 0 w 203"/>
                <a:gd name="T7" fmla="*/ 0 h 560"/>
                <a:gd name="T8" fmla="*/ 0 w 203"/>
                <a:gd name="T9" fmla="*/ 0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560"/>
                <a:gd name="T17" fmla="*/ 203 w 203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560">
                  <a:moveTo>
                    <a:pt x="0" y="559"/>
                  </a:moveTo>
                  <a:lnTo>
                    <a:pt x="202" y="350"/>
                  </a:lnTo>
                  <a:lnTo>
                    <a:pt x="202" y="0"/>
                  </a:lnTo>
                  <a:lnTo>
                    <a:pt x="0" y="198"/>
                  </a:lnTo>
                  <a:lnTo>
                    <a:pt x="0" y="559"/>
                  </a:lnTo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4" name="Freeform 492"/>
            <p:cNvSpPr>
              <a:spLocks noChangeArrowheads="1"/>
            </p:cNvSpPr>
            <p:nvPr/>
          </p:nvSpPr>
          <p:spPr bwMode="auto">
            <a:xfrm>
              <a:off x="4144" y="3470"/>
              <a:ext cx="32" cy="86"/>
            </a:xfrm>
            <a:custGeom>
              <a:avLst/>
              <a:gdLst>
                <a:gd name="T0" fmla="*/ 0 w 203"/>
                <a:gd name="T1" fmla="*/ 0 h 560"/>
                <a:gd name="T2" fmla="*/ 0 w 203"/>
                <a:gd name="T3" fmla="*/ 0 h 560"/>
                <a:gd name="T4" fmla="*/ 0 w 203"/>
                <a:gd name="T5" fmla="*/ 0 h 560"/>
                <a:gd name="T6" fmla="*/ 0 w 203"/>
                <a:gd name="T7" fmla="*/ 0 h 560"/>
                <a:gd name="T8" fmla="*/ 0 w 203"/>
                <a:gd name="T9" fmla="*/ 0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560"/>
                <a:gd name="T17" fmla="*/ 203 w 203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560">
                  <a:moveTo>
                    <a:pt x="0" y="559"/>
                  </a:moveTo>
                  <a:lnTo>
                    <a:pt x="202" y="350"/>
                  </a:lnTo>
                  <a:lnTo>
                    <a:pt x="202" y="0"/>
                  </a:lnTo>
                  <a:lnTo>
                    <a:pt x="0" y="198"/>
                  </a:lnTo>
                  <a:lnTo>
                    <a:pt x="0" y="559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5" name="Freeform 493"/>
            <p:cNvSpPr>
              <a:spLocks noChangeArrowheads="1"/>
            </p:cNvSpPr>
            <p:nvPr/>
          </p:nvSpPr>
          <p:spPr bwMode="auto">
            <a:xfrm>
              <a:off x="3850" y="3549"/>
              <a:ext cx="261" cy="43"/>
            </a:xfrm>
            <a:custGeom>
              <a:avLst/>
              <a:gdLst>
                <a:gd name="T0" fmla="*/ 0 w 1660"/>
                <a:gd name="T1" fmla="*/ 0 h 278"/>
                <a:gd name="T2" fmla="*/ 0 w 1660"/>
                <a:gd name="T3" fmla="*/ 0 h 278"/>
                <a:gd name="T4" fmla="*/ 0 w 1660"/>
                <a:gd name="T5" fmla="*/ 0 h 278"/>
                <a:gd name="T6" fmla="*/ 0 w 1660"/>
                <a:gd name="T7" fmla="*/ 0 h 278"/>
                <a:gd name="T8" fmla="*/ 0 w 1660"/>
                <a:gd name="T9" fmla="*/ 0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0"/>
                <a:gd name="T16" fmla="*/ 0 h 278"/>
                <a:gd name="T17" fmla="*/ 1660 w 1660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0" h="278">
                  <a:moveTo>
                    <a:pt x="0" y="277"/>
                  </a:moveTo>
                  <a:lnTo>
                    <a:pt x="210" y="0"/>
                  </a:lnTo>
                  <a:lnTo>
                    <a:pt x="1659" y="0"/>
                  </a:lnTo>
                  <a:lnTo>
                    <a:pt x="1448" y="277"/>
                  </a:lnTo>
                  <a:lnTo>
                    <a:pt x="0" y="277"/>
                  </a:lnTo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6" name="Freeform 494"/>
            <p:cNvSpPr>
              <a:spLocks noChangeArrowheads="1"/>
            </p:cNvSpPr>
            <p:nvPr/>
          </p:nvSpPr>
          <p:spPr bwMode="auto">
            <a:xfrm>
              <a:off x="3850" y="3549"/>
              <a:ext cx="261" cy="43"/>
            </a:xfrm>
            <a:custGeom>
              <a:avLst/>
              <a:gdLst>
                <a:gd name="T0" fmla="*/ 0 w 1660"/>
                <a:gd name="T1" fmla="*/ 0 h 278"/>
                <a:gd name="T2" fmla="*/ 0 w 1660"/>
                <a:gd name="T3" fmla="*/ 0 h 278"/>
                <a:gd name="T4" fmla="*/ 0 w 1660"/>
                <a:gd name="T5" fmla="*/ 0 h 278"/>
                <a:gd name="T6" fmla="*/ 0 w 1660"/>
                <a:gd name="T7" fmla="*/ 0 h 278"/>
                <a:gd name="T8" fmla="*/ 0 w 1660"/>
                <a:gd name="T9" fmla="*/ 0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0"/>
                <a:gd name="T16" fmla="*/ 0 h 278"/>
                <a:gd name="T17" fmla="*/ 1660 w 1660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0" h="278">
                  <a:moveTo>
                    <a:pt x="0" y="277"/>
                  </a:moveTo>
                  <a:lnTo>
                    <a:pt x="210" y="0"/>
                  </a:lnTo>
                  <a:lnTo>
                    <a:pt x="1659" y="0"/>
                  </a:lnTo>
                  <a:lnTo>
                    <a:pt x="1448" y="277"/>
                  </a:lnTo>
                  <a:lnTo>
                    <a:pt x="0" y="277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7" name="Freeform 495"/>
            <p:cNvSpPr>
              <a:spLocks noChangeArrowheads="1"/>
            </p:cNvSpPr>
            <p:nvPr/>
          </p:nvSpPr>
          <p:spPr bwMode="auto">
            <a:xfrm>
              <a:off x="4078" y="3549"/>
              <a:ext cx="33" cy="51"/>
            </a:xfrm>
            <a:custGeom>
              <a:avLst/>
              <a:gdLst>
                <a:gd name="T0" fmla="*/ 0 w 213"/>
                <a:gd name="T1" fmla="*/ 0 h 331"/>
                <a:gd name="T2" fmla="*/ 0 w 213"/>
                <a:gd name="T3" fmla="*/ 0 h 331"/>
                <a:gd name="T4" fmla="*/ 0 w 213"/>
                <a:gd name="T5" fmla="*/ 0 h 331"/>
                <a:gd name="T6" fmla="*/ 0 w 213"/>
                <a:gd name="T7" fmla="*/ 0 h 331"/>
                <a:gd name="T8" fmla="*/ 0 w 213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331"/>
                <a:gd name="T17" fmla="*/ 213 w 213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331">
                  <a:moveTo>
                    <a:pt x="0" y="330"/>
                  </a:moveTo>
                  <a:lnTo>
                    <a:pt x="212" y="101"/>
                  </a:lnTo>
                  <a:lnTo>
                    <a:pt x="212" y="0"/>
                  </a:lnTo>
                  <a:lnTo>
                    <a:pt x="0" y="275"/>
                  </a:lnTo>
                  <a:lnTo>
                    <a:pt x="0" y="330"/>
                  </a:lnTo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8" name="Freeform 496"/>
            <p:cNvSpPr>
              <a:spLocks noChangeArrowheads="1"/>
            </p:cNvSpPr>
            <p:nvPr/>
          </p:nvSpPr>
          <p:spPr bwMode="auto">
            <a:xfrm>
              <a:off x="4078" y="3549"/>
              <a:ext cx="33" cy="51"/>
            </a:xfrm>
            <a:custGeom>
              <a:avLst/>
              <a:gdLst>
                <a:gd name="T0" fmla="*/ 0 w 213"/>
                <a:gd name="T1" fmla="*/ 0 h 331"/>
                <a:gd name="T2" fmla="*/ 0 w 213"/>
                <a:gd name="T3" fmla="*/ 0 h 331"/>
                <a:gd name="T4" fmla="*/ 0 w 213"/>
                <a:gd name="T5" fmla="*/ 0 h 331"/>
                <a:gd name="T6" fmla="*/ 0 w 213"/>
                <a:gd name="T7" fmla="*/ 0 h 331"/>
                <a:gd name="T8" fmla="*/ 0 w 213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331"/>
                <a:gd name="T17" fmla="*/ 213 w 213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331">
                  <a:moveTo>
                    <a:pt x="0" y="330"/>
                  </a:moveTo>
                  <a:lnTo>
                    <a:pt x="212" y="101"/>
                  </a:lnTo>
                  <a:lnTo>
                    <a:pt x="212" y="0"/>
                  </a:lnTo>
                  <a:lnTo>
                    <a:pt x="0" y="275"/>
                  </a:lnTo>
                  <a:lnTo>
                    <a:pt x="0" y="33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9" name="Freeform 497"/>
            <p:cNvSpPr>
              <a:spLocks noChangeArrowheads="1"/>
            </p:cNvSpPr>
            <p:nvPr/>
          </p:nvSpPr>
          <p:spPr bwMode="auto">
            <a:xfrm>
              <a:off x="3850" y="3590"/>
              <a:ext cx="229" cy="9"/>
            </a:xfrm>
            <a:custGeom>
              <a:avLst/>
              <a:gdLst>
                <a:gd name="T0" fmla="*/ 0 w 1450"/>
                <a:gd name="T1" fmla="*/ 0 h 59"/>
                <a:gd name="T2" fmla="*/ 0 w 1450"/>
                <a:gd name="T3" fmla="*/ 0 h 59"/>
                <a:gd name="T4" fmla="*/ 0 w 1450"/>
                <a:gd name="T5" fmla="*/ 0 h 59"/>
                <a:gd name="T6" fmla="*/ 0 w 1450"/>
                <a:gd name="T7" fmla="*/ 0 h 59"/>
                <a:gd name="T8" fmla="*/ 0 w 1450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0"/>
                <a:gd name="T16" fmla="*/ 0 h 59"/>
                <a:gd name="T17" fmla="*/ 1450 w 145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0" h="59">
                  <a:moveTo>
                    <a:pt x="0" y="0"/>
                  </a:moveTo>
                  <a:lnTo>
                    <a:pt x="1449" y="0"/>
                  </a:lnTo>
                  <a:lnTo>
                    <a:pt x="1449" y="58"/>
                  </a:lnTo>
                  <a:lnTo>
                    <a:pt x="0" y="58"/>
                  </a:lnTo>
                  <a:lnTo>
                    <a:pt x="0" y="0"/>
                  </a:lnTo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50" name="Freeform 498"/>
            <p:cNvSpPr>
              <a:spLocks noChangeArrowheads="1"/>
            </p:cNvSpPr>
            <p:nvPr/>
          </p:nvSpPr>
          <p:spPr bwMode="auto">
            <a:xfrm>
              <a:off x="3850" y="3590"/>
              <a:ext cx="229" cy="9"/>
            </a:xfrm>
            <a:custGeom>
              <a:avLst/>
              <a:gdLst>
                <a:gd name="T0" fmla="*/ 0 w 1450"/>
                <a:gd name="T1" fmla="*/ 0 h 59"/>
                <a:gd name="T2" fmla="*/ 0 w 1450"/>
                <a:gd name="T3" fmla="*/ 0 h 59"/>
                <a:gd name="T4" fmla="*/ 0 w 1450"/>
                <a:gd name="T5" fmla="*/ 0 h 59"/>
                <a:gd name="T6" fmla="*/ 0 w 1450"/>
                <a:gd name="T7" fmla="*/ 0 h 59"/>
                <a:gd name="T8" fmla="*/ 0 w 1450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0"/>
                <a:gd name="T16" fmla="*/ 0 h 59"/>
                <a:gd name="T17" fmla="*/ 1450 w 145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0" h="59">
                  <a:moveTo>
                    <a:pt x="0" y="0"/>
                  </a:moveTo>
                  <a:lnTo>
                    <a:pt x="1449" y="0"/>
                  </a:lnTo>
                  <a:lnTo>
                    <a:pt x="1449" y="58"/>
                  </a:lnTo>
                  <a:lnTo>
                    <a:pt x="0" y="58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51" name="Freeform 499"/>
            <p:cNvSpPr>
              <a:spLocks noChangeArrowheads="1"/>
            </p:cNvSpPr>
            <p:nvPr/>
          </p:nvSpPr>
          <p:spPr bwMode="auto">
            <a:xfrm>
              <a:off x="3893" y="3470"/>
              <a:ext cx="235" cy="24"/>
            </a:xfrm>
            <a:custGeom>
              <a:avLst/>
              <a:gdLst>
                <a:gd name="T0" fmla="*/ 0 w 1492"/>
                <a:gd name="T1" fmla="*/ 0 h 155"/>
                <a:gd name="T2" fmla="*/ 0 w 1492"/>
                <a:gd name="T3" fmla="*/ 0 h 155"/>
                <a:gd name="T4" fmla="*/ 0 w 1492"/>
                <a:gd name="T5" fmla="*/ 0 h 155"/>
                <a:gd name="T6" fmla="*/ 0 w 1492"/>
                <a:gd name="T7" fmla="*/ 0 h 155"/>
                <a:gd name="T8" fmla="*/ 0 w 1492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2"/>
                <a:gd name="T16" fmla="*/ 0 h 155"/>
                <a:gd name="T17" fmla="*/ 1492 w 1492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2" h="155">
                  <a:moveTo>
                    <a:pt x="0" y="154"/>
                  </a:moveTo>
                  <a:lnTo>
                    <a:pt x="157" y="0"/>
                  </a:lnTo>
                  <a:lnTo>
                    <a:pt x="1491" y="0"/>
                  </a:lnTo>
                  <a:lnTo>
                    <a:pt x="1342" y="154"/>
                  </a:lnTo>
                  <a:lnTo>
                    <a:pt x="0" y="154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52" name="Freeform 500"/>
            <p:cNvSpPr>
              <a:spLocks noChangeArrowheads="1"/>
            </p:cNvSpPr>
            <p:nvPr/>
          </p:nvSpPr>
          <p:spPr bwMode="auto">
            <a:xfrm>
              <a:off x="3893" y="3470"/>
              <a:ext cx="235" cy="24"/>
            </a:xfrm>
            <a:custGeom>
              <a:avLst/>
              <a:gdLst>
                <a:gd name="T0" fmla="*/ 0 w 1492"/>
                <a:gd name="T1" fmla="*/ 0 h 155"/>
                <a:gd name="T2" fmla="*/ 0 w 1492"/>
                <a:gd name="T3" fmla="*/ 0 h 155"/>
                <a:gd name="T4" fmla="*/ 0 w 1492"/>
                <a:gd name="T5" fmla="*/ 0 h 155"/>
                <a:gd name="T6" fmla="*/ 0 w 1492"/>
                <a:gd name="T7" fmla="*/ 0 h 155"/>
                <a:gd name="T8" fmla="*/ 0 w 1492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2"/>
                <a:gd name="T16" fmla="*/ 0 h 155"/>
                <a:gd name="T17" fmla="*/ 1492 w 1492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2" h="155">
                  <a:moveTo>
                    <a:pt x="0" y="154"/>
                  </a:moveTo>
                  <a:lnTo>
                    <a:pt x="157" y="0"/>
                  </a:lnTo>
                  <a:lnTo>
                    <a:pt x="1491" y="0"/>
                  </a:lnTo>
                  <a:lnTo>
                    <a:pt x="1342" y="154"/>
                  </a:lnTo>
                  <a:lnTo>
                    <a:pt x="0" y="154"/>
                  </a:ln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53" name="Freeform 501"/>
            <p:cNvSpPr>
              <a:spLocks noChangeArrowheads="1"/>
            </p:cNvSpPr>
            <p:nvPr/>
          </p:nvSpPr>
          <p:spPr bwMode="auto">
            <a:xfrm>
              <a:off x="3891" y="3300"/>
              <a:ext cx="233" cy="22"/>
            </a:xfrm>
            <a:custGeom>
              <a:avLst/>
              <a:gdLst>
                <a:gd name="T0" fmla="*/ 0 w 1481"/>
                <a:gd name="T1" fmla="*/ 0 h 147"/>
                <a:gd name="T2" fmla="*/ 0 w 1481"/>
                <a:gd name="T3" fmla="*/ 0 h 147"/>
                <a:gd name="T4" fmla="*/ 0 w 1481"/>
                <a:gd name="T5" fmla="*/ 0 h 147"/>
                <a:gd name="T6" fmla="*/ 0 w 1481"/>
                <a:gd name="T7" fmla="*/ 0 h 147"/>
                <a:gd name="T8" fmla="*/ 0 w 1481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1"/>
                <a:gd name="T16" fmla="*/ 0 h 147"/>
                <a:gd name="T17" fmla="*/ 1481 w 1481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1" h="147">
                  <a:moveTo>
                    <a:pt x="0" y="146"/>
                  </a:moveTo>
                  <a:lnTo>
                    <a:pt x="147" y="0"/>
                  </a:lnTo>
                  <a:lnTo>
                    <a:pt x="1480" y="0"/>
                  </a:lnTo>
                  <a:lnTo>
                    <a:pt x="1331" y="146"/>
                  </a:lnTo>
                  <a:lnTo>
                    <a:pt x="0" y="146"/>
                  </a:lnTo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54" name="Freeform 502"/>
            <p:cNvSpPr>
              <a:spLocks noChangeArrowheads="1"/>
            </p:cNvSpPr>
            <p:nvPr/>
          </p:nvSpPr>
          <p:spPr bwMode="auto">
            <a:xfrm>
              <a:off x="3891" y="3300"/>
              <a:ext cx="233" cy="22"/>
            </a:xfrm>
            <a:custGeom>
              <a:avLst/>
              <a:gdLst>
                <a:gd name="T0" fmla="*/ 0 w 1481"/>
                <a:gd name="T1" fmla="*/ 0 h 147"/>
                <a:gd name="T2" fmla="*/ 0 w 1481"/>
                <a:gd name="T3" fmla="*/ 0 h 147"/>
                <a:gd name="T4" fmla="*/ 0 w 1481"/>
                <a:gd name="T5" fmla="*/ 0 h 147"/>
                <a:gd name="T6" fmla="*/ 0 w 1481"/>
                <a:gd name="T7" fmla="*/ 0 h 147"/>
                <a:gd name="T8" fmla="*/ 0 w 1481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1"/>
                <a:gd name="T16" fmla="*/ 0 h 147"/>
                <a:gd name="T17" fmla="*/ 1481 w 1481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1" h="147">
                  <a:moveTo>
                    <a:pt x="0" y="146"/>
                  </a:moveTo>
                  <a:lnTo>
                    <a:pt x="147" y="0"/>
                  </a:lnTo>
                  <a:lnTo>
                    <a:pt x="1480" y="0"/>
                  </a:lnTo>
                  <a:lnTo>
                    <a:pt x="1331" y="146"/>
                  </a:lnTo>
                  <a:lnTo>
                    <a:pt x="0" y="146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55" name="Freeform 503"/>
            <p:cNvSpPr>
              <a:spLocks noChangeArrowheads="1"/>
            </p:cNvSpPr>
            <p:nvPr/>
          </p:nvSpPr>
          <p:spPr bwMode="auto">
            <a:xfrm>
              <a:off x="3891" y="3322"/>
              <a:ext cx="212" cy="170"/>
            </a:xfrm>
            <a:custGeom>
              <a:avLst/>
              <a:gdLst>
                <a:gd name="T0" fmla="*/ 0 w 1345"/>
                <a:gd name="T1" fmla="*/ 0 h 1108"/>
                <a:gd name="T2" fmla="*/ 0 w 1345"/>
                <a:gd name="T3" fmla="*/ 0 h 1108"/>
                <a:gd name="T4" fmla="*/ 0 w 1345"/>
                <a:gd name="T5" fmla="*/ 0 h 1108"/>
                <a:gd name="T6" fmla="*/ 0 w 1345"/>
                <a:gd name="T7" fmla="*/ 0 h 1108"/>
                <a:gd name="T8" fmla="*/ 0 w 1345"/>
                <a:gd name="T9" fmla="*/ 0 h 1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5"/>
                <a:gd name="T16" fmla="*/ 0 h 1108"/>
                <a:gd name="T17" fmla="*/ 1345 w 1345"/>
                <a:gd name="T18" fmla="*/ 1108 h 1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5" h="1108">
                  <a:moveTo>
                    <a:pt x="0" y="0"/>
                  </a:moveTo>
                  <a:lnTo>
                    <a:pt x="1344" y="0"/>
                  </a:lnTo>
                  <a:lnTo>
                    <a:pt x="1344" y="1107"/>
                  </a:lnTo>
                  <a:lnTo>
                    <a:pt x="0" y="1107"/>
                  </a:lnTo>
                  <a:lnTo>
                    <a:pt x="0" y="0"/>
                  </a:lnTo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56" name="Freeform 504"/>
            <p:cNvSpPr>
              <a:spLocks noChangeArrowheads="1"/>
            </p:cNvSpPr>
            <p:nvPr/>
          </p:nvSpPr>
          <p:spPr bwMode="auto">
            <a:xfrm>
              <a:off x="3891" y="3322"/>
              <a:ext cx="212" cy="170"/>
            </a:xfrm>
            <a:custGeom>
              <a:avLst/>
              <a:gdLst>
                <a:gd name="T0" fmla="*/ 0 w 1345"/>
                <a:gd name="T1" fmla="*/ 0 h 1108"/>
                <a:gd name="T2" fmla="*/ 0 w 1345"/>
                <a:gd name="T3" fmla="*/ 0 h 1108"/>
                <a:gd name="T4" fmla="*/ 0 w 1345"/>
                <a:gd name="T5" fmla="*/ 0 h 1108"/>
                <a:gd name="T6" fmla="*/ 0 w 1345"/>
                <a:gd name="T7" fmla="*/ 0 h 1108"/>
                <a:gd name="T8" fmla="*/ 0 w 1345"/>
                <a:gd name="T9" fmla="*/ 0 h 1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5"/>
                <a:gd name="T16" fmla="*/ 0 h 1108"/>
                <a:gd name="T17" fmla="*/ 1345 w 1345"/>
                <a:gd name="T18" fmla="*/ 1108 h 1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5" h="1108">
                  <a:moveTo>
                    <a:pt x="0" y="0"/>
                  </a:moveTo>
                  <a:lnTo>
                    <a:pt x="1344" y="0"/>
                  </a:lnTo>
                  <a:lnTo>
                    <a:pt x="1344" y="1107"/>
                  </a:lnTo>
                  <a:lnTo>
                    <a:pt x="0" y="1107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57" name="Group 505"/>
            <p:cNvGrpSpPr>
              <a:grpSpLocks/>
            </p:cNvGrpSpPr>
            <p:nvPr/>
          </p:nvGrpSpPr>
          <p:grpSpPr bwMode="auto">
            <a:xfrm>
              <a:off x="3910" y="3343"/>
              <a:ext cx="174" cy="130"/>
              <a:chOff x="3910" y="3343"/>
              <a:chExt cx="174" cy="130"/>
            </a:xfrm>
          </p:grpSpPr>
          <p:sp>
            <p:nvSpPr>
              <p:cNvPr id="63561" name="Freeform 506"/>
              <p:cNvSpPr>
                <a:spLocks noChangeArrowheads="1"/>
              </p:cNvSpPr>
              <p:nvPr/>
            </p:nvSpPr>
            <p:spPr bwMode="auto">
              <a:xfrm>
                <a:off x="3910" y="3343"/>
                <a:ext cx="175" cy="131"/>
              </a:xfrm>
              <a:custGeom>
                <a:avLst/>
                <a:gdLst>
                  <a:gd name="T0" fmla="*/ 0 w 1113"/>
                  <a:gd name="T1" fmla="*/ 0 h 856"/>
                  <a:gd name="T2" fmla="*/ 0 w 1113"/>
                  <a:gd name="T3" fmla="*/ 0 h 856"/>
                  <a:gd name="T4" fmla="*/ 0 w 1113"/>
                  <a:gd name="T5" fmla="*/ 0 h 856"/>
                  <a:gd name="T6" fmla="*/ 0 w 1113"/>
                  <a:gd name="T7" fmla="*/ 0 h 856"/>
                  <a:gd name="T8" fmla="*/ 0 w 1113"/>
                  <a:gd name="T9" fmla="*/ 0 h 8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3"/>
                  <a:gd name="T16" fmla="*/ 0 h 856"/>
                  <a:gd name="T17" fmla="*/ 1113 w 1113"/>
                  <a:gd name="T18" fmla="*/ 856 h 8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3" h="856">
                    <a:moveTo>
                      <a:pt x="0" y="0"/>
                    </a:moveTo>
                    <a:lnTo>
                      <a:pt x="1112" y="0"/>
                    </a:lnTo>
                    <a:lnTo>
                      <a:pt x="1112" y="855"/>
                    </a:lnTo>
                    <a:lnTo>
                      <a:pt x="0" y="85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62" name="Text Box 507"/>
              <p:cNvSpPr txBox="1">
                <a:spLocks noChangeArrowheads="1"/>
              </p:cNvSpPr>
              <p:nvPr/>
            </p:nvSpPr>
            <p:spPr bwMode="auto">
              <a:xfrm>
                <a:off x="3910" y="3343"/>
                <a:ext cx="175" cy="1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58" name="Freeform 508"/>
            <p:cNvSpPr>
              <a:spLocks noChangeArrowheads="1"/>
            </p:cNvSpPr>
            <p:nvPr/>
          </p:nvSpPr>
          <p:spPr bwMode="auto">
            <a:xfrm>
              <a:off x="3910" y="3343"/>
              <a:ext cx="175" cy="131"/>
            </a:xfrm>
            <a:custGeom>
              <a:avLst/>
              <a:gdLst>
                <a:gd name="T0" fmla="*/ 0 w 1113"/>
                <a:gd name="T1" fmla="*/ 0 h 856"/>
                <a:gd name="T2" fmla="*/ 0 w 1113"/>
                <a:gd name="T3" fmla="*/ 0 h 856"/>
                <a:gd name="T4" fmla="*/ 0 w 1113"/>
                <a:gd name="T5" fmla="*/ 0 h 856"/>
                <a:gd name="T6" fmla="*/ 0 w 1113"/>
                <a:gd name="T7" fmla="*/ 0 h 856"/>
                <a:gd name="T8" fmla="*/ 0 w 1113"/>
                <a:gd name="T9" fmla="*/ 0 h 8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3"/>
                <a:gd name="T16" fmla="*/ 0 h 856"/>
                <a:gd name="T17" fmla="*/ 1113 w 1113"/>
                <a:gd name="T18" fmla="*/ 856 h 8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3" h="856">
                  <a:moveTo>
                    <a:pt x="0" y="0"/>
                  </a:moveTo>
                  <a:lnTo>
                    <a:pt x="1112" y="0"/>
                  </a:lnTo>
                  <a:lnTo>
                    <a:pt x="1112" y="855"/>
                  </a:lnTo>
                  <a:lnTo>
                    <a:pt x="0" y="85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59" name="Freeform 509"/>
            <p:cNvSpPr>
              <a:spLocks noChangeArrowheads="1"/>
            </p:cNvSpPr>
            <p:nvPr/>
          </p:nvSpPr>
          <p:spPr bwMode="auto">
            <a:xfrm>
              <a:off x="4101" y="3300"/>
              <a:ext cx="24" cy="190"/>
            </a:xfrm>
            <a:custGeom>
              <a:avLst/>
              <a:gdLst>
                <a:gd name="T0" fmla="*/ 0 w 153"/>
                <a:gd name="T1" fmla="*/ 0 h 1239"/>
                <a:gd name="T2" fmla="*/ 0 w 153"/>
                <a:gd name="T3" fmla="*/ 0 h 1239"/>
                <a:gd name="T4" fmla="*/ 0 w 153"/>
                <a:gd name="T5" fmla="*/ 0 h 1239"/>
                <a:gd name="T6" fmla="*/ 0 w 153"/>
                <a:gd name="T7" fmla="*/ 0 h 1239"/>
                <a:gd name="T8" fmla="*/ 0 w 153"/>
                <a:gd name="T9" fmla="*/ 0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239"/>
                <a:gd name="T17" fmla="*/ 153 w 153"/>
                <a:gd name="T18" fmla="*/ 1239 h 1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239">
                  <a:moveTo>
                    <a:pt x="0" y="1238"/>
                  </a:moveTo>
                  <a:lnTo>
                    <a:pt x="152" y="1082"/>
                  </a:lnTo>
                  <a:lnTo>
                    <a:pt x="152" y="0"/>
                  </a:lnTo>
                  <a:lnTo>
                    <a:pt x="0" y="141"/>
                  </a:lnTo>
                  <a:lnTo>
                    <a:pt x="0" y="1238"/>
                  </a:lnTo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60" name="Freeform 510"/>
            <p:cNvSpPr>
              <a:spLocks noChangeArrowheads="1"/>
            </p:cNvSpPr>
            <p:nvPr/>
          </p:nvSpPr>
          <p:spPr bwMode="auto">
            <a:xfrm>
              <a:off x="4101" y="3300"/>
              <a:ext cx="24" cy="190"/>
            </a:xfrm>
            <a:custGeom>
              <a:avLst/>
              <a:gdLst>
                <a:gd name="T0" fmla="*/ 0 w 153"/>
                <a:gd name="T1" fmla="*/ 0 h 1239"/>
                <a:gd name="T2" fmla="*/ 0 w 153"/>
                <a:gd name="T3" fmla="*/ 0 h 1239"/>
                <a:gd name="T4" fmla="*/ 0 w 153"/>
                <a:gd name="T5" fmla="*/ 0 h 1239"/>
                <a:gd name="T6" fmla="*/ 0 w 153"/>
                <a:gd name="T7" fmla="*/ 0 h 1239"/>
                <a:gd name="T8" fmla="*/ 0 w 153"/>
                <a:gd name="T9" fmla="*/ 0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239"/>
                <a:gd name="T17" fmla="*/ 153 w 153"/>
                <a:gd name="T18" fmla="*/ 1239 h 1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239">
                  <a:moveTo>
                    <a:pt x="0" y="1238"/>
                  </a:moveTo>
                  <a:lnTo>
                    <a:pt x="152" y="1082"/>
                  </a:lnTo>
                  <a:lnTo>
                    <a:pt x="152" y="0"/>
                  </a:lnTo>
                  <a:lnTo>
                    <a:pt x="0" y="141"/>
                  </a:lnTo>
                  <a:lnTo>
                    <a:pt x="0" y="1238"/>
                  </a:lnTo>
                </a:path>
              </a:pathLst>
            </a:custGeom>
            <a:noFill/>
            <a:ln w="9360">
              <a:solidFill>
                <a:srgbClr val="4949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65088"/>
            <a:ext cx="9269412" cy="1446212"/>
          </a:xfrm>
        </p:spPr>
        <p:txBody>
          <a:bodyPr/>
          <a:lstStyle/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mtClean="0"/>
              <a:t>a single, distributed tuplespace covers the Internet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74150" cy="1354138"/>
          </a:xfrm>
        </p:spPr>
        <p:txBody>
          <a:bodyPr/>
          <a:lstStyle/>
          <a:p>
            <a:pPr marL="369888" indent="-369888">
              <a:buClr>
                <a:srgbClr val="FF0000"/>
              </a:buClr>
              <a:buSzPct val="60000"/>
              <a:buFont typeface="Monotype Sorts" pitchFamily="2" charset="2"/>
              <a:buChar char=""/>
              <a:tabLst>
                <a:tab pos="369888" algn="l"/>
                <a:tab pos="493713" algn="l"/>
                <a:tab pos="998538" algn="l"/>
                <a:tab pos="1501775" algn="l"/>
                <a:tab pos="2006600" algn="l"/>
                <a:tab pos="2509838" algn="l"/>
                <a:tab pos="3014663" algn="l"/>
                <a:tab pos="3517900" algn="l"/>
                <a:tab pos="4022725" algn="l"/>
                <a:tab pos="4525963" algn="l"/>
                <a:tab pos="5030788" algn="l"/>
                <a:tab pos="5534025" algn="l"/>
                <a:tab pos="6038850" algn="l"/>
                <a:tab pos="6542088" algn="l"/>
                <a:tab pos="7045325" algn="l"/>
                <a:tab pos="7550150" algn="l"/>
                <a:tab pos="8053388" algn="l"/>
                <a:tab pos="8558213" algn="l"/>
                <a:tab pos="9061450" algn="l"/>
                <a:tab pos="9566275" algn="l"/>
                <a:tab pos="10069513" algn="l"/>
              </a:tabLst>
            </a:pPr>
            <a:r>
              <a:rPr lang="en-US" sz="2600" smtClean="0"/>
              <a:t>every information provider is responsible for provisioning a sub-tuplespace for storing local information</a:t>
            </a:r>
          </a:p>
        </p:txBody>
      </p:sp>
      <p:grpSp>
        <p:nvGrpSpPr>
          <p:cNvPr id="64516" name="Group 3"/>
          <p:cNvGrpSpPr>
            <a:grpSpLocks/>
          </p:cNvGrpSpPr>
          <p:nvPr/>
        </p:nvGrpSpPr>
        <p:grpSpPr bwMode="auto">
          <a:xfrm>
            <a:off x="1322388" y="3276600"/>
            <a:ext cx="7432675" cy="3997325"/>
            <a:chOff x="756" y="1872"/>
            <a:chExt cx="4247" cy="2285"/>
          </a:xfrm>
        </p:grpSpPr>
        <p:sp>
          <p:nvSpPr>
            <p:cNvPr id="64517" name="Rectangle 4"/>
            <p:cNvSpPr>
              <a:spLocks noChangeArrowheads="1"/>
            </p:cNvSpPr>
            <p:nvPr/>
          </p:nvSpPr>
          <p:spPr bwMode="auto">
            <a:xfrm>
              <a:off x="756" y="1872"/>
              <a:ext cx="4248" cy="22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518" name="Group 5"/>
            <p:cNvGrpSpPr>
              <a:grpSpLocks/>
            </p:cNvGrpSpPr>
            <p:nvPr/>
          </p:nvGrpSpPr>
          <p:grpSpPr bwMode="auto">
            <a:xfrm>
              <a:off x="854" y="1997"/>
              <a:ext cx="4051" cy="2046"/>
              <a:chOff x="854" y="1997"/>
              <a:chExt cx="4051" cy="2046"/>
            </a:xfrm>
          </p:grpSpPr>
          <p:sp>
            <p:nvSpPr>
              <p:cNvPr id="64519" name="AutoShape 6"/>
              <p:cNvSpPr>
                <a:spLocks noChangeArrowheads="1"/>
              </p:cNvSpPr>
              <p:nvPr/>
            </p:nvSpPr>
            <p:spPr bwMode="auto">
              <a:xfrm>
                <a:off x="854" y="1997"/>
                <a:ext cx="4052" cy="730"/>
              </a:xfrm>
              <a:prstGeom prst="roundRect">
                <a:avLst>
                  <a:gd name="adj" fmla="val 16667"/>
                </a:avLst>
              </a:prstGeom>
              <a:noFill/>
              <a:ln w="1836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" name="Text Box 7"/>
              <p:cNvSpPr txBox="1">
                <a:spLocks noChangeArrowheads="1"/>
              </p:cNvSpPr>
              <p:nvPr/>
            </p:nvSpPr>
            <p:spPr bwMode="auto">
              <a:xfrm>
                <a:off x="918" y="2065"/>
                <a:ext cx="515" cy="27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pPr>
                  <a:tabLst>
                    <a:tab pos="0" algn="l"/>
                    <a:tab pos="503238" algn="l"/>
                    <a:tab pos="1006475" algn="l"/>
                    <a:tab pos="1511300" algn="l"/>
                    <a:tab pos="2014538" algn="l"/>
                    <a:tab pos="2519363" algn="l"/>
                    <a:tab pos="3022600" algn="l"/>
                    <a:tab pos="3527425" algn="l"/>
                    <a:tab pos="4030663" algn="l"/>
                    <a:tab pos="4535488" algn="l"/>
                    <a:tab pos="5038725" algn="l"/>
                    <a:tab pos="5543550" algn="l"/>
                    <a:tab pos="6046788" algn="l"/>
                    <a:tab pos="6551613" algn="l"/>
                    <a:tab pos="7054850" algn="l"/>
                    <a:tab pos="7558088" algn="l"/>
                    <a:tab pos="8062913" algn="l"/>
                    <a:tab pos="8566150" algn="l"/>
                    <a:tab pos="9070975" algn="l"/>
                    <a:tab pos="9574213" algn="l"/>
                    <a:tab pos="10079038" algn="l"/>
                  </a:tabLst>
                </a:pPr>
                <a:r>
                  <a:rPr lang="en-US" sz="3100">
                    <a:solidFill>
                      <a:srgbClr val="000099"/>
                    </a:solidFill>
                  </a:rPr>
                  <a:t>AS1</a:t>
                </a:r>
              </a:p>
            </p:txBody>
          </p:sp>
          <p:sp>
            <p:nvSpPr>
              <p:cNvPr id="64521" name="AutoShape 8"/>
              <p:cNvSpPr>
                <a:spLocks noChangeArrowheads="1"/>
              </p:cNvSpPr>
              <p:nvPr/>
            </p:nvSpPr>
            <p:spPr bwMode="auto">
              <a:xfrm>
                <a:off x="897" y="2041"/>
                <a:ext cx="1957" cy="650"/>
              </a:xfrm>
              <a:prstGeom prst="roundRect">
                <a:avLst>
                  <a:gd name="adj" fmla="val 13218"/>
                </a:avLst>
              </a:prstGeom>
              <a:noFill/>
              <a:ln w="1836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2" name="Text Box 9"/>
              <p:cNvSpPr txBox="1">
                <a:spLocks noChangeArrowheads="1"/>
              </p:cNvSpPr>
              <p:nvPr/>
            </p:nvSpPr>
            <p:spPr bwMode="auto">
              <a:xfrm>
                <a:off x="2919" y="2065"/>
                <a:ext cx="516" cy="27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pPr>
                  <a:tabLst>
                    <a:tab pos="0" algn="l"/>
                    <a:tab pos="503238" algn="l"/>
                    <a:tab pos="1006475" algn="l"/>
                    <a:tab pos="1511300" algn="l"/>
                    <a:tab pos="2014538" algn="l"/>
                    <a:tab pos="2519363" algn="l"/>
                    <a:tab pos="3022600" algn="l"/>
                    <a:tab pos="3527425" algn="l"/>
                    <a:tab pos="4030663" algn="l"/>
                    <a:tab pos="4535488" algn="l"/>
                    <a:tab pos="5038725" algn="l"/>
                    <a:tab pos="5543550" algn="l"/>
                    <a:tab pos="6046788" algn="l"/>
                    <a:tab pos="6551613" algn="l"/>
                    <a:tab pos="7054850" algn="l"/>
                    <a:tab pos="7558088" algn="l"/>
                    <a:tab pos="8062913" algn="l"/>
                    <a:tab pos="8566150" algn="l"/>
                    <a:tab pos="9070975" algn="l"/>
                    <a:tab pos="9574213" algn="l"/>
                    <a:tab pos="10079038" algn="l"/>
                  </a:tabLst>
                </a:pPr>
                <a:r>
                  <a:rPr lang="en-US" sz="3100">
                    <a:solidFill>
                      <a:srgbClr val="000099"/>
                    </a:solidFill>
                  </a:rPr>
                  <a:t>AS2</a:t>
                </a:r>
              </a:p>
            </p:txBody>
          </p:sp>
          <p:sp>
            <p:nvSpPr>
              <p:cNvPr id="64523" name="AutoShape 10"/>
              <p:cNvSpPr>
                <a:spLocks noChangeArrowheads="1"/>
              </p:cNvSpPr>
              <p:nvPr/>
            </p:nvSpPr>
            <p:spPr bwMode="auto">
              <a:xfrm>
                <a:off x="2330" y="2406"/>
                <a:ext cx="394" cy="208"/>
              </a:xfrm>
              <a:prstGeom prst="flowChartMagneticDisk">
                <a:avLst/>
              </a:prstGeom>
              <a:solidFill>
                <a:srgbClr val="E6E6E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>
                  <a:tabLst>
                    <a:tab pos="0" algn="l"/>
                    <a:tab pos="503238" algn="l"/>
                    <a:tab pos="1006475" algn="l"/>
                    <a:tab pos="1511300" algn="l"/>
                    <a:tab pos="2014538" algn="l"/>
                    <a:tab pos="2519363" algn="l"/>
                    <a:tab pos="3022600" algn="l"/>
                    <a:tab pos="3527425" algn="l"/>
                    <a:tab pos="4030663" algn="l"/>
                    <a:tab pos="4535488" algn="l"/>
                    <a:tab pos="5038725" algn="l"/>
                    <a:tab pos="5543550" algn="l"/>
                    <a:tab pos="6046788" algn="l"/>
                    <a:tab pos="6551613" algn="l"/>
                    <a:tab pos="7054850" algn="l"/>
                    <a:tab pos="7558088" algn="l"/>
                    <a:tab pos="8062913" algn="l"/>
                    <a:tab pos="8566150" algn="l"/>
                    <a:tab pos="9070975" algn="l"/>
                    <a:tab pos="9574213" algn="l"/>
                    <a:tab pos="10079038" algn="l"/>
                  </a:tabLst>
                </a:pPr>
                <a:r>
                  <a:rPr lang="en-US">
                    <a:solidFill>
                      <a:srgbClr val="000099"/>
                    </a:solidFill>
                  </a:rPr>
                  <a:t>POP1</a:t>
                </a:r>
              </a:p>
            </p:txBody>
          </p:sp>
          <p:sp>
            <p:nvSpPr>
              <p:cNvPr id="64524" name="Line 11"/>
              <p:cNvSpPr>
                <a:spLocks noChangeShapeType="1"/>
              </p:cNvSpPr>
              <p:nvPr/>
            </p:nvSpPr>
            <p:spPr bwMode="auto">
              <a:xfrm flipV="1">
                <a:off x="1188" y="2294"/>
                <a:ext cx="404" cy="129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5" name="Line 12"/>
              <p:cNvSpPr>
                <a:spLocks noChangeShapeType="1"/>
              </p:cNvSpPr>
              <p:nvPr/>
            </p:nvSpPr>
            <p:spPr bwMode="auto">
              <a:xfrm flipH="1" flipV="1">
                <a:off x="1773" y="2294"/>
                <a:ext cx="347" cy="143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6" name="Line 13"/>
              <p:cNvSpPr>
                <a:spLocks noChangeShapeType="1"/>
              </p:cNvSpPr>
              <p:nvPr/>
            </p:nvSpPr>
            <p:spPr bwMode="auto">
              <a:xfrm flipH="1">
                <a:off x="1597" y="2509"/>
                <a:ext cx="335" cy="1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4527" name="Group 14"/>
              <p:cNvGrpSpPr>
                <a:grpSpLocks/>
              </p:cNvGrpSpPr>
              <p:nvPr/>
            </p:nvGrpSpPr>
            <p:grpSpPr bwMode="auto">
              <a:xfrm>
                <a:off x="1823" y="2433"/>
                <a:ext cx="460" cy="152"/>
                <a:chOff x="1823" y="2433"/>
                <a:chExt cx="460" cy="152"/>
              </a:xfrm>
            </p:grpSpPr>
            <p:sp>
              <p:nvSpPr>
                <p:cNvPr id="64885" name="Freeform 15"/>
                <p:cNvSpPr>
                  <a:spLocks noChangeArrowheads="1"/>
                </p:cNvSpPr>
                <p:nvPr/>
              </p:nvSpPr>
              <p:spPr bwMode="auto">
                <a:xfrm>
                  <a:off x="1824" y="2433"/>
                  <a:ext cx="460" cy="66"/>
                </a:xfrm>
                <a:custGeom>
                  <a:avLst/>
                  <a:gdLst>
                    <a:gd name="T0" fmla="*/ 1 w 2030"/>
                    <a:gd name="T1" fmla="*/ 0 h 348"/>
                    <a:gd name="T2" fmla="*/ 1 w 2030"/>
                    <a:gd name="T3" fmla="*/ 0 h 348"/>
                    <a:gd name="T4" fmla="*/ 0 w 2030"/>
                    <a:gd name="T5" fmla="*/ 0 h 348"/>
                    <a:gd name="T6" fmla="*/ 0 w 2030"/>
                    <a:gd name="T7" fmla="*/ 0 h 348"/>
                    <a:gd name="T8" fmla="*/ 1 w 2030"/>
                    <a:gd name="T9" fmla="*/ 0 h 3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30"/>
                    <a:gd name="T16" fmla="*/ 0 h 348"/>
                    <a:gd name="T17" fmla="*/ 2030 w 2030"/>
                    <a:gd name="T18" fmla="*/ 348 h 3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30" h="348">
                      <a:moveTo>
                        <a:pt x="1617" y="347"/>
                      </a:moveTo>
                      <a:lnTo>
                        <a:pt x="2029" y="0"/>
                      </a:lnTo>
                      <a:lnTo>
                        <a:pt x="532" y="0"/>
                      </a:lnTo>
                      <a:lnTo>
                        <a:pt x="0" y="347"/>
                      </a:lnTo>
                      <a:lnTo>
                        <a:pt x="1617" y="347"/>
                      </a:lnTo>
                    </a:path>
                  </a:pathLst>
                </a:custGeom>
                <a:solidFill>
                  <a:srgbClr val="3CAF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86" name="Freeform 16"/>
                <p:cNvSpPr>
                  <a:spLocks noChangeArrowheads="1"/>
                </p:cNvSpPr>
                <p:nvPr/>
              </p:nvSpPr>
              <p:spPr bwMode="auto">
                <a:xfrm>
                  <a:off x="1824" y="2433"/>
                  <a:ext cx="460" cy="66"/>
                </a:xfrm>
                <a:custGeom>
                  <a:avLst/>
                  <a:gdLst>
                    <a:gd name="T0" fmla="*/ 1 w 2030"/>
                    <a:gd name="T1" fmla="*/ 0 h 348"/>
                    <a:gd name="T2" fmla="*/ 1 w 2030"/>
                    <a:gd name="T3" fmla="*/ 0 h 348"/>
                    <a:gd name="T4" fmla="*/ 0 w 2030"/>
                    <a:gd name="T5" fmla="*/ 0 h 348"/>
                    <a:gd name="T6" fmla="*/ 0 w 2030"/>
                    <a:gd name="T7" fmla="*/ 0 h 348"/>
                    <a:gd name="T8" fmla="*/ 1 w 2030"/>
                    <a:gd name="T9" fmla="*/ 0 h 3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30"/>
                    <a:gd name="T16" fmla="*/ 0 h 348"/>
                    <a:gd name="T17" fmla="*/ 2030 w 2030"/>
                    <a:gd name="T18" fmla="*/ 348 h 3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30" h="348">
                      <a:moveTo>
                        <a:pt x="1617" y="347"/>
                      </a:moveTo>
                      <a:lnTo>
                        <a:pt x="2029" y="0"/>
                      </a:lnTo>
                      <a:lnTo>
                        <a:pt x="532" y="0"/>
                      </a:lnTo>
                      <a:lnTo>
                        <a:pt x="0" y="347"/>
                      </a:lnTo>
                      <a:lnTo>
                        <a:pt x="1617" y="347"/>
                      </a:lnTo>
                    </a:path>
                  </a:pathLst>
                </a:custGeom>
                <a:noFill/>
                <a:ln w="9360">
                  <a:solidFill>
                    <a:srgbClr val="ADD6E7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87" name="Freeform 17"/>
                <p:cNvSpPr>
                  <a:spLocks noChangeArrowheads="1"/>
                </p:cNvSpPr>
                <p:nvPr/>
              </p:nvSpPr>
              <p:spPr bwMode="auto">
                <a:xfrm>
                  <a:off x="2190" y="2433"/>
                  <a:ext cx="94" cy="153"/>
                </a:xfrm>
                <a:custGeom>
                  <a:avLst/>
                  <a:gdLst>
                    <a:gd name="T0" fmla="*/ 0 w 414"/>
                    <a:gd name="T1" fmla="*/ 0 h 806"/>
                    <a:gd name="T2" fmla="*/ 0 w 414"/>
                    <a:gd name="T3" fmla="*/ 0 h 806"/>
                    <a:gd name="T4" fmla="*/ 0 w 414"/>
                    <a:gd name="T5" fmla="*/ 0 h 806"/>
                    <a:gd name="T6" fmla="*/ 0 w 414"/>
                    <a:gd name="T7" fmla="*/ 0 h 806"/>
                    <a:gd name="T8" fmla="*/ 0 w 414"/>
                    <a:gd name="T9" fmla="*/ 0 h 8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4"/>
                    <a:gd name="T16" fmla="*/ 0 h 806"/>
                    <a:gd name="T17" fmla="*/ 414 w 414"/>
                    <a:gd name="T18" fmla="*/ 806 h 8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4" h="806">
                      <a:moveTo>
                        <a:pt x="413" y="399"/>
                      </a:moveTo>
                      <a:lnTo>
                        <a:pt x="413" y="0"/>
                      </a:lnTo>
                      <a:lnTo>
                        <a:pt x="0" y="346"/>
                      </a:lnTo>
                      <a:lnTo>
                        <a:pt x="0" y="805"/>
                      </a:lnTo>
                      <a:lnTo>
                        <a:pt x="413" y="399"/>
                      </a:lnTo>
                    </a:path>
                  </a:pathLst>
                </a:custGeom>
                <a:solidFill>
                  <a:srgbClr val="0760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88" name="Freeform 18"/>
                <p:cNvSpPr>
                  <a:spLocks noChangeArrowheads="1"/>
                </p:cNvSpPr>
                <p:nvPr/>
              </p:nvSpPr>
              <p:spPr bwMode="auto">
                <a:xfrm>
                  <a:off x="2190" y="2433"/>
                  <a:ext cx="94" cy="153"/>
                </a:xfrm>
                <a:custGeom>
                  <a:avLst/>
                  <a:gdLst>
                    <a:gd name="T0" fmla="*/ 0 w 414"/>
                    <a:gd name="T1" fmla="*/ 0 h 806"/>
                    <a:gd name="T2" fmla="*/ 0 w 414"/>
                    <a:gd name="T3" fmla="*/ 0 h 806"/>
                    <a:gd name="T4" fmla="*/ 0 w 414"/>
                    <a:gd name="T5" fmla="*/ 0 h 806"/>
                    <a:gd name="T6" fmla="*/ 0 w 414"/>
                    <a:gd name="T7" fmla="*/ 0 h 806"/>
                    <a:gd name="T8" fmla="*/ 0 w 414"/>
                    <a:gd name="T9" fmla="*/ 0 h 8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4"/>
                    <a:gd name="T16" fmla="*/ 0 h 806"/>
                    <a:gd name="T17" fmla="*/ 414 w 414"/>
                    <a:gd name="T18" fmla="*/ 806 h 8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4" h="806">
                      <a:moveTo>
                        <a:pt x="413" y="399"/>
                      </a:moveTo>
                      <a:lnTo>
                        <a:pt x="413" y="0"/>
                      </a:lnTo>
                      <a:lnTo>
                        <a:pt x="0" y="346"/>
                      </a:lnTo>
                      <a:lnTo>
                        <a:pt x="0" y="805"/>
                      </a:lnTo>
                      <a:lnTo>
                        <a:pt x="413" y="399"/>
                      </a:lnTo>
                    </a:path>
                  </a:pathLst>
                </a:custGeom>
                <a:noFill/>
                <a:ln w="9360">
                  <a:solidFill>
                    <a:srgbClr val="ADD6E7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89" name="Freeform 19"/>
                <p:cNvSpPr>
                  <a:spLocks noChangeArrowheads="1"/>
                </p:cNvSpPr>
                <p:nvPr/>
              </p:nvSpPr>
              <p:spPr bwMode="auto">
                <a:xfrm>
                  <a:off x="1824" y="2499"/>
                  <a:ext cx="367" cy="87"/>
                </a:xfrm>
                <a:custGeom>
                  <a:avLst/>
                  <a:gdLst>
                    <a:gd name="T0" fmla="*/ 1 w 1619"/>
                    <a:gd name="T1" fmla="*/ 0 h 459"/>
                    <a:gd name="T2" fmla="*/ 1 w 1619"/>
                    <a:gd name="T3" fmla="*/ 0 h 459"/>
                    <a:gd name="T4" fmla="*/ 0 w 1619"/>
                    <a:gd name="T5" fmla="*/ 0 h 459"/>
                    <a:gd name="T6" fmla="*/ 0 w 1619"/>
                    <a:gd name="T7" fmla="*/ 0 h 459"/>
                    <a:gd name="T8" fmla="*/ 1 w 1619"/>
                    <a:gd name="T9" fmla="*/ 0 h 4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9"/>
                    <a:gd name="T16" fmla="*/ 0 h 459"/>
                    <a:gd name="T17" fmla="*/ 1619 w 1619"/>
                    <a:gd name="T18" fmla="*/ 459 h 4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9" h="459">
                      <a:moveTo>
                        <a:pt x="1618" y="458"/>
                      </a:moveTo>
                      <a:lnTo>
                        <a:pt x="1618" y="0"/>
                      </a:lnTo>
                      <a:lnTo>
                        <a:pt x="0" y="0"/>
                      </a:lnTo>
                      <a:lnTo>
                        <a:pt x="1" y="458"/>
                      </a:lnTo>
                      <a:lnTo>
                        <a:pt x="1618" y="458"/>
                      </a:lnTo>
                    </a:path>
                  </a:pathLst>
                </a:custGeom>
                <a:solidFill>
                  <a:srgbClr val="1C97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90" name="Freeform 20"/>
                <p:cNvSpPr>
                  <a:spLocks noChangeArrowheads="1"/>
                </p:cNvSpPr>
                <p:nvPr/>
              </p:nvSpPr>
              <p:spPr bwMode="auto">
                <a:xfrm>
                  <a:off x="1824" y="2499"/>
                  <a:ext cx="367" cy="87"/>
                </a:xfrm>
                <a:custGeom>
                  <a:avLst/>
                  <a:gdLst>
                    <a:gd name="T0" fmla="*/ 1 w 1619"/>
                    <a:gd name="T1" fmla="*/ 0 h 459"/>
                    <a:gd name="T2" fmla="*/ 1 w 1619"/>
                    <a:gd name="T3" fmla="*/ 0 h 459"/>
                    <a:gd name="T4" fmla="*/ 0 w 1619"/>
                    <a:gd name="T5" fmla="*/ 0 h 459"/>
                    <a:gd name="T6" fmla="*/ 0 w 1619"/>
                    <a:gd name="T7" fmla="*/ 0 h 459"/>
                    <a:gd name="T8" fmla="*/ 1 w 1619"/>
                    <a:gd name="T9" fmla="*/ 0 h 4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9"/>
                    <a:gd name="T16" fmla="*/ 0 h 459"/>
                    <a:gd name="T17" fmla="*/ 1619 w 1619"/>
                    <a:gd name="T18" fmla="*/ 459 h 4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9" h="459">
                      <a:moveTo>
                        <a:pt x="1618" y="458"/>
                      </a:moveTo>
                      <a:lnTo>
                        <a:pt x="1618" y="0"/>
                      </a:lnTo>
                      <a:lnTo>
                        <a:pt x="0" y="0"/>
                      </a:lnTo>
                      <a:lnTo>
                        <a:pt x="1" y="458"/>
                      </a:lnTo>
                      <a:lnTo>
                        <a:pt x="1618" y="458"/>
                      </a:lnTo>
                    </a:path>
                  </a:pathLst>
                </a:custGeom>
                <a:noFill/>
                <a:ln w="9360">
                  <a:solidFill>
                    <a:srgbClr val="ADD6E7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91" name="Freeform 21"/>
                <p:cNvSpPr>
                  <a:spLocks noChangeArrowheads="1"/>
                </p:cNvSpPr>
                <p:nvPr/>
              </p:nvSpPr>
              <p:spPr bwMode="auto">
                <a:xfrm>
                  <a:off x="1860" y="2525"/>
                  <a:ext cx="277" cy="47"/>
                </a:xfrm>
                <a:custGeom>
                  <a:avLst/>
                  <a:gdLst>
                    <a:gd name="T0" fmla="*/ 1 w 1222"/>
                    <a:gd name="T1" fmla="*/ 0 h 245"/>
                    <a:gd name="T2" fmla="*/ 1 w 1222"/>
                    <a:gd name="T3" fmla="*/ 0 h 245"/>
                    <a:gd name="T4" fmla="*/ 0 w 1222"/>
                    <a:gd name="T5" fmla="*/ 0 h 245"/>
                    <a:gd name="T6" fmla="*/ 0 w 1222"/>
                    <a:gd name="T7" fmla="*/ 0 h 245"/>
                    <a:gd name="T8" fmla="*/ 1 w 1222"/>
                    <a:gd name="T9" fmla="*/ 0 h 2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2"/>
                    <a:gd name="T16" fmla="*/ 0 h 245"/>
                    <a:gd name="T17" fmla="*/ 1222 w 1222"/>
                    <a:gd name="T18" fmla="*/ 245 h 2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2" h="245">
                      <a:moveTo>
                        <a:pt x="1221" y="244"/>
                      </a:moveTo>
                      <a:lnTo>
                        <a:pt x="1221" y="0"/>
                      </a:lnTo>
                      <a:lnTo>
                        <a:pt x="0" y="0"/>
                      </a:lnTo>
                      <a:lnTo>
                        <a:pt x="0" y="244"/>
                      </a:lnTo>
                      <a:lnTo>
                        <a:pt x="1221" y="244"/>
                      </a:lnTo>
                    </a:path>
                  </a:pathLst>
                </a:custGeom>
                <a:solidFill>
                  <a:srgbClr val="13496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92" name="Freeform 22"/>
                <p:cNvSpPr>
                  <a:spLocks noChangeArrowheads="1"/>
                </p:cNvSpPr>
                <p:nvPr/>
              </p:nvSpPr>
              <p:spPr bwMode="auto">
                <a:xfrm>
                  <a:off x="1860" y="2525"/>
                  <a:ext cx="277" cy="47"/>
                </a:xfrm>
                <a:custGeom>
                  <a:avLst/>
                  <a:gdLst>
                    <a:gd name="T0" fmla="*/ 1 w 1222"/>
                    <a:gd name="T1" fmla="*/ 0 h 245"/>
                    <a:gd name="T2" fmla="*/ 1 w 1222"/>
                    <a:gd name="T3" fmla="*/ 0 h 245"/>
                    <a:gd name="T4" fmla="*/ 0 w 1222"/>
                    <a:gd name="T5" fmla="*/ 0 h 245"/>
                    <a:gd name="T6" fmla="*/ 0 w 1222"/>
                    <a:gd name="T7" fmla="*/ 0 h 245"/>
                    <a:gd name="T8" fmla="*/ 1 w 1222"/>
                    <a:gd name="T9" fmla="*/ 0 h 2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2"/>
                    <a:gd name="T16" fmla="*/ 0 h 245"/>
                    <a:gd name="T17" fmla="*/ 1222 w 1222"/>
                    <a:gd name="T18" fmla="*/ 245 h 2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2" h="245">
                      <a:moveTo>
                        <a:pt x="1221" y="244"/>
                      </a:moveTo>
                      <a:lnTo>
                        <a:pt x="1221" y="0"/>
                      </a:lnTo>
                      <a:lnTo>
                        <a:pt x="0" y="0"/>
                      </a:lnTo>
                      <a:lnTo>
                        <a:pt x="0" y="244"/>
                      </a:lnTo>
                      <a:lnTo>
                        <a:pt x="1221" y="244"/>
                      </a:lnTo>
                    </a:path>
                  </a:pathLst>
                </a:cu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93" name="Line 23"/>
                <p:cNvSpPr>
                  <a:spLocks noChangeShapeType="1"/>
                </p:cNvSpPr>
                <p:nvPr/>
              </p:nvSpPr>
              <p:spPr bwMode="auto">
                <a:xfrm>
                  <a:off x="1884" y="2525"/>
                  <a:ext cx="1" cy="46"/>
                </a:xfrm>
                <a:prstGeom prst="line">
                  <a:avLst/>
                </a:pr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94" name="Line 24"/>
                <p:cNvSpPr>
                  <a:spLocks noChangeShapeType="1"/>
                </p:cNvSpPr>
                <p:nvPr/>
              </p:nvSpPr>
              <p:spPr bwMode="auto">
                <a:xfrm>
                  <a:off x="1906" y="2525"/>
                  <a:ext cx="1" cy="46"/>
                </a:xfrm>
                <a:prstGeom prst="line">
                  <a:avLst/>
                </a:pr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95" name="Line 25"/>
                <p:cNvSpPr>
                  <a:spLocks noChangeShapeType="1"/>
                </p:cNvSpPr>
                <p:nvPr/>
              </p:nvSpPr>
              <p:spPr bwMode="auto">
                <a:xfrm>
                  <a:off x="1929" y="2525"/>
                  <a:ext cx="1" cy="46"/>
                </a:xfrm>
                <a:prstGeom prst="line">
                  <a:avLst/>
                </a:pr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96" name="Line 26"/>
                <p:cNvSpPr>
                  <a:spLocks noChangeShapeType="1"/>
                </p:cNvSpPr>
                <p:nvPr/>
              </p:nvSpPr>
              <p:spPr bwMode="auto">
                <a:xfrm>
                  <a:off x="1952" y="2525"/>
                  <a:ext cx="1" cy="46"/>
                </a:xfrm>
                <a:prstGeom prst="line">
                  <a:avLst/>
                </a:pr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97" name="Line 27"/>
                <p:cNvSpPr>
                  <a:spLocks noChangeShapeType="1"/>
                </p:cNvSpPr>
                <p:nvPr/>
              </p:nvSpPr>
              <p:spPr bwMode="auto">
                <a:xfrm>
                  <a:off x="1975" y="2525"/>
                  <a:ext cx="1" cy="46"/>
                </a:xfrm>
                <a:prstGeom prst="line">
                  <a:avLst/>
                </a:pr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98" name="Line 28"/>
                <p:cNvSpPr>
                  <a:spLocks noChangeShapeType="1"/>
                </p:cNvSpPr>
                <p:nvPr/>
              </p:nvSpPr>
              <p:spPr bwMode="auto">
                <a:xfrm>
                  <a:off x="1999" y="2525"/>
                  <a:ext cx="1" cy="46"/>
                </a:xfrm>
                <a:prstGeom prst="line">
                  <a:avLst/>
                </a:pr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99" name="Line 29"/>
                <p:cNvSpPr>
                  <a:spLocks noChangeShapeType="1"/>
                </p:cNvSpPr>
                <p:nvPr/>
              </p:nvSpPr>
              <p:spPr bwMode="auto">
                <a:xfrm>
                  <a:off x="2021" y="2525"/>
                  <a:ext cx="1" cy="46"/>
                </a:xfrm>
                <a:prstGeom prst="line">
                  <a:avLst/>
                </a:pr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00" name="Line 30"/>
                <p:cNvSpPr>
                  <a:spLocks noChangeShapeType="1"/>
                </p:cNvSpPr>
                <p:nvPr/>
              </p:nvSpPr>
              <p:spPr bwMode="auto">
                <a:xfrm>
                  <a:off x="2044" y="2525"/>
                  <a:ext cx="1" cy="46"/>
                </a:xfrm>
                <a:prstGeom prst="line">
                  <a:avLst/>
                </a:pr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01" name="Line 31"/>
                <p:cNvSpPr>
                  <a:spLocks noChangeShapeType="1"/>
                </p:cNvSpPr>
                <p:nvPr/>
              </p:nvSpPr>
              <p:spPr bwMode="auto">
                <a:xfrm>
                  <a:off x="2067" y="2525"/>
                  <a:ext cx="1" cy="46"/>
                </a:xfrm>
                <a:prstGeom prst="line">
                  <a:avLst/>
                </a:pr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02" name="Line 32"/>
                <p:cNvSpPr>
                  <a:spLocks noChangeShapeType="1"/>
                </p:cNvSpPr>
                <p:nvPr/>
              </p:nvSpPr>
              <p:spPr bwMode="auto">
                <a:xfrm>
                  <a:off x="2090" y="2525"/>
                  <a:ext cx="1" cy="46"/>
                </a:xfrm>
                <a:prstGeom prst="line">
                  <a:avLst/>
                </a:pr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03" name="Line 33"/>
                <p:cNvSpPr>
                  <a:spLocks noChangeShapeType="1"/>
                </p:cNvSpPr>
                <p:nvPr/>
              </p:nvSpPr>
              <p:spPr bwMode="auto">
                <a:xfrm>
                  <a:off x="2113" y="2525"/>
                  <a:ext cx="1" cy="46"/>
                </a:xfrm>
                <a:prstGeom prst="line">
                  <a:avLst/>
                </a:pr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04" name="Freeform 34"/>
                <p:cNvSpPr>
                  <a:spLocks noChangeArrowheads="1"/>
                </p:cNvSpPr>
                <p:nvPr/>
              </p:nvSpPr>
              <p:spPr bwMode="auto">
                <a:xfrm>
                  <a:off x="1825" y="2499"/>
                  <a:ext cx="366" cy="52"/>
                </a:xfrm>
                <a:custGeom>
                  <a:avLst/>
                  <a:gdLst>
                    <a:gd name="T0" fmla="*/ 1 w 1613"/>
                    <a:gd name="T1" fmla="*/ 0 h 272"/>
                    <a:gd name="T2" fmla="*/ 0 w 1613"/>
                    <a:gd name="T3" fmla="*/ 0 h 272"/>
                    <a:gd name="T4" fmla="*/ 0 w 1613"/>
                    <a:gd name="T5" fmla="*/ 0 h 272"/>
                    <a:gd name="T6" fmla="*/ 1 w 1613"/>
                    <a:gd name="T7" fmla="*/ 0 h 272"/>
                    <a:gd name="T8" fmla="*/ 1 w 1613"/>
                    <a:gd name="T9" fmla="*/ 0 h 2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3"/>
                    <a:gd name="T16" fmla="*/ 0 h 272"/>
                    <a:gd name="T17" fmla="*/ 1613 w 1613"/>
                    <a:gd name="T18" fmla="*/ 272 h 2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3" h="272">
                      <a:moveTo>
                        <a:pt x="1611" y="271"/>
                      </a:moveTo>
                      <a:lnTo>
                        <a:pt x="0" y="271"/>
                      </a:lnTo>
                      <a:lnTo>
                        <a:pt x="0" y="0"/>
                      </a:lnTo>
                      <a:lnTo>
                        <a:pt x="1612" y="0"/>
                      </a:lnTo>
                      <a:lnTo>
                        <a:pt x="1611" y="271"/>
                      </a:lnTo>
                    </a:path>
                  </a:pathLst>
                </a:custGeom>
                <a:solidFill>
                  <a:srgbClr val="0760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05" name="Freeform 35"/>
                <p:cNvSpPr>
                  <a:spLocks noChangeArrowheads="1"/>
                </p:cNvSpPr>
                <p:nvPr/>
              </p:nvSpPr>
              <p:spPr bwMode="auto">
                <a:xfrm>
                  <a:off x="1823" y="2550"/>
                  <a:ext cx="367" cy="2"/>
                </a:xfrm>
                <a:custGeom>
                  <a:avLst/>
                  <a:gdLst>
                    <a:gd name="T0" fmla="*/ 0 w 1619"/>
                    <a:gd name="T1" fmla="*/ 0 h 14"/>
                    <a:gd name="T2" fmla="*/ 0 w 1619"/>
                    <a:gd name="T3" fmla="*/ 0 h 14"/>
                    <a:gd name="T4" fmla="*/ 1 w 1619"/>
                    <a:gd name="T5" fmla="*/ 0 h 14"/>
                    <a:gd name="T6" fmla="*/ 1 w 1619"/>
                    <a:gd name="T7" fmla="*/ 0 h 14"/>
                    <a:gd name="T8" fmla="*/ 0 w 1619"/>
                    <a:gd name="T9" fmla="*/ 0 h 14"/>
                    <a:gd name="T10" fmla="*/ 0 w 1619"/>
                    <a:gd name="T11" fmla="*/ 0 h 14"/>
                    <a:gd name="T12" fmla="*/ 0 w 1619"/>
                    <a:gd name="T13" fmla="*/ 0 h 14"/>
                    <a:gd name="T14" fmla="*/ 0 w 1619"/>
                    <a:gd name="T15" fmla="*/ 0 h 14"/>
                    <a:gd name="T16" fmla="*/ 0 w 1619"/>
                    <a:gd name="T17" fmla="*/ 0 h 14"/>
                    <a:gd name="T18" fmla="*/ 0 w 1619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19"/>
                    <a:gd name="T31" fmla="*/ 0 h 14"/>
                    <a:gd name="T32" fmla="*/ 1619 w 1619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19" h="14">
                      <a:moveTo>
                        <a:pt x="0" y="6"/>
                      </a:moveTo>
                      <a:lnTo>
                        <a:pt x="7" y="13"/>
                      </a:lnTo>
                      <a:lnTo>
                        <a:pt x="1618" y="13"/>
                      </a:lnTo>
                      <a:lnTo>
                        <a:pt x="1618" y="0"/>
                      </a:lnTo>
                      <a:lnTo>
                        <a:pt x="7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7" y="1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ADD6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06" name="Freeform 36"/>
                <p:cNvSpPr>
                  <a:spLocks noChangeArrowheads="1"/>
                </p:cNvSpPr>
                <p:nvPr/>
              </p:nvSpPr>
              <p:spPr bwMode="auto">
                <a:xfrm>
                  <a:off x="1823" y="2499"/>
                  <a:ext cx="4" cy="53"/>
                </a:xfrm>
                <a:custGeom>
                  <a:avLst/>
                  <a:gdLst>
                    <a:gd name="T0" fmla="*/ 0 w 18"/>
                    <a:gd name="T1" fmla="*/ 0 h 278"/>
                    <a:gd name="T2" fmla="*/ 0 w 18"/>
                    <a:gd name="T3" fmla="*/ 0 h 278"/>
                    <a:gd name="T4" fmla="*/ 0 w 18"/>
                    <a:gd name="T5" fmla="*/ 0 h 278"/>
                    <a:gd name="T6" fmla="*/ 0 w 18"/>
                    <a:gd name="T7" fmla="*/ 0 h 278"/>
                    <a:gd name="T8" fmla="*/ 0 w 18"/>
                    <a:gd name="T9" fmla="*/ 0 h 278"/>
                    <a:gd name="T10" fmla="*/ 0 w 18"/>
                    <a:gd name="T11" fmla="*/ 0 h 278"/>
                    <a:gd name="T12" fmla="*/ 0 w 18"/>
                    <a:gd name="T13" fmla="*/ 0 h 278"/>
                    <a:gd name="T14" fmla="*/ 0 w 18"/>
                    <a:gd name="T15" fmla="*/ 0 h 278"/>
                    <a:gd name="T16" fmla="*/ 0 w 18"/>
                    <a:gd name="T17" fmla="*/ 0 h 278"/>
                    <a:gd name="T18" fmla="*/ 0 w 18"/>
                    <a:gd name="T19" fmla="*/ 0 h 2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278"/>
                    <a:gd name="T32" fmla="*/ 18 w 18"/>
                    <a:gd name="T33" fmla="*/ 278 h 2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278">
                      <a:moveTo>
                        <a:pt x="9" y="0"/>
                      </a:moveTo>
                      <a:lnTo>
                        <a:pt x="0" y="7"/>
                      </a:lnTo>
                      <a:lnTo>
                        <a:pt x="0" y="277"/>
                      </a:lnTo>
                      <a:lnTo>
                        <a:pt x="15" y="277"/>
                      </a:lnTo>
                      <a:lnTo>
                        <a:pt x="17" y="7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ADD6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07" name="Freeform 37"/>
                <p:cNvSpPr>
                  <a:spLocks noChangeArrowheads="1"/>
                </p:cNvSpPr>
                <p:nvPr/>
              </p:nvSpPr>
              <p:spPr bwMode="auto">
                <a:xfrm>
                  <a:off x="1825" y="2499"/>
                  <a:ext cx="368" cy="2"/>
                </a:xfrm>
                <a:custGeom>
                  <a:avLst/>
                  <a:gdLst>
                    <a:gd name="T0" fmla="*/ 1 w 1621"/>
                    <a:gd name="T1" fmla="*/ 0 h 15"/>
                    <a:gd name="T2" fmla="*/ 1 w 1621"/>
                    <a:gd name="T3" fmla="*/ 0 h 15"/>
                    <a:gd name="T4" fmla="*/ 0 w 1621"/>
                    <a:gd name="T5" fmla="*/ 0 h 15"/>
                    <a:gd name="T6" fmla="*/ 0 w 1621"/>
                    <a:gd name="T7" fmla="*/ 0 h 15"/>
                    <a:gd name="T8" fmla="*/ 1 w 1621"/>
                    <a:gd name="T9" fmla="*/ 0 h 15"/>
                    <a:gd name="T10" fmla="*/ 1 w 1621"/>
                    <a:gd name="T11" fmla="*/ 0 h 15"/>
                    <a:gd name="T12" fmla="*/ 1 w 1621"/>
                    <a:gd name="T13" fmla="*/ 0 h 15"/>
                    <a:gd name="T14" fmla="*/ 1 w 1621"/>
                    <a:gd name="T15" fmla="*/ 0 h 15"/>
                    <a:gd name="T16" fmla="*/ 1 w 1621"/>
                    <a:gd name="T17" fmla="*/ 0 h 15"/>
                    <a:gd name="T18" fmla="*/ 1 w 1621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21"/>
                    <a:gd name="T31" fmla="*/ 0 h 15"/>
                    <a:gd name="T32" fmla="*/ 1621 w 1621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21" h="15">
                      <a:moveTo>
                        <a:pt x="1620" y="7"/>
                      </a:moveTo>
                      <a:lnTo>
                        <a:pt x="1612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612" y="14"/>
                      </a:lnTo>
                      <a:lnTo>
                        <a:pt x="1620" y="7"/>
                      </a:lnTo>
                      <a:lnTo>
                        <a:pt x="1620" y="0"/>
                      </a:lnTo>
                      <a:lnTo>
                        <a:pt x="1612" y="0"/>
                      </a:lnTo>
                      <a:lnTo>
                        <a:pt x="1620" y="7"/>
                      </a:lnTo>
                    </a:path>
                  </a:pathLst>
                </a:custGeom>
                <a:solidFill>
                  <a:srgbClr val="ADD6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08" name="Freeform 38"/>
                <p:cNvSpPr>
                  <a:spLocks noChangeArrowheads="1"/>
                </p:cNvSpPr>
                <p:nvPr/>
              </p:nvSpPr>
              <p:spPr bwMode="auto">
                <a:xfrm>
                  <a:off x="2188" y="2499"/>
                  <a:ext cx="4" cy="53"/>
                </a:xfrm>
                <a:custGeom>
                  <a:avLst/>
                  <a:gdLst>
                    <a:gd name="T0" fmla="*/ 0 w 19"/>
                    <a:gd name="T1" fmla="*/ 0 h 277"/>
                    <a:gd name="T2" fmla="*/ 0 w 19"/>
                    <a:gd name="T3" fmla="*/ 0 h 277"/>
                    <a:gd name="T4" fmla="*/ 0 w 19"/>
                    <a:gd name="T5" fmla="*/ 0 h 277"/>
                    <a:gd name="T6" fmla="*/ 0 w 19"/>
                    <a:gd name="T7" fmla="*/ 0 h 277"/>
                    <a:gd name="T8" fmla="*/ 0 w 19"/>
                    <a:gd name="T9" fmla="*/ 0 h 277"/>
                    <a:gd name="T10" fmla="*/ 0 w 19"/>
                    <a:gd name="T11" fmla="*/ 0 h 277"/>
                    <a:gd name="T12" fmla="*/ 0 w 19"/>
                    <a:gd name="T13" fmla="*/ 0 h 277"/>
                    <a:gd name="T14" fmla="*/ 0 w 19"/>
                    <a:gd name="T15" fmla="*/ 0 h 277"/>
                    <a:gd name="T16" fmla="*/ 0 w 19"/>
                    <a:gd name="T17" fmla="*/ 0 h 277"/>
                    <a:gd name="T18" fmla="*/ 0 w 19"/>
                    <a:gd name="T19" fmla="*/ 0 h 2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277"/>
                    <a:gd name="T32" fmla="*/ 19 w 19"/>
                    <a:gd name="T33" fmla="*/ 277 h 27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277">
                      <a:moveTo>
                        <a:pt x="9" y="276"/>
                      </a:moveTo>
                      <a:lnTo>
                        <a:pt x="18" y="270"/>
                      </a:lnTo>
                      <a:lnTo>
                        <a:pt x="18" y="0"/>
                      </a:lnTo>
                      <a:lnTo>
                        <a:pt x="1" y="0"/>
                      </a:lnTo>
                      <a:lnTo>
                        <a:pt x="0" y="270"/>
                      </a:lnTo>
                      <a:lnTo>
                        <a:pt x="9" y="276"/>
                      </a:lnTo>
                      <a:lnTo>
                        <a:pt x="18" y="276"/>
                      </a:lnTo>
                      <a:lnTo>
                        <a:pt x="18" y="270"/>
                      </a:lnTo>
                      <a:lnTo>
                        <a:pt x="9" y="276"/>
                      </a:lnTo>
                    </a:path>
                  </a:pathLst>
                </a:custGeom>
                <a:solidFill>
                  <a:srgbClr val="ADD6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09" name="Freeform 39"/>
                <p:cNvSpPr>
                  <a:spLocks noChangeArrowheads="1"/>
                </p:cNvSpPr>
                <p:nvPr/>
              </p:nvSpPr>
              <p:spPr bwMode="auto">
                <a:xfrm>
                  <a:off x="1859" y="2515"/>
                  <a:ext cx="49" cy="22"/>
                </a:xfrm>
                <a:custGeom>
                  <a:avLst/>
                  <a:gdLst>
                    <a:gd name="T0" fmla="*/ 0 w 218"/>
                    <a:gd name="T1" fmla="*/ 0 h 119"/>
                    <a:gd name="T2" fmla="*/ 0 w 218"/>
                    <a:gd name="T3" fmla="*/ 0 h 119"/>
                    <a:gd name="T4" fmla="*/ 0 w 218"/>
                    <a:gd name="T5" fmla="*/ 0 h 119"/>
                    <a:gd name="T6" fmla="*/ 0 w 218"/>
                    <a:gd name="T7" fmla="*/ 0 h 119"/>
                    <a:gd name="T8" fmla="*/ 0 w 218"/>
                    <a:gd name="T9" fmla="*/ 0 h 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8"/>
                    <a:gd name="T16" fmla="*/ 0 h 119"/>
                    <a:gd name="T17" fmla="*/ 218 w 218"/>
                    <a:gd name="T18" fmla="*/ 119 h 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8" h="119">
                      <a:moveTo>
                        <a:pt x="217" y="118"/>
                      </a:moveTo>
                      <a:lnTo>
                        <a:pt x="0" y="118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118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10" name="Freeform 40"/>
                <p:cNvSpPr>
                  <a:spLocks noChangeArrowheads="1"/>
                </p:cNvSpPr>
                <p:nvPr/>
              </p:nvSpPr>
              <p:spPr bwMode="auto">
                <a:xfrm>
                  <a:off x="1859" y="2515"/>
                  <a:ext cx="49" cy="22"/>
                </a:xfrm>
                <a:custGeom>
                  <a:avLst/>
                  <a:gdLst>
                    <a:gd name="T0" fmla="*/ 0 w 218"/>
                    <a:gd name="T1" fmla="*/ 0 h 119"/>
                    <a:gd name="T2" fmla="*/ 0 w 218"/>
                    <a:gd name="T3" fmla="*/ 0 h 119"/>
                    <a:gd name="T4" fmla="*/ 0 w 218"/>
                    <a:gd name="T5" fmla="*/ 0 h 119"/>
                    <a:gd name="T6" fmla="*/ 0 w 218"/>
                    <a:gd name="T7" fmla="*/ 0 h 119"/>
                    <a:gd name="T8" fmla="*/ 0 w 218"/>
                    <a:gd name="T9" fmla="*/ 0 h 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8"/>
                    <a:gd name="T16" fmla="*/ 0 h 119"/>
                    <a:gd name="T17" fmla="*/ 218 w 218"/>
                    <a:gd name="T18" fmla="*/ 119 h 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8" h="119">
                      <a:moveTo>
                        <a:pt x="217" y="118"/>
                      </a:moveTo>
                      <a:lnTo>
                        <a:pt x="0" y="118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118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11" name="Freeform 41"/>
                <p:cNvSpPr>
                  <a:spLocks noChangeArrowheads="1"/>
                </p:cNvSpPr>
                <p:nvPr/>
              </p:nvSpPr>
              <p:spPr bwMode="auto">
                <a:xfrm>
                  <a:off x="1844" y="2543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12" name="Freeform 42"/>
                <p:cNvSpPr>
                  <a:spLocks noChangeArrowheads="1"/>
                </p:cNvSpPr>
                <p:nvPr/>
              </p:nvSpPr>
              <p:spPr bwMode="auto">
                <a:xfrm>
                  <a:off x="1844" y="2543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13" name="Freeform 43"/>
                <p:cNvSpPr>
                  <a:spLocks noChangeArrowheads="1"/>
                </p:cNvSpPr>
                <p:nvPr/>
              </p:nvSpPr>
              <p:spPr bwMode="auto">
                <a:xfrm>
                  <a:off x="1874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14" name="Freeform 44"/>
                <p:cNvSpPr>
                  <a:spLocks noChangeArrowheads="1"/>
                </p:cNvSpPr>
                <p:nvPr/>
              </p:nvSpPr>
              <p:spPr bwMode="auto">
                <a:xfrm>
                  <a:off x="1874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15" name="Freeform 45"/>
                <p:cNvSpPr>
                  <a:spLocks noChangeArrowheads="1"/>
                </p:cNvSpPr>
                <p:nvPr/>
              </p:nvSpPr>
              <p:spPr bwMode="auto">
                <a:xfrm>
                  <a:off x="1904" y="2543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16" name="Freeform 46"/>
                <p:cNvSpPr>
                  <a:spLocks noChangeArrowheads="1"/>
                </p:cNvSpPr>
                <p:nvPr/>
              </p:nvSpPr>
              <p:spPr bwMode="auto">
                <a:xfrm>
                  <a:off x="1904" y="2543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17" name="Freeform 47"/>
                <p:cNvSpPr>
                  <a:spLocks noChangeArrowheads="1"/>
                </p:cNvSpPr>
                <p:nvPr/>
              </p:nvSpPr>
              <p:spPr bwMode="auto">
                <a:xfrm>
                  <a:off x="1933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18" name="Freeform 48"/>
                <p:cNvSpPr>
                  <a:spLocks noChangeArrowheads="1"/>
                </p:cNvSpPr>
                <p:nvPr/>
              </p:nvSpPr>
              <p:spPr bwMode="auto">
                <a:xfrm>
                  <a:off x="1933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19" name="Freeform 49"/>
                <p:cNvSpPr>
                  <a:spLocks noChangeArrowheads="1"/>
                </p:cNvSpPr>
                <p:nvPr/>
              </p:nvSpPr>
              <p:spPr bwMode="auto">
                <a:xfrm>
                  <a:off x="1964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20" name="Freeform 50"/>
                <p:cNvSpPr>
                  <a:spLocks noChangeArrowheads="1"/>
                </p:cNvSpPr>
                <p:nvPr/>
              </p:nvSpPr>
              <p:spPr bwMode="auto">
                <a:xfrm>
                  <a:off x="1964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21" name="Freeform 51"/>
                <p:cNvSpPr>
                  <a:spLocks noChangeArrowheads="1"/>
                </p:cNvSpPr>
                <p:nvPr/>
              </p:nvSpPr>
              <p:spPr bwMode="auto">
                <a:xfrm>
                  <a:off x="1994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22" name="Freeform 52"/>
                <p:cNvSpPr>
                  <a:spLocks noChangeArrowheads="1"/>
                </p:cNvSpPr>
                <p:nvPr/>
              </p:nvSpPr>
              <p:spPr bwMode="auto">
                <a:xfrm>
                  <a:off x="1994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23" name="Freeform 53"/>
                <p:cNvSpPr>
                  <a:spLocks noChangeArrowheads="1"/>
                </p:cNvSpPr>
                <p:nvPr/>
              </p:nvSpPr>
              <p:spPr bwMode="auto">
                <a:xfrm>
                  <a:off x="2023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24" name="Freeform 54"/>
                <p:cNvSpPr>
                  <a:spLocks noChangeArrowheads="1"/>
                </p:cNvSpPr>
                <p:nvPr/>
              </p:nvSpPr>
              <p:spPr bwMode="auto">
                <a:xfrm>
                  <a:off x="2023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25" name="Freeform 55"/>
                <p:cNvSpPr>
                  <a:spLocks noChangeArrowheads="1"/>
                </p:cNvSpPr>
                <p:nvPr/>
              </p:nvSpPr>
              <p:spPr bwMode="auto">
                <a:xfrm>
                  <a:off x="2053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26" name="Freeform 56"/>
                <p:cNvSpPr>
                  <a:spLocks noChangeArrowheads="1"/>
                </p:cNvSpPr>
                <p:nvPr/>
              </p:nvSpPr>
              <p:spPr bwMode="auto">
                <a:xfrm>
                  <a:off x="2053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27" name="Freeform 57"/>
                <p:cNvSpPr>
                  <a:spLocks noChangeArrowheads="1"/>
                </p:cNvSpPr>
                <p:nvPr/>
              </p:nvSpPr>
              <p:spPr bwMode="auto">
                <a:xfrm>
                  <a:off x="2083" y="2543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28" name="Freeform 58"/>
                <p:cNvSpPr>
                  <a:spLocks noChangeArrowheads="1"/>
                </p:cNvSpPr>
                <p:nvPr/>
              </p:nvSpPr>
              <p:spPr bwMode="auto">
                <a:xfrm>
                  <a:off x="2083" y="2543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29" name="Freeform 59"/>
                <p:cNvSpPr>
                  <a:spLocks noChangeArrowheads="1"/>
                </p:cNvSpPr>
                <p:nvPr/>
              </p:nvSpPr>
              <p:spPr bwMode="auto">
                <a:xfrm>
                  <a:off x="2113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30" name="Freeform 60"/>
                <p:cNvSpPr>
                  <a:spLocks noChangeArrowheads="1"/>
                </p:cNvSpPr>
                <p:nvPr/>
              </p:nvSpPr>
              <p:spPr bwMode="auto">
                <a:xfrm>
                  <a:off x="2113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31" name="Freeform 61"/>
                <p:cNvSpPr>
                  <a:spLocks noChangeArrowheads="1"/>
                </p:cNvSpPr>
                <p:nvPr/>
              </p:nvSpPr>
              <p:spPr bwMode="auto">
                <a:xfrm>
                  <a:off x="2143" y="2543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32" name="Freeform 62"/>
                <p:cNvSpPr>
                  <a:spLocks noChangeArrowheads="1"/>
                </p:cNvSpPr>
                <p:nvPr/>
              </p:nvSpPr>
              <p:spPr bwMode="auto">
                <a:xfrm>
                  <a:off x="2143" y="2543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33" name="Freeform 63"/>
                <p:cNvSpPr>
                  <a:spLocks noChangeArrowheads="1"/>
                </p:cNvSpPr>
                <p:nvPr/>
              </p:nvSpPr>
              <p:spPr bwMode="auto">
                <a:xfrm>
                  <a:off x="1844" y="2504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34" name="Freeform 64"/>
                <p:cNvSpPr>
                  <a:spLocks noChangeArrowheads="1"/>
                </p:cNvSpPr>
                <p:nvPr/>
              </p:nvSpPr>
              <p:spPr bwMode="auto">
                <a:xfrm>
                  <a:off x="1844" y="2504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35" name="Freeform 65"/>
                <p:cNvSpPr>
                  <a:spLocks noChangeArrowheads="1"/>
                </p:cNvSpPr>
                <p:nvPr/>
              </p:nvSpPr>
              <p:spPr bwMode="auto">
                <a:xfrm>
                  <a:off x="1874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36" name="Freeform 66"/>
                <p:cNvSpPr>
                  <a:spLocks noChangeArrowheads="1"/>
                </p:cNvSpPr>
                <p:nvPr/>
              </p:nvSpPr>
              <p:spPr bwMode="auto">
                <a:xfrm>
                  <a:off x="1874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37" name="Freeform 67"/>
                <p:cNvSpPr>
                  <a:spLocks noChangeArrowheads="1"/>
                </p:cNvSpPr>
                <p:nvPr/>
              </p:nvSpPr>
              <p:spPr bwMode="auto">
                <a:xfrm>
                  <a:off x="1904" y="2504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38" name="Freeform 68"/>
                <p:cNvSpPr>
                  <a:spLocks noChangeArrowheads="1"/>
                </p:cNvSpPr>
                <p:nvPr/>
              </p:nvSpPr>
              <p:spPr bwMode="auto">
                <a:xfrm>
                  <a:off x="1904" y="2504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39" name="Freeform 69"/>
                <p:cNvSpPr>
                  <a:spLocks noChangeArrowheads="1"/>
                </p:cNvSpPr>
                <p:nvPr/>
              </p:nvSpPr>
              <p:spPr bwMode="auto">
                <a:xfrm>
                  <a:off x="1933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40" name="Freeform 70"/>
                <p:cNvSpPr>
                  <a:spLocks noChangeArrowheads="1"/>
                </p:cNvSpPr>
                <p:nvPr/>
              </p:nvSpPr>
              <p:spPr bwMode="auto">
                <a:xfrm>
                  <a:off x="1933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41" name="Freeform 71"/>
                <p:cNvSpPr>
                  <a:spLocks noChangeArrowheads="1"/>
                </p:cNvSpPr>
                <p:nvPr/>
              </p:nvSpPr>
              <p:spPr bwMode="auto">
                <a:xfrm>
                  <a:off x="1964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42" name="Freeform 72"/>
                <p:cNvSpPr>
                  <a:spLocks noChangeArrowheads="1"/>
                </p:cNvSpPr>
                <p:nvPr/>
              </p:nvSpPr>
              <p:spPr bwMode="auto">
                <a:xfrm>
                  <a:off x="1964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43" name="Freeform 73"/>
                <p:cNvSpPr>
                  <a:spLocks noChangeArrowheads="1"/>
                </p:cNvSpPr>
                <p:nvPr/>
              </p:nvSpPr>
              <p:spPr bwMode="auto">
                <a:xfrm>
                  <a:off x="1994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44" name="Freeform 74"/>
                <p:cNvSpPr>
                  <a:spLocks noChangeArrowheads="1"/>
                </p:cNvSpPr>
                <p:nvPr/>
              </p:nvSpPr>
              <p:spPr bwMode="auto">
                <a:xfrm>
                  <a:off x="1994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45" name="Freeform 75"/>
                <p:cNvSpPr>
                  <a:spLocks noChangeArrowheads="1"/>
                </p:cNvSpPr>
                <p:nvPr/>
              </p:nvSpPr>
              <p:spPr bwMode="auto">
                <a:xfrm>
                  <a:off x="2023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46" name="Freeform 76"/>
                <p:cNvSpPr>
                  <a:spLocks noChangeArrowheads="1"/>
                </p:cNvSpPr>
                <p:nvPr/>
              </p:nvSpPr>
              <p:spPr bwMode="auto">
                <a:xfrm>
                  <a:off x="2023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47" name="Freeform 77"/>
                <p:cNvSpPr>
                  <a:spLocks noChangeArrowheads="1"/>
                </p:cNvSpPr>
                <p:nvPr/>
              </p:nvSpPr>
              <p:spPr bwMode="auto">
                <a:xfrm>
                  <a:off x="2053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48" name="Freeform 78"/>
                <p:cNvSpPr>
                  <a:spLocks noChangeArrowheads="1"/>
                </p:cNvSpPr>
                <p:nvPr/>
              </p:nvSpPr>
              <p:spPr bwMode="auto">
                <a:xfrm>
                  <a:off x="2053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49" name="Freeform 79"/>
                <p:cNvSpPr>
                  <a:spLocks noChangeArrowheads="1"/>
                </p:cNvSpPr>
                <p:nvPr/>
              </p:nvSpPr>
              <p:spPr bwMode="auto">
                <a:xfrm>
                  <a:off x="2083" y="2504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50" name="Freeform 80"/>
                <p:cNvSpPr>
                  <a:spLocks noChangeArrowheads="1"/>
                </p:cNvSpPr>
                <p:nvPr/>
              </p:nvSpPr>
              <p:spPr bwMode="auto">
                <a:xfrm>
                  <a:off x="2083" y="2504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51" name="Freeform 81"/>
                <p:cNvSpPr>
                  <a:spLocks noChangeArrowheads="1"/>
                </p:cNvSpPr>
                <p:nvPr/>
              </p:nvSpPr>
              <p:spPr bwMode="auto">
                <a:xfrm>
                  <a:off x="2113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52" name="Freeform 82"/>
                <p:cNvSpPr>
                  <a:spLocks noChangeArrowheads="1"/>
                </p:cNvSpPr>
                <p:nvPr/>
              </p:nvSpPr>
              <p:spPr bwMode="auto">
                <a:xfrm>
                  <a:off x="2113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53" name="Freeform 83"/>
                <p:cNvSpPr>
                  <a:spLocks noChangeArrowheads="1"/>
                </p:cNvSpPr>
                <p:nvPr/>
              </p:nvSpPr>
              <p:spPr bwMode="auto">
                <a:xfrm>
                  <a:off x="2143" y="2504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54" name="Freeform 84"/>
                <p:cNvSpPr>
                  <a:spLocks noChangeArrowheads="1"/>
                </p:cNvSpPr>
                <p:nvPr/>
              </p:nvSpPr>
              <p:spPr bwMode="auto">
                <a:xfrm>
                  <a:off x="2143" y="2504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55" name="Freeform 85"/>
                <p:cNvSpPr>
                  <a:spLocks noChangeArrowheads="1"/>
                </p:cNvSpPr>
                <p:nvPr/>
              </p:nvSpPr>
              <p:spPr bwMode="auto">
                <a:xfrm>
                  <a:off x="1939" y="2515"/>
                  <a:ext cx="49" cy="22"/>
                </a:xfrm>
                <a:custGeom>
                  <a:avLst/>
                  <a:gdLst>
                    <a:gd name="T0" fmla="*/ 0 w 218"/>
                    <a:gd name="T1" fmla="*/ 0 h 119"/>
                    <a:gd name="T2" fmla="*/ 0 w 218"/>
                    <a:gd name="T3" fmla="*/ 0 h 119"/>
                    <a:gd name="T4" fmla="*/ 0 w 218"/>
                    <a:gd name="T5" fmla="*/ 0 h 119"/>
                    <a:gd name="T6" fmla="*/ 0 w 218"/>
                    <a:gd name="T7" fmla="*/ 0 h 119"/>
                    <a:gd name="T8" fmla="*/ 0 w 218"/>
                    <a:gd name="T9" fmla="*/ 0 h 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8"/>
                    <a:gd name="T16" fmla="*/ 0 h 119"/>
                    <a:gd name="T17" fmla="*/ 218 w 218"/>
                    <a:gd name="T18" fmla="*/ 119 h 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8" h="119">
                      <a:moveTo>
                        <a:pt x="217" y="118"/>
                      </a:moveTo>
                      <a:lnTo>
                        <a:pt x="0" y="118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118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56" name="Freeform 86"/>
                <p:cNvSpPr>
                  <a:spLocks noChangeArrowheads="1"/>
                </p:cNvSpPr>
                <p:nvPr/>
              </p:nvSpPr>
              <p:spPr bwMode="auto">
                <a:xfrm>
                  <a:off x="1939" y="2515"/>
                  <a:ext cx="49" cy="22"/>
                </a:xfrm>
                <a:custGeom>
                  <a:avLst/>
                  <a:gdLst>
                    <a:gd name="T0" fmla="*/ 0 w 218"/>
                    <a:gd name="T1" fmla="*/ 0 h 119"/>
                    <a:gd name="T2" fmla="*/ 0 w 218"/>
                    <a:gd name="T3" fmla="*/ 0 h 119"/>
                    <a:gd name="T4" fmla="*/ 0 w 218"/>
                    <a:gd name="T5" fmla="*/ 0 h 119"/>
                    <a:gd name="T6" fmla="*/ 0 w 218"/>
                    <a:gd name="T7" fmla="*/ 0 h 119"/>
                    <a:gd name="T8" fmla="*/ 0 w 218"/>
                    <a:gd name="T9" fmla="*/ 0 h 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8"/>
                    <a:gd name="T16" fmla="*/ 0 h 119"/>
                    <a:gd name="T17" fmla="*/ 218 w 218"/>
                    <a:gd name="T18" fmla="*/ 119 h 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8" h="119">
                      <a:moveTo>
                        <a:pt x="217" y="118"/>
                      </a:moveTo>
                      <a:lnTo>
                        <a:pt x="0" y="118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118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57" name="Freeform 87"/>
                <p:cNvSpPr>
                  <a:spLocks noChangeArrowheads="1"/>
                </p:cNvSpPr>
                <p:nvPr/>
              </p:nvSpPr>
              <p:spPr bwMode="auto">
                <a:xfrm>
                  <a:off x="2018" y="2515"/>
                  <a:ext cx="49" cy="22"/>
                </a:xfrm>
                <a:custGeom>
                  <a:avLst/>
                  <a:gdLst>
                    <a:gd name="T0" fmla="*/ 0 w 218"/>
                    <a:gd name="T1" fmla="*/ 0 h 119"/>
                    <a:gd name="T2" fmla="*/ 0 w 218"/>
                    <a:gd name="T3" fmla="*/ 0 h 119"/>
                    <a:gd name="T4" fmla="*/ 0 w 218"/>
                    <a:gd name="T5" fmla="*/ 0 h 119"/>
                    <a:gd name="T6" fmla="*/ 0 w 218"/>
                    <a:gd name="T7" fmla="*/ 0 h 119"/>
                    <a:gd name="T8" fmla="*/ 0 w 218"/>
                    <a:gd name="T9" fmla="*/ 0 h 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8"/>
                    <a:gd name="T16" fmla="*/ 0 h 119"/>
                    <a:gd name="T17" fmla="*/ 218 w 218"/>
                    <a:gd name="T18" fmla="*/ 119 h 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8" h="119">
                      <a:moveTo>
                        <a:pt x="217" y="118"/>
                      </a:moveTo>
                      <a:lnTo>
                        <a:pt x="0" y="118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118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58" name="Freeform 88"/>
                <p:cNvSpPr>
                  <a:spLocks noChangeArrowheads="1"/>
                </p:cNvSpPr>
                <p:nvPr/>
              </p:nvSpPr>
              <p:spPr bwMode="auto">
                <a:xfrm>
                  <a:off x="2018" y="2515"/>
                  <a:ext cx="49" cy="22"/>
                </a:xfrm>
                <a:custGeom>
                  <a:avLst/>
                  <a:gdLst>
                    <a:gd name="T0" fmla="*/ 0 w 218"/>
                    <a:gd name="T1" fmla="*/ 0 h 119"/>
                    <a:gd name="T2" fmla="*/ 0 w 218"/>
                    <a:gd name="T3" fmla="*/ 0 h 119"/>
                    <a:gd name="T4" fmla="*/ 0 w 218"/>
                    <a:gd name="T5" fmla="*/ 0 h 119"/>
                    <a:gd name="T6" fmla="*/ 0 w 218"/>
                    <a:gd name="T7" fmla="*/ 0 h 119"/>
                    <a:gd name="T8" fmla="*/ 0 w 218"/>
                    <a:gd name="T9" fmla="*/ 0 h 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8"/>
                    <a:gd name="T16" fmla="*/ 0 h 119"/>
                    <a:gd name="T17" fmla="*/ 218 w 218"/>
                    <a:gd name="T18" fmla="*/ 119 h 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8" h="119">
                      <a:moveTo>
                        <a:pt x="217" y="118"/>
                      </a:moveTo>
                      <a:lnTo>
                        <a:pt x="0" y="118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118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59" name="Freeform 89"/>
                <p:cNvSpPr>
                  <a:spLocks noChangeArrowheads="1"/>
                </p:cNvSpPr>
                <p:nvPr/>
              </p:nvSpPr>
              <p:spPr bwMode="auto">
                <a:xfrm>
                  <a:off x="2098" y="2515"/>
                  <a:ext cx="49" cy="22"/>
                </a:xfrm>
                <a:custGeom>
                  <a:avLst/>
                  <a:gdLst>
                    <a:gd name="T0" fmla="*/ 0 w 218"/>
                    <a:gd name="T1" fmla="*/ 0 h 119"/>
                    <a:gd name="T2" fmla="*/ 0 w 218"/>
                    <a:gd name="T3" fmla="*/ 0 h 119"/>
                    <a:gd name="T4" fmla="*/ 0 w 218"/>
                    <a:gd name="T5" fmla="*/ 0 h 119"/>
                    <a:gd name="T6" fmla="*/ 0 w 218"/>
                    <a:gd name="T7" fmla="*/ 0 h 119"/>
                    <a:gd name="T8" fmla="*/ 0 w 218"/>
                    <a:gd name="T9" fmla="*/ 0 h 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8"/>
                    <a:gd name="T16" fmla="*/ 0 h 119"/>
                    <a:gd name="T17" fmla="*/ 218 w 218"/>
                    <a:gd name="T18" fmla="*/ 119 h 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8" h="119">
                      <a:moveTo>
                        <a:pt x="217" y="118"/>
                      </a:moveTo>
                      <a:lnTo>
                        <a:pt x="0" y="118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118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60" name="Freeform 90"/>
                <p:cNvSpPr>
                  <a:spLocks noChangeArrowheads="1"/>
                </p:cNvSpPr>
                <p:nvPr/>
              </p:nvSpPr>
              <p:spPr bwMode="auto">
                <a:xfrm>
                  <a:off x="2098" y="2515"/>
                  <a:ext cx="49" cy="22"/>
                </a:xfrm>
                <a:custGeom>
                  <a:avLst/>
                  <a:gdLst>
                    <a:gd name="T0" fmla="*/ 0 w 218"/>
                    <a:gd name="T1" fmla="*/ 0 h 119"/>
                    <a:gd name="T2" fmla="*/ 0 w 218"/>
                    <a:gd name="T3" fmla="*/ 0 h 119"/>
                    <a:gd name="T4" fmla="*/ 0 w 218"/>
                    <a:gd name="T5" fmla="*/ 0 h 119"/>
                    <a:gd name="T6" fmla="*/ 0 w 218"/>
                    <a:gd name="T7" fmla="*/ 0 h 119"/>
                    <a:gd name="T8" fmla="*/ 0 w 218"/>
                    <a:gd name="T9" fmla="*/ 0 h 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8"/>
                    <a:gd name="T16" fmla="*/ 0 h 119"/>
                    <a:gd name="T17" fmla="*/ 218 w 218"/>
                    <a:gd name="T18" fmla="*/ 119 h 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8" h="119">
                      <a:moveTo>
                        <a:pt x="217" y="118"/>
                      </a:moveTo>
                      <a:lnTo>
                        <a:pt x="0" y="118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118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528" name="Group 91"/>
              <p:cNvGrpSpPr>
                <a:grpSpLocks/>
              </p:cNvGrpSpPr>
              <p:nvPr/>
            </p:nvGrpSpPr>
            <p:grpSpPr bwMode="auto">
              <a:xfrm>
                <a:off x="1419" y="2416"/>
                <a:ext cx="302" cy="187"/>
                <a:chOff x="1419" y="2416"/>
                <a:chExt cx="302" cy="187"/>
              </a:xfrm>
            </p:grpSpPr>
            <p:sp>
              <p:nvSpPr>
                <p:cNvPr id="64862" name="Freeform 92"/>
                <p:cNvSpPr>
                  <a:spLocks noChangeArrowheads="1"/>
                </p:cNvSpPr>
                <p:nvPr/>
              </p:nvSpPr>
              <p:spPr bwMode="auto">
                <a:xfrm>
                  <a:off x="1419" y="2541"/>
                  <a:ext cx="274" cy="35"/>
                </a:xfrm>
                <a:custGeom>
                  <a:avLst/>
                  <a:gdLst>
                    <a:gd name="T0" fmla="*/ 0 w 1207"/>
                    <a:gd name="T1" fmla="*/ 0 h 185"/>
                    <a:gd name="T2" fmla="*/ 1 w 1207"/>
                    <a:gd name="T3" fmla="*/ 0 h 185"/>
                    <a:gd name="T4" fmla="*/ 1 w 1207"/>
                    <a:gd name="T5" fmla="*/ 0 h 185"/>
                    <a:gd name="T6" fmla="*/ 0 w 1207"/>
                    <a:gd name="T7" fmla="*/ 0 h 185"/>
                    <a:gd name="T8" fmla="*/ 0 w 1207"/>
                    <a:gd name="T9" fmla="*/ 0 h 1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7"/>
                    <a:gd name="T16" fmla="*/ 0 h 185"/>
                    <a:gd name="T17" fmla="*/ 1207 w 1207"/>
                    <a:gd name="T18" fmla="*/ 185 h 1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7" h="185">
                      <a:moveTo>
                        <a:pt x="0" y="0"/>
                      </a:moveTo>
                      <a:lnTo>
                        <a:pt x="1206" y="0"/>
                      </a:lnTo>
                      <a:lnTo>
                        <a:pt x="1206" y="184"/>
                      </a:lnTo>
                      <a:lnTo>
                        <a:pt x="0" y="18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7B7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63" name="Freeform 93"/>
                <p:cNvSpPr>
                  <a:spLocks noChangeArrowheads="1"/>
                </p:cNvSpPr>
                <p:nvPr/>
              </p:nvSpPr>
              <p:spPr bwMode="auto">
                <a:xfrm>
                  <a:off x="1419" y="2541"/>
                  <a:ext cx="274" cy="35"/>
                </a:xfrm>
                <a:custGeom>
                  <a:avLst/>
                  <a:gdLst>
                    <a:gd name="T0" fmla="*/ 0 w 1207"/>
                    <a:gd name="T1" fmla="*/ 0 h 185"/>
                    <a:gd name="T2" fmla="*/ 1 w 1207"/>
                    <a:gd name="T3" fmla="*/ 0 h 185"/>
                    <a:gd name="T4" fmla="*/ 1 w 1207"/>
                    <a:gd name="T5" fmla="*/ 0 h 185"/>
                    <a:gd name="T6" fmla="*/ 0 w 1207"/>
                    <a:gd name="T7" fmla="*/ 0 h 185"/>
                    <a:gd name="T8" fmla="*/ 0 w 1207"/>
                    <a:gd name="T9" fmla="*/ 0 h 1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7"/>
                    <a:gd name="T16" fmla="*/ 0 h 185"/>
                    <a:gd name="T17" fmla="*/ 1207 w 1207"/>
                    <a:gd name="T18" fmla="*/ 185 h 1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7" h="185">
                      <a:moveTo>
                        <a:pt x="0" y="0"/>
                      </a:moveTo>
                      <a:lnTo>
                        <a:pt x="1206" y="0"/>
                      </a:lnTo>
                      <a:lnTo>
                        <a:pt x="1206" y="184"/>
                      </a:lnTo>
                      <a:lnTo>
                        <a:pt x="0" y="18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64" name="Freeform 94"/>
                <p:cNvSpPr>
                  <a:spLocks noChangeArrowheads="1"/>
                </p:cNvSpPr>
                <p:nvPr/>
              </p:nvSpPr>
              <p:spPr bwMode="auto">
                <a:xfrm>
                  <a:off x="1419" y="2522"/>
                  <a:ext cx="303" cy="20"/>
                </a:xfrm>
                <a:custGeom>
                  <a:avLst/>
                  <a:gdLst>
                    <a:gd name="T0" fmla="*/ 0 w 1335"/>
                    <a:gd name="T1" fmla="*/ 0 h 100"/>
                    <a:gd name="T2" fmla="*/ 0 w 1335"/>
                    <a:gd name="T3" fmla="*/ 0 h 100"/>
                    <a:gd name="T4" fmla="*/ 1 w 1335"/>
                    <a:gd name="T5" fmla="*/ 0 h 100"/>
                    <a:gd name="T6" fmla="*/ 1 w 1335"/>
                    <a:gd name="T7" fmla="*/ 0 h 100"/>
                    <a:gd name="T8" fmla="*/ 0 w 1335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5"/>
                    <a:gd name="T16" fmla="*/ 0 h 100"/>
                    <a:gd name="T17" fmla="*/ 1335 w 1335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5" h="100">
                      <a:moveTo>
                        <a:pt x="0" y="99"/>
                      </a:moveTo>
                      <a:lnTo>
                        <a:pt x="127" y="0"/>
                      </a:lnTo>
                      <a:lnTo>
                        <a:pt x="1334" y="0"/>
                      </a:lnTo>
                      <a:lnTo>
                        <a:pt x="1205" y="99"/>
                      </a:lnTo>
                      <a:lnTo>
                        <a:pt x="0" y="99"/>
                      </a:lnTo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65" name="Freeform 95"/>
                <p:cNvSpPr>
                  <a:spLocks noChangeArrowheads="1"/>
                </p:cNvSpPr>
                <p:nvPr/>
              </p:nvSpPr>
              <p:spPr bwMode="auto">
                <a:xfrm>
                  <a:off x="1419" y="2522"/>
                  <a:ext cx="303" cy="20"/>
                </a:xfrm>
                <a:custGeom>
                  <a:avLst/>
                  <a:gdLst>
                    <a:gd name="T0" fmla="*/ 0 w 1335"/>
                    <a:gd name="T1" fmla="*/ 0 h 100"/>
                    <a:gd name="T2" fmla="*/ 0 w 1335"/>
                    <a:gd name="T3" fmla="*/ 0 h 100"/>
                    <a:gd name="T4" fmla="*/ 1 w 1335"/>
                    <a:gd name="T5" fmla="*/ 0 h 100"/>
                    <a:gd name="T6" fmla="*/ 1 w 1335"/>
                    <a:gd name="T7" fmla="*/ 0 h 100"/>
                    <a:gd name="T8" fmla="*/ 0 w 1335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5"/>
                    <a:gd name="T16" fmla="*/ 0 h 100"/>
                    <a:gd name="T17" fmla="*/ 1335 w 1335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5" h="100">
                      <a:moveTo>
                        <a:pt x="0" y="99"/>
                      </a:moveTo>
                      <a:lnTo>
                        <a:pt x="127" y="0"/>
                      </a:lnTo>
                      <a:lnTo>
                        <a:pt x="1334" y="0"/>
                      </a:lnTo>
                      <a:lnTo>
                        <a:pt x="1205" y="99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66" name="Freeform 96"/>
                <p:cNvSpPr>
                  <a:spLocks noChangeArrowheads="1"/>
                </p:cNvSpPr>
                <p:nvPr/>
              </p:nvSpPr>
              <p:spPr bwMode="auto">
                <a:xfrm>
                  <a:off x="1612" y="2553"/>
                  <a:ext cx="66" cy="8"/>
                </a:xfrm>
                <a:custGeom>
                  <a:avLst/>
                  <a:gdLst>
                    <a:gd name="T0" fmla="*/ 0 w 291"/>
                    <a:gd name="T1" fmla="*/ 0 h 43"/>
                    <a:gd name="T2" fmla="*/ 0 w 291"/>
                    <a:gd name="T3" fmla="*/ 0 h 43"/>
                    <a:gd name="T4" fmla="*/ 0 w 291"/>
                    <a:gd name="T5" fmla="*/ 0 h 43"/>
                    <a:gd name="T6" fmla="*/ 0 w 291"/>
                    <a:gd name="T7" fmla="*/ 0 h 43"/>
                    <a:gd name="T8" fmla="*/ 0 w 291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43"/>
                    <a:gd name="T17" fmla="*/ 291 w 291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43">
                      <a:moveTo>
                        <a:pt x="290" y="42"/>
                      </a:moveTo>
                      <a:lnTo>
                        <a:pt x="0" y="42"/>
                      </a:lnTo>
                      <a:lnTo>
                        <a:pt x="0" y="0"/>
                      </a:lnTo>
                      <a:lnTo>
                        <a:pt x="290" y="0"/>
                      </a:lnTo>
                      <a:lnTo>
                        <a:pt x="290" y="42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67" name="Freeform 97"/>
                <p:cNvSpPr>
                  <a:spLocks noChangeArrowheads="1"/>
                </p:cNvSpPr>
                <p:nvPr/>
              </p:nvSpPr>
              <p:spPr bwMode="auto">
                <a:xfrm>
                  <a:off x="1692" y="2522"/>
                  <a:ext cx="30" cy="54"/>
                </a:xfrm>
                <a:custGeom>
                  <a:avLst/>
                  <a:gdLst>
                    <a:gd name="T0" fmla="*/ 0 w 131"/>
                    <a:gd name="T1" fmla="*/ 0 h 282"/>
                    <a:gd name="T2" fmla="*/ 0 w 131"/>
                    <a:gd name="T3" fmla="*/ 0 h 282"/>
                    <a:gd name="T4" fmla="*/ 0 w 131"/>
                    <a:gd name="T5" fmla="*/ 0 h 282"/>
                    <a:gd name="T6" fmla="*/ 0 w 131"/>
                    <a:gd name="T7" fmla="*/ 0 h 282"/>
                    <a:gd name="T8" fmla="*/ 0 w 131"/>
                    <a:gd name="T9" fmla="*/ 0 h 2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1"/>
                    <a:gd name="T16" fmla="*/ 0 h 282"/>
                    <a:gd name="T17" fmla="*/ 131 w 131"/>
                    <a:gd name="T18" fmla="*/ 282 h 2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1" h="282">
                      <a:moveTo>
                        <a:pt x="0" y="281"/>
                      </a:moveTo>
                      <a:lnTo>
                        <a:pt x="130" y="176"/>
                      </a:lnTo>
                      <a:lnTo>
                        <a:pt x="130" y="0"/>
                      </a:lnTo>
                      <a:lnTo>
                        <a:pt x="0" y="99"/>
                      </a:lnTo>
                      <a:lnTo>
                        <a:pt x="0" y="281"/>
                      </a:lnTo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68" name="Freeform 98"/>
                <p:cNvSpPr>
                  <a:spLocks noChangeArrowheads="1"/>
                </p:cNvSpPr>
                <p:nvPr/>
              </p:nvSpPr>
              <p:spPr bwMode="auto">
                <a:xfrm>
                  <a:off x="1692" y="2522"/>
                  <a:ext cx="30" cy="54"/>
                </a:xfrm>
                <a:custGeom>
                  <a:avLst/>
                  <a:gdLst>
                    <a:gd name="T0" fmla="*/ 0 w 131"/>
                    <a:gd name="T1" fmla="*/ 0 h 282"/>
                    <a:gd name="T2" fmla="*/ 0 w 131"/>
                    <a:gd name="T3" fmla="*/ 0 h 282"/>
                    <a:gd name="T4" fmla="*/ 0 w 131"/>
                    <a:gd name="T5" fmla="*/ 0 h 282"/>
                    <a:gd name="T6" fmla="*/ 0 w 131"/>
                    <a:gd name="T7" fmla="*/ 0 h 282"/>
                    <a:gd name="T8" fmla="*/ 0 w 131"/>
                    <a:gd name="T9" fmla="*/ 0 h 2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1"/>
                    <a:gd name="T16" fmla="*/ 0 h 282"/>
                    <a:gd name="T17" fmla="*/ 131 w 131"/>
                    <a:gd name="T18" fmla="*/ 282 h 2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1" h="282">
                      <a:moveTo>
                        <a:pt x="0" y="281"/>
                      </a:moveTo>
                      <a:lnTo>
                        <a:pt x="130" y="176"/>
                      </a:lnTo>
                      <a:lnTo>
                        <a:pt x="130" y="0"/>
                      </a:lnTo>
                      <a:lnTo>
                        <a:pt x="0" y="99"/>
                      </a:lnTo>
                      <a:lnTo>
                        <a:pt x="0" y="281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69" name="Freeform 99"/>
                <p:cNvSpPr>
                  <a:spLocks noChangeArrowheads="1"/>
                </p:cNvSpPr>
                <p:nvPr/>
              </p:nvSpPr>
              <p:spPr bwMode="auto">
                <a:xfrm>
                  <a:off x="1420" y="2572"/>
                  <a:ext cx="242" cy="27"/>
                </a:xfrm>
                <a:custGeom>
                  <a:avLst/>
                  <a:gdLst>
                    <a:gd name="T0" fmla="*/ 0 w 1067"/>
                    <a:gd name="T1" fmla="*/ 0 h 140"/>
                    <a:gd name="T2" fmla="*/ 0 w 1067"/>
                    <a:gd name="T3" fmla="*/ 0 h 140"/>
                    <a:gd name="T4" fmla="*/ 1 w 1067"/>
                    <a:gd name="T5" fmla="*/ 0 h 140"/>
                    <a:gd name="T6" fmla="*/ 0 w 1067"/>
                    <a:gd name="T7" fmla="*/ 0 h 140"/>
                    <a:gd name="T8" fmla="*/ 0 w 1067"/>
                    <a:gd name="T9" fmla="*/ 0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7"/>
                    <a:gd name="T16" fmla="*/ 0 h 140"/>
                    <a:gd name="T17" fmla="*/ 1067 w 1067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7" h="140">
                      <a:moveTo>
                        <a:pt x="0" y="139"/>
                      </a:moveTo>
                      <a:lnTo>
                        <a:pt x="134" y="0"/>
                      </a:lnTo>
                      <a:lnTo>
                        <a:pt x="1066" y="0"/>
                      </a:lnTo>
                      <a:lnTo>
                        <a:pt x="931" y="139"/>
                      </a:lnTo>
                      <a:lnTo>
                        <a:pt x="0" y="139"/>
                      </a:lnTo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70" name="Freeform 100"/>
                <p:cNvSpPr>
                  <a:spLocks noChangeArrowheads="1"/>
                </p:cNvSpPr>
                <p:nvPr/>
              </p:nvSpPr>
              <p:spPr bwMode="auto">
                <a:xfrm>
                  <a:off x="1420" y="2572"/>
                  <a:ext cx="242" cy="27"/>
                </a:xfrm>
                <a:custGeom>
                  <a:avLst/>
                  <a:gdLst>
                    <a:gd name="T0" fmla="*/ 0 w 1067"/>
                    <a:gd name="T1" fmla="*/ 0 h 140"/>
                    <a:gd name="T2" fmla="*/ 0 w 1067"/>
                    <a:gd name="T3" fmla="*/ 0 h 140"/>
                    <a:gd name="T4" fmla="*/ 1 w 1067"/>
                    <a:gd name="T5" fmla="*/ 0 h 140"/>
                    <a:gd name="T6" fmla="*/ 0 w 1067"/>
                    <a:gd name="T7" fmla="*/ 0 h 140"/>
                    <a:gd name="T8" fmla="*/ 0 w 1067"/>
                    <a:gd name="T9" fmla="*/ 0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7"/>
                    <a:gd name="T16" fmla="*/ 0 h 140"/>
                    <a:gd name="T17" fmla="*/ 1067 w 1067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7" h="140">
                      <a:moveTo>
                        <a:pt x="0" y="139"/>
                      </a:moveTo>
                      <a:lnTo>
                        <a:pt x="134" y="0"/>
                      </a:lnTo>
                      <a:lnTo>
                        <a:pt x="1066" y="0"/>
                      </a:lnTo>
                      <a:lnTo>
                        <a:pt x="931" y="139"/>
                      </a:lnTo>
                      <a:lnTo>
                        <a:pt x="0" y="139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71" name="Freeform 101"/>
                <p:cNvSpPr>
                  <a:spLocks noChangeArrowheads="1"/>
                </p:cNvSpPr>
                <p:nvPr/>
              </p:nvSpPr>
              <p:spPr bwMode="auto">
                <a:xfrm>
                  <a:off x="1631" y="2572"/>
                  <a:ext cx="31" cy="32"/>
                </a:xfrm>
                <a:custGeom>
                  <a:avLst/>
                  <a:gdLst>
                    <a:gd name="T0" fmla="*/ 0 w 138"/>
                    <a:gd name="T1" fmla="*/ 0 h 167"/>
                    <a:gd name="T2" fmla="*/ 0 w 138"/>
                    <a:gd name="T3" fmla="*/ 0 h 167"/>
                    <a:gd name="T4" fmla="*/ 0 w 138"/>
                    <a:gd name="T5" fmla="*/ 0 h 167"/>
                    <a:gd name="T6" fmla="*/ 0 w 138"/>
                    <a:gd name="T7" fmla="*/ 0 h 167"/>
                    <a:gd name="T8" fmla="*/ 0 w 138"/>
                    <a:gd name="T9" fmla="*/ 0 h 1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8"/>
                    <a:gd name="T16" fmla="*/ 0 h 167"/>
                    <a:gd name="T17" fmla="*/ 138 w 138"/>
                    <a:gd name="T18" fmla="*/ 167 h 1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8" h="167">
                      <a:moveTo>
                        <a:pt x="0" y="166"/>
                      </a:moveTo>
                      <a:lnTo>
                        <a:pt x="137" y="51"/>
                      </a:lnTo>
                      <a:lnTo>
                        <a:pt x="137" y="0"/>
                      </a:lnTo>
                      <a:lnTo>
                        <a:pt x="0" y="138"/>
                      </a:lnTo>
                      <a:lnTo>
                        <a:pt x="0" y="166"/>
                      </a:lnTo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72" name="Freeform 102"/>
                <p:cNvSpPr>
                  <a:spLocks noChangeArrowheads="1"/>
                </p:cNvSpPr>
                <p:nvPr/>
              </p:nvSpPr>
              <p:spPr bwMode="auto">
                <a:xfrm>
                  <a:off x="1631" y="2572"/>
                  <a:ext cx="31" cy="32"/>
                </a:xfrm>
                <a:custGeom>
                  <a:avLst/>
                  <a:gdLst>
                    <a:gd name="T0" fmla="*/ 0 w 138"/>
                    <a:gd name="T1" fmla="*/ 0 h 167"/>
                    <a:gd name="T2" fmla="*/ 0 w 138"/>
                    <a:gd name="T3" fmla="*/ 0 h 167"/>
                    <a:gd name="T4" fmla="*/ 0 w 138"/>
                    <a:gd name="T5" fmla="*/ 0 h 167"/>
                    <a:gd name="T6" fmla="*/ 0 w 138"/>
                    <a:gd name="T7" fmla="*/ 0 h 167"/>
                    <a:gd name="T8" fmla="*/ 0 w 138"/>
                    <a:gd name="T9" fmla="*/ 0 h 1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8"/>
                    <a:gd name="T16" fmla="*/ 0 h 167"/>
                    <a:gd name="T17" fmla="*/ 138 w 138"/>
                    <a:gd name="T18" fmla="*/ 167 h 1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8" h="167">
                      <a:moveTo>
                        <a:pt x="0" y="166"/>
                      </a:moveTo>
                      <a:lnTo>
                        <a:pt x="137" y="51"/>
                      </a:lnTo>
                      <a:lnTo>
                        <a:pt x="137" y="0"/>
                      </a:lnTo>
                      <a:lnTo>
                        <a:pt x="0" y="138"/>
                      </a:lnTo>
                      <a:lnTo>
                        <a:pt x="0" y="166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73" name="Freeform 103"/>
                <p:cNvSpPr>
                  <a:spLocks noChangeArrowheads="1"/>
                </p:cNvSpPr>
                <p:nvPr/>
              </p:nvSpPr>
              <p:spPr bwMode="auto">
                <a:xfrm>
                  <a:off x="1420" y="2597"/>
                  <a:ext cx="212" cy="6"/>
                </a:xfrm>
                <a:custGeom>
                  <a:avLst/>
                  <a:gdLst>
                    <a:gd name="T0" fmla="*/ 0 w 933"/>
                    <a:gd name="T1" fmla="*/ 0 h 30"/>
                    <a:gd name="T2" fmla="*/ 0 w 933"/>
                    <a:gd name="T3" fmla="*/ 0 h 30"/>
                    <a:gd name="T4" fmla="*/ 0 w 933"/>
                    <a:gd name="T5" fmla="*/ 0 h 30"/>
                    <a:gd name="T6" fmla="*/ 0 w 933"/>
                    <a:gd name="T7" fmla="*/ 0 h 30"/>
                    <a:gd name="T8" fmla="*/ 0 w 933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33"/>
                    <a:gd name="T16" fmla="*/ 0 h 30"/>
                    <a:gd name="T17" fmla="*/ 933 w 933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33" h="30">
                      <a:moveTo>
                        <a:pt x="0" y="0"/>
                      </a:moveTo>
                      <a:lnTo>
                        <a:pt x="932" y="0"/>
                      </a:lnTo>
                      <a:lnTo>
                        <a:pt x="932" y="29"/>
                      </a:lnTo>
                      <a:lnTo>
                        <a:pt x="0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7B7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74" name="Freeform 104"/>
                <p:cNvSpPr>
                  <a:spLocks noChangeArrowheads="1"/>
                </p:cNvSpPr>
                <p:nvPr/>
              </p:nvSpPr>
              <p:spPr bwMode="auto">
                <a:xfrm>
                  <a:off x="1420" y="2597"/>
                  <a:ext cx="212" cy="6"/>
                </a:xfrm>
                <a:custGeom>
                  <a:avLst/>
                  <a:gdLst>
                    <a:gd name="T0" fmla="*/ 0 w 933"/>
                    <a:gd name="T1" fmla="*/ 0 h 30"/>
                    <a:gd name="T2" fmla="*/ 0 w 933"/>
                    <a:gd name="T3" fmla="*/ 0 h 30"/>
                    <a:gd name="T4" fmla="*/ 0 w 933"/>
                    <a:gd name="T5" fmla="*/ 0 h 30"/>
                    <a:gd name="T6" fmla="*/ 0 w 933"/>
                    <a:gd name="T7" fmla="*/ 0 h 30"/>
                    <a:gd name="T8" fmla="*/ 0 w 933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33"/>
                    <a:gd name="T16" fmla="*/ 0 h 30"/>
                    <a:gd name="T17" fmla="*/ 933 w 933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33" h="30">
                      <a:moveTo>
                        <a:pt x="0" y="0"/>
                      </a:moveTo>
                      <a:lnTo>
                        <a:pt x="932" y="0"/>
                      </a:lnTo>
                      <a:lnTo>
                        <a:pt x="932" y="29"/>
                      </a:lnTo>
                      <a:lnTo>
                        <a:pt x="0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75" name="Freeform 105"/>
                <p:cNvSpPr>
                  <a:spLocks noChangeArrowheads="1"/>
                </p:cNvSpPr>
                <p:nvPr/>
              </p:nvSpPr>
              <p:spPr bwMode="auto">
                <a:xfrm>
                  <a:off x="1460" y="2522"/>
                  <a:ext cx="218" cy="15"/>
                </a:xfrm>
                <a:custGeom>
                  <a:avLst/>
                  <a:gdLst>
                    <a:gd name="T0" fmla="*/ 0 w 960"/>
                    <a:gd name="T1" fmla="*/ 0 h 78"/>
                    <a:gd name="T2" fmla="*/ 0 w 960"/>
                    <a:gd name="T3" fmla="*/ 0 h 78"/>
                    <a:gd name="T4" fmla="*/ 0 w 960"/>
                    <a:gd name="T5" fmla="*/ 0 h 78"/>
                    <a:gd name="T6" fmla="*/ 0 w 960"/>
                    <a:gd name="T7" fmla="*/ 0 h 78"/>
                    <a:gd name="T8" fmla="*/ 0 w 960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0"/>
                    <a:gd name="T16" fmla="*/ 0 h 78"/>
                    <a:gd name="T17" fmla="*/ 960 w 960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0" h="78">
                      <a:moveTo>
                        <a:pt x="0" y="77"/>
                      </a:moveTo>
                      <a:lnTo>
                        <a:pt x="101" y="0"/>
                      </a:lnTo>
                      <a:lnTo>
                        <a:pt x="959" y="0"/>
                      </a:lnTo>
                      <a:lnTo>
                        <a:pt x="863" y="77"/>
                      </a:lnTo>
                      <a:lnTo>
                        <a:pt x="0" y="77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76" name="Freeform 106"/>
                <p:cNvSpPr>
                  <a:spLocks noChangeArrowheads="1"/>
                </p:cNvSpPr>
                <p:nvPr/>
              </p:nvSpPr>
              <p:spPr bwMode="auto">
                <a:xfrm>
                  <a:off x="1460" y="2522"/>
                  <a:ext cx="218" cy="15"/>
                </a:xfrm>
                <a:custGeom>
                  <a:avLst/>
                  <a:gdLst>
                    <a:gd name="T0" fmla="*/ 0 w 960"/>
                    <a:gd name="T1" fmla="*/ 0 h 78"/>
                    <a:gd name="T2" fmla="*/ 0 w 960"/>
                    <a:gd name="T3" fmla="*/ 0 h 78"/>
                    <a:gd name="T4" fmla="*/ 0 w 960"/>
                    <a:gd name="T5" fmla="*/ 0 h 78"/>
                    <a:gd name="T6" fmla="*/ 0 w 960"/>
                    <a:gd name="T7" fmla="*/ 0 h 78"/>
                    <a:gd name="T8" fmla="*/ 0 w 960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0"/>
                    <a:gd name="T16" fmla="*/ 0 h 78"/>
                    <a:gd name="T17" fmla="*/ 960 w 960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0" h="78">
                      <a:moveTo>
                        <a:pt x="0" y="77"/>
                      </a:moveTo>
                      <a:lnTo>
                        <a:pt x="101" y="0"/>
                      </a:lnTo>
                      <a:lnTo>
                        <a:pt x="959" y="0"/>
                      </a:lnTo>
                      <a:lnTo>
                        <a:pt x="863" y="77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77" name="Freeform 107"/>
                <p:cNvSpPr>
                  <a:spLocks noChangeArrowheads="1"/>
                </p:cNvSpPr>
                <p:nvPr/>
              </p:nvSpPr>
              <p:spPr bwMode="auto">
                <a:xfrm>
                  <a:off x="1458" y="2416"/>
                  <a:ext cx="216" cy="14"/>
                </a:xfrm>
                <a:custGeom>
                  <a:avLst/>
                  <a:gdLst>
                    <a:gd name="T0" fmla="*/ 0 w 952"/>
                    <a:gd name="T1" fmla="*/ 0 h 74"/>
                    <a:gd name="T2" fmla="*/ 0 w 952"/>
                    <a:gd name="T3" fmla="*/ 0 h 74"/>
                    <a:gd name="T4" fmla="*/ 0 w 952"/>
                    <a:gd name="T5" fmla="*/ 0 h 74"/>
                    <a:gd name="T6" fmla="*/ 0 w 952"/>
                    <a:gd name="T7" fmla="*/ 0 h 74"/>
                    <a:gd name="T8" fmla="*/ 0 w 952"/>
                    <a:gd name="T9" fmla="*/ 0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2"/>
                    <a:gd name="T16" fmla="*/ 0 h 74"/>
                    <a:gd name="T17" fmla="*/ 952 w 952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2" h="74">
                      <a:moveTo>
                        <a:pt x="0" y="73"/>
                      </a:moveTo>
                      <a:lnTo>
                        <a:pt x="94" y="0"/>
                      </a:lnTo>
                      <a:lnTo>
                        <a:pt x="951" y="0"/>
                      </a:lnTo>
                      <a:lnTo>
                        <a:pt x="855" y="73"/>
                      </a:lnTo>
                      <a:lnTo>
                        <a:pt x="0" y="73"/>
                      </a:lnTo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78" name="Freeform 108"/>
                <p:cNvSpPr>
                  <a:spLocks noChangeArrowheads="1"/>
                </p:cNvSpPr>
                <p:nvPr/>
              </p:nvSpPr>
              <p:spPr bwMode="auto">
                <a:xfrm>
                  <a:off x="1458" y="2416"/>
                  <a:ext cx="216" cy="14"/>
                </a:xfrm>
                <a:custGeom>
                  <a:avLst/>
                  <a:gdLst>
                    <a:gd name="T0" fmla="*/ 0 w 952"/>
                    <a:gd name="T1" fmla="*/ 0 h 74"/>
                    <a:gd name="T2" fmla="*/ 0 w 952"/>
                    <a:gd name="T3" fmla="*/ 0 h 74"/>
                    <a:gd name="T4" fmla="*/ 0 w 952"/>
                    <a:gd name="T5" fmla="*/ 0 h 74"/>
                    <a:gd name="T6" fmla="*/ 0 w 952"/>
                    <a:gd name="T7" fmla="*/ 0 h 74"/>
                    <a:gd name="T8" fmla="*/ 0 w 952"/>
                    <a:gd name="T9" fmla="*/ 0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2"/>
                    <a:gd name="T16" fmla="*/ 0 h 74"/>
                    <a:gd name="T17" fmla="*/ 952 w 952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2" h="74">
                      <a:moveTo>
                        <a:pt x="0" y="73"/>
                      </a:moveTo>
                      <a:lnTo>
                        <a:pt x="94" y="0"/>
                      </a:lnTo>
                      <a:lnTo>
                        <a:pt x="951" y="0"/>
                      </a:lnTo>
                      <a:lnTo>
                        <a:pt x="855" y="73"/>
                      </a:lnTo>
                      <a:lnTo>
                        <a:pt x="0" y="73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79" name="Freeform 109"/>
                <p:cNvSpPr>
                  <a:spLocks noChangeArrowheads="1"/>
                </p:cNvSpPr>
                <p:nvPr/>
              </p:nvSpPr>
              <p:spPr bwMode="auto">
                <a:xfrm>
                  <a:off x="1458" y="2429"/>
                  <a:ext cx="196" cy="106"/>
                </a:xfrm>
                <a:custGeom>
                  <a:avLst/>
                  <a:gdLst>
                    <a:gd name="T0" fmla="*/ 0 w 865"/>
                    <a:gd name="T1" fmla="*/ 0 h 557"/>
                    <a:gd name="T2" fmla="*/ 0 w 865"/>
                    <a:gd name="T3" fmla="*/ 0 h 557"/>
                    <a:gd name="T4" fmla="*/ 0 w 865"/>
                    <a:gd name="T5" fmla="*/ 0 h 557"/>
                    <a:gd name="T6" fmla="*/ 0 w 865"/>
                    <a:gd name="T7" fmla="*/ 0 h 557"/>
                    <a:gd name="T8" fmla="*/ 0 w 865"/>
                    <a:gd name="T9" fmla="*/ 0 h 5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5"/>
                    <a:gd name="T16" fmla="*/ 0 h 557"/>
                    <a:gd name="T17" fmla="*/ 865 w 865"/>
                    <a:gd name="T18" fmla="*/ 557 h 5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5" h="557">
                      <a:moveTo>
                        <a:pt x="0" y="0"/>
                      </a:moveTo>
                      <a:lnTo>
                        <a:pt x="864" y="0"/>
                      </a:lnTo>
                      <a:lnTo>
                        <a:pt x="864" y="556"/>
                      </a:lnTo>
                      <a:lnTo>
                        <a:pt x="0" y="55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7B7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80" name="Freeform 110"/>
                <p:cNvSpPr>
                  <a:spLocks noChangeArrowheads="1"/>
                </p:cNvSpPr>
                <p:nvPr/>
              </p:nvSpPr>
              <p:spPr bwMode="auto">
                <a:xfrm>
                  <a:off x="1458" y="2429"/>
                  <a:ext cx="196" cy="106"/>
                </a:xfrm>
                <a:custGeom>
                  <a:avLst/>
                  <a:gdLst>
                    <a:gd name="T0" fmla="*/ 0 w 865"/>
                    <a:gd name="T1" fmla="*/ 0 h 557"/>
                    <a:gd name="T2" fmla="*/ 0 w 865"/>
                    <a:gd name="T3" fmla="*/ 0 h 557"/>
                    <a:gd name="T4" fmla="*/ 0 w 865"/>
                    <a:gd name="T5" fmla="*/ 0 h 557"/>
                    <a:gd name="T6" fmla="*/ 0 w 865"/>
                    <a:gd name="T7" fmla="*/ 0 h 557"/>
                    <a:gd name="T8" fmla="*/ 0 w 865"/>
                    <a:gd name="T9" fmla="*/ 0 h 5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5"/>
                    <a:gd name="T16" fmla="*/ 0 h 557"/>
                    <a:gd name="T17" fmla="*/ 865 w 865"/>
                    <a:gd name="T18" fmla="*/ 557 h 5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5" h="557">
                      <a:moveTo>
                        <a:pt x="0" y="0"/>
                      </a:moveTo>
                      <a:lnTo>
                        <a:pt x="864" y="0"/>
                      </a:lnTo>
                      <a:lnTo>
                        <a:pt x="864" y="556"/>
                      </a:lnTo>
                      <a:lnTo>
                        <a:pt x="0" y="55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81" name="Freeform 111"/>
                <p:cNvSpPr>
                  <a:spLocks noChangeArrowheads="1"/>
                </p:cNvSpPr>
                <p:nvPr/>
              </p:nvSpPr>
              <p:spPr bwMode="auto">
                <a:xfrm>
                  <a:off x="1475" y="2443"/>
                  <a:ext cx="162" cy="82"/>
                </a:xfrm>
                <a:custGeom>
                  <a:avLst/>
                  <a:gdLst>
                    <a:gd name="T0" fmla="*/ 0 w 716"/>
                    <a:gd name="T1" fmla="*/ 0 h 431"/>
                    <a:gd name="T2" fmla="*/ 0 w 716"/>
                    <a:gd name="T3" fmla="*/ 0 h 431"/>
                    <a:gd name="T4" fmla="*/ 0 w 716"/>
                    <a:gd name="T5" fmla="*/ 0 h 431"/>
                    <a:gd name="T6" fmla="*/ 0 w 716"/>
                    <a:gd name="T7" fmla="*/ 0 h 431"/>
                    <a:gd name="T8" fmla="*/ 0 w 716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6"/>
                    <a:gd name="T16" fmla="*/ 0 h 431"/>
                    <a:gd name="T17" fmla="*/ 716 w 716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6" h="431">
                      <a:moveTo>
                        <a:pt x="0" y="0"/>
                      </a:moveTo>
                      <a:lnTo>
                        <a:pt x="715" y="0"/>
                      </a:lnTo>
                      <a:lnTo>
                        <a:pt x="715" y="430"/>
                      </a:lnTo>
                      <a:lnTo>
                        <a:pt x="0" y="4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82" name="Freeform 112"/>
                <p:cNvSpPr>
                  <a:spLocks noChangeArrowheads="1"/>
                </p:cNvSpPr>
                <p:nvPr/>
              </p:nvSpPr>
              <p:spPr bwMode="auto">
                <a:xfrm>
                  <a:off x="1475" y="2443"/>
                  <a:ext cx="162" cy="82"/>
                </a:xfrm>
                <a:custGeom>
                  <a:avLst/>
                  <a:gdLst>
                    <a:gd name="T0" fmla="*/ 0 w 716"/>
                    <a:gd name="T1" fmla="*/ 0 h 431"/>
                    <a:gd name="T2" fmla="*/ 0 w 716"/>
                    <a:gd name="T3" fmla="*/ 0 h 431"/>
                    <a:gd name="T4" fmla="*/ 0 w 716"/>
                    <a:gd name="T5" fmla="*/ 0 h 431"/>
                    <a:gd name="T6" fmla="*/ 0 w 716"/>
                    <a:gd name="T7" fmla="*/ 0 h 431"/>
                    <a:gd name="T8" fmla="*/ 0 w 716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6"/>
                    <a:gd name="T16" fmla="*/ 0 h 431"/>
                    <a:gd name="T17" fmla="*/ 716 w 716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6" h="431">
                      <a:moveTo>
                        <a:pt x="0" y="0"/>
                      </a:moveTo>
                      <a:lnTo>
                        <a:pt x="715" y="0"/>
                      </a:lnTo>
                      <a:lnTo>
                        <a:pt x="715" y="430"/>
                      </a:lnTo>
                      <a:lnTo>
                        <a:pt x="0" y="4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83" name="Freeform 113"/>
                <p:cNvSpPr>
                  <a:spLocks noChangeArrowheads="1"/>
                </p:cNvSpPr>
                <p:nvPr/>
              </p:nvSpPr>
              <p:spPr bwMode="auto">
                <a:xfrm>
                  <a:off x="1652" y="2416"/>
                  <a:ext cx="22" cy="118"/>
                </a:xfrm>
                <a:custGeom>
                  <a:avLst/>
                  <a:gdLst>
                    <a:gd name="T0" fmla="*/ 0 w 98"/>
                    <a:gd name="T1" fmla="*/ 0 h 623"/>
                    <a:gd name="T2" fmla="*/ 0 w 98"/>
                    <a:gd name="T3" fmla="*/ 0 h 623"/>
                    <a:gd name="T4" fmla="*/ 0 w 98"/>
                    <a:gd name="T5" fmla="*/ 0 h 623"/>
                    <a:gd name="T6" fmla="*/ 0 w 98"/>
                    <a:gd name="T7" fmla="*/ 0 h 623"/>
                    <a:gd name="T8" fmla="*/ 0 w 98"/>
                    <a:gd name="T9" fmla="*/ 0 h 6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8"/>
                    <a:gd name="T16" fmla="*/ 0 h 623"/>
                    <a:gd name="T17" fmla="*/ 98 w 98"/>
                    <a:gd name="T18" fmla="*/ 623 h 6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8" h="623">
                      <a:moveTo>
                        <a:pt x="0" y="622"/>
                      </a:moveTo>
                      <a:lnTo>
                        <a:pt x="97" y="544"/>
                      </a:lnTo>
                      <a:lnTo>
                        <a:pt x="97" y="0"/>
                      </a:lnTo>
                      <a:lnTo>
                        <a:pt x="0" y="72"/>
                      </a:lnTo>
                      <a:lnTo>
                        <a:pt x="0" y="622"/>
                      </a:lnTo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84" name="Freeform 114"/>
                <p:cNvSpPr>
                  <a:spLocks noChangeArrowheads="1"/>
                </p:cNvSpPr>
                <p:nvPr/>
              </p:nvSpPr>
              <p:spPr bwMode="auto">
                <a:xfrm>
                  <a:off x="1652" y="2416"/>
                  <a:ext cx="22" cy="118"/>
                </a:xfrm>
                <a:custGeom>
                  <a:avLst/>
                  <a:gdLst>
                    <a:gd name="T0" fmla="*/ 0 w 98"/>
                    <a:gd name="T1" fmla="*/ 0 h 623"/>
                    <a:gd name="T2" fmla="*/ 0 w 98"/>
                    <a:gd name="T3" fmla="*/ 0 h 623"/>
                    <a:gd name="T4" fmla="*/ 0 w 98"/>
                    <a:gd name="T5" fmla="*/ 0 h 623"/>
                    <a:gd name="T6" fmla="*/ 0 w 98"/>
                    <a:gd name="T7" fmla="*/ 0 h 623"/>
                    <a:gd name="T8" fmla="*/ 0 w 98"/>
                    <a:gd name="T9" fmla="*/ 0 h 6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8"/>
                    <a:gd name="T16" fmla="*/ 0 h 623"/>
                    <a:gd name="T17" fmla="*/ 98 w 98"/>
                    <a:gd name="T18" fmla="*/ 623 h 6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8" h="623">
                      <a:moveTo>
                        <a:pt x="0" y="622"/>
                      </a:moveTo>
                      <a:lnTo>
                        <a:pt x="97" y="544"/>
                      </a:lnTo>
                      <a:lnTo>
                        <a:pt x="97" y="0"/>
                      </a:lnTo>
                      <a:lnTo>
                        <a:pt x="0" y="72"/>
                      </a:lnTo>
                      <a:lnTo>
                        <a:pt x="0" y="622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4529" name="AutoShape 115"/>
              <p:cNvSpPr>
                <a:spLocks noChangeArrowheads="1"/>
              </p:cNvSpPr>
              <p:nvPr/>
            </p:nvSpPr>
            <p:spPr bwMode="auto">
              <a:xfrm>
                <a:off x="1494" y="2092"/>
                <a:ext cx="711" cy="257"/>
              </a:xfrm>
              <a:prstGeom prst="roundRect">
                <a:avLst>
                  <a:gd name="adj" fmla="val 16667"/>
                </a:avLst>
              </a:prstGeom>
              <a:noFill/>
              <a:ln w="1836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0" name="AutoShape 116"/>
              <p:cNvSpPr>
                <a:spLocks noChangeArrowheads="1"/>
              </p:cNvSpPr>
              <p:nvPr/>
            </p:nvSpPr>
            <p:spPr bwMode="auto">
              <a:xfrm>
                <a:off x="974" y="2376"/>
                <a:ext cx="1825" cy="274"/>
              </a:xfrm>
              <a:prstGeom prst="roundRect">
                <a:avLst>
                  <a:gd name="adj" fmla="val 16667"/>
                </a:avLst>
              </a:prstGeom>
              <a:noFill/>
              <a:ln w="1836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531" name="Group 117"/>
              <p:cNvGrpSpPr>
                <a:grpSpLocks/>
              </p:cNvGrpSpPr>
              <p:nvPr/>
            </p:nvGrpSpPr>
            <p:grpSpPr bwMode="auto">
              <a:xfrm>
                <a:off x="1024" y="2416"/>
                <a:ext cx="302" cy="187"/>
                <a:chOff x="1024" y="2416"/>
                <a:chExt cx="302" cy="187"/>
              </a:xfrm>
            </p:grpSpPr>
            <p:sp>
              <p:nvSpPr>
                <p:cNvPr id="64839" name="Freeform 118"/>
                <p:cNvSpPr>
                  <a:spLocks noChangeArrowheads="1"/>
                </p:cNvSpPr>
                <p:nvPr/>
              </p:nvSpPr>
              <p:spPr bwMode="auto">
                <a:xfrm>
                  <a:off x="1024" y="2541"/>
                  <a:ext cx="274" cy="35"/>
                </a:xfrm>
                <a:custGeom>
                  <a:avLst/>
                  <a:gdLst>
                    <a:gd name="T0" fmla="*/ 0 w 1207"/>
                    <a:gd name="T1" fmla="*/ 0 h 185"/>
                    <a:gd name="T2" fmla="*/ 1 w 1207"/>
                    <a:gd name="T3" fmla="*/ 0 h 185"/>
                    <a:gd name="T4" fmla="*/ 1 w 1207"/>
                    <a:gd name="T5" fmla="*/ 0 h 185"/>
                    <a:gd name="T6" fmla="*/ 0 w 1207"/>
                    <a:gd name="T7" fmla="*/ 0 h 185"/>
                    <a:gd name="T8" fmla="*/ 0 w 1207"/>
                    <a:gd name="T9" fmla="*/ 0 h 1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7"/>
                    <a:gd name="T16" fmla="*/ 0 h 185"/>
                    <a:gd name="T17" fmla="*/ 1207 w 1207"/>
                    <a:gd name="T18" fmla="*/ 185 h 1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7" h="185">
                      <a:moveTo>
                        <a:pt x="0" y="0"/>
                      </a:moveTo>
                      <a:lnTo>
                        <a:pt x="1206" y="0"/>
                      </a:lnTo>
                      <a:lnTo>
                        <a:pt x="1206" y="184"/>
                      </a:lnTo>
                      <a:lnTo>
                        <a:pt x="0" y="18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7B7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40" name="Freeform 119"/>
                <p:cNvSpPr>
                  <a:spLocks noChangeArrowheads="1"/>
                </p:cNvSpPr>
                <p:nvPr/>
              </p:nvSpPr>
              <p:spPr bwMode="auto">
                <a:xfrm>
                  <a:off x="1024" y="2541"/>
                  <a:ext cx="274" cy="35"/>
                </a:xfrm>
                <a:custGeom>
                  <a:avLst/>
                  <a:gdLst>
                    <a:gd name="T0" fmla="*/ 0 w 1207"/>
                    <a:gd name="T1" fmla="*/ 0 h 185"/>
                    <a:gd name="T2" fmla="*/ 1 w 1207"/>
                    <a:gd name="T3" fmla="*/ 0 h 185"/>
                    <a:gd name="T4" fmla="*/ 1 w 1207"/>
                    <a:gd name="T5" fmla="*/ 0 h 185"/>
                    <a:gd name="T6" fmla="*/ 0 w 1207"/>
                    <a:gd name="T7" fmla="*/ 0 h 185"/>
                    <a:gd name="T8" fmla="*/ 0 w 1207"/>
                    <a:gd name="T9" fmla="*/ 0 h 1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7"/>
                    <a:gd name="T16" fmla="*/ 0 h 185"/>
                    <a:gd name="T17" fmla="*/ 1207 w 1207"/>
                    <a:gd name="T18" fmla="*/ 185 h 1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7" h="185">
                      <a:moveTo>
                        <a:pt x="0" y="0"/>
                      </a:moveTo>
                      <a:lnTo>
                        <a:pt x="1206" y="0"/>
                      </a:lnTo>
                      <a:lnTo>
                        <a:pt x="1206" y="184"/>
                      </a:lnTo>
                      <a:lnTo>
                        <a:pt x="0" y="18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41" name="Freeform 120"/>
                <p:cNvSpPr>
                  <a:spLocks noChangeArrowheads="1"/>
                </p:cNvSpPr>
                <p:nvPr/>
              </p:nvSpPr>
              <p:spPr bwMode="auto">
                <a:xfrm>
                  <a:off x="1024" y="2522"/>
                  <a:ext cx="303" cy="20"/>
                </a:xfrm>
                <a:custGeom>
                  <a:avLst/>
                  <a:gdLst>
                    <a:gd name="T0" fmla="*/ 0 w 1335"/>
                    <a:gd name="T1" fmla="*/ 0 h 100"/>
                    <a:gd name="T2" fmla="*/ 0 w 1335"/>
                    <a:gd name="T3" fmla="*/ 0 h 100"/>
                    <a:gd name="T4" fmla="*/ 1 w 1335"/>
                    <a:gd name="T5" fmla="*/ 0 h 100"/>
                    <a:gd name="T6" fmla="*/ 1 w 1335"/>
                    <a:gd name="T7" fmla="*/ 0 h 100"/>
                    <a:gd name="T8" fmla="*/ 0 w 1335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5"/>
                    <a:gd name="T16" fmla="*/ 0 h 100"/>
                    <a:gd name="T17" fmla="*/ 1335 w 1335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5" h="100">
                      <a:moveTo>
                        <a:pt x="0" y="99"/>
                      </a:moveTo>
                      <a:lnTo>
                        <a:pt x="127" y="0"/>
                      </a:lnTo>
                      <a:lnTo>
                        <a:pt x="1334" y="0"/>
                      </a:lnTo>
                      <a:lnTo>
                        <a:pt x="1205" y="99"/>
                      </a:lnTo>
                      <a:lnTo>
                        <a:pt x="0" y="99"/>
                      </a:lnTo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42" name="Freeform 121"/>
                <p:cNvSpPr>
                  <a:spLocks noChangeArrowheads="1"/>
                </p:cNvSpPr>
                <p:nvPr/>
              </p:nvSpPr>
              <p:spPr bwMode="auto">
                <a:xfrm>
                  <a:off x="1024" y="2522"/>
                  <a:ext cx="303" cy="20"/>
                </a:xfrm>
                <a:custGeom>
                  <a:avLst/>
                  <a:gdLst>
                    <a:gd name="T0" fmla="*/ 0 w 1335"/>
                    <a:gd name="T1" fmla="*/ 0 h 100"/>
                    <a:gd name="T2" fmla="*/ 0 w 1335"/>
                    <a:gd name="T3" fmla="*/ 0 h 100"/>
                    <a:gd name="T4" fmla="*/ 1 w 1335"/>
                    <a:gd name="T5" fmla="*/ 0 h 100"/>
                    <a:gd name="T6" fmla="*/ 1 w 1335"/>
                    <a:gd name="T7" fmla="*/ 0 h 100"/>
                    <a:gd name="T8" fmla="*/ 0 w 1335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5"/>
                    <a:gd name="T16" fmla="*/ 0 h 100"/>
                    <a:gd name="T17" fmla="*/ 1335 w 1335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5" h="100">
                      <a:moveTo>
                        <a:pt x="0" y="99"/>
                      </a:moveTo>
                      <a:lnTo>
                        <a:pt x="127" y="0"/>
                      </a:lnTo>
                      <a:lnTo>
                        <a:pt x="1334" y="0"/>
                      </a:lnTo>
                      <a:lnTo>
                        <a:pt x="1205" y="99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43" name="Freeform 122"/>
                <p:cNvSpPr>
                  <a:spLocks noChangeArrowheads="1"/>
                </p:cNvSpPr>
                <p:nvPr/>
              </p:nvSpPr>
              <p:spPr bwMode="auto">
                <a:xfrm>
                  <a:off x="1217" y="2553"/>
                  <a:ext cx="66" cy="8"/>
                </a:xfrm>
                <a:custGeom>
                  <a:avLst/>
                  <a:gdLst>
                    <a:gd name="T0" fmla="*/ 0 w 291"/>
                    <a:gd name="T1" fmla="*/ 0 h 43"/>
                    <a:gd name="T2" fmla="*/ 0 w 291"/>
                    <a:gd name="T3" fmla="*/ 0 h 43"/>
                    <a:gd name="T4" fmla="*/ 0 w 291"/>
                    <a:gd name="T5" fmla="*/ 0 h 43"/>
                    <a:gd name="T6" fmla="*/ 0 w 291"/>
                    <a:gd name="T7" fmla="*/ 0 h 43"/>
                    <a:gd name="T8" fmla="*/ 0 w 291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43"/>
                    <a:gd name="T17" fmla="*/ 291 w 291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43">
                      <a:moveTo>
                        <a:pt x="290" y="42"/>
                      </a:moveTo>
                      <a:lnTo>
                        <a:pt x="0" y="42"/>
                      </a:lnTo>
                      <a:lnTo>
                        <a:pt x="0" y="0"/>
                      </a:lnTo>
                      <a:lnTo>
                        <a:pt x="290" y="0"/>
                      </a:lnTo>
                      <a:lnTo>
                        <a:pt x="290" y="42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44" name="Freeform 123"/>
                <p:cNvSpPr>
                  <a:spLocks noChangeArrowheads="1"/>
                </p:cNvSpPr>
                <p:nvPr/>
              </p:nvSpPr>
              <p:spPr bwMode="auto">
                <a:xfrm>
                  <a:off x="1297" y="2522"/>
                  <a:ext cx="29" cy="54"/>
                </a:xfrm>
                <a:custGeom>
                  <a:avLst/>
                  <a:gdLst>
                    <a:gd name="T0" fmla="*/ 0 w 130"/>
                    <a:gd name="T1" fmla="*/ 0 h 282"/>
                    <a:gd name="T2" fmla="*/ 0 w 130"/>
                    <a:gd name="T3" fmla="*/ 0 h 282"/>
                    <a:gd name="T4" fmla="*/ 0 w 130"/>
                    <a:gd name="T5" fmla="*/ 0 h 282"/>
                    <a:gd name="T6" fmla="*/ 0 w 130"/>
                    <a:gd name="T7" fmla="*/ 0 h 282"/>
                    <a:gd name="T8" fmla="*/ 0 w 130"/>
                    <a:gd name="T9" fmla="*/ 0 h 2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0"/>
                    <a:gd name="T16" fmla="*/ 0 h 282"/>
                    <a:gd name="T17" fmla="*/ 130 w 130"/>
                    <a:gd name="T18" fmla="*/ 282 h 2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0" h="282">
                      <a:moveTo>
                        <a:pt x="0" y="281"/>
                      </a:moveTo>
                      <a:lnTo>
                        <a:pt x="129" y="176"/>
                      </a:lnTo>
                      <a:lnTo>
                        <a:pt x="129" y="0"/>
                      </a:lnTo>
                      <a:lnTo>
                        <a:pt x="0" y="99"/>
                      </a:lnTo>
                      <a:lnTo>
                        <a:pt x="0" y="281"/>
                      </a:lnTo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45" name="Freeform 124"/>
                <p:cNvSpPr>
                  <a:spLocks noChangeArrowheads="1"/>
                </p:cNvSpPr>
                <p:nvPr/>
              </p:nvSpPr>
              <p:spPr bwMode="auto">
                <a:xfrm>
                  <a:off x="1297" y="2522"/>
                  <a:ext cx="29" cy="54"/>
                </a:xfrm>
                <a:custGeom>
                  <a:avLst/>
                  <a:gdLst>
                    <a:gd name="T0" fmla="*/ 0 w 130"/>
                    <a:gd name="T1" fmla="*/ 0 h 282"/>
                    <a:gd name="T2" fmla="*/ 0 w 130"/>
                    <a:gd name="T3" fmla="*/ 0 h 282"/>
                    <a:gd name="T4" fmla="*/ 0 w 130"/>
                    <a:gd name="T5" fmla="*/ 0 h 282"/>
                    <a:gd name="T6" fmla="*/ 0 w 130"/>
                    <a:gd name="T7" fmla="*/ 0 h 282"/>
                    <a:gd name="T8" fmla="*/ 0 w 130"/>
                    <a:gd name="T9" fmla="*/ 0 h 2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0"/>
                    <a:gd name="T16" fmla="*/ 0 h 282"/>
                    <a:gd name="T17" fmla="*/ 130 w 130"/>
                    <a:gd name="T18" fmla="*/ 282 h 2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0" h="282">
                      <a:moveTo>
                        <a:pt x="0" y="281"/>
                      </a:moveTo>
                      <a:lnTo>
                        <a:pt x="129" y="176"/>
                      </a:lnTo>
                      <a:lnTo>
                        <a:pt x="129" y="0"/>
                      </a:lnTo>
                      <a:lnTo>
                        <a:pt x="0" y="99"/>
                      </a:lnTo>
                      <a:lnTo>
                        <a:pt x="0" y="281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46" name="Freeform 125"/>
                <p:cNvSpPr>
                  <a:spLocks noChangeArrowheads="1"/>
                </p:cNvSpPr>
                <p:nvPr/>
              </p:nvSpPr>
              <p:spPr bwMode="auto">
                <a:xfrm>
                  <a:off x="1025" y="2572"/>
                  <a:ext cx="242" cy="27"/>
                </a:xfrm>
                <a:custGeom>
                  <a:avLst/>
                  <a:gdLst>
                    <a:gd name="T0" fmla="*/ 0 w 1067"/>
                    <a:gd name="T1" fmla="*/ 0 h 140"/>
                    <a:gd name="T2" fmla="*/ 0 w 1067"/>
                    <a:gd name="T3" fmla="*/ 0 h 140"/>
                    <a:gd name="T4" fmla="*/ 1 w 1067"/>
                    <a:gd name="T5" fmla="*/ 0 h 140"/>
                    <a:gd name="T6" fmla="*/ 0 w 1067"/>
                    <a:gd name="T7" fmla="*/ 0 h 140"/>
                    <a:gd name="T8" fmla="*/ 0 w 1067"/>
                    <a:gd name="T9" fmla="*/ 0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7"/>
                    <a:gd name="T16" fmla="*/ 0 h 140"/>
                    <a:gd name="T17" fmla="*/ 1067 w 1067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7" h="140">
                      <a:moveTo>
                        <a:pt x="0" y="139"/>
                      </a:moveTo>
                      <a:lnTo>
                        <a:pt x="134" y="0"/>
                      </a:lnTo>
                      <a:lnTo>
                        <a:pt x="1066" y="0"/>
                      </a:lnTo>
                      <a:lnTo>
                        <a:pt x="931" y="139"/>
                      </a:lnTo>
                      <a:lnTo>
                        <a:pt x="0" y="139"/>
                      </a:lnTo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47" name="Freeform 126"/>
                <p:cNvSpPr>
                  <a:spLocks noChangeArrowheads="1"/>
                </p:cNvSpPr>
                <p:nvPr/>
              </p:nvSpPr>
              <p:spPr bwMode="auto">
                <a:xfrm>
                  <a:off x="1025" y="2572"/>
                  <a:ext cx="242" cy="27"/>
                </a:xfrm>
                <a:custGeom>
                  <a:avLst/>
                  <a:gdLst>
                    <a:gd name="T0" fmla="*/ 0 w 1067"/>
                    <a:gd name="T1" fmla="*/ 0 h 140"/>
                    <a:gd name="T2" fmla="*/ 0 w 1067"/>
                    <a:gd name="T3" fmla="*/ 0 h 140"/>
                    <a:gd name="T4" fmla="*/ 1 w 1067"/>
                    <a:gd name="T5" fmla="*/ 0 h 140"/>
                    <a:gd name="T6" fmla="*/ 0 w 1067"/>
                    <a:gd name="T7" fmla="*/ 0 h 140"/>
                    <a:gd name="T8" fmla="*/ 0 w 1067"/>
                    <a:gd name="T9" fmla="*/ 0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7"/>
                    <a:gd name="T16" fmla="*/ 0 h 140"/>
                    <a:gd name="T17" fmla="*/ 1067 w 1067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7" h="140">
                      <a:moveTo>
                        <a:pt x="0" y="139"/>
                      </a:moveTo>
                      <a:lnTo>
                        <a:pt x="134" y="0"/>
                      </a:lnTo>
                      <a:lnTo>
                        <a:pt x="1066" y="0"/>
                      </a:lnTo>
                      <a:lnTo>
                        <a:pt x="931" y="139"/>
                      </a:lnTo>
                      <a:lnTo>
                        <a:pt x="0" y="139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48" name="Freeform 127"/>
                <p:cNvSpPr>
                  <a:spLocks noChangeArrowheads="1"/>
                </p:cNvSpPr>
                <p:nvPr/>
              </p:nvSpPr>
              <p:spPr bwMode="auto">
                <a:xfrm>
                  <a:off x="1236" y="2572"/>
                  <a:ext cx="31" cy="32"/>
                </a:xfrm>
                <a:custGeom>
                  <a:avLst/>
                  <a:gdLst>
                    <a:gd name="T0" fmla="*/ 0 w 138"/>
                    <a:gd name="T1" fmla="*/ 0 h 167"/>
                    <a:gd name="T2" fmla="*/ 0 w 138"/>
                    <a:gd name="T3" fmla="*/ 0 h 167"/>
                    <a:gd name="T4" fmla="*/ 0 w 138"/>
                    <a:gd name="T5" fmla="*/ 0 h 167"/>
                    <a:gd name="T6" fmla="*/ 0 w 138"/>
                    <a:gd name="T7" fmla="*/ 0 h 167"/>
                    <a:gd name="T8" fmla="*/ 0 w 138"/>
                    <a:gd name="T9" fmla="*/ 0 h 1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8"/>
                    <a:gd name="T16" fmla="*/ 0 h 167"/>
                    <a:gd name="T17" fmla="*/ 138 w 138"/>
                    <a:gd name="T18" fmla="*/ 167 h 1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8" h="167">
                      <a:moveTo>
                        <a:pt x="0" y="166"/>
                      </a:moveTo>
                      <a:lnTo>
                        <a:pt x="137" y="51"/>
                      </a:lnTo>
                      <a:lnTo>
                        <a:pt x="137" y="0"/>
                      </a:lnTo>
                      <a:lnTo>
                        <a:pt x="0" y="138"/>
                      </a:lnTo>
                      <a:lnTo>
                        <a:pt x="0" y="166"/>
                      </a:lnTo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49" name="Freeform 128"/>
                <p:cNvSpPr>
                  <a:spLocks noChangeArrowheads="1"/>
                </p:cNvSpPr>
                <p:nvPr/>
              </p:nvSpPr>
              <p:spPr bwMode="auto">
                <a:xfrm>
                  <a:off x="1236" y="2572"/>
                  <a:ext cx="31" cy="32"/>
                </a:xfrm>
                <a:custGeom>
                  <a:avLst/>
                  <a:gdLst>
                    <a:gd name="T0" fmla="*/ 0 w 138"/>
                    <a:gd name="T1" fmla="*/ 0 h 167"/>
                    <a:gd name="T2" fmla="*/ 0 w 138"/>
                    <a:gd name="T3" fmla="*/ 0 h 167"/>
                    <a:gd name="T4" fmla="*/ 0 w 138"/>
                    <a:gd name="T5" fmla="*/ 0 h 167"/>
                    <a:gd name="T6" fmla="*/ 0 w 138"/>
                    <a:gd name="T7" fmla="*/ 0 h 167"/>
                    <a:gd name="T8" fmla="*/ 0 w 138"/>
                    <a:gd name="T9" fmla="*/ 0 h 1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8"/>
                    <a:gd name="T16" fmla="*/ 0 h 167"/>
                    <a:gd name="T17" fmla="*/ 138 w 138"/>
                    <a:gd name="T18" fmla="*/ 167 h 1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8" h="167">
                      <a:moveTo>
                        <a:pt x="0" y="166"/>
                      </a:moveTo>
                      <a:lnTo>
                        <a:pt x="137" y="51"/>
                      </a:lnTo>
                      <a:lnTo>
                        <a:pt x="137" y="0"/>
                      </a:lnTo>
                      <a:lnTo>
                        <a:pt x="0" y="138"/>
                      </a:lnTo>
                      <a:lnTo>
                        <a:pt x="0" y="166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50" name="Freeform 129"/>
                <p:cNvSpPr>
                  <a:spLocks noChangeArrowheads="1"/>
                </p:cNvSpPr>
                <p:nvPr/>
              </p:nvSpPr>
              <p:spPr bwMode="auto">
                <a:xfrm>
                  <a:off x="1025" y="2597"/>
                  <a:ext cx="212" cy="6"/>
                </a:xfrm>
                <a:custGeom>
                  <a:avLst/>
                  <a:gdLst>
                    <a:gd name="T0" fmla="*/ 0 w 933"/>
                    <a:gd name="T1" fmla="*/ 0 h 30"/>
                    <a:gd name="T2" fmla="*/ 0 w 933"/>
                    <a:gd name="T3" fmla="*/ 0 h 30"/>
                    <a:gd name="T4" fmla="*/ 0 w 933"/>
                    <a:gd name="T5" fmla="*/ 0 h 30"/>
                    <a:gd name="T6" fmla="*/ 0 w 933"/>
                    <a:gd name="T7" fmla="*/ 0 h 30"/>
                    <a:gd name="T8" fmla="*/ 0 w 933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33"/>
                    <a:gd name="T16" fmla="*/ 0 h 30"/>
                    <a:gd name="T17" fmla="*/ 933 w 933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33" h="30">
                      <a:moveTo>
                        <a:pt x="0" y="0"/>
                      </a:moveTo>
                      <a:lnTo>
                        <a:pt x="932" y="0"/>
                      </a:lnTo>
                      <a:lnTo>
                        <a:pt x="932" y="29"/>
                      </a:lnTo>
                      <a:lnTo>
                        <a:pt x="0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7B7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51" name="Freeform 130"/>
                <p:cNvSpPr>
                  <a:spLocks noChangeArrowheads="1"/>
                </p:cNvSpPr>
                <p:nvPr/>
              </p:nvSpPr>
              <p:spPr bwMode="auto">
                <a:xfrm>
                  <a:off x="1025" y="2597"/>
                  <a:ext cx="212" cy="6"/>
                </a:xfrm>
                <a:custGeom>
                  <a:avLst/>
                  <a:gdLst>
                    <a:gd name="T0" fmla="*/ 0 w 933"/>
                    <a:gd name="T1" fmla="*/ 0 h 30"/>
                    <a:gd name="T2" fmla="*/ 0 w 933"/>
                    <a:gd name="T3" fmla="*/ 0 h 30"/>
                    <a:gd name="T4" fmla="*/ 0 w 933"/>
                    <a:gd name="T5" fmla="*/ 0 h 30"/>
                    <a:gd name="T6" fmla="*/ 0 w 933"/>
                    <a:gd name="T7" fmla="*/ 0 h 30"/>
                    <a:gd name="T8" fmla="*/ 0 w 933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33"/>
                    <a:gd name="T16" fmla="*/ 0 h 30"/>
                    <a:gd name="T17" fmla="*/ 933 w 933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33" h="30">
                      <a:moveTo>
                        <a:pt x="0" y="0"/>
                      </a:moveTo>
                      <a:lnTo>
                        <a:pt x="932" y="0"/>
                      </a:lnTo>
                      <a:lnTo>
                        <a:pt x="932" y="29"/>
                      </a:lnTo>
                      <a:lnTo>
                        <a:pt x="0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52" name="Freeform 131"/>
                <p:cNvSpPr>
                  <a:spLocks noChangeArrowheads="1"/>
                </p:cNvSpPr>
                <p:nvPr/>
              </p:nvSpPr>
              <p:spPr bwMode="auto">
                <a:xfrm>
                  <a:off x="1065" y="2522"/>
                  <a:ext cx="218" cy="15"/>
                </a:xfrm>
                <a:custGeom>
                  <a:avLst/>
                  <a:gdLst>
                    <a:gd name="T0" fmla="*/ 0 w 960"/>
                    <a:gd name="T1" fmla="*/ 0 h 78"/>
                    <a:gd name="T2" fmla="*/ 0 w 960"/>
                    <a:gd name="T3" fmla="*/ 0 h 78"/>
                    <a:gd name="T4" fmla="*/ 0 w 960"/>
                    <a:gd name="T5" fmla="*/ 0 h 78"/>
                    <a:gd name="T6" fmla="*/ 0 w 960"/>
                    <a:gd name="T7" fmla="*/ 0 h 78"/>
                    <a:gd name="T8" fmla="*/ 0 w 960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0"/>
                    <a:gd name="T16" fmla="*/ 0 h 78"/>
                    <a:gd name="T17" fmla="*/ 960 w 960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0" h="78">
                      <a:moveTo>
                        <a:pt x="0" y="77"/>
                      </a:moveTo>
                      <a:lnTo>
                        <a:pt x="101" y="0"/>
                      </a:lnTo>
                      <a:lnTo>
                        <a:pt x="959" y="0"/>
                      </a:lnTo>
                      <a:lnTo>
                        <a:pt x="863" y="77"/>
                      </a:lnTo>
                      <a:lnTo>
                        <a:pt x="0" y="77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53" name="Freeform 132"/>
                <p:cNvSpPr>
                  <a:spLocks noChangeArrowheads="1"/>
                </p:cNvSpPr>
                <p:nvPr/>
              </p:nvSpPr>
              <p:spPr bwMode="auto">
                <a:xfrm>
                  <a:off x="1065" y="2522"/>
                  <a:ext cx="218" cy="15"/>
                </a:xfrm>
                <a:custGeom>
                  <a:avLst/>
                  <a:gdLst>
                    <a:gd name="T0" fmla="*/ 0 w 960"/>
                    <a:gd name="T1" fmla="*/ 0 h 78"/>
                    <a:gd name="T2" fmla="*/ 0 w 960"/>
                    <a:gd name="T3" fmla="*/ 0 h 78"/>
                    <a:gd name="T4" fmla="*/ 0 w 960"/>
                    <a:gd name="T5" fmla="*/ 0 h 78"/>
                    <a:gd name="T6" fmla="*/ 0 w 960"/>
                    <a:gd name="T7" fmla="*/ 0 h 78"/>
                    <a:gd name="T8" fmla="*/ 0 w 960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0"/>
                    <a:gd name="T16" fmla="*/ 0 h 78"/>
                    <a:gd name="T17" fmla="*/ 960 w 960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0" h="78">
                      <a:moveTo>
                        <a:pt x="0" y="77"/>
                      </a:moveTo>
                      <a:lnTo>
                        <a:pt x="101" y="0"/>
                      </a:lnTo>
                      <a:lnTo>
                        <a:pt x="959" y="0"/>
                      </a:lnTo>
                      <a:lnTo>
                        <a:pt x="863" y="77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54" name="Freeform 133"/>
                <p:cNvSpPr>
                  <a:spLocks noChangeArrowheads="1"/>
                </p:cNvSpPr>
                <p:nvPr/>
              </p:nvSpPr>
              <p:spPr bwMode="auto">
                <a:xfrm>
                  <a:off x="1064" y="2416"/>
                  <a:ext cx="216" cy="14"/>
                </a:xfrm>
                <a:custGeom>
                  <a:avLst/>
                  <a:gdLst>
                    <a:gd name="T0" fmla="*/ 0 w 953"/>
                    <a:gd name="T1" fmla="*/ 0 h 74"/>
                    <a:gd name="T2" fmla="*/ 0 w 953"/>
                    <a:gd name="T3" fmla="*/ 0 h 74"/>
                    <a:gd name="T4" fmla="*/ 0 w 953"/>
                    <a:gd name="T5" fmla="*/ 0 h 74"/>
                    <a:gd name="T6" fmla="*/ 0 w 953"/>
                    <a:gd name="T7" fmla="*/ 0 h 74"/>
                    <a:gd name="T8" fmla="*/ 0 w 953"/>
                    <a:gd name="T9" fmla="*/ 0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3"/>
                    <a:gd name="T16" fmla="*/ 0 h 74"/>
                    <a:gd name="T17" fmla="*/ 953 w 953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3" h="74">
                      <a:moveTo>
                        <a:pt x="0" y="73"/>
                      </a:moveTo>
                      <a:lnTo>
                        <a:pt x="94" y="0"/>
                      </a:lnTo>
                      <a:lnTo>
                        <a:pt x="952" y="0"/>
                      </a:lnTo>
                      <a:lnTo>
                        <a:pt x="855" y="73"/>
                      </a:lnTo>
                      <a:lnTo>
                        <a:pt x="0" y="73"/>
                      </a:lnTo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55" name="Freeform 134"/>
                <p:cNvSpPr>
                  <a:spLocks noChangeArrowheads="1"/>
                </p:cNvSpPr>
                <p:nvPr/>
              </p:nvSpPr>
              <p:spPr bwMode="auto">
                <a:xfrm>
                  <a:off x="1064" y="2416"/>
                  <a:ext cx="216" cy="14"/>
                </a:xfrm>
                <a:custGeom>
                  <a:avLst/>
                  <a:gdLst>
                    <a:gd name="T0" fmla="*/ 0 w 953"/>
                    <a:gd name="T1" fmla="*/ 0 h 74"/>
                    <a:gd name="T2" fmla="*/ 0 w 953"/>
                    <a:gd name="T3" fmla="*/ 0 h 74"/>
                    <a:gd name="T4" fmla="*/ 0 w 953"/>
                    <a:gd name="T5" fmla="*/ 0 h 74"/>
                    <a:gd name="T6" fmla="*/ 0 w 953"/>
                    <a:gd name="T7" fmla="*/ 0 h 74"/>
                    <a:gd name="T8" fmla="*/ 0 w 953"/>
                    <a:gd name="T9" fmla="*/ 0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3"/>
                    <a:gd name="T16" fmla="*/ 0 h 74"/>
                    <a:gd name="T17" fmla="*/ 953 w 953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3" h="74">
                      <a:moveTo>
                        <a:pt x="0" y="73"/>
                      </a:moveTo>
                      <a:lnTo>
                        <a:pt x="94" y="0"/>
                      </a:lnTo>
                      <a:lnTo>
                        <a:pt x="952" y="0"/>
                      </a:lnTo>
                      <a:lnTo>
                        <a:pt x="855" y="73"/>
                      </a:lnTo>
                      <a:lnTo>
                        <a:pt x="0" y="73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56" name="Freeform 135"/>
                <p:cNvSpPr>
                  <a:spLocks noChangeArrowheads="1"/>
                </p:cNvSpPr>
                <p:nvPr/>
              </p:nvSpPr>
              <p:spPr bwMode="auto">
                <a:xfrm>
                  <a:off x="1064" y="2429"/>
                  <a:ext cx="196" cy="106"/>
                </a:xfrm>
                <a:custGeom>
                  <a:avLst/>
                  <a:gdLst>
                    <a:gd name="T0" fmla="*/ 0 w 866"/>
                    <a:gd name="T1" fmla="*/ 0 h 557"/>
                    <a:gd name="T2" fmla="*/ 0 w 866"/>
                    <a:gd name="T3" fmla="*/ 0 h 557"/>
                    <a:gd name="T4" fmla="*/ 0 w 866"/>
                    <a:gd name="T5" fmla="*/ 0 h 557"/>
                    <a:gd name="T6" fmla="*/ 0 w 866"/>
                    <a:gd name="T7" fmla="*/ 0 h 557"/>
                    <a:gd name="T8" fmla="*/ 0 w 866"/>
                    <a:gd name="T9" fmla="*/ 0 h 5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6"/>
                    <a:gd name="T16" fmla="*/ 0 h 557"/>
                    <a:gd name="T17" fmla="*/ 866 w 866"/>
                    <a:gd name="T18" fmla="*/ 557 h 5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6" h="557">
                      <a:moveTo>
                        <a:pt x="0" y="0"/>
                      </a:moveTo>
                      <a:lnTo>
                        <a:pt x="865" y="0"/>
                      </a:lnTo>
                      <a:lnTo>
                        <a:pt x="865" y="556"/>
                      </a:lnTo>
                      <a:lnTo>
                        <a:pt x="0" y="55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7B7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57" name="Freeform 136"/>
                <p:cNvSpPr>
                  <a:spLocks noChangeArrowheads="1"/>
                </p:cNvSpPr>
                <p:nvPr/>
              </p:nvSpPr>
              <p:spPr bwMode="auto">
                <a:xfrm>
                  <a:off x="1064" y="2429"/>
                  <a:ext cx="196" cy="106"/>
                </a:xfrm>
                <a:custGeom>
                  <a:avLst/>
                  <a:gdLst>
                    <a:gd name="T0" fmla="*/ 0 w 866"/>
                    <a:gd name="T1" fmla="*/ 0 h 557"/>
                    <a:gd name="T2" fmla="*/ 0 w 866"/>
                    <a:gd name="T3" fmla="*/ 0 h 557"/>
                    <a:gd name="T4" fmla="*/ 0 w 866"/>
                    <a:gd name="T5" fmla="*/ 0 h 557"/>
                    <a:gd name="T6" fmla="*/ 0 w 866"/>
                    <a:gd name="T7" fmla="*/ 0 h 557"/>
                    <a:gd name="T8" fmla="*/ 0 w 866"/>
                    <a:gd name="T9" fmla="*/ 0 h 5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6"/>
                    <a:gd name="T16" fmla="*/ 0 h 557"/>
                    <a:gd name="T17" fmla="*/ 866 w 866"/>
                    <a:gd name="T18" fmla="*/ 557 h 5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6" h="557">
                      <a:moveTo>
                        <a:pt x="0" y="0"/>
                      </a:moveTo>
                      <a:lnTo>
                        <a:pt x="865" y="0"/>
                      </a:lnTo>
                      <a:lnTo>
                        <a:pt x="865" y="556"/>
                      </a:lnTo>
                      <a:lnTo>
                        <a:pt x="0" y="55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58" name="Freeform 137"/>
                <p:cNvSpPr>
                  <a:spLocks noChangeArrowheads="1"/>
                </p:cNvSpPr>
                <p:nvPr/>
              </p:nvSpPr>
              <p:spPr bwMode="auto">
                <a:xfrm>
                  <a:off x="1080" y="2443"/>
                  <a:ext cx="162" cy="82"/>
                </a:xfrm>
                <a:custGeom>
                  <a:avLst/>
                  <a:gdLst>
                    <a:gd name="T0" fmla="*/ 0 w 716"/>
                    <a:gd name="T1" fmla="*/ 0 h 431"/>
                    <a:gd name="T2" fmla="*/ 0 w 716"/>
                    <a:gd name="T3" fmla="*/ 0 h 431"/>
                    <a:gd name="T4" fmla="*/ 0 w 716"/>
                    <a:gd name="T5" fmla="*/ 0 h 431"/>
                    <a:gd name="T6" fmla="*/ 0 w 716"/>
                    <a:gd name="T7" fmla="*/ 0 h 431"/>
                    <a:gd name="T8" fmla="*/ 0 w 716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6"/>
                    <a:gd name="T16" fmla="*/ 0 h 431"/>
                    <a:gd name="T17" fmla="*/ 716 w 716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6" h="431">
                      <a:moveTo>
                        <a:pt x="0" y="0"/>
                      </a:moveTo>
                      <a:lnTo>
                        <a:pt x="715" y="0"/>
                      </a:lnTo>
                      <a:lnTo>
                        <a:pt x="715" y="430"/>
                      </a:lnTo>
                      <a:lnTo>
                        <a:pt x="0" y="4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59" name="Freeform 138"/>
                <p:cNvSpPr>
                  <a:spLocks noChangeArrowheads="1"/>
                </p:cNvSpPr>
                <p:nvPr/>
              </p:nvSpPr>
              <p:spPr bwMode="auto">
                <a:xfrm>
                  <a:off x="1080" y="2443"/>
                  <a:ext cx="162" cy="82"/>
                </a:xfrm>
                <a:custGeom>
                  <a:avLst/>
                  <a:gdLst>
                    <a:gd name="T0" fmla="*/ 0 w 716"/>
                    <a:gd name="T1" fmla="*/ 0 h 431"/>
                    <a:gd name="T2" fmla="*/ 0 w 716"/>
                    <a:gd name="T3" fmla="*/ 0 h 431"/>
                    <a:gd name="T4" fmla="*/ 0 w 716"/>
                    <a:gd name="T5" fmla="*/ 0 h 431"/>
                    <a:gd name="T6" fmla="*/ 0 w 716"/>
                    <a:gd name="T7" fmla="*/ 0 h 431"/>
                    <a:gd name="T8" fmla="*/ 0 w 716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6"/>
                    <a:gd name="T16" fmla="*/ 0 h 431"/>
                    <a:gd name="T17" fmla="*/ 716 w 716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6" h="431">
                      <a:moveTo>
                        <a:pt x="0" y="0"/>
                      </a:moveTo>
                      <a:lnTo>
                        <a:pt x="715" y="0"/>
                      </a:lnTo>
                      <a:lnTo>
                        <a:pt x="715" y="430"/>
                      </a:lnTo>
                      <a:lnTo>
                        <a:pt x="0" y="4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60" name="Freeform 139"/>
                <p:cNvSpPr>
                  <a:spLocks noChangeArrowheads="1"/>
                </p:cNvSpPr>
                <p:nvPr/>
              </p:nvSpPr>
              <p:spPr bwMode="auto">
                <a:xfrm>
                  <a:off x="1257" y="2416"/>
                  <a:ext cx="22" cy="118"/>
                </a:xfrm>
                <a:custGeom>
                  <a:avLst/>
                  <a:gdLst>
                    <a:gd name="T0" fmla="*/ 0 w 98"/>
                    <a:gd name="T1" fmla="*/ 0 h 623"/>
                    <a:gd name="T2" fmla="*/ 0 w 98"/>
                    <a:gd name="T3" fmla="*/ 0 h 623"/>
                    <a:gd name="T4" fmla="*/ 0 w 98"/>
                    <a:gd name="T5" fmla="*/ 0 h 623"/>
                    <a:gd name="T6" fmla="*/ 0 w 98"/>
                    <a:gd name="T7" fmla="*/ 0 h 623"/>
                    <a:gd name="T8" fmla="*/ 0 w 98"/>
                    <a:gd name="T9" fmla="*/ 0 h 6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8"/>
                    <a:gd name="T16" fmla="*/ 0 h 623"/>
                    <a:gd name="T17" fmla="*/ 98 w 98"/>
                    <a:gd name="T18" fmla="*/ 623 h 6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8" h="623">
                      <a:moveTo>
                        <a:pt x="0" y="622"/>
                      </a:moveTo>
                      <a:lnTo>
                        <a:pt x="97" y="544"/>
                      </a:lnTo>
                      <a:lnTo>
                        <a:pt x="97" y="0"/>
                      </a:lnTo>
                      <a:lnTo>
                        <a:pt x="0" y="72"/>
                      </a:lnTo>
                      <a:lnTo>
                        <a:pt x="0" y="622"/>
                      </a:lnTo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61" name="Freeform 140"/>
                <p:cNvSpPr>
                  <a:spLocks noChangeArrowheads="1"/>
                </p:cNvSpPr>
                <p:nvPr/>
              </p:nvSpPr>
              <p:spPr bwMode="auto">
                <a:xfrm>
                  <a:off x="1257" y="2416"/>
                  <a:ext cx="22" cy="118"/>
                </a:xfrm>
                <a:custGeom>
                  <a:avLst/>
                  <a:gdLst>
                    <a:gd name="T0" fmla="*/ 0 w 98"/>
                    <a:gd name="T1" fmla="*/ 0 h 623"/>
                    <a:gd name="T2" fmla="*/ 0 w 98"/>
                    <a:gd name="T3" fmla="*/ 0 h 623"/>
                    <a:gd name="T4" fmla="*/ 0 w 98"/>
                    <a:gd name="T5" fmla="*/ 0 h 623"/>
                    <a:gd name="T6" fmla="*/ 0 w 98"/>
                    <a:gd name="T7" fmla="*/ 0 h 623"/>
                    <a:gd name="T8" fmla="*/ 0 w 98"/>
                    <a:gd name="T9" fmla="*/ 0 h 6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8"/>
                    <a:gd name="T16" fmla="*/ 0 h 623"/>
                    <a:gd name="T17" fmla="*/ 98 w 98"/>
                    <a:gd name="T18" fmla="*/ 623 h 6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8" h="623">
                      <a:moveTo>
                        <a:pt x="0" y="622"/>
                      </a:moveTo>
                      <a:lnTo>
                        <a:pt x="97" y="544"/>
                      </a:lnTo>
                      <a:lnTo>
                        <a:pt x="97" y="0"/>
                      </a:lnTo>
                      <a:lnTo>
                        <a:pt x="0" y="72"/>
                      </a:lnTo>
                      <a:lnTo>
                        <a:pt x="0" y="622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532" name="Group 141"/>
              <p:cNvGrpSpPr>
                <a:grpSpLocks/>
              </p:cNvGrpSpPr>
              <p:nvPr/>
            </p:nvGrpSpPr>
            <p:grpSpPr bwMode="auto">
              <a:xfrm>
                <a:off x="1554" y="2131"/>
                <a:ext cx="583" cy="169"/>
                <a:chOff x="1554" y="2131"/>
                <a:chExt cx="583" cy="169"/>
              </a:xfrm>
            </p:grpSpPr>
            <p:grpSp>
              <p:nvGrpSpPr>
                <p:cNvPr id="64761" name="Group 142"/>
                <p:cNvGrpSpPr>
                  <a:grpSpLocks/>
                </p:cNvGrpSpPr>
                <p:nvPr/>
              </p:nvGrpSpPr>
              <p:grpSpPr bwMode="auto">
                <a:xfrm>
                  <a:off x="1554" y="2148"/>
                  <a:ext cx="461" cy="152"/>
                  <a:chOff x="1554" y="2148"/>
                  <a:chExt cx="461" cy="152"/>
                </a:xfrm>
              </p:grpSpPr>
              <p:sp>
                <p:nvSpPr>
                  <p:cNvPr id="64763" name="Freeform 143"/>
                  <p:cNvSpPr>
                    <a:spLocks noChangeArrowheads="1"/>
                  </p:cNvSpPr>
                  <p:nvPr/>
                </p:nvSpPr>
                <p:spPr bwMode="auto">
                  <a:xfrm>
                    <a:off x="1555" y="2148"/>
                    <a:ext cx="460" cy="66"/>
                  </a:xfrm>
                  <a:custGeom>
                    <a:avLst/>
                    <a:gdLst>
                      <a:gd name="T0" fmla="*/ 1 w 2030"/>
                      <a:gd name="T1" fmla="*/ 0 h 348"/>
                      <a:gd name="T2" fmla="*/ 1 w 2030"/>
                      <a:gd name="T3" fmla="*/ 0 h 348"/>
                      <a:gd name="T4" fmla="*/ 0 w 2030"/>
                      <a:gd name="T5" fmla="*/ 0 h 348"/>
                      <a:gd name="T6" fmla="*/ 0 w 2030"/>
                      <a:gd name="T7" fmla="*/ 0 h 348"/>
                      <a:gd name="T8" fmla="*/ 1 w 2030"/>
                      <a:gd name="T9" fmla="*/ 0 h 3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30"/>
                      <a:gd name="T16" fmla="*/ 0 h 348"/>
                      <a:gd name="T17" fmla="*/ 2030 w 2030"/>
                      <a:gd name="T18" fmla="*/ 348 h 3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30" h="348">
                        <a:moveTo>
                          <a:pt x="1618" y="347"/>
                        </a:moveTo>
                        <a:lnTo>
                          <a:pt x="2029" y="0"/>
                        </a:lnTo>
                        <a:lnTo>
                          <a:pt x="533" y="0"/>
                        </a:lnTo>
                        <a:lnTo>
                          <a:pt x="0" y="347"/>
                        </a:lnTo>
                        <a:lnTo>
                          <a:pt x="1618" y="347"/>
                        </a:lnTo>
                      </a:path>
                    </a:pathLst>
                  </a:custGeom>
                  <a:solidFill>
                    <a:srgbClr val="3CAFE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64" name="Freeform 144"/>
                  <p:cNvSpPr>
                    <a:spLocks noChangeArrowheads="1"/>
                  </p:cNvSpPr>
                  <p:nvPr/>
                </p:nvSpPr>
                <p:spPr bwMode="auto">
                  <a:xfrm>
                    <a:off x="1555" y="2148"/>
                    <a:ext cx="460" cy="66"/>
                  </a:xfrm>
                  <a:custGeom>
                    <a:avLst/>
                    <a:gdLst>
                      <a:gd name="T0" fmla="*/ 1 w 2030"/>
                      <a:gd name="T1" fmla="*/ 0 h 348"/>
                      <a:gd name="T2" fmla="*/ 1 w 2030"/>
                      <a:gd name="T3" fmla="*/ 0 h 348"/>
                      <a:gd name="T4" fmla="*/ 0 w 2030"/>
                      <a:gd name="T5" fmla="*/ 0 h 348"/>
                      <a:gd name="T6" fmla="*/ 0 w 2030"/>
                      <a:gd name="T7" fmla="*/ 0 h 348"/>
                      <a:gd name="T8" fmla="*/ 1 w 2030"/>
                      <a:gd name="T9" fmla="*/ 0 h 3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30"/>
                      <a:gd name="T16" fmla="*/ 0 h 348"/>
                      <a:gd name="T17" fmla="*/ 2030 w 2030"/>
                      <a:gd name="T18" fmla="*/ 348 h 3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30" h="348">
                        <a:moveTo>
                          <a:pt x="1618" y="347"/>
                        </a:moveTo>
                        <a:lnTo>
                          <a:pt x="2029" y="0"/>
                        </a:lnTo>
                        <a:lnTo>
                          <a:pt x="533" y="0"/>
                        </a:lnTo>
                        <a:lnTo>
                          <a:pt x="0" y="347"/>
                        </a:lnTo>
                        <a:lnTo>
                          <a:pt x="1618" y="347"/>
                        </a:lnTo>
                      </a:path>
                    </a:pathLst>
                  </a:custGeom>
                  <a:noFill/>
                  <a:ln w="9360">
                    <a:solidFill>
                      <a:srgbClr val="ADD6E7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65" name="Freeform 145"/>
                  <p:cNvSpPr>
                    <a:spLocks noChangeArrowheads="1"/>
                  </p:cNvSpPr>
                  <p:nvPr/>
                </p:nvSpPr>
                <p:spPr bwMode="auto">
                  <a:xfrm>
                    <a:off x="1922" y="2148"/>
                    <a:ext cx="94" cy="153"/>
                  </a:xfrm>
                  <a:custGeom>
                    <a:avLst/>
                    <a:gdLst>
                      <a:gd name="T0" fmla="*/ 0 w 413"/>
                      <a:gd name="T1" fmla="*/ 0 h 806"/>
                      <a:gd name="T2" fmla="*/ 0 w 413"/>
                      <a:gd name="T3" fmla="*/ 0 h 806"/>
                      <a:gd name="T4" fmla="*/ 0 w 413"/>
                      <a:gd name="T5" fmla="*/ 0 h 806"/>
                      <a:gd name="T6" fmla="*/ 0 w 413"/>
                      <a:gd name="T7" fmla="*/ 0 h 806"/>
                      <a:gd name="T8" fmla="*/ 0 w 413"/>
                      <a:gd name="T9" fmla="*/ 0 h 8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3"/>
                      <a:gd name="T16" fmla="*/ 0 h 806"/>
                      <a:gd name="T17" fmla="*/ 413 w 413"/>
                      <a:gd name="T18" fmla="*/ 806 h 8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3" h="806">
                        <a:moveTo>
                          <a:pt x="412" y="399"/>
                        </a:moveTo>
                        <a:lnTo>
                          <a:pt x="412" y="0"/>
                        </a:lnTo>
                        <a:lnTo>
                          <a:pt x="0" y="346"/>
                        </a:lnTo>
                        <a:lnTo>
                          <a:pt x="0" y="805"/>
                        </a:lnTo>
                        <a:lnTo>
                          <a:pt x="412" y="399"/>
                        </a:lnTo>
                      </a:path>
                    </a:pathLst>
                  </a:custGeom>
                  <a:solidFill>
                    <a:srgbClr val="07608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66" name="Freeform 146"/>
                  <p:cNvSpPr>
                    <a:spLocks noChangeArrowheads="1"/>
                  </p:cNvSpPr>
                  <p:nvPr/>
                </p:nvSpPr>
                <p:spPr bwMode="auto">
                  <a:xfrm>
                    <a:off x="1922" y="2148"/>
                    <a:ext cx="94" cy="153"/>
                  </a:xfrm>
                  <a:custGeom>
                    <a:avLst/>
                    <a:gdLst>
                      <a:gd name="T0" fmla="*/ 0 w 413"/>
                      <a:gd name="T1" fmla="*/ 0 h 806"/>
                      <a:gd name="T2" fmla="*/ 0 w 413"/>
                      <a:gd name="T3" fmla="*/ 0 h 806"/>
                      <a:gd name="T4" fmla="*/ 0 w 413"/>
                      <a:gd name="T5" fmla="*/ 0 h 806"/>
                      <a:gd name="T6" fmla="*/ 0 w 413"/>
                      <a:gd name="T7" fmla="*/ 0 h 806"/>
                      <a:gd name="T8" fmla="*/ 0 w 413"/>
                      <a:gd name="T9" fmla="*/ 0 h 8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3"/>
                      <a:gd name="T16" fmla="*/ 0 h 806"/>
                      <a:gd name="T17" fmla="*/ 413 w 413"/>
                      <a:gd name="T18" fmla="*/ 806 h 8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3" h="806">
                        <a:moveTo>
                          <a:pt x="412" y="399"/>
                        </a:moveTo>
                        <a:lnTo>
                          <a:pt x="412" y="0"/>
                        </a:lnTo>
                        <a:lnTo>
                          <a:pt x="0" y="346"/>
                        </a:lnTo>
                        <a:lnTo>
                          <a:pt x="0" y="805"/>
                        </a:lnTo>
                        <a:lnTo>
                          <a:pt x="412" y="399"/>
                        </a:lnTo>
                      </a:path>
                    </a:pathLst>
                  </a:custGeom>
                  <a:noFill/>
                  <a:ln w="9360">
                    <a:solidFill>
                      <a:srgbClr val="ADD6E7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67" name="Freeform 147"/>
                  <p:cNvSpPr>
                    <a:spLocks noChangeArrowheads="1"/>
                  </p:cNvSpPr>
                  <p:nvPr/>
                </p:nvSpPr>
                <p:spPr bwMode="auto">
                  <a:xfrm>
                    <a:off x="1555" y="2213"/>
                    <a:ext cx="367" cy="87"/>
                  </a:xfrm>
                  <a:custGeom>
                    <a:avLst/>
                    <a:gdLst>
                      <a:gd name="T0" fmla="*/ 1 w 1620"/>
                      <a:gd name="T1" fmla="*/ 0 h 459"/>
                      <a:gd name="T2" fmla="*/ 1 w 1620"/>
                      <a:gd name="T3" fmla="*/ 0 h 459"/>
                      <a:gd name="T4" fmla="*/ 0 w 1620"/>
                      <a:gd name="T5" fmla="*/ 0 h 459"/>
                      <a:gd name="T6" fmla="*/ 0 w 1620"/>
                      <a:gd name="T7" fmla="*/ 0 h 459"/>
                      <a:gd name="T8" fmla="*/ 1 w 1620"/>
                      <a:gd name="T9" fmla="*/ 0 h 4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20"/>
                      <a:gd name="T16" fmla="*/ 0 h 459"/>
                      <a:gd name="T17" fmla="*/ 1620 w 1620"/>
                      <a:gd name="T18" fmla="*/ 459 h 4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20" h="459">
                        <a:moveTo>
                          <a:pt x="1619" y="458"/>
                        </a:moveTo>
                        <a:lnTo>
                          <a:pt x="1619" y="0"/>
                        </a:lnTo>
                        <a:lnTo>
                          <a:pt x="0" y="0"/>
                        </a:lnTo>
                        <a:lnTo>
                          <a:pt x="1" y="458"/>
                        </a:lnTo>
                        <a:lnTo>
                          <a:pt x="1619" y="458"/>
                        </a:lnTo>
                      </a:path>
                    </a:pathLst>
                  </a:custGeom>
                  <a:solidFill>
                    <a:srgbClr val="1C97C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68" name="Freeform 148"/>
                  <p:cNvSpPr>
                    <a:spLocks noChangeArrowheads="1"/>
                  </p:cNvSpPr>
                  <p:nvPr/>
                </p:nvSpPr>
                <p:spPr bwMode="auto">
                  <a:xfrm>
                    <a:off x="1555" y="2213"/>
                    <a:ext cx="367" cy="87"/>
                  </a:xfrm>
                  <a:custGeom>
                    <a:avLst/>
                    <a:gdLst>
                      <a:gd name="T0" fmla="*/ 1 w 1620"/>
                      <a:gd name="T1" fmla="*/ 0 h 459"/>
                      <a:gd name="T2" fmla="*/ 1 w 1620"/>
                      <a:gd name="T3" fmla="*/ 0 h 459"/>
                      <a:gd name="T4" fmla="*/ 0 w 1620"/>
                      <a:gd name="T5" fmla="*/ 0 h 459"/>
                      <a:gd name="T6" fmla="*/ 0 w 1620"/>
                      <a:gd name="T7" fmla="*/ 0 h 459"/>
                      <a:gd name="T8" fmla="*/ 1 w 1620"/>
                      <a:gd name="T9" fmla="*/ 0 h 4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20"/>
                      <a:gd name="T16" fmla="*/ 0 h 459"/>
                      <a:gd name="T17" fmla="*/ 1620 w 1620"/>
                      <a:gd name="T18" fmla="*/ 459 h 4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20" h="459">
                        <a:moveTo>
                          <a:pt x="1619" y="458"/>
                        </a:moveTo>
                        <a:lnTo>
                          <a:pt x="1619" y="0"/>
                        </a:lnTo>
                        <a:lnTo>
                          <a:pt x="0" y="0"/>
                        </a:lnTo>
                        <a:lnTo>
                          <a:pt x="1" y="458"/>
                        </a:lnTo>
                        <a:lnTo>
                          <a:pt x="1619" y="458"/>
                        </a:lnTo>
                      </a:path>
                    </a:pathLst>
                  </a:custGeom>
                  <a:noFill/>
                  <a:ln w="9360">
                    <a:solidFill>
                      <a:srgbClr val="ADD6E7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69" name="Freeform 149"/>
                  <p:cNvSpPr>
                    <a:spLocks noChangeArrowheads="1"/>
                  </p:cNvSpPr>
                  <p:nvPr/>
                </p:nvSpPr>
                <p:spPr bwMode="auto">
                  <a:xfrm>
                    <a:off x="1591" y="2239"/>
                    <a:ext cx="277" cy="47"/>
                  </a:xfrm>
                  <a:custGeom>
                    <a:avLst/>
                    <a:gdLst>
                      <a:gd name="T0" fmla="*/ 1 w 1222"/>
                      <a:gd name="T1" fmla="*/ 0 h 246"/>
                      <a:gd name="T2" fmla="*/ 1 w 1222"/>
                      <a:gd name="T3" fmla="*/ 0 h 246"/>
                      <a:gd name="T4" fmla="*/ 0 w 1222"/>
                      <a:gd name="T5" fmla="*/ 0 h 246"/>
                      <a:gd name="T6" fmla="*/ 0 w 1222"/>
                      <a:gd name="T7" fmla="*/ 0 h 246"/>
                      <a:gd name="T8" fmla="*/ 1 w 1222"/>
                      <a:gd name="T9" fmla="*/ 0 h 2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2"/>
                      <a:gd name="T16" fmla="*/ 0 h 246"/>
                      <a:gd name="T17" fmla="*/ 1222 w 1222"/>
                      <a:gd name="T18" fmla="*/ 246 h 2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2" h="246">
                        <a:moveTo>
                          <a:pt x="1221" y="245"/>
                        </a:moveTo>
                        <a:lnTo>
                          <a:pt x="1221" y="0"/>
                        </a:lnTo>
                        <a:lnTo>
                          <a:pt x="0" y="0"/>
                        </a:lnTo>
                        <a:lnTo>
                          <a:pt x="0" y="245"/>
                        </a:lnTo>
                        <a:lnTo>
                          <a:pt x="1221" y="245"/>
                        </a:lnTo>
                      </a:path>
                    </a:pathLst>
                  </a:custGeom>
                  <a:solidFill>
                    <a:srgbClr val="1349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70" name="Freeform 150"/>
                  <p:cNvSpPr>
                    <a:spLocks noChangeArrowheads="1"/>
                  </p:cNvSpPr>
                  <p:nvPr/>
                </p:nvSpPr>
                <p:spPr bwMode="auto">
                  <a:xfrm>
                    <a:off x="1591" y="2239"/>
                    <a:ext cx="277" cy="47"/>
                  </a:xfrm>
                  <a:custGeom>
                    <a:avLst/>
                    <a:gdLst>
                      <a:gd name="T0" fmla="*/ 1 w 1222"/>
                      <a:gd name="T1" fmla="*/ 0 h 246"/>
                      <a:gd name="T2" fmla="*/ 1 w 1222"/>
                      <a:gd name="T3" fmla="*/ 0 h 246"/>
                      <a:gd name="T4" fmla="*/ 0 w 1222"/>
                      <a:gd name="T5" fmla="*/ 0 h 246"/>
                      <a:gd name="T6" fmla="*/ 0 w 1222"/>
                      <a:gd name="T7" fmla="*/ 0 h 246"/>
                      <a:gd name="T8" fmla="*/ 1 w 1222"/>
                      <a:gd name="T9" fmla="*/ 0 h 2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2"/>
                      <a:gd name="T16" fmla="*/ 0 h 246"/>
                      <a:gd name="T17" fmla="*/ 1222 w 1222"/>
                      <a:gd name="T18" fmla="*/ 246 h 2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2" h="246">
                        <a:moveTo>
                          <a:pt x="1221" y="245"/>
                        </a:moveTo>
                        <a:lnTo>
                          <a:pt x="1221" y="0"/>
                        </a:lnTo>
                        <a:lnTo>
                          <a:pt x="0" y="0"/>
                        </a:lnTo>
                        <a:lnTo>
                          <a:pt x="0" y="245"/>
                        </a:lnTo>
                        <a:lnTo>
                          <a:pt x="1221" y="245"/>
                        </a:lnTo>
                      </a:path>
                    </a:pathLst>
                  </a:cu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71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615" y="2239"/>
                    <a:ext cx="1" cy="47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72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39"/>
                    <a:ext cx="1" cy="47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73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1661" y="2239"/>
                    <a:ext cx="1" cy="47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74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1684" y="2239"/>
                    <a:ext cx="1" cy="46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75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1706" y="2239"/>
                    <a:ext cx="1" cy="47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76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730" y="2239"/>
                    <a:ext cx="1" cy="46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77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752" y="2239"/>
                    <a:ext cx="1" cy="47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78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2239"/>
                    <a:ext cx="1" cy="47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79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799" y="2239"/>
                    <a:ext cx="1" cy="47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80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821" y="2239"/>
                    <a:ext cx="1" cy="47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81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844" y="2239"/>
                    <a:ext cx="1" cy="47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82" name="Freeform 162"/>
                  <p:cNvSpPr>
                    <a:spLocks noChangeArrowheads="1"/>
                  </p:cNvSpPr>
                  <p:nvPr/>
                </p:nvSpPr>
                <p:spPr bwMode="auto">
                  <a:xfrm>
                    <a:off x="1556" y="2214"/>
                    <a:ext cx="366" cy="52"/>
                  </a:xfrm>
                  <a:custGeom>
                    <a:avLst/>
                    <a:gdLst>
                      <a:gd name="T0" fmla="*/ 1 w 1613"/>
                      <a:gd name="T1" fmla="*/ 0 h 272"/>
                      <a:gd name="T2" fmla="*/ 0 w 1613"/>
                      <a:gd name="T3" fmla="*/ 0 h 272"/>
                      <a:gd name="T4" fmla="*/ 0 w 1613"/>
                      <a:gd name="T5" fmla="*/ 0 h 272"/>
                      <a:gd name="T6" fmla="*/ 1 w 1613"/>
                      <a:gd name="T7" fmla="*/ 0 h 272"/>
                      <a:gd name="T8" fmla="*/ 1 w 1613"/>
                      <a:gd name="T9" fmla="*/ 0 h 2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3"/>
                      <a:gd name="T16" fmla="*/ 0 h 272"/>
                      <a:gd name="T17" fmla="*/ 1613 w 1613"/>
                      <a:gd name="T18" fmla="*/ 272 h 2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3" h="272">
                        <a:moveTo>
                          <a:pt x="1610" y="271"/>
                        </a:moveTo>
                        <a:lnTo>
                          <a:pt x="0" y="271"/>
                        </a:lnTo>
                        <a:lnTo>
                          <a:pt x="0" y="0"/>
                        </a:lnTo>
                        <a:lnTo>
                          <a:pt x="1612" y="0"/>
                        </a:lnTo>
                        <a:lnTo>
                          <a:pt x="1610" y="271"/>
                        </a:lnTo>
                      </a:path>
                    </a:pathLst>
                  </a:custGeom>
                  <a:solidFill>
                    <a:srgbClr val="07608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83" name="Freeform 163"/>
                  <p:cNvSpPr>
                    <a:spLocks noChangeArrowheads="1"/>
                  </p:cNvSpPr>
                  <p:nvPr/>
                </p:nvSpPr>
                <p:spPr bwMode="auto">
                  <a:xfrm>
                    <a:off x="1554" y="2264"/>
                    <a:ext cx="367" cy="2"/>
                  </a:xfrm>
                  <a:custGeom>
                    <a:avLst/>
                    <a:gdLst>
                      <a:gd name="T0" fmla="*/ 0 w 1620"/>
                      <a:gd name="T1" fmla="*/ 0 h 14"/>
                      <a:gd name="T2" fmla="*/ 0 w 1620"/>
                      <a:gd name="T3" fmla="*/ 0 h 14"/>
                      <a:gd name="T4" fmla="*/ 1 w 1620"/>
                      <a:gd name="T5" fmla="*/ 0 h 14"/>
                      <a:gd name="T6" fmla="*/ 1 w 1620"/>
                      <a:gd name="T7" fmla="*/ 0 h 14"/>
                      <a:gd name="T8" fmla="*/ 0 w 1620"/>
                      <a:gd name="T9" fmla="*/ 0 h 14"/>
                      <a:gd name="T10" fmla="*/ 0 w 1620"/>
                      <a:gd name="T11" fmla="*/ 0 h 14"/>
                      <a:gd name="T12" fmla="*/ 0 w 1620"/>
                      <a:gd name="T13" fmla="*/ 0 h 14"/>
                      <a:gd name="T14" fmla="*/ 0 w 1620"/>
                      <a:gd name="T15" fmla="*/ 0 h 14"/>
                      <a:gd name="T16" fmla="*/ 0 w 1620"/>
                      <a:gd name="T17" fmla="*/ 0 h 14"/>
                      <a:gd name="T18" fmla="*/ 0 w 1620"/>
                      <a:gd name="T19" fmla="*/ 0 h 1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20"/>
                      <a:gd name="T31" fmla="*/ 0 h 14"/>
                      <a:gd name="T32" fmla="*/ 1620 w 1620"/>
                      <a:gd name="T33" fmla="*/ 14 h 1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20" h="14">
                        <a:moveTo>
                          <a:pt x="0" y="6"/>
                        </a:moveTo>
                        <a:lnTo>
                          <a:pt x="8" y="13"/>
                        </a:lnTo>
                        <a:lnTo>
                          <a:pt x="1619" y="13"/>
                        </a:lnTo>
                        <a:lnTo>
                          <a:pt x="1619" y="0"/>
                        </a:lnTo>
                        <a:lnTo>
                          <a:pt x="8" y="0"/>
                        </a:lnTo>
                        <a:lnTo>
                          <a:pt x="0" y="6"/>
                        </a:lnTo>
                        <a:lnTo>
                          <a:pt x="0" y="13"/>
                        </a:lnTo>
                        <a:lnTo>
                          <a:pt x="8" y="13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ADD6E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84" name="Freeform 164"/>
                  <p:cNvSpPr>
                    <a:spLocks noChangeArrowheads="1"/>
                  </p:cNvSpPr>
                  <p:nvPr/>
                </p:nvSpPr>
                <p:spPr bwMode="auto">
                  <a:xfrm>
                    <a:off x="1554" y="2213"/>
                    <a:ext cx="4" cy="53"/>
                  </a:xfrm>
                  <a:custGeom>
                    <a:avLst/>
                    <a:gdLst>
                      <a:gd name="T0" fmla="*/ 0 w 19"/>
                      <a:gd name="T1" fmla="*/ 0 h 278"/>
                      <a:gd name="T2" fmla="*/ 0 w 19"/>
                      <a:gd name="T3" fmla="*/ 0 h 278"/>
                      <a:gd name="T4" fmla="*/ 0 w 19"/>
                      <a:gd name="T5" fmla="*/ 0 h 278"/>
                      <a:gd name="T6" fmla="*/ 0 w 19"/>
                      <a:gd name="T7" fmla="*/ 0 h 278"/>
                      <a:gd name="T8" fmla="*/ 0 w 19"/>
                      <a:gd name="T9" fmla="*/ 0 h 278"/>
                      <a:gd name="T10" fmla="*/ 0 w 19"/>
                      <a:gd name="T11" fmla="*/ 0 h 278"/>
                      <a:gd name="T12" fmla="*/ 0 w 19"/>
                      <a:gd name="T13" fmla="*/ 0 h 278"/>
                      <a:gd name="T14" fmla="*/ 0 w 19"/>
                      <a:gd name="T15" fmla="*/ 0 h 278"/>
                      <a:gd name="T16" fmla="*/ 0 w 19"/>
                      <a:gd name="T17" fmla="*/ 0 h 278"/>
                      <a:gd name="T18" fmla="*/ 0 w 19"/>
                      <a:gd name="T19" fmla="*/ 0 h 27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"/>
                      <a:gd name="T31" fmla="*/ 0 h 278"/>
                      <a:gd name="T32" fmla="*/ 19 w 19"/>
                      <a:gd name="T33" fmla="*/ 278 h 27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" h="278">
                        <a:moveTo>
                          <a:pt x="10" y="0"/>
                        </a:moveTo>
                        <a:lnTo>
                          <a:pt x="0" y="7"/>
                        </a:lnTo>
                        <a:lnTo>
                          <a:pt x="0" y="277"/>
                        </a:lnTo>
                        <a:lnTo>
                          <a:pt x="16" y="277"/>
                        </a:lnTo>
                        <a:lnTo>
                          <a:pt x="18" y="7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10" y="0"/>
                        </a:lnTo>
                      </a:path>
                    </a:pathLst>
                  </a:custGeom>
                  <a:solidFill>
                    <a:srgbClr val="ADD6E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85" name="Freeform 165"/>
                  <p:cNvSpPr>
                    <a:spLocks noChangeArrowheads="1"/>
                  </p:cNvSpPr>
                  <p:nvPr/>
                </p:nvSpPr>
                <p:spPr bwMode="auto">
                  <a:xfrm>
                    <a:off x="1556" y="2213"/>
                    <a:ext cx="368" cy="2"/>
                  </a:xfrm>
                  <a:custGeom>
                    <a:avLst/>
                    <a:gdLst>
                      <a:gd name="T0" fmla="*/ 1 w 1621"/>
                      <a:gd name="T1" fmla="*/ 0 h 15"/>
                      <a:gd name="T2" fmla="*/ 1 w 1621"/>
                      <a:gd name="T3" fmla="*/ 0 h 15"/>
                      <a:gd name="T4" fmla="*/ 0 w 1621"/>
                      <a:gd name="T5" fmla="*/ 0 h 15"/>
                      <a:gd name="T6" fmla="*/ 0 w 1621"/>
                      <a:gd name="T7" fmla="*/ 0 h 15"/>
                      <a:gd name="T8" fmla="*/ 1 w 1621"/>
                      <a:gd name="T9" fmla="*/ 0 h 15"/>
                      <a:gd name="T10" fmla="*/ 1 w 1621"/>
                      <a:gd name="T11" fmla="*/ 0 h 15"/>
                      <a:gd name="T12" fmla="*/ 1 w 1621"/>
                      <a:gd name="T13" fmla="*/ 0 h 15"/>
                      <a:gd name="T14" fmla="*/ 1 w 1621"/>
                      <a:gd name="T15" fmla="*/ 0 h 15"/>
                      <a:gd name="T16" fmla="*/ 1 w 1621"/>
                      <a:gd name="T17" fmla="*/ 0 h 15"/>
                      <a:gd name="T18" fmla="*/ 1 w 1621"/>
                      <a:gd name="T19" fmla="*/ 0 h 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21"/>
                      <a:gd name="T31" fmla="*/ 0 h 15"/>
                      <a:gd name="T32" fmla="*/ 1621 w 1621"/>
                      <a:gd name="T33" fmla="*/ 15 h 1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21" h="15">
                        <a:moveTo>
                          <a:pt x="1620" y="7"/>
                        </a:moveTo>
                        <a:lnTo>
                          <a:pt x="1612" y="0"/>
                        </a:ln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612" y="14"/>
                        </a:lnTo>
                        <a:lnTo>
                          <a:pt x="1620" y="7"/>
                        </a:lnTo>
                        <a:lnTo>
                          <a:pt x="1620" y="0"/>
                        </a:lnTo>
                        <a:lnTo>
                          <a:pt x="1612" y="0"/>
                        </a:lnTo>
                        <a:lnTo>
                          <a:pt x="1620" y="7"/>
                        </a:lnTo>
                      </a:path>
                    </a:pathLst>
                  </a:custGeom>
                  <a:solidFill>
                    <a:srgbClr val="ADD6E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86" name="Freeform 166"/>
                  <p:cNvSpPr>
                    <a:spLocks noChangeArrowheads="1"/>
                  </p:cNvSpPr>
                  <p:nvPr/>
                </p:nvSpPr>
                <p:spPr bwMode="auto">
                  <a:xfrm>
                    <a:off x="1919" y="2214"/>
                    <a:ext cx="4" cy="53"/>
                  </a:xfrm>
                  <a:custGeom>
                    <a:avLst/>
                    <a:gdLst>
                      <a:gd name="T0" fmla="*/ 0 w 19"/>
                      <a:gd name="T1" fmla="*/ 0 h 277"/>
                      <a:gd name="T2" fmla="*/ 0 w 19"/>
                      <a:gd name="T3" fmla="*/ 0 h 277"/>
                      <a:gd name="T4" fmla="*/ 0 w 19"/>
                      <a:gd name="T5" fmla="*/ 0 h 277"/>
                      <a:gd name="T6" fmla="*/ 0 w 19"/>
                      <a:gd name="T7" fmla="*/ 0 h 277"/>
                      <a:gd name="T8" fmla="*/ 0 w 19"/>
                      <a:gd name="T9" fmla="*/ 0 h 277"/>
                      <a:gd name="T10" fmla="*/ 0 w 19"/>
                      <a:gd name="T11" fmla="*/ 0 h 277"/>
                      <a:gd name="T12" fmla="*/ 0 w 19"/>
                      <a:gd name="T13" fmla="*/ 0 h 277"/>
                      <a:gd name="T14" fmla="*/ 0 w 19"/>
                      <a:gd name="T15" fmla="*/ 0 h 277"/>
                      <a:gd name="T16" fmla="*/ 0 w 19"/>
                      <a:gd name="T17" fmla="*/ 0 h 277"/>
                      <a:gd name="T18" fmla="*/ 0 w 19"/>
                      <a:gd name="T19" fmla="*/ 0 h 27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"/>
                      <a:gd name="T31" fmla="*/ 0 h 277"/>
                      <a:gd name="T32" fmla="*/ 19 w 19"/>
                      <a:gd name="T33" fmla="*/ 277 h 27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" h="277">
                        <a:moveTo>
                          <a:pt x="9" y="276"/>
                        </a:moveTo>
                        <a:lnTo>
                          <a:pt x="18" y="270"/>
                        </a:lnTo>
                        <a:lnTo>
                          <a:pt x="18" y="0"/>
                        </a:lnTo>
                        <a:lnTo>
                          <a:pt x="1" y="0"/>
                        </a:lnTo>
                        <a:lnTo>
                          <a:pt x="0" y="270"/>
                        </a:lnTo>
                        <a:lnTo>
                          <a:pt x="9" y="276"/>
                        </a:lnTo>
                        <a:lnTo>
                          <a:pt x="18" y="276"/>
                        </a:lnTo>
                        <a:lnTo>
                          <a:pt x="18" y="270"/>
                        </a:lnTo>
                        <a:lnTo>
                          <a:pt x="9" y="276"/>
                        </a:lnTo>
                      </a:path>
                    </a:pathLst>
                  </a:custGeom>
                  <a:solidFill>
                    <a:srgbClr val="ADD6E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87" name="Freeform 167"/>
                  <p:cNvSpPr>
                    <a:spLocks noChangeArrowheads="1"/>
                  </p:cNvSpPr>
                  <p:nvPr/>
                </p:nvSpPr>
                <p:spPr bwMode="auto">
                  <a:xfrm>
                    <a:off x="1590" y="2229"/>
                    <a:ext cx="49" cy="23"/>
                  </a:xfrm>
                  <a:custGeom>
                    <a:avLst/>
                    <a:gdLst>
                      <a:gd name="T0" fmla="*/ 0 w 218"/>
                      <a:gd name="T1" fmla="*/ 0 h 119"/>
                      <a:gd name="T2" fmla="*/ 0 w 218"/>
                      <a:gd name="T3" fmla="*/ 0 h 119"/>
                      <a:gd name="T4" fmla="*/ 0 w 218"/>
                      <a:gd name="T5" fmla="*/ 0 h 119"/>
                      <a:gd name="T6" fmla="*/ 0 w 218"/>
                      <a:gd name="T7" fmla="*/ 0 h 119"/>
                      <a:gd name="T8" fmla="*/ 0 w 218"/>
                      <a:gd name="T9" fmla="*/ 0 h 1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8"/>
                      <a:gd name="T16" fmla="*/ 0 h 119"/>
                      <a:gd name="T17" fmla="*/ 218 w 218"/>
                      <a:gd name="T18" fmla="*/ 119 h 1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8" h="119">
                        <a:moveTo>
                          <a:pt x="217" y="118"/>
                        </a:moveTo>
                        <a:lnTo>
                          <a:pt x="0" y="118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118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88" name="Freeform 168"/>
                  <p:cNvSpPr>
                    <a:spLocks noChangeArrowheads="1"/>
                  </p:cNvSpPr>
                  <p:nvPr/>
                </p:nvSpPr>
                <p:spPr bwMode="auto">
                  <a:xfrm>
                    <a:off x="1590" y="2229"/>
                    <a:ext cx="49" cy="23"/>
                  </a:xfrm>
                  <a:custGeom>
                    <a:avLst/>
                    <a:gdLst>
                      <a:gd name="T0" fmla="*/ 0 w 218"/>
                      <a:gd name="T1" fmla="*/ 0 h 119"/>
                      <a:gd name="T2" fmla="*/ 0 w 218"/>
                      <a:gd name="T3" fmla="*/ 0 h 119"/>
                      <a:gd name="T4" fmla="*/ 0 w 218"/>
                      <a:gd name="T5" fmla="*/ 0 h 119"/>
                      <a:gd name="T6" fmla="*/ 0 w 218"/>
                      <a:gd name="T7" fmla="*/ 0 h 119"/>
                      <a:gd name="T8" fmla="*/ 0 w 218"/>
                      <a:gd name="T9" fmla="*/ 0 h 1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8"/>
                      <a:gd name="T16" fmla="*/ 0 h 119"/>
                      <a:gd name="T17" fmla="*/ 218 w 218"/>
                      <a:gd name="T18" fmla="*/ 119 h 1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8" h="119">
                        <a:moveTo>
                          <a:pt x="217" y="118"/>
                        </a:moveTo>
                        <a:lnTo>
                          <a:pt x="0" y="118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118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89" name="Freeform 169"/>
                  <p:cNvSpPr>
                    <a:spLocks noChangeArrowheads="1"/>
                  </p:cNvSpPr>
                  <p:nvPr/>
                </p:nvSpPr>
                <p:spPr bwMode="auto">
                  <a:xfrm>
                    <a:off x="1575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90" name="Freeform 170"/>
                  <p:cNvSpPr>
                    <a:spLocks noChangeArrowheads="1"/>
                  </p:cNvSpPr>
                  <p:nvPr/>
                </p:nvSpPr>
                <p:spPr bwMode="auto">
                  <a:xfrm>
                    <a:off x="1575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91" name="Freeform 171"/>
                  <p:cNvSpPr>
                    <a:spLocks noChangeArrowheads="1"/>
                  </p:cNvSpPr>
                  <p:nvPr/>
                </p:nvSpPr>
                <p:spPr bwMode="auto">
                  <a:xfrm>
                    <a:off x="1605" y="2258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92" name="Freeform 172"/>
                  <p:cNvSpPr>
                    <a:spLocks noChangeArrowheads="1"/>
                  </p:cNvSpPr>
                  <p:nvPr/>
                </p:nvSpPr>
                <p:spPr bwMode="auto">
                  <a:xfrm>
                    <a:off x="1605" y="2258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93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1635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94" name="Freeform 174"/>
                  <p:cNvSpPr>
                    <a:spLocks noChangeArrowheads="1"/>
                  </p:cNvSpPr>
                  <p:nvPr/>
                </p:nvSpPr>
                <p:spPr bwMode="auto">
                  <a:xfrm>
                    <a:off x="1635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95" name="Freeform 175"/>
                  <p:cNvSpPr>
                    <a:spLocks noChangeArrowheads="1"/>
                  </p:cNvSpPr>
                  <p:nvPr/>
                </p:nvSpPr>
                <p:spPr bwMode="auto">
                  <a:xfrm>
                    <a:off x="1665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96" name="Freeform 176"/>
                  <p:cNvSpPr>
                    <a:spLocks noChangeArrowheads="1"/>
                  </p:cNvSpPr>
                  <p:nvPr/>
                </p:nvSpPr>
                <p:spPr bwMode="auto">
                  <a:xfrm>
                    <a:off x="1665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97" name="Freeform 177"/>
                  <p:cNvSpPr>
                    <a:spLocks noChangeArrowheads="1"/>
                  </p:cNvSpPr>
                  <p:nvPr/>
                </p:nvSpPr>
                <p:spPr bwMode="auto">
                  <a:xfrm>
                    <a:off x="1695" y="2258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98" name="Freeform 178"/>
                  <p:cNvSpPr>
                    <a:spLocks noChangeArrowheads="1"/>
                  </p:cNvSpPr>
                  <p:nvPr/>
                </p:nvSpPr>
                <p:spPr bwMode="auto">
                  <a:xfrm>
                    <a:off x="1695" y="2258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99" name="Freeform 179"/>
                  <p:cNvSpPr>
                    <a:spLocks noChangeArrowheads="1"/>
                  </p:cNvSpPr>
                  <p:nvPr/>
                </p:nvSpPr>
                <p:spPr bwMode="auto">
                  <a:xfrm>
                    <a:off x="1725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00" name="Freeform 180"/>
                  <p:cNvSpPr>
                    <a:spLocks noChangeArrowheads="1"/>
                  </p:cNvSpPr>
                  <p:nvPr/>
                </p:nvSpPr>
                <p:spPr bwMode="auto">
                  <a:xfrm>
                    <a:off x="1725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01" name="Freeform 181"/>
                  <p:cNvSpPr>
                    <a:spLocks noChangeArrowheads="1"/>
                  </p:cNvSpPr>
                  <p:nvPr/>
                </p:nvSpPr>
                <p:spPr bwMode="auto">
                  <a:xfrm>
                    <a:off x="1754" y="2258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02" name="Freeform 182"/>
                  <p:cNvSpPr>
                    <a:spLocks noChangeArrowheads="1"/>
                  </p:cNvSpPr>
                  <p:nvPr/>
                </p:nvSpPr>
                <p:spPr bwMode="auto">
                  <a:xfrm>
                    <a:off x="1754" y="2258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03" name="Freeform 183"/>
                  <p:cNvSpPr>
                    <a:spLocks noChangeArrowheads="1"/>
                  </p:cNvSpPr>
                  <p:nvPr/>
                </p:nvSpPr>
                <p:spPr bwMode="auto">
                  <a:xfrm>
                    <a:off x="1784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04" name="Freeform 184"/>
                  <p:cNvSpPr>
                    <a:spLocks noChangeArrowheads="1"/>
                  </p:cNvSpPr>
                  <p:nvPr/>
                </p:nvSpPr>
                <p:spPr bwMode="auto">
                  <a:xfrm>
                    <a:off x="1784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05" name="Freeform 185"/>
                  <p:cNvSpPr>
                    <a:spLocks noChangeArrowheads="1"/>
                  </p:cNvSpPr>
                  <p:nvPr/>
                </p:nvSpPr>
                <p:spPr bwMode="auto">
                  <a:xfrm>
                    <a:off x="1814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06" name="Freeform 186"/>
                  <p:cNvSpPr>
                    <a:spLocks noChangeArrowheads="1"/>
                  </p:cNvSpPr>
                  <p:nvPr/>
                </p:nvSpPr>
                <p:spPr bwMode="auto">
                  <a:xfrm>
                    <a:off x="1814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07" name="Freeform 187"/>
                  <p:cNvSpPr>
                    <a:spLocks noChangeArrowheads="1"/>
                  </p:cNvSpPr>
                  <p:nvPr/>
                </p:nvSpPr>
                <p:spPr bwMode="auto">
                  <a:xfrm>
                    <a:off x="1844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08" name="Freeform 188"/>
                  <p:cNvSpPr>
                    <a:spLocks noChangeArrowheads="1"/>
                  </p:cNvSpPr>
                  <p:nvPr/>
                </p:nvSpPr>
                <p:spPr bwMode="auto">
                  <a:xfrm>
                    <a:off x="1844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09" name="Freeform 189"/>
                  <p:cNvSpPr>
                    <a:spLocks noChangeArrowheads="1"/>
                  </p:cNvSpPr>
                  <p:nvPr/>
                </p:nvSpPr>
                <p:spPr bwMode="auto">
                  <a:xfrm>
                    <a:off x="1874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10" name="Freeform 190"/>
                  <p:cNvSpPr>
                    <a:spLocks noChangeArrowheads="1"/>
                  </p:cNvSpPr>
                  <p:nvPr/>
                </p:nvSpPr>
                <p:spPr bwMode="auto">
                  <a:xfrm>
                    <a:off x="1874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11" name="Freeform 191"/>
                  <p:cNvSpPr>
                    <a:spLocks noChangeArrowheads="1"/>
                  </p:cNvSpPr>
                  <p:nvPr/>
                </p:nvSpPr>
                <p:spPr bwMode="auto">
                  <a:xfrm>
                    <a:off x="1575" y="2219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12" name="Freeform 192"/>
                  <p:cNvSpPr>
                    <a:spLocks noChangeArrowheads="1"/>
                  </p:cNvSpPr>
                  <p:nvPr/>
                </p:nvSpPr>
                <p:spPr bwMode="auto">
                  <a:xfrm>
                    <a:off x="1575" y="2219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13" name="Freeform 193"/>
                  <p:cNvSpPr>
                    <a:spLocks noChangeArrowheads="1"/>
                  </p:cNvSpPr>
                  <p:nvPr/>
                </p:nvSpPr>
                <p:spPr bwMode="auto">
                  <a:xfrm>
                    <a:off x="1605" y="2219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14" name="Freeform 194"/>
                  <p:cNvSpPr>
                    <a:spLocks noChangeArrowheads="1"/>
                  </p:cNvSpPr>
                  <p:nvPr/>
                </p:nvSpPr>
                <p:spPr bwMode="auto">
                  <a:xfrm>
                    <a:off x="1605" y="2219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15" name="Freeform 195"/>
                  <p:cNvSpPr>
                    <a:spLocks noChangeArrowheads="1"/>
                  </p:cNvSpPr>
                  <p:nvPr/>
                </p:nvSpPr>
                <p:spPr bwMode="auto">
                  <a:xfrm>
                    <a:off x="1635" y="2219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16" name="Freeform 196"/>
                  <p:cNvSpPr>
                    <a:spLocks noChangeArrowheads="1"/>
                  </p:cNvSpPr>
                  <p:nvPr/>
                </p:nvSpPr>
                <p:spPr bwMode="auto">
                  <a:xfrm>
                    <a:off x="1635" y="2219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17" name="Freeform 197"/>
                  <p:cNvSpPr>
                    <a:spLocks noChangeArrowheads="1"/>
                  </p:cNvSpPr>
                  <p:nvPr/>
                </p:nvSpPr>
                <p:spPr bwMode="auto">
                  <a:xfrm>
                    <a:off x="1665" y="2219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18" name="Freeform 198"/>
                  <p:cNvSpPr>
                    <a:spLocks noChangeArrowheads="1"/>
                  </p:cNvSpPr>
                  <p:nvPr/>
                </p:nvSpPr>
                <p:spPr bwMode="auto">
                  <a:xfrm>
                    <a:off x="1665" y="2219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19" name="Freeform 199"/>
                  <p:cNvSpPr>
                    <a:spLocks noChangeArrowheads="1"/>
                  </p:cNvSpPr>
                  <p:nvPr/>
                </p:nvSpPr>
                <p:spPr bwMode="auto">
                  <a:xfrm>
                    <a:off x="1695" y="2219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20" name="Freeform 200"/>
                  <p:cNvSpPr>
                    <a:spLocks noChangeArrowheads="1"/>
                  </p:cNvSpPr>
                  <p:nvPr/>
                </p:nvSpPr>
                <p:spPr bwMode="auto">
                  <a:xfrm>
                    <a:off x="1695" y="2219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21" name="Freeform 201"/>
                  <p:cNvSpPr>
                    <a:spLocks noChangeArrowheads="1"/>
                  </p:cNvSpPr>
                  <p:nvPr/>
                </p:nvSpPr>
                <p:spPr bwMode="auto">
                  <a:xfrm>
                    <a:off x="1725" y="2219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22" name="Freeform 202"/>
                  <p:cNvSpPr>
                    <a:spLocks noChangeArrowheads="1"/>
                  </p:cNvSpPr>
                  <p:nvPr/>
                </p:nvSpPr>
                <p:spPr bwMode="auto">
                  <a:xfrm>
                    <a:off x="1725" y="2219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23" name="Freeform 203"/>
                  <p:cNvSpPr>
                    <a:spLocks noChangeArrowheads="1"/>
                  </p:cNvSpPr>
                  <p:nvPr/>
                </p:nvSpPr>
                <p:spPr bwMode="auto">
                  <a:xfrm>
                    <a:off x="1754" y="2219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24" name="Freeform 204"/>
                  <p:cNvSpPr>
                    <a:spLocks noChangeArrowheads="1"/>
                  </p:cNvSpPr>
                  <p:nvPr/>
                </p:nvSpPr>
                <p:spPr bwMode="auto">
                  <a:xfrm>
                    <a:off x="1754" y="2219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25" name="Freeform 205"/>
                  <p:cNvSpPr>
                    <a:spLocks noChangeArrowheads="1"/>
                  </p:cNvSpPr>
                  <p:nvPr/>
                </p:nvSpPr>
                <p:spPr bwMode="auto">
                  <a:xfrm>
                    <a:off x="1784" y="2219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26" name="Freeform 206"/>
                  <p:cNvSpPr>
                    <a:spLocks noChangeArrowheads="1"/>
                  </p:cNvSpPr>
                  <p:nvPr/>
                </p:nvSpPr>
                <p:spPr bwMode="auto">
                  <a:xfrm>
                    <a:off x="1784" y="2219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27" name="Freeform 207"/>
                  <p:cNvSpPr>
                    <a:spLocks noChangeArrowheads="1"/>
                  </p:cNvSpPr>
                  <p:nvPr/>
                </p:nvSpPr>
                <p:spPr bwMode="auto">
                  <a:xfrm>
                    <a:off x="1814" y="2219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28" name="Freeform 208"/>
                  <p:cNvSpPr>
                    <a:spLocks noChangeArrowheads="1"/>
                  </p:cNvSpPr>
                  <p:nvPr/>
                </p:nvSpPr>
                <p:spPr bwMode="auto">
                  <a:xfrm>
                    <a:off x="1814" y="2219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29" name="Freeform 209"/>
                  <p:cNvSpPr>
                    <a:spLocks noChangeArrowheads="1"/>
                  </p:cNvSpPr>
                  <p:nvPr/>
                </p:nvSpPr>
                <p:spPr bwMode="auto">
                  <a:xfrm>
                    <a:off x="1844" y="2219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30" name="Freeform 210"/>
                  <p:cNvSpPr>
                    <a:spLocks noChangeArrowheads="1"/>
                  </p:cNvSpPr>
                  <p:nvPr/>
                </p:nvSpPr>
                <p:spPr bwMode="auto">
                  <a:xfrm>
                    <a:off x="1844" y="2219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31" name="Freeform 211"/>
                  <p:cNvSpPr>
                    <a:spLocks noChangeArrowheads="1"/>
                  </p:cNvSpPr>
                  <p:nvPr/>
                </p:nvSpPr>
                <p:spPr bwMode="auto">
                  <a:xfrm>
                    <a:off x="1874" y="2219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32" name="Freeform 212"/>
                  <p:cNvSpPr>
                    <a:spLocks noChangeArrowheads="1"/>
                  </p:cNvSpPr>
                  <p:nvPr/>
                </p:nvSpPr>
                <p:spPr bwMode="auto">
                  <a:xfrm>
                    <a:off x="1874" y="2219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33" name="Freeform 213"/>
                  <p:cNvSpPr>
                    <a:spLocks noChangeArrowheads="1"/>
                  </p:cNvSpPr>
                  <p:nvPr/>
                </p:nvSpPr>
                <p:spPr bwMode="auto">
                  <a:xfrm>
                    <a:off x="1670" y="2229"/>
                    <a:ext cx="49" cy="23"/>
                  </a:xfrm>
                  <a:custGeom>
                    <a:avLst/>
                    <a:gdLst>
                      <a:gd name="T0" fmla="*/ 0 w 218"/>
                      <a:gd name="T1" fmla="*/ 0 h 119"/>
                      <a:gd name="T2" fmla="*/ 0 w 218"/>
                      <a:gd name="T3" fmla="*/ 0 h 119"/>
                      <a:gd name="T4" fmla="*/ 0 w 218"/>
                      <a:gd name="T5" fmla="*/ 0 h 119"/>
                      <a:gd name="T6" fmla="*/ 0 w 218"/>
                      <a:gd name="T7" fmla="*/ 0 h 119"/>
                      <a:gd name="T8" fmla="*/ 0 w 218"/>
                      <a:gd name="T9" fmla="*/ 0 h 1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8"/>
                      <a:gd name="T16" fmla="*/ 0 h 119"/>
                      <a:gd name="T17" fmla="*/ 218 w 218"/>
                      <a:gd name="T18" fmla="*/ 119 h 1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8" h="119">
                        <a:moveTo>
                          <a:pt x="217" y="118"/>
                        </a:moveTo>
                        <a:lnTo>
                          <a:pt x="0" y="118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118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34" name="Freeform 214"/>
                  <p:cNvSpPr>
                    <a:spLocks noChangeArrowheads="1"/>
                  </p:cNvSpPr>
                  <p:nvPr/>
                </p:nvSpPr>
                <p:spPr bwMode="auto">
                  <a:xfrm>
                    <a:off x="1670" y="2229"/>
                    <a:ext cx="49" cy="23"/>
                  </a:xfrm>
                  <a:custGeom>
                    <a:avLst/>
                    <a:gdLst>
                      <a:gd name="T0" fmla="*/ 0 w 218"/>
                      <a:gd name="T1" fmla="*/ 0 h 119"/>
                      <a:gd name="T2" fmla="*/ 0 w 218"/>
                      <a:gd name="T3" fmla="*/ 0 h 119"/>
                      <a:gd name="T4" fmla="*/ 0 w 218"/>
                      <a:gd name="T5" fmla="*/ 0 h 119"/>
                      <a:gd name="T6" fmla="*/ 0 w 218"/>
                      <a:gd name="T7" fmla="*/ 0 h 119"/>
                      <a:gd name="T8" fmla="*/ 0 w 218"/>
                      <a:gd name="T9" fmla="*/ 0 h 1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8"/>
                      <a:gd name="T16" fmla="*/ 0 h 119"/>
                      <a:gd name="T17" fmla="*/ 218 w 218"/>
                      <a:gd name="T18" fmla="*/ 119 h 1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8" h="119">
                        <a:moveTo>
                          <a:pt x="217" y="118"/>
                        </a:moveTo>
                        <a:lnTo>
                          <a:pt x="0" y="118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118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35" name="Freeform 215"/>
                  <p:cNvSpPr>
                    <a:spLocks noChangeArrowheads="1"/>
                  </p:cNvSpPr>
                  <p:nvPr/>
                </p:nvSpPr>
                <p:spPr bwMode="auto">
                  <a:xfrm>
                    <a:off x="1750" y="2229"/>
                    <a:ext cx="49" cy="23"/>
                  </a:xfrm>
                  <a:custGeom>
                    <a:avLst/>
                    <a:gdLst>
                      <a:gd name="T0" fmla="*/ 0 w 218"/>
                      <a:gd name="T1" fmla="*/ 0 h 119"/>
                      <a:gd name="T2" fmla="*/ 0 w 218"/>
                      <a:gd name="T3" fmla="*/ 0 h 119"/>
                      <a:gd name="T4" fmla="*/ 0 w 218"/>
                      <a:gd name="T5" fmla="*/ 0 h 119"/>
                      <a:gd name="T6" fmla="*/ 0 w 218"/>
                      <a:gd name="T7" fmla="*/ 0 h 119"/>
                      <a:gd name="T8" fmla="*/ 0 w 218"/>
                      <a:gd name="T9" fmla="*/ 0 h 1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8"/>
                      <a:gd name="T16" fmla="*/ 0 h 119"/>
                      <a:gd name="T17" fmla="*/ 218 w 218"/>
                      <a:gd name="T18" fmla="*/ 119 h 1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8" h="119">
                        <a:moveTo>
                          <a:pt x="217" y="118"/>
                        </a:moveTo>
                        <a:lnTo>
                          <a:pt x="0" y="118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118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36" name="Freeform 216"/>
                  <p:cNvSpPr>
                    <a:spLocks noChangeArrowheads="1"/>
                  </p:cNvSpPr>
                  <p:nvPr/>
                </p:nvSpPr>
                <p:spPr bwMode="auto">
                  <a:xfrm>
                    <a:off x="1750" y="2229"/>
                    <a:ext cx="49" cy="23"/>
                  </a:xfrm>
                  <a:custGeom>
                    <a:avLst/>
                    <a:gdLst>
                      <a:gd name="T0" fmla="*/ 0 w 218"/>
                      <a:gd name="T1" fmla="*/ 0 h 119"/>
                      <a:gd name="T2" fmla="*/ 0 w 218"/>
                      <a:gd name="T3" fmla="*/ 0 h 119"/>
                      <a:gd name="T4" fmla="*/ 0 w 218"/>
                      <a:gd name="T5" fmla="*/ 0 h 119"/>
                      <a:gd name="T6" fmla="*/ 0 w 218"/>
                      <a:gd name="T7" fmla="*/ 0 h 119"/>
                      <a:gd name="T8" fmla="*/ 0 w 218"/>
                      <a:gd name="T9" fmla="*/ 0 h 1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8"/>
                      <a:gd name="T16" fmla="*/ 0 h 119"/>
                      <a:gd name="T17" fmla="*/ 218 w 218"/>
                      <a:gd name="T18" fmla="*/ 119 h 1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8" h="119">
                        <a:moveTo>
                          <a:pt x="217" y="118"/>
                        </a:moveTo>
                        <a:lnTo>
                          <a:pt x="0" y="118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118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37" name="Freeform 217"/>
                  <p:cNvSpPr>
                    <a:spLocks noChangeArrowheads="1"/>
                  </p:cNvSpPr>
                  <p:nvPr/>
                </p:nvSpPr>
                <p:spPr bwMode="auto">
                  <a:xfrm>
                    <a:off x="1829" y="2229"/>
                    <a:ext cx="49" cy="23"/>
                  </a:xfrm>
                  <a:custGeom>
                    <a:avLst/>
                    <a:gdLst>
                      <a:gd name="T0" fmla="*/ 0 w 218"/>
                      <a:gd name="T1" fmla="*/ 0 h 119"/>
                      <a:gd name="T2" fmla="*/ 0 w 218"/>
                      <a:gd name="T3" fmla="*/ 0 h 119"/>
                      <a:gd name="T4" fmla="*/ 0 w 218"/>
                      <a:gd name="T5" fmla="*/ 0 h 119"/>
                      <a:gd name="T6" fmla="*/ 0 w 218"/>
                      <a:gd name="T7" fmla="*/ 0 h 119"/>
                      <a:gd name="T8" fmla="*/ 0 w 218"/>
                      <a:gd name="T9" fmla="*/ 0 h 1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8"/>
                      <a:gd name="T16" fmla="*/ 0 h 119"/>
                      <a:gd name="T17" fmla="*/ 218 w 218"/>
                      <a:gd name="T18" fmla="*/ 119 h 1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8" h="119">
                        <a:moveTo>
                          <a:pt x="217" y="118"/>
                        </a:moveTo>
                        <a:lnTo>
                          <a:pt x="0" y="118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118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38" name="Freeform 218"/>
                  <p:cNvSpPr>
                    <a:spLocks noChangeArrowheads="1"/>
                  </p:cNvSpPr>
                  <p:nvPr/>
                </p:nvSpPr>
                <p:spPr bwMode="auto">
                  <a:xfrm>
                    <a:off x="1829" y="2229"/>
                    <a:ext cx="49" cy="23"/>
                  </a:xfrm>
                  <a:custGeom>
                    <a:avLst/>
                    <a:gdLst>
                      <a:gd name="T0" fmla="*/ 0 w 218"/>
                      <a:gd name="T1" fmla="*/ 0 h 119"/>
                      <a:gd name="T2" fmla="*/ 0 w 218"/>
                      <a:gd name="T3" fmla="*/ 0 h 119"/>
                      <a:gd name="T4" fmla="*/ 0 w 218"/>
                      <a:gd name="T5" fmla="*/ 0 h 119"/>
                      <a:gd name="T6" fmla="*/ 0 w 218"/>
                      <a:gd name="T7" fmla="*/ 0 h 119"/>
                      <a:gd name="T8" fmla="*/ 0 w 218"/>
                      <a:gd name="T9" fmla="*/ 0 h 1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8"/>
                      <a:gd name="T16" fmla="*/ 0 h 119"/>
                      <a:gd name="T17" fmla="*/ 218 w 218"/>
                      <a:gd name="T18" fmla="*/ 119 h 1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8" h="119">
                        <a:moveTo>
                          <a:pt x="217" y="118"/>
                        </a:moveTo>
                        <a:lnTo>
                          <a:pt x="0" y="118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118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762" name="AutoShape 219"/>
                <p:cNvSpPr>
                  <a:spLocks noChangeArrowheads="1"/>
                </p:cNvSpPr>
                <p:nvPr/>
              </p:nvSpPr>
              <p:spPr bwMode="auto">
                <a:xfrm>
                  <a:off x="1849" y="2131"/>
                  <a:ext cx="289" cy="164"/>
                </a:xfrm>
                <a:prstGeom prst="flowChartMagneticDisk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0000" tIns="45000" rIns="90000" bIns="45000" anchor="ctr"/>
                <a:lstStyle/>
                <a:p>
                  <a:pPr algn="ctr">
                    <a:tabLst>
                      <a:tab pos="0" algn="l"/>
                      <a:tab pos="503238" algn="l"/>
                      <a:tab pos="1006475" algn="l"/>
                      <a:tab pos="1511300" algn="l"/>
                      <a:tab pos="2014538" algn="l"/>
                      <a:tab pos="2519363" algn="l"/>
                      <a:tab pos="3022600" algn="l"/>
                      <a:tab pos="3527425" algn="l"/>
                      <a:tab pos="4030663" algn="l"/>
                      <a:tab pos="4535488" algn="l"/>
                      <a:tab pos="5038725" algn="l"/>
                      <a:tab pos="5543550" algn="l"/>
                      <a:tab pos="6046788" algn="l"/>
                      <a:tab pos="6551613" algn="l"/>
                      <a:tab pos="7054850" algn="l"/>
                      <a:tab pos="7558088" algn="l"/>
                      <a:tab pos="8062913" algn="l"/>
                      <a:tab pos="8566150" algn="l"/>
                      <a:tab pos="9070975" algn="l"/>
                      <a:tab pos="9574213" algn="l"/>
                      <a:tab pos="10079038" algn="l"/>
                    </a:tabLst>
                  </a:pPr>
                  <a:r>
                    <a:rPr lang="en-US">
                      <a:solidFill>
                        <a:srgbClr val="000099"/>
                      </a:solidFill>
                    </a:rPr>
                    <a:t>R1</a:t>
                  </a:r>
                </a:p>
              </p:txBody>
            </p:sp>
          </p:grpSp>
          <p:sp>
            <p:nvSpPr>
              <p:cNvPr id="64533" name="AutoShape 220"/>
              <p:cNvSpPr>
                <a:spLocks noChangeArrowheads="1"/>
              </p:cNvSpPr>
              <p:nvPr/>
            </p:nvSpPr>
            <p:spPr bwMode="auto">
              <a:xfrm>
                <a:off x="2891" y="2041"/>
                <a:ext cx="1957" cy="650"/>
              </a:xfrm>
              <a:prstGeom prst="roundRect">
                <a:avLst>
                  <a:gd name="adj" fmla="val 13218"/>
                </a:avLst>
              </a:prstGeom>
              <a:noFill/>
              <a:ln w="1836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4" name="AutoShape 221"/>
              <p:cNvSpPr>
                <a:spLocks noChangeArrowheads="1"/>
              </p:cNvSpPr>
              <p:nvPr/>
            </p:nvSpPr>
            <p:spPr bwMode="auto">
              <a:xfrm>
                <a:off x="4324" y="2406"/>
                <a:ext cx="393" cy="208"/>
              </a:xfrm>
              <a:prstGeom prst="flowChartMagneticDisk">
                <a:avLst/>
              </a:prstGeom>
              <a:solidFill>
                <a:srgbClr val="E6E6E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>
                  <a:tabLst>
                    <a:tab pos="0" algn="l"/>
                    <a:tab pos="503238" algn="l"/>
                    <a:tab pos="1006475" algn="l"/>
                    <a:tab pos="1511300" algn="l"/>
                    <a:tab pos="2014538" algn="l"/>
                    <a:tab pos="2519363" algn="l"/>
                    <a:tab pos="3022600" algn="l"/>
                    <a:tab pos="3527425" algn="l"/>
                    <a:tab pos="4030663" algn="l"/>
                    <a:tab pos="4535488" algn="l"/>
                    <a:tab pos="5038725" algn="l"/>
                    <a:tab pos="5543550" algn="l"/>
                    <a:tab pos="6046788" algn="l"/>
                    <a:tab pos="6551613" algn="l"/>
                    <a:tab pos="7054850" algn="l"/>
                    <a:tab pos="7558088" algn="l"/>
                    <a:tab pos="8062913" algn="l"/>
                    <a:tab pos="8566150" algn="l"/>
                    <a:tab pos="9070975" algn="l"/>
                    <a:tab pos="9574213" algn="l"/>
                    <a:tab pos="10079038" algn="l"/>
                  </a:tabLst>
                </a:pPr>
                <a:r>
                  <a:rPr lang="en-US">
                    <a:solidFill>
                      <a:srgbClr val="000099"/>
                    </a:solidFill>
                  </a:rPr>
                  <a:t>POP2</a:t>
                </a:r>
              </a:p>
            </p:txBody>
          </p:sp>
          <p:sp>
            <p:nvSpPr>
              <p:cNvPr id="64535" name="Line 222"/>
              <p:cNvSpPr>
                <a:spLocks noChangeShapeType="1"/>
              </p:cNvSpPr>
              <p:nvPr/>
            </p:nvSpPr>
            <p:spPr bwMode="auto">
              <a:xfrm flipV="1">
                <a:off x="3182" y="2294"/>
                <a:ext cx="404" cy="129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6" name="Line 223"/>
              <p:cNvSpPr>
                <a:spLocks noChangeShapeType="1"/>
              </p:cNvSpPr>
              <p:nvPr/>
            </p:nvSpPr>
            <p:spPr bwMode="auto">
              <a:xfrm flipH="1" flipV="1">
                <a:off x="3767" y="2294"/>
                <a:ext cx="347" cy="143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7" name="Line 224"/>
              <p:cNvSpPr>
                <a:spLocks noChangeShapeType="1"/>
              </p:cNvSpPr>
              <p:nvPr/>
            </p:nvSpPr>
            <p:spPr bwMode="auto">
              <a:xfrm flipH="1">
                <a:off x="3591" y="2509"/>
                <a:ext cx="335" cy="1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4538" name="Group 225"/>
              <p:cNvGrpSpPr>
                <a:grpSpLocks/>
              </p:cNvGrpSpPr>
              <p:nvPr/>
            </p:nvGrpSpPr>
            <p:grpSpPr bwMode="auto">
              <a:xfrm>
                <a:off x="3817" y="2433"/>
                <a:ext cx="460" cy="152"/>
                <a:chOff x="3817" y="2433"/>
                <a:chExt cx="460" cy="152"/>
              </a:xfrm>
            </p:grpSpPr>
            <p:sp>
              <p:nvSpPr>
                <p:cNvPr id="64685" name="Freeform 226"/>
                <p:cNvSpPr>
                  <a:spLocks noChangeArrowheads="1"/>
                </p:cNvSpPr>
                <p:nvPr/>
              </p:nvSpPr>
              <p:spPr bwMode="auto">
                <a:xfrm>
                  <a:off x="3818" y="2433"/>
                  <a:ext cx="460" cy="66"/>
                </a:xfrm>
                <a:custGeom>
                  <a:avLst/>
                  <a:gdLst>
                    <a:gd name="T0" fmla="*/ 1 w 2030"/>
                    <a:gd name="T1" fmla="*/ 0 h 348"/>
                    <a:gd name="T2" fmla="*/ 1 w 2030"/>
                    <a:gd name="T3" fmla="*/ 0 h 348"/>
                    <a:gd name="T4" fmla="*/ 0 w 2030"/>
                    <a:gd name="T5" fmla="*/ 0 h 348"/>
                    <a:gd name="T6" fmla="*/ 0 w 2030"/>
                    <a:gd name="T7" fmla="*/ 0 h 348"/>
                    <a:gd name="T8" fmla="*/ 1 w 2030"/>
                    <a:gd name="T9" fmla="*/ 0 h 3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30"/>
                    <a:gd name="T16" fmla="*/ 0 h 348"/>
                    <a:gd name="T17" fmla="*/ 2030 w 2030"/>
                    <a:gd name="T18" fmla="*/ 348 h 3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30" h="348">
                      <a:moveTo>
                        <a:pt x="1617" y="347"/>
                      </a:moveTo>
                      <a:lnTo>
                        <a:pt x="2029" y="0"/>
                      </a:lnTo>
                      <a:lnTo>
                        <a:pt x="532" y="0"/>
                      </a:lnTo>
                      <a:lnTo>
                        <a:pt x="0" y="347"/>
                      </a:lnTo>
                      <a:lnTo>
                        <a:pt x="1617" y="347"/>
                      </a:lnTo>
                    </a:path>
                  </a:pathLst>
                </a:custGeom>
                <a:solidFill>
                  <a:srgbClr val="3CAF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86" name="Freeform 227"/>
                <p:cNvSpPr>
                  <a:spLocks noChangeArrowheads="1"/>
                </p:cNvSpPr>
                <p:nvPr/>
              </p:nvSpPr>
              <p:spPr bwMode="auto">
                <a:xfrm>
                  <a:off x="3818" y="2433"/>
                  <a:ext cx="460" cy="66"/>
                </a:xfrm>
                <a:custGeom>
                  <a:avLst/>
                  <a:gdLst>
                    <a:gd name="T0" fmla="*/ 1 w 2030"/>
                    <a:gd name="T1" fmla="*/ 0 h 348"/>
                    <a:gd name="T2" fmla="*/ 1 w 2030"/>
                    <a:gd name="T3" fmla="*/ 0 h 348"/>
                    <a:gd name="T4" fmla="*/ 0 w 2030"/>
                    <a:gd name="T5" fmla="*/ 0 h 348"/>
                    <a:gd name="T6" fmla="*/ 0 w 2030"/>
                    <a:gd name="T7" fmla="*/ 0 h 348"/>
                    <a:gd name="T8" fmla="*/ 1 w 2030"/>
                    <a:gd name="T9" fmla="*/ 0 h 3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30"/>
                    <a:gd name="T16" fmla="*/ 0 h 348"/>
                    <a:gd name="T17" fmla="*/ 2030 w 2030"/>
                    <a:gd name="T18" fmla="*/ 348 h 3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30" h="348">
                      <a:moveTo>
                        <a:pt x="1617" y="347"/>
                      </a:moveTo>
                      <a:lnTo>
                        <a:pt x="2029" y="0"/>
                      </a:lnTo>
                      <a:lnTo>
                        <a:pt x="532" y="0"/>
                      </a:lnTo>
                      <a:lnTo>
                        <a:pt x="0" y="347"/>
                      </a:lnTo>
                      <a:lnTo>
                        <a:pt x="1617" y="347"/>
                      </a:lnTo>
                    </a:path>
                  </a:pathLst>
                </a:custGeom>
                <a:noFill/>
                <a:ln w="9360">
                  <a:solidFill>
                    <a:srgbClr val="ADD6E7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87" name="Freeform 228"/>
                <p:cNvSpPr>
                  <a:spLocks noChangeArrowheads="1"/>
                </p:cNvSpPr>
                <p:nvPr/>
              </p:nvSpPr>
              <p:spPr bwMode="auto">
                <a:xfrm>
                  <a:off x="4184" y="2433"/>
                  <a:ext cx="94" cy="153"/>
                </a:xfrm>
                <a:custGeom>
                  <a:avLst/>
                  <a:gdLst>
                    <a:gd name="T0" fmla="*/ 0 w 414"/>
                    <a:gd name="T1" fmla="*/ 0 h 806"/>
                    <a:gd name="T2" fmla="*/ 0 w 414"/>
                    <a:gd name="T3" fmla="*/ 0 h 806"/>
                    <a:gd name="T4" fmla="*/ 0 w 414"/>
                    <a:gd name="T5" fmla="*/ 0 h 806"/>
                    <a:gd name="T6" fmla="*/ 0 w 414"/>
                    <a:gd name="T7" fmla="*/ 0 h 806"/>
                    <a:gd name="T8" fmla="*/ 0 w 414"/>
                    <a:gd name="T9" fmla="*/ 0 h 8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4"/>
                    <a:gd name="T16" fmla="*/ 0 h 806"/>
                    <a:gd name="T17" fmla="*/ 414 w 414"/>
                    <a:gd name="T18" fmla="*/ 806 h 8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4" h="806">
                      <a:moveTo>
                        <a:pt x="413" y="399"/>
                      </a:moveTo>
                      <a:lnTo>
                        <a:pt x="413" y="0"/>
                      </a:lnTo>
                      <a:lnTo>
                        <a:pt x="0" y="346"/>
                      </a:lnTo>
                      <a:lnTo>
                        <a:pt x="0" y="805"/>
                      </a:lnTo>
                      <a:lnTo>
                        <a:pt x="413" y="399"/>
                      </a:lnTo>
                    </a:path>
                  </a:pathLst>
                </a:custGeom>
                <a:solidFill>
                  <a:srgbClr val="0760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88" name="Freeform 229"/>
                <p:cNvSpPr>
                  <a:spLocks noChangeArrowheads="1"/>
                </p:cNvSpPr>
                <p:nvPr/>
              </p:nvSpPr>
              <p:spPr bwMode="auto">
                <a:xfrm>
                  <a:off x="4184" y="2433"/>
                  <a:ext cx="94" cy="153"/>
                </a:xfrm>
                <a:custGeom>
                  <a:avLst/>
                  <a:gdLst>
                    <a:gd name="T0" fmla="*/ 0 w 414"/>
                    <a:gd name="T1" fmla="*/ 0 h 806"/>
                    <a:gd name="T2" fmla="*/ 0 w 414"/>
                    <a:gd name="T3" fmla="*/ 0 h 806"/>
                    <a:gd name="T4" fmla="*/ 0 w 414"/>
                    <a:gd name="T5" fmla="*/ 0 h 806"/>
                    <a:gd name="T6" fmla="*/ 0 w 414"/>
                    <a:gd name="T7" fmla="*/ 0 h 806"/>
                    <a:gd name="T8" fmla="*/ 0 w 414"/>
                    <a:gd name="T9" fmla="*/ 0 h 8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4"/>
                    <a:gd name="T16" fmla="*/ 0 h 806"/>
                    <a:gd name="T17" fmla="*/ 414 w 414"/>
                    <a:gd name="T18" fmla="*/ 806 h 8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4" h="806">
                      <a:moveTo>
                        <a:pt x="413" y="399"/>
                      </a:moveTo>
                      <a:lnTo>
                        <a:pt x="413" y="0"/>
                      </a:lnTo>
                      <a:lnTo>
                        <a:pt x="0" y="346"/>
                      </a:lnTo>
                      <a:lnTo>
                        <a:pt x="0" y="805"/>
                      </a:lnTo>
                      <a:lnTo>
                        <a:pt x="413" y="399"/>
                      </a:lnTo>
                    </a:path>
                  </a:pathLst>
                </a:custGeom>
                <a:noFill/>
                <a:ln w="9360">
                  <a:solidFill>
                    <a:srgbClr val="ADD6E7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89" name="Freeform 230"/>
                <p:cNvSpPr>
                  <a:spLocks noChangeArrowheads="1"/>
                </p:cNvSpPr>
                <p:nvPr/>
              </p:nvSpPr>
              <p:spPr bwMode="auto">
                <a:xfrm>
                  <a:off x="3818" y="2499"/>
                  <a:ext cx="367" cy="87"/>
                </a:xfrm>
                <a:custGeom>
                  <a:avLst/>
                  <a:gdLst>
                    <a:gd name="T0" fmla="*/ 1 w 1619"/>
                    <a:gd name="T1" fmla="*/ 0 h 459"/>
                    <a:gd name="T2" fmla="*/ 1 w 1619"/>
                    <a:gd name="T3" fmla="*/ 0 h 459"/>
                    <a:gd name="T4" fmla="*/ 0 w 1619"/>
                    <a:gd name="T5" fmla="*/ 0 h 459"/>
                    <a:gd name="T6" fmla="*/ 0 w 1619"/>
                    <a:gd name="T7" fmla="*/ 0 h 459"/>
                    <a:gd name="T8" fmla="*/ 1 w 1619"/>
                    <a:gd name="T9" fmla="*/ 0 h 4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9"/>
                    <a:gd name="T16" fmla="*/ 0 h 459"/>
                    <a:gd name="T17" fmla="*/ 1619 w 1619"/>
                    <a:gd name="T18" fmla="*/ 459 h 4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9" h="459">
                      <a:moveTo>
                        <a:pt x="1618" y="458"/>
                      </a:moveTo>
                      <a:lnTo>
                        <a:pt x="1618" y="0"/>
                      </a:lnTo>
                      <a:lnTo>
                        <a:pt x="0" y="0"/>
                      </a:lnTo>
                      <a:lnTo>
                        <a:pt x="1" y="458"/>
                      </a:lnTo>
                      <a:lnTo>
                        <a:pt x="1618" y="458"/>
                      </a:lnTo>
                    </a:path>
                  </a:pathLst>
                </a:custGeom>
                <a:solidFill>
                  <a:srgbClr val="1C97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90" name="Freeform 231"/>
                <p:cNvSpPr>
                  <a:spLocks noChangeArrowheads="1"/>
                </p:cNvSpPr>
                <p:nvPr/>
              </p:nvSpPr>
              <p:spPr bwMode="auto">
                <a:xfrm>
                  <a:off x="3818" y="2499"/>
                  <a:ext cx="367" cy="87"/>
                </a:xfrm>
                <a:custGeom>
                  <a:avLst/>
                  <a:gdLst>
                    <a:gd name="T0" fmla="*/ 1 w 1619"/>
                    <a:gd name="T1" fmla="*/ 0 h 459"/>
                    <a:gd name="T2" fmla="*/ 1 w 1619"/>
                    <a:gd name="T3" fmla="*/ 0 h 459"/>
                    <a:gd name="T4" fmla="*/ 0 w 1619"/>
                    <a:gd name="T5" fmla="*/ 0 h 459"/>
                    <a:gd name="T6" fmla="*/ 0 w 1619"/>
                    <a:gd name="T7" fmla="*/ 0 h 459"/>
                    <a:gd name="T8" fmla="*/ 1 w 1619"/>
                    <a:gd name="T9" fmla="*/ 0 h 4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9"/>
                    <a:gd name="T16" fmla="*/ 0 h 459"/>
                    <a:gd name="T17" fmla="*/ 1619 w 1619"/>
                    <a:gd name="T18" fmla="*/ 459 h 4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9" h="459">
                      <a:moveTo>
                        <a:pt x="1618" y="458"/>
                      </a:moveTo>
                      <a:lnTo>
                        <a:pt x="1618" y="0"/>
                      </a:lnTo>
                      <a:lnTo>
                        <a:pt x="0" y="0"/>
                      </a:lnTo>
                      <a:lnTo>
                        <a:pt x="1" y="458"/>
                      </a:lnTo>
                      <a:lnTo>
                        <a:pt x="1618" y="458"/>
                      </a:lnTo>
                    </a:path>
                  </a:pathLst>
                </a:custGeom>
                <a:noFill/>
                <a:ln w="9360">
                  <a:solidFill>
                    <a:srgbClr val="ADD6E7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91" name="Freeform 232"/>
                <p:cNvSpPr>
                  <a:spLocks noChangeArrowheads="1"/>
                </p:cNvSpPr>
                <p:nvPr/>
              </p:nvSpPr>
              <p:spPr bwMode="auto">
                <a:xfrm>
                  <a:off x="3854" y="2525"/>
                  <a:ext cx="277" cy="47"/>
                </a:xfrm>
                <a:custGeom>
                  <a:avLst/>
                  <a:gdLst>
                    <a:gd name="T0" fmla="*/ 1 w 1222"/>
                    <a:gd name="T1" fmla="*/ 0 h 246"/>
                    <a:gd name="T2" fmla="*/ 1 w 1222"/>
                    <a:gd name="T3" fmla="*/ 0 h 246"/>
                    <a:gd name="T4" fmla="*/ 0 w 1222"/>
                    <a:gd name="T5" fmla="*/ 0 h 246"/>
                    <a:gd name="T6" fmla="*/ 0 w 1222"/>
                    <a:gd name="T7" fmla="*/ 0 h 246"/>
                    <a:gd name="T8" fmla="*/ 1 w 122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2"/>
                    <a:gd name="T16" fmla="*/ 0 h 246"/>
                    <a:gd name="T17" fmla="*/ 1222 w 122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2" h="246">
                      <a:moveTo>
                        <a:pt x="1221" y="245"/>
                      </a:moveTo>
                      <a:lnTo>
                        <a:pt x="1221" y="0"/>
                      </a:lnTo>
                      <a:lnTo>
                        <a:pt x="0" y="0"/>
                      </a:lnTo>
                      <a:lnTo>
                        <a:pt x="0" y="245"/>
                      </a:lnTo>
                      <a:lnTo>
                        <a:pt x="1221" y="245"/>
                      </a:lnTo>
                    </a:path>
                  </a:pathLst>
                </a:custGeom>
                <a:solidFill>
                  <a:srgbClr val="13496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92" name="Freeform 233"/>
                <p:cNvSpPr>
                  <a:spLocks noChangeArrowheads="1"/>
                </p:cNvSpPr>
                <p:nvPr/>
              </p:nvSpPr>
              <p:spPr bwMode="auto">
                <a:xfrm>
                  <a:off x="3854" y="2525"/>
                  <a:ext cx="277" cy="47"/>
                </a:xfrm>
                <a:custGeom>
                  <a:avLst/>
                  <a:gdLst>
                    <a:gd name="T0" fmla="*/ 1 w 1222"/>
                    <a:gd name="T1" fmla="*/ 0 h 246"/>
                    <a:gd name="T2" fmla="*/ 1 w 1222"/>
                    <a:gd name="T3" fmla="*/ 0 h 246"/>
                    <a:gd name="T4" fmla="*/ 0 w 1222"/>
                    <a:gd name="T5" fmla="*/ 0 h 246"/>
                    <a:gd name="T6" fmla="*/ 0 w 1222"/>
                    <a:gd name="T7" fmla="*/ 0 h 246"/>
                    <a:gd name="T8" fmla="*/ 1 w 122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2"/>
                    <a:gd name="T16" fmla="*/ 0 h 246"/>
                    <a:gd name="T17" fmla="*/ 1222 w 122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2" h="246">
                      <a:moveTo>
                        <a:pt x="1221" y="245"/>
                      </a:moveTo>
                      <a:lnTo>
                        <a:pt x="1221" y="0"/>
                      </a:lnTo>
                      <a:lnTo>
                        <a:pt x="0" y="0"/>
                      </a:lnTo>
                      <a:lnTo>
                        <a:pt x="0" y="245"/>
                      </a:lnTo>
                      <a:lnTo>
                        <a:pt x="1221" y="245"/>
                      </a:lnTo>
                    </a:path>
                  </a:pathLst>
                </a:cu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93" name="Line 234"/>
                <p:cNvSpPr>
                  <a:spLocks noChangeShapeType="1"/>
                </p:cNvSpPr>
                <p:nvPr/>
              </p:nvSpPr>
              <p:spPr bwMode="auto">
                <a:xfrm>
                  <a:off x="3878" y="2525"/>
                  <a:ext cx="1" cy="47"/>
                </a:xfrm>
                <a:prstGeom prst="line">
                  <a:avLst/>
                </a:pr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94" name="Line 235"/>
                <p:cNvSpPr>
                  <a:spLocks noChangeShapeType="1"/>
                </p:cNvSpPr>
                <p:nvPr/>
              </p:nvSpPr>
              <p:spPr bwMode="auto">
                <a:xfrm>
                  <a:off x="3900" y="2525"/>
                  <a:ext cx="1" cy="47"/>
                </a:xfrm>
                <a:prstGeom prst="line">
                  <a:avLst/>
                </a:pr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95" name="Line 236"/>
                <p:cNvSpPr>
                  <a:spLocks noChangeShapeType="1"/>
                </p:cNvSpPr>
                <p:nvPr/>
              </p:nvSpPr>
              <p:spPr bwMode="auto">
                <a:xfrm>
                  <a:off x="3923" y="2525"/>
                  <a:ext cx="1" cy="47"/>
                </a:xfrm>
                <a:prstGeom prst="line">
                  <a:avLst/>
                </a:pr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96" name="Line 237"/>
                <p:cNvSpPr>
                  <a:spLocks noChangeShapeType="1"/>
                </p:cNvSpPr>
                <p:nvPr/>
              </p:nvSpPr>
              <p:spPr bwMode="auto">
                <a:xfrm>
                  <a:off x="3946" y="2525"/>
                  <a:ext cx="1" cy="46"/>
                </a:xfrm>
                <a:prstGeom prst="line">
                  <a:avLst/>
                </a:pr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97" name="Line 238"/>
                <p:cNvSpPr>
                  <a:spLocks noChangeShapeType="1"/>
                </p:cNvSpPr>
                <p:nvPr/>
              </p:nvSpPr>
              <p:spPr bwMode="auto">
                <a:xfrm>
                  <a:off x="3969" y="2525"/>
                  <a:ext cx="1" cy="47"/>
                </a:xfrm>
                <a:prstGeom prst="line">
                  <a:avLst/>
                </a:pr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98" name="Line 239"/>
                <p:cNvSpPr>
                  <a:spLocks noChangeShapeType="1"/>
                </p:cNvSpPr>
                <p:nvPr/>
              </p:nvSpPr>
              <p:spPr bwMode="auto">
                <a:xfrm>
                  <a:off x="3993" y="2525"/>
                  <a:ext cx="1" cy="46"/>
                </a:xfrm>
                <a:prstGeom prst="line">
                  <a:avLst/>
                </a:pr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99" name="Line 240"/>
                <p:cNvSpPr>
                  <a:spLocks noChangeShapeType="1"/>
                </p:cNvSpPr>
                <p:nvPr/>
              </p:nvSpPr>
              <p:spPr bwMode="auto">
                <a:xfrm>
                  <a:off x="4015" y="2525"/>
                  <a:ext cx="1" cy="47"/>
                </a:xfrm>
                <a:prstGeom prst="line">
                  <a:avLst/>
                </a:pr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00" name="Line 241"/>
                <p:cNvSpPr>
                  <a:spLocks noChangeShapeType="1"/>
                </p:cNvSpPr>
                <p:nvPr/>
              </p:nvSpPr>
              <p:spPr bwMode="auto">
                <a:xfrm>
                  <a:off x="4038" y="2525"/>
                  <a:ext cx="1" cy="47"/>
                </a:xfrm>
                <a:prstGeom prst="line">
                  <a:avLst/>
                </a:pr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01" name="Line 242"/>
                <p:cNvSpPr>
                  <a:spLocks noChangeShapeType="1"/>
                </p:cNvSpPr>
                <p:nvPr/>
              </p:nvSpPr>
              <p:spPr bwMode="auto">
                <a:xfrm>
                  <a:off x="4061" y="2525"/>
                  <a:ext cx="1" cy="47"/>
                </a:xfrm>
                <a:prstGeom prst="line">
                  <a:avLst/>
                </a:pr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02" name="Line 243"/>
                <p:cNvSpPr>
                  <a:spLocks noChangeShapeType="1"/>
                </p:cNvSpPr>
                <p:nvPr/>
              </p:nvSpPr>
              <p:spPr bwMode="auto">
                <a:xfrm>
                  <a:off x="4084" y="2525"/>
                  <a:ext cx="1" cy="47"/>
                </a:xfrm>
                <a:prstGeom prst="line">
                  <a:avLst/>
                </a:pr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03" name="Line 244"/>
                <p:cNvSpPr>
                  <a:spLocks noChangeShapeType="1"/>
                </p:cNvSpPr>
                <p:nvPr/>
              </p:nvSpPr>
              <p:spPr bwMode="auto">
                <a:xfrm>
                  <a:off x="4107" y="2525"/>
                  <a:ext cx="1" cy="47"/>
                </a:xfrm>
                <a:prstGeom prst="line">
                  <a:avLst/>
                </a:prstGeom>
                <a:noFill/>
                <a:ln w="9360">
                  <a:solidFill>
                    <a:srgbClr val="8DCAE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04" name="Freeform 245"/>
                <p:cNvSpPr>
                  <a:spLocks noChangeArrowheads="1"/>
                </p:cNvSpPr>
                <p:nvPr/>
              </p:nvSpPr>
              <p:spPr bwMode="auto">
                <a:xfrm>
                  <a:off x="3819" y="2499"/>
                  <a:ext cx="366" cy="52"/>
                </a:xfrm>
                <a:custGeom>
                  <a:avLst/>
                  <a:gdLst>
                    <a:gd name="T0" fmla="*/ 1 w 1613"/>
                    <a:gd name="T1" fmla="*/ 0 h 272"/>
                    <a:gd name="T2" fmla="*/ 0 w 1613"/>
                    <a:gd name="T3" fmla="*/ 0 h 272"/>
                    <a:gd name="T4" fmla="*/ 0 w 1613"/>
                    <a:gd name="T5" fmla="*/ 0 h 272"/>
                    <a:gd name="T6" fmla="*/ 1 w 1613"/>
                    <a:gd name="T7" fmla="*/ 0 h 272"/>
                    <a:gd name="T8" fmla="*/ 1 w 1613"/>
                    <a:gd name="T9" fmla="*/ 0 h 2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3"/>
                    <a:gd name="T16" fmla="*/ 0 h 272"/>
                    <a:gd name="T17" fmla="*/ 1613 w 1613"/>
                    <a:gd name="T18" fmla="*/ 272 h 2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3" h="272">
                      <a:moveTo>
                        <a:pt x="1610" y="271"/>
                      </a:moveTo>
                      <a:lnTo>
                        <a:pt x="0" y="271"/>
                      </a:lnTo>
                      <a:lnTo>
                        <a:pt x="0" y="0"/>
                      </a:lnTo>
                      <a:lnTo>
                        <a:pt x="1612" y="0"/>
                      </a:lnTo>
                      <a:lnTo>
                        <a:pt x="1610" y="271"/>
                      </a:lnTo>
                    </a:path>
                  </a:pathLst>
                </a:custGeom>
                <a:solidFill>
                  <a:srgbClr val="0760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05" name="Freeform 246"/>
                <p:cNvSpPr>
                  <a:spLocks noChangeArrowheads="1"/>
                </p:cNvSpPr>
                <p:nvPr/>
              </p:nvSpPr>
              <p:spPr bwMode="auto">
                <a:xfrm>
                  <a:off x="3817" y="2550"/>
                  <a:ext cx="367" cy="2"/>
                </a:xfrm>
                <a:custGeom>
                  <a:avLst/>
                  <a:gdLst>
                    <a:gd name="T0" fmla="*/ 0 w 1619"/>
                    <a:gd name="T1" fmla="*/ 0 h 14"/>
                    <a:gd name="T2" fmla="*/ 0 w 1619"/>
                    <a:gd name="T3" fmla="*/ 0 h 14"/>
                    <a:gd name="T4" fmla="*/ 1 w 1619"/>
                    <a:gd name="T5" fmla="*/ 0 h 14"/>
                    <a:gd name="T6" fmla="*/ 1 w 1619"/>
                    <a:gd name="T7" fmla="*/ 0 h 14"/>
                    <a:gd name="T8" fmla="*/ 0 w 1619"/>
                    <a:gd name="T9" fmla="*/ 0 h 14"/>
                    <a:gd name="T10" fmla="*/ 0 w 1619"/>
                    <a:gd name="T11" fmla="*/ 0 h 14"/>
                    <a:gd name="T12" fmla="*/ 0 w 1619"/>
                    <a:gd name="T13" fmla="*/ 0 h 14"/>
                    <a:gd name="T14" fmla="*/ 0 w 1619"/>
                    <a:gd name="T15" fmla="*/ 0 h 14"/>
                    <a:gd name="T16" fmla="*/ 0 w 1619"/>
                    <a:gd name="T17" fmla="*/ 0 h 14"/>
                    <a:gd name="T18" fmla="*/ 0 w 1619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19"/>
                    <a:gd name="T31" fmla="*/ 0 h 14"/>
                    <a:gd name="T32" fmla="*/ 1619 w 1619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19" h="14">
                      <a:moveTo>
                        <a:pt x="0" y="6"/>
                      </a:moveTo>
                      <a:lnTo>
                        <a:pt x="7" y="13"/>
                      </a:lnTo>
                      <a:lnTo>
                        <a:pt x="1618" y="13"/>
                      </a:lnTo>
                      <a:lnTo>
                        <a:pt x="1618" y="0"/>
                      </a:lnTo>
                      <a:lnTo>
                        <a:pt x="7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7" y="1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ADD6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06" name="Freeform 247"/>
                <p:cNvSpPr>
                  <a:spLocks noChangeArrowheads="1"/>
                </p:cNvSpPr>
                <p:nvPr/>
              </p:nvSpPr>
              <p:spPr bwMode="auto">
                <a:xfrm>
                  <a:off x="3817" y="2499"/>
                  <a:ext cx="4" cy="53"/>
                </a:xfrm>
                <a:custGeom>
                  <a:avLst/>
                  <a:gdLst>
                    <a:gd name="T0" fmla="*/ 0 w 18"/>
                    <a:gd name="T1" fmla="*/ 0 h 278"/>
                    <a:gd name="T2" fmla="*/ 0 w 18"/>
                    <a:gd name="T3" fmla="*/ 0 h 278"/>
                    <a:gd name="T4" fmla="*/ 0 w 18"/>
                    <a:gd name="T5" fmla="*/ 0 h 278"/>
                    <a:gd name="T6" fmla="*/ 0 w 18"/>
                    <a:gd name="T7" fmla="*/ 0 h 278"/>
                    <a:gd name="T8" fmla="*/ 0 w 18"/>
                    <a:gd name="T9" fmla="*/ 0 h 278"/>
                    <a:gd name="T10" fmla="*/ 0 w 18"/>
                    <a:gd name="T11" fmla="*/ 0 h 278"/>
                    <a:gd name="T12" fmla="*/ 0 w 18"/>
                    <a:gd name="T13" fmla="*/ 0 h 278"/>
                    <a:gd name="T14" fmla="*/ 0 w 18"/>
                    <a:gd name="T15" fmla="*/ 0 h 278"/>
                    <a:gd name="T16" fmla="*/ 0 w 18"/>
                    <a:gd name="T17" fmla="*/ 0 h 278"/>
                    <a:gd name="T18" fmla="*/ 0 w 18"/>
                    <a:gd name="T19" fmla="*/ 0 h 2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278"/>
                    <a:gd name="T32" fmla="*/ 18 w 18"/>
                    <a:gd name="T33" fmla="*/ 278 h 2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278">
                      <a:moveTo>
                        <a:pt x="9" y="0"/>
                      </a:moveTo>
                      <a:lnTo>
                        <a:pt x="0" y="7"/>
                      </a:lnTo>
                      <a:lnTo>
                        <a:pt x="0" y="277"/>
                      </a:lnTo>
                      <a:lnTo>
                        <a:pt x="16" y="277"/>
                      </a:lnTo>
                      <a:lnTo>
                        <a:pt x="17" y="7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ADD6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07" name="Freeform 248"/>
                <p:cNvSpPr>
                  <a:spLocks noChangeArrowheads="1"/>
                </p:cNvSpPr>
                <p:nvPr/>
              </p:nvSpPr>
              <p:spPr bwMode="auto">
                <a:xfrm>
                  <a:off x="3819" y="2499"/>
                  <a:ext cx="368" cy="2"/>
                </a:xfrm>
                <a:custGeom>
                  <a:avLst/>
                  <a:gdLst>
                    <a:gd name="T0" fmla="*/ 1 w 1621"/>
                    <a:gd name="T1" fmla="*/ 0 h 15"/>
                    <a:gd name="T2" fmla="*/ 1 w 1621"/>
                    <a:gd name="T3" fmla="*/ 0 h 15"/>
                    <a:gd name="T4" fmla="*/ 0 w 1621"/>
                    <a:gd name="T5" fmla="*/ 0 h 15"/>
                    <a:gd name="T6" fmla="*/ 0 w 1621"/>
                    <a:gd name="T7" fmla="*/ 0 h 15"/>
                    <a:gd name="T8" fmla="*/ 1 w 1621"/>
                    <a:gd name="T9" fmla="*/ 0 h 15"/>
                    <a:gd name="T10" fmla="*/ 1 w 1621"/>
                    <a:gd name="T11" fmla="*/ 0 h 15"/>
                    <a:gd name="T12" fmla="*/ 1 w 1621"/>
                    <a:gd name="T13" fmla="*/ 0 h 15"/>
                    <a:gd name="T14" fmla="*/ 1 w 1621"/>
                    <a:gd name="T15" fmla="*/ 0 h 15"/>
                    <a:gd name="T16" fmla="*/ 1 w 1621"/>
                    <a:gd name="T17" fmla="*/ 0 h 15"/>
                    <a:gd name="T18" fmla="*/ 1 w 1621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21"/>
                    <a:gd name="T31" fmla="*/ 0 h 15"/>
                    <a:gd name="T32" fmla="*/ 1621 w 1621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21" h="15">
                      <a:moveTo>
                        <a:pt x="1620" y="7"/>
                      </a:moveTo>
                      <a:lnTo>
                        <a:pt x="1612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612" y="14"/>
                      </a:lnTo>
                      <a:lnTo>
                        <a:pt x="1620" y="7"/>
                      </a:lnTo>
                      <a:lnTo>
                        <a:pt x="1620" y="0"/>
                      </a:lnTo>
                      <a:lnTo>
                        <a:pt x="1612" y="0"/>
                      </a:lnTo>
                      <a:lnTo>
                        <a:pt x="1620" y="7"/>
                      </a:lnTo>
                    </a:path>
                  </a:pathLst>
                </a:custGeom>
                <a:solidFill>
                  <a:srgbClr val="ADD6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08" name="Freeform 249"/>
                <p:cNvSpPr>
                  <a:spLocks noChangeArrowheads="1"/>
                </p:cNvSpPr>
                <p:nvPr/>
              </p:nvSpPr>
              <p:spPr bwMode="auto">
                <a:xfrm>
                  <a:off x="4182" y="2499"/>
                  <a:ext cx="4" cy="53"/>
                </a:xfrm>
                <a:custGeom>
                  <a:avLst/>
                  <a:gdLst>
                    <a:gd name="T0" fmla="*/ 0 w 19"/>
                    <a:gd name="T1" fmla="*/ 0 h 277"/>
                    <a:gd name="T2" fmla="*/ 0 w 19"/>
                    <a:gd name="T3" fmla="*/ 0 h 277"/>
                    <a:gd name="T4" fmla="*/ 0 w 19"/>
                    <a:gd name="T5" fmla="*/ 0 h 277"/>
                    <a:gd name="T6" fmla="*/ 0 w 19"/>
                    <a:gd name="T7" fmla="*/ 0 h 277"/>
                    <a:gd name="T8" fmla="*/ 0 w 19"/>
                    <a:gd name="T9" fmla="*/ 0 h 277"/>
                    <a:gd name="T10" fmla="*/ 0 w 19"/>
                    <a:gd name="T11" fmla="*/ 0 h 277"/>
                    <a:gd name="T12" fmla="*/ 0 w 19"/>
                    <a:gd name="T13" fmla="*/ 0 h 277"/>
                    <a:gd name="T14" fmla="*/ 0 w 19"/>
                    <a:gd name="T15" fmla="*/ 0 h 277"/>
                    <a:gd name="T16" fmla="*/ 0 w 19"/>
                    <a:gd name="T17" fmla="*/ 0 h 277"/>
                    <a:gd name="T18" fmla="*/ 0 w 19"/>
                    <a:gd name="T19" fmla="*/ 0 h 2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277"/>
                    <a:gd name="T32" fmla="*/ 19 w 19"/>
                    <a:gd name="T33" fmla="*/ 277 h 27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277">
                      <a:moveTo>
                        <a:pt x="9" y="276"/>
                      </a:moveTo>
                      <a:lnTo>
                        <a:pt x="18" y="270"/>
                      </a:lnTo>
                      <a:lnTo>
                        <a:pt x="18" y="0"/>
                      </a:lnTo>
                      <a:lnTo>
                        <a:pt x="1" y="0"/>
                      </a:lnTo>
                      <a:lnTo>
                        <a:pt x="0" y="270"/>
                      </a:lnTo>
                      <a:lnTo>
                        <a:pt x="9" y="276"/>
                      </a:lnTo>
                      <a:lnTo>
                        <a:pt x="18" y="276"/>
                      </a:lnTo>
                      <a:lnTo>
                        <a:pt x="18" y="270"/>
                      </a:lnTo>
                      <a:lnTo>
                        <a:pt x="9" y="276"/>
                      </a:lnTo>
                    </a:path>
                  </a:pathLst>
                </a:custGeom>
                <a:solidFill>
                  <a:srgbClr val="ADD6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09" name="Freeform 250"/>
                <p:cNvSpPr>
                  <a:spLocks noChangeArrowheads="1"/>
                </p:cNvSpPr>
                <p:nvPr/>
              </p:nvSpPr>
              <p:spPr bwMode="auto">
                <a:xfrm>
                  <a:off x="3853" y="2515"/>
                  <a:ext cx="49" cy="22"/>
                </a:xfrm>
                <a:custGeom>
                  <a:avLst/>
                  <a:gdLst>
                    <a:gd name="T0" fmla="*/ 0 w 218"/>
                    <a:gd name="T1" fmla="*/ 0 h 119"/>
                    <a:gd name="T2" fmla="*/ 0 w 218"/>
                    <a:gd name="T3" fmla="*/ 0 h 119"/>
                    <a:gd name="T4" fmla="*/ 0 w 218"/>
                    <a:gd name="T5" fmla="*/ 0 h 119"/>
                    <a:gd name="T6" fmla="*/ 0 w 218"/>
                    <a:gd name="T7" fmla="*/ 0 h 119"/>
                    <a:gd name="T8" fmla="*/ 0 w 218"/>
                    <a:gd name="T9" fmla="*/ 0 h 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8"/>
                    <a:gd name="T16" fmla="*/ 0 h 119"/>
                    <a:gd name="T17" fmla="*/ 218 w 218"/>
                    <a:gd name="T18" fmla="*/ 119 h 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8" h="119">
                      <a:moveTo>
                        <a:pt x="217" y="118"/>
                      </a:moveTo>
                      <a:lnTo>
                        <a:pt x="0" y="118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118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10" name="Freeform 251"/>
                <p:cNvSpPr>
                  <a:spLocks noChangeArrowheads="1"/>
                </p:cNvSpPr>
                <p:nvPr/>
              </p:nvSpPr>
              <p:spPr bwMode="auto">
                <a:xfrm>
                  <a:off x="3853" y="2515"/>
                  <a:ext cx="49" cy="22"/>
                </a:xfrm>
                <a:custGeom>
                  <a:avLst/>
                  <a:gdLst>
                    <a:gd name="T0" fmla="*/ 0 w 218"/>
                    <a:gd name="T1" fmla="*/ 0 h 119"/>
                    <a:gd name="T2" fmla="*/ 0 w 218"/>
                    <a:gd name="T3" fmla="*/ 0 h 119"/>
                    <a:gd name="T4" fmla="*/ 0 w 218"/>
                    <a:gd name="T5" fmla="*/ 0 h 119"/>
                    <a:gd name="T6" fmla="*/ 0 w 218"/>
                    <a:gd name="T7" fmla="*/ 0 h 119"/>
                    <a:gd name="T8" fmla="*/ 0 w 218"/>
                    <a:gd name="T9" fmla="*/ 0 h 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8"/>
                    <a:gd name="T16" fmla="*/ 0 h 119"/>
                    <a:gd name="T17" fmla="*/ 218 w 218"/>
                    <a:gd name="T18" fmla="*/ 119 h 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8" h="119">
                      <a:moveTo>
                        <a:pt x="217" y="118"/>
                      </a:moveTo>
                      <a:lnTo>
                        <a:pt x="0" y="118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118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11" name="Freeform 252"/>
                <p:cNvSpPr>
                  <a:spLocks noChangeArrowheads="1"/>
                </p:cNvSpPr>
                <p:nvPr/>
              </p:nvSpPr>
              <p:spPr bwMode="auto">
                <a:xfrm>
                  <a:off x="3838" y="2543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12" name="Freeform 253"/>
                <p:cNvSpPr>
                  <a:spLocks noChangeArrowheads="1"/>
                </p:cNvSpPr>
                <p:nvPr/>
              </p:nvSpPr>
              <p:spPr bwMode="auto">
                <a:xfrm>
                  <a:off x="3838" y="2543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13" name="Freeform 254"/>
                <p:cNvSpPr>
                  <a:spLocks noChangeArrowheads="1"/>
                </p:cNvSpPr>
                <p:nvPr/>
              </p:nvSpPr>
              <p:spPr bwMode="auto">
                <a:xfrm>
                  <a:off x="3868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14" name="Freeform 255"/>
                <p:cNvSpPr>
                  <a:spLocks noChangeArrowheads="1"/>
                </p:cNvSpPr>
                <p:nvPr/>
              </p:nvSpPr>
              <p:spPr bwMode="auto">
                <a:xfrm>
                  <a:off x="3868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15" name="Freeform 256"/>
                <p:cNvSpPr>
                  <a:spLocks noChangeArrowheads="1"/>
                </p:cNvSpPr>
                <p:nvPr/>
              </p:nvSpPr>
              <p:spPr bwMode="auto">
                <a:xfrm>
                  <a:off x="3898" y="2543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16" name="Freeform 257"/>
                <p:cNvSpPr>
                  <a:spLocks noChangeArrowheads="1"/>
                </p:cNvSpPr>
                <p:nvPr/>
              </p:nvSpPr>
              <p:spPr bwMode="auto">
                <a:xfrm>
                  <a:off x="3898" y="2543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17" name="Freeform 258"/>
                <p:cNvSpPr>
                  <a:spLocks noChangeArrowheads="1"/>
                </p:cNvSpPr>
                <p:nvPr/>
              </p:nvSpPr>
              <p:spPr bwMode="auto">
                <a:xfrm>
                  <a:off x="3927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18" name="Freeform 259"/>
                <p:cNvSpPr>
                  <a:spLocks noChangeArrowheads="1"/>
                </p:cNvSpPr>
                <p:nvPr/>
              </p:nvSpPr>
              <p:spPr bwMode="auto">
                <a:xfrm>
                  <a:off x="3927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19" name="Freeform 260"/>
                <p:cNvSpPr>
                  <a:spLocks noChangeArrowheads="1"/>
                </p:cNvSpPr>
                <p:nvPr/>
              </p:nvSpPr>
              <p:spPr bwMode="auto">
                <a:xfrm>
                  <a:off x="3958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20" name="Freeform 261"/>
                <p:cNvSpPr>
                  <a:spLocks noChangeArrowheads="1"/>
                </p:cNvSpPr>
                <p:nvPr/>
              </p:nvSpPr>
              <p:spPr bwMode="auto">
                <a:xfrm>
                  <a:off x="3958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21" name="Freeform 262"/>
                <p:cNvSpPr>
                  <a:spLocks noChangeArrowheads="1"/>
                </p:cNvSpPr>
                <p:nvPr/>
              </p:nvSpPr>
              <p:spPr bwMode="auto">
                <a:xfrm>
                  <a:off x="3988" y="2543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22" name="Freeform 263"/>
                <p:cNvSpPr>
                  <a:spLocks noChangeArrowheads="1"/>
                </p:cNvSpPr>
                <p:nvPr/>
              </p:nvSpPr>
              <p:spPr bwMode="auto">
                <a:xfrm>
                  <a:off x="3988" y="2543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23" name="Freeform 264"/>
                <p:cNvSpPr>
                  <a:spLocks noChangeArrowheads="1"/>
                </p:cNvSpPr>
                <p:nvPr/>
              </p:nvSpPr>
              <p:spPr bwMode="auto">
                <a:xfrm>
                  <a:off x="4017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24" name="Freeform 265"/>
                <p:cNvSpPr>
                  <a:spLocks noChangeArrowheads="1"/>
                </p:cNvSpPr>
                <p:nvPr/>
              </p:nvSpPr>
              <p:spPr bwMode="auto">
                <a:xfrm>
                  <a:off x="4017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25" name="Freeform 266"/>
                <p:cNvSpPr>
                  <a:spLocks noChangeArrowheads="1"/>
                </p:cNvSpPr>
                <p:nvPr/>
              </p:nvSpPr>
              <p:spPr bwMode="auto">
                <a:xfrm>
                  <a:off x="4047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26" name="Freeform 267"/>
                <p:cNvSpPr>
                  <a:spLocks noChangeArrowheads="1"/>
                </p:cNvSpPr>
                <p:nvPr/>
              </p:nvSpPr>
              <p:spPr bwMode="auto">
                <a:xfrm>
                  <a:off x="4047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27" name="Freeform 268"/>
                <p:cNvSpPr>
                  <a:spLocks noChangeArrowheads="1"/>
                </p:cNvSpPr>
                <p:nvPr/>
              </p:nvSpPr>
              <p:spPr bwMode="auto">
                <a:xfrm>
                  <a:off x="4077" y="2543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28" name="Freeform 269"/>
                <p:cNvSpPr>
                  <a:spLocks noChangeArrowheads="1"/>
                </p:cNvSpPr>
                <p:nvPr/>
              </p:nvSpPr>
              <p:spPr bwMode="auto">
                <a:xfrm>
                  <a:off x="4077" y="2543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29" name="Freeform 270"/>
                <p:cNvSpPr>
                  <a:spLocks noChangeArrowheads="1"/>
                </p:cNvSpPr>
                <p:nvPr/>
              </p:nvSpPr>
              <p:spPr bwMode="auto">
                <a:xfrm>
                  <a:off x="4107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30" name="Freeform 271"/>
                <p:cNvSpPr>
                  <a:spLocks noChangeArrowheads="1"/>
                </p:cNvSpPr>
                <p:nvPr/>
              </p:nvSpPr>
              <p:spPr bwMode="auto">
                <a:xfrm>
                  <a:off x="4107" y="2543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31" name="Freeform 272"/>
                <p:cNvSpPr>
                  <a:spLocks noChangeArrowheads="1"/>
                </p:cNvSpPr>
                <p:nvPr/>
              </p:nvSpPr>
              <p:spPr bwMode="auto">
                <a:xfrm>
                  <a:off x="4137" y="2543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32" name="Freeform 273"/>
                <p:cNvSpPr>
                  <a:spLocks noChangeArrowheads="1"/>
                </p:cNvSpPr>
                <p:nvPr/>
              </p:nvSpPr>
              <p:spPr bwMode="auto">
                <a:xfrm>
                  <a:off x="4137" y="2543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33" name="Freeform 274"/>
                <p:cNvSpPr>
                  <a:spLocks noChangeArrowheads="1"/>
                </p:cNvSpPr>
                <p:nvPr/>
              </p:nvSpPr>
              <p:spPr bwMode="auto">
                <a:xfrm>
                  <a:off x="3838" y="2504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34" name="Freeform 275"/>
                <p:cNvSpPr>
                  <a:spLocks noChangeArrowheads="1"/>
                </p:cNvSpPr>
                <p:nvPr/>
              </p:nvSpPr>
              <p:spPr bwMode="auto">
                <a:xfrm>
                  <a:off x="3838" y="2504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35" name="Freeform 276"/>
                <p:cNvSpPr>
                  <a:spLocks noChangeArrowheads="1"/>
                </p:cNvSpPr>
                <p:nvPr/>
              </p:nvSpPr>
              <p:spPr bwMode="auto">
                <a:xfrm>
                  <a:off x="3868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36" name="Freeform 277"/>
                <p:cNvSpPr>
                  <a:spLocks noChangeArrowheads="1"/>
                </p:cNvSpPr>
                <p:nvPr/>
              </p:nvSpPr>
              <p:spPr bwMode="auto">
                <a:xfrm>
                  <a:off x="3868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37" name="Freeform 278"/>
                <p:cNvSpPr>
                  <a:spLocks noChangeArrowheads="1"/>
                </p:cNvSpPr>
                <p:nvPr/>
              </p:nvSpPr>
              <p:spPr bwMode="auto">
                <a:xfrm>
                  <a:off x="3898" y="2504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38" name="Freeform 279"/>
                <p:cNvSpPr>
                  <a:spLocks noChangeArrowheads="1"/>
                </p:cNvSpPr>
                <p:nvPr/>
              </p:nvSpPr>
              <p:spPr bwMode="auto">
                <a:xfrm>
                  <a:off x="3898" y="2504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39" name="Freeform 280"/>
                <p:cNvSpPr>
                  <a:spLocks noChangeArrowheads="1"/>
                </p:cNvSpPr>
                <p:nvPr/>
              </p:nvSpPr>
              <p:spPr bwMode="auto">
                <a:xfrm>
                  <a:off x="3927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40" name="Freeform 281"/>
                <p:cNvSpPr>
                  <a:spLocks noChangeArrowheads="1"/>
                </p:cNvSpPr>
                <p:nvPr/>
              </p:nvSpPr>
              <p:spPr bwMode="auto">
                <a:xfrm>
                  <a:off x="3927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41" name="Freeform 282"/>
                <p:cNvSpPr>
                  <a:spLocks noChangeArrowheads="1"/>
                </p:cNvSpPr>
                <p:nvPr/>
              </p:nvSpPr>
              <p:spPr bwMode="auto">
                <a:xfrm>
                  <a:off x="3958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42" name="Freeform 283"/>
                <p:cNvSpPr>
                  <a:spLocks noChangeArrowheads="1"/>
                </p:cNvSpPr>
                <p:nvPr/>
              </p:nvSpPr>
              <p:spPr bwMode="auto">
                <a:xfrm>
                  <a:off x="3958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43" name="Freeform 284"/>
                <p:cNvSpPr>
                  <a:spLocks noChangeArrowheads="1"/>
                </p:cNvSpPr>
                <p:nvPr/>
              </p:nvSpPr>
              <p:spPr bwMode="auto">
                <a:xfrm>
                  <a:off x="3988" y="2504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44" name="Freeform 285"/>
                <p:cNvSpPr>
                  <a:spLocks noChangeArrowheads="1"/>
                </p:cNvSpPr>
                <p:nvPr/>
              </p:nvSpPr>
              <p:spPr bwMode="auto">
                <a:xfrm>
                  <a:off x="3988" y="2504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45" name="Freeform 286"/>
                <p:cNvSpPr>
                  <a:spLocks noChangeArrowheads="1"/>
                </p:cNvSpPr>
                <p:nvPr/>
              </p:nvSpPr>
              <p:spPr bwMode="auto">
                <a:xfrm>
                  <a:off x="4017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46" name="Freeform 287"/>
                <p:cNvSpPr>
                  <a:spLocks noChangeArrowheads="1"/>
                </p:cNvSpPr>
                <p:nvPr/>
              </p:nvSpPr>
              <p:spPr bwMode="auto">
                <a:xfrm>
                  <a:off x="4017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47" name="Freeform 288"/>
                <p:cNvSpPr>
                  <a:spLocks noChangeArrowheads="1"/>
                </p:cNvSpPr>
                <p:nvPr/>
              </p:nvSpPr>
              <p:spPr bwMode="auto">
                <a:xfrm>
                  <a:off x="4047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48" name="Freeform 289"/>
                <p:cNvSpPr>
                  <a:spLocks noChangeArrowheads="1"/>
                </p:cNvSpPr>
                <p:nvPr/>
              </p:nvSpPr>
              <p:spPr bwMode="auto">
                <a:xfrm>
                  <a:off x="4047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49" name="Freeform 290"/>
                <p:cNvSpPr>
                  <a:spLocks noChangeArrowheads="1"/>
                </p:cNvSpPr>
                <p:nvPr/>
              </p:nvSpPr>
              <p:spPr bwMode="auto">
                <a:xfrm>
                  <a:off x="4077" y="2504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50" name="Freeform 291"/>
                <p:cNvSpPr>
                  <a:spLocks noChangeArrowheads="1"/>
                </p:cNvSpPr>
                <p:nvPr/>
              </p:nvSpPr>
              <p:spPr bwMode="auto">
                <a:xfrm>
                  <a:off x="4077" y="2504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51" name="Freeform 292"/>
                <p:cNvSpPr>
                  <a:spLocks noChangeArrowheads="1"/>
                </p:cNvSpPr>
                <p:nvPr/>
              </p:nvSpPr>
              <p:spPr bwMode="auto">
                <a:xfrm>
                  <a:off x="4107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52" name="Freeform 293"/>
                <p:cNvSpPr>
                  <a:spLocks noChangeArrowheads="1"/>
                </p:cNvSpPr>
                <p:nvPr/>
              </p:nvSpPr>
              <p:spPr bwMode="auto">
                <a:xfrm>
                  <a:off x="4107" y="2504"/>
                  <a:ext cx="15" cy="4"/>
                </a:xfrm>
                <a:custGeom>
                  <a:avLst/>
                  <a:gdLst>
                    <a:gd name="T0" fmla="*/ 0 w 67"/>
                    <a:gd name="T1" fmla="*/ 0 h 22"/>
                    <a:gd name="T2" fmla="*/ 0 w 67"/>
                    <a:gd name="T3" fmla="*/ 0 h 22"/>
                    <a:gd name="T4" fmla="*/ 0 w 67"/>
                    <a:gd name="T5" fmla="*/ 0 h 22"/>
                    <a:gd name="T6" fmla="*/ 0 w 67"/>
                    <a:gd name="T7" fmla="*/ 0 h 22"/>
                    <a:gd name="T8" fmla="*/ 0 w 6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2"/>
                    <a:gd name="T17" fmla="*/ 67 w 6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2">
                      <a:moveTo>
                        <a:pt x="66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53" name="Freeform 294"/>
                <p:cNvSpPr>
                  <a:spLocks noChangeArrowheads="1"/>
                </p:cNvSpPr>
                <p:nvPr/>
              </p:nvSpPr>
              <p:spPr bwMode="auto">
                <a:xfrm>
                  <a:off x="4137" y="2504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54" name="Freeform 295"/>
                <p:cNvSpPr>
                  <a:spLocks noChangeArrowheads="1"/>
                </p:cNvSpPr>
                <p:nvPr/>
              </p:nvSpPr>
              <p:spPr bwMode="auto">
                <a:xfrm>
                  <a:off x="4137" y="2504"/>
                  <a:ext cx="15" cy="4"/>
                </a:xfrm>
                <a:custGeom>
                  <a:avLst/>
                  <a:gdLst>
                    <a:gd name="T0" fmla="*/ 0 w 66"/>
                    <a:gd name="T1" fmla="*/ 0 h 22"/>
                    <a:gd name="T2" fmla="*/ 0 w 66"/>
                    <a:gd name="T3" fmla="*/ 0 h 22"/>
                    <a:gd name="T4" fmla="*/ 0 w 66"/>
                    <a:gd name="T5" fmla="*/ 0 h 22"/>
                    <a:gd name="T6" fmla="*/ 0 w 66"/>
                    <a:gd name="T7" fmla="*/ 0 h 22"/>
                    <a:gd name="T8" fmla="*/ 0 w 6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2"/>
                    <a:gd name="T17" fmla="*/ 66 w 6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2">
                      <a:moveTo>
                        <a:pt x="65" y="21"/>
                      </a:move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55" name="Freeform 296"/>
                <p:cNvSpPr>
                  <a:spLocks noChangeArrowheads="1"/>
                </p:cNvSpPr>
                <p:nvPr/>
              </p:nvSpPr>
              <p:spPr bwMode="auto">
                <a:xfrm>
                  <a:off x="3933" y="2515"/>
                  <a:ext cx="49" cy="22"/>
                </a:xfrm>
                <a:custGeom>
                  <a:avLst/>
                  <a:gdLst>
                    <a:gd name="T0" fmla="*/ 0 w 218"/>
                    <a:gd name="T1" fmla="*/ 0 h 119"/>
                    <a:gd name="T2" fmla="*/ 0 w 218"/>
                    <a:gd name="T3" fmla="*/ 0 h 119"/>
                    <a:gd name="T4" fmla="*/ 0 w 218"/>
                    <a:gd name="T5" fmla="*/ 0 h 119"/>
                    <a:gd name="T6" fmla="*/ 0 w 218"/>
                    <a:gd name="T7" fmla="*/ 0 h 119"/>
                    <a:gd name="T8" fmla="*/ 0 w 218"/>
                    <a:gd name="T9" fmla="*/ 0 h 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8"/>
                    <a:gd name="T16" fmla="*/ 0 h 119"/>
                    <a:gd name="T17" fmla="*/ 218 w 218"/>
                    <a:gd name="T18" fmla="*/ 119 h 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8" h="119">
                      <a:moveTo>
                        <a:pt x="217" y="118"/>
                      </a:moveTo>
                      <a:lnTo>
                        <a:pt x="0" y="118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118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56" name="Freeform 297"/>
                <p:cNvSpPr>
                  <a:spLocks noChangeArrowheads="1"/>
                </p:cNvSpPr>
                <p:nvPr/>
              </p:nvSpPr>
              <p:spPr bwMode="auto">
                <a:xfrm>
                  <a:off x="3933" y="2515"/>
                  <a:ext cx="49" cy="22"/>
                </a:xfrm>
                <a:custGeom>
                  <a:avLst/>
                  <a:gdLst>
                    <a:gd name="T0" fmla="*/ 0 w 218"/>
                    <a:gd name="T1" fmla="*/ 0 h 119"/>
                    <a:gd name="T2" fmla="*/ 0 w 218"/>
                    <a:gd name="T3" fmla="*/ 0 h 119"/>
                    <a:gd name="T4" fmla="*/ 0 w 218"/>
                    <a:gd name="T5" fmla="*/ 0 h 119"/>
                    <a:gd name="T6" fmla="*/ 0 w 218"/>
                    <a:gd name="T7" fmla="*/ 0 h 119"/>
                    <a:gd name="T8" fmla="*/ 0 w 218"/>
                    <a:gd name="T9" fmla="*/ 0 h 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8"/>
                    <a:gd name="T16" fmla="*/ 0 h 119"/>
                    <a:gd name="T17" fmla="*/ 218 w 218"/>
                    <a:gd name="T18" fmla="*/ 119 h 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8" h="119">
                      <a:moveTo>
                        <a:pt x="217" y="118"/>
                      </a:moveTo>
                      <a:lnTo>
                        <a:pt x="0" y="118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118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57" name="Freeform 298"/>
                <p:cNvSpPr>
                  <a:spLocks noChangeArrowheads="1"/>
                </p:cNvSpPr>
                <p:nvPr/>
              </p:nvSpPr>
              <p:spPr bwMode="auto">
                <a:xfrm>
                  <a:off x="4012" y="2515"/>
                  <a:ext cx="49" cy="22"/>
                </a:xfrm>
                <a:custGeom>
                  <a:avLst/>
                  <a:gdLst>
                    <a:gd name="T0" fmla="*/ 0 w 218"/>
                    <a:gd name="T1" fmla="*/ 0 h 119"/>
                    <a:gd name="T2" fmla="*/ 0 w 218"/>
                    <a:gd name="T3" fmla="*/ 0 h 119"/>
                    <a:gd name="T4" fmla="*/ 0 w 218"/>
                    <a:gd name="T5" fmla="*/ 0 h 119"/>
                    <a:gd name="T6" fmla="*/ 0 w 218"/>
                    <a:gd name="T7" fmla="*/ 0 h 119"/>
                    <a:gd name="T8" fmla="*/ 0 w 218"/>
                    <a:gd name="T9" fmla="*/ 0 h 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8"/>
                    <a:gd name="T16" fmla="*/ 0 h 119"/>
                    <a:gd name="T17" fmla="*/ 218 w 218"/>
                    <a:gd name="T18" fmla="*/ 119 h 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8" h="119">
                      <a:moveTo>
                        <a:pt x="217" y="118"/>
                      </a:moveTo>
                      <a:lnTo>
                        <a:pt x="0" y="118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118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58" name="Freeform 299"/>
                <p:cNvSpPr>
                  <a:spLocks noChangeArrowheads="1"/>
                </p:cNvSpPr>
                <p:nvPr/>
              </p:nvSpPr>
              <p:spPr bwMode="auto">
                <a:xfrm>
                  <a:off x="4012" y="2515"/>
                  <a:ext cx="49" cy="22"/>
                </a:xfrm>
                <a:custGeom>
                  <a:avLst/>
                  <a:gdLst>
                    <a:gd name="T0" fmla="*/ 0 w 218"/>
                    <a:gd name="T1" fmla="*/ 0 h 119"/>
                    <a:gd name="T2" fmla="*/ 0 w 218"/>
                    <a:gd name="T3" fmla="*/ 0 h 119"/>
                    <a:gd name="T4" fmla="*/ 0 w 218"/>
                    <a:gd name="T5" fmla="*/ 0 h 119"/>
                    <a:gd name="T6" fmla="*/ 0 w 218"/>
                    <a:gd name="T7" fmla="*/ 0 h 119"/>
                    <a:gd name="T8" fmla="*/ 0 w 218"/>
                    <a:gd name="T9" fmla="*/ 0 h 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8"/>
                    <a:gd name="T16" fmla="*/ 0 h 119"/>
                    <a:gd name="T17" fmla="*/ 218 w 218"/>
                    <a:gd name="T18" fmla="*/ 119 h 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8" h="119">
                      <a:moveTo>
                        <a:pt x="217" y="118"/>
                      </a:moveTo>
                      <a:lnTo>
                        <a:pt x="0" y="118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118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59" name="Freeform 300"/>
                <p:cNvSpPr>
                  <a:spLocks noChangeArrowheads="1"/>
                </p:cNvSpPr>
                <p:nvPr/>
              </p:nvSpPr>
              <p:spPr bwMode="auto">
                <a:xfrm>
                  <a:off x="4092" y="2515"/>
                  <a:ext cx="49" cy="22"/>
                </a:xfrm>
                <a:custGeom>
                  <a:avLst/>
                  <a:gdLst>
                    <a:gd name="T0" fmla="*/ 0 w 218"/>
                    <a:gd name="T1" fmla="*/ 0 h 119"/>
                    <a:gd name="T2" fmla="*/ 0 w 218"/>
                    <a:gd name="T3" fmla="*/ 0 h 119"/>
                    <a:gd name="T4" fmla="*/ 0 w 218"/>
                    <a:gd name="T5" fmla="*/ 0 h 119"/>
                    <a:gd name="T6" fmla="*/ 0 w 218"/>
                    <a:gd name="T7" fmla="*/ 0 h 119"/>
                    <a:gd name="T8" fmla="*/ 0 w 218"/>
                    <a:gd name="T9" fmla="*/ 0 h 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8"/>
                    <a:gd name="T16" fmla="*/ 0 h 119"/>
                    <a:gd name="T17" fmla="*/ 218 w 218"/>
                    <a:gd name="T18" fmla="*/ 119 h 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8" h="119">
                      <a:moveTo>
                        <a:pt x="217" y="118"/>
                      </a:moveTo>
                      <a:lnTo>
                        <a:pt x="0" y="118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118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60" name="Freeform 301"/>
                <p:cNvSpPr>
                  <a:spLocks noChangeArrowheads="1"/>
                </p:cNvSpPr>
                <p:nvPr/>
              </p:nvSpPr>
              <p:spPr bwMode="auto">
                <a:xfrm>
                  <a:off x="4092" y="2515"/>
                  <a:ext cx="49" cy="22"/>
                </a:xfrm>
                <a:custGeom>
                  <a:avLst/>
                  <a:gdLst>
                    <a:gd name="T0" fmla="*/ 0 w 218"/>
                    <a:gd name="T1" fmla="*/ 0 h 119"/>
                    <a:gd name="T2" fmla="*/ 0 w 218"/>
                    <a:gd name="T3" fmla="*/ 0 h 119"/>
                    <a:gd name="T4" fmla="*/ 0 w 218"/>
                    <a:gd name="T5" fmla="*/ 0 h 119"/>
                    <a:gd name="T6" fmla="*/ 0 w 218"/>
                    <a:gd name="T7" fmla="*/ 0 h 119"/>
                    <a:gd name="T8" fmla="*/ 0 w 218"/>
                    <a:gd name="T9" fmla="*/ 0 h 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8"/>
                    <a:gd name="T16" fmla="*/ 0 h 119"/>
                    <a:gd name="T17" fmla="*/ 218 w 218"/>
                    <a:gd name="T18" fmla="*/ 119 h 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8" h="119">
                      <a:moveTo>
                        <a:pt x="217" y="118"/>
                      </a:moveTo>
                      <a:lnTo>
                        <a:pt x="0" y="118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118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539" name="Group 302"/>
              <p:cNvGrpSpPr>
                <a:grpSpLocks/>
              </p:cNvGrpSpPr>
              <p:nvPr/>
            </p:nvGrpSpPr>
            <p:grpSpPr bwMode="auto">
              <a:xfrm>
                <a:off x="3413" y="2416"/>
                <a:ext cx="302" cy="187"/>
                <a:chOff x="3413" y="2416"/>
                <a:chExt cx="302" cy="187"/>
              </a:xfrm>
            </p:grpSpPr>
            <p:sp>
              <p:nvSpPr>
                <p:cNvPr id="64662" name="Freeform 303"/>
                <p:cNvSpPr>
                  <a:spLocks noChangeArrowheads="1"/>
                </p:cNvSpPr>
                <p:nvPr/>
              </p:nvSpPr>
              <p:spPr bwMode="auto">
                <a:xfrm>
                  <a:off x="3413" y="2541"/>
                  <a:ext cx="274" cy="35"/>
                </a:xfrm>
                <a:custGeom>
                  <a:avLst/>
                  <a:gdLst>
                    <a:gd name="T0" fmla="*/ 0 w 1207"/>
                    <a:gd name="T1" fmla="*/ 0 h 184"/>
                    <a:gd name="T2" fmla="*/ 1 w 1207"/>
                    <a:gd name="T3" fmla="*/ 0 h 184"/>
                    <a:gd name="T4" fmla="*/ 1 w 1207"/>
                    <a:gd name="T5" fmla="*/ 0 h 184"/>
                    <a:gd name="T6" fmla="*/ 0 w 1207"/>
                    <a:gd name="T7" fmla="*/ 0 h 184"/>
                    <a:gd name="T8" fmla="*/ 0 w 1207"/>
                    <a:gd name="T9" fmla="*/ 0 h 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7"/>
                    <a:gd name="T16" fmla="*/ 0 h 184"/>
                    <a:gd name="T17" fmla="*/ 1207 w 1207"/>
                    <a:gd name="T18" fmla="*/ 184 h 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7" h="184">
                      <a:moveTo>
                        <a:pt x="0" y="0"/>
                      </a:moveTo>
                      <a:lnTo>
                        <a:pt x="1206" y="0"/>
                      </a:lnTo>
                      <a:lnTo>
                        <a:pt x="1206" y="183"/>
                      </a:lnTo>
                      <a:lnTo>
                        <a:pt x="0" y="18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7B7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63" name="Freeform 304"/>
                <p:cNvSpPr>
                  <a:spLocks noChangeArrowheads="1"/>
                </p:cNvSpPr>
                <p:nvPr/>
              </p:nvSpPr>
              <p:spPr bwMode="auto">
                <a:xfrm>
                  <a:off x="3413" y="2541"/>
                  <a:ext cx="274" cy="35"/>
                </a:xfrm>
                <a:custGeom>
                  <a:avLst/>
                  <a:gdLst>
                    <a:gd name="T0" fmla="*/ 0 w 1207"/>
                    <a:gd name="T1" fmla="*/ 0 h 184"/>
                    <a:gd name="T2" fmla="*/ 1 w 1207"/>
                    <a:gd name="T3" fmla="*/ 0 h 184"/>
                    <a:gd name="T4" fmla="*/ 1 w 1207"/>
                    <a:gd name="T5" fmla="*/ 0 h 184"/>
                    <a:gd name="T6" fmla="*/ 0 w 1207"/>
                    <a:gd name="T7" fmla="*/ 0 h 184"/>
                    <a:gd name="T8" fmla="*/ 0 w 1207"/>
                    <a:gd name="T9" fmla="*/ 0 h 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7"/>
                    <a:gd name="T16" fmla="*/ 0 h 184"/>
                    <a:gd name="T17" fmla="*/ 1207 w 1207"/>
                    <a:gd name="T18" fmla="*/ 184 h 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7" h="184">
                      <a:moveTo>
                        <a:pt x="0" y="0"/>
                      </a:moveTo>
                      <a:lnTo>
                        <a:pt x="1206" y="0"/>
                      </a:lnTo>
                      <a:lnTo>
                        <a:pt x="1206" y="183"/>
                      </a:lnTo>
                      <a:lnTo>
                        <a:pt x="0" y="18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64" name="Freeform 305"/>
                <p:cNvSpPr>
                  <a:spLocks noChangeArrowheads="1"/>
                </p:cNvSpPr>
                <p:nvPr/>
              </p:nvSpPr>
              <p:spPr bwMode="auto">
                <a:xfrm>
                  <a:off x="3413" y="2522"/>
                  <a:ext cx="303" cy="20"/>
                </a:xfrm>
                <a:custGeom>
                  <a:avLst/>
                  <a:gdLst>
                    <a:gd name="T0" fmla="*/ 0 w 1335"/>
                    <a:gd name="T1" fmla="*/ 0 h 100"/>
                    <a:gd name="T2" fmla="*/ 0 w 1335"/>
                    <a:gd name="T3" fmla="*/ 0 h 100"/>
                    <a:gd name="T4" fmla="*/ 1 w 1335"/>
                    <a:gd name="T5" fmla="*/ 0 h 100"/>
                    <a:gd name="T6" fmla="*/ 1 w 1335"/>
                    <a:gd name="T7" fmla="*/ 0 h 100"/>
                    <a:gd name="T8" fmla="*/ 0 w 1335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5"/>
                    <a:gd name="T16" fmla="*/ 0 h 100"/>
                    <a:gd name="T17" fmla="*/ 1335 w 1335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5" h="100">
                      <a:moveTo>
                        <a:pt x="0" y="99"/>
                      </a:moveTo>
                      <a:lnTo>
                        <a:pt x="127" y="0"/>
                      </a:lnTo>
                      <a:lnTo>
                        <a:pt x="1334" y="0"/>
                      </a:lnTo>
                      <a:lnTo>
                        <a:pt x="1205" y="99"/>
                      </a:lnTo>
                      <a:lnTo>
                        <a:pt x="0" y="99"/>
                      </a:lnTo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65" name="Freeform 306"/>
                <p:cNvSpPr>
                  <a:spLocks noChangeArrowheads="1"/>
                </p:cNvSpPr>
                <p:nvPr/>
              </p:nvSpPr>
              <p:spPr bwMode="auto">
                <a:xfrm>
                  <a:off x="3413" y="2522"/>
                  <a:ext cx="303" cy="20"/>
                </a:xfrm>
                <a:custGeom>
                  <a:avLst/>
                  <a:gdLst>
                    <a:gd name="T0" fmla="*/ 0 w 1335"/>
                    <a:gd name="T1" fmla="*/ 0 h 100"/>
                    <a:gd name="T2" fmla="*/ 0 w 1335"/>
                    <a:gd name="T3" fmla="*/ 0 h 100"/>
                    <a:gd name="T4" fmla="*/ 1 w 1335"/>
                    <a:gd name="T5" fmla="*/ 0 h 100"/>
                    <a:gd name="T6" fmla="*/ 1 w 1335"/>
                    <a:gd name="T7" fmla="*/ 0 h 100"/>
                    <a:gd name="T8" fmla="*/ 0 w 1335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5"/>
                    <a:gd name="T16" fmla="*/ 0 h 100"/>
                    <a:gd name="T17" fmla="*/ 1335 w 1335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5" h="100">
                      <a:moveTo>
                        <a:pt x="0" y="99"/>
                      </a:moveTo>
                      <a:lnTo>
                        <a:pt x="127" y="0"/>
                      </a:lnTo>
                      <a:lnTo>
                        <a:pt x="1334" y="0"/>
                      </a:lnTo>
                      <a:lnTo>
                        <a:pt x="1205" y="99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66" name="Freeform 307"/>
                <p:cNvSpPr>
                  <a:spLocks noChangeArrowheads="1"/>
                </p:cNvSpPr>
                <p:nvPr/>
              </p:nvSpPr>
              <p:spPr bwMode="auto">
                <a:xfrm>
                  <a:off x="3606" y="2553"/>
                  <a:ext cx="66" cy="8"/>
                </a:xfrm>
                <a:custGeom>
                  <a:avLst/>
                  <a:gdLst>
                    <a:gd name="T0" fmla="*/ 0 w 291"/>
                    <a:gd name="T1" fmla="*/ 0 h 43"/>
                    <a:gd name="T2" fmla="*/ 0 w 291"/>
                    <a:gd name="T3" fmla="*/ 0 h 43"/>
                    <a:gd name="T4" fmla="*/ 0 w 291"/>
                    <a:gd name="T5" fmla="*/ 0 h 43"/>
                    <a:gd name="T6" fmla="*/ 0 w 291"/>
                    <a:gd name="T7" fmla="*/ 0 h 43"/>
                    <a:gd name="T8" fmla="*/ 0 w 291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43"/>
                    <a:gd name="T17" fmla="*/ 291 w 291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43">
                      <a:moveTo>
                        <a:pt x="290" y="42"/>
                      </a:moveTo>
                      <a:lnTo>
                        <a:pt x="0" y="42"/>
                      </a:lnTo>
                      <a:lnTo>
                        <a:pt x="0" y="0"/>
                      </a:lnTo>
                      <a:lnTo>
                        <a:pt x="290" y="0"/>
                      </a:lnTo>
                      <a:lnTo>
                        <a:pt x="290" y="42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67" name="Freeform 308"/>
                <p:cNvSpPr>
                  <a:spLocks noChangeArrowheads="1"/>
                </p:cNvSpPr>
                <p:nvPr/>
              </p:nvSpPr>
              <p:spPr bwMode="auto">
                <a:xfrm>
                  <a:off x="3686" y="2522"/>
                  <a:ext cx="30" cy="54"/>
                </a:xfrm>
                <a:custGeom>
                  <a:avLst/>
                  <a:gdLst>
                    <a:gd name="T0" fmla="*/ 0 w 131"/>
                    <a:gd name="T1" fmla="*/ 0 h 282"/>
                    <a:gd name="T2" fmla="*/ 0 w 131"/>
                    <a:gd name="T3" fmla="*/ 0 h 282"/>
                    <a:gd name="T4" fmla="*/ 0 w 131"/>
                    <a:gd name="T5" fmla="*/ 0 h 282"/>
                    <a:gd name="T6" fmla="*/ 0 w 131"/>
                    <a:gd name="T7" fmla="*/ 0 h 282"/>
                    <a:gd name="T8" fmla="*/ 0 w 131"/>
                    <a:gd name="T9" fmla="*/ 0 h 2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1"/>
                    <a:gd name="T16" fmla="*/ 0 h 282"/>
                    <a:gd name="T17" fmla="*/ 131 w 131"/>
                    <a:gd name="T18" fmla="*/ 282 h 2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1" h="282">
                      <a:moveTo>
                        <a:pt x="0" y="281"/>
                      </a:moveTo>
                      <a:lnTo>
                        <a:pt x="130" y="176"/>
                      </a:lnTo>
                      <a:lnTo>
                        <a:pt x="130" y="0"/>
                      </a:lnTo>
                      <a:lnTo>
                        <a:pt x="0" y="99"/>
                      </a:lnTo>
                      <a:lnTo>
                        <a:pt x="0" y="281"/>
                      </a:lnTo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68" name="Freeform 309"/>
                <p:cNvSpPr>
                  <a:spLocks noChangeArrowheads="1"/>
                </p:cNvSpPr>
                <p:nvPr/>
              </p:nvSpPr>
              <p:spPr bwMode="auto">
                <a:xfrm>
                  <a:off x="3686" y="2522"/>
                  <a:ext cx="30" cy="54"/>
                </a:xfrm>
                <a:custGeom>
                  <a:avLst/>
                  <a:gdLst>
                    <a:gd name="T0" fmla="*/ 0 w 131"/>
                    <a:gd name="T1" fmla="*/ 0 h 282"/>
                    <a:gd name="T2" fmla="*/ 0 w 131"/>
                    <a:gd name="T3" fmla="*/ 0 h 282"/>
                    <a:gd name="T4" fmla="*/ 0 w 131"/>
                    <a:gd name="T5" fmla="*/ 0 h 282"/>
                    <a:gd name="T6" fmla="*/ 0 w 131"/>
                    <a:gd name="T7" fmla="*/ 0 h 282"/>
                    <a:gd name="T8" fmla="*/ 0 w 131"/>
                    <a:gd name="T9" fmla="*/ 0 h 2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1"/>
                    <a:gd name="T16" fmla="*/ 0 h 282"/>
                    <a:gd name="T17" fmla="*/ 131 w 131"/>
                    <a:gd name="T18" fmla="*/ 282 h 2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1" h="282">
                      <a:moveTo>
                        <a:pt x="0" y="281"/>
                      </a:moveTo>
                      <a:lnTo>
                        <a:pt x="130" y="176"/>
                      </a:lnTo>
                      <a:lnTo>
                        <a:pt x="130" y="0"/>
                      </a:lnTo>
                      <a:lnTo>
                        <a:pt x="0" y="99"/>
                      </a:lnTo>
                      <a:lnTo>
                        <a:pt x="0" y="281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69" name="Freeform 310"/>
                <p:cNvSpPr>
                  <a:spLocks noChangeArrowheads="1"/>
                </p:cNvSpPr>
                <p:nvPr/>
              </p:nvSpPr>
              <p:spPr bwMode="auto">
                <a:xfrm>
                  <a:off x="3414" y="2572"/>
                  <a:ext cx="242" cy="27"/>
                </a:xfrm>
                <a:custGeom>
                  <a:avLst/>
                  <a:gdLst>
                    <a:gd name="T0" fmla="*/ 0 w 1067"/>
                    <a:gd name="T1" fmla="*/ 0 h 140"/>
                    <a:gd name="T2" fmla="*/ 0 w 1067"/>
                    <a:gd name="T3" fmla="*/ 0 h 140"/>
                    <a:gd name="T4" fmla="*/ 1 w 1067"/>
                    <a:gd name="T5" fmla="*/ 0 h 140"/>
                    <a:gd name="T6" fmla="*/ 0 w 1067"/>
                    <a:gd name="T7" fmla="*/ 0 h 140"/>
                    <a:gd name="T8" fmla="*/ 0 w 1067"/>
                    <a:gd name="T9" fmla="*/ 0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7"/>
                    <a:gd name="T16" fmla="*/ 0 h 140"/>
                    <a:gd name="T17" fmla="*/ 1067 w 1067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7" h="140">
                      <a:moveTo>
                        <a:pt x="0" y="139"/>
                      </a:moveTo>
                      <a:lnTo>
                        <a:pt x="134" y="0"/>
                      </a:lnTo>
                      <a:lnTo>
                        <a:pt x="1066" y="0"/>
                      </a:lnTo>
                      <a:lnTo>
                        <a:pt x="931" y="139"/>
                      </a:lnTo>
                      <a:lnTo>
                        <a:pt x="0" y="139"/>
                      </a:lnTo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70" name="Freeform 311"/>
                <p:cNvSpPr>
                  <a:spLocks noChangeArrowheads="1"/>
                </p:cNvSpPr>
                <p:nvPr/>
              </p:nvSpPr>
              <p:spPr bwMode="auto">
                <a:xfrm>
                  <a:off x="3414" y="2572"/>
                  <a:ext cx="242" cy="27"/>
                </a:xfrm>
                <a:custGeom>
                  <a:avLst/>
                  <a:gdLst>
                    <a:gd name="T0" fmla="*/ 0 w 1067"/>
                    <a:gd name="T1" fmla="*/ 0 h 140"/>
                    <a:gd name="T2" fmla="*/ 0 w 1067"/>
                    <a:gd name="T3" fmla="*/ 0 h 140"/>
                    <a:gd name="T4" fmla="*/ 1 w 1067"/>
                    <a:gd name="T5" fmla="*/ 0 h 140"/>
                    <a:gd name="T6" fmla="*/ 0 w 1067"/>
                    <a:gd name="T7" fmla="*/ 0 h 140"/>
                    <a:gd name="T8" fmla="*/ 0 w 1067"/>
                    <a:gd name="T9" fmla="*/ 0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7"/>
                    <a:gd name="T16" fmla="*/ 0 h 140"/>
                    <a:gd name="T17" fmla="*/ 1067 w 1067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7" h="140">
                      <a:moveTo>
                        <a:pt x="0" y="139"/>
                      </a:moveTo>
                      <a:lnTo>
                        <a:pt x="134" y="0"/>
                      </a:lnTo>
                      <a:lnTo>
                        <a:pt x="1066" y="0"/>
                      </a:lnTo>
                      <a:lnTo>
                        <a:pt x="931" y="139"/>
                      </a:lnTo>
                      <a:lnTo>
                        <a:pt x="0" y="139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71" name="Freeform 312"/>
                <p:cNvSpPr>
                  <a:spLocks noChangeArrowheads="1"/>
                </p:cNvSpPr>
                <p:nvPr/>
              </p:nvSpPr>
              <p:spPr bwMode="auto">
                <a:xfrm>
                  <a:off x="3625" y="2572"/>
                  <a:ext cx="31" cy="32"/>
                </a:xfrm>
                <a:custGeom>
                  <a:avLst/>
                  <a:gdLst>
                    <a:gd name="T0" fmla="*/ 0 w 138"/>
                    <a:gd name="T1" fmla="*/ 0 h 167"/>
                    <a:gd name="T2" fmla="*/ 0 w 138"/>
                    <a:gd name="T3" fmla="*/ 0 h 167"/>
                    <a:gd name="T4" fmla="*/ 0 w 138"/>
                    <a:gd name="T5" fmla="*/ 0 h 167"/>
                    <a:gd name="T6" fmla="*/ 0 w 138"/>
                    <a:gd name="T7" fmla="*/ 0 h 167"/>
                    <a:gd name="T8" fmla="*/ 0 w 138"/>
                    <a:gd name="T9" fmla="*/ 0 h 1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8"/>
                    <a:gd name="T16" fmla="*/ 0 h 167"/>
                    <a:gd name="T17" fmla="*/ 138 w 138"/>
                    <a:gd name="T18" fmla="*/ 167 h 1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8" h="167">
                      <a:moveTo>
                        <a:pt x="0" y="166"/>
                      </a:moveTo>
                      <a:lnTo>
                        <a:pt x="137" y="51"/>
                      </a:lnTo>
                      <a:lnTo>
                        <a:pt x="137" y="0"/>
                      </a:lnTo>
                      <a:lnTo>
                        <a:pt x="0" y="138"/>
                      </a:lnTo>
                      <a:lnTo>
                        <a:pt x="0" y="166"/>
                      </a:lnTo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72" name="Freeform 313"/>
                <p:cNvSpPr>
                  <a:spLocks noChangeArrowheads="1"/>
                </p:cNvSpPr>
                <p:nvPr/>
              </p:nvSpPr>
              <p:spPr bwMode="auto">
                <a:xfrm>
                  <a:off x="3625" y="2572"/>
                  <a:ext cx="31" cy="32"/>
                </a:xfrm>
                <a:custGeom>
                  <a:avLst/>
                  <a:gdLst>
                    <a:gd name="T0" fmla="*/ 0 w 138"/>
                    <a:gd name="T1" fmla="*/ 0 h 167"/>
                    <a:gd name="T2" fmla="*/ 0 w 138"/>
                    <a:gd name="T3" fmla="*/ 0 h 167"/>
                    <a:gd name="T4" fmla="*/ 0 w 138"/>
                    <a:gd name="T5" fmla="*/ 0 h 167"/>
                    <a:gd name="T6" fmla="*/ 0 w 138"/>
                    <a:gd name="T7" fmla="*/ 0 h 167"/>
                    <a:gd name="T8" fmla="*/ 0 w 138"/>
                    <a:gd name="T9" fmla="*/ 0 h 1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8"/>
                    <a:gd name="T16" fmla="*/ 0 h 167"/>
                    <a:gd name="T17" fmla="*/ 138 w 138"/>
                    <a:gd name="T18" fmla="*/ 167 h 1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8" h="167">
                      <a:moveTo>
                        <a:pt x="0" y="166"/>
                      </a:moveTo>
                      <a:lnTo>
                        <a:pt x="137" y="51"/>
                      </a:lnTo>
                      <a:lnTo>
                        <a:pt x="137" y="0"/>
                      </a:lnTo>
                      <a:lnTo>
                        <a:pt x="0" y="138"/>
                      </a:lnTo>
                      <a:lnTo>
                        <a:pt x="0" y="166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73" name="Freeform 314"/>
                <p:cNvSpPr>
                  <a:spLocks noChangeArrowheads="1"/>
                </p:cNvSpPr>
                <p:nvPr/>
              </p:nvSpPr>
              <p:spPr bwMode="auto">
                <a:xfrm>
                  <a:off x="3414" y="2597"/>
                  <a:ext cx="212" cy="6"/>
                </a:xfrm>
                <a:custGeom>
                  <a:avLst/>
                  <a:gdLst>
                    <a:gd name="T0" fmla="*/ 0 w 933"/>
                    <a:gd name="T1" fmla="*/ 0 h 30"/>
                    <a:gd name="T2" fmla="*/ 0 w 933"/>
                    <a:gd name="T3" fmla="*/ 0 h 30"/>
                    <a:gd name="T4" fmla="*/ 0 w 933"/>
                    <a:gd name="T5" fmla="*/ 0 h 30"/>
                    <a:gd name="T6" fmla="*/ 0 w 933"/>
                    <a:gd name="T7" fmla="*/ 0 h 30"/>
                    <a:gd name="T8" fmla="*/ 0 w 933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33"/>
                    <a:gd name="T16" fmla="*/ 0 h 30"/>
                    <a:gd name="T17" fmla="*/ 933 w 933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33" h="30">
                      <a:moveTo>
                        <a:pt x="0" y="0"/>
                      </a:moveTo>
                      <a:lnTo>
                        <a:pt x="932" y="0"/>
                      </a:lnTo>
                      <a:lnTo>
                        <a:pt x="932" y="29"/>
                      </a:lnTo>
                      <a:lnTo>
                        <a:pt x="0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7B7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74" name="Freeform 315"/>
                <p:cNvSpPr>
                  <a:spLocks noChangeArrowheads="1"/>
                </p:cNvSpPr>
                <p:nvPr/>
              </p:nvSpPr>
              <p:spPr bwMode="auto">
                <a:xfrm>
                  <a:off x="3414" y="2597"/>
                  <a:ext cx="212" cy="6"/>
                </a:xfrm>
                <a:custGeom>
                  <a:avLst/>
                  <a:gdLst>
                    <a:gd name="T0" fmla="*/ 0 w 933"/>
                    <a:gd name="T1" fmla="*/ 0 h 30"/>
                    <a:gd name="T2" fmla="*/ 0 w 933"/>
                    <a:gd name="T3" fmla="*/ 0 h 30"/>
                    <a:gd name="T4" fmla="*/ 0 w 933"/>
                    <a:gd name="T5" fmla="*/ 0 h 30"/>
                    <a:gd name="T6" fmla="*/ 0 w 933"/>
                    <a:gd name="T7" fmla="*/ 0 h 30"/>
                    <a:gd name="T8" fmla="*/ 0 w 933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33"/>
                    <a:gd name="T16" fmla="*/ 0 h 30"/>
                    <a:gd name="T17" fmla="*/ 933 w 933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33" h="30">
                      <a:moveTo>
                        <a:pt x="0" y="0"/>
                      </a:moveTo>
                      <a:lnTo>
                        <a:pt x="932" y="0"/>
                      </a:lnTo>
                      <a:lnTo>
                        <a:pt x="932" y="29"/>
                      </a:lnTo>
                      <a:lnTo>
                        <a:pt x="0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75" name="Freeform 316"/>
                <p:cNvSpPr>
                  <a:spLocks noChangeArrowheads="1"/>
                </p:cNvSpPr>
                <p:nvPr/>
              </p:nvSpPr>
              <p:spPr bwMode="auto">
                <a:xfrm>
                  <a:off x="3454" y="2522"/>
                  <a:ext cx="218" cy="15"/>
                </a:xfrm>
                <a:custGeom>
                  <a:avLst/>
                  <a:gdLst>
                    <a:gd name="T0" fmla="*/ 0 w 960"/>
                    <a:gd name="T1" fmla="*/ 0 h 78"/>
                    <a:gd name="T2" fmla="*/ 0 w 960"/>
                    <a:gd name="T3" fmla="*/ 0 h 78"/>
                    <a:gd name="T4" fmla="*/ 0 w 960"/>
                    <a:gd name="T5" fmla="*/ 0 h 78"/>
                    <a:gd name="T6" fmla="*/ 0 w 960"/>
                    <a:gd name="T7" fmla="*/ 0 h 78"/>
                    <a:gd name="T8" fmla="*/ 0 w 960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0"/>
                    <a:gd name="T16" fmla="*/ 0 h 78"/>
                    <a:gd name="T17" fmla="*/ 960 w 960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0" h="78">
                      <a:moveTo>
                        <a:pt x="0" y="77"/>
                      </a:moveTo>
                      <a:lnTo>
                        <a:pt x="101" y="0"/>
                      </a:lnTo>
                      <a:lnTo>
                        <a:pt x="959" y="0"/>
                      </a:lnTo>
                      <a:lnTo>
                        <a:pt x="863" y="77"/>
                      </a:lnTo>
                      <a:lnTo>
                        <a:pt x="0" y="77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76" name="Freeform 317"/>
                <p:cNvSpPr>
                  <a:spLocks noChangeArrowheads="1"/>
                </p:cNvSpPr>
                <p:nvPr/>
              </p:nvSpPr>
              <p:spPr bwMode="auto">
                <a:xfrm>
                  <a:off x="3454" y="2522"/>
                  <a:ext cx="218" cy="15"/>
                </a:xfrm>
                <a:custGeom>
                  <a:avLst/>
                  <a:gdLst>
                    <a:gd name="T0" fmla="*/ 0 w 960"/>
                    <a:gd name="T1" fmla="*/ 0 h 78"/>
                    <a:gd name="T2" fmla="*/ 0 w 960"/>
                    <a:gd name="T3" fmla="*/ 0 h 78"/>
                    <a:gd name="T4" fmla="*/ 0 w 960"/>
                    <a:gd name="T5" fmla="*/ 0 h 78"/>
                    <a:gd name="T6" fmla="*/ 0 w 960"/>
                    <a:gd name="T7" fmla="*/ 0 h 78"/>
                    <a:gd name="T8" fmla="*/ 0 w 960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0"/>
                    <a:gd name="T16" fmla="*/ 0 h 78"/>
                    <a:gd name="T17" fmla="*/ 960 w 960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0" h="78">
                      <a:moveTo>
                        <a:pt x="0" y="77"/>
                      </a:moveTo>
                      <a:lnTo>
                        <a:pt x="101" y="0"/>
                      </a:lnTo>
                      <a:lnTo>
                        <a:pt x="959" y="0"/>
                      </a:lnTo>
                      <a:lnTo>
                        <a:pt x="863" y="77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77" name="Freeform 318"/>
                <p:cNvSpPr>
                  <a:spLocks noChangeArrowheads="1"/>
                </p:cNvSpPr>
                <p:nvPr/>
              </p:nvSpPr>
              <p:spPr bwMode="auto">
                <a:xfrm>
                  <a:off x="3452" y="2416"/>
                  <a:ext cx="216" cy="14"/>
                </a:xfrm>
                <a:custGeom>
                  <a:avLst/>
                  <a:gdLst>
                    <a:gd name="T0" fmla="*/ 0 w 952"/>
                    <a:gd name="T1" fmla="*/ 0 h 73"/>
                    <a:gd name="T2" fmla="*/ 0 w 952"/>
                    <a:gd name="T3" fmla="*/ 0 h 73"/>
                    <a:gd name="T4" fmla="*/ 0 w 952"/>
                    <a:gd name="T5" fmla="*/ 0 h 73"/>
                    <a:gd name="T6" fmla="*/ 0 w 952"/>
                    <a:gd name="T7" fmla="*/ 0 h 73"/>
                    <a:gd name="T8" fmla="*/ 0 w 952"/>
                    <a:gd name="T9" fmla="*/ 0 h 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2"/>
                    <a:gd name="T16" fmla="*/ 0 h 73"/>
                    <a:gd name="T17" fmla="*/ 952 w 952"/>
                    <a:gd name="T18" fmla="*/ 73 h 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2" h="73">
                      <a:moveTo>
                        <a:pt x="0" y="72"/>
                      </a:moveTo>
                      <a:lnTo>
                        <a:pt x="94" y="0"/>
                      </a:lnTo>
                      <a:lnTo>
                        <a:pt x="951" y="0"/>
                      </a:lnTo>
                      <a:lnTo>
                        <a:pt x="855" y="72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78" name="Freeform 319"/>
                <p:cNvSpPr>
                  <a:spLocks noChangeArrowheads="1"/>
                </p:cNvSpPr>
                <p:nvPr/>
              </p:nvSpPr>
              <p:spPr bwMode="auto">
                <a:xfrm>
                  <a:off x="3452" y="2416"/>
                  <a:ext cx="216" cy="14"/>
                </a:xfrm>
                <a:custGeom>
                  <a:avLst/>
                  <a:gdLst>
                    <a:gd name="T0" fmla="*/ 0 w 952"/>
                    <a:gd name="T1" fmla="*/ 0 h 73"/>
                    <a:gd name="T2" fmla="*/ 0 w 952"/>
                    <a:gd name="T3" fmla="*/ 0 h 73"/>
                    <a:gd name="T4" fmla="*/ 0 w 952"/>
                    <a:gd name="T5" fmla="*/ 0 h 73"/>
                    <a:gd name="T6" fmla="*/ 0 w 952"/>
                    <a:gd name="T7" fmla="*/ 0 h 73"/>
                    <a:gd name="T8" fmla="*/ 0 w 952"/>
                    <a:gd name="T9" fmla="*/ 0 h 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2"/>
                    <a:gd name="T16" fmla="*/ 0 h 73"/>
                    <a:gd name="T17" fmla="*/ 952 w 952"/>
                    <a:gd name="T18" fmla="*/ 73 h 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2" h="73">
                      <a:moveTo>
                        <a:pt x="0" y="72"/>
                      </a:moveTo>
                      <a:lnTo>
                        <a:pt x="94" y="0"/>
                      </a:lnTo>
                      <a:lnTo>
                        <a:pt x="951" y="0"/>
                      </a:lnTo>
                      <a:lnTo>
                        <a:pt x="855" y="72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79" name="Freeform 320"/>
                <p:cNvSpPr>
                  <a:spLocks noChangeArrowheads="1"/>
                </p:cNvSpPr>
                <p:nvPr/>
              </p:nvSpPr>
              <p:spPr bwMode="auto">
                <a:xfrm>
                  <a:off x="3452" y="2429"/>
                  <a:ext cx="196" cy="106"/>
                </a:xfrm>
                <a:custGeom>
                  <a:avLst/>
                  <a:gdLst>
                    <a:gd name="T0" fmla="*/ 0 w 865"/>
                    <a:gd name="T1" fmla="*/ 0 h 557"/>
                    <a:gd name="T2" fmla="*/ 0 w 865"/>
                    <a:gd name="T3" fmla="*/ 0 h 557"/>
                    <a:gd name="T4" fmla="*/ 0 w 865"/>
                    <a:gd name="T5" fmla="*/ 0 h 557"/>
                    <a:gd name="T6" fmla="*/ 0 w 865"/>
                    <a:gd name="T7" fmla="*/ 0 h 557"/>
                    <a:gd name="T8" fmla="*/ 0 w 865"/>
                    <a:gd name="T9" fmla="*/ 0 h 5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5"/>
                    <a:gd name="T16" fmla="*/ 0 h 557"/>
                    <a:gd name="T17" fmla="*/ 865 w 865"/>
                    <a:gd name="T18" fmla="*/ 557 h 5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5" h="557">
                      <a:moveTo>
                        <a:pt x="0" y="0"/>
                      </a:moveTo>
                      <a:lnTo>
                        <a:pt x="864" y="0"/>
                      </a:lnTo>
                      <a:lnTo>
                        <a:pt x="864" y="556"/>
                      </a:lnTo>
                      <a:lnTo>
                        <a:pt x="0" y="55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7B7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80" name="Freeform 321"/>
                <p:cNvSpPr>
                  <a:spLocks noChangeArrowheads="1"/>
                </p:cNvSpPr>
                <p:nvPr/>
              </p:nvSpPr>
              <p:spPr bwMode="auto">
                <a:xfrm>
                  <a:off x="3452" y="2429"/>
                  <a:ext cx="196" cy="106"/>
                </a:xfrm>
                <a:custGeom>
                  <a:avLst/>
                  <a:gdLst>
                    <a:gd name="T0" fmla="*/ 0 w 865"/>
                    <a:gd name="T1" fmla="*/ 0 h 557"/>
                    <a:gd name="T2" fmla="*/ 0 w 865"/>
                    <a:gd name="T3" fmla="*/ 0 h 557"/>
                    <a:gd name="T4" fmla="*/ 0 w 865"/>
                    <a:gd name="T5" fmla="*/ 0 h 557"/>
                    <a:gd name="T6" fmla="*/ 0 w 865"/>
                    <a:gd name="T7" fmla="*/ 0 h 557"/>
                    <a:gd name="T8" fmla="*/ 0 w 865"/>
                    <a:gd name="T9" fmla="*/ 0 h 5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5"/>
                    <a:gd name="T16" fmla="*/ 0 h 557"/>
                    <a:gd name="T17" fmla="*/ 865 w 865"/>
                    <a:gd name="T18" fmla="*/ 557 h 5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5" h="557">
                      <a:moveTo>
                        <a:pt x="0" y="0"/>
                      </a:moveTo>
                      <a:lnTo>
                        <a:pt x="864" y="0"/>
                      </a:lnTo>
                      <a:lnTo>
                        <a:pt x="864" y="556"/>
                      </a:lnTo>
                      <a:lnTo>
                        <a:pt x="0" y="55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81" name="Freeform 322"/>
                <p:cNvSpPr>
                  <a:spLocks noChangeArrowheads="1"/>
                </p:cNvSpPr>
                <p:nvPr/>
              </p:nvSpPr>
              <p:spPr bwMode="auto">
                <a:xfrm>
                  <a:off x="3469" y="2443"/>
                  <a:ext cx="162" cy="82"/>
                </a:xfrm>
                <a:custGeom>
                  <a:avLst/>
                  <a:gdLst>
                    <a:gd name="T0" fmla="*/ 0 w 716"/>
                    <a:gd name="T1" fmla="*/ 0 h 431"/>
                    <a:gd name="T2" fmla="*/ 0 w 716"/>
                    <a:gd name="T3" fmla="*/ 0 h 431"/>
                    <a:gd name="T4" fmla="*/ 0 w 716"/>
                    <a:gd name="T5" fmla="*/ 0 h 431"/>
                    <a:gd name="T6" fmla="*/ 0 w 716"/>
                    <a:gd name="T7" fmla="*/ 0 h 431"/>
                    <a:gd name="T8" fmla="*/ 0 w 716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6"/>
                    <a:gd name="T16" fmla="*/ 0 h 431"/>
                    <a:gd name="T17" fmla="*/ 716 w 716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6" h="431">
                      <a:moveTo>
                        <a:pt x="0" y="0"/>
                      </a:moveTo>
                      <a:lnTo>
                        <a:pt x="715" y="0"/>
                      </a:lnTo>
                      <a:lnTo>
                        <a:pt x="715" y="430"/>
                      </a:lnTo>
                      <a:lnTo>
                        <a:pt x="0" y="4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82" name="Freeform 323"/>
                <p:cNvSpPr>
                  <a:spLocks noChangeArrowheads="1"/>
                </p:cNvSpPr>
                <p:nvPr/>
              </p:nvSpPr>
              <p:spPr bwMode="auto">
                <a:xfrm>
                  <a:off x="3469" y="2443"/>
                  <a:ext cx="162" cy="82"/>
                </a:xfrm>
                <a:custGeom>
                  <a:avLst/>
                  <a:gdLst>
                    <a:gd name="T0" fmla="*/ 0 w 716"/>
                    <a:gd name="T1" fmla="*/ 0 h 431"/>
                    <a:gd name="T2" fmla="*/ 0 w 716"/>
                    <a:gd name="T3" fmla="*/ 0 h 431"/>
                    <a:gd name="T4" fmla="*/ 0 w 716"/>
                    <a:gd name="T5" fmla="*/ 0 h 431"/>
                    <a:gd name="T6" fmla="*/ 0 w 716"/>
                    <a:gd name="T7" fmla="*/ 0 h 431"/>
                    <a:gd name="T8" fmla="*/ 0 w 716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6"/>
                    <a:gd name="T16" fmla="*/ 0 h 431"/>
                    <a:gd name="T17" fmla="*/ 716 w 716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6" h="431">
                      <a:moveTo>
                        <a:pt x="0" y="0"/>
                      </a:moveTo>
                      <a:lnTo>
                        <a:pt x="715" y="0"/>
                      </a:lnTo>
                      <a:lnTo>
                        <a:pt x="715" y="430"/>
                      </a:lnTo>
                      <a:lnTo>
                        <a:pt x="0" y="4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83" name="Freeform 324"/>
                <p:cNvSpPr>
                  <a:spLocks noChangeArrowheads="1"/>
                </p:cNvSpPr>
                <p:nvPr/>
              </p:nvSpPr>
              <p:spPr bwMode="auto">
                <a:xfrm>
                  <a:off x="3646" y="2416"/>
                  <a:ext cx="22" cy="118"/>
                </a:xfrm>
                <a:custGeom>
                  <a:avLst/>
                  <a:gdLst>
                    <a:gd name="T0" fmla="*/ 0 w 98"/>
                    <a:gd name="T1" fmla="*/ 0 h 623"/>
                    <a:gd name="T2" fmla="*/ 0 w 98"/>
                    <a:gd name="T3" fmla="*/ 0 h 623"/>
                    <a:gd name="T4" fmla="*/ 0 w 98"/>
                    <a:gd name="T5" fmla="*/ 0 h 623"/>
                    <a:gd name="T6" fmla="*/ 0 w 98"/>
                    <a:gd name="T7" fmla="*/ 0 h 623"/>
                    <a:gd name="T8" fmla="*/ 0 w 98"/>
                    <a:gd name="T9" fmla="*/ 0 h 6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8"/>
                    <a:gd name="T16" fmla="*/ 0 h 623"/>
                    <a:gd name="T17" fmla="*/ 98 w 98"/>
                    <a:gd name="T18" fmla="*/ 623 h 6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8" h="623">
                      <a:moveTo>
                        <a:pt x="0" y="622"/>
                      </a:moveTo>
                      <a:lnTo>
                        <a:pt x="97" y="544"/>
                      </a:lnTo>
                      <a:lnTo>
                        <a:pt x="97" y="0"/>
                      </a:lnTo>
                      <a:lnTo>
                        <a:pt x="0" y="72"/>
                      </a:lnTo>
                      <a:lnTo>
                        <a:pt x="0" y="622"/>
                      </a:lnTo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84" name="Freeform 325"/>
                <p:cNvSpPr>
                  <a:spLocks noChangeArrowheads="1"/>
                </p:cNvSpPr>
                <p:nvPr/>
              </p:nvSpPr>
              <p:spPr bwMode="auto">
                <a:xfrm>
                  <a:off x="3646" y="2416"/>
                  <a:ext cx="22" cy="118"/>
                </a:xfrm>
                <a:custGeom>
                  <a:avLst/>
                  <a:gdLst>
                    <a:gd name="T0" fmla="*/ 0 w 98"/>
                    <a:gd name="T1" fmla="*/ 0 h 623"/>
                    <a:gd name="T2" fmla="*/ 0 w 98"/>
                    <a:gd name="T3" fmla="*/ 0 h 623"/>
                    <a:gd name="T4" fmla="*/ 0 w 98"/>
                    <a:gd name="T5" fmla="*/ 0 h 623"/>
                    <a:gd name="T6" fmla="*/ 0 w 98"/>
                    <a:gd name="T7" fmla="*/ 0 h 623"/>
                    <a:gd name="T8" fmla="*/ 0 w 98"/>
                    <a:gd name="T9" fmla="*/ 0 h 6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8"/>
                    <a:gd name="T16" fmla="*/ 0 h 623"/>
                    <a:gd name="T17" fmla="*/ 98 w 98"/>
                    <a:gd name="T18" fmla="*/ 623 h 6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8" h="623">
                      <a:moveTo>
                        <a:pt x="0" y="622"/>
                      </a:moveTo>
                      <a:lnTo>
                        <a:pt x="97" y="544"/>
                      </a:lnTo>
                      <a:lnTo>
                        <a:pt x="97" y="0"/>
                      </a:lnTo>
                      <a:lnTo>
                        <a:pt x="0" y="72"/>
                      </a:lnTo>
                      <a:lnTo>
                        <a:pt x="0" y="622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4540" name="AutoShape 326"/>
              <p:cNvSpPr>
                <a:spLocks noChangeArrowheads="1"/>
              </p:cNvSpPr>
              <p:nvPr/>
            </p:nvSpPr>
            <p:spPr bwMode="auto">
              <a:xfrm>
                <a:off x="3488" y="2092"/>
                <a:ext cx="711" cy="258"/>
              </a:xfrm>
              <a:prstGeom prst="roundRect">
                <a:avLst>
                  <a:gd name="adj" fmla="val 16667"/>
                </a:avLst>
              </a:prstGeom>
              <a:noFill/>
              <a:ln w="1836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1" name="AutoShape 327"/>
              <p:cNvSpPr>
                <a:spLocks noChangeArrowheads="1"/>
              </p:cNvSpPr>
              <p:nvPr/>
            </p:nvSpPr>
            <p:spPr bwMode="auto">
              <a:xfrm>
                <a:off x="2968" y="2376"/>
                <a:ext cx="1825" cy="274"/>
              </a:xfrm>
              <a:prstGeom prst="roundRect">
                <a:avLst>
                  <a:gd name="adj" fmla="val 16667"/>
                </a:avLst>
              </a:prstGeom>
              <a:noFill/>
              <a:ln w="1836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542" name="Group 328"/>
              <p:cNvGrpSpPr>
                <a:grpSpLocks/>
              </p:cNvGrpSpPr>
              <p:nvPr/>
            </p:nvGrpSpPr>
            <p:grpSpPr bwMode="auto">
              <a:xfrm>
                <a:off x="3018" y="2416"/>
                <a:ext cx="302" cy="187"/>
                <a:chOff x="3018" y="2416"/>
                <a:chExt cx="302" cy="187"/>
              </a:xfrm>
            </p:grpSpPr>
            <p:sp>
              <p:nvSpPr>
                <p:cNvPr id="64639" name="Freeform 329"/>
                <p:cNvSpPr>
                  <a:spLocks noChangeArrowheads="1"/>
                </p:cNvSpPr>
                <p:nvPr/>
              </p:nvSpPr>
              <p:spPr bwMode="auto">
                <a:xfrm>
                  <a:off x="3018" y="2541"/>
                  <a:ext cx="274" cy="35"/>
                </a:xfrm>
                <a:custGeom>
                  <a:avLst/>
                  <a:gdLst>
                    <a:gd name="T0" fmla="*/ 0 w 1207"/>
                    <a:gd name="T1" fmla="*/ 0 h 184"/>
                    <a:gd name="T2" fmla="*/ 1 w 1207"/>
                    <a:gd name="T3" fmla="*/ 0 h 184"/>
                    <a:gd name="T4" fmla="*/ 1 w 1207"/>
                    <a:gd name="T5" fmla="*/ 0 h 184"/>
                    <a:gd name="T6" fmla="*/ 0 w 1207"/>
                    <a:gd name="T7" fmla="*/ 0 h 184"/>
                    <a:gd name="T8" fmla="*/ 0 w 1207"/>
                    <a:gd name="T9" fmla="*/ 0 h 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7"/>
                    <a:gd name="T16" fmla="*/ 0 h 184"/>
                    <a:gd name="T17" fmla="*/ 1207 w 1207"/>
                    <a:gd name="T18" fmla="*/ 184 h 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7" h="184">
                      <a:moveTo>
                        <a:pt x="0" y="0"/>
                      </a:moveTo>
                      <a:lnTo>
                        <a:pt x="1206" y="0"/>
                      </a:lnTo>
                      <a:lnTo>
                        <a:pt x="1206" y="183"/>
                      </a:lnTo>
                      <a:lnTo>
                        <a:pt x="0" y="18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7B7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40" name="Freeform 330"/>
                <p:cNvSpPr>
                  <a:spLocks noChangeArrowheads="1"/>
                </p:cNvSpPr>
                <p:nvPr/>
              </p:nvSpPr>
              <p:spPr bwMode="auto">
                <a:xfrm>
                  <a:off x="3018" y="2541"/>
                  <a:ext cx="274" cy="35"/>
                </a:xfrm>
                <a:custGeom>
                  <a:avLst/>
                  <a:gdLst>
                    <a:gd name="T0" fmla="*/ 0 w 1207"/>
                    <a:gd name="T1" fmla="*/ 0 h 184"/>
                    <a:gd name="T2" fmla="*/ 1 w 1207"/>
                    <a:gd name="T3" fmla="*/ 0 h 184"/>
                    <a:gd name="T4" fmla="*/ 1 w 1207"/>
                    <a:gd name="T5" fmla="*/ 0 h 184"/>
                    <a:gd name="T6" fmla="*/ 0 w 1207"/>
                    <a:gd name="T7" fmla="*/ 0 h 184"/>
                    <a:gd name="T8" fmla="*/ 0 w 1207"/>
                    <a:gd name="T9" fmla="*/ 0 h 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7"/>
                    <a:gd name="T16" fmla="*/ 0 h 184"/>
                    <a:gd name="T17" fmla="*/ 1207 w 1207"/>
                    <a:gd name="T18" fmla="*/ 184 h 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7" h="184">
                      <a:moveTo>
                        <a:pt x="0" y="0"/>
                      </a:moveTo>
                      <a:lnTo>
                        <a:pt x="1206" y="0"/>
                      </a:lnTo>
                      <a:lnTo>
                        <a:pt x="1206" y="183"/>
                      </a:lnTo>
                      <a:lnTo>
                        <a:pt x="0" y="18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41" name="Freeform 331"/>
                <p:cNvSpPr>
                  <a:spLocks noChangeArrowheads="1"/>
                </p:cNvSpPr>
                <p:nvPr/>
              </p:nvSpPr>
              <p:spPr bwMode="auto">
                <a:xfrm>
                  <a:off x="3018" y="2522"/>
                  <a:ext cx="303" cy="20"/>
                </a:xfrm>
                <a:custGeom>
                  <a:avLst/>
                  <a:gdLst>
                    <a:gd name="T0" fmla="*/ 0 w 1335"/>
                    <a:gd name="T1" fmla="*/ 0 h 100"/>
                    <a:gd name="T2" fmla="*/ 0 w 1335"/>
                    <a:gd name="T3" fmla="*/ 0 h 100"/>
                    <a:gd name="T4" fmla="*/ 1 w 1335"/>
                    <a:gd name="T5" fmla="*/ 0 h 100"/>
                    <a:gd name="T6" fmla="*/ 1 w 1335"/>
                    <a:gd name="T7" fmla="*/ 0 h 100"/>
                    <a:gd name="T8" fmla="*/ 0 w 1335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5"/>
                    <a:gd name="T16" fmla="*/ 0 h 100"/>
                    <a:gd name="T17" fmla="*/ 1335 w 1335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5" h="100">
                      <a:moveTo>
                        <a:pt x="0" y="99"/>
                      </a:moveTo>
                      <a:lnTo>
                        <a:pt x="127" y="0"/>
                      </a:lnTo>
                      <a:lnTo>
                        <a:pt x="1334" y="0"/>
                      </a:lnTo>
                      <a:lnTo>
                        <a:pt x="1205" y="99"/>
                      </a:lnTo>
                      <a:lnTo>
                        <a:pt x="0" y="99"/>
                      </a:lnTo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42" name="Freeform 332"/>
                <p:cNvSpPr>
                  <a:spLocks noChangeArrowheads="1"/>
                </p:cNvSpPr>
                <p:nvPr/>
              </p:nvSpPr>
              <p:spPr bwMode="auto">
                <a:xfrm>
                  <a:off x="3018" y="2522"/>
                  <a:ext cx="303" cy="20"/>
                </a:xfrm>
                <a:custGeom>
                  <a:avLst/>
                  <a:gdLst>
                    <a:gd name="T0" fmla="*/ 0 w 1335"/>
                    <a:gd name="T1" fmla="*/ 0 h 100"/>
                    <a:gd name="T2" fmla="*/ 0 w 1335"/>
                    <a:gd name="T3" fmla="*/ 0 h 100"/>
                    <a:gd name="T4" fmla="*/ 1 w 1335"/>
                    <a:gd name="T5" fmla="*/ 0 h 100"/>
                    <a:gd name="T6" fmla="*/ 1 w 1335"/>
                    <a:gd name="T7" fmla="*/ 0 h 100"/>
                    <a:gd name="T8" fmla="*/ 0 w 1335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5"/>
                    <a:gd name="T16" fmla="*/ 0 h 100"/>
                    <a:gd name="T17" fmla="*/ 1335 w 1335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5" h="100">
                      <a:moveTo>
                        <a:pt x="0" y="99"/>
                      </a:moveTo>
                      <a:lnTo>
                        <a:pt x="127" y="0"/>
                      </a:lnTo>
                      <a:lnTo>
                        <a:pt x="1334" y="0"/>
                      </a:lnTo>
                      <a:lnTo>
                        <a:pt x="1205" y="99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43" name="Freeform 333"/>
                <p:cNvSpPr>
                  <a:spLocks noChangeArrowheads="1"/>
                </p:cNvSpPr>
                <p:nvPr/>
              </p:nvSpPr>
              <p:spPr bwMode="auto">
                <a:xfrm>
                  <a:off x="3211" y="2553"/>
                  <a:ext cx="66" cy="8"/>
                </a:xfrm>
                <a:custGeom>
                  <a:avLst/>
                  <a:gdLst>
                    <a:gd name="T0" fmla="*/ 0 w 291"/>
                    <a:gd name="T1" fmla="*/ 0 h 43"/>
                    <a:gd name="T2" fmla="*/ 0 w 291"/>
                    <a:gd name="T3" fmla="*/ 0 h 43"/>
                    <a:gd name="T4" fmla="*/ 0 w 291"/>
                    <a:gd name="T5" fmla="*/ 0 h 43"/>
                    <a:gd name="T6" fmla="*/ 0 w 291"/>
                    <a:gd name="T7" fmla="*/ 0 h 43"/>
                    <a:gd name="T8" fmla="*/ 0 w 291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43"/>
                    <a:gd name="T17" fmla="*/ 291 w 291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43">
                      <a:moveTo>
                        <a:pt x="290" y="42"/>
                      </a:moveTo>
                      <a:lnTo>
                        <a:pt x="0" y="42"/>
                      </a:lnTo>
                      <a:lnTo>
                        <a:pt x="0" y="0"/>
                      </a:lnTo>
                      <a:lnTo>
                        <a:pt x="290" y="0"/>
                      </a:lnTo>
                      <a:lnTo>
                        <a:pt x="290" y="42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44" name="Freeform 334"/>
                <p:cNvSpPr>
                  <a:spLocks noChangeArrowheads="1"/>
                </p:cNvSpPr>
                <p:nvPr/>
              </p:nvSpPr>
              <p:spPr bwMode="auto">
                <a:xfrm>
                  <a:off x="3291" y="2522"/>
                  <a:ext cx="29" cy="54"/>
                </a:xfrm>
                <a:custGeom>
                  <a:avLst/>
                  <a:gdLst>
                    <a:gd name="T0" fmla="*/ 0 w 130"/>
                    <a:gd name="T1" fmla="*/ 0 h 282"/>
                    <a:gd name="T2" fmla="*/ 0 w 130"/>
                    <a:gd name="T3" fmla="*/ 0 h 282"/>
                    <a:gd name="T4" fmla="*/ 0 w 130"/>
                    <a:gd name="T5" fmla="*/ 0 h 282"/>
                    <a:gd name="T6" fmla="*/ 0 w 130"/>
                    <a:gd name="T7" fmla="*/ 0 h 282"/>
                    <a:gd name="T8" fmla="*/ 0 w 130"/>
                    <a:gd name="T9" fmla="*/ 0 h 2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0"/>
                    <a:gd name="T16" fmla="*/ 0 h 282"/>
                    <a:gd name="T17" fmla="*/ 130 w 130"/>
                    <a:gd name="T18" fmla="*/ 282 h 2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0" h="282">
                      <a:moveTo>
                        <a:pt x="0" y="281"/>
                      </a:moveTo>
                      <a:lnTo>
                        <a:pt x="129" y="176"/>
                      </a:lnTo>
                      <a:lnTo>
                        <a:pt x="129" y="0"/>
                      </a:lnTo>
                      <a:lnTo>
                        <a:pt x="0" y="99"/>
                      </a:lnTo>
                      <a:lnTo>
                        <a:pt x="0" y="281"/>
                      </a:lnTo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45" name="Freeform 335"/>
                <p:cNvSpPr>
                  <a:spLocks noChangeArrowheads="1"/>
                </p:cNvSpPr>
                <p:nvPr/>
              </p:nvSpPr>
              <p:spPr bwMode="auto">
                <a:xfrm>
                  <a:off x="3291" y="2522"/>
                  <a:ext cx="29" cy="54"/>
                </a:xfrm>
                <a:custGeom>
                  <a:avLst/>
                  <a:gdLst>
                    <a:gd name="T0" fmla="*/ 0 w 130"/>
                    <a:gd name="T1" fmla="*/ 0 h 282"/>
                    <a:gd name="T2" fmla="*/ 0 w 130"/>
                    <a:gd name="T3" fmla="*/ 0 h 282"/>
                    <a:gd name="T4" fmla="*/ 0 w 130"/>
                    <a:gd name="T5" fmla="*/ 0 h 282"/>
                    <a:gd name="T6" fmla="*/ 0 w 130"/>
                    <a:gd name="T7" fmla="*/ 0 h 282"/>
                    <a:gd name="T8" fmla="*/ 0 w 130"/>
                    <a:gd name="T9" fmla="*/ 0 h 2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0"/>
                    <a:gd name="T16" fmla="*/ 0 h 282"/>
                    <a:gd name="T17" fmla="*/ 130 w 130"/>
                    <a:gd name="T18" fmla="*/ 282 h 2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0" h="282">
                      <a:moveTo>
                        <a:pt x="0" y="281"/>
                      </a:moveTo>
                      <a:lnTo>
                        <a:pt x="129" y="176"/>
                      </a:lnTo>
                      <a:lnTo>
                        <a:pt x="129" y="0"/>
                      </a:lnTo>
                      <a:lnTo>
                        <a:pt x="0" y="99"/>
                      </a:lnTo>
                      <a:lnTo>
                        <a:pt x="0" y="281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46" name="Freeform 336"/>
                <p:cNvSpPr>
                  <a:spLocks noChangeArrowheads="1"/>
                </p:cNvSpPr>
                <p:nvPr/>
              </p:nvSpPr>
              <p:spPr bwMode="auto">
                <a:xfrm>
                  <a:off x="3019" y="2572"/>
                  <a:ext cx="242" cy="27"/>
                </a:xfrm>
                <a:custGeom>
                  <a:avLst/>
                  <a:gdLst>
                    <a:gd name="T0" fmla="*/ 0 w 1067"/>
                    <a:gd name="T1" fmla="*/ 0 h 140"/>
                    <a:gd name="T2" fmla="*/ 0 w 1067"/>
                    <a:gd name="T3" fmla="*/ 0 h 140"/>
                    <a:gd name="T4" fmla="*/ 1 w 1067"/>
                    <a:gd name="T5" fmla="*/ 0 h 140"/>
                    <a:gd name="T6" fmla="*/ 0 w 1067"/>
                    <a:gd name="T7" fmla="*/ 0 h 140"/>
                    <a:gd name="T8" fmla="*/ 0 w 1067"/>
                    <a:gd name="T9" fmla="*/ 0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7"/>
                    <a:gd name="T16" fmla="*/ 0 h 140"/>
                    <a:gd name="T17" fmla="*/ 1067 w 1067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7" h="140">
                      <a:moveTo>
                        <a:pt x="0" y="139"/>
                      </a:moveTo>
                      <a:lnTo>
                        <a:pt x="134" y="0"/>
                      </a:lnTo>
                      <a:lnTo>
                        <a:pt x="1066" y="0"/>
                      </a:lnTo>
                      <a:lnTo>
                        <a:pt x="931" y="139"/>
                      </a:lnTo>
                      <a:lnTo>
                        <a:pt x="0" y="139"/>
                      </a:lnTo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47" name="Freeform 337"/>
                <p:cNvSpPr>
                  <a:spLocks noChangeArrowheads="1"/>
                </p:cNvSpPr>
                <p:nvPr/>
              </p:nvSpPr>
              <p:spPr bwMode="auto">
                <a:xfrm>
                  <a:off x="3019" y="2572"/>
                  <a:ext cx="242" cy="27"/>
                </a:xfrm>
                <a:custGeom>
                  <a:avLst/>
                  <a:gdLst>
                    <a:gd name="T0" fmla="*/ 0 w 1067"/>
                    <a:gd name="T1" fmla="*/ 0 h 140"/>
                    <a:gd name="T2" fmla="*/ 0 w 1067"/>
                    <a:gd name="T3" fmla="*/ 0 h 140"/>
                    <a:gd name="T4" fmla="*/ 1 w 1067"/>
                    <a:gd name="T5" fmla="*/ 0 h 140"/>
                    <a:gd name="T6" fmla="*/ 0 w 1067"/>
                    <a:gd name="T7" fmla="*/ 0 h 140"/>
                    <a:gd name="T8" fmla="*/ 0 w 1067"/>
                    <a:gd name="T9" fmla="*/ 0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7"/>
                    <a:gd name="T16" fmla="*/ 0 h 140"/>
                    <a:gd name="T17" fmla="*/ 1067 w 1067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7" h="140">
                      <a:moveTo>
                        <a:pt x="0" y="139"/>
                      </a:moveTo>
                      <a:lnTo>
                        <a:pt x="134" y="0"/>
                      </a:lnTo>
                      <a:lnTo>
                        <a:pt x="1066" y="0"/>
                      </a:lnTo>
                      <a:lnTo>
                        <a:pt x="931" y="139"/>
                      </a:lnTo>
                      <a:lnTo>
                        <a:pt x="0" y="139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48" name="Freeform 338"/>
                <p:cNvSpPr>
                  <a:spLocks noChangeArrowheads="1"/>
                </p:cNvSpPr>
                <p:nvPr/>
              </p:nvSpPr>
              <p:spPr bwMode="auto">
                <a:xfrm>
                  <a:off x="3230" y="2572"/>
                  <a:ext cx="31" cy="32"/>
                </a:xfrm>
                <a:custGeom>
                  <a:avLst/>
                  <a:gdLst>
                    <a:gd name="T0" fmla="*/ 0 w 138"/>
                    <a:gd name="T1" fmla="*/ 0 h 167"/>
                    <a:gd name="T2" fmla="*/ 0 w 138"/>
                    <a:gd name="T3" fmla="*/ 0 h 167"/>
                    <a:gd name="T4" fmla="*/ 0 w 138"/>
                    <a:gd name="T5" fmla="*/ 0 h 167"/>
                    <a:gd name="T6" fmla="*/ 0 w 138"/>
                    <a:gd name="T7" fmla="*/ 0 h 167"/>
                    <a:gd name="T8" fmla="*/ 0 w 138"/>
                    <a:gd name="T9" fmla="*/ 0 h 1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8"/>
                    <a:gd name="T16" fmla="*/ 0 h 167"/>
                    <a:gd name="T17" fmla="*/ 138 w 138"/>
                    <a:gd name="T18" fmla="*/ 167 h 1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8" h="167">
                      <a:moveTo>
                        <a:pt x="0" y="166"/>
                      </a:moveTo>
                      <a:lnTo>
                        <a:pt x="137" y="51"/>
                      </a:lnTo>
                      <a:lnTo>
                        <a:pt x="137" y="0"/>
                      </a:lnTo>
                      <a:lnTo>
                        <a:pt x="0" y="138"/>
                      </a:lnTo>
                      <a:lnTo>
                        <a:pt x="0" y="166"/>
                      </a:lnTo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49" name="Freeform 339"/>
                <p:cNvSpPr>
                  <a:spLocks noChangeArrowheads="1"/>
                </p:cNvSpPr>
                <p:nvPr/>
              </p:nvSpPr>
              <p:spPr bwMode="auto">
                <a:xfrm>
                  <a:off x="3230" y="2572"/>
                  <a:ext cx="31" cy="32"/>
                </a:xfrm>
                <a:custGeom>
                  <a:avLst/>
                  <a:gdLst>
                    <a:gd name="T0" fmla="*/ 0 w 138"/>
                    <a:gd name="T1" fmla="*/ 0 h 167"/>
                    <a:gd name="T2" fmla="*/ 0 w 138"/>
                    <a:gd name="T3" fmla="*/ 0 h 167"/>
                    <a:gd name="T4" fmla="*/ 0 w 138"/>
                    <a:gd name="T5" fmla="*/ 0 h 167"/>
                    <a:gd name="T6" fmla="*/ 0 w 138"/>
                    <a:gd name="T7" fmla="*/ 0 h 167"/>
                    <a:gd name="T8" fmla="*/ 0 w 138"/>
                    <a:gd name="T9" fmla="*/ 0 h 1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8"/>
                    <a:gd name="T16" fmla="*/ 0 h 167"/>
                    <a:gd name="T17" fmla="*/ 138 w 138"/>
                    <a:gd name="T18" fmla="*/ 167 h 1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8" h="167">
                      <a:moveTo>
                        <a:pt x="0" y="166"/>
                      </a:moveTo>
                      <a:lnTo>
                        <a:pt x="137" y="51"/>
                      </a:lnTo>
                      <a:lnTo>
                        <a:pt x="137" y="0"/>
                      </a:lnTo>
                      <a:lnTo>
                        <a:pt x="0" y="138"/>
                      </a:lnTo>
                      <a:lnTo>
                        <a:pt x="0" y="166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50" name="Freeform 340"/>
                <p:cNvSpPr>
                  <a:spLocks noChangeArrowheads="1"/>
                </p:cNvSpPr>
                <p:nvPr/>
              </p:nvSpPr>
              <p:spPr bwMode="auto">
                <a:xfrm>
                  <a:off x="3019" y="2597"/>
                  <a:ext cx="212" cy="6"/>
                </a:xfrm>
                <a:custGeom>
                  <a:avLst/>
                  <a:gdLst>
                    <a:gd name="T0" fmla="*/ 0 w 933"/>
                    <a:gd name="T1" fmla="*/ 0 h 30"/>
                    <a:gd name="T2" fmla="*/ 0 w 933"/>
                    <a:gd name="T3" fmla="*/ 0 h 30"/>
                    <a:gd name="T4" fmla="*/ 0 w 933"/>
                    <a:gd name="T5" fmla="*/ 0 h 30"/>
                    <a:gd name="T6" fmla="*/ 0 w 933"/>
                    <a:gd name="T7" fmla="*/ 0 h 30"/>
                    <a:gd name="T8" fmla="*/ 0 w 933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33"/>
                    <a:gd name="T16" fmla="*/ 0 h 30"/>
                    <a:gd name="T17" fmla="*/ 933 w 933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33" h="30">
                      <a:moveTo>
                        <a:pt x="0" y="0"/>
                      </a:moveTo>
                      <a:lnTo>
                        <a:pt x="932" y="0"/>
                      </a:lnTo>
                      <a:lnTo>
                        <a:pt x="932" y="29"/>
                      </a:lnTo>
                      <a:lnTo>
                        <a:pt x="0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7B7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51" name="Freeform 341"/>
                <p:cNvSpPr>
                  <a:spLocks noChangeArrowheads="1"/>
                </p:cNvSpPr>
                <p:nvPr/>
              </p:nvSpPr>
              <p:spPr bwMode="auto">
                <a:xfrm>
                  <a:off x="3019" y="2597"/>
                  <a:ext cx="212" cy="6"/>
                </a:xfrm>
                <a:custGeom>
                  <a:avLst/>
                  <a:gdLst>
                    <a:gd name="T0" fmla="*/ 0 w 933"/>
                    <a:gd name="T1" fmla="*/ 0 h 30"/>
                    <a:gd name="T2" fmla="*/ 0 w 933"/>
                    <a:gd name="T3" fmla="*/ 0 h 30"/>
                    <a:gd name="T4" fmla="*/ 0 w 933"/>
                    <a:gd name="T5" fmla="*/ 0 h 30"/>
                    <a:gd name="T6" fmla="*/ 0 w 933"/>
                    <a:gd name="T7" fmla="*/ 0 h 30"/>
                    <a:gd name="T8" fmla="*/ 0 w 933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33"/>
                    <a:gd name="T16" fmla="*/ 0 h 30"/>
                    <a:gd name="T17" fmla="*/ 933 w 933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33" h="30">
                      <a:moveTo>
                        <a:pt x="0" y="0"/>
                      </a:moveTo>
                      <a:lnTo>
                        <a:pt x="932" y="0"/>
                      </a:lnTo>
                      <a:lnTo>
                        <a:pt x="932" y="29"/>
                      </a:lnTo>
                      <a:lnTo>
                        <a:pt x="0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52" name="Freeform 342"/>
                <p:cNvSpPr>
                  <a:spLocks noChangeArrowheads="1"/>
                </p:cNvSpPr>
                <p:nvPr/>
              </p:nvSpPr>
              <p:spPr bwMode="auto">
                <a:xfrm>
                  <a:off x="3059" y="2522"/>
                  <a:ext cx="218" cy="15"/>
                </a:xfrm>
                <a:custGeom>
                  <a:avLst/>
                  <a:gdLst>
                    <a:gd name="T0" fmla="*/ 0 w 960"/>
                    <a:gd name="T1" fmla="*/ 0 h 78"/>
                    <a:gd name="T2" fmla="*/ 0 w 960"/>
                    <a:gd name="T3" fmla="*/ 0 h 78"/>
                    <a:gd name="T4" fmla="*/ 0 w 960"/>
                    <a:gd name="T5" fmla="*/ 0 h 78"/>
                    <a:gd name="T6" fmla="*/ 0 w 960"/>
                    <a:gd name="T7" fmla="*/ 0 h 78"/>
                    <a:gd name="T8" fmla="*/ 0 w 960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0"/>
                    <a:gd name="T16" fmla="*/ 0 h 78"/>
                    <a:gd name="T17" fmla="*/ 960 w 960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0" h="78">
                      <a:moveTo>
                        <a:pt x="0" y="77"/>
                      </a:moveTo>
                      <a:lnTo>
                        <a:pt x="101" y="0"/>
                      </a:lnTo>
                      <a:lnTo>
                        <a:pt x="959" y="0"/>
                      </a:lnTo>
                      <a:lnTo>
                        <a:pt x="863" y="77"/>
                      </a:lnTo>
                      <a:lnTo>
                        <a:pt x="0" y="77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53" name="Freeform 343"/>
                <p:cNvSpPr>
                  <a:spLocks noChangeArrowheads="1"/>
                </p:cNvSpPr>
                <p:nvPr/>
              </p:nvSpPr>
              <p:spPr bwMode="auto">
                <a:xfrm>
                  <a:off x="3059" y="2522"/>
                  <a:ext cx="218" cy="15"/>
                </a:xfrm>
                <a:custGeom>
                  <a:avLst/>
                  <a:gdLst>
                    <a:gd name="T0" fmla="*/ 0 w 960"/>
                    <a:gd name="T1" fmla="*/ 0 h 78"/>
                    <a:gd name="T2" fmla="*/ 0 w 960"/>
                    <a:gd name="T3" fmla="*/ 0 h 78"/>
                    <a:gd name="T4" fmla="*/ 0 w 960"/>
                    <a:gd name="T5" fmla="*/ 0 h 78"/>
                    <a:gd name="T6" fmla="*/ 0 w 960"/>
                    <a:gd name="T7" fmla="*/ 0 h 78"/>
                    <a:gd name="T8" fmla="*/ 0 w 960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0"/>
                    <a:gd name="T16" fmla="*/ 0 h 78"/>
                    <a:gd name="T17" fmla="*/ 960 w 960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0" h="78">
                      <a:moveTo>
                        <a:pt x="0" y="77"/>
                      </a:moveTo>
                      <a:lnTo>
                        <a:pt x="101" y="0"/>
                      </a:lnTo>
                      <a:lnTo>
                        <a:pt x="959" y="0"/>
                      </a:lnTo>
                      <a:lnTo>
                        <a:pt x="863" y="77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54" name="Freeform 344"/>
                <p:cNvSpPr>
                  <a:spLocks noChangeArrowheads="1"/>
                </p:cNvSpPr>
                <p:nvPr/>
              </p:nvSpPr>
              <p:spPr bwMode="auto">
                <a:xfrm>
                  <a:off x="3057" y="2416"/>
                  <a:ext cx="216" cy="14"/>
                </a:xfrm>
                <a:custGeom>
                  <a:avLst/>
                  <a:gdLst>
                    <a:gd name="T0" fmla="*/ 0 w 953"/>
                    <a:gd name="T1" fmla="*/ 0 h 73"/>
                    <a:gd name="T2" fmla="*/ 0 w 953"/>
                    <a:gd name="T3" fmla="*/ 0 h 73"/>
                    <a:gd name="T4" fmla="*/ 0 w 953"/>
                    <a:gd name="T5" fmla="*/ 0 h 73"/>
                    <a:gd name="T6" fmla="*/ 0 w 953"/>
                    <a:gd name="T7" fmla="*/ 0 h 73"/>
                    <a:gd name="T8" fmla="*/ 0 w 953"/>
                    <a:gd name="T9" fmla="*/ 0 h 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3"/>
                    <a:gd name="T16" fmla="*/ 0 h 73"/>
                    <a:gd name="T17" fmla="*/ 953 w 953"/>
                    <a:gd name="T18" fmla="*/ 73 h 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3" h="73">
                      <a:moveTo>
                        <a:pt x="0" y="72"/>
                      </a:moveTo>
                      <a:lnTo>
                        <a:pt x="94" y="0"/>
                      </a:lnTo>
                      <a:lnTo>
                        <a:pt x="952" y="0"/>
                      </a:lnTo>
                      <a:lnTo>
                        <a:pt x="855" y="72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55" name="Freeform 345"/>
                <p:cNvSpPr>
                  <a:spLocks noChangeArrowheads="1"/>
                </p:cNvSpPr>
                <p:nvPr/>
              </p:nvSpPr>
              <p:spPr bwMode="auto">
                <a:xfrm>
                  <a:off x="3057" y="2416"/>
                  <a:ext cx="216" cy="14"/>
                </a:xfrm>
                <a:custGeom>
                  <a:avLst/>
                  <a:gdLst>
                    <a:gd name="T0" fmla="*/ 0 w 953"/>
                    <a:gd name="T1" fmla="*/ 0 h 73"/>
                    <a:gd name="T2" fmla="*/ 0 w 953"/>
                    <a:gd name="T3" fmla="*/ 0 h 73"/>
                    <a:gd name="T4" fmla="*/ 0 w 953"/>
                    <a:gd name="T5" fmla="*/ 0 h 73"/>
                    <a:gd name="T6" fmla="*/ 0 w 953"/>
                    <a:gd name="T7" fmla="*/ 0 h 73"/>
                    <a:gd name="T8" fmla="*/ 0 w 953"/>
                    <a:gd name="T9" fmla="*/ 0 h 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3"/>
                    <a:gd name="T16" fmla="*/ 0 h 73"/>
                    <a:gd name="T17" fmla="*/ 953 w 953"/>
                    <a:gd name="T18" fmla="*/ 73 h 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3" h="73">
                      <a:moveTo>
                        <a:pt x="0" y="72"/>
                      </a:moveTo>
                      <a:lnTo>
                        <a:pt x="94" y="0"/>
                      </a:lnTo>
                      <a:lnTo>
                        <a:pt x="952" y="0"/>
                      </a:lnTo>
                      <a:lnTo>
                        <a:pt x="855" y="72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56" name="Freeform 346"/>
                <p:cNvSpPr>
                  <a:spLocks noChangeArrowheads="1"/>
                </p:cNvSpPr>
                <p:nvPr/>
              </p:nvSpPr>
              <p:spPr bwMode="auto">
                <a:xfrm>
                  <a:off x="3057" y="2429"/>
                  <a:ext cx="196" cy="106"/>
                </a:xfrm>
                <a:custGeom>
                  <a:avLst/>
                  <a:gdLst>
                    <a:gd name="T0" fmla="*/ 0 w 866"/>
                    <a:gd name="T1" fmla="*/ 0 h 557"/>
                    <a:gd name="T2" fmla="*/ 0 w 866"/>
                    <a:gd name="T3" fmla="*/ 0 h 557"/>
                    <a:gd name="T4" fmla="*/ 0 w 866"/>
                    <a:gd name="T5" fmla="*/ 0 h 557"/>
                    <a:gd name="T6" fmla="*/ 0 w 866"/>
                    <a:gd name="T7" fmla="*/ 0 h 557"/>
                    <a:gd name="T8" fmla="*/ 0 w 866"/>
                    <a:gd name="T9" fmla="*/ 0 h 5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6"/>
                    <a:gd name="T16" fmla="*/ 0 h 557"/>
                    <a:gd name="T17" fmla="*/ 866 w 866"/>
                    <a:gd name="T18" fmla="*/ 557 h 5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6" h="557">
                      <a:moveTo>
                        <a:pt x="0" y="0"/>
                      </a:moveTo>
                      <a:lnTo>
                        <a:pt x="865" y="0"/>
                      </a:lnTo>
                      <a:lnTo>
                        <a:pt x="865" y="556"/>
                      </a:lnTo>
                      <a:lnTo>
                        <a:pt x="0" y="55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7B7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57" name="Freeform 347"/>
                <p:cNvSpPr>
                  <a:spLocks noChangeArrowheads="1"/>
                </p:cNvSpPr>
                <p:nvPr/>
              </p:nvSpPr>
              <p:spPr bwMode="auto">
                <a:xfrm>
                  <a:off x="3057" y="2429"/>
                  <a:ext cx="196" cy="106"/>
                </a:xfrm>
                <a:custGeom>
                  <a:avLst/>
                  <a:gdLst>
                    <a:gd name="T0" fmla="*/ 0 w 866"/>
                    <a:gd name="T1" fmla="*/ 0 h 557"/>
                    <a:gd name="T2" fmla="*/ 0 w 866"/>
                    <a:gd name="T3" fmla="*/ 0 h 557"/>
                    <a:gd name="T4" fmla="*/ 0 w 866"/>
                    <a:gd name="T5" fmla="*/ 0 h 557"/>
                    <a:gd name="T6" fmla="*/ 0 w 866"/>
                    <a:gd name="T7" fmla="*/ 0 h 557"/>
                    <a:gd name="T8" fmla="*/ 0 w 866"/>
                    <a:gd name="T9" fmla="*/ 0 h 5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6"/>
                    <a:gd name="T16" fmla="*/ 0 h 557"/>
                    <a:gd name="T17" fmla="*/ 866 w 866"/>
                    <a:gd name="T18" fmla="*/ 557 h 5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6" h="557">
                      <a:moveTo>
                        <a:pt x="0" y="0"/>
                      </a:moveTo>
                      <a:lnTo>
                        <a:pt x="865" y="0"/>
                      </a:lnTo>
                      <a:lnTo>
                        <a:pt x="865" y="556"/>
                      </a:lnTo>
                      <a:lnTo>
                        <a:pt x="0" y="55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58" name="Freeform 348"/>
                <p:cNvSpPr>
                  <a:spLocks noChangeArrowheads="1"/>
                </p:cNvSpPr>
                <p:nvPr/>
              </p:nvSpPr>
              <p:spPr bwMode="auto">
                <a:xfrm>
                  <a:off x="3074" y="2443"/>
                  <a:ext cx="162" cy="82"/>
                </a:xfrm>
                <a:custGeom>
                  <a:avLst/>
                  <a:gdLst>
                    <a:gd name="T0" fmla="*/ 0 w 716"/>
                    <a:gd name="T1" fmla="*/ 0 h 431"/>
                    <a:gd name="T2" fmla="*/ 0 w 716"/>
                    <a:gd name="T3" fmla="*/ 0 h 431"/>
                    <a:gd name="T4" fmla="*/ 0 w 716"/>
                    <a:gd name="T5" fmla="*/ 0 h 431"/>
                    <a:gd name="T6" fmla="*/ 0 w 716"/>
                    <a:gd name="T7" fmla="*/ 0 h 431"/>
                    <a:gd name="T8" fmla="*/ 0 w 716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6"/>
                    <a:gd name="T16" fmla="*/ 0 h 431"/>
                    <a:gd name="T17" fmla="*/ 716 w 716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6" h="431">
                      <a:moveTo>
                        <a:pt x="0" y="0"/>
                      </a:moveTo>
                      <a:lnTo>
                        <a:pt x="715" y="0"/>
                      </a:lnTo>
                      <a:lnTo>
                        <a:pt x="715" y="430"/>
                      </a:lnTo>
                      <a:lnTo>
                        <a:pt x="0" y="4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59" name="Freeform 349"/>
                <p:cNvSpPr>
                  <a:spLocks noChangeArrowheads="1"/>
                </p:cNvSpPr>
                <p:nvPr/>
              </p:nvSpPr>
              <p:spPr bwMode="auto">
                <a:xfrm>
                  <a:off x="3074" y="2443"/>
                  <a:ext cx="162" cy="82"/>
                </a:xfrm>
                <a:custGeom>
                  <a:avLst/>
                  <a:gdLst>
                    <a:gd name="T0" fmla="*/ 0 w 716"/>
                    <a:gd name="T1" fmla="*/ 0 h 431"/>
                    <a:gd name="T2" fmla="*/ 0 w 716"/>
                    <a:gd name="T3" fmla="*/ 0 h 431"/>
                    <a:gd name="T4" fmla="*/ 0 w 716"/>
                    <a:gd name="T5" fmla="*/ 0 h 431"/>
                    <a:gd name="T6" fmla="*/ 0 w 716"/>
                    <a:gd name="T7" fmla="*/ 0 h 431"/>
                    <a:gd name="T8" fmla="*/ 0 w 716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6"/>
                    <a:gd name="T16" fmla="*/ 0 h 431"/>
                    <a:gd name="T17" fmla="*/ 716 w 716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6" h="431">
                      <a:moveTo>
                        <a:pt x="0" y="0"/>
                      </a:moveTo>
                      <a:lnTo>
                        <a:pt x="715" y="0"/>
                      </a:lnTo>
                      <a:lnTo>
                        <a:pt x="715" y="430"/>
                      </a:lnTo>
                      <a:lnTo>
                        <a:pt x="0" y="4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60" name="Freeform 350"/>
                <p:cNvSpPr>
                  <a:spLocks noChangeArrowheads="1"/>
                </p:cNvSpPr>
                <p:nvPr/>
              </p:nvSpPr>
              <p:spPr bwMode="auto">
                <a:xfrm>
                  <a:off x="3251" y="2416"/>
                  <a:ext cx="22" cy="118"/>
                </a:xfrm>
                <a:custGeom>
                  <a:avLst/>
                  <a:gdLst>
                    <a:gd name="T0" fmla="*/ 0 w 98"/>
                    <a:gd name="T1" fmla="*/ 0 h 623"/>
                    <a:gd name="T2" fmla="*/ 0 w 98"/>
                    <a:gd name="T3" fmla="*/ 0 h 623"/>
                    <a:gd name="T4" fmla="*/ 0 w 98"/>
                    <a:gd name="T5" fmla="*/ 0 h 623"/>
                    <a:gd name="T6" fmla="*/ 0 w 98"/>
                    <a:gd name="T7" fmla="*/ 0 h 623"/>
                    <a:gd name="T8" fmla="*/ 0 w 98"/>
                    <a:gd name="T9" fmla="*/ 0 h 6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8"/>
                    <a:gd name="T16" fmla="*/ 0 h 623"/>
                    <a:gd name="T17" fmla="*/ 98 w 98"/>
                    <a:gd name="T18" fmla="*/ 623 h 6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8" h="623">
                      <a:moveTo>
                        <a:pt x="0" y="622"/>
                      </a:moveTo>
                      <a:lnTo>
                        <a:pt x="97" y="544"/>
                      </a:lnTo>
                      <a:lnTo>
                        <a:pt x="97" y="0"/>
                      </a:lnTo>
                      <a:lnTo>
                        <a:pt x="0" y="72"/>
                      </a:lnTo>
                      <a:lnTo>
                        <a:pt x="0" y="622"/>
                      </a:lnTo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61" name="Freeform 351"/>
                <p:cNvSpPr>
                  <a:spLocks noChangeArrowheads="1"/>
                </p:cNvSpPr>
                <p:nvPr/>
              </p:nvSpPr>
              <p:spPr bwMode="auto">
                <a:xfrm>
                  <a:off x="3251" y="2416"/>
                  <a:ext cx="22" cy="118"/>
                </a:xfrm>
                <a:custGeom>
                  <a:avLst/>
                  <a:gdLst>
                    <a:gd name="T0" fmla="*/ 0 w 98"/>
                    <a:gd name="T1" fmla="*/ 0 h 623"/>
                    <a:gd name="T2" fmla="*/ 0 w 98"/>
                    <a:gd name="T3" fmla="*/ 0 h 623"/>
                    <a:gd name="T4" fmla="*/ 0 w 98"/>
                    <a:gd name="T5" fmla="*/ 0 h 623"/>
                    <a:gd name="T6" fmla="*/ 0 w 98"/>
                    <a:gd name="T7" fmla="*/ 0 h 623"/>
                    <a:gd name="T8" fmla="*/ 0 w 98"/>
                    <a:gd name="T9" fmla="*/ 0 h 6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8"/>
                    <a:gd name="T16" fmla="*/ 0 h 623"/>
                    <a:gd name="T17" fmla="*/ 98 w 98"/>
                    <a:gd name="T18" fmla="*/ 623 h 6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8" h="623">
                      <a:moveTo>
                        <a:pt x="0" y="622"/>
                      </a:moveTo>
                      <a:lnTo>
                        <a:pt x="97" y="544"/>
                      </a:lnTo>
                      <a:lnTo>
                        <a:pt x="97" y="0"/>
                      </a:lnTo>
                      <a:lnTo>
                        <a:pt x="0" y="72"/>
                      </a:lnTo>
                      <a:lnTo>
                        <a:pt x="0" y="622"/>
                      </a:lnTo>
                    </a:path>
                  </a:pathLst>
                </a:custGeom>
                <a:noFill/>
                <a:ln w="9360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543" name="Group 352"/>
              <p:cNvGrpSpPr>
                <a:grpSpLocks/>
              </p:cNvGrpSpPr>
              <p:nvPr/>
            </p:nvGrpSpPr>
            <p:grpSpPr bwMode="auto">
              <a:xfrm>
                <a:off x="3548" y="2131"/>
                <a:ext cx="583" cy="169"/>
                <a:chOff x="3548" y="2131"/>
                <a:chExt cx="583" cy="169"/>
              </a:xfrm>
            </p:grpSpPr>
            <p:grpSp>
              <p:nvGrpSpPr>
                <p:cNvPr id="64561" name="Group 353"/>
                <p:cNvGrpSpPr>
                  <a:grpSpLocks/>
                </p:cNvGrpSpPr>
                <p:nvPr/>
              </p:nvGrpSpPr>
              <p:grpSpPr bwMode="auto">
                <a:xfrm>
                  <a:off x="3548" y="2148"/>
                  <a:ext cx="461" cy="152"/>
                  <a:chOff x="3548" y="2148"/>
                  <a:chExt cx="461" cy="152"/>
                </a:xfrm>
              </p:grpSpPr>
              <p:sp>
                <p:nvSpPr>
                  <p:cNvPr id="64563" name="Freeform 354"/>
                  <p:cNvSpPr>
                    <a:spLocks noChangeArrowheads="1"/>
                  </p:cNvSpPr>
                  <p:nvPr/>
                </p:nvSpPr>
                <p:spPr bwMode="auto">
                  <a:xfrm>
                    <a:off x="3549" y="2148"/>
                    <a:ext cx="460" cy="66"/>
                  </a:xfrm>
                  <a:custGeom>
                    <a:avLst/>
                    <a:gdLst>
                      <a:gd name="T0" fmla="*/ 1 w 2030"/>
                      <a:gd name="T1" fmla="*/ 0 h 348"/>
                      <a:gd name="T2" fmla="*/ 1 w 2030"/>
                      <a:gd name="T3" fmla="*/ 0 h 348"/>
                      <a:gd name="T4" fmla="*/ 0 w 2030"/>
                      <a:gd name="T5" fmla="*/ 0 h 348"/>
                      <a:gd name="T6" fmla="*/ 0 w 2030"/>
                      <a:gd name="T7" fmla="*/ 0 h 348"/>
                      <a:gd name="T8" fmla="*/ 1 w 2030"/>
                      <a:gd name="T9" fmla="*/ 0 h 3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30"/>
                      <a:gd name="T16" fmla="*/ 0 h 348"/>
                      <a:gd name="T17" fmla="*/ 2030 w 2030"/>
                      <a:gd name="T18" fmla="*/ 348 h 3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30" h="348">
                        <a:moveTo>
                          <a:pt x="1618" y="347"/>
                        </a:moveTo>
                        <a:lnTo>
                          <a:pt x="2029" y="0"/>
                        </a:lnTo>
                        <a:lnTo>
                          <a:pt x="533" y="0"/>
                        </a:lnTo>
                        <a:lnTo>
                          <a:pt x="0" y="347"/>
                        </a:lnTo>
                        <a:lnTo>
                          <a:pt x="1618" y="347"/>
                        </a:lnTo>
                      </a:path>
                    </a:pathLst>
                  </a:custGeom>
                  <a:solidFill>
                    <a:srgbClr val="3CAFE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64" name="Freeform 355"/>
                  <p:cNvSpPr>
                    <a:spLocks noChangeArrowheads="1"/>
                  </p:cNvSpPr>
                  <p:nvPr/>
                </p:nvSpPr>
                <p:spPr bwMode="auto">
                  <a:xfrm>
                    <a:off x="3549" y="2148"/>
                    <a:ext cx="460" cy="66"/>
                  </a:xfrm>
                  <a:custGeom>
                    <a:avLst/>
                    <a:gdLst>
                      <a:gd name="T0" fmla="*/ 1 w 2030"/>
                      <a:gd name="T1" fmla="*/ 0 h 348"/>
                      <a:gd name="T2" fmla="*/ 1 w 2030"/>
                      <a:gd name="T3" fmla="*/ 0 h 348"/>
                      <a:gd name="T4" fmla="*/ 0 w 2030"/>
                      <a:gd name="T5" fmla="*/ 0 h 348"/>
                      <a:gd name="T6" fmla="*/ 0 w 2030"/>
                      <a:gd name="T7" fmla="*/ 0 h 348"/>
                      <a:gd name="T8" fmla="*/ 1 w 2030"/>
                      <a:gd name="T9" fmla="*/ 0 h 3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30"/>
                      <a:gd name="T16" fmla="*/ 0 h 348"/>
                      <a:gd name="T17" fmla="*/ 2030 w 2030"/>
                      <a:gd name="T18" fmla="*/ 348 h 3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30" h="348">
                        <a:moveTo>
                          <a:pt x="1618" y="347"/>
                        </a:moveTo>
                        <a:lnTo>
                          <a:pt x="2029" y="0"/>
                        </a:lnTo>
                        <a:lnTo>
                          <a:pt x="533" y="0"/>
                        </a:lnTo>
                        <a:lnTo>
                          <a:pt x="0" y="347"/>
                        </a:lnTo>
                        <a:lnTo>
                          <a:pt x="1618" y="347"/>
                        </a:lnTo>
                      </a:path>
                    </a:pathLst>
                  </a:custGeom>
                  <a:noFill/>
                  <a:ln w="9360">
                    <a:solidFill>
                      <a:srgbClr val="ADD6E7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65" name="Freeform 356"/>
                  <p:cNvSpPr>
                    <a:spLocks noChangeArrowheads="1"/>
                  </p:cNvSpPr>
                  <p:nvPr/>
                </p:nvSpPr>
                <p:spPr bwMode="auto">
                  <a:xfrm>
                    <a:off x="3916" y="2148"/>
                    <a:ext cx="94" cy="153"/>
                  </a:xfrm>
                  <a:custGeom>
                    <a:avLst/>
                    <a:gdLst>
                      <a:gd name="T0" fmla="*/ 0 w 413"/>
                      <a:gd name="T1" fmla="*/ 0 h 806"/>
                      <a:gd name="T2" fmla="*/ 0 w 413"/>
                      <a:gd name="T3" fmla="*/ 0 h 806"/>
                      <a:gd name="T4" fmla="*/ 0 w 413"/>
                      <a:gd name="T5" fmla="*/ 0 h 806"/>
                      <a:gd name="T6" fmla="*/ 0 w 413"/>
                      <a:gd name="T7" fmla="*/ 0 h 806"/>
                      <a:gd name="T8" fmla="*/ 0 w 413"/>
                      <a:gd name="T9" fmla="*/ 0 h 8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3"/>
                      <a:gd name="T16" fmla="*/ 0 h 806"/>
                      <a:gd name="T17" fmla="*/ 413 w 413"/>
                      <a:gd name="T18" fmla="*/ 806 h 8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3" h="806">
                        <a:moveTo>
                          <a:pt x="412" y="399"/>
                        </a:moveTo>
                        <a:lnTo>
                          <a:pt x="412" y="0"/>
                        </a:lnTo>
                        <a:lnTo>
                          <a:pt x="0" y="346"/>
                        </a:lnTo>
                        <a:lnTo>
                          <a:pt x="0" y="805"/>
                        </a:lnTo>
                        <a:lnTo>
                          <a:pt x="412" y="399"/>
                        </a:lnTo>
                      </a:path>
                    </a:pathLst>
                  </a:custGeom>
                  <a:solidFill>
                    <a:srgbClr val="07608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66" name="Freeform 357"/>
                  <p:cNvSpPr>
                    <a:spLocks noChangeArrowheads="1"/>
                  </p:cNvSpPr>
                  <p:nvPr/>
                </p:nvSpPr>
                <p:spPr bwMode="auto">
                  <a:xfrm>
                    <a:off x="3916" y="2148"/>
                    <a:ext cx="94" cy="153"/>
                  </a:xfrm>
                  <a:custGeom>
                    <a:avLst/>
                    <a:gdLst>
                      <a:gd name="T0" fmla="*/ 0 w 413"/>
                      <a:gd name="T1" fmla="*/ 0 h 806"/>
                      <a:gd name="T2" fmla="*/ 0 w 413"/>
                      <a:gd name="T3" fmla="*/ 0 h 806"/>
                      <a:gd name="T4" fmla="*/ 0 w 413"/>
                      <a:gd name="T5" fmla="*/ 0 h 806"/>
                      <a:gd name="T6" fmla="*/ 0 w 413"/>
                      <a:gd name="T7" fmla="*/ 0 h 806"/>
                      <a:gd name="T8" fmla="*/ 0 w 413"/>
                      <a:gd name="T9" fmla="*/ 0 h 8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3"/>
                      <a:gd name="T16" fmla="*/ 0 h 806"/>
                      <a:gd name="T17" fmla="*/ 413 w 413"/>
                      <a:gd name="T18" fmla="*/ 806 h 8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3" h="806">
                        <a:moveTo>
                          <a:pt x="412" y="399"/>
                        </a:moveTo>
                        <a:lnTo>
                          <a:pt x="412" y="0"/>
                        </a:lnTo>
                        <a:lnTo>
                          <a:pt x="0" y="346"/>
                        </a:lnTo>
                        <a:lnTo>
                          <a:pt x="0" y="805"/>
                        </a:lnTo>
                        <a:lnTo>
                          <a:pt x="412" y="399"/>
                        </a:lnTo>
                      </a:path>
                    </a:pathLst>
                  </a:custGeom>
                  <a:noFill/>
                  <a:ln w="9360">
                    <a:solidFill>
                      <a:srgbClr val="ADD6E7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67" name="Freeform 358"/>
                  <p:cNvSpPr>
                    <a:spLocks noChangeArrowheads="1"/>
                  </p:cNvSpPr>
                  <p:nvPr/>
                </p:nvSpPr>
                <p:spPr bwMode="auto">
                  <a:xfrm>
                    <a:off x="3549" y="2213"/>
                    <a:ext cx="367" cy="87"/>
                  </a:xfrm>
                  <a:custGeom>
                    <a:avLst/>
                    <a:gdLst>
                      <a:gd name="T0" fmla="*/ 1 w 1619"/>
                      <a:gd name="T1" fmla="*/ 0 h 459"/>
                      <a:gd name="T2" fmla="*/ 1 w 1619"/>
                      <a:gd name="T3" fmla="*/ 0 h 459"/>
                      <a:gd name="T4" fmla="*/ 0 w 1619"/>
                      <a:gd name="T5" fmla="*/ 0 h 459"/>
                      <a:gd name="T6" fmla="*/ 0 w 1619"/>
                      <a:gd name="T7" fmla="*/ 0 h 459"/>
                      <a:gd name="T8" fmla="*/ 1 w 1619"/>
                      <a:gd name="T9" fmla="*/ 0 h 4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9"/>
                      <a:gd name="T16" fmla="*/ 0 h 459"/>
                      <a:gd name="T17" fmla="*/ 1619 w 1619"/>
                      <a:gd name="T18" fmla="*/ 459 h 4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9" h="459">
                        <a:moveTo>
                          <a:pt x="1618" y="458"/>
                        </a:moveTo>
                        <a:lnTo>
                          <a:pt x="1618" y="0"/>
                        </a:lnTo>
                        <a:lnTo>
                          <a:pt x="0" y="0"/>
                        </a:lnTo>
                        <a:lnTo>
                          <a:pt x="1" y="458"/>
                        </a:lnTo>
                        <a:lnTo>
                          <a:pt x="1618" y="458"/>
                        </a:lnTo>
                      </a:path>
                    </a:pathLst>
                  </a:custGeom>
                  <a:solidFill>
                    <a:srgbClr val="1C97C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68" name="Freeform 359"/>
                  <p:cNvSpPr>
                    <a:spLocks noChangeArrowheads="1"/>
                  </p:cNvSpPr>
                  <p:nvPr/>
                </p:nvSpPr>
                <p:spPr bwMode="auto">
                  <a:xfrm>
                    <a:off x="3549" y="2213"/>
                    <a:ext cx="367" cy="87"/>
                  </a:xfrm>
                  <a:custGeom>
                    <a:avLst/>
                    <a:gdLst>
                      <a:gd name="T0" fmla="*/ 1 w 1619"/>
                      <a:gd name="T1" fmla="*/ 0 h 459"/>
                      <a:gd name="T2" fmla="*/ 1 w 1619"/>
                      <a:gd name="T3" fmla="*/ 0 h 459"/>
                      <a:gd name="T4" fmla="*/ 0 w 1619"/>
                      <a:gd name="T5" fmla="*/ 0 h 459"/>
                      <a:gd name="T6" fmla="*/ 0 w 1619"/>
                      <a:gd name="T7" fmla="*/ 0 h 459"/>
                      <a:gd name="T8" fmla="*/ 1 w 1619"/>
                      <a:gd name="T9" fmla="*/ 0 h 4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9"/>
                      <a:gd name="T16" fmla="*/ 0 h 459"/>
                      <a:gd name="T17" fmla="*/ 1619 w 1619"/>
                      <a:gd name="T18" fmla="*/ 459 h 4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9" h="459">
                        <a:moveTo>
                          <a:pt x="1618" y="458"/>
                        </a:moveTo>
                        <a:lnTo>
                          <a:pt x="1618" y="0"/>
                        </a:lnTo>
                        <a:lnTo>
                          <a:pt x="0" y="0"/>
                        </a:lnTo>
                        <a:lnTo>
                          <a:pt x="1" y="458"/>
                        </a:lnTo>
                        <a:lnTo>
                          <a:pt x="1618" y="458"/>
                        </a:lnTo>
                      </a:path>
                    </a:pathLst>
                  </a:custGeom>
                  <a:noFill/>
                  <a:ln w="9360">
                    <a:solidFill>
                      <a:srgbClr val="ADD6E7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69" name="Freeform 360"/>
                  <p:cNvSpPr>
                    <a:spLocks noChangeArrowheads="1"/>
                  </p:cNvSpPr>
                  <p:nvPr/>
                </p:nvSpPr>
                <p:spPr bwMode="auto">
                  <a:xfrm>
                    <a:off x="3585" y="2239"/>
                    <a:ext cx="277" cy="47"/>
                  </a:xfrm>
                  <a:custGeom>
                    <a:avLst/>
                    <a:gdLst>
                      <a:gd name="T0" fmla="*/ 1 w 1222"/>
                      <a:gd name="T1" fmla="*/ 0 h 246"/>
                      <a:gd name="T2" fmla="*/ 1 w 1222"/>
                      <a:gd name="T3" fmla="*/ 0 h 246"/>
                      <a:gd name="T4" fmla="*/ 0 w 1222"/>
                      <a:gd name="T5" fmla="*/ 0 h 246"/>
                      <a:gd name="T6" fmla="*/ 0 w 1222"/>
                      <a:gd name="T7" fmla="*/ 0 h 246"/>
                      <a:gd name="T8" fmla="*/ 1 w 1222"/>
                      <a:gd name="T9" fmla="*/ 0 h 2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2"/>
                      <a:gd name="T16" fmla="*/ 0 h 246"/>
                      <a:gd name="T17" fmla="*/ 1222 w 1222"/>
                      <a:gd name="T18" fmla="*/ 246 h 2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2" h="246">
                        <a:moveTo>
                          <a:pt x="1221" y="245"/>
                        </a:moveTo>
                        <a:lnTo>
                          <a:pt x="1221" y="0"/>
                        </a:lnTo>
                        <a:lnTo>
                          <a:pt x="0" y="0"/>
                        </a:lnTo>
                        <a:lnTo>
                          <a:pt x="0" y="245"/>
                        </a:lnTo>
                        <a:lnTo>
                          <a:pt x="1221" y="245"/>
                        </a:lnTo>
                      </a:path>
                    </a:pathLst>
                  </a:custGeom>
                  <a:solidFill>
                    <a:srgbClr val="1349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70" name="Freeform 361"/>
                  <p:cNvSpPr>
                    <a:spLocks noChangeArrowheads="1"/>
                  </p:cNvSpPr>
                  <p:nvPr/>
                </p:nvSpPr>
                <p:spPr bwMode="auto">
                  <a:xfrm>
                    <a:off x="3585" y="2239"/>
                    <a:ext cx="277" cy="47"/>
                  </a:xfrm>
                  <a:custGeom>
                    <a:avLst/>
                    <a:gdLst>
                      <a:gd name="T0" fmla="*/ 1 w 1222"/>
                      <a:gd name="T1" fmla="*/ 0 h 246"/>
                      <a:gd name="T2" fmla="*/ 1 w 1222"/>
                      <a:gd name="T3" fmla="*/ 0 h 246"/>
                      <a:gd name="T4" fmla="*/ 0 w 1222"/>
                      <a:gd name="T5" fmla="*/ 0 h 246"/>
                      <a:gd name="T6" fmla="*/ 0 w 1222"/>
                      <a:gd name="T7" fmla="*/ 0 h 246"/>
                      <a:gd name="T8" fmla="*/ 1 w 1222"/>
                      <a:gd name="T9" fmla="*/ 0 h 2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2"/>
                      <a:gd name="T16" fmla="*/ 0 h 246"/>
                      <a:gd name="T17" fmla="*/ 1222 w 1222"/>
                      <a:gd name="T18" fmla="*/ 246 h 2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2" h="246">
                        <a:moveTo>
                          <a:pt x="1221" y="245"/>
                        </a:moveTo>
                        <a:lnTo>
                          <a:pt x="1221" y="0"/>
                        </a:lnTo>
                        <a:lnTo>
                          <a:pt x="0" y="0"/>
                        </a:lnTo>
                        <a:lnTo>
                          <a:pt x="0" y="245"/>
                        </a:lnTo>
                        <a:lnTo>
                          <a:pt x="1221" y="245"/>
                        </a:lnTo>
                      </a:path>
                    </a:pathLst>
                  </a:cu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71" name="Line 362"/>
                  <p:cNvSpPr>
                    <a:spLocks noChangeShapeType="1"/>
                  </p:cNvSpPr>
                  <p:nvPr/>
                </p:nvSpPr>
                <p:spPr bwMode="auto">
                  <a:xfrm>
                    <a:off x="3609" y="2239"/>
                    <a:ext cx="1" cy="47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72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3632" y="2239"/>
                    <a:ext cx="1" cy="47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73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3654" y="2239"/>
                    <a:ext cx="1" cy="47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74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3678" y="2239"/>
                    <a:ext cx="1" cy="46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75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3700" y="2239"/>
                    <a:ext cx="1" cy="47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76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3724" y="2239"/>
                    <a:ext cx="1" cy="46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77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3746" y="2239"/>
                    <a:ext cx="1" cy="47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78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3770" y="2239"/>
                    <a:ext cx="1" cy="47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79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2239"/>
                    <a:ext cx="1" cy="47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80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3815" y="2239"/>
                    <a:ext cx="1" cy="47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81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3838" y="2239"/>
                    <a:ext cx="1" cy="47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82" name="Freeform 373"/>
                  <p:cNvSpPr>
                    <a:spLocks noChangeArrowheads="1"/>
                  </p:cNvSpPr>
                  <p:nvPr/>
                </p:nvSpPr>
                <p:spPr bwMode="auto">
                  <a:xfrm>
                    <a:off x="3550" y="2215"/>
                    <a:ext cx="366" cy="52"/>
                  </a:xfrm>
                  <a:custGeom>
                    <a:avLst/>
                    <a:gdLst>
                      <a:gd name="T0" fmla="*/ 1 w 1613"/>
                      <a:gd name="T1" fmla="*/ 0 h 272"/>
                      <a:gd name="T2" fmla="*/ 0 w 1613"/>
                      <a:gd name="T3" fmla="*/ 0 h 272"/>
                      <a:gd name="T4" fmla="*/ 0 w 1613"/>
                      <a:gd name="T5" fmla="*/ 0 h 272"/>
                      <a:gd name="T6" fmla="*/ 1 w 1613"/>
                      <a:gd name="T7" fmla="*/ 0 h 272"/>
                      <a:gd name="T8" fmla="*/ 1 w 1613"/>
                      <a:gd name="T9" fmla="*/ 0 h 2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3"/>
                      <a:gd name="T16" fmla="*/ 0 h 272"/>
                      <a:gd name="T17" fmla="*/ 1613 w 1613"/>
                      <a:gd name="T18" fmla="*/ 272 h 2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3" h="272">
                        <a:moveTo>
                          <a:pt x="1610" y="271"/>
                        </a:moveTo>
                        <a:lnTo>
                          <a:pt x="0" y="271"/>
                        </a:lnTo>
                        <a:lnTo>
                          <a:pt x="0" y="0"/>
                        </a:lnTo>
                        <a:lnTo>
                          <a:pt x="1612" y="0"/>
                        </a:lnTo>
                        <a:lnTo>
                          <a:pt x="1610" y="271"/>
                        </a:lnTo>
                      </a:path>
                    </a:pathLst>
                  </a:custGeom>
                  <a:solidFill>
                    <a:srgbClr val="07608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83" name="Freeform 374"/>
                  <p:cNvSpPr>
                    <a:spLocks noChangeArrowheads="1"/>
                  </p:cNvSpPr>
                  <p:nvPr/>
                </p:nvSpPr>
                <p:spPr bwMode="auto">
                  <a:xfrm>
                    <a:off x="3548" y="2264"/>
                    <a:ext cx="367" cy="2"/>
                  </a:xfrm>
                  <a:custGeom>
                    <a:avLst/>
                    <a:gdLst>
                      <a:gd name="T0" fmla="*/ 0 w 1620"/>
                      <a:gd name="T1" fmla="*/ 0 h 14"/>
                      <a:gd name="T2" fmla="*/ 0 w 1620"/>
                      <a:gd name="T3" fmla="*/ 0 h 14"/>
                      <a:gd name="T4" fmla="*/ 1 w 1620"/>
                      <a:gd name="T5" fmla="*/ 0 h 14"/>
                      <a:gd name="T6" fmla="*/ 1 w 1620"/>
                      <a:gd name="T7" fmla="*/ 0 h 14"/>
                      <a:gd name="T8" fmla="*/ 0 w 1620"/>
                      <a:gd name="T9" fmla="*/ 0 h 14"/>
                      <a:gd name="T10" fmla="*/ 0 w 1620"/>
                      <a:gd name="T11" fmla="*/ 0 h 14"/>
                      <a:gd name="T12" fmla="*/ 0 w 1620"/>
                      <a:gd name="T13" fmla="*/ 0 h 14"/>
                      <a:gd name="T14" fmla="*/ 0 w 1620"/>
                      <a:gd name="T15" fmla="*/ 0 h 14"/>
                      <a:gd name="T16" fmla="*/ 0 w 1620"/>
                      <a:gd name="T17" fmla="*/ 0 h 14"/>
                      <a:gd name="T18" fmla="*/ 0 w 1620"/>
                      <a:gd name="T19" fmla="*/ 0 h 1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20"/>
                      <a:gd name="T31" fmla="*/ 0 h 14"/>
                      <a:gd name="T32" fmla="*/ 1620 w 1620"/>
                      <a:gd name="T33" fmla="*/ 14 h 1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20" h="14">
                        <a:moveTo>
                          <a:pt x="0" y="6"/>
                        </a:moveTo>
                        <a:lnTo>
                          <a:pt x="8" y="13"/>
                        </a:lnTo>
                        <a:lnTo>
                          <a:pt x="1619" y="13"/>
                        </a:lnTo>
                        <a:lnTo>
                          <a:pt x="1619" y="0"/>
                        </a:lnTo>
                        <a:lnTo>
                          <a:pt x="8" y="0"/>
                        </a:lnTo>
                        <a:lnTo>
                          <a:pt x="0" y="6"/>
                        </a:lnTo>
                        <a:lnTo>
                          <a:pt x="0" y="13"/>
                        </a:lnTo>
                        <a:lnTo>
                          <a:pt x="8" y="13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ADD6E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84" name="Freeform 375"/>
                  <p:cNvSpPr>
                    <a:spLocks noChangeArrowheads="1"/>
                  </p:cNvSpPr>
                  <p:nvPr/>
                </p:nvSpPr>
                <p:spPr bwMode="auto">
                  <a:xfrm>
                    <a:off x="3548" y="2213"/>
                    <a:ext cx="4" cy="53"/>
                  </a:xfrm>
                  <a:custGeom>
                    <a:avLst/>
                    <a:gdLst>
                      <a:gd name="T0" fmla="*/ 0 w 19"/>
                      <a:gd name="T1" fmla="*/ 0 h 278"/>
                      <a:gd name="T2" fmla="*/ 0 w 19"/>
                      <a:gd name="T3" fmla="*/ 0 h 278"/>
                      <a:gd name="T4" fmla="*/ 0 w 19"/>
                      <a:gd name="T5" fmla="*/ 0 h 278"/>
                      <a:gd name="T6" fmla="*/ 0 w 19"/>
                      <a:gd name="T7" fmla="*/ 0 h 278"/>
                      <a:gd name="T8" fmla="*/ 0 w 19"/>
                      <a:gd name="T9" fmla="*/ 0 h 278"/>
                      <a:gd name="T10" fmla="*/ 0 w 19"/>
                      <a:gd name="T11" fmla="*/ 0 h 278"/>
                      <a:gd name="T12" fmla="*/ 0 w 19"/>
                      <a:gd name="T13" fmla="*/ 0 h 278"/>
                      <a:gd name="T14" fmla="*/ 0 w 19"/>
                      <a:gd name="T15" fmla="*/ 0 h 278"/>
                      <a:gd name="T16" fmla="*/ 0 w 19"/>
                      <a:gd name="T17" fmla="*/ 0 h 278"/>
                      <a:gd name="T18" fmla="*/ 0 w 19"/>
                      <a:gd name="T19" fmla="*/ 0 h 27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"/>
                      <a:gd name="T31" fmla="*/ 0 h 278"/>
                      <a:gd name="T32" fmla="*/ 19 w 19"/>
                      <a:gd name="T33" fmla="*/ 278 h 27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" h="278">
                        <a:moveTo>
                          <a:pt x="9" y="0"/>
                        </a:moveTo>
                        <a:lnTo>
                          <a:pt x="0" y="7"/>
                        </a:lnTo>
                        <a:lnTo>
                          <a:pt x="0" y="277"/>
                        </a:lnTo>
                        <a:lnTo>
                          <a:pt x="16" y="277"/>
                        </a:lnTo>
                        <a:lnTo>
                          <a:pt x="18" y="7"/>
                        </a:lnTo>
                        <a:lnTo>
                          <a:pt x="9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ADD6E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85" name="Freeform 376"/>
                  <p:cNvSpPr>
                    <a:spLocks noChangeArrowheads="1"/>
                  </p:cNvSpPr>
                  <p:nvPr/>
                </p:nvSpPr>
                <p:spPr bwMode="auto">
                  <a:xfrm>
                    <a:off x="3550" y="2213"/>
                    <a:ext cx="368" cy="2"/>
                  </a:xfrm>
                  <a:custGeom>
                    <a:avLst/>
                    <a:gdLst>
                      <a:gd name="T0" fmla="*/ 1 w 1621"/>
                      <a:gd name="T1" fmla="*/ 0 h 15"/>
                      <a:gd name="T2" fmla="*/ 1 w 1621"/>
                      <a:gd name="T3" fmla="*/ 0 h 15"/>
                      <a:gd name="T4" fmla="*/ 0 w 1621"/>
                      <a:gd name="T5" fmla="*/ 0 h 15"/>
                      <a:gd name="T6" fmla="*/ 0 w 1621"/>
                      <a:gd name="T7" fmla="*/ 0 h 15"/>
                      <a:gd name="T8" fmla="*/ 1 w 1621"/>
                      <a:gd name="T9" fmla="*/ 0 h 15"/>
                      <a:gd name="T10" fmla="*/ 1 w 1621"/>
                      <a:gd name="T11" fmla="*/ 0 h 15"/>
                      <a:gd name="T12" fmla="*/ 1 w 1621"/>
                      <a:gd name="T13" fmla="*/ 0 h 15"/>
                      <a:gd name="T14" fmla="*/ 1 w 1621"/>
                      <a:gd name="T15" fmla="*/ 0 h 15"/>
                      <a:gd name="T16" fmla="*/ 1 w 1621"/>
                      <a:gd name="T17" fmla="*/ 0 h 15"/>
                      <a:gd name="T18" fmla="*/ 1 w 1621"/>
                      <a:gd name="T19" fmla="*/ 0 h 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21"/>
                      <a:gd name="T31" fmla="*/ 0 h 15"/>
                      <a:gd name="T32" fmla="*/ 1621 w 1621"/>
                      <a:gd name="T33" fmla="*/ 15 h 1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21" h="15">
                        <a:moveTo>
                          <a:pt x="1620" y="7"/>
                        </a:moveTo>
                        <a:lnTo>
                          <a:pt x="1612" y="0"/>
                        </a:ln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612" y="14"/>
                        </a:lnTo>
                        <a:lnTo>
                          <a:pt x="1620" y="7"/>
                        </a:lnTo>
                        <a:lnTo>
                          <a:pt x="1620" y="0"/>
                        </a:lnTo>
                        <a:lnTo>
                          <a:pt x="1612" y="0"/>
                        </a:lnTo>
                        <a:lnTo>
                          <a:pt x="1620" y="7"/>
                        </a:lnTo>
                      </a:path>
                    </a:pathLst>
                  </a:custGeom>
                  <a:solidFill>
                    <a:srgbClr val="ADD6E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86" name="Freeform 377"/>
                  <p:cNvSpPr>
                    <a:spLocks noChangeArrowheads="1"/>
                  </p:cNvSpPr>
                  <p:nvPr/>
                </p:nvSpPr>
                <p:spPr bwMode="auto">
                  <a:xfrm>
                    <a:off x="3913" y="2215"/>
                    <a:ext cx="4" cy="53"/>
                  </a:xfrm>
                  <a:custGeom>
                    <a:avLst/>
                    <a:gdLst>
                      <a:gd name="T0" fmla="*/ 0 w 19"/>
                      <a:gd name="T1" fmla="*/ 0 h 277"/>
                      <a:gd name="T2" fmla="*/ 0 w 19"/>
                      <a:gd name="T3" fmla="*/ 0 h 277"/>
                      <a:gd name="T4" fmla="*/ 0 w 19"/>
                      <a:gd name="T5" fmla="*/ 0 h 277"/>
                      <a:gd name="T6" fmla="*/ 0 w 19"/>
                      <a:gd name="T7" fmla="*/ 0 h 277"/>
                      <a:gd name="T8" fmla="*/ 0 w 19"/>
                      <a:gd name="T9" fmla="*/ 0 h 277"/>
                      <a:gd name="T10" fmla="*/ 0 w 19"/>
                      <a:gd name="T11" fmla="*/ 0 h 277"/>
                      <a:gd name="T12" fmla="*/ 0 w 19"/>
                      <a:gd name="T13" fmla="*/ 0 h 277"/>
                      <a:gd name="T14" fmla="*/ 0 w 19"/>
                      <a:gd name="T15" fmla="*/ 0 h 277"/>
                      <a:gd name="T16" fmla="*/ 0 w 19"/>
                      <a:gd name="T17" fmla="*/ 0 h 277"/>
                      <a:gd name="T18" fmla="*/ 0 w 19"/>
                      <a:gd name="T19" fmla="*/ 0 h 27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"/>
                      <a:gd name="T31" fmla="*/ 0 h 277"/>
                      <a:gd name="T32" fmla="*/ 19 w 19"/>
                      <a:gd name="T33" fmla="*/ 277 h 27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" h="277">
                        <a:moveTo>
                          <a:pt x="9" y="276"/>
                        </a:moveTo>
                        <a:lnTo>
                          <a:pt x="18" y="270"/>
                        </a:lnTo>
                        <a:lnTo>
                          <a:pt x="18" y="0"/>
                        </a:lnTo>
                        <a:lnTo>
                          <a:pt x="1" y="0"/>
                        </a:lnTo>
                        <a:lnTo>
                          <a:pt x="0" y="270"/>
                        </a:lnTo>
                        <a:lnTo>
                          <a:pt x="9" y="276"/>
                        </a:lnTo>
                        <a:lnTo>
                          <a:pt x="18" y="276"/>
                        </a:lnTo>
                        <a:lnTo>
                          <a:pt x="18" y="270"/>
                        </a:lnTo>
                        <a:lnTo>
                          <a:pt x="9" y="276"/>
                        </a:lnTo>
                      </a:path>
                    </a:pathLst>
                  </a:custGeom>
                  <a:solidFill>
                    <a:srgbClr val="ADD6E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87" name="Freeform 378"/>
                  <p:cNvSpPr>
                    <a:spLocks noChangeArrowheads="1"/>
                  </p:cNvSpPr>
                  <p:nvPr/>
                </p:nvSpPr>
                <p:spPr bwMode="auto">
                  <a:xfrm>
                    <a:off x="3584" y="2229"/>
                    <a:ext cx="49" cy="23"/>
                  </a:xfrm>
                  <a:custGeom>
                    <a:avLst/>
                    <a:gdLst>
                      <a:gd name="T0" fmla="*/ 0 w 218"/>
                      <a:gd name="T1" fmla="*/ 0 h 118"/>
                      <a:gd name="T2" fmla="*/ 0 w 218"/>
                      <a:gd name="T3" fmla="*/ 0 h 118"/>
                      <a:gd name="T4" fmla="*/ 0 w 218"/>
                      <a:gd name="T5" fmla="*/ 0 h 118"/>
                      <a:gd name="T6" fmla="*/ 0 w 218"/>
                      <a:gd name="T7" fmla="*/ 0 h 118"/>
                      <a:gd name="T8" fmla="*/ 0 w 218"/>
                      <a:gd name="T9" fmla="*/ 0 h 1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8"/>
                      <a:gd name="T16" fmla="*/ 0 h 118"/>
                      <a:gd name="T17" fmla="*/ 218 w 218"/>
                      <a:gd name="T18" fmla="*/ 118 h 1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8" h="118">
                        <a:moveTo>
                          <a:pt x="217" y="117"/>
                        </a:moveTo>
                        <a:lnTo>
                          <a:pt x="0" y="1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117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88" name="Freeform 379"/>
                  <p:cNvSpPr>
                    <a:spLocks noChangeArrowheads="1"/>
                  </p:cNvSpPr>
                  <p:nvPr/>
                </p:nvSpPr>
                <p:spPr bwMode="auto">
                  <a:xfrm>
                    <a:off x="3584" y="2229"/>
                    <a:ext cx="49" cy="23"/>
                  </a:xfrm>
                  <a:custGeom>
                    <a:avLst/>
                    <a:gdLst>
                      <a:gd name="T0" fmla="*/ 0 w 218"/>
                      <a:gd name="T1" fmla="*/ 0 h 118"/>
                      <a:gd name="T2" fmla="*/ 0 w 218"/>
                      <a:gd name="T3" fmla="*/ 0 h 118"/>
                      <a:gd name="T4" fmla="*/ 0 w 218"/>
                      <a:gd name="T5" fmla="*/ 0 h 118"/>
                      <a:gd name="T6" fmla="*/ 0 w 218"/>
                      <a:gd name="T7" fmla="*/ 0 h 118"/>
                      <a:gd name="T8" fmla="*/ 0 w 218"/>
                      <a:gd name="T9" fmla="*/ 0 h 1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8"/>
                      <a:gd name="T16" fmla="*/ 0 h 118"/>
                      <a:gd name="T17" fmla="*/ 218 w 218"/>
                      <a:gd name="T18" fmla="*/ 118 h 1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8" h="118">
                        <a:moveTo>
                          <a:pt x="217" y="117"/>
                        </a:moveTo>
                        <a:lnTo>
                          <a:pt x="0" y="1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117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89" name="Freeform 380"/>
                  <p:cNvSpPr>
                    <a:spLocks noChangeArrowheads="1"/>
                  </p:cNvSpPr>
                  <p:nvPr/>
                </p:nvSpPr>
                <p:spPr bwMode="auto">
                  <a:xfrm>
                    <a:off x="3569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90" name="Freeform 381"/>
                  <p:cNvSpPr>
                    <a:spLocks noChangeArrowheads="1"/>
                  </p:cNvSpPr>
                  <p:nvPr/>
                </p:nvSpPr>
                <p:spPr bwMode="auto">
                  <a:xfrm>
                    <a:off x="3569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91" name="Freeform 382"/>
                  <p:cNvSpPr>
                    <a:spLocks noChangeArrowheads="1"/>
                  </p:cNvSpPr>
                  <p:nvPr/>
                </p:nvSpPr>
                <p:spPr bwMode="auto">
                  <a:xfrm>
                    <a:off x="3599" y="2258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92" name="Freeform 383"/>
                  <p:cNvSpPr>
                    <a:spLocks noChangeArrowheads="1"/>
                  </p:cNvSpPr>
                  <p:nvPr/>
                </p:nvSpPr>
                <p:spPr bwMode="auto">
                  <a:xfrm>
                    <a:off x="3599" y="2258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93" name="Freeform 384"/>
                  <p:cNvSpPr>
                    <a:spLocks noChangeArrowheads="1"/>
                  </p:cNvSpPr>
                  <p:nvPr/>
                </p:nvSpPr>
                <p:spPr bwMode="auto">
                  <a:xfrm>
                    <a:off x="3629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94" name="Freeform 385"/>
                  <p:cNvSpPr>
                    <a:spLocks noChangeArrowheads="1"/>
                  </p:cNvSpPr>
                  <p:nvPr/>
                </p:nvSpPr>
                <p:spPr bwMode="auto">
                  <a:xfrm>
                    <a:off x="3629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95" name="Freeform 386"/>
                  <p:cNvSpPr>
                    <a:spLocks noChangeArrowheads="1"/>
                  </p:cNvSpPr>
                  <p:nvPr/>
                </p:nvSpPr>
                <p:spPr bwMode="auto">
                  <a:xfrm>
                    <a:off x="3659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96" name="Freeform 387"/>
                  <p:cNvSpPr>
                    <a:spLocks noChangeArrowheads="1"/>
                  </p:cNvSpPr>
                  <p:nvPr/>
                </p:nvSpPr>
                <p:spPr bwMode="auto">
                  <a:xfrm>
                    <a:off x="3659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97" name="Freeform 388"/>
                  <p:cNvSpPr>
                    <a:spLocks noChangeArrowheads="1"/>
                  </p:cNvSpPr>
                  <p:nvPr/>
                </p:nvSpPr>
                <p:spPr bwMode="auto">
                  <a:xfrm>
                    <a:off x="3689" y="2258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98" name="Freeform 389"/>
                  <p:cNvSpPr>
                    <a:spLocks noChangeArrowheads="1"/>
                  </p:cNvSpPr>
                  <p:nvPr/>
                </p:nvSpPr>
                <p:spPr bwMode="auto">
                  <a:xfrm>
                    <a:off x="3689" y="2258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99" name="Freeform 390"/>
                  <p:cNvSpPr>
                    <a:spLocks noChangeArrowheads="1"/>
                  </p:cNvSpPr>
                  <p:nvPr/>
                </p:nvSpPr>
                <p:spPr bwMode="auto">
                  <a:xfrm>
                    <a:off x="3719" y="2258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00" name="Freeform 391"/>
                  <p:cNvSpPr>
                    <a:spLocks noChangeArrowheads="1"/>
                  </p:cNvSpPr>
                  <p:nvPr/>
                </p:nvSpPr>
                <p:spPr bwMode="auto">
                  <a:xfrm>
                    <a:off x="3719" y="2258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01" name="Freeform 392"/>
                  <p:cNvSpPr>
                    <a:spLocks noChangeArrowheads="1"/>
                  </p:cNvSpPr>
                  <p:nvPr/>
                </p:nvSpPr>
                <p:spPr bwMode="auto">
                  <a:xfrm>
                    <a:off x="3748" y="2258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02" name="Freeform 393"/>
                  <p:cNvSpPr>
                    <a:spLocks noChangeArrowheads="1"/>
                  </p:cNvSpPr>
                  <p:nvPr/>
                </p:nvSpPr>
                <p:spPr bwMode="auto">
                  <a:xfrm>
                    <a:off x="3748" y="2258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03" name="Freeform 394"/>
                  <p:cNvSpPr>
                    <a:spLocks noChangeArrowheads="1"/>
                  </p:cNvSpPr>
                  <p:nvPr/>
                </p:nvSpPr>
                <p:spPr bwMode="auto">
                  <a:xfrm>
                    <a:off x="3778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04" name="Freeform 395"/>
                  <p:cNvSpPr>
                    <a:spLocks noChangeArrowheads="1"/>
                  </p:cNvSpPr>
                  <p:nvPr/>
                </p:nvSpPr>
                <p:spPr bwMode="auto">
                  <a:xfrm>
                    <a:off x="3778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05" name="Freeform 396"/>
                  <p:cNvSpPr>
                    <a:spLocks noChangeArrowheads="1"/>
                  </p:cNvSpPr>
                  <p:nvPr/>
                </p:nvSpPr>
                <p:spPr bwMode="auto">
                  <a:xfrm>
                    <a:off x="3808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06" name="Freeform 397"/>
                  <p:cNvSpPr>
                    <a:spLocks noChangeArrowheads="1"/>
                  </p:cNvSpPr>
                  <p:nvPr/>
                </p:nvSpPr>
                <p:spPr bwMode="auto">
                  <a:xfrm>
                    <a:off x="3808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07" name="Freeform 398"/>
                  <p:cNvSpPr>
                    <a:spLocks noChangeArrowheads="1"/>
                  </p:cNvSpPr>
                  <p:nvPr/>
                </p:nvSpPr>
                <p:spPr bwMode="auto">
                  <a:xfrm>
                    <a:off x="3838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08" name="Freeform 399"/>
                  <p:cNvSpPr>
                    <a:spLocks noChangeArrowheads="1"/>
                  </p:cNvSpPr>
                  <p:nvPr/>
                </p:nvSpPr>
                <p:spPr bwMode="auto">
                  <a:xfrm>
                    <a:off x="3838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09" name="Freeform 400"/>
                  <p:cNvSpPr>
                    <a:spLocks noChangeArrowheads="1"/>
                  </p:cNvSpPr>
                  <p:nvPr/>
                </p:nvSpPr>
                <p:spPr bwMode="auto">
                  <a:xfrm>
                    <a:off x="3868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10" name="Freeform 401"/>
                  <p:cNvSpPr>
                    <a:spLocks noChangeArrowheads="1"/>
                  </p:cNvSpPr>
                  <p:nvPr/>
                </p:nvSpPr>
                <p:spPr bwMode="auto">
                  <a:xfrm>
                    <a:off x="3868" y="2258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11" name="Freeform 402"/>
                  <p:cNvSpPr>
                    <a:spLocks noChangeArrowheads="1"/>
                  </p:cNvSpPr>
                  <p:nvPr/>
                </p:nvSpPr>
                <p:spPr bwMode="auto">
                  <a:xfrm>
                    <a:off x="3569" y="2220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12" name="Freeform 403"/>
                  <p:cNvSpPr>
                    <a:spLocks noChangeArrowheads="1"/>
                  </p:cNvSpPr>
                  <p:nvPr/>
                </p:nvSpPr>
                <p:spPr bwMode="auto">
                  <a:xfrm>
                    <a:off x="3569" y="2220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13" name="Freeform 404"/>
                  <p:cNvSpPr>
                    <a:spLocks noChangeArrowheads="1"/>
                  </p:cNvSpPr>
                  <p:nvPr/>
                </p:nvSpPr>
                <p:spPr bwMode="auto">
                  <a:xfrm>
                    <a:off x="3599" y="2220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14" name="Freeform 405"/>
                  <p:cNvSpPr>
                    <a:spLocks noChangeArrowheads="1"/>
                  </p:cNvSpPr>
                  <p:nvPr/>
                </p:nvSpPr>
                <p:spPr bwMode="auto">
                  <a:xfrm>
                    <a:off x="3599" y="2220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15" name="Freeform 406"/>
                  <p:cNvSpPr>
                    <a:spLocks noChangeArrowheads="1"/>
                  </p:cNvSpPr>
                  <p:nvPr/>
                </p:nvSpPr>
                <p:spPr bwMode="auto">
                  <a:xfrm>
                    <a:off x="3629" y="2220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16" name="Freeform 407"/>
                  <p:cNvSpPr>
                    <a:spLocks noChangeArrowheads="1"/>
                  </p:cNvSpPr>
                  <p:nvPr/>
                </p:nvSpPr>
                <p:spPr bwMode="auto">
                  <a:xfrm>
                    <a:off x="3629" y="2220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17" name="Freeform 408"/>
                  <p:cNvSpPr>
                    <a:spLocks noChangeArrowheads="1"/>
                  </p:cNvSpPr>
                  <p:nvPr/>
                </p:nvSpPr>
                <p:spPr bwMode="auto">
                  <a:xfrm>
                    <a:off x="3659" y="2220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18" name="Freeform 409"/>
                  <p:cNvSpPr>
                    <a:spLocks noChangeArrowheads="1"/>
                  </p:cNvSpPr>
                  <p:nvPr/>
                </p:nvSpPr>
                <p:spPr bwMode="auto">
                  <a:xfrm>
                    <a:off x="3659" y="2220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19" name="Freeform 410"/>
                  <p:cNvSpPr>
                    <a:spLocks noChangeArrowheads="1"/>
                  </p:cNvSpPr>
                  <p:nvPr/>
                </p:nvSpPr>
                <p:spPr bwMode="auto">
                  <a:xfrm>
                    <a:off x="3689" y="2220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20" name="Freeform 411"/>
                  <p:cNvSpPr>
                    <a:spLocks noChangeArrowheads="1"/>
                  </p:cNvSpPr>
                  <p:nvPr/>
                </p:nvSpPr>
                <p:spPr bwMode="auto">
                  <a:xfrm>
                    <a:off x="3689" y="2220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21" name="Freeform 412"/>
                  <p:cNvSpPr>
                    <a:spLocks noChangeArrowheads="1"/>
                  </p:cNvSpPr>
                  <p:nvPr/>
                </p:nvSpPr>
                <p:spPr bwMode="auto">
                  <a:xfrm>
                    <a:off x="3719" y="2220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22" name="Freeform 413"/>
                  <p:cNvSpPr>
                    <a:spLocks noChangeArrowheads="1"/>
                  </p:cNvSpPr>
                  <p:nvPr/>
                </p:nvSpPr>
                <p:spPr bwMode="auto">
                  <a:xfrm>
                    <a:off x="3719" y="2220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23" name="Freeform 414"/>
                  <p:cNvSpPr>
                    <a:spLocks noChangeArrowheads="1"/>
                  </p:cNvSpPr>
                  <p:nvPr/>
                </p:nvSpPr>
                <p:spPr bwMode="auto">
                  <a:xfrm>
                    <a:off x="3748" y="2220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24" name="Freeform 415"/>
                  <p:cNvSpPr>
                    <a:spLocks noChangeArrowheads="1"/>
                  </p:cNvSpPr>
                  <p:nvPr/>
                </p:nvSpPr>
                <p:spPr bwMode="auto">
                  <a:xfrm>
                    <a:off x="3748" y="2220"/>
                    <a:ext cx="15" cy="4"/>
                  </a:xfrm>
                  <a:custGeom>
                    <a:avLst/>
                    <a:gdLst>
                      <a:gd name="T0" fmla="*/ 0 w 67"/>
                      <a:gd name="T1" fmla="*/ 0 h 22"/>
                      <a:gd name="T2" fmla="*/ 0 w 67"/>
                      <a:gd name="T3" fmla="*/ 0 h 22"/>
                      <a:gd name="T4" fmla="*/ 0 w 67"/>
                      <a:gd name="T5" fmla="*/ 0 h 22"/>
                      <a:gd name="T6" fmla="*/ 0 w 67"/>
                      <a:gd name="T7" fmla="*/ 0 h 22"/>
                      <a:gd name="T8" fmla="*/ 0 w 6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22"/>
                      <a:gd name="T17" fmla="*/ 67 w 6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22">
                        <a:moveTo>
                          <a:pt x="66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6" y="0"/>
                        </a:lnTo>
                        <a:lnTo>
                          <a:pt x="66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25" name="Freeform 416"/>
                  <p:cNvSpPr>
                    <a:spLocks noChangeArrowheads="1"/>
                  </p:cNvSpPr>
                  <p:nvPr/>
                </p:nvSpPr>
                <p:spPr bwMode="auto">
                  <a:xfrm>
                    <a:off x="3778" y="2220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26" name="Freeform 417"/>
                  <p:cNvSpPr>
                    <a:spLocks noChangeArrowheads="1"/>
                  </p:cNvSpPr>
                  <p:nvPr/>
                </p:nvSpPr>
                <p:spPr bwMode="auto">
                  <a:xfrm>
                    <a:off x="3778" y="2220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27" name="Freeform 418"/>
                  <p:cNvSpPr>
                    <a:spLocks noChangeArrowheads="1"/>
                  </p:cNvSpPr>
                  <p:nvPr/>
                </p:nvSpPr>
                <p:spPr bwMode="auto">
                  <a:xfrm>
                    <a:off x="3808" y="2220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28" name="Freeform 419"/>
                  <p:cNvSpPr>
                    <a:spLocks noChangeArrowheads="1"/>
                  </p:cNvSpPr>
                  <p:nvPr/>
                </p:nvSpPr>
                <p:spPr bwMode="auto">
                  <a:xfrm>
                    <a:off x="3808" y="2220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29" name="Freeform 420"/>
                  <p:cNvSpPr>
                    <a:spLocks noChangeArrowheads="1"/>
                  </p:cNvSpPr>
                  <p:nvPr/>
                </p:nvSpPr>
                <p:spPr bwMode="auto">
                  <a:xfrm>
                    <a:off x="3838" y="2220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30" name="Freeform 421"/>
                  <p:cNvSpPr>
                    <a:spLocks noChangeArrowheads="1"/>
                  </p:cNvSpPr>
                  <p:nvPr/>
                </p:nvSpPr>
                <p:spPr bwMode="auto">
                  <a:xfrm>
                    <a:off x="3838" y="2220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31" name="Freeform 422"/>
                  <p:cNvSpPr>
                    <a:spLocks noChangeArrowheads="1"/>
                  </p:cNvSpPr>
                  <p:nvPr/>
                </p:nvSpPr>
                <p:spPr bwMode="auto">
                  <a:xfrm>
                    <a:off x="3868" y="2220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32" name="Freeform 423"/>
                  <p:cNvSpPr>
                    <a:spLocks noChangeArrowheads="1"/>
                  </p:cNvSpPr>
                  <p:nvPr/>
                </p:nvSpPr>
                <p:spPr bwMode="auto">
                  <a:xfrm>
                    <a:off x="3868" y="2220"/>
                    <a:ext cx="15" cy="4"/>
                  </a:xfrm>
                  <a:custGeom>
                    <a:avLst/>
                    <a:gdLst>
                      <a:gd name="T0" fmla="*/ 0 w 66"/>
                      <a:gd name="T1" fmla="*/ 0 h 22"/>
                      <a:gd name="T2" fmla="*/ 0 w 66"/>
                      <a:gd name="T3" fmla="*/ 0 h 22"/>
                      <a:gd name="T4" fmla="*/ 0 w 66"/>
                      <a:gd name="T5" fmla="*/ 0 h 22"/>
                      <a:gd name="T6" fmla="*/ 0 w 66"/>
                      <a:gd name="T7" fmla="*/ 0 h 22"/>
                      <a:gd name="T8" fmla="*/ 0 w 66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2"/>
                      <a:gd name="T17" fmla="*/ 66 w 66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2">
                        <a:moveTo>
                          <a:pt x="65" y="21"/>
                        </a:move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65" y="0"/>
                        </a:lnTo>
                        <a:lnTo>
                          <a:pt x="65" y="21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33" name="Freeform 424"/>
                  <p:cNvSpPr>
                    <a:spLocks noChangeArrowheads="1"/>
                  </p:cNvSpPr>
                  <p:nvPr/>
                </p:nvSpPr>
                <p:spPr bwMode="auto">
                  <a:xfrm>
                    <a:off x="3664" y="2229"/>
                    <a:ext cx="49" cy="23"/>
                  </a:xfrm>
                  <a:custGeom>
                    <a:avLst/>
                    <a:gdLst>
                      <a:gd name="T0" fmla="*/ 0 w 218"/>
                      <a:gd name="T1" fmla="*/ 0 h 118"/>
                      <a:gd name="T2" fmla="*/ 0 w 218"/>
                      <a:gd name="T3" fmla="*/ 0 h 118"/>
                      <a:gd name="T4" fmla="*/ 0 w 218"/>
                      <a:gd name="T5" fmla="*/ 0 h 118"/>
                      <a:gd name="T6" fmla="*/ 0 w 218"/>
                      <a:gd name="T7" fmla="*/ 0 h 118"/>
                      <a:gd name="T8" fmla="*/ 0 w 218"/>
                      <a:gd name="T9" fmla="*/ 0 h 1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8"/>
                      <a:gd name="T16" fmla="*/ 0 h 118"/>
                      <a:gd name="T17" fmla="*/ 218 w 218"/>
                      <a:gd name="T18" fmla="*/ 118 h 1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8" h="118">
                        <a:moveTo>
                          <a:pt x="217" y="117"/>
                        </a:moveTo>
                        <a:lnTo>
                          <a:pt x="0" y="1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117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34" name="Freeform 425"/>
                  <p:cNvSpPr>
                    <a:spLocks noChangeArrowheads="1"/>
                  </p:cNvSpPr>
                  <p:nvPr/>
                </p:nvSpPr>
                <p:spPr bwMode="auto">
                  <a:xfrm>
                    <a:off x="3664" y="2229"/>
                    <a:ext cx="49" cy="23"/>
                  </a:xfrm>
                  <a:custGeom>
                    <a:avLst/>
                    <a:gdLst>
                      <a:gd name="T0" fmla="*/ 0 w 218"/>
                      <a:gd name="T1" fmla="*/ 0 h 118"/>
                      <a:gd name="T2" fmla="*/ 0 w 218"/>
                      <a:gd name="T3" fmla="*/ 0 h 118"/>
                      <a:gd name="T4" fmla="*/ 0 w 218"/>
                      <a:gd name="T5" fmla="*/ 0 h 118"/>
                      <a:gd name="T6" fmla="*/ 0 w 218"/>
                      <a:gd name="T7" fmla="*/ 0 h 118"/>
                      <a:gd name="T8" fmla="*/ 0 w 218"/>
                      <a:gd name="T9" fmla="*/ 0 h 1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8"/>
                      <a:gd name="T16" fmla="*/ 0 h 118"/>
                      <a:gd name="T17" fmla="*/ 218 w 218"/>
                      <a:gd name="T18" fmla="*/ 118 h 1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8" h="118">
                        <a:moveTo>
                          <a:pt x="217" y="117"/>
                        </a:moveTo>
                        <a:lnTo>
                          <a:pt x="0" y="1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117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35" name="Freeform 426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29"/>
                    <a:ext cx="49" cy="23"/>
                  </a:xfrm>
                  <a:custGeom>
                    <a:avLst/>
                    <a:gdLst>
                      <a:gd name="T0" fmla="*/ 0 w 218"/>
                      <a:gd name="T1" fmla="*/ 0 h 118"/>
                      <a:gd name="T2" fmla="*/ 0 w 218"/>
                      <a:gd name="T3" fmla="*/ 0 h 118"/>
                      <a:gd name="T4" fmla="*/ 0 w 218"/>
                      <a:gd name="T5" fmla="*/ 0 h 118"/>
                      <a:gd name="T6" fmla="*/ 0 w 218"/>
                      <a:gd name="T7" fmla="*/ 0 h 118"/>
                      <a:gd name="T8" fmla="*/ 0 w 218"/>
                      <a:gd name="T9" fmla="*/ 0 h 1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8"/>
                      <a:gd name="T16" fmla="*/ 0 h 118"/>
                      <a:gd name="T17" fmla="*/ 218 w 218"/>
                      <a:gd name="T18" fmla="*/ 118 h 1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8" h="118">
                        <a:moveTo>
                          <a:pt x="217" y="117"/>
                        </a:moveTo>
                        <a:lnTo>
                          <a:pt x="0" y="1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117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36" name="Freeform 427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29"/>
                    <a:ext cx="49" cy="23"/>
                  </a:xfrm>
                  <a:custGeom>
                    <a:avLst/>
                    <a:gdLst>
                      <a:gd name="T0" fmla="*/ 0 w 218"/>
                      <a:gd name="T1" fmla="*/ 0 h 118"/>
                      <a:gd name="T2" fmla="*/ 0 w 218"/>
                      <a:gd name="T3" fmla="*/ 0 h 118"/>
                      <a:gd name="T4" fmla="*/ 0 w 218"/>
                      <a:gd name="T5" fmla="*/ 0 h 118"/>
                      <a:gd name="T6" fmla="*/ 0 w 218"/>
                      <a:gd name="T7" fmla="*/ 0 h 118"/>
                      <a:gd name="T8" fmla="*/ 0 w 218"/>
                      <a:gd name="T9" fmla="*/ 0 h 1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8"/>
                      <a:gd name="T16" fmla="*/ 0 h 118"/>
                      <a:gd name="T17" fmla="*/ 218 w 218"/>
                      <a:gd name="T18" fmla="*/ 118 h 1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8" h="118">
                        <a:moveTo>
                          <a:pt x="217" y="117"/>
                        </a:moveTo>
                        <a:lnTo>
                          <a:pt x="0" y="1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117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37" name="Freeform 428"/>
                  <p:cNvSpPr>
                    <a:spLocks noChangeArrowheads="1"/>
                  </p:cNvSpPr>
                  <p:nvPr/>
                </p:nvSpPr>
                <p:spPr bwMode="auto">
                  <a:xfrm>
                    <a:off x="3823" y="2229"/>
                    <a:ext cx="49" cy="23"/>
                  </a:xfrm>
                  <a:custGeom>
                    <a:avLst/>
                    <a:gdLst>
                      <a:gd name="T0" fmla="*/ 0 w 218"/>
                      <a:gd name="T1" fmla="*/ 0 h 118"/>
                      <a:gd name="T2" fmla="*/ 0 w 218"/>
                      <a:gd name="T3" fmla="*/ 0 h 118"/>
                      <a:gd name="T4" fmla="*/ 0 w 218"/>
                      <a:gd name="T5" fmla="*/ 0 h 118"/>
                      <a:gd name="T6" fmla="*/ 0 w 218"/>
                      <a:gd name="T7" fmla="*/ 0 h 118"/>
                      <a:gd name="T8" fmla="*/ 0 w 218"/>
                      <a:gd name="T9" fmla="*/ 0 h 1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8"/>
                      <a:gd name="T16" fmla="*/ 0 h 118"/>
                      <a:gd name="T17" fmla="*/ 218 w 218"/>
                      <a:gd name="T18" fmla="*/ 118 h 1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8" h="118">
                        <a:moveTo>
                          <a:pt x="217" y="117"/>
                        </a:moveTo>
                        <a:lnTo>
                          <a:pt x="0" y="1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117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638" name="Freeform 429"/>
                  <p:cNvSpPr>
                    <a:spLocks noChangeArrowheads="1"/>
                  </p:cNvSpPr>
                  <p:nvPr/>
                </p:nvSpPr>
                <p:spPr bwMode="auto">
                  <a:xfrm>
                    <a:off x="3823" y="2229"/>
                    <a:ext cx="49" cy="23"/>
                  </a:xfrm>
                  <a:custGeom>
                    <a:avLst/>
                    <a:gdLst>
                      <a:gd name="T0" fmla="*/ 0 w 218"/>
                      <a:gd name="T1" fmla="*/ 0 h 118"/>
                      <a:gd name="T2" fmla="*/ 0 w 218"/>
                      <a:gd name="T3" fmla="*/ 0 h 118"/>
                      <a:gd name="T4" fmla="*/ 0 w 218"/>
                      <a:gd name="T5" fmla="*/ 0 h 118"/>
                      <a:gd name="T6" fmla="*/ 0 w 218"/>
                      <a:gd name="T7" fmla="*/ 0 h 118"/>
                      <a:gd name="T8" fmla="*/ 0 w 218"/>
                      <a:gd name="T9" fmla="*/ 0 h 1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8"/>
                      <a:gd name="T16" fmla="*/ 0 h 118"/>
                      <a:gd name="T17" fmla="*/ 218 w 218"/>
                      <a:gd name="T18" fmla="*/ 118 h 1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8" h="118">
                        <a:moveTo>
                          <a:pt x="217" y="117"/>
                        </a:moveTo>
                        <a:lnTo>
                          <a:pt x="0" y="1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117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562" name="AutoShape 430"/>
                <p:cNvSpPr>
                  <a:spLocks noChangeArrowheads="1"/>
                </p:cNvSpPr>
                <p:nvPr/>
              </p:nvSpPr>
              <p:spPr bwMode="auto">
                <a:xfrm>
                  <a:off x="3842" y="2131"/>
                  <a:ext cx="290" cy="164"/>
                </a:xfrm>
                <a:prstGeom prst="flowChartMagneticDisk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0000" tIns="45000" rIns="90000" bIns="45000" anchor="ctr"/>
                <a:lstStyle/>
                <a:p>
                  <a:pPr algn="ctr">
                    <a:tabLst>
                      <a:tab pos="0" algn="l"/>
                      <a:tab pos="503238" algn="l"/>
                      <a:tab pos="1006475" algn="l"/>
                      <a:tab pos="1511300" algn="l"/>
                      <a:tab pos="2014538" algn="l"/>
                      <a:tab pos="2519363" algn="l"/>
                      <a:tab pos="3022600" algn="l"/>
                      <a:tab pos="3527425" algn="l"/>
                      <a:tab pos="4030663" algn="l"/>
                      <a:tab pos="4535488" algn="l"/>
                      <a:tab pos="5038725" algn="l"/>
                      <a:tab pos="5543550" algn="l"/>
                      <a:tab pos="6046788" algn="l"/>
                      <a:tab pos="6551613" algn="l"/>
                      <a:tab pos="7054850" algn="l"/>
                      <a:tab pos="7558088" algn="l"/>
                      <a:tab pos="8062913" algn="l"/>
                      <a:tab pos="8566150" algn="l"/>
                      <a:tab pos="9070975" algn="l"/>
                      <a:tab pos="9574213" algn="l"/>
                      <a:tab pos="10079038" algn="l"/>
                    </a:tabLst>
                  </a:pPr>
                  <a:r>
                    <a:rPr lang="en-US">
                      <a:solidFill>
                        <a:srgbClr val="000099"/>
                      </a:solidFill>
                    </a:rPr>
                    <a:t>R2</a:t>
                  </a:r>
                </a:p>
              </p:txBody>
            </p:sp>
          </p:grpSp>
          <p:sp>
            <p:nvSpPr>
              <p:cNvPr id="64544" name="AutoShape 431"/>
              <p:cNvSpPr>
                <a:spLocks noChangeArrowheads="1"/>
              </p:cNvSpPr>
              <p:nvPr/>
            </p:nvSpPr>
            <p:spPr bwMode="auto">
              <a:xfrm>
                <a:off x="854" y="3212"/>
                <a:ext cx="4052" cy="182"/>
              </a:xfrm>
              <a:prstGeom prst="roundRect">
                <a:avLst>
                  <a:gd name="adj" fmla="val 41407"/>
                </a:avLst>
              </a:prstGeom>
              <a:noFill/>
              <a:ln w="1836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lIns="99000" tIns="54000" rIns="99000" bIns="54000" anchor="ctr"/>
              <a:lstStyle/>
              <a:p>
                <a:pPr algn="ctr">
                  <a:tabLst>
                    <a:tab pos="0" algn="l"/>
                    <a:tab pos="503238" algn="l"/>
                    <a:tab pos="1006475" algn="l"/>
                    <a:tab pos="1511300" algn="l"/>
                    <a:tab pos="2014538" algn="l"/>
                    <a:tab pos="2519363" algn="l"/>
                    <a:tab pos="3022600" algn="l"/>
                    <a:tab pos="3527425" algn="l"/>
                    <a:tab pos="4030663" algn="l"/>
                    <a:tab pos="4535488" algn="l"/>
                    <a:tab pos="5038725" algn="l"/>
                    <a:tab pos="5543550" algn="l"/>
                    <a:tab pos="6046788" algn="l"/>
                    <a:tab pos="6551613" algn="l"/>
                    <a:tab pos="7054850" algn="l"/>
                    <a:tab pos="7558088" algn="l"/>
                    <a:tab pos="8062913" algn="l"/>
                    <a:tab pos="8566150" algn="l"/>
                    <a:tab pos="9070975" algn="l"/>
                    <a:tab pos="9574213" algn="l"/>
                    <a:tab pos="10079038" algn="l"/>
                  </a:tabLst>
                </a:pPr>
                <a:r>
                  <a:rPr lang="en-US" sz="3100">
                    <a:solidFill>
                      <a:srgbClr val="000099"/>
                    </a:solidFill>
                  </a:rPr>
                  <a:t>Global Tuplespace</a:t>
                </a:r>
              </a:p>
            </p:txBody>
          </p:sp>
          <p:sp>
            <p:nvSpPr>
              <p:cNvPr id="64545" name="AutoShape 432"/>
              <p:cNvSpPr>
                <a:spLocks noChangeArrowheads="1"/>
              </p:cNvSpPr>
              <p:nvPr/>
            </p:nvSpPr>
            <p:spPr bwMode="auto">
              <a:xfrm>
                <a:off x="2519" y="2774"/>
                <a:ext cx="722" cy="402"/>
              </a:xfrm>
              <a:prstGeom prst="downArrow">
                <a:avLst>
                  <a:gd name="adj1" fmla="val 41472"/>
                  <a:gd name="adj2" fmla="val 37616"/>
                </a:avLst>
              </a:pr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546" name="Group 433"/>
              <p:cNvGrpSpPr>
                <a:grpSpLocks/>
              </p:cNvGrpSpPr>
              <p:nvPr/>
            </p:nvGrpSpPr>
            <p:grpSpPr bwMode="auto">
              <a:xfrm>
                <a:off x="943" y="3423"/>
                <a:ext cx="3873" cy="620"/>
                <a:chOff x="943" y="3423"/>
                <a:chExt cx="3873" cy="620"/>
              </a:xfrm>
            </p:grpSpPr>
            <p:grpSp>
              <p:nvGrpSpPr>
                <p:cNvPr id="64547" name="Group 434"/>
                <p:cNvGrpSpPr>
                  <a:grpSpLocks/>
                </p:cNvGrpSpPr>
                <p:nvPr/>
              </p:nvGrpSpPr>
              <p:grpSpPr bwMode="auto">
                <a:xfrm>
                  <a:off x="943" y="3423"/>
                  <a:ext cx="1887" cy="620"/>
                  <a:chOff x="943" y="3423"/>
                  <a:chExt cx="1887" cy="620"/>
                </a:xfrm>
              </p:grpSpPr>
              <p:sp>
                <p:nvSpPr>
                  <p:cNvPr id="64555" name="AutoShape 435"/>
                  <p:cNvSpPr>
                    <a:spLocks noChangeArrowheads="1"/>
                  </p:cNvSpPr>
                  <p:nvPr/>
                </p:nvSpPr>
                <p:spPr bwMode="auto">
                  <a:xfrm>
                    <a:off x="943" y="3536"/>
                    <a:ext cx="1888" cy="182"/>
                  </a:xfrm>
                  <a:prstGeom prst="roundRect">
                    <a:avLst>
                      <a:gd name="adj" fmla="val 41407"/>
                    </a:avLst>
                  </a:prstGeom>
                  <a:noFill/>
                  <a:ln w="1836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lIns="99000" tIns="54000" rIns="99000" bIns="54000" anchor="ctr"/>
                  <a:lstStyle/>
                  <a:p>
                    <a:pPr algn="ctr">
                      <a:tabLst>
                        <a:tab pos="0" algn="l"/>
                        <a:tab pos="503238" algn="l"/>
                        <a:tab pos="1006475" algn="l"/>
                        <a:tab pos="1511300" algn="l"/>
                        <a:tab pos="2014538" algn="l"/>
                        <a:tab pos="2519363" algn="l"/>
                        <a:tab pos="3022600" algn="l"/>
                        <a:tab pos="3527425" algn="l"/>
                        <a:tab pos="4030663" algn="l"/>
                        <a:tab pos="4535488" algn="l"/>
                        <a:tab pos="5038725" algn="l"/>
                        <a:tab pos="5543550" algn="l"/>
                        <a:tab pos="6046788" algn="l"/>
                        <a:tab pos="6551613" algn="l"/>
                        <a:tab pos="7054850" algn="l"/>
                        <a:tab pos="7558088" algn="l"/>
                        <a:tab pos="8062913" algn="l"/>
                        <a:tab pos="8566150" algn="l"/>
                        <a:tab pos="9070975" algn="l"/>
                        <a:tab pos="9574213" algn="l"/>
                        <a:tab pos="10079038" algn="l"/>
                      </a:tabLst>
                    </a:pPr>
                    <a:r>
                      <a:rPr lang="en-US" sz="3100">
                        <a:solidFill>
                          <a:srgbClr val="000099"/>
                        </a:solidFill>
                      </a:rPr>
                      <a:t>AS1</a:t>
                    </a:r>
                  </a:p>
                </p:txBody>
              </p:sp>
              <p:sp>
                <p:nvSpPr>
                  <p:cNvPr id="64556" name="AutoShape 436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3862"/>
                    <a:ext cx="832" cy="182"/>
                  </a:xfrm>
                  <a:prstGeom prst="roundRect">
                    <a:avLst>
                      <a:gd name="adj" fmla="val 41407"/>
                    </a:avLst>
                  </a:prstGeom>
                  <a:noFill/>
                  <a:ln w="1836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lIns="99000" tIns="54000" rIns="99000" bIns="54000" anchor="ctr"/>
                  <a:lstStyle/>
                  <a:p>
                    <a:pPr algn="ctr">
                      <a:tabLst>
                        <a:tab pos="0" algn="l"/>
                        <a:tab pos="503238" algn="l"/>
                        <a:tab pos="1006475" algn="l"/>
                        <a:tab pos="1511300" algn="l"/>
                        <a:tab pos="2014538" algn="l"/>
                        <a:tab pos="2519363" algn="l"/>
                        <a:tab pos="3022600" algn="l"/>
                        <a:tab pos="3527425" algn="l"/>
                        <a:tab pos="4030663" algn="l"/>
                        <a:tab pos="4535488" algn="l"/>
                        <a:tab pos="5038725" algn="l"/>
                        <a:tab pos="5543550" algn="l"/>
                        <a:tab pos="6046788" algn="l"/>
                        <a:tab pos="6551613" algn="l"/>
                        <a:tab pos="7054850" algn="l"/>
                        <a:tab pos="7558088" algn="l"/>
                        <a:tab pos="8062913" algn="l"/>
                        <a:tab pos="8566150" algn="l"/>
                        <a:tab pos="9070975" algn="l"/>
                        <a:tab pos="9574213" algn="l"/>
                        <a:tab pos="10079038" algn="l"/>
                      </a:tabLst>
                    </a:pPr>
                    <a:r>
                      <a:rPr lang="en-US" sz="3100">
                        <a:solidFill>
                          <a:srgbClr val="000099"/>
                        </a:solidFill>
                      </a:rPr>
                      <a:t>R1</a:t>
                    </a:r>
                  </a:p>
                </p:txBody>
              </p:sp>
              <p:sp>
                <p:nvSpPr>
                  <p:cNvPr id="64557" name="AutoShape 437"/>
                  <p:cNvSpPr>
                    <a:spLocks noChangeArrowheads="1"/>
                  </p:cNvSpPr>
                  <p:nvPr/>
                </p:nvSpPr>
                <p:spPr bwMode="auto">
                  <a:xfrm>
                    <a:off x="1930" y="3862"/>
                    <a:ext cx="832" cy="182"/>
                  </a:xfrm>
                  <a:prstGeom prst="roundRect">
                    <a:avLst>
                      <a:gd name="adj" fmla="val 41407"/>
                    </a:avLst>
                  </a:prstGeom>
                  <a:noFill/>
                  <a:ln w="1836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lIns="99000" tIns="54000" rIns="99000" bIns="54000" anchor="ctr"/>
                  <a:lstStyle/>
                  <a:p>
                    <a:pPr algn="ctr">
                      <a:tabLst>
                        <a:tab pos="0" algn="l"/>
                        <a:tab pos="503238" algn="l"/>
                        <a:tab pos="1006475" algn="l"/>
                        <a:tab pos="1511300" algn="l"/>
                        <a:tab pos="2014538" algn="l"/>
                        <a:tab pos="2519363" algn="l"/>
                        <a:tab pos="3022600" algn="l"/>
                        <a:tab pos="3527425" algn="l"/>
                        <a:tab pos="4030663" algn="l"/>
                        <a:tab pos="4535488" algn="l"/>
                        <a:tab pos="5038725" algn="l"/>
                        <a:tab pos="5543550" algn="l"/>
                        <a:tab pos="6046788" algn="l"/>
                        <a:tab pos="6551613" algn="l"/>
                        <a:tab pos="7054850" algn="l"/>
                        <a:tab pos="7558088" algn="l"/>
                        <a:tab pos="8062913" algn="l"/>
                        <a:tab pos="8566150" algn="l"/>
                        <a:tab pos="9070975" algn="l"/>
                        <a:tab pos="9574213" algn="l"/>
                        <a:tab pos="10079038" algn="l"/>
                      </a:tabLst>
                    </a:pPr>
                    <a:r>
                      <a:rPr lang="en-US" sz="3100">
                        <a:solidFill>
                          <a:srgbClr val="000099"/>
                        </a:solidFill>
                      </a:rPr>
                      <a:t>POP1</a:t>
                    </a:r>
                  </a:p>
                </p:txBody>
              </p:sp>
              <p:sp>
                <p:nvSpPr>
                  <p:cNvPr id="64558" name="AutoShape 438"/>
                  <p:cNvSpPr>
                    <a:spLocks noChangeArrowheads="1"/>
                  </p:cNvSpPr>
                  <p:nvPr/>
                </p:nvSpPr>
                <p:spPr bwMode="auto">
                  <a:xfrm>
                    <a:off x="1802" y="3423"/>
                    <a:ext cx="171" cy="94"/>
                  </a:xfrm>
                  <a:prstGeom prst="downArrow">
                    <a:avLst>
                      <a:gd name="adj1" fmla="val 37787"/>
                      <a:gd name="adj2" fmla="val 45449"/>
                    </a:avLst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59" name="AutoShape 439"/>
                  <p:cNvSpPr>
                    <a:spLocks noChangeArrowheads="1"/>
                  </p:cNvSpPr>
                  <p:nvPr/>
                </p:nvSpPr>
                <p:spPr bwMode="auto">
                  <a:xfrm>
                    <a:off x="1339" y="3748"/>
                    <a:ext cx="171" cy="94"/>
                  </a:xfrm>
                  <a:prstGeom prst="downArrow">
                    <a:avLst>
                      <a:gd name="adj1" fmla="val 37787"/>
                      <a:gd name="adj2" fmla="val 45449"/>
                    </a:avLst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60" name="AutoShape 440"/>
                  <p:cNvSpPr>
                    <a:spLocks noChangeArrowheads="1"/>
                  </p:cNvSpPr>
                  <p:nvPr/>
                </p:nvSpPr>
                <p:spPr bwMode="auto">
                  <a:xfrm>
                    <a:off x="2260" y="3748"/>
                    <a:ext cx="171" cy="94"/>
                  </a:xfrm>
                  <a:prstGeom prst="downArrow">
                    <a:avLst>
                      <a:gd name="adj1" fmla="val 37787"/>
                      <a:gd name="adj2" fmla="val 45449"/>
                    </a:avLst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4548" name="Group 441"/>
                <p:cNvGrpSpPr>
                  <a:grpSpLocks/>
                </p:cNvGrpSpPr>
                <p:nvPr/>
              </p:nvGrpSpPr>
              <p:grpSpPr bwMode="auto">
                <a:xfrm>
                  <a:off x="2929" y="3423"/>
                  <a:ext cx="1887" cy="620"/>
                  <a:chOff x="2929" y="3423"/>
                  <a:chExt cx="1887" cy="620"/>
                </a:xfrm>
              </p:grpSpPr>
              <p:sp>
                <p:nvSpPr>
                  <p:cNvPr id="64549" name="AutoShape 442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3537"/>
                    <a:ext cx="1888" cy="182"/>
                  </a:xfrm>
                  <a:prstGeom prst="roundRect">
                    <a:avLst>
                      <a:gd name="adj" fmla="val 41407"/>
                    </a:avLst>
                  </a:prstGeom>
                  <a:noFill/>
                  <a:ln w="1836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lIns="99000" tIns="54000" rIns="99000" bIns="54000" anchor="ctr"/>
                  <a:lstStyle/>
                  <a:p>
                    <a:pPr algn="ctr">
                      <a:tabLst>
                        <a:tab pos="0" algn="l"/>
                        <a:tab pos="503238" algn="l"/>
                        <a:tab pos="1006475" algn="l"/>
                        <a:tab pos="1511300" algn="l"/>
                        <a:tab pos="2014538" algn="l"/>
                        <a:tab pos="2519363" algn="l"/>
                        <a:tab pos="3022600" algn="l"/>
                        <a:tab pos="3527425" algn="l"/>
                        <a:tab pos="4030663" algn="l"/>
                        <a:tab pos="4535488" algn="l"/>
                        <a:tab pos="5038725" algn="l"/>
                        <a:tab pos="5543550" algn="l"/>
                        <a:tab pos="6046788" algn="l"/>
                        <a:tab pos="6551613" algn="l"/>
                        <a:tab pos="7054850" algn="l"/>
                        <a:tab pos="7558088" algn="l"/>
                        <a:tab pos="8062913" algn="l"/>
                        <a:tab pos="8566150" algn="l"/>
                        <a:tab pos="9070975" algn="l"/>
                        <a:tab pos="9574213" algn="l"/>
                        <a:tab pos="10079038" algn="l"/>
                      </a:tabLst>
                    </a:pPr>
                    <a:r>
                      <a:rPr lang="en-US" sz="3100">
                        <a:solidFill>
                          <a:srgbClr val="000099"/>
                        </a:solidFill>
                      </a:rPr>
                      <a:t>AS2</a:t>
                    </a:r>
                  </a:p>
                </p:txBody>
              </p:sp>
              <p:sp>
                <p:nvSpPr>
                  <p:cNvPr id="64550" name="AutoShape 443"/>
                  <p:cNvSpPr>
                    <a:spLocks noChangeArrowheads="1"/>
                  </p:cNvSpPr>
                  <p:nvPr/>
                </p:nvSpPr>
                <p:spPr bwMode="auto">
                  <a:xfrm>
                    <a:off x="2994" y="3862"/>
                    <a:ext cx="832" cy="182"/>
                  </a:xfrm>
                  <a:prstGeom prst="roundRect">
                    <a:avLst>
                      <a:gd name="adj" fmla="val 41407"/>
                    </a:avLst>
                  </a:prstGeom>
                  <a:noFill/>
                  <a:ln w="1836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lIns="99000" tIns="54000" rIns="99000" bIns="54000" anchor="ctr"/>
                  <a:lstStyle/>
                  <a:p>
                    <a:pPr algn="ctr">
                      <a:tabLst>
                        <a:tab pos="0" algn="l"/>
                        <a:tab pos="503238" algn="l"/>
                        <a:tab pos="1006475" algn="l"/>
                        <a:tab pos="1511300" algn="l"/>
                        <a:tab pos="2014538" algn="l"/>
                        <a:tab pos="2519363" algn="l"/>
                        <a:tab pos="3022600" algn="l"/>
                        <a:tab pos="3527425" algn="l"/>
                        <a:tab pos="4030663" algn="l"/>
                        <a:tab pos="4535488" algn="l"/>
                        <a:tab pos="5038725" algn="l"/>
                        <a:tab pos="5543550" algn="l"/>
                        <a:tab pos="6046788" algn="l"/>
                        <a:tab pos="6551613" algn="l"/>
                        <a:tab pos="7054850" algn="l"/>
                        <a:tab pos="7558088" algn="l"/>
                        <a:tab pos="8062913" algn="l"/>
                        <a:tab pos="8566150" algn="l"/>
                        <a:tab pos="9070975" algn="l"/>
                        <a:tab pos="9574213" algn="l"/>
                        <a:tab pos="10079038" algn="l"/>
                      </a:tabLst>
                    </a:pPr>
                    <a:r>
                      <a:rPr lang="en-US" sz="3100">
                        <a:solidFill>
                          <a:srgbClr val="000099"/>
                        </a:solidFill>
                      </a:rPr>
                      <a:t>R2</a:t>
                    </a:r>
                  </a:p>
                </p:txBody>
              </p:sp>
              <p:sp>
                <p:nvSpPr>
                  <p:cNvPr id="64551" name="AutoShape 444"/>
                  <p:cNvSpPr>
                    <a:spLocks noChangeArrowheads="1"/>
                  </p:cNvSpPr>
                  <p:nvPr/>
                </p:nvSpPr>
                <p:spPr bwMode="auto">
                  <a:xfrm>
                    <a:off x="3915" y="3862"/>
                    <a:ext cx="832" cy="182"/>
                  </a:xfrm>
                  <a:prstGeom prst="roundRect">
                    <a:avLst>
                      <a:gd name="adj" fmla="val 41407"/>
                    </a:avLst>
                  </a:prstGeom>
                  <a:noFill/>
                  <a:ln w="1836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lIns="99000" tIns="54000" rIns="99000" bIns="54000" anchor="ctr"/>
                  <a:lstStyle/>
                  <a:p>
                    <a:pPr algn="ctr">
                      <a:tabLst>
                        <a:tab pos="0" algn="l"/>
                        <a:tab pos="503238" algn="l"/>
                        <a:tab pos="1006475" algn="l"/>
                        <a:tab pos="1511300" algn="l"/>
                        <a:tab pos="2014538" algn="l"/>
                        <a:tab pos="2519363" algn="l"/>
                        <a:tab pos="3022600" algn="l"/>
                        <a:tab pos="3527425" algn="l"/>
                        <a:tab pos="4030663" algn="l"/>
                        <a:tab pos="4535488" algn="l"/>
                        <a:tab pos="5038725" algn="l"/>
                        <a:tab pos="5543550" algn="l"/>
                        <a:tab pos="6046788" algn="l"/>
                        <a:tab pos="6551613" algn="l"/>
                        <a:tab pos="7054850" algn="l"/>
                        <a:tab pos="7558088" algn="l"/>
                        <a:tab pos="8062913" algn="l"/>
                        <a:tab pos="8566150" algn="l"/>
                        <a:tab pos="9070975" algn="l"/>
                        <a:tab pos="9574213" algn="l"/>
                        <a:tab pos="10079038" algn="l"/>
                      </a:tabLst>
                    </a:pPr>
                    <a:r>
                      <a:rPr lang="en-US" sz="3100">
                        <a:solidFill>
                          <a:srgbClr val="000099"/>
                        </a:solidFill>
                      </a:rPr>
                      <a:t>POP2</a:t>
                    </a:r>
                  </a:p>
                </p:txBody>
              </p:sp>
              <p:sp>
                <p:nvSpPr>
                  <p:cNvPr id="64552" name="AutoShape 445"/>
                  <p:cNvSpPr>
                    <a:spLocks noChangeArrowheads="1"/>
                  </p:cNvSpPr>
                  <p:nvPr/>
                </p:nvSpPr>
                <p:spPr bwMode="auto">
                  <a:xfrm>
                    <a:off x="3787" y="3423"/>
                    <a:ext cx="171" cy="94"/>
                  </a:xfrm>
                  <a:prstGeom prst="downArrow">
                    <a:avLst>
                      <a:gd name="adj1" fmla="val 37787"/>
                      <a:gd name="adj2" fmla="val 45449"/>
                    </a:avLst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53" name="AutoShape 446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3748"/>
                    <a:ext cx="171" cy="94"/>
                  </a:xfrm>
                  <a:prstGeom prst="downArrow">
                    <a:avLst>
                      <a:gd name="adj1" fmla="val 37787"/>
                      <a:gd name="adj2" fmla="val 45449"/>
                    </a:avLst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54" name="AutoShape 447"/>
                  <p:cNvSpPr>
                    <a:spLocks noChangeArrowheads="1"/>
                  </p:cNvSpPr>
                  <p:nvPr/>
                </p:nvSpPr>
                <p:spPr bwMode="auto">
                  <a:xfrm>
                    <a:off x="4245" y="3748"/>
                    <a:ext cx="171" cy="94"/>
                  </a:xfrm>
                  <a:prstGeom prst="downArrow">
                    <a:avLst>
                      <a:gd name="adj1" fmla="val 37787"/>
                      <a:gd name="adj2" fmla="val 45449"/>
                    </a:avLst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65088"/>
            <a:ext cx="9269412" cy="1446212"/>
          </a:xfrm>
        </p:spPr>
        <p:txBody>
          <a:bodyPr/>
          <a:lstStyle/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mtClean="0"/>
              <a:t>information management 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74150" cy="5035550"/>
          </a:xfrm>
        </p:spPr>
        <p:txBody>
          <a:bodyPr/>
          <a:lstStyle/>
          <a:p>
            <a:pPr marL="369888" indent="-369888">
              <a:buClr>
                <a:srgbClr val="FF0000"/>
              </a:buClr>
              <a:buSzPct val="60000"/>
              <a:buFont typeface="Monotype Sorts" pitchFamily="2" charset="2"/>
              <a:buChar char=""/>
              <a:tabLst>
                <a:tab pos="369888" algn="l"/>
                <a:tab pos="493713" algn="l"/>
                <a:tab pos="998538" algn="l"/>
                <a:tab pos="1501775" algn="l"/>
                <a:tab pos="2006600" algn="l"/>
                <a:tab pos="2509838" algn="l"/>
                <a:tab pos="3014663" algn="l"/>
                <a:tab pos="3517900" algn="l"/>
                <a:tab pos="4022725" algn="l"/>
                <a:tab pos="4525963" algn="l"/>
                <a:tab pos="5030788" algn="l"/>
                <a:tab pos="5534025" algn="l"/>
                <a:tab pos="6038850" algn="l"/>
                <a:tab pos="6542088" algn="l"/>
                <a:tab pos="7045325" algn="l"/>
                <a:tab pos="7550150" algn="l"/>
                <a:tab pos="8053388" algn="l"/>
                <a:tab pos="8558213" algn="l"/>
                <a:tab pos="9061450" algn="l"/>
                <a:tab pos="9566275" algn="l"/>
                <a:tab pos="10069513" algn="l"/>
              </a:tabLst>
            </a:pPr>
            <a:r>
              <a:rPr lang="en-US" sz="2600" smtClean="0"/>
              <a:t>anyone can annotate any tuple</a:t>
            </a:r>
          </a:p>
          <a:p>
            <a:pPr marL="1631950" lvl="1" indent="-623888">
              <a:tabLst>
                <a:tab pos="369888" algn="l"/>
                <a:tab pos="493713" algn="l"/>
                <a:tab pos="998538" algn="l"/>
                <a:tab pos="1501775" algn="l"/>
                <a:tab pos="2006600" algn="l"/>
                <a:tab pos="2509838" algn="l"/>
                <a:tab pos="3014663" algn="l"/>
                <a:tab pos="3517900" algn="l"/>
                <a:tab pos="4022725" algn="l"/>
                <a:tab pos="4525963" algn="l"/>
                <a:tab pos="5030788" algn="l"/>
                <a:tab pos="5534025" algn="l"/>
                <a:tab pos="6038850" algn="l"/>
                <a:tab pos="6542088" algn="l"/>
                <a:tab pos="7045325" algn="l"/>
                <a:tab pos="7550150" algn="l"/>
                <a:tab pos="8053388" algn="l"/>
                <a:tab pos="8558213" algn="l"/>
                <a:tab pos="9061450" algn="l"/>
                <a:tab pos="9566275" algn="l"/>
                <a:tab pos="10069513" algn="l"/>
              </a:tabLst>
            </a:pPr>
            <a:r>
              <a:rPr lang="en-US" sz="2600" smtClean="0"/>
              <a:t>New, unanticipated attributes are organically supported</a:t>
            </a:r>
          </a:p>
          <a:p>
            <a:pPr marL="369888" indent="-369888">
              <a:buClr>
                <a:srgbClr val="FF0000"/>
              </a:buClr>
              <a:buSzPct val="60000"/>
              <a:buFont typeface="Monotype Sorts" pitchFamily="2" charset="2"/>
              <a:buChar char=""/>
              <a:tabLst>
                <a:tab pos="369888" algn="l"/>
                <a:tab pos="493713" algn="l"/>
                <a:tab pos="998538" algn="l"/>
                <a:tab pos="1501775" algn="l"/>
                <a:tab pos="2006600" algn="l"/>
                <a:tab pos="2509838" algn="l"/>
                <a:tab pos="3014663" algn="l"/>
                <a:tab pos="3517900" algn="l"/>
                <a:tab pos="4022725" algn="l"/>
                <a:tab pos="4525963" algn="l"/>
                <a:tab pos="5030788" algn="l"/>
                <a:tab pos="5534025" algn="l"/>
                <a:tab pos="6038850" algn="l"/>
                <a:tab pos="6542088" algn="l"/>
                <a:tab pos="7045325" algn="l"/>
                <a:tab pos="7550150" algn="l"/>
                <a:tab pos="8053388" algn="l"/>
                <a:tab pos="8558213" algn="l"/>
                <a:tab pos="9061450" algn="l"/>
                <a:tab pos="9566275" algn="l"/>
                <a:tab pos="10069513" algn="l"/>
              </a:tabLst>
            </a:pPr>
            <a:r>
              <a:rPr lang="en-US" sz="2600" smtClean="0"/>
              <a:t>attributes can be added by anyone</a:t>
            </a:r>
          </a:p>
          <a:p>
            <a:pPr marL="1631950" lvl="1" indent="-623888">
              <a:tabLst>
                <a:tab pos="369888" algn="l"/>
                <a:tab pos="493713" algn="l"/>
                <a:tab pos="998538" algn="l"/>
                <a:tab pos="1501775" algn="l"/>
                <a:tab pos="2006600" algn="l"/>
                <a:tab pos="2509838" algn="l"/>
                <a:tab pos="3014663" algn="l"/>
                <a:tab pos="3517900" algn="l"/>
                <a:tab pos="4022725" algn="l"/>
                <a:tab pos="4525963" algn="l"/>
                <a:tab pos="5030788" algn="l"/>
                <a:tab pos="5534025" algn="l"/>
                <a:tab pos="6038850" algn="l"/>
                <a:tab pos="6542088" algn="l"/>
                <a:tab pos="7045325" algn="l"/>
                <a:tab pos="7550150" algn="l"/>
                <a:tab pos="8053388" algn="l"/>
                <a:tab pos="8558213" algn="l"/>
                <a:tab pos="9061450" algn="l"/>
                <a:tab pos="9566275" algn="l"/>
                <a:tab pos="10069513" algn="l"/>
              </a:tabLst>
            </a:pPr>
            <a:r>
              <a:rPr lang="en-US" sz="2600" smtClean="0"/>
              <a:t>best done by a TPM, signed, unforgeable</a:t>
            </a:r>
          </a:p>
          <a:p>
            <a:pPr marL="1631950" lvl="1" indent="-623888">
              <a:tabLst>
                <a:tab pos="369888" algn="l"/>
                <a:tab pos="493713" algn="l"/>
                <a:tab pos="998538" algn="l"/>
                <a:tab pos="1501775" algn="l"/>
                <a:tab pos="2006600" algn="l"/>
                <a:tab pos="2509838" algn="l"/>
                <a:tab pos="3014663" algn="l"/>
                <a:tab pos="3517900" algn="l"/>
                <a:tab pos="4022725" algn="l"/>
                <a:tab pos="4525963" algn="l"/>
                <a:tab pos="5030788" algn="l"/>
                <a:tab pos="5534025" algn="l"/>
                <a:tab pos="6038850" algn="l"/>
                <a:tab pos="6542088" algn="l"/>
                <a:tab pos="7045325" algn="l"/>
                <a:tab pos="7550150" algn="l"/>
                <a:tab pos="8053388" algn="l"/>
                <a:tab pos="8558213" algn="l"/>
                <a:tab pos="9061450" algn="l"/>
                <a:tab pos="9566275" algn="l"/>
                <a:tab pos="10069513" algn="l"/>
              </a:tabLst>
            </a:pPr>
            <a:r>
              <a:rPr lang="en-US" sz="2600" smtClean="0"/>
              <a:t>signed attributes can be inserted manually</a:t>
            </a:r>
          </a:p>
          <a:p>
            <a:pPr marL="369888" indent="-369888">
              <a:buClr>
                <a:srgbClr val="FF0000"/>
              </a:buClr>
              <a:buSzPct val="60000"/>
              <a:buFont typeface="Monotype Sorts" pitchFamily="2" charset="2"/>
              <a:buChar char=""/>
              <a:tabLst>
                <a:tab pos="369888" algn="l"/>
                <a:tab pos="493713" algn="l"/>
                <a:tab pos="998538" algn="l"/>
                <a:tab pos="1501775" algn="l"/>
                <a:tab pos="2006600" algn="l"/>
                <a:tab pos="2509838" algn="l"/>
                <a:tab pos="3014663" algn="l"/>
                <a:tab pos="3517900" algn="l"/>
                <a:tab pos="4022725" algn="l"/>
                <a:tab pos="4525963" algn="l"/>
                <a:tab pos="5030788" algn="l"/>
                <a:tab pos="5534025" algn="l"/>
                <a:tab pos="6038850" algn="l"/>
                <a:tab pos="6542088" algn="l"/>
                <a:tab pos="7045325" algn="l"/>
                <a:tab pos="7550150" algn="l"/>
                <a:tab pos="8053388" algn="l"/>
                <a:tab pos="8558213" algn="l"/>
                <a:tab pos="9061450" algn="l"/>
                <a:tab pos="9566275" algn="l"/>
                <a:tab pos="10069513" algn="l"/>
              </a:tabLst>
            </a:pPr>
            <a:r>
              <a:rPr lang="en-US" sz="2600" smtClean="0"/>
              <a:t>attributes are masked for privacy according to an </a:t>
            </a:r>
            <a:r>
              <a:rPr lang="en-US" sz="2600" i="1" u="sng" smtClean="0"/>
              <a:t>export policy</a:t>
            </a:r>
          </a:p>
          <a:p>
            <a:pPr marL="369888" indent="-369888">
              <a:buClr>
                <a:srgbClr val="FF0000"/>
              </a:buClr>
              <a:buSzPct val="60000"/>
              <a:buFont typeface="Monotype Sorts" pitchFamily="2" charset="2"/>
              <a:buChar char=""/>
              <a:tabLst>
                <a:tab pos="369888" algn="l"/>
                <a:tab pos="493713" algn="l"/>
                <a:tab pos="998538" algn="l"/>
                <a:tab pos="1501775" algn="l"/>
                <a:tab pos="2006600" algn="l"/>
                <a:tab pos="2509838" algn="l"/>
                <a:tab pos="3014663" algn="l"/>
                <a:tab pos="3517900" algn="l"/>
                <a:tab pos="4022725" algn="l"/>
                <a:tab pos="4525963" algn="l"/>
                <a:tab pos="5030788" algn="l"/>
                <a:tab pos="5534025" algn="l"/>
                <a:tab pos="6038850" algn="l"/>
                <a:tab pos="6542088" algn="l"/>
                <a:tab pos="7045325" algn="l"/>
                <a:tab pos="7550150" algn="l"/>
                <a:tab pos="8053388" algn="l"/>
                <a:tab pos="8558213" algn="l"/>
                <a:tab pos="9061450" algn="l"/>
                <a:tab pos="9566275" algn="l"/>
                <a:tab pos="10069513" algn="l"/>
              </a:tabLst>
            </a:pPr>
            <a:r>
              <a:rPr lang="en-US" sz="2600" smtClean="0"/>
              <a:t>applications import annotations only from sources they trust, according to an </a:t>
            </a:r>
            <a:r>
              <a:rPr lang="en-US" sz="2600" i="1" u="sng" smtClean="0"/>
              <a:t>import policy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30200"/>
            <a:ext cx="9074150" cy="1357313"/>
          </a:xfrm>
        </p:spPr>
        <p:txBody>
          <a:bodyPr/>
          <a:lstStyle/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4200" smtClean="0"/>
              <a:t>querying the tuplespace</a:t>
            </a:r>
          </a:p>
        </p:txBody>
      </p:sp>
      <p:sp>
        <p:nvSpPr>
          <p:cNvPr id="66563" name="AutoShape 2"/>
          <p:cNvSpPr>
            <a:spLocks noChangeArrowheads="1"/>
          </p:cNvSpPr>
          <p:nvPr/>
        </p:nvSpPr>
        <p:spPr bwMode="auto">
          <a:xfrm>
            <a:off x="447675" y="1963738"/>
            <a:ext cx="9142413" cy="649287"/>
          </a:xfrm>
          <a:prstGeom prst="roundRect">
            <a:avLst>
              <a:gd name="adj" fmla="val 269"/>
            </a:avLst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lIns="99207" tIns="49604" rIns="99207" bIns="49604"/>
          <a:lstStyle/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4000">
                <a:solidFill>
                  <a:srgbClr val="280099"/>
                </a:solidFill>
              </a:rPr>
              <a:t>Is there a packet sniffer on (</a:t>
            </a:r>
            <a:r>
              <a:rPr lang="en-US" sz="4000" b="1" i="1">
                <a:solidFill>
                  <a:srgbClr val="280099"/>
                </a:solidFill>
              </a:rPr>
              <a:t>S</a:t>
            </a:r>
            <a:r>
              <a:rPr lang="en-US" sz="4000">
                <a:solidFill>
                  <a:srgbClr val="280099"/>
                </a:solidFill>
              </a:rPr>
              <a:t>,</a:t>
            </a:r>
            <a:r>
              <a:rPr lang="en-US" sz="4000" b="1" i="1">
                <a:solidFill>
                  <a:srgbClr val="280099"/>
                </a:solidFill>
              </a:rPr>
              <a:t>T</a:t>
            </a:r>
            <a:r>
              <a:rPr lang="en-US" sz="4000">
                <a:solidFill>
                  <a:srgbClr val="280099"/>
                </a:solidFill>
              </a:rPr>
              <a:t>) path?</a:t>
            </a:r>
          </a:p>
        </p:txBody>
      </p:sp>
      <p:sp>
        <p:nvSpPr>
          <p:cNvPr id="66564" name="AutoShape 3"/>
          <p:cNvSpPr>
            <a:spLocks noChangeArrowheads="1"/>
          </p:cNvSpPr>
          <p:nvPr/>
        </p:nvSpPr>
        <p:spPr bwMode="auto">
          <a:xfrm>
            <a:off x="609600" y="3781425"/>
            <a:ext cx="3281363" cy="1747838"/>
          </a:xfrm>
          <a:prstGeom prst="flowChartProcess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100794" tIns="100794" rIns="100794" bIns="100794" anchor="ctr"/>
          <a:lstStyle/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>
                <a:solidFill>
                  <a:srgbClr val="000099"/>
                </a:solidFill>
                <a:latin typeface="Bitstream Vera Sans Mono" pitchFamily="33" charset="0"/>
              </a:rPr>
              <a:t>retrieve(</a:t>
            </a:r>
            <a:r>
              <a:rPr lang="en-US" b="1" i="1">
                <a:solidFill>
                  <a:srgbClr val="000099"/>
                </a:solidFill>
                <a:latin typeface="Bitstream Vera Sans Mono" pitchFamily="33" charset="0"/>
              </a:rPr>
              <a:t>S</a:t>
            </a:r>
            <a:r>
              <a:rPr lang="en-US">
                <a:solidFill>
                  <a:srgbClr val="000099"/>
                </a:solidFill>
                <a:latin typeface="Bitstream Vera Sans Mono" pitchFamily="33" charset="0"/>
              </a:rPr>
              <a:t>.nexthop[IP_</a:t>
            </a:r>
            <a:r>
              <a:rPr lang="en-US" b="1" i="1">
                <a:solidFill>
                  <a:srgbClr val="000099"/>
                </a:solidFill>
                <a:latin typeface="Bitstream Vera Sans Mono" pitchFamily="33" charset="0"/>
              </a:rPr>
              <a:t>T</a:t>
            </a:r>
            <a:r>
              <a:rPr lang="en-US">
                <a:solidFill>
                  <a:srgbClr val="000099"/>
                </a:solidFill>
                <a:latin typeface="Bitstream Vera Sans Mono" pitchFamily="33" charset="0"/>
              </a:rPr>
              <a:t>])</a:t>
            </a:r>
          </a:p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b="1">
                <a:solidFill>
                  <a:srgbClr val="000099"/>
                </a:solidFill>
                <a:latin typeface="Bitstream Vera Sans Mono" pitchFamily="33" charset="0"/>
              </a:rPr>
              <a:t>-&gt; </a:t>
            </a:r>
            <a:r>
              <a:rPr lang="en-US" b="1" i="1">
                <a:solidFill>
                  <a:srgbClr val="000099"/>
                </a:solidFill>
                <a:latin typeface="Bitstream Vera Sans Mono" pitchFamily="33" charset="0"/>
              </a:rPr>
              <a:t>S:S</a:t>
            </a:r>
            <a:r>
              <a:rPr lang="en-US" b="1">
                <a:solidFill>
                  <a:srgbClr val="000099"/>
                </a:solidFill>
                <a:latin typeface="Bitstream Vera Sans Mono" pitchFamily="33" charset="0"/>
              </a:rPr>
              <a:t>.</a:t>
            </a:r>
            <a:r>
              <a:rPr lang="en-US">
                <a:solidFill>
                  <a:srgbClr val="000099"/>
                </a:solidFill>
                <a:latin typeface="Bitstream Vera Sans Mono" pitchFamily="33" charset="0"/>
              </a:rPr>
              <a:t>NextHop[IP_</a:t>
            </a:r>
            <a:r>
              <a:rPr lang="en-US" b="1" i="1">
                <a:solidFill>
                  <a:srgbClr val="000099"/>
                </a:solidFill>
                <a:latin typeface="Bitstream Vera Sans Mono" pitchFamily="33" charset="0"/>
              </a:rPr>
              <a:t>T</a:t>
            </a:r>
            <a:r>
              <a:rPr lang="en-US">
                <a:solidFill>
                  <a:srgbClr val="000099"/>
                </a:solidFill>
                <a:latin typeface="Bitstream Vera Sans Mono" pitchFamily="33" charset="0"/>
              </a:rPr>
              <a:t>] </a:t>
            </a:r>
            <a:r>
              <a:rPr lang="en-US" b="1">
                <a:solidFill>
                  <a:srgbClr val="000099"/>
                </a:solidFill>
                <a:latin typeface="Bitstream Vera Sans Mono" pitchFamily="33" charset="0"/>
              </a:rPr>
              <a:t>= </a:t>
            </a:r>
            <a:r>
              <a:rPr lang="en-US" b="1" i="1">
                <a:solidFill>
                  <a:srgbClr val="000099"/>
                </a:solidFill>
                <a:latin typeface="Bitstream Vera Sans Mono" pitchFamily="33" charset="0"/>
              </a:rPr>
              <a:t>L1</a:t>
            </a:r>
          </a:p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endParaRPr lang="en-US" sz="1100" b="1" i="1">
              <a:solidFill>
                <a:srgbClr val="000099"/>
              </a:solidFill>
              <a:latin typeface="Bitstream Vera Sans Mono" pitchFamily="33" charset="0"/>
            </a:endParaRPr>
          </a:p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>
                <a:solidFill>
                  <a:srgbClr val="000099"/>
                </a:solidFill>
                <a:latin typeface="Bitstream Vera Sans Mono" pitchFamily="33" charset="0"/>
              </a:rPr>
              <a:t>retrieve(</a:t>
            </a:r>
            <a:r>
              <a:rPr lang="en-US" b="1" i="1">
                <a:solidFill>
                  <a:srgbClr val="000099"/>
                </a:solidFill>
                <a:latin typeface="Bitstream Vera Sans Mono" pitchFamily="33" charset="0"/>
              </a:rPr>
              <a:t>L1</a:t>
            </a:r>
            <a:r>
              <a:rPr lang="en-US">
                <a:solidFill>
                  <a:srgbClr val="000099"/>
                </a:solidFill>
                <a:latin typeface="Bitstream Vera Sans Mono" pitchFamily="33" charset="0"/>
              </a:rPr>
              <a:t>.endpoints)</a:t>
            </a:r>
          </a:p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b="1">
                <a:solidFill>
                  <a:srgbClr val="000099"/>
                </a:solidFill>
                <a:latin typeface="Bitstream Vera Sans Mono" pitchFamily="33" charset="0"/>
              </a:rPr>
              <a:t>-&gt; </a:t>
            </a:r>
            <a:r>
              <a:rPr lang="en-US" b="1" i="1">
                <a:solidFill>
                  <a:srgbClr val="000099"/>
                </a:solidFill>
                <a:latin typeface="Bitstream Vera Sans Mono" pitchFamily="33" charset="0"/>
              </a:rPr>
              <a:t>S:L1</a:t>
            </a:r>
            <a:r>
              <a:rPr lang="en-US">
                <a:solidFill>
                  <a:srgbClr val="000099"/>
                </a:solidFill>
                <a:latin typeface="Bitstream Vera Sans Mono" pitchFamily="33" charset="0"/>
              </a:rPr>
              <a:t>.endpoints = (</a:t>
            </a:r>
            <a:r>
              <a:rPr lang="en-US" b="1" i="1">
                <a:solidFill>
                  <a:srgbClr val="000099"/>
                </a:solidFill>
                <a:latin typeface="Bitstream Vera Sans Mono" pitchFamily="33" charset="0"/>
              </a:rPr>
              <a:t>S</a:t>
            </a:r>
            <a:r>
              <a:rPr lang="en-US" i="1">
                <a:solidFill>
                  <a:srgbClr val="000099"/>
                </a:solidFill>
                <a:latin typeface="Bitstream Vera Sans Mono" pitchFamily="33" charset="0"/>
              </a:rPr>
              <a:t>,</a:t>
            </a:r>
            <a:r>
              <a:rPr lang="en-US" b="1" i="1">
                <a:solidFill>
                  <a:srgbClr val="000099"/>
                </a:solidFill>
                <a:latin typeface="Bitstream Vera Sans Mono" pitchFamily="33" charset="0"/>
              </a:rPr>
              <a:t>R1</a:t>
            </a:r>
            <a:r>
              <a:rPr lang="en-US">
                <a:solidFill>
                  <a:srgbClr val="000099"/>
                </a:solidFill>
                <a:latin typeface="Bitstream Vera Sans Mono" pitchFamily="33" charset="0"/>
              </a:rPr>
              <a:t>)</a:t>
            </a:r>
          </a:p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b="1">
                <a:solidFill>
                  <a:srgbClr val="000099"/>
                </a:solidFill>
                <a:latin typeface="Bitstream Vera Sans Mono" pitchFamily="33" charset="0"/>
              </a:rPr>
              <a:t>...</a:t>
            </a:r>
          </a:p>
        </p:txBody>
      </p:sp>
      <p:sp>
        <p:nvSpPr>
          <p:cNvPr id="66565" name="AutoShape 4"/>
          <p:cNvSpPr>
            <a:spLocks noChangeArrowheads="1"/>
          </p:cNvSpPr>
          <p:nvPr/>
        </p:nvSpPr>
        <p:spPr bwMode="auto">
          <a:xfrm>
            <a:off x="4483100" y="3695700"/>
            <a:ext cx="5345113" cy="596900"/>
          </a:xfrm>
          <a:prstGeom prst="flowChartProcess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lIns="100794" tIns="100794" rIns="100794" bIns="100794" anchor="ctr"/>
          <a:lstStyle/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b="1">
                <a:solidFill>
                  <a:srgbClr val="000099"/>
                </a:solidFill>
                <a:latin typeface="Bitstream Vera Sans" pitchFamily="32" charset="0"/>
              </a:rPr>
              <a:t>Path(</a:t>
            </a:r>
            <a:r>
              <a:rPr lang="en-US" b="1" i="1">
                <a:solidFill>
                  <a:srgbClr val="000099"/>
                </a:solidFill>
                <a:latin typeface="Bitstream Vera Sans" pitchFamily="32" charset="0"/>
              </a:rPr>
              <a:t>S</a:t>
            </a:r>
            <a:r>
              <a:rPr lang="en-US" b="1">
                <a:solidFill>
                  <a:srgbClr val="000099"/>
                </a:solidFill>
                <a:latin typeface="Bitstream Vera Sans" pitchFamily="32" charset="0"/>
              </a:rPr>
              <a:t>,</a:t>
            </a:r>
            <a:r>
              <a:rPr lang="en-US" b="1" i="1">
                <a:solidFill>
                  <a:srgbClr val="000099"/>
                </a:solidFill>
                <a:latin typeface="Bitstream Vera Sans" pitchFamily="32" charset="0"/>
              </a:rPr>
              <a:t>T</a:t>
            </a:r>
            <a:r>
              <a:rPr lang="en-US" b="1">
                <a:solidFill>
                  <a:srgbClr val="000099"/>
                </a:solidFill>
                <a:latin typeface="Bitstream Vera Sans" pitchFamily="32" charset="0"/>
              </a:rPr>
              <a:t>)</a:t>
            </a:r>
            <a:r>
              <a:rPr lang="en-US">
                <a:solidFill>
                  <a:srgbClr val="000099"/>
                </a:solidFill>
                <a:latin typeface="Bitstream Vera Sans" pitchFamily="32" charset="0"/>
              </a:rPr>
              <a:t> = [L1,R1,L2,R2,L3]</a:t>
            </a:r>
          </a:p>
        </p:txBody>
      </p:sp>
      <p:sp>
        <p:nvSpPr>
          <p:cNvPr id="66566" name="AutoShape 5"/>
          <p:cNvSpPr>
            <a:spLocks noChangeArrowheads="1"/>
          </p:cNvSpPr>
          <p:nvPr/>
        </p:nvSpPr>
        <p:spPr bwMode="auto">
          <a:xfrm>
            <a:off x="3836988" y="3711575"/>
            <a:ext cx="569912" cy="523875"/>
          </a:xfrm>
          <a:prstGeom prst="rightArrow">
            <a:avLst>
              <a:gd name="adj1" fmla="val 31843"/>
              <a:gd name="adj2" fmla="val 44210"/>
            </a:avLst>
          </a:prstGeom>
          <a:solidFill>
            <a:srgbClr val="FF8080"/>
          </a:solidFill>
          <a:ln w="9525">
            <a:noFill/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66567" name="Text Box 6"/>
          <p:cNvSpPr txBox="1">
            <a:spLocks noChangeArrowheads="1"/>
          </p:cNvSpPr>
          <p:nvPr/>
        </p:nvSpPr>
        <p:spPr bwMode="auto">
          <a:xfrm>
            <a:off x="584200" y="3152775"/>
            <a:ext cx="2298700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49604" rIns="99207" bIns="49604"/>
          <a:lstStyle/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b="1">
                <a:solidFill>
                  <a:srgbClr val="000099"/>
                </a:solidFill>
                <a:latin typeface="Bitstream Vera Sans" pitchFamily="32" charset="0"/>
              </a:rPr>
              <a:t>Queries</a:t>
            </a:r>
          </a:p>
        </p:txBody>
      </p:sp>
      <p:sp>
        <p:nvSpPr>
          <p:cNvPr id="66568" name="Text Box 7"/>
          <p:cNvSpPr txBox="1">
            <a:spLocks noChangeArrowheads="1"/>
          </p:cNvSpPr>
          <p:nvPr/>
        </p:nvSpPr>
        <p:spPr bwMode="auto">
          <a:xfrm>
            <a:off x="4271963" y="3152775"/>
            <a:ext cx="480060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49604" rIns="99207" bIns="49604"/>
          <a:lstStyle/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b="1">
                <a:solidFill>
                  <a:srgbClr val="000099"/>
                </a:solidFill>
                <a:latin typeface="Bitstream Vera Sans" pitchFamily="32" charset="0"/>
              </a:rPr>
              <a:t>Detected properties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4659313" y="4541838"/>
            <a:ext cx="4876800" cy="1219200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2800">
                <a:solidFill>
                  <a:srgbClr val="000000"/>
                </a:solidFill>
              </a:rPr>
              <a:t>Apps can detect properties at a single point in time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76238"/>
            <a:ext cx="9074150" cy="1265237"/>
          </a:xfrm>
        </p:spPr>
        <p:txBody>
          <a:bodyPr/>
          <a:lstStyle/>
          <a:p>
            <a:pPr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US" sz="4200" smtClean="0"/>
              <a:t>monitoring the tuplespace</a:t>
            </a:r>
          </a:p>
        </p:txBody>
      </p:sp>
      <p:grpSp>
        <p:nvGrpSpPr>
          <p:cNvPr id="67587" name="Group 2"/>
          <p:cNvGrpSpPr>
            <a:grpSpLocks/>
          </p:cNvGrpSpPr>
          <p:nvPr/>
        </p:nvGrpSpPr>
        <p:grpSpPr bwMode="auto">
          <a:xfrm>
            <a:off x="484188" y="1952625"/>
            <a:ext cx="9140825" cy="4494213"/>
            <a:chOff x="277" y="1116"/>
            <a:chExt cx="5223" cy="2568"/>
          </a:xfrm>
        </p:grpSpPr>
        <p:grpSp>
          <p:nvGrpSpPr>
            <p:cNvPr id="67588" name="Group 3"/>
            <p:cNvGrpSpPr>
              <a:grpSpLocks/>
            </p:cNvGrpSpPr>
            <p:nvPr/>
          </p:nvGrpSpPr>
          <p:grpSpPr bwMode="auto">
            <a:xfrm>
              <a:off x="277" y="1116"/>
              <a:ext cx="5223" cy="1397"/>
              <a:chOff x="277" y="1116"/>
              <a:chExt cx="5223" cy="1397"/>
            </a:xfrm>
          </p:grpSpPr>
          <p:sp>
            <p:nvSpPr>
              <p:cNvPr id="67874" name="AutoShape 4"/>
              <p:cNvSpPr>
                <a:spLocks noChangeArrowheads="1"/>
              </p:cNvSpPr>
              <p:nvPr/>
            </p:nvSpPr>
            <p:spPr bwMode="auto">
              <a:xfrm>
                <a:off x="277" y="1116"/>
                <a:ext cx="5224" cy="338"/>
              </a:xfrm>
              <a:prstGeom prst="roundRect">
                <a:avLst>
                  <a:gd name="adj" fmla="val 292"/>
                </a:avLst>
              </a:pr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5000" rIns="90000" bIns="45000"/>
              <a:lstStyle/>
              <a:p>
                <a:pPr>
                  <a:tabLst>
                    <a:tab pos="0" algn="l"/>
                    <a:tab pos="503238" algn="l"/>
                    <a:tab pos="1006475" algn="l"/>
                    <a:tab pos="1511300" algn="l"/>
                    <a:tab pos="2014538" algn="l"/>
                    <a:tab pos="2519363" algn="l"/>
                    <a:tab pos="3022600" algn="l"/>
                    <a:tab pos="3527425" algn="l"/>
                    <a:tab pos="4030663" algn="l"/>
                    <a:tab pos="4535488" algn="l"/>
                    <a:tab pos="5038725" algn="l"/>
                    <a:tab pos="5543550" algn="l"/>
                    <a:tab pos="6046788" algn="l"/>
                    <a:tab pos="6551613" algn="l"/>
                    <a:tab pos="7054850" algn="l"/>
                    <a:tab pos="7558088" algn="l"/>
                    <a:tab pos="8062913" algn="l"/>
                    <a:tab pos="8566150" algn="l"/>
                    <a:tab pos="9070975" algn="l"/>
                    <a:tab pos="9574213" algn="l"/>
                    <a:tab pos="10079038" algn="l"/>
                  </a:tabLst>
                </a:pPr>
                <a:r>
                  <a:rPr lang="en-US" sz="3600">
                    <a:solidFill>
                      <a:srgbClr val="280099"/>
                    </a:solidFill>
                  </a:rPr>
                  <a:t>Detect new packet sniffers on (</a:t>
                </a:r>
                <a:r>
                  <a:rPr lang="en-US" sz="3600" b="1" i="1">
                    <a:solidFill>
                      <a:srgbClr val="280099"/>
                    </a:solidFill>
                  </a:rPr>
                  <a:t>S</a:t>
                </a:r>
                <a:r>
                  <a:rPr lang="en-US" sz="3600">
                    <a:solidFill>
                      <a:srgbClr val="280099"/>
                    </a:solidFill>
                  </a:rPr>
                  <a:t>,</a:t>
                </a:r>
                <a:r>
                  <a:rPr lang="en-US" sz="3600" b="1" i="1">
                    <a:solidFill>
                      <a:srgbClr val="280099"/>
                    </a:solidFill>
                  </a:rPr>
                  <a:t>T</a:t>
                </a:r>
                <a:r>
                  <a:rPr lang="en-US" sz="3600">
                    <a:solidFill>
                      <a:srgbClr val="280099"/>
                    </a:solidFill>
                  </a:rPr>
                  <a:t>) path</a:t>
                </a:r>
              </a:p>
            </p:txBody>
          </p:sp>
          <p:grpSp>
            <p:nvGrpSpPr>
              <p:cNvPr id="67875" name="Group 5"/>
              <p:cNvGrpSpPr>
                <a:grpSpLocks/>
              </p:cNvGrpSpPr>
              <p:nvPr/>
            </p:nvGrpSpPr>
            <p:grpSpPr bwMode="auto">
              <a:xfrm>
                <a:off x="434" y="1652"/>
                <a:ext cx="2450" cy="861"/>
                <a:chOff x="434" y="1652"/>
                <a:chExt cx="2450" cy="861"/>
              </a:xfrm>
            </p:grpSpPr>
            <p:sp>
              <p:nvSpPr>
                <p:cNvPr id="67876" name="AutoShape 6"/>
                <p:cNvSpPr>
                  <a:spLocks noChangeArrowheads="1"/>
                </p:cNvSpPr>
                <p:nvPr/>
              </p:nvSpPr>
              <p:spPr bwMode="auto">
                <a:xfrm>
                  <a:off x="469" y="2120"/>
                  <a:ext cx="1954" cy="394"/>
                </a:xfrm>
                <a:prstGeom prst="flowChartProcess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91440" bIns="91440" anchor="ctr"/>
                <a:lstStyle/>
                <a:p>
                  <a:pPr>
                    <a:tabLst>
                      <a:tab pos="0" algn="l"/>
                      <a:tab pos="503238" algn="l"/>
                      <a:tab pos="1006475" algn="l"/>
                      <a:tab pos="1511300" algn="l"/>
                      <a:tab pos="2014538" algn="l"/>
                      <a:tab pos="2519363" algn="l"/>
                      <a:tab pos="3022600" algn="l"/>
                      <a:tab pos="3527425" algn="l"/>
                      <a:tab pos="4030663" algn="l"/>
                      <a:tab pos="4535488" algn="l"/>
                      <a:tab pos="5038725" algn="l"/>
                      <a:tab pos="5543550" algn="l"/>
                      <a:tab pos="6046788" algn="l"/>
                      <a:tab pos="6551613" algn="l"/>
                      <a:tab pos="7054850" algn="l"/>
                      <a:tab pos="7558088" algn="l"/>
                      <a:tab pos="8062913" algn="l"/>
                      <a:tab pos="8566150" algn="l"/>
                      <a:tab pos="9070975" algn="l"/>
                      <a:tab pos="9574213" algn="l"/>
                      <a:tab pos="10079038" algn="l"/>
                    </a:tabLst>
                  </a:pPr>
                  <a:r>
                    <a:rPr lang="en-US">
                      <a:solidFill>
                        <a:srgbClr val="000099"/>
                      </a:solidFill>
                      <a:latin typeface="Bitstream Vera Sans Mono" pitchFamily="33" charset="0"/>
                    </a:rPr>
                    <a:t>install_trigger(</a:t>
                  </a:r>
                </a:p>
                <a:p>
                  <a:pPr>
                    <a:tabLst>
                      <a:tab pos="0" algn="l"/>
                      <a:tab pos="503238" algn="l"/>
                      <a:tab pos="1006475" algn="l"/>
                      <a:tab pos="1511300" algn="l"/>
                      <a:tab pos="2014538" algn="l"/>
                      <a:tab pos="2519363" algn="l"/>
                      <a:tab pos="3022600" algn="l"/>
                      <a:tab pos="3527425" algn="l"/>
                      <a:tab pos="4030663" algn="l"/>
                      <a:tab pos="4535488" algn="l"/>
                      <a:tab pos="5038725" algn="l"/>
                      <a:tab pos="5543550" algn="l"/>
                      <a:tab pos="6046788" algn="l"/>
                      <a:tab pos="6551613" algn="l"/>
                      <a:tab pos="7054850" algn="l"/>
                      <a:tab pos="7558088" algn="l"/>
                      <a:tab pos="8062913" algn="l"/>
                      <a:tab pos="8566150" algn="l"/>
                      <a:tab pos="9070975" algn="l"/>
                      <a:tab pos="9574213" algn="l"/>
                      <a:tab pos="10079038" algn="l"/>
                    </a:tabLst>
                  </a:pPr>
                  <a:r>
                    <a:rPr lang="en-US" b="1" i="1">
                      <a:solidFill>
                        <a:srgbClr val="000099"/>
                      </a:solidFill>
                      <a:latin typeface="Bitstream Vera Sans Mono" pitchFamily="33" charset="0"/>
                    </a:rPr>
                    <a:t>   R1</a:t>
                  </a:r>
                  <a:r>
                    <a:rPr lang="en-US">
                      <a:solidFill>
                        <a:srgbClr val="000099"/>
                      </a:solidFill>
                      <a:latin typeface="Bitstream Vera Sans Mono" pitchFamily="33" charset="0"/>
                    </a:rPr>
                    <a:t>.NextHop[IP_</a:t>
                  </a:r>
                  <a:r>
                    <a:rPr lang="en-US" b="1" i="1">
                      <a:solidFill>
                        <a:srgbClr val="000099"/>
                      </a:solidFill>
                      <a:latin typeface="Bitstream Vera Sans Mono" pitchFamily="33" charset="0"/>
                    </a:rPr>
                    <a:t>T</a:t>
                  </a:r>
                  <a:r>
                    <a:rPr lang="en-US">
                      <a:solidFill>
                        <a:srgbClr val="000099"/>
                      </a:solidFill>
                      <a:latin typeface="Bitstream Vera Sans Mono" pitchFamily="33" charset="0"/>
                    </a:rPr>
                    <a:t>],IP</a:t>
                  </a:r>
                  <a:r>
                    <a:rPr lang="en-US" b="1" i="1">
                      <a:solidFill>
                        <a:srgbClr val="000099"/>
                      </a:solidFill>
                      <a:latin typeface="Bitstream Vera Sans Mono" pitchFamily="33" charset="0"/>
                    </a:rPr>
                    <a:t>_S</a:t>
                  </a:r>
                  <a:r>
                    <a:rPr lang="en-US">
                      <a:solidFill>
                        <a:srgbClr val="000099"/>
                      </a:solidFill>
                      <a:latin typeface="Bitstream Vera Sans Mono" pitchFamily="33" charset="0"/>
                    </a:rPr>
                    <a:t>)</a:t>
                  </a:r>
                </a:p>
              </p:txBody>
            </p:sp>
            <p:sp>
              <p:nvSpPr>
                <p:cNvPr id="6787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34" y="1652"/>
                  <a:ext cx="2451" cy="28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5000" rIns="90000" bIns="45000"/>
                <a:lstStyle/>
                <a:p>
                  <a:pPr>
                    <a:tabLst>
                      <a:tab pos="0" algn="l"/>
                      <a:tab pos="503238" algn="l"/>
                      <a:tab pos="1006475" algn="l"/>
                      <a:tab pos="1511300" algn="l"/>
                      <a:tab pos="2014538" algn="l"/>
                      <a:tab pos="2519363" algn="l"/>
                      <a:tab pos="3022600" algn="l"/>
                      <a:tab pos="3527425" algn="l"/>
                      <a:tab pos="4030663" algn="l"/>
                      <a:tab pos="4535488" algn="l"/>
                      <a:tab pos="5038725" algn="l"/>
                      <a:tab pos="5543550" algn="l"/>
                      <a:tab pos="6046788" algn="l"/>
                      <a:tab pos="6551613" algn="l"/>
                      <a:tab pos="7054850" algn="l"/>
                      <a:tab pos="7558088" algn="l"/>
                      <a:tab pos="8062913" algn="l"/>
                      <a:tab pos="8566150" algn="l"/>
                      <a:tab pos="9070975" algn="l"/>
                      <a:tab pos="9574213" algn="l"/>
                      <a:tab pos="10079038" algn="l"/>
                    </a:tabLst>
                  </a:pPr>
                  <a:r>
                    <a:rPr lang="en-US" b="1">
                      <a:solidFill>
                        <a:srgbClr val="000099"/>
                      </a:solidFill>
                      <a:latin typeface="Bitstream Vera Sans" pitchFamily="32" charset="0"/>
                    </a:rPr>
                    <a:t>Trigger installation</a:t>
                  </a:r>
                </a:p>
              </p:txBody>
            </p:sp>
          </p:grpSp>
        </p:grpSp>
        <p:grpSp>
          <p:nvGrpSpPr>
            <p:cNvPr id="67589" name="Group 8"/>
            <p:cNvGrpSpPr>
              <a:grpSpLocks/>
            </p:cNvGrpSpPr>
            <p:nvPr/>
          </p:nvGrpSpPr>
          <p:grpSpPr bwMode="auto">
            <a:xfrm>
              <a:off x="2680" y="2281"/>
              <a:ext cx="2483" cy="892"/>
              <a:chOff x="2680" y="2281"/>
              <a:chExt cx="2483" cy="892"/>
            </a:xfrm>
          </p:grpSpPr>
          <p:grpSp>
            <p:nvGrpSpPr>
              <p:cNvPr id="67600" name="Group 9"/>
              <p:cNvGrpSpPr>
                <a:grpSpLocks/>
              </p:cNvGrpSpPr>
              <p:nvPr/>
            </p:nvGrpSpPr>
            <p:grpSpPr bwMode="auto">
              <a:xfrm>
                <a:off x="2680" y="2281"/>
                <a:ext cx="2483" cy="892"/>
                <a:chOff x="2680" y="2281"/>
                <a:chExt cx="2483" cy="892"/>
              </a:xfrm>
            </p:grpSpPr>
            <p:sp>
              <p:nvSpPr>
                <p:cNvPr id="67601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4424" y="2527"/>
                  <a:ext cx="529" cy="327"/>
                </a:xfrm>
                <a:prstGeom prst="line">
                  <a:avLst/>
                </a:prstGeom>
                <a:noFill/>
                <a:ln w="457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02" name="Line 11"/>
                <p:cNvSpPr>
                  <a:spLocks noChangeShapeType="1"/>
                </p:cNvSpPr>
                <p:nvPr/>
              </p:nvSpPr>
              <p:spPr bwMode="auto">
                <a:xfrm>
                  <a:off x="3686" y="2489"/>
                  <a:ext cx="371" cy="1"/>
                </a:xfrm>
                <a:prstGeom prst="line">
                  <a:avLst/>
                </a:prstGeom>
                <a:noFill/>
                <a:ln w="457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03" name="Line 12"/>
                <p:cNvSpPr>
                  <a:spLocks noChangeShapeType="1"/>
                </p:cNvSpPr>
                <p:nvPr/>
              </p:nvSpPr>
              <p:spPr bwMode="auto">
                <a:xfrm>
                  <a:off x="3049" y="2480"/>
                  <a:ext cx="322" cy="1"/>
                </a:xfrm>
                <a:prstGeom prst="line">
                  <a:avLst/>
                </a:prstGeom>
                <a:noFill/>
                <a:ln w="457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7604" name="Group 13"/>
                <p:cNvGrpSpPr>
                  <a:grpSpLocks/>
                </p:cNvGrpSpPr>
                <p:nvPr/>
              </p:nvGrpSpPr>
              <p:grpSpPr bwMode="auto">
                <a:xfrm>
                  <a:off x="3295" y="2335"/>
                  <a:ext cx="439" cy="212"/>
                  <a:chOff x="3295" y="2335"/>
                  <a:chExt cx="439" cy="212"/>
                </a:xfrm>
              </p:grpSpPr>
              <p:sp>
                <p:nvSpPr>
                  <p:cNvPr id="67796" name="Freeform 14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2335"/>
                    <a:ext cx="439" cy="92"/>
                  </a:xfrm>
                  <a:custGeom>
                    <a:avLst/>
                    <a:gdLst>
                      <a:gd name="T0" fmla="*/ 1 w 1936"/>
                      <a:gd name="T1" fmla="*/ 0 h 407"/>
                      <a:gd name="T2" fmla="*/ 1 w 1936"/>
                      <a:gd name="T3" fmla="*/ 0 h 407"/>
                      <a:gd name="T4" fmla="*/ 0 w 1936"/>
                      <a:gd name="T5" fmla="*/ 0 h 407"/>
                      <a:gd name="T6" fmla="*/ 0 w 1936"/>
                      <a:gd name="T7" fmla="*/ 0 h 407"/>
                      <a:gd name="T8" fmla="*/ 1 w 1936"/>
                      <a:gd name="T9" fmla="*/ 0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36"/>
                      <a:gd name="T16" fmla="*/ 0 h 407"/>
                      <a:gd name="T17" fmla="*/ 1936 w 1936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36" h="407">
                        <a:moveTo>
                          <a:pt x="1542" y="406"/>
                        </a:moveTo>
                        <a:lnTo>
                          <a:pt x="1935" y="0"/>
                        </a:lnTo>
                        <a:lnTo>
                          <a:pt x="507" y="0"/>
                        </a:lnTo>
                        <a:lnTo>
                          <a:pt x="0" y="406"/>
                        </a:lnTo>
                        <a:lnTo>
                          <a:pt x="1542" y="406"/>
                        </a:lnTo>
                      </a:path>
                    </a:pathLst>
                  </a:custGeom>
                  <a:solidFill>
                    <a:srgbClr val="3CAFE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97" name="Freeform 15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2335"/>
                    <a:ext cx="439" cy="92"/>
                  </a:xfrm>
                  <a:custGeom>
                    <a:avLst/>
                    <a:gdLst>
                      <a:gd name="T0" fmla="*/ 1 w 1936"/>
                      <a:gd name="T1" fmla="*/ 0 h 407"/>
                      <a:gd name="T2" fmla="*/ 1 w 1936"/>
                      <a:gd name="T3" fmla="*/ 0 h 407"/>
                      <a:gd name="T4" fmla="*/ 0 w 1936"/>
                      <a:gd name="T5" fmla="*/ 0 h 407"/>
                      <a:gd name="T6" fmla="*/ 0 w 1936"/>
                      <a:gd name="T7" fmla="*/ 0 h 407"/>
                      <a:gd name="T8" fmla="*/ 1 w 1936"/>
                      <a:gd name="T9" fmla="*/ 0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36"/>
                      <a:gd name="T16" fmla="*/ 0 h 407"/>
                      <a:gd name="T17" fmla="*/ 1936 w 1936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36" h="407">
                        <a:moveTo>
                          <a:pt x="1542" y="406"/>
                        </a:moveTo>
                        <a:lnTo>
                          <a:pt x="1935" y="0"/>
                        </a:lnTo>
                        <a:lnTo>
                          <a:pt x="507" y="0"/>
                        </a:lnTo>
                        <a:lnTo>
                          <a:pt x="0" y="406"/>
                        </a:lnTo>
                        <a:lnTo>
                          <a:pt x="1542" y="406"/>
                        </a:lnTo>
                      </a:path>
                    </a:pathLst>
                  </a:custGeom>
                  <a:noFill/>
                  <a:ln w="9360">
                    <a:solidFill>
                      <a:srgbClr val="ADD6E7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98" name="Freeform 16"/>
                  <p:cNvSpPr>
                    <a:spLocks noChangeArrowheads="1"/>
                  </p:cNvSpPr>
                  <p:nvPr/>
                </p:nvSpPr>
                <p:spPr bwMode="auto">
                  <a:xfrm>
                    <a:off x="3645" y="2335"/>
                    <a:ext cx="90" cy="213"/>
                  </a:xfrm>
                  <a:custGeom>
                    <a:avLst/>
                    <a:gdLst>
                      <a:gd name="T0" fmla="*/ 0 w 395"/>
                      <a:gd name="T1" fmla="*/ 0 h 940"/>
                      <a:gd name="T2" fmla="*/ 0 w 395"/>
                      <a:gd name="T3" fmla="*/ 0 h 940"/>
                      <a:gd name="T4" fmla="*/ 0 w 395"/>
                      <a:gd name="T5" fmla="*/ 0 h 940"/>
                      <a:gd name="T6" fmla="*/ 0 w 395"/>
                      <a:gd name="T7" fmla="*/ 0 h 940"/>
                      <a:gd name="T8" fmla="*/ 0 w 395"/>
                      <a:gd name="T9" fmla="*/ 0 h 9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5"/>
                      <a:gd name="T16" fmla="*/ 0 h 940"/>
                      <a:gd name="T17" fmla="*/ 395 w 395"/>
                      <a:gd name="T18" fmla="*/ 940 h 9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5" h="940">
                        <a:moveTo>
                          <a:pt x="394" y="466"/>
                        </a:moveTo>
                        <a:lnTo>
                          <a:pt x="394" y="0"/>
                        </a:lnTo>
                        <a:lnTo>
                          <a:pt x="0" y="404"/>
                        </a:lnTo>
                        <a:lnTo>
                          <a:pt x="0" y="939"/>
                        </a:lnTo>
                        <a:lnTo>
                          <a:pt x="394" y="466"/>
                        </a:lnTo>
                      </a:path>
                    </a:pathLst>
                  </a:custGeom>
                  <a:solidFill>
                    <a:srgbClr val="07608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99" name="Freeform 17"/>
                  <p:cNvSpPr>
                    <a:spLocks noChangeArrowheads="1"/>
                  </p:cNvSpPr>
                  <p:nvPr/>
                </p:nvSpPr>
                <p:spPr bwMode="auto">
                  <a:xfrm>
                    <a:off x="3645" y="2335"/>
                    <a:ext cx="90" cy="213"/>
                  </a:xfrm>
                  <a:custGeom>
                    <a:avLst/>
                    <a:gdLst>
                      <a:gd name="T0" fmla="*/ 0 w 395"/>
                      <a:gd name="T1" fmla="*/ 0 h 940"/>
                      <a:gd name="T2" fmla="*/ 0 w 395"/>
                      <a:gd name="T3" fmla="*/ 0 h 940"/>
                      <a:gd name="T4" fmla="*/ 0 w 395"/>
                      <a:gd name="T5" fmla="*/ 0 h 940"/>
                      <a:gd name="T6" fmla="*/ 0 w 395"/>
                      <a:gd name="T7" fmla="*/ 0 h 940"/>
                      <a:gd name="T8" fmla="*/ 0 w 395"/>
                      <a:gd name="T9" fmla="*/ 0 h 9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5"/>
                      <a:gd name="T16" fmla="*/ 0 h 940"/>
                      <a:gd name="T17" fmla="*/ 395 w 395"/>
                      <a:gd name="T18" fmla="*/ 940 h 9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5" h="940">
                        <a:moveTo>
                          <a:pt x="394" y="466"/>
                        </a:moveTo>
                        <a:lnTo>
                          <a:pt x="394" y="0"/>
                        </a:lnTo>
                        <a:lnTo>
                          <a:pt x="0" y="404"/>
                        </a:lnTo>
                        <a:lnTo>
                          <a:pt x="0" y="939"/>
                        </a:lnTo>
                        <a:lnTo>
                          <a:pt x="394" y="466"/>
                        </a:lnTo>
                      </a:path>
                    </a:pathLst>
                  </a:custGeom>
                  <a:noFill/>
                  <a:ln w="9360">
                    <a:solidFill>
                      <a:srgbClr val="ADD6E7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00" name="Freeform 18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2426"/>
                    <a:ext cx="350" cy="122"/>
                  </a:xfrm>
                  <a:custGeom>
                    <a:avLst/>
                    <a:gdLst>
                      <a:gd name="T0" fmla="*/ 1 w 1544"/>
                      <a:gd name="T1" fmla="*/ 0 h 536"/>
                      <a:gd name="T2" fmla="*/ 1 w 1544"/>
                      <a:gd name="T3" fmla="*/ 0 h 536"/>
                      <a:gd name="T4" fmla="*/ 0 w 1544"/>
                      <a:gd name="T5" fmla="*/ 0 h 536"/>
                      <a:gd name="T6" fmla="*/ 0 w 1544"/>
                      <a:gd name="T7" fmla="*/ 0 h 536"/>
                      <a:gd name="T8" fmla="*/ 1 w 1544"/>
                      <a:gd name="T9" fmla="*/ 0 h 5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44"/>
                      <a:gd name="T16" fmla="*/ 0 h 536"/>
                      <a:gd name="T17" fmla="*/ 1544 w 1544"/>
                      <a:gd name="T18" fmla="*/ 536 h 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44" h="536">
                        <a:moveTo>
                          <a:pt x="1543" y="535"/>
                        </a:moveTo>
                        <a:lnTo>
                          <a:pt x="1543" y="0"/>
                        </a:lnTo>
                        <a:lnTo>
                          <a:pt x="0" y="0"/>
                        </a:lnTo>
                        <a:lnTo>
                          <a:pt x="1" y="535"/>
                        </a:lnTo>
                        <a:lnTo>
                          <a:pt x="1543" y="535"/>
                        </a:lnTo>
                      </a:path>
                    </a:pathLst>
                  </a:custGeom>
                  <a:solidFill>
                    <a:srgbClr val="1C97C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01" name="Freeform 19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2426"/>
                    <a:ext cx="350" cy="122"/>
                  </a:xfrm>
                  <a:custGeom>
                    <a:avLst/>
                    <a:gdLst>
                      <a:gd name="T0" fmla="*/ 1 w 1544"/>
                      <a:gd name="T1" fmla="*/ 0 h 536"/>
                      <a:gd name="T2" fmla="*/ 1 w 1544"/>
                      <a:gd name="T3" fmla="*/ 0 h 536"/>
                      <a:gd name="T4" fmla="*/ 0 w 1544"/>
                      <a:gd name="T5" fmla="*/ 0 h 536"/>
                      <a:gd name="T6" fmla="*/ 0 w 1544"/>
                      <a:gd name="T7" fmla="*/ 0 h 536"/>
                      <a:gd name="T8" fmla="*/ 1 w 1544"/>
                      <a:gd name="T9" fmla="*/ 0 h 5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44"/>
                      <a:gd name="T16" fmla="*/ 0 h 536"/>
                      <a:gd name="T17" fmla="*/ 1544 w 1544"/>
                      <a:gd name="T18" fmla="*/ 536 h 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44" h="536">
                        <a:moveTo>
                          <a:pt x="1543" y="535"/>
                        </a:moveTo>
                        <a:lnTo>
                          <a:pt x="1543" y="0"/>
                        </a:lnTo>
                        <a:lnTo>
                          <a:pt x="0" y="0"/>
                        </a:lnTo>
                        <a:lnTo>
                          <a:pt x="1" y="535"/>
                        </a:lnTo>
                        <a:lnTo>
                          <a:pt x="1543" y="535"/>
                        </a:lnTo>
                      </a:path>
                    </a:pathLst>
                  </a:custGeom>
                  <a:noFill/>
                  <a:ln w="9360">
                    <a:solidFill>
                      <a:srgbClr val="ADD6E7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02" name="Freeform 20"/>
                  <p:cNvSpPr>
                    <a:spLocks noChangeArrowheads="1"/>
                  </p:cNvSpPr>
                  <p:nvPr/>
                </p:nvSpPr>
                <p:spPr bwMode="auto">
                  <a:xfrm>
                    <a:off x="3331" y="2462"/>
                    <a:ext cx="264" cy="65"/>
                  </a:xfrm>
                  <a:custGeom>
                    <a:avLst/>
                    <a:gdLst>
                      <a:gd name="T0" fmla="*/ 1 w 1164"/>
                      <a:gd name="T1" fmla="*/ 0 h 286"/>
                      <a:gd name="T2" fmla="*/ 1 w 1164"/>
                      <a:gd name="T3" fmla="*/ 0 h 286"/>
                      <a:gd name="T4" fmla="*/ 0 w 1164"/>
                      <a:gd name="T5" fmla="*/ 0 h 286"/>
                      <a:gd name="T6" fmla="*/ 0 w 1164"/>
                      <a:gd name="T7" fmla="*/ 0 h 286"/>
                      <a:gd name="T8" fmla="*/ 1 w 1164"/>
                      <a:gd name="T9" fmla="*/ 0 h 2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64"/>
                      <a:gd name="T16" fmla="*/ 0 h 286"/>
                      <a:gd name="T17" fmla="*/ 1164 w 1164"/>
                      <a:gd name="T18" fmla="*/ 286 h 2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64" h="286">
                        <a:moveTo>
                          <a:pt x="1163" y="285"/>
                        </a:moveTo>
                        <a:lnTo>
                          <a:pt x="1163" y="0"/>
                        </a:lnTo>
                        <a:lnTo>
                          <a:pt x="0" y="0"/>
                        </a:lnTo>
                        <a:lnTo>
                          <a:pt x="0" y="285"/>
                        </a:lnTo>
                        <a:lnTo>
                          <a:pt x="1163" y="285"/>
                        </a:lnTo>
                      </a:path>
                    </a:pathLst>
                  </a:custGeom>
                  <a:solidFill>
                    <a:srgbClr val="1349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03" name="Freeform 21"/>
                  <p:cNvSpPr>
                    <a:spLocks noChangeArrowheads="1"/>
                  </p:cNvSpPr>
                  <p:nvPr/>
                </p:nvSpPr>
                <p:spPr bwMode="auto">
                  <a:xfrm>
                    <a:off x="3331" y="2462"/>
                    <a:ext cx="264" cy="65"/>
                  </a:xfrm>
                  <a:custGeom>
                    <a:avLst/>
                    <a:gdLst>
                      <a:gd name="T0" fmla="*/ 1 w 1164"/>
                      <a:gd name="T1" fmla="*/ 0 h 286"/>
                      <a:gd name="T2" fmla="*/ 1 w 1164"/>
                      <a:gd name="T3" fmla="*/ 0 h 286"/>
                      <a:gd name="T4" fmla="*/ 0 w 1164"/>
                      <a:gd name="T5" fmla="*/ 0 h 286"/>
                      <a:gd name="T6" fmla="*/ 0 w 1164"/>
                      <a:gd name="T7" fmla="*/ 0 h 286"/>
                      <a:gd name="T8" fmla="*/ 1 w 1164"/>
                      <a:gd name="T9" fmla="*/ 0 h 2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64"/>
                      <a:gd name="T16" fmla="*/ 0 h 286"/>
                      <a:gd name="T17" fmla="*/ 1164 w 1164"/>
                      <a:gd name="T18" fmla="*/ 286 h 2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64" h="286">
                        <a:moveTo>
                          <a:pt x="1163" y="285"/>
                        </a:moveTo>
                        <a:lnTo>
                          <a:pt x="1163" y="0"/>
                        </a:lnTo>
                        <a:lnTo>
                          <a:pt x="0" y="0"/>
                        </a:lnTo>
                        <a:lnTo>
                          <a:pt x="0" y="285"/>
                        </a:lnTo>
                        <a:lnTo>
                          <a:pt x="1163" y="285"/>
                        </a:lnTo>
                      </a:path>
                    </a:pathLst>
                  </a:cu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04" name="Freeform 22"/>
                  <p:cNvSpPr>
                    <a:spLocks noChangeArrowheads="1"/>
                  </p:cNvSpPr>
                  <p:nvPr/>
                </p:nvSpPr>
                <p:spPr bwMode="auto">
                  <a:xfrm>
                    <a:off x="3398" y="2364"/>
                    <a:ext cx="261" cy="23"/>
                  </a:xfrm>
                  <a:custGeom>
                    <a:avLst/>
                    <a:gdLst>
                      <a:gd name="T0" fmla="*/ 1 w 1152"/>
                      <a:gd name="T1" fmla="*/ 0 h 102"/>
                      <a:gd name="T2" fmla="*/ 0 w 1152"/>
                      <a:gd name="T3" fmla="*/ 0 h 102"/>
                      <a:gd name="T4" fmla="*/ 0 w 1152"/>
                      <a:gd name="T5" fmla="*/ 0 h 102"/>
                      <a:gd name="T6" fmla="*/ 0 w 1152"/>
                      <a:gd name="T7" fmla="*/ 0 h 102"/>
                      <a:gd name="T8" fmla="*/ 0 w 1152"/>
                      <a:gd name="T9" fmla="*/ 0 h 102"/>
                      <a:gd name="T10" fmla="*/ 0 w 1152"/>
                      <a:gd name="T11" fmla="*/ 0 h 102"/>
                      <a:gd name="T12" fmla="*/ 0 w 1152"/>
                      <a:gd name="T13" fmla="*/ 0 h 102"/>
                      <a:gd name="T14" fmla="*/ 1 w 1152"/>
                      <a:gd name="T15" fmla="*/ 0 h 10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152"/>
                      <a:gd name="T25" fmla="*/ 0 h 102"/>
                      <a:gd name="T26" fmla="*/ 1152 w 1152"/>
                      <a:gd name="T27" fmla="*/ 102 h 10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152" h="102">
                        <a:moveTo>
                          <a:pt x="1151" y="50"/>
                        </a:moveTo>
                        <a:lnTo>
                          <a:pt x="857" y="0"/>
                        </a:lnTo>
                        <a:lnTo>
                          <a:pt x="838" y="28"/>
                        </a:lnTo>
                        <a:lnTo>
                          <a:pt x="43" y="27"/>
                        </a:lnTo>
                        <a:lnTo>
                          <a:pt x="0" y="62"/>
                        </a:lnTo>
                        <a:lnTo>
                          <a:pt x="807" y="62"/>
                        </a:lnTo>
                        <a:lnTo>
                          <a:pt x="789" y="101"/>
                        </a:lnTo>
                        <a:lnTo>
                          <a:pt x="1151" y="50"/>
                        </a:lnTo>
                      </a:path>
                    </a:pathLst>
                  </a:custGeom>
                  <a:solidFill>
                    <a:srgbClr val="13151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0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353" y="2462"/>
                    <a:ext cx="1" cy="65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80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375" y="2462"/>
                    <a:ext cx="1" cy="65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80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397" y="2462"/>
                    <a:ext cx="1" cy="65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80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419" y="2462"/>
                    <a:ext cx="1" cy="64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80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441" y="2462"/>
                    <a:ext cx="1" cy="65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81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462" y="2462"/>
                    <a:ext cx="1" cy="64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81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484" y="2462"/>
                    <a:ext cx="1" cy="65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81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506" y="2462"/>
                    <a:ext cx="1" cy="65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81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528" y="2462"/>
                    <a:ext cx="1" cy="65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81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550" y="2462"/>
                    <a:ext cx="1" cy="65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81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572" y="2462"/>
                    <a:ext cx="1" cy="65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816" name="Freeform 3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2369"/>
                    <a:ext cx="261" cy="23"/>
                  </a:xfrm>
                  <a:custGeom>
                    <a:avLst/>
                    <a:gdLst>
                      <a:gd name="T0" fmla="*/ 1 w 1152"/>
                      <a:gd name="T1" fmla="*/ 0 h 101"/>
                      <a:gd name="T2" fmla="*/ 0 w 1152"/>
                      <a:gd name="T3" fmla="*/ 0 h 101"/>
                      <a:gd name="T4" fmla="*/ 0 w 1152"/>
                      <a:gd name="T5" fmla="*/ 0 h 101"/>
                      <a:gd name="T6" fmla="*/ 0 w 1152"/>
                      <a:gd name="T7" fmla="*/ 0 h 101"/>
                      <a:gd name="T8" fmla="*/ 0 w 1152"/>
                      <a:gd name="T9" fmla="*/ 0 h 101"/>
                      <a:gd name="T10" fmla="*/ 0 w 1152"/>
                      <a:gd name="T11" fmla="*/ 0 h 101"/>
                      <a:gd name="T12" fmla="*/ 0 w 1152"/>
                      <a:gd name="T13" fmla="*/ 0 h 101"/>
                      <a:gd name="T14" fmla="*/ 1 w 1152"/>
                      <a:gd name="T15" fmla="*/ 0 h 10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152"/>
                      <a:gd name="T25" fmla="*/ 0 h 101"/>
                      <a:gd name="T26" fmla="*/ 1152 w 1152"/>
                      <a:gd name="T27" fmla="*/ 101 h 10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152" h="101">
                        <a:moveTo>
                          <a:pt x="1151" y="51"/>
                        </a:moveTo>
                        <a:lnTo>
                          <a:pt x="857" y="0"/>
                        </a:lnTo>
                        <a:lnTo>
                          <a:pt x="838" y="28"/>
                        </a:lnTo>
                        <a:lnTo>
                          <a:pt x="44" y="28"/>
                        </a:lnTo>
                        <a:lnTo>
                          <a:pt x="0" y="63"/>
                        </a:lnTo>
                        <a:lnTo>
                          <a:pt x="807" y="63"/>
                        </a:lnTo>
                        <a:lnTo>
                          <a:pt x="789" y="100"/>
                        </a:lnTo>
                        <a:lnTo>
                          <a:pt x="1151" y="5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17" name="Freeform 35"/>
                  <p:cNvSpPr>
                    <a:spLocks noChangeArrowheads="1"/>
                  </p:cNvSpPr>
                  <p:nvPr/>
                </p:nvSpPr>
                <p:spPr bwMode="auto">
                  <a:xfrm>
                    <a:off x="3297" y="2427"/>
                    <a:ext cx="349" cy="72"/>
                  </a:xfrm>
                  <a:custGeom>
                    <a:avLst/>
                    <a:gdLst>
                      <a:gd name="T0" fmla="*/ 1 w 1537"/>
                      <a:gd name="T1" fmla="*/ 0 h 317"/>
                      <a:gd name="T2" fmla="*/ 0 w 1537"/>
                      <a:gd name="T3" fmla="*/ 0 h 317"/>
                      <a:gd name="T4" fmla="*/ 0 w 1537"/>
                      <a:gd name="T5" fmla="*/ 0 h 317"/>
                      <a:gd name="T6" fmla="*/ 1 w 1537"/>
                      <a:gd name="T7" fmla="*/ 0 h 317"/>
                      <a:gd name="T8" fmla="*/ 1 w 1537"/>
                      <a:gd name="T9" fmla="*/ 0 h 3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37"/>
                      <a:gd name="T16" fmla="*/ 0 h 317"/>
                      <a:gd name="T17" fmla="*/ 1537 w 1537"/>
                      <a:gd name="T18" fmla="*/ 317 h 3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37" h="317">
                        <a:moveTo>
                          <a:pt x="1536" y="316"/>
                        </a:moveTo>
                        <a:lnTo>
                          <a:pt x="0" y="316"/>
                        </a:lnTo>
                        <a:lnTo>
                          <a:pt x="0" y="0"/>
                        </a:lnTo>
                        <a:lnTo>
                          <a:pt x="1536" y="0"/>
                        </a:lnTo>
                        <a:lnTo>
                          <a:pt x="1536" y="316"/>
                        </a:lnTo>
                      </a:path>
                    </a:pathLst>
                  </a:custGeom>
                  <a:solidFill>
                    <a:srgbClr val="07608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18" name="Freeform 36"/>
                  <p:cNvSpPr>
                    <a:spLocks noChangeArrowheads="1"/>
                  </p:cNvSpPr>
                  <p:nvPr/>
                </p:nvSpPr>
                <p:spPr bwMode="auto">
                  <a:xfrm>
                    <a:off x="3295" y="2497"/>
                    <a:ext cx="350" cy="4"/>
                  </a:xfrm>
                  <a:custGeom>
                    <a:avLst/>
                    <a:gdLst>
                      <a:gd name="T0" fmla="*/ 0 w 1544"/>
                      <a:gd name="T1" fmla="*/ 0 h 16"/>
                      <a:gd name="T2" fmla="*/ 0 w 1544"/>
                      <a:gd name="T3" fmla="*/ 0 h 16"/>
                      <a:gd name="T4" fmla="*/ 1 w 1544"/>
                      <a:gd name="T5" fmla="*/ 0 h 16"/>
                      <a:gd name="T6" fmla="*/ 1 w 1544"/>
                      <a:gd name="T7" fmla="*/ 0 h 16"/>
                      <a:gd name="T8" fmla="*/ 0 w 1544"/>
                      <a:gd name="T9" fmla="*/ 0 h 16"/>
                      <a:gd name="T10" fmla="*/ 0 w 1544"/>
                      <a:gd name="T11" fmla="*/ 0 h 16"/>
                      <a:gd name="T12" fmla="*/ 0 w 1544"/>
                      <a:gd name="T13" fmla="*/ 0 h 16"/>
                      <a:gd name="T14" fmla="*/ 0 w 1544"/>
                      <a:gd name="T15" fmla="*/ 0 h 16"/>
                      <a:gd name="T16" fmla="*/ 0 w 1544"/>
                      <a:gd name="T17" fmla="*/ 0 h 16"/>
                      <a:gd name="T18" fmla="*/ 0 w 1544"/>
                      <a:gd name="T19" fmla="*/ 0 h 1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544"/>
                      <a:gd name="T31" fmla="*/ 0 h 16"/>
                      <a:gd name="T32" fmla="*/ 1544 w 1544"/>
                      <a:gd name="T33" fmla="*/ 16 h 1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544" h="16">
                        <a:moveTo>
                          <a:pt x="0" y="7"/>
                        </a:moveTo>
                        <a:lnTo>
                          <a:pt x="7" y="15"/>
                        </a:lnTo>
                        <a:lnTo>
                          <a:pt x="1543" y="15"/>
                        </a:lnTo>
                        <a:lnTo>
                          <a:pt x="1543" y="0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lnTo>
                          <a:pt x="0" y="15"/>
                        </a:lnTo>
                        <a:lnTo>
                          <a:pt x="7" y="15"/>
                        </a:lnTo>
                        <a:lnTo>
                          <a:pt x="0" y="7"/>
                        </a:lnTo>
                      </a:path>
                    </a:pathLst>
                  </a:custGeom>
                  <a:solidFill>
                    <a:srgbClr val="ADD6E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19" name="Freeform 37"/>
                  <p:cNvSpPr>
                    <a:spLocks noChangeArrowheads="1"/>
                  </p:cNvSpPr>
                  <p:nvPr/>
                </p:nvSpPr>
                <p:spPr bwMode="auto">
                  <a:xfrm>
                    <a:off x="3295" y="2426"/>
                    <a:ext cx="4" cy="73"/>
                  </a:xfrm>
                  <a:custGeom>
                    <a:avLst/>
                    <a:gdLst>
                      <a:gd name="T0" fmla="*/ 0 w 17"/>
                      <a:gd name="T1" fmla="*/ 0 h 324"/>
                      <a:gd name="T2" fmla="*/ 0 w 17"/>
                      <a:gd name="T3" fmla="*/ 0 h 324"/>
                      <a:gd name="T4" fmla="*/ 0 w 17"/>
                      <a:gd name="T5" fmla="*/ 0 h 324"/>
                      <a:gd name="T6" fmla="*/ 0 w 17"/>
                      <a:gd name="T7" fmla="*/ 0 h 324"/>
                      <a:gd name="T8" fmla="*/ 0 w 17"/>
                      <a:gd name="T9" fmla="*/ 0 h 324"/>
                      <a:gd name="T10" fmla="*/ 0 w 17"/>
                      <a:gd name="T11" fmla="*/ 0 h 324"/>
                      <a:gd name="T12" fmla="*/ 0 w 17"/>
                      <a:gd name="T13" fmla="*/ 0 h 324"/>
                      <a:gd name="T14" fmla="*/ 0 w 17"/>
                      <a:gd name="T15" fmla="*/ 0 h 324"/>
                      <a:gd name="T16" fmla="*/ 0 w 17"/>
                      <a:gd name="T17" fmla="*/ 0 h 324"/>
                      <a:gd name="T18" fmla="*/ 0 w 17"/>
                      <a:gd name="T19" fmla="*/ 0 h 32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"/>
                      <a:gd name="T31" fmla="*/ 0 h 324"/>
                      <a:gd name="T32" fmla="*/ 17 w 17"/>
                      <a:gd name="T33" fmla="*/ 324 h 32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" h="324">
                        <a:moveTo>
                          <a:pt x="8" y="0"/>
                        </a:moveTo>
                        <a:lnTo>
                          <a:pt x="0" y="7"/>
                        </a:lnTo>
                        <a:lnTo>
                          <a:pt x="0" y="323"/>
                        </a:lnTo>
                        <a:lnTo>
                          <a:pt x="14" y="323"/>
                        </a:lnTo>
                        <a:lnTo>
                          <a:pt x="16" y="7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ADD6E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20" name="Freeform 38"/>
                  <p:cNvSpPr>
                    <a:spLocks noChangeArrowheads="1"/>
                  </p:cNvSpPr>
                  <p:nvPr/>
                </p:nvSpPr>
                <p:spPr bwMode="auto">
                  <a:xfrm>
                    <a:off x="3297" y="2426"/>
                    <a:ext cx="351" cy="4"/>
                  </a:xfrm>
                  <a:custGeom>
                    <a:avLst/>
                    <a:gdLst>
                      <a:gd name="T0" fmla="*/ 1 w 1546"/>
                      <a:gd name="T1" fmla="*/ 0 h 16"/>
                      <a:gd name="T2" fmla="*/ 1 w 1546"/>
                      <a:gd name="T3" fmla="*/ 0 h 16"/>
                      <a:gd name="T4" fmla="*/ 0 w 1546"/>
                      <a:gd name="T5" fmla="*/ 0 h 16"/>
                      <a:gd name="T6" fmla="*/ 0 w 1546"/>
                      <a:gd name="T7" fmla="*/ 0 h 16"/>
                      <a:gd name="T8" fmla="*/ 1 w 1546"/>
                      <a:gd name="T9" fmla="*/ 0 h 16"/>
                      <a:gd name="T10" fmla="*/ 1 w 1546"/>
                      <a:gd name="T11" fmla="*/ 0 h 16"/>
                      <a:gd name="T12" fmla="*/ 1 w 1546"/>
                      <a:gd name="T13" fmla="*/ 0 h 16"/>
                      <a:gd name="T14" fmla="*/ 1 w 1546"/>
                      <a:gd name="T15" fmla="*/ 0 h 16"/>
                      <a:gd name="T16" fmla="*/ 1 w 1546"/>
                      <a:gd name="T17" fmla="*/ 0 h 16"/>
                      <a:gd name="T18" fmla="*/ 1 w 1546"/>
                      <a:gd name="T19" fmla="*/ 0 h 1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546"/>
                      <a:gd name="T31" fmla="*/ 0 h 16"/>
                      <a:gd name="T32" fmla="*/ 1546 w 1546"/>
                      <a:gd name="T33" fmla="*/ 16 h 1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546" h="16">
                        <a:moveTo>
                          <a:pt x="1545" y="8"/>
                        </a:moveTo>
                        <a:lnTo>
                          <a:pt x="1536" y="0"/>
                        </a:lnTo>
                        <a:lnTo>
                          <a:pt x="0" y="0"/>
                        </a:lnTo>
                        <a:lnTo>
                          <a:pt x="0" y="15"/>
                        </a:lnTo>
                        <a:lnTo>
                          <a:pt x="1536" y="15"/>
                        </a:lnTo>
                        <a:lnTo>
                          <a:pt x="1545" y="8"/>
                        </a:lnTo>
                        <a:lnTo>
                          <a:pt x="1545" y="0"/>
                        </a:lnTo>
                        <a:lnTo>
                          <a:pt x="1536" y="0"/>
                        </a:lnTo>
                        <a:lnTo>
                          <a:pt x="1545" y="8"/>
                        </a:lnTo>
                      </a:path>
                    </a:pathLst>
                  </a:custGeom>
                  <a:solidFill>
                    <a:srgbClr val="ADD6E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21" name="Freeform 39"/>
                  <p:cNvSpPr>
                    <a:spLocks noChangeArrowheads="1"/>
                  </p:cNvSpPr>
                  <p:nvPr/>
                </p:nvSpPr>
                <p:spPr bwMode="auto">
                  <a:xfrm>
                    <a:off x="3643" y="2427"/>
                    <a:ext cx="4" cy="73"/>
                  </a:xfrm>
                  <a:custGeom>
                    <a:avLst/>
                    <a:gdLst>
                      <a:gd name="T0" fmla="*/ 0 w 19"/>
                      <a:gd name="T1" fmla="*/ 0 h 324"/>
                      <a:gd name="T2" fmla="*/ 0 w 19"/>
                      <a:gd name="T3" fmla="*/ 0 h 324"/>
                      <a:gd name="T4" fmla="*/ 0 w 19"/>
                      <a:gd name="T5" fmla="*/ 0 h 324"/>
                      <a:gd name="T6" fmla="*/ 0 w 19"/>
                      <a:gd name="T7" fmla="*/ 0 h 324"/>
                      <a:gd name="T8" fmla="*/ 0 w 19"/>
                      <a:gd name="T9" fmla="*/ 0 h 324"/>
                      <a:gd name="T10" fmla="*/ 0 w 19"/>
                      <a:gd name="T11" fmla="*/ 0 h 324"/>
                      <a:gd name="T12" fmla="*/ 0 w 19"/>
                      <a:gd name="T13" fmla="*/ 0 h 324"/>
                      <a:gd name="T14" fmla="*/ 0 w 19"/>
                      <a:gd name="T15" fmla="*/ 0 h 324"/>
                      <a:gd name="T16" fmla="*/ 0 w 19"/>
                      <a:gd name="T17" fmla="*/ 0 h 324"/>
                      <a:gd name="T18" fmla="*/ 0 w 19"/>
                      <a:gd name="T19" fmla="*/ 0 h 32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"/>
                      <a:gd name="T31" fmla="*/ 0 h 324"/>
                      <a:gd name="T32" fmla="*/ 19 w 19"/>
                      <a:gd name="T33" fmla="*/ 324 h 32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" h="324">
                        <a:moveTo>
                          <a:pt x="9" y="323"/>
                        </a:moveTo>
                        <a:lnTo>
                          <a:pt x="18" y="316"/>
                        </a:lnTo>
                        <a:lnTo>
                          <a:pt x="18" y="0"/>
                        </a:lnTo>
                        <a:lnTo>
                          <a:pt x="1" y="0"/>
                        </a:lnTo>
                        <a:lnTo>
                          <a:pt x="0" y="316"/>
                        </a:lnTo>
                        <a:lnTo>
                          <a:pt x="9" y="323"/>
                        </a:lnTo>
                        <a:lnTo>
                          <a:pt x="18" y="323"/>
                        </a:lnTo>
                        <a:lnTo>
                          <a:pt x="18" y="316"/>
                        </a:lnTo>
                        <a:lnTo>
                          <a:pt x="9" y="323"/>
                        </a:lnTo>
                      </a:path>
                    </a:pathLst>
                  </a:custGeom>
                  <a:solidFill>
                    <a:srgbClr val="ADD6E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22" name="Freeform 40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2448"/>
                    <a:ext cx="47" cy="32"/>
                  </a:xfrm>
                  <a:custGeom>
                    <a:avLst/>
                    <a:gdLst>
                      <a:gd name="T0" fmla="*/ 0 w 208"/>
                      <a:gd name="T1" fmla="*/ 0 h 139"/>
                      <a:gd name="T2" fmla="*/ 0 w 208"/>
                      <a:gd name="T3" fmla="*/ 0 h 139"/>
                      <a:gd name="T4" fmla="*/ 0 w 208"/>
                      <a:gd name="T5" fmla="*/ 0 h 139"/>
                      <a:gd name="T6" fmla="*/ 0 w 208"/>
                      <a:gd name="T7" fmla="*/ 0 h 139"/>
                      <a:gd name="T8" fmla="*/ 0 w 208"/>
                      <a:gd name="T9" fmla="*/ 0 h 1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39"/>
                      <a:gd name="T17" fmla="*/ 208 w 208"/>
                      <a:gd name="T18" fmla="*/ 139 h 1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39">
                        <a:moveTo>
                          <a:pt x="207" y="138"/>
                        </a:moveTo>
                        <a:lnTo>
                          <a:pt x="0" y="138"/>
                        </a:lnTo>
                        <a:lnTo>
                          <a:pt x="0" y="0"/>
                        </a:lnTo>
                        <a:lnTo>
                          <a:pt x="207" y="0"/>
                        </a:lnTo>
                        <a:lnTo>
                          <a:pt x="207" y="138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23" name="Freeform 41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2448"/>
                    <a:ext cx="47" cy="32"/>
                  </a:xfrm>
                  <a:custGeom>
                    <a:avLst/>
                    <a:gdLst>
                      <a:gd name="T0" fmla="*/ 0 w 208"/>
                      <a:gd name="T1" fmla="*/ 0 h 139"/>
                      <a:gd name="T2" fmla="*/ 0 w 208"/>
                      <a:gd name="T3" fmla="*/ 0 h 139"/>
                      <a:gd name="T4" fmla="*/ 0 w 208"/>
                      <a:gd name="T5" fmla="*/ 0 h 139"/>
                      <a:gd name="T6" fmla="*/ 0 w 208"/>
                      <a:gd name="T7" fmla="*/ 0 h 139"/>
                      <a:gd name="T8" fmla="*/ 0 w 208"/>
                      <a:gd name="T9" fmla="*/ 0 h 1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39"/>
                      <a:gd name="T17" fmla="*/ 208 w 208"/>
                      <a:gd name="T18" fmla="*/ 139 h 1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39">
                        <a:moveTo>
                          <a:pt x="207" y="138"/>
                        </a:moveTo>
                        <a:lnTo>
                          <a:pt x="0" y="138"/>
                        </a:lnTo>
                        <a:lnTo>
                          <a:pt x="0" y="0"/>
                        </a:lnTo>
                        <a:lnTo>
                          <a:pt x="207" y="0"/>
                        </a:lnTo>
                        <a:lnTo>
                          <a:pt x="207" y="138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24" name="Freeform 42"/>
                  <p:cNvSpPr>
                    <a:spLocks noChangeArrowheads="1"/>
                  </p:cNvSpPr>
                  <p:nvPr/>
                </p:nvSpPr>
                <p:spPr bwMode="auto">
                  <a:xfrm>
                    <a:off x="3315" y="2488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25" name="Freeform 43"/>
                  <p:cNvSpPr>
                    <a:spLocks noChangeArrowheads="1"/>
                  </p:cNvSpPr>
                  <p:nvPr/>
                </p:nvSpPr>
                <p:spPr bwMode="auto">
                  <a:xfrm>
                    <a:off x="3315" y="2488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26" name="Freeform 44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2488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27" name="Freeform 45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2488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28" name="Freeform 46"/>
                  <p:cNvSpPr>
                    <a:spLocks noChangeArrowheads="1"/>
                  </p:cNvSpPr>
                  <p:nvPr/>
                </p:nvSpPr>
                <p:spPr bwMode="auto">
                  <a:xfrm>
                    <a:off x="3372" y="2488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29" name="Freeform 47"/>
                  <p:cNvSpPr>
                    <a:spLocks noChangeArrowheads="1"/>
                  </p:cNvSpPr>
                  <p:nvPr/>
                </p:nvSpPr>
                <p:spPr bwMode="auto">
                  <a:xfrm>
                    <a:off x="3372" y="2488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30" name="Freeform 48"/>
                  <p:cNvSpPr>
                    <a:spLocks noChangeArrowheads="1"/>
                  </p:cNvSpPr>
                  <p:nvPr/>
                </p:nvSpPr>
                <p:spPr bwMode="auto">
                  <a:xfrm>
                    <a:off x="3400" y="2488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31" name="Freeform 49"/>
                  <p:cNvSpPr>
                    <a:spLocks noChangeArrowheads="1"/>
                  </p:cNvSpPr>
                  <p:nvPr/>
                </p:nvSpPr>
                <p:spPr bwMode="auto">
                  <a:xfrm>
                    <a:off x="3400" y="2488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32" name="Freeform 50"/>
                  <p:cNvSpPr>
                    <a:spLocks noChangeArrowheads="1"/>
                  </p:cNvSpPr>
                  <p:nvPr/>
                </p:nvSpPr>
                <p:spPr bwMode="auto">
                  <a:xfrm>
                    <a:off x="3429" y="2488"/>
                    <a:ext cx="15" cy="6"/>
                  </a:xfrm>
                  <a:custGeom>
                    <a:avLst/>
                    <a:gdLst>
                      <a:gd name="T0" fmla="*/ 0 w 65"/>
                      <a:gd name="T1" fmla="*/ 0 h 25"/>
                      <a:gd name="T2" fmla="*/ 0 w 65"/>
                      <a:gd name="T3" fmla="*/ 0 h 25"/>
                      <a:gd name="T4" fmla="*/ 0 w 65"/>
                      <a:gd name="T5" fmla="*/ 0 h 25"/>
                      <a:gd name="T6" fmla="*/ 0 w 65"/>
                      <a:gd name="T7" fmla="*/ 0 h 25"/>
                      <a:gd name="T8" fmla="*/ 0 w 65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25"/>
                      <a:gd name="T17" fmla="*/ 65 w 65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25">
                        <a:moveTo>
                          <a:pt x="64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4" y="0"/>
                        </a:lnTo>
                        <a:lnTo>
                          <a:pt x="64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33" name="Freeform 51"/>
                  <p:cNvSpPr>
                    <a:spLocks noChangeArrowheads="1"/>
                  </p:cNvSpPr>
                  <p:nvPr/>
                </p:nvSpPr>
                <p:spPr bwMode="auto">
                  <a:xfrm>
                    <a:off x="3429" y="2488"/>
                    <a:ext cx="15" cy="6"/>
                  </a:xfrm>
                  <a:custGeom>
                    <a:avLst/>
                    <a:gdLst>
                      <a:gd name="T0" fmla="*/ 0 w 65"/>
                      <a:gd name="T1" fmla="*/ 0 h 25"/>
                      <a:gd name="T2" fmla="*/ 0 w 65"/>
                      <a:gd name="T3" fmla="*/ 0 h 25"/>
                      <a:gd name="T4" fmla="*/ 0 w 65"/>
                      <a:gd name="T5" fmla="*/ 0 h 25"/>
                      <a:gd name="T6" fmla="*/ 0 w 65"/>
                      <a:gd name="T7" fmla="*/ 0 h 25"/>
                      <a:gd name="T8" fmla="*/ 0 w 65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25"/>
                      <a:gd name="T17" fmla="*/ 65 w 65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25">
                        <a:moveTo>
                          <a:pt x="64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4" y="0"/>
                        </a:lnTo>
                        <a:lnTo>
                          <a:pt x="64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34" name="Freeform 52"/>
                  <p:cNvSpPr>
                    <a:spLocks noChangeArrowheads="1"/>
                  </p:cNvSpPr>
                  <p:nvPr/>
                </p:nvSpPr>
                <p:spPr bwMode="auto">
                  <a:xfrm>
                    <a:off x="3458" y="2488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35" name="Freeform 53"/>
                  <p:cNvSpPr>
                    <a:spLocks noChangeArrowheads="1"/>
                  </p:cNvSpPr>
                  <p:nvPr/>
                </p:nvSpPr>
                <p:spPr bwMode="auto">
                  <a:xfrm>
                    <a:off x="3458" y="2488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36" name="Freeform 54"/>
                  <p:cNvSpPr>
                    <a:spLocks noChangeArrowheads="1"/>
                  </p:cNvSpPr>
                  <p:nvPr/>
                </p:nvSpPr>
                <p:spPr bwMode="auto">
                  <a:xfrm>
                    <a:off x="3486" y="2488"/>
                    <a:ext cx="15" cy="6"/>
                  </a:xfrm>
                  <a:custGeom>
                    <a:avLst/>
                    <a:gdLst>
                      <a:gd name="T0" fmla="*/ 0 w 65"/>
                      <a:gd name="T1" fmla="*/ 0 h 25"/>
                      <a:gd name="T2" fmla="*/ 0 w 65"/>
                      <a:gd name="T3" fmla="*/ 0 h 25"/>
                      <a:gd name="T4" fmla="*/ 0 w 65"/>
                      <a:gd name="T5" fmla="*/ 0 h 25"/>
                      <a:gd name="T6" fmla="*/ 0 w 65"/>
                      <a:gd name="T7" fmla="*/ 0 h 25"/>
                      <a:gd name="T8" fmla="*/ 0 w 65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25"/>
                      <a:gd name="T17" fmla="*/ 65 w 65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25">
                        <a:moveTo>
                          <a:pt x="64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4" y="0"/>
                        </a:lnTo>
                        <a:lnTo>
                          <a:pt x="64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37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3486" y="2488"/>
                    <a:ext cx="15" cy="6"/>
                  </a:xfrm>
                  <a:custGeom>
                    <a:avLst/>
                    <a:gdLst>
                      <a:gd name="T0" fmla="*/ 0 w 65"/>
                      <a:gd name="T1" fmla="*/ 0 h 25"/>
                      <a:gd name="T2" fmla="*/ 0 w 65"/>
                      <a:gd name="T3" fmla="*/ 0 h 25"/>
                      <a:gd name="T4" fmla="*/ 0 w 65"/>
                      <a:gd name="T5" fmla="*/ 0 h 25"/>
                      <a:gd name="T6" fmla="*/ 0 w 65"/>
                      <a:gd name="T7" fmla="*/ 0 h 25"/>
                      <a:gd name="T8" fmla="*/ 0 w 65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25"/>
                      <a:gd name="T17" fmla="*/ 65 w 65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25">
                        <a:moveTo>
                          <a:pt x="64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4" y="0"/>
                        </a:lnTo>
                        <a:lnTo>
                          <a:pt x="64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38" name="Freeform 56"/>
                  <p:cNvSpPr>
                    <a:spLocks noChangeArrowheads="1"/>
                  </p:cNvSpPr>
                  <p:nvPr/>
                </p:nvSpPr>
                <p:spPr bwMode="auto">
                  <a:xfrm>
                    <a:off x="3515" y="2488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39" name="Freeform 57"/>
                  <p:cNvSpPr>
                    <a:spLocks noChangeArrowheads="1"/>
                  </p:cNvSpPr>
                  <p:nvPr/>
                </p:nvSpPr>
                <p:spPr bwMode="auto">
                  <a:xfrm>
                    <a:off x="3515" y="2488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40" name="Freeform 58"/>
                  <p:cNvSpPr>
                    <a:spLocks noChangeArrowheads="1"/>
                  </p:cNvSpPr>
                  <p:nvPr/>
                </p:nvSpPr>
                <p:spPr bwMode="auto">
                  <a:xfrm>
                    <a:off x="3543" y="2488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41" name="Freeform 59"/>
                  <p:cNvSpPr>
                    <a:spLocks noChangeArrowheads="1"/>
                  </p:cNvSpPr>
                  <p:nvPr/>
                </p:nvSpPr>
                <p:spPr bwMode="auto">
                  <a:xfrm>
                    <a:off x="3543" y="2488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42" name="Freeform 60"/>
                  <p:cNvSpPr>
                    <a:spLocks noChangeArrowheads="1"/>
                  </p:cNvSpPr>
                  <p:nvPr/>
                </p:nvSpPr>
                <p:spPr bwMode="auto">
                  <a:xfrm>
                    <a:off x="3572" y="2488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43" name="Freeform 61"/>
                  <p:cNvSpPr>
                    <a:spLocks noChangeArrowheads="1"/>
                  </p:cNvSpPr>
                  <p:nvPr/>
                </p:nvSpPr>
                <p:spPr bwMode="auto">
                  <a:xfrm>
                    <a:off x="3572" y="2488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44" name="Freeform 62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488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45" name="Freeform 6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488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46" name="Freeform 64"/>
                  <p:cNvSpPr>
                    <a:spLocks noChangeArrowheads="1"/>
                  </p:cNvSpPr>
                  <p:nvPr/>
                </p:nvSpPr>
                <p:spPr bwMode="auto">
                  <a:xfrm>
                    <a:off x="3315" y="2434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47" name="Freeform 65"/>
                  <p:cNvSpPr>
                    <a:spLocks noChangeArrowheads="1"/>
                  </p:cNvSpPr>
                  <p:nvPr/>
                </p:nvSpPr>
                <p:spPr bwMode="auto">
                  <a:xfrm>
                    <a:off x="3315" y="2434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48" name="Freeform 66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2434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49" name="Freeform 67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2434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50" name="Freeform 68"/>
                  <p:cNvSpPr>
                    <a:spLocks noChangeArrowheads="1"/>
                  </p:cNvSpPr>
                  <p:nvPr/>
                </p:nvSpPr>
                <p:spPr bwMode="auto">
                  <a:xfrm>
                    <a:off x="3372" y="2434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51" name="Freeform 69"/>
                  <p:cNvSpPr>
                    <a:spLocks noChangeArrowheads="1"/>
                  </p:cNvSpPr>
                  <p:nvPr/>
                </p:nvSpPr>
                <p:spPr bwMode="auto">
                  <a:xfrm>
                    <a:off x="3372" y="2434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52" name="Freeform 70"/>
                  <p:cNvSpPr>
                    <a:spLocks noChangeArrowheads="1"/>
                  </p:cNvSpPr>
                  <p:nvPr/>
                </p:nvSpPr>
                <p:spPr bwMode="auto">
                  <a:xfrm>
                    <a:off x="3400" y="2434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53" name="Freeform 71"/>
                  <p:cNvSpPr>
                    <a:spLocks noChangeArrowheads="1"/>
                  </p:cNvSpPr>
                  <p:nvPr/>
                </p:nvSpPr>
                <p:spPr bwMode="auto">
                  <a:xfrm>
                    <a:off x="3400" y="2434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54" name="Freeform 72"/>
                  <p:cNvSpPr>
                    <a:spLocks noChangeArrowheads="1"/>
                  </p:cNvSpPr>
                  <p:nvPr/>
                </p:nvSpPr>
                <p:spPr bwMode="auto">
                  <a:xfrm>
                    <a:off x="3429" y="2434"/>
                    <a:ext cx="15" cy="6"/>
                  </a:xfrm>
                  <a:custGeom>
                    <a:avLst/>
                    <a:gdLst>
                      <a:gd name="T0" fmla="*/ 0 w 65"/>
                      <a:gd name="T1" fmla="*/ 0 h 25"/>
                      <a:gd name="T2" fmla="*/ 0 w 65"/>
                      <a:gd name="T3" fmla="*/ 0 h 25"/>
                      <a:gd name="T4" fmla="*/ 0 w 65"/>
                      <a:gd name="T5" fmla="*/ 0 h 25"/>
                      <a:gd name="T6" fmla="*/ 0 w 65"/>
                      <a:gd name="T7" fmla="*/ 0 h 25"/>
                      <a:gd name="T8" fmla="*/ 0 w 65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25"/>
                      <a:gd name="T17" fmla="*/ 65 w 65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25">
                        <a:moveTo>
                          <a:pt x="64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4" y="0"/>
                        </a:lnTo>
                        <a:lnTo>
                          <a:pt x="64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55" name="Freeform 73"/>
                  <p:cNvSpPr>
                    <a:spLocks noChangeArrowheads="1"/>
                  </p:cNvSpPr>
                  <p:nvPr/>
                </p:nvSpPr>
                <p:spPr bwMode="auto">
                  <a:xfrm>
                    <a:off x="3429" y="2434"/>
                    <a:ext cx="15" cy="6"/>
                  </a:xfrm>
                  <a:custGeom>
                    <a:avLst/>
                    <a:gdLst>
                      <a:gd name="T0" fmla="*/ 0 w 65"/>
                      <a:gd name="T1" fmla="*/ 0 h 25"/>
                      <a:gd name="T2" fmla="*/ 0 w 65"/>
                      <a:gd name="T3" fmla="*/ 0 h 25"/>
                      <a:gd name="T4" fmla="*/ 0 w 65"/>
                      <a:gd name="T5" fmla="*/ 0 h 25"/>
                      <a:gd name="T6" fmla="*/ 0 w 65"/>
                      <a:gd name="T7" fmla="*/ 0 h 25"/>
                      <a:gd name="T8" fmla="*/ 0 w 65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25"/>
                      <a:gd name="T17" fmla="*/ 65 w 65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25">
                        <a:moveTo>
                          <a:pt x="64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4" y="0"/>
                        </a:lnTo>
                        <a:lnTo>
                          <a:pt x="64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56" name="Freeform 74"/>
                  <p:cNvSpPr>
                    <a:spLocks noChangeArrowheads="1"/>
                  </p:cNvSpPr>
                  <p:nvPr/>
                </p:nvSpPr>
                <p:spPr bwMode="auto">
                  <a:xfrm>
                    <a:off x="3458" y="2434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57" name="Freeform 75"/>
                  <p:cNvSpPr>
                    <a:spLocks noChangeArrowheads="1"/>
                  </p:cNvSpPr>
                  <p:nvPr/>
                </p:nvSpPr>
                <p:spPr bwMode="auto">
                  <a:xfrm>
                    <a:off x="3458" y="2434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58" name="Freeform 76"/>
                  <p:cNvSpPr>
                    <a:spLocks noChangeArrowheads="1"/>
                  </p:cNvSpPr>
                  <p:nvPr/>
                </p:nvSpPr>
                <p:spPr bwMode="auto">
                  <a:xfrm>
                    <a:off x="3486" y="2434"/>
                    <a:ext cx="15" cy="6"/>
                  </a:xfrm>
                  <a:custGeom>
                    <a:avLst/>
                    <a:gdLst>
                      <a:gd name="T0" fmla="*/ 0 w 65"/>
                      <a:gd name="T1" fmla="*/ 0 h 25"/>
                      <a:gd name="T2" fmla="*/ 0 w 65"/>
                      <a:gd name="T3" fmla="*/ 0 h 25"/>
                      <a:gd name="T4" fmla="*/ 0 w 65"/>
                      <a:gd name="T5" fmla="*/ 0 h 25"/>
                      <a:gd name="T6" fmla="*/ 0 w 65"/>
                      <a:gd name="T7" fmla="*/ 0 h 25"/>
                      <a:gd name="T8" fmla="*/ 0 w 65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25"/>
                      <a:gd name="T17" fmla="*/ 65 w 65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25">
                        <a:moveTo>
                          <a:pt x="64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4" y="0"/>
                        </a:lnTo>
                        <a:lnTo>
                          <a:pt x="64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59" name="Freeform 77"/>
                  <p:cNvSpPr>
                    <a:spLocks noChangeArrowheads="1"/>
                  </p:cNvSpPr>
                  <p:nvPr/>
                </p:nvSpPr>
                <p:spPr bwMode="auto">
                  <a:xfrm>
                    <a:off x="3486" y="2434"/>
                    <a:ext cx="15" cy="6"/>
                  </a:xfrm>
                  <a:custGeom>
                    <a:avLst/>
                    <a:gdLst>
                      <a:gd name="T0" fmla="*/ 0 w 65"/>
                      <a:gd name="T1" fmla="*/ 0 h 25"/>
                      <a:gd name="T2" fmla="*/ 0 w 65"/>
                      <a:gd name="T3" fmla="*/ 0 h 25"/>
                      <a:gd name="T4" fmla="*/ 0 w 65"/>
                      <a:gd name="T5" fmla="*/ 0 h 25"/>
                      <a:gd name="T6" fmla="*/ 0 w 65"/>
                      <a:gd name="T7" fmla="*/ 0 h 25"/>
                      <a:gd name="T8" fmla="*/ 0 w 65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25"/>
                      <a:gd name="T17" fmla="*/ 65 w 65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25">
                        <a:moveTo>
                          <a:pt x="64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4" y="0"/>
                        </a:lnTo>
                        <a:lnTo>
                          <a:pt x="64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60" name="Freeform 78"/>
                  <p:cNvSpPr>
                    <a:spLocks noChangeArrowheads="1"/>
                  </p:cNvSpPr>
                  <p:nvPr/>
                </p:nvSpPr>
                <p:spPr bwMode="auto">
                  <a:xfrm>
                    <a:off x="3515" y="2434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61" name="Freeform 79"/>
                  <p:cNvSpPr>
                    <a:spLocks noChangeArrowheads="1"/>
                  </p:cNvSpPr>
                  <p:nvPr/>
                </p:nvSpPr>
                <p:spPr bwMode="auto">
                  <a:xfrm>
                    <a:off x="3515" y="2434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62" name="Freeform 80"/>
                  <p:cNvSpPr>
                    <a:spLocks noChangeArrowheads="1"/>
                  </p:cNvSpPr>
                  <p:nvPr/>
                </p:nvSpPr>
                <p:spPr bwMode="auto">
                  <a:xfrm>
                    <a:off x="3543" y="2434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63" name="Freeform 81"/>
                  <p:cNvSpPr>
                    <a:spLocks noChangeArrowheads="1"/>
                  </p:cNvSpPr>
                  <p:nvPr/>
                </p:nvSpPr>
                <p:spPr bwMode="auto">
                  <a:xfrm>
                    <a:off x="3543" y="2434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64" name="Freeform 82"/>
                  <p:cNvSpPr>
                    <a:spLocks noChangeArrowheads="1"/>
                  </p:cNvSpPr>
                  <p:nvPr/>
                </p:nvSpPr>
                <p:spPr bwMode="auto">
                  <a:xfrm>
                    <a:off x="3572" y="2434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65" name="Freeform 83"/>
                  <p:cNvSpPr>
                    <a:spLocks noChangeArrowheads="1"/>
                  </p:cNvSpPr>
                  <p:nvPr/>
                </p:nvSpPr>
                <p:spPr bwMode="auto">
                  <a:xfrm>
                    <a:off x="3572" y="2434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66" name="Freeform 84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434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67" name="Freeform 8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434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68" name="Freeform 86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2448"/>
                    <a:ext cx="47" cy="32"/>
                  </a:xfrm>
                  <a:custGeom>
                    <a:avLst/>
                    <a:gdLst>
                      <a:gd name="T0" fmla="*/ 0 w 208"/>
                      <a:gd name="T1" fmla="*/ 0 h 139"/>
                      <a:gd name="T2" fmla="*/ 0 w 208"/>
                      <a:gd name="T3" fmla="*/ 0 h 139"/>
                      <a:gd name="T4" fmla="*/ 0 w 208"/>
                      <a:gd name="T5" fmla="*/ 0 h 139"/>
                      <a:gd name="T6" fmla="*/ 0 w 208"/>
                      <a:gd name="T7" fmla="*/ 0 h 139"/>
                      <a:gd name="T8" fmla="*/ 0 w 208"/>
                      <a:gd name="T9" fmla="*/ 0 h 1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39"/>
                      <a:gd name="T17" fmla="*/ 208 w 208"/>
                      <a:gd name="T18" fmla="*/ 139 h 1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39">
                        <a:moveTo>
                          <a:pt x="207" y="138"/>
                        </a:moveTo>
                        <a:lnTo>
                          <a:pt x="0" y="138"/>
                        </a:lnTo>
                        <a:lnTo>
                          <a:pt x="0" y="0"/>
                        </a:lnTo>
                        <a:lnTo>
                          <a:pt x="207" y="0"/>
                        </a:lnTo>
                        <a:lnTo>
                          <a:pt x="207" y="138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69" name="Freeform 87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2448"/>
                    <a:ext cx="47" cy="32"/>
                  </a:xfrm>
                  <a:custGeom>
                    <a:avLst/>
                    <a:gdLst>
                      <a:gd name="T0" fmla="*/ 0 w 208"/>
                      <a:gd name="T1" fmla="*/ 0 h 139"/>
                      <a:gd name="T2" fmla="*/ 0 w 208"/>
                      <a:gd name="T3" fmla="*/ 0 h 139"/>
                      <a:gd name="T4" fmla="*/ 0 w 208"/>
                      <a:gd name="T5" fmla="*/ 0 h 139"/>
                      <a:gd name="T6" fmla="*/ 0 w 208"/>
                      <a:gd name="T7" fmla="*/ 0 h 139"/>
                      <a:gd name="T8" fmla="*/ 0 w 208"/>
                      <a:gd name="T9" fmla="*/ 0 h 1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39"/>
                      <a:gd name="T17" fmla="*/ 208 w 208"/>
                      <a:gd name="T18" fmla="*/ 139 h 1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39">
                        <a:moveTo>
                          <a:pt x="207" y="138"/>
                        </a:moveTo>
                        <a:lnTo>
                          <a:pt x="0" y="138"/>
                        </a:lnTo>
                        <a:lnTo>
                          <a:pt x="0" y="0"/>
                        </a:lnTo>
                        <a:lnTo>
                          <a:pt x="207" y="0"/>
                        </a:lnTo>
                        <a:lnTo>
                          <a:pt x="207" y="138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70" name="Freeform 88"/>
                  <p:cNvSpPr>
                    <a:spLocks noChangeArrowheads="1"/>
                  </p:cNvSpPr>
                  <p:nvPr/>
                </p:nvSpPr>
                <p:spPr bwMode="auto">
                  <a:xfrm>
                    <a:off x="3481" y="2448"/>
                    <a:ext cx="47" cy="32"/>
                  </a:xfrm>
                  <a:custGeom>
                    <a:avLst/>
                    <a:gdLst>
                      <a:gd name="T0" fmla="*/ 0 w 208"/>
                      <a:gd name="T1" fmla="*/ 0 h 139"/>
                      <a:gd name="T2" fmla="*/ 0 w 208"/>
                      <a:gd name="T3" fmla="*/ 0 h 139"/>
                      <a:gd name="T4" fmla="*/ 0 w 208"/>
                      <a:gd name="T5" fmla="*/ 0 h 139"/>
                      <a:gd name="T6" fmla="*/ 0 w 208"/>
                      <a:gd name="T7" fmla="*/ 0 h 139"/>
                      <a:gd name="T8" fmla="*/ 0 w 208"/>
                      <a:gd name="T9" fmla="*/ 0 h 1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39"/>
                      <a:gd name="T17" fmla="*/ 208 w 208"/>
                      <a:gd name="T18" fmla="*/ 139 h 1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39">
                        <a:moveTo>
                          <a:pt x="207" y="138"/>
                        </a:moveTo>
                        <a:lnTo>
                          <a:pt x="0" y="138"/>
                        </a:lnTo>
                        <a:lnTo>
                          <a:pt x="0" y="0"/>
                        </a:lnTo>
                        <a:lnTo>
                          <a:pt x="207" y="0"/>
                        </a:lnTo>
                        <a:lnTo>
                          <a:pt x="207" y="138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71" name="Freeform 89"/>
                  <p:cNvSpPr>
                    <a:spLocks noChangeArrowheads="1"/>
                  </p:cNvSpPr>
                  <p:nvPr/>
                </p:nvSpPr>
                <p:spPr bwMode="auto">
                  <a:xfrm>
                    <a:off x="3481" y="2448"/>
                    <a:ext cx="47" cy="32"/>
                  </a:xfrm>
                  <a:custGeom>
                    <a:avLst/>
                    <a:gdLst>
                      <a:gd name="T0" fmla="*/ 0 w 208"/>
                      <a:gd name="T1" fmla="*/ 0 h 139"/>
                      <a:gd name="T2" fmla="*/ 0 w 208"/>
                      <a:gd name="T3" fmla="*/ 0 h 139"/>
                      <a:gd name="T4" fmla="*/ 0 w 208"/>
                      <a:gd name="T5" fmla="*/ 0 h 139"/>
                      <a:gd name="T6" fmla="*/ 0 w 208"/>
                      <a:gd name="T7" fmla="*/ 0 h 139"/>
                      <a:gd name="T8" fmla="*/ 0 w 208"/>
                      <a:gd name="T9" fmla="*/ 0 h 1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39"/>
                      <a:gd name="T17" fmla="*/ 208 w 208"/>
                      <a:gd name="T18" fmla="*/ 139 h 1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39">
                        <a:moveTo>
                          <a:pt x="207" y="138"/>
                        </a:moveTo>
                        <a:lnTo>
                          <a:pt x="0" y="138"/>
                        </a:lnTo>
                        <a:lnTo>
                          <a:pt x="0" y="0"/>
                        </a:lnTo>
                        <a:lnTo>
                          <a:pt x="207" y="0"/>
                        </a:lnTo>
                        <a:lnTo>
                          <a:pt x="207" y="138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72" name="Freeform 90"/>
                  <p:cNvSpPr>
                    <a:spLocks noChangeArrowheads="1"/>
                  </p:cNvSpPr>
                  <p:nvPr/>
                </p:nvSpPr>
                <p:spPr bwMode="auto">
                  <a:xfrm>
                    <a:off x="3558" y="2448"/>
                    <a:ext cx="47" cy="32"/>
                  </a:xfrm>
                  <a:custGeom>
                    <a:avLst/>
                    <a:gdLst>
                      <a:gd name="T0" fmla="*/ 0 w 208"/>
                      <a:gd name="T1" fmla="*/ 0 h 139"/>
                      <a:gd name="T2" fmla="*/ 0 w 208"/>
                      <a:gd name="T3" fmla="*/ 0 h 139"/>
                      <a:gd name="T4" fmla="*/ 0 w 208"/>
                      <a:gd name="T5" fmla="*/ 0 h 139"/>
                      <a:gd name="T6" fmla="*/ 0 w 208"/>
                      <a:gd name="T7" fmla="*/ 0 h 139"/>
                      <a:gd name="T8" fmla="*/ 0 w 208"/>
                      <a:gd name="T9" fmla="*/ 0 h 1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39"/>
                      <a:gd name="T17" fmla="*/ 208 w 208"/>
                      <a:gd name="T18" fmla="*/ 139 h 1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39">
                        <a:moveTo>
                          <a:pt x="207" y="138"/>
                        </a:moveTo>
                        <a:lnTo>
                          <a:pt x="0" y="138"/>
                        </a:lnTo>
                        <a:lnTo>
                          <a:pt x="0" y="0"/>
                        </a:lnTo>
                        <a:lnTo>
                          <a:pt x="207" y="0"/>
                        </a:lnTo>
                        <a:lnTo>
                          <a:pt x="207" y="138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73" name="Freeform 91"/>
                  <p:cNvSpPr>
                    <a:spLocks noChangeArrowheads="1"/>
                  </p:cNvSpPr>
                  <p:nvPr/>
                </p:nvSpPr>
                <p:spPr bwMode="auto">
                  <a:xfrm>
                    <a:off x="3558" y="2448"/>
                    <a:ext cx="47" cy="32"/>
                  </a:xfrm>
                  <a:custGeom>
                    <a:avLst/>
                    <a:gdLst>
                      <a:gd name="T0" fmla="*/ 0 w 208"/>
                      <a:gd name="T1" fmla="*/ 0 h 139"/>
                      <a:gd name="T2" fmla="*/ 0 w 208"/>
                      <a:gd name="T3" fmla="*/ 0 h 139"/>
                      <a:gd name="T4" fmla="*/ 0 w 208"/>
                      <a:gd name="T5" fmla="*/ 0 h 139"/>
                      <a:gd name="T6" fmla="*/ 0 w 208"/>
                      <a:gd name="T7" fmla="*/ 0 h 139"/>
                      <a:gd name="T8" fmla="*/ 0 w 208"/>
                      <a:gd name="T9" fmla="*/ 0 h 1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39"/>
                      <a:gd name="T17" fmla="*/ 208 w 208"/>
                      <a:gd name="T18" fmla="*/ 139 h 1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39">
                        <a:moveTo>
                          <a:pt x="207" y="138"/>
                        </a:moveTo>
                        <a:lnTo>
                          <a:pt x="0" y="138"/>
                        </a:lnTo>
                        <a:lnTo>
                          <a:pt x="0" y="0"/>
                        </a:lnTo>
                        <a:lnTo>
                          <a:pt x="207" y="0"/>
                        </a:lnTo>
                        <a:lnTo>
                          <a:pt x="207" y="138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605" name="Group 92"/>
                <p:cNvGrpSpPr>
                  <a:grpSpLocks/>
                </p:cNvGrpSpPr>
                <p:nvPr/>
              </p:nvGrpSpPr>
              <p:grpSpPr bwMode="auto">
                <a:xfrm>
                  <a:off x="2680" y="2281"/>
                  <a:ext cx="371" cy="322"/>
                  <a:chOff x="2680" y="2281"/>
                  <a:chExt cx="371" cy="322"/>
                </a:xfrm>
              </p:grpSpPr>
              <p:sp>
                <p:nvSpPr>
                  <p:cNvPr id="67771" name="Freeform 93"/>
                  <p:cNvSpPr>
                    <a:spLocks noChangeArrowheads="1"/>
                  </p:cNvSpPr>
                  <p:nvPr/>
                </p:nvSpPr>
                <p:spPr bwMode="auto">
                  <a:xfrm>
                    <a:off x="2680" y="2497"/>
                    <a:ext cx="336" cy="60"/>
                  </a:xfrm>
                  <a:custGeom>
                    <a:avLst/>
                    <a:gdLst>
                      <a:gd name="T0" fmla="*/ 0 w 1483"/>
                      <a:gd name="T1" fmla="*/ 0 h 264"/>
                      <a:gd name="T2" fmla="*/ 1 w 1483"/>
                      <a:gd name="T3" fmla="*/ 0 h 264"/>
                      <a:gd name="T4" fmla="*/ 1 w 1483"/>
                      <a:gd name="T5" fmla="*/ 0 h 264"/>
                      <a:gd name="T6" fmla="*/ 0 w 1483"/>
                      <a:gd name="T7" fmla="*/ 0 h 264"/>
                      <a:gd name="T8" fmla="*/ 0 w 1483"/>
                      <a:gd name="T9" fmla="*/ 0 h 2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83"/>
                      <a:gd name="T16" fmla="*/ 0 h 264"/>
                      <a:gd name="T17" fmla="*/ 1483 w 1483"/>
                      <a:gd name="T18" fmla="*/ 264 h 2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83" h="264">
                        <a:moveTo>
                          <a:pt x="0" y="0"/>
                        </a:moveTo>
                        <a:lnTo>
                          <a:pt x="1482" y="0"/>
                        </a:lnTo>
                        <a:lnTo>
                          <a:pt x="1482" y="263"/>
                        </a:lnTo>
                        <a:lnTo>
                          <a:pt x="0" y="26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7B7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72" name="Freeform 94"/>
                  <p:cNvSpPr>
                    <a:spLocks noChangeArrowheads="1"/>
                  </p:cNvSpPr>
                  <p:nvPr/>
                </p:nvSpPr>
                <p:spPr bwMode="auto">
                  <a:xfrm>
                    <a:off x="2680" y="2497"/>
                    <a:ext cx="336" cy="60"/>
                  </a:xfrm>
                  <a:custGeom>
                    <a:avLst/>
                    <a:gdLst>
                      <a:gd name="T0" fmla="*/ 0 w 1483"/>
                      <a:gd name="T1" fmla="*/ 0 h 264"/>
                      <a:gd name="T2" fmla="*/ 1 w 1483"/>
                      <a:gd name="T3" fmla="*/ 0 h 264"/>
                      <a:gd name="T4" fmla="*/ 1 w 1483"/>
                      <a:gd name="T5" fmla="*/ 0 h 264"/>
                      <a:gd name="T6" fmla="*/ 0 w 1483"/>
                      <a:gd name="T7" fmla="*/ 0 h 264"/>
                      <a:gd name="T8" fmla="*/ 0 w 1483"/>
                      <a:gd name="T9" fmla="*/ 0 h 2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83"/>
                      <a:gd name="T16" fmla="*/ 0 h 264"/>
                      <a:gd name="T17" fmla="*/ 1483 w 1483"/>
                      <a:gd name="T18" fmla="*/ 264 h 2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83" h="264">
                        <a:moveTo>
                          <a:pt x="0" y="0"/>
                        </a:moveTo>
                        <a:lnTo>
                          <a:pt x="1482" y="0"/>
                        </a:lnTo>
                        <a:lnTo>
                          <a:pt x="1482" y="263"/>
                        </a:lnTo>
                        <a:lnTo>
                          <a:pt x="0" y="26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49493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73" name="Freeform 95"/>
                  <p:cNvSpPr>
                    <a:spLocks noChangeArrowheads="1"/>
                  </p:cNvSpPr>
                  <p:nvPr/>
                </p:nvSpPr>
                <p:spPr bwMode="auto">
                  <a:xfrm>
                    <a:off x="2680" y="2465"/>
                    <a:ext cx="372" cy="33"/>
                  </a:xfrm>
                  <a:custGeom>
                    <a:avLst/>
                    <a:gdLst>
                      <a:gd name="T0" fmla="*/ 0 w 1640"/>
                      <a:gd name="T1" fmla="*/ 0 h 146"/>
                      <a:gd name="T2" fmla="*/ 0 w 1640"/>
                      <a:gd name="T3" fmla="*/ 0 h 146"/>
                      <a:gd name="T4" fmla="*/ 1 w 1640"/>
                      <a:gd name="T5" fmla="*/ 0 h 146"/>
                      <a:gd name="T6" fmla="*/ 1 w 1640"/>
                      <a:gd name="T7" fmla="*/ 0 h 146"/>
                      <a:gd name="T8" fmla="*/ 0 w 1640"/>
                      <a:gd name="T9" fmla="*/ 0 h 1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40"/>
                      <a:gd name="T16" fmla="*/ 0 h 146"/>
                      <a:gd name="T17" fmla="*/ 1640 w 1640"/>
                      <a:gd name="T18" fmla="*/ 146 h 1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40" h="146">
                        <a:moveTo>
                          <a:pt x="0" y="145"/>
                        </a:moveTo>
                        <a:lnTo>
                          <a:pt x="156" y="0"/>
                        </a:lnTo>
                        <a:lnTo>
                          <a:pt x="1639" y="0"/>
                        </a:lnTo>
                        <a:lnTo>
                          <a:pt x="1481" y="145"/>
                        </a:lnTo>
                        <a:lnTo>
                          <a:pt x="0" y="145"/>
                        </a:lnTo>
                      </a:path>
                    </a:pathLst>
                  </a:custGeom>
                  <a:solidFill>
                    <a:srgbClr val="C9C9B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74" name="Freeform 96"/>
                  <p:cNvSpPr>
                    <a:spLocks noChangeArrowheads="1"/>
                  </p:cNvSpPr>
                  <p:nvPr/>
                </p:nvSpPr>
                <p:spPr bwMode="auto">
                  <a:xfrm>
                    <a:off x="2680" y="2465"/>
                    <a:ext cx="372" cy="33"/>
                  </a:xfrm>
                  <a:custGeom>
                    <a:avLst/>
                    <a:gdLst>
                      <a:gd name="T0" fmla="*/ 0 w 1640"/>
                      <a:gd name="T1" fmla="*/ 0 h 146"/>
                      <a:gd name="T2" fmla="*/ 0 w 1640"/>
                      <a:gd name="T3" fmla="*/ 0 h 146"/>
                      <a:gd name="T4" fmla="*/ 1 w 1640"/>
                      <a:gd name="T5" fmla="*/ 0 h 146"/>
                      <a:gd name="T6" fmla="*/ 1 w 1640"/>
                      <a:gd name="T7" fmla="*/ 0 h 146"/>
                      <a:gd name="T8" fmla="*/ 0 w 1640"/>
                      <a:gd name="T9" fmla="*/ 0 h 1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40"/>
                      <a:gd name="T16" fmla="*/ 0 h 146"/>
                      <a:gd name="T17" fmla="*/ 1640 w 1640"/>
                      <a:gd name="T18" fmla="*/ 146 h 1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40" h="146">
                        <a:moveTo>
                          <a:pt x="0" y="145"/>
                        </a:moveTo>
                        <a:lnTo>
                          <a:pt x="156" y="0"/>
                        </a:lnTo>
                        <a:lnTo>
                          <a:pt x="1639" y="0"/>
                        </a:lnTo>
                        <a:lnTo>
                          <a:pt x="1481" y="145"/>
                        </a:lnTo>
                        <a:lnTo>
                          <a:pt x="0" y="145"/>
                        </a:lnTo>
                      </a:path>
                    </a:pathLst>
                  </a:custGeom>
                  <a:noFill/>
                  <a:ln w="9360">
                    <a:solidFill>
                      <a:srgbClr val="49493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75" name="Freeform 97"/>
                  <p:cNvSpPr>
                    <a:spLocks noChangeArrowheads="1"/>
                  </p:cNvSpPr>
                  <p:nvPr/>
                </p:nvSpPr>
                <p:spPr bwMode="auto">
                  <a:xfrm>
                    <a:off x="2917" y="2517"/>
                    <a:ext cx="81" cy="14"/>
                  </a:xfrm>
                  <a:custGeom>
                    <a:avLst/>
                    <a:gdLst>
                      <a:gd name="T0" fmla="*/ 0 w 358"/>
                      <a:gd name="T1" fmla="*/ 0 h 60"/>
                      <a:gd name="T2" fmla="*/ 0 w 358"/>
                      <a:gd name="T3" fmla="*/ 0 h 60"/>
                      <a:gd name="T4" fmla="*/ 0 w 358"/>
                      <a:gd name="T5" fmla="*/ 0 h 60"/>
                      <a:gd name="T6" fmla="*/ 0 w 358"/>
                      <a:gd name="T7" fmla="*/ 0 h 60"/>
                      <a:gd name="T8" fmla="*/ 0 w 358"/>
                      <a:gd name="T9" fmla="*/ 0 h 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8"/>
                      <a:gd name="T16" fmla="*/ 0 h 60"/>
                      <a:gd name="T17" fmla="*/ 358 w 358"/>
                      <a:gd name="T18" fmla="*/ 60 h 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8" h="60">
                        <a:moveTo>
                          <a:pt x="357" y="59"/>
                        </a:moveTo>
                        <a:lnTo>
                          <a:pt x="0" y="59"/>
                        </a:lnTo>
                        <a:lnTo>
                          <a:pt x="0" y="0"/>
                        </a:lnTo>
                        <a:lnTo>
                          <a:pt x="357" y="0"/>
                        </a:lnTo>
                        <a:lnTo>
                          <a:pt x="357" y="59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76" name="Freeform 98"/>
                  <p:cNvSpPr>
                    <a:spLocks noChangeArrowheads="1"/>
                  </p:cNvSpPr>
                  <p:nvPr/>
                </p:nvSpPr>
                <p:spPr bwMode="auto">
                  <a:xfrm>
                    <a:off x="3016" y="2465"/>
                    <a:ext cx="36" cy="92"/>
                  </a:xfrm>
                  <a:custGeom>
                    <a:avLst/>
                    <a:gdLst>
                      <a:gd name="T0" fmla="*/ 0 w 160"/>
                      <a:gd name="T1" fmla="*/ 0 h 407"/>
                      <a:gd name="T2" fmla="*/ 0 w 160"/>
                      <a:gd name="T3" fmla="*/ 0 h 407"/>
                      <a:gd name="T4" fmla="*/ 0 w 160"/>
                      <a:gd name="T5" fmla="*/ 0 h 407"/>
                      <a:gd name="T6" fmla="*/ 0 w 160"/>
                      <a:gd name="T7" fmla="*/ 0 h 407"/>
                      <a:gd name="T8" fmla="*/ 0 w 160"/>
                      <a:gd name="T9" fmla="*/ 0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0"/>
                      <a:gd name="T16" fmla="*/ 0 h 407"/>
                      <a:gd name="T17" fmla="*/ 160 w 160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0" h="407">
                        <a:moveTo>
                          <a:pt x="0" y="406"/>
                        </a:moveTo>
                        <a:lnTo>
                          <a:pt x="159" y="254"/>
                        </a:lnTo>
                        <a:lnTo>
                          <a:pt x="159" y="0"/>
                        </a:lnTo>
                        <a:lnTo>
                          <a:pt x="0" y="144"/>
                        </a:lnTo>
                        <a:lnTo>
                          <a:pt x="0" y="406"/>
                        </a:lnTo>
                      </a:path>
                    </a:pathLst>
                  </a:custGeom>
                  <a:solidFill>
                    <a:srgbClr val="7A7A5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77" name="Freeform 99"/>
                  <p:cNvSpPr>
                    <a:spLocks noChangeArrowheads="1"/>
                  </p:cNvSpPr>
                  <p:nvPr/>
                </p:nvSpPr>
                <p:spPr bwMode="auto">
                  <a:xfrm>
                    <a:off x="3016" y="2465"/>
                    <a:ext cx="36" cy="92"/>
                  </a:xfrm>
                  <a:custGeom>
                    <a:avLst/>
                    <a:gdLst>
                      <a:gd name="T0" fmla="*/ 0 w 160"/>
                      <a:gd name="T1" fmla="*/ 0 h 407"/>
                      <a:gd name="T2" fmla="*/ 0 w 160"/>
                      <a:gd name="T3" fmla="*/ 0 h 407"/>
                      <a:gd name="T4" fmla="*/ 0 w 160"/>
                      <a:gd name="T5" fmla="*/ 0 h 407"/>
                      <a:gd name="T6" fmla="*/ 0 w 160"/>
                      <a:gd name="T7" fmla="*/ 0 h 407"/>
                      <a:gd name="T8" fmla="*/ 0 w 160"/>
                      <a:gd name="T9" fmla="*/ 0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0"/>
                      <a:gd name="T16" fmla="*/ 0 h 407"/>
                      <a:gd name="T17" fmla="*/ 160 w 160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0" h="407">
                        <a:moveTo>
                          <a:pt x="0" y="406"/>
                        </a:moveTo>
                        <a:lnTo>
                          <a:pt x="159" y="254"/>
                        </a:lnTo>
                        <a:lnTo>
                          <a:pt x="159" y="0"/>
                        </a:lnTo>
                        <a:lnTo>
                          <a:pt x="0" y="144"/>
                        </a:lnTo>
                        <a:lnTo>
                          <a:pt x="0" y="406"/>
                        </a:lnTo>
                      </a:path>
                    </a:pathLst>
                  </a:custGeom>
                  <a:noFill/>
                  <a:ln w="9360">
                    <a:solidFill>
                      <a:srgbClr val="49493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78" name="Freeform 100"/>
                  <p:cNvSpPr>
                    <a:spLocks noChangeArrowheads="1"/>
                  </p:cNvSpPr>
                  <p:nvPr/>
                </p:nvSpPr>
                <p:spPr bwMode="auto">
                  <a:xfrm>
                    <a:off x="2682" y="2549"/>
                    <a:ext cx="297" cy="46"/>
                  </a:xfrm>
                  <a:custGeom>
                    <a:avLst/>
                    <a:gdLst>
                      <a:gd name="T0" fmla="*/ 0 w 1311"/>
                      <a:gd name="T1" fmla="*/ 0 h 202"/>
                      <a:gd name="T2" fmla="*/ 0 w 1311"/>
                      <a:gd name="T3" fmla="*/ 0 h 202"/>
                      <a:gd name="T4" fmla="*/ 1 w 1311"/>
                      <a:gd name="T5" fmla="*/ 0 h 202"/>
                      <a:gd name="T6" fmla="*/ 1 w 1311"/>
                      <a:gd name="T7" fmla="*/ 0 h 202"/>
                      <a:gd name="T8" fmla="*/ 0 w 1311"/>
                      <a:gd name="T9" fmla="*/ 0 h 2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11"/>
                      <a:gd name="T16" fmla="*/ 0 h 202"/>
                      <a:gd name="T17" fmla="*/ 1311 w 1311"/>
                      <a:gd name="T18" fmla="*/ 202 h 2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11" h="202">
                        <a:moveTo>
                          <a:pt x="0" y="201"/>
                        </a:moveTo>
                        <a:lnTo>
                          <a:pt x="166" y="0"/>
                        </a:lnTo>
                        <a:lnTo>
                          <a:pt x="1310" y="0"/>
                        </a:lnTo>
                        <a:lnTo>
                          <a:pt x="1143" y="201"/>
                        </a:lnTo>
                        <a:lnTo>
                          <a:pt x="0" y="201"/>
                        </a:lnTo>
                      </a:path>
                    </a:pathLst>
                  </a:custGeom>
                  <a:solidFill>
                    <a:srgbClr val="C9C9B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79" name="Freeform 101"/>
                  <p:cNvSpPr>
                    <a:spLocks noChangeArrowheads="1"/>
                  </p:cNvSpPr>
                  <p:nvPr/>
                </p:nvSpPr>
                <p:spPr bwMode="auto">
                  <a:xfrm>
                    <a:off x="2682" y="2549"/>
                    <a:ext cx="297" cy="46"/>
                  </a:xfrm>
                  <a:custGeom>
                    <a:avLst/>
                    <a:gdLst>
                      <a:gd name="T0" fmla="*/ 0 w 1311"/>
                      <a:gd name="T1" fmla="*/ 0 h 202"/>
                      <a:gd name="T2" fmla="*/ 0 w 1311"/>
                      <a:gd name="T3" fmla="*/ 0 h 202"/>
                      <a:gd name="T4" fmla="*/ 1 w 1311"/>
                      <a:gd name="T5" fmla="*/ 0 h 202"/>
                      <a:gd name="T6" fmla="*/ 1 w 1311"/>
                      <a:gd name="T7" fmla="*/ 0 h 202"/>
                      <a:gd name="T8" fmla="*/ 0 w 1311"/>
                      <a:gd name="T9" fmla="*/ 0 h 2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11"/>
                      <a:gd name="T16" fmla="*/ 0 h 202"/>
                      <a:gd name="T17" fmla="*/ 1311 w 1311"/>
                      <a:gd name="T18" fmla="*/ 202 h 2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11" h="202">
                        <a:moveTo>
                          <a:pt x="0" y="201"/>
                        </a:moveTo>
                        <a:lnTo>
                          <a:pt x="166" y="0"/>
                        </a:lnTo>
                        <a:lnTo>
                          <a:pt x="1310" y="0"/>
                        </a:lnTo>
                        <a:lnTo>
                          <a:pt x="1143" y="201"/>
                        </a:lnTo>
                        <a:lnTo>
                          <a:pt x="0" y="201"/>
                        </a:lnTo>
                      </a:path>
                    </a:pathLst>
                  </a:custGeom>
                  <a:noFill/>
                  <a:ln w="9360">
                    <a:solidFill>
                      <a:srgbClr val="49493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80" name="Freeform 102"/>
                  <p:cNvSpPr>
                    <a:spLocks noChangeArrowheads="1"/>
                  </p:cNvSpPr>
                  <p:nvPr/>
                </p:nvSpPr>
                <p:spPr bwMode="auto">
                  <a:xfrm>
                    <a:off x="2941" y="2549"/>
                    <a:ext cx="39" cy="55"/>
                  </a:xfrm>
                  <a:custGeom>
                    <a:avLst/>
                    <a:gdLst>
                      <a:gd name="T0" fmla="*/ 0 w 170"/>
                      <a:gd name="T1" fmla="*/ 0 h 241"/>
                      <a:gd name="T2" fmla="*/ 0 w 170"/>
                      <a:gd name="T3" fmla="*/ 0 h 241"/>
                      <a:gd name="T4" fmla="*/ 0 w 170"/>
                      <a:gd name="T5" fmla="*/ 0 h 241"/>
                      <a:gd name="T6" fmla="*/ 0 w 170"/>
                      <a:gd name="T7" fmla="*/ 0 h 241"/>
                      <a:gd name="T8" fmla="*/ 0 w 170"/>
                      <a:gd name="T9" fmla="*/ 0 h 2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0"/>
                      <a:gd name="T16" fmla="*/ 0 h 241"/>
                      <a:gd name="T17" fmla="*/ 170 w 170"/>
                      <a:gd name="T18" fmla="*/ 241 h 2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0" h="241">
                        <a:moveTo>
                          <a:pt x="0" y="240"/>
                        </a:moveTo>
                        <a:lnTo>
                          <a:pt x="169" y="73"/>
                        </a:lnTo>
                        <a:lnTo>
                          <a:pt x="169" y="0"/>
                        </a:lnTo>
                        <a:lnTo>
                          <a:pt x="0" y="199"/>
                        </a:lnTo>
                        <a:lnTo>
                          <a:pt x="0" y="240"/>
                        </a:lnTo>
                      </a:path>
                    </a:pathLst>
                  </a:custGeom>
                  <a:solidFill>
                    <a:srgbClr val="7A7A5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81" name="Freeform 103"/>
                  <p:cNvSpPr>
                    <a:spLocks noChangeArrowheads="1"/>
                  </p:cNvSpPr>
                  <p:nvPr/>
                </p:nvSpPr>
                <p:spPr bwMode="auto">
                  <a:xfrm>
                    <a:off x="2941" y="2549"/>
                    <a:ext cx="39" cy="55"/>
                  </a:xfrm>
                  <a:custGeom>
                    <a:avLst/>
                    <a:gdLst>
                      <a:gd name="T0" fmla="*/ 0 w 170"/>
                      <a:gd name="T1" fmla="*/ 0 h 241"/>
                      <a:gd name="T2" fmla="*/ 0 w 170"/>
                      <a:gd name="T3" fmla="*/ 0 h 241"/>
                      <a:gd name="T4" fmla="*/ 0 w 170"/>
                      <a:gd name="T5" fmla="*/ 0 h 241"/>
                      <a:gd name="T6" fmla="*/ 0 w 170"/>
                      <a:gd name="T7" fmla="*/ 0 h 241"/>
                      <a:gd name="T8" fmla="*/ 0 w 170"/>
                      <a:gd name="T9" fmla="*/ 0 h 2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0"/>
                      <a:gd name="T16" fmla="*/ 0 h 241"/>
                      <a:gd name="T17" fmla="*/ 170 w 170"/>
                      <a:gd name="T18" fmla="*/ 241 h 2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0" h="241">
                        <a:moveTo>
                          <a:pt x="0" y="240"/>
                        </a:moveTo>
                        <a:lnTo>
                          <a:pt x="169" y="73"/>
                        </a:lnTo>
                        <a:lnTo>
                          <a:pt x="169" y="0"/>
                        </a:lnTo>
                        <a:lnTo>
                          <a:pt x="0" y="199"/>
                        </a:lnTo>
                        <a:lnTo>
                          <a:pt x="0" y="240"/>
                        </a:lnTo>
                      </a:path>
                    </a:pathLst>
                  </a:custGeom>
                  <a:noFill/>
                  <a:ln w="9360">
                    <a:solidFill>
                      <a:srgbClr val="49493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82" name="Freeform 104"/>
                  <p:cNvSpPr>
                    <a:spLocks noChangeArrowheads="1"/>
                  </p:cNvSpPr>
                  <p:nvPr/>
                </p:nvSpPr>
                <p:spPr bwMode="auto">
                  <a:xfrm>
                    <a:off x="2682" y="2594"/>
                    <a:ext cx="260" cy="10"/>
                  </a:xfrm>
                  <a:custGeom>
                    <a:avLst/>
                    <a:gdLst>
                      <a:gd name="T0" fmla="*/ 0 w 1145"/>
                      <a:gd name="T1" fmla="*/ 0 h 43"/>
                      <a:gd name="T2" fmla="*/ 1 w 1145"/>
                      <a:gd name="T3" fmla="*/ 0 h 43"/>
                      <a:gd name="T4" fmla="*/ 1 w 1145"/>
                      <a:gd name="T5" fmla="*/ 0 h 43"/>
                      <a:gd name="T6" fmla="*/ 0 w 1145"/>
                      <a:gd name="T7" fmla="*/ 0 h 43"/>
                      <a:gd name="T8" fmla="*/ 0 w 1145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45"/>
                      <a:gd name="T16" fmla="*/ 0 h 43"/>
                      <a:gd name="T17" fmla="*/ 1145 w 1145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45" h="43">
                        <a:moveTo>
                          <a:pt x="0" y="0"/>
                        </a:moveTo>
                        <a:lnTo>
                          <a:pt x="1144" y="0"/>
                        </a:lnTo>
                        <a:lnTo>
                          <a:pt x="1144" y="42"/>
                        </a:lnTo>
                        <a:lnTo>
                          <a:pt x="0" y="4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7B7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83" name="Freeform 105"/>
                  <p:cNvSpPr>
                    <a:spLocks noChangeArrowheads="1"/>
                  </p:cNvSpPr>
                  <p:nvPr/>
                </p:nvSpPr>
                <p:spPr bwMode="auto">
                  <a:xfrm>
                    <a:off x="2682" y="2594"/>
                    <a:ext cx="260" cy="10"/>
                  </a:xfrm>
                  <a:custGeom>
                    <a:avLst/>
                    <a:gdLst>
                      <a:gd name="T0" fmla="*/ 0 w 1145"/>
                      <a:gd name="T1" fmla="*/ 0 h 43"/>
                      <a:gd name="T2" fmla="*/ 1 w 1145"/>
                      <a:gd name="T3" fmla="*/ 0 h 43"/>
                      <a:gd name="T4" fmla="*/ 1 w 1145"/>
                      <a:gd name="T5" fmla="*/ 0 h 43"/>
                      <a:gd name="T6" fmla="*/ 0 w 1145"/>
                      <a:gd name="T7" fmla="*/ 0 h 43"/>
                      <a:gd name="T8" fmla="*/ 0 w 1145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45"/>
                      <a:gd name="T16" fmla="*/ 0 h 43"/>
                      <a:gd name="T17" fmla="*/ 1145 w 1145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45" h="43">
                        <a:moveTo>
                          <a:pt x="0" y="0"/>
                        </a:moveTo>
                        <a:lnTo>
                          <a:pt x="1144" y="0"/>
                        </a:lnTo>
                        <a:lnTo>
                          <a:pt x="1144" y="42"/>
                        </a:lnTo>
                        <a:lnTo>
                          <a:pt x="0" y="4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49493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84" name="Freeform 106"/>
                  <p:cNvSpPr>
                    <a:spLocks noChangeArrowheads="1"/>
                  </p:cNvSpPr>
                  <p:nvPr/>
                </p:nvSpPr>
                <p:spPr bwMode="auto">
                  <a:xfrm>
                    <a:off x="2731" y="2465"/>
                    <a:ext cx="267" cy="26"/>
                  </a:xfrm>
                  <a:custGeom>
                    <a:avLst/>
                    <a:gdLst>
                      <a:gd name="T0" fmla="*/ 0 w 1179"/>
                      <a:gd name="T1" fmla="*/ 0 h 114"/>
                      <a:gd name="T2" fmla="*/ 0 w 1179"/>
                      <a:gd name="T3" fmla="*/ 0 h 114"/>
                      <a:gd name="T4" fmla="*/ 1 w 1179"/>
                      <a:gd name="T5" fmla="*/ 0 h 114"/>
                      <a:gd name="T6" fmla="*/ 1 w 1179"/>
                      <a:gd name="T7" fmla="*/ 0 h 114"/>
                      <a:gd name="T8" fmla="*/ 0 w 1179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9"/>
                      <a:gd name="T16" fmla="*/ 0 h 114"/>
                      <a:gd name="T17" fmla="*/ 1179 w 1179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9" h="114">
                        <a:moveTo>
                          <a:pt x="0" y="113"/>
                        </a:moveTo>
                        <a:lnTo>
                          <a:pt x="125" y="0"/>
                        </a:lnTo>
                        <a:lnTo>
                          <a:pt x="1178" y="0"/>
                        </a:lnTo>
                        <a:lnTo>
                          <a:pt x="1061" y="113"/>
                        </a:lnTo>
                        <a:lnTo>
                          <a:pt x="0" y="113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85" name="Freeform 107"/>
                  <p:cNvSpPr>
                    <a:spLocks noChangeArrowheads="1"/>
                  </p:cNvSpPr>
                  <p:nvPr/>
                </p:nvSpPr>
                <p:spPr bwMode="auto">
                  <a:xfrm>
                    <a:off x="2731" y="2465"/>
                    <a:ext cx="267" cy="26"/>
                  </a:xfrm>
                  <a:custGeom>
                    <a:avLst/>
                    <a:gdLst>
                      <a:gd name="T0" fmla="*/ 0 w 1179"/>
                      <a:gd name="T1" fmla="*/ 0 h 114"/>
                      <a:gd name="T2" fmla="*/ 0 w 1179"/>
                      <a:gd name="T3" fmla="*/ 0 h 114"/>
                      <a:gd name="T4" fmla="*/ 1 w 1179"/>
                      <a:gd name="T5" fmla="*/ 0 h 114"/>
                      <a:gd name="T6" fmla="*/ 1 w 1179"/>
                      <a:gd name="T7" fmla="*/ 0 h 114"/>
                      <a:gd name="T8" fmla="*/ 0 w 1179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9"/>
                      <a:gd name="T16" fmla="*/ 0 h 114"/>
                      <a:gd name="T17" fmla="*/ 1179 w 1179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9" h="114">
                        <a:moveTo>
                          <a:pt x="0" y="113"/>
                        </a:moveTo>
                        <a:lnTo>
                          <a:pt x="125" y="0"/>
                        </a:lnTo>
                        <a:lnTo>
                          <a:pt x="1178" y="0"/>
                        </a:lnTo>
                        <a:lnTo>
                          <a:pt x="1061" y="113"/>
                        </a:lnTo>
                        <a:lnTo>
                          <a:pt x="0" y="113"/>
                        </a:lnTo>
                      </a:path>
                    </a:pathLst>
                  </a:cu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86" name="Freeform 108"/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2281"/>
                    <a:ext cx="265" cy="24"/>
                  </a:xfrm>
                  <a:custGeom>
                    <a:avLst/>
                    <a:gdLst>
                      <a:gd name="T0" fmla="*/ 0 w 1170"/>
                      <a:gd name="T1" fmla="*/ 0 h 107"/>
                      <a:gd name="T2" fmla="*/ 0 w 1170"/>
                      <a:gd name="T3" fmla="*/ 0 h 107"/>
                      <a:gd name="T4" fmla="*/ 1 w 1170"/>
                      <a:gd name="T5" fmla="*/ 0 h 107"/>
                      <a:gd name="T6" fmla="*/ 1 w 1170"/>
                      <a:gd name="T7" fmla="*/ 0 h 107"/>
                      <a:gd name="T8" fmla="*/ 0 w 1170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0"/>
                      <a:gd name="T16" fmla="*/ 0 h 107"/>
                      <a:gd name="T17" fmla="*/ 1170 w 1170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0" h="107">
                        <a:moveTo>
                          <a:pt x="0" y="106"/>
                        </a:moveTo>
                        <a:lnTo>
                          <a:pt x="115" y="0"/>
                        </a:lnTo>
                        <a:lnTo>
                          <a:pt x="1169" y="0"/>
                        </a:lnTo>
                        <a:lnTo>
                          <a:pt x="1052" y="106"/>
                        </a:lnTo>
                        <a:lnTo>
                          <a:pt x="0" y="106"/>
                        </a:lnTo>
                      </a:path>
                    </a:pathLst>
                  </a:custGeom>
                  <a:solidFill>
                    <a:srgbClr val="C9C9B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87" name="Freeform 109"/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2281"/>
                    <a:ext cx="265" cy="24"/>
                  </a:xfrm>
                  <a:custGeom>
                    <a:avLst/>
                    <a:gdLst>
                      <a:gd name="T0" fmla="*/ 0 w 1170"/>
                      <a:gd name="T1" fmla="*/ 0 h 107"/>
                      <a:gd name="T2" fmla="*/ 0 w 1170"/>
                      <a:gd name="T3" fmla="*/ 0 h 107"/>
                      <a:gd name="T4" fmla="*/ 1 w 1170"/>
                      <a:gd name="T5" fmla="*/ 0 h 107"/>
                      <a:gd name="T6" fmla="*/ 1 w 1170"/>
                      <a:gd name="T7" fmla="*/ 0 h 107"/>
                      <a:gd name="T8" fmla="*/ 0 w 1170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0"/>
                      <a:gd name="T16" fmla="*/ 0 h 107"/>
                      <a:gd name="T17" fmla="*/ 1170 w 1170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0" h="107">
                        <a:moveTo>
                          <a:pt x="0" y="106"/>
                        </a:moveTo>
                        <a:lnTo>
                          <a:pt x="115" y="0"/>
                        </a:lnTo>
                        <a:lnTo>
                          <a:pt x="1169" y="0"/>
                        </a:lnTo>
                        <a:lnTo>
                          <a:pt x="1052" y="106"/>
                        </a:lnTo>
                        <a:lnTo>
                          <a:pt x="0" y="106"/>
                        </a:lnTo>
                      </a:path>
                    </a:pathLst>
                  </a:custGeom>
                  <a:noFill/>
                  <a:ln w="9360">
                    <a:solidFill>
                      <a:srgbClr val="49493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88" name="Freeform 110"/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2304"/>
                    <a:ext cx="241" cy="182"/>
                  </a:xfrm>
                  <a:custGeom>
                    <a:avLst/>
                    <a:gdLst>
                      <a:gd name="T0" fmla="*/ 0 w 1063"/>
                      <a:gd name="T1" fmla="*/ 0 h 803"/>
                      <a:gd name="T2" fmla="*/ 1 w 1063"/>
                      <a:gd name="T3" fmla="*/ 0 h 803"/>
                      <a:gd name="T4" fmla="*/ 1 w 1063"/>
                      <a:gd name="T5" fmla="*/ 0 h 803"/>
                      <a:gd name="T6" fmla="*/ 0 w 1063"/>
                      <a:gd name="T7" fmla="*/ 0 h 803"/>
                      <a:gd name="T8" fmla="*/ 0 w 1063"/>
                      <a:gd name="T9" fmla="*/ 0 h 8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3"/>
                      <a:gd name="T16" fmla="*/ 0 h 803"/>
                      <a:gd name="T17" fmla="*/ 1063 w 1063"/>
                      <a:gd name="T18" fmla="*/ 803 h 8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3" h="803">
                        <a:moveTo>
                          <a:pt x="0" y="0"/>
                        </a:moveTo>
                        <a:lnTo>
                          <a:pt x="1062" y="0"/>
                        </a:lnTo>
                        <a:lnTo>
                          <a:pt x="1062" y="802"/>
                        </a:lnTo>
                        <a:lnTo>
                          <a:pt x="0" y="80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7B7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89" name="Freeform 111"/>
                  <p:cNvSpPr>
                    <a:spLocks noChangeArrowheads="1"/>
                  </p:cNvSpPr>
                  <p:nvPr/>
                </p:nvSpPr>
                <p:spPr bwMode="auto">
                  <a:xfrm>
                    <a:off x="2729" y="2304"/>
                    <a:ext cx="241" cy="182"/>
                  </a:xfrm>
                  <a:custGeom>
                    <a:avLst/>
                    <a:gdLst>
                      <a:gd name="T0" fmla="*/ 0 w 1063"/>
                      <a:gd name="T1" fmla="*/ 0 h 803"/>
                      <a:gd name="T2" fmla="*/ 1 w 1063"/>
                      <a:gd name="T3" fmla="*/ 0 h 803"/>
                      <a:gd name="T4" fmla="*/ 1 w 1063"/>
                      <a:gd name="T5" fmla="*/ 0 h 803"/>
                      <a:gd name="T6" fmla="*/ 0 w 1063"/>
                      <a:gd name="T7" fmla="*/ 0 h 803"/>
                      <a:gd name="T8" fmla="*/ 0 w 1063"/>
                      <a:gd name="T9" fmla="*/ 0 h 8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3"/>
                      <a:gd name="T16" fmla="*/ 0 h 803"/>
                      <a:gd name="T17" fmla="*/ 1063 w 1063"/>
                      <a:gd name="T18" fmla="*/ 803 h 8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3" h="803">
                        <a:moveTo>
                          <a:pt x="0" y="0"/>
                        </a:moveTo>
                        <a:lnTo>
                          <a:pt x="1062" y="0"/>
                        </a:lnTo>
                        <a:lnTo>
                          <a:pt x="1062" y="802"/>
                        </a:lnTo>
                        <a:lnTo>
                          <a:pt x="0" y="80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49493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7790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2755" y="2328"/>
                    <a:ext cx="198" cy="140"/>
                    <a:chOff x="2755" y="2328"/>
                    <a:chExt cx="198" cy="140"/>
                  </a:xfrm>
                </p:grpSpPr>
                <p:sp>
                  <p:nvSpPr>
                    <p:cNvPr id="67794" name="Freeform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55" y="2328"/>
                      <a:ext cx="199" cy="141"/>
                    </a:xfrm>
                    <a:custGeom>
                      <a:avLst/>
                      <a:gdLst>
                        <a:gd name="T0" fmla="*/ 0 w 879"/>
                        <a:gd name="T1" fmla="*/ 0 h 621"/>
                        <a:gd name="T2" fmla="*/ 0 w 879"/>
                        <a:gd name="T3" fmla="*/ 0 h 621"/>
                        <a:gd name="T4" fmla="*/ 0 w 879"/>
                        <a:gd name="T5" fmla="*/ 0 h 621"/>
                        <a:gd name="T6" fmla="*/ 0 w 879"/>
                        <a:gd name="T7" fmla="*/ 0 h 621"/>
                        <a:gd name="T8" fmla="*/ 0 w 879"/>
                        <a:gd name="T9" fmla="*/ 0 h 62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79"/>
                        <a:gd name="T16" fmla="*/ 0 h 621"/>
                        <a:gd name="T17" fmla="*/ 879 w 879"/>
                        <a:gd name="T18" fmla="*/ 621 h 62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79" h="621">
                          <a:moveTo>
                            <a:pt x="0" y="0"/>
                          </a:moveTo>
                          <a:lnTo>
                            <a:pt x="878" y="0"/>
                          </a:lnTo>
                          <a:lnTo>
                            <a:pt x="878" y="620"/>
                          </a:lnTo>
                          <a:lnTo>
                            <a:pt x="0" y="62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795" name="Text Box 1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55" y="2328"/>
                      <a:ext cx="199" cy="14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5000" rIns="90000" bIns="45000" anchor="ctr"/>
                    <a:lstStyle/>
                    <a:p>
                      <a:pPr algn="ctr">
                        <a:tabLst>
                          <a:tab pos="0" algn="l"/>
                          <a:tab pos="503238" algn="l"/>
                          <a:tab pos="1006475" algn="l"/>
                          <a:tab pos="1511300" algn="l"/>
                          <a:tab pos="2014538" algn="l"/>
                          <a:tab pos="2519363" algn="l"/>
                          <a:tab pos="3022600" algn="l"/>
                          <a:tab pos="3527425" algn="l"/>
                          <a:tab pos="4030663" algn="l"/>
                          <a:tab pos="4535488" algn="l"/>
                          <a:tab pos="5038725" algn="l"/>
                          <a:tab pos="5543550" algn="l"/>
                          <a:tab pos="6046788" algn="l"/>
                          <a:tab pos="6551613" algn="l"/>
                          <a:tab pos="7054850" algn="l"/>
                          <a:tab pos="7558088" algn="l"/>
                          <a:tab pos="8062913" algn="l"/>
                          <a:tab pos="8566150" algn="l"/>
                          <a:tab pos="9070975" algn="l"/>
                          <a:tab pos="9574213" algn="l"/>
                          <a:tab pos="10079038" algn="l"/>
                        </a:tabLst>
                      </a:pPr>
                      <a:r>
                        <a:rPr lang="en-US" sz="2400" b="1" i="1">
                          <a:solidFill>
                            <a:srgbClr val="000099"/>
                          </a:solidFill>
                        </a:rPr>
                        <a:t>S</a:t>
                      </a:r>
                    </a:p>
                  </p:txBody>
                </p:sp>
              </p:grpSp>
              <p:sp>
                <p:nvSpPr>
                  <p:cNvPr id="67791" name="Freeform 115"/>
                  <p:cNvSpPr>
                    <a:spLocks noChangeArrowheads="1"/>
                  </p:cNvSpPr>
                  <p:nvPr/>
                </p:nvSpPr>
                <p:spPr bwMode="auto">
                  <a:xfrm>
                    <a:off x="2750" y="2328"/>
                    <a:ext cx="199" cy="141"/>
                  </a:xfrm>
                  <a:custGeom>
                    <a:avLst/>
                    <a:gdLst>
                      <a:gd name="T0" fmla="*/ 0 w 879"/>
                      <a:gd name="T1" fmla="*/ 0 h 621"/>
                      <a:gd name="T2" fmla="*/ 0 w 879"/>
                      <a:gd name="T3" fmla="*/ 0 h 621"/>
                      <a:gd name="T4" fmla="*/ 0 w 879"/>
                      <a:gd name="T5" fmla="*/ 0 h 621"/>
                      <a:gd name="T6" fmla="*/ 0 w 879"/>
                      <a:gd name="T7" fmla="*/ 0 h 621"/>
                      <a:gd name="T8" fmla="*/ 0 w 879"/>
                      <a:gd name="T9" fmla="*/ 0 h 6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79"/>
                      <a:gd name="T16" fmla="*/ 0 h 621"/>
                      <a:gd name="T17" fmla="*/ 879 w 879"/>
                      <a:gd name="T18" fmla="*/ 621 h 6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79" h="621">
                        <a:moveTo>
                          <a:pt x="0" y="0"/>
                        </a:moveTo>
                        <a:lnTo>
                          <a:pt x="878" y="0"/>
                        </a:lnTo>
                        <a:lnTo>
                          <a:pt x="878" y="620"/>
                        </a:lnTo>
                        <a:lnTo>
                          <a:pt x="0" y="62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49493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92" name="Freeform 116"/>
                  <p:cNvSpPr>
                    <a:spLocks noChangeArrowheads="1"/>
                  </p:cNvSpPr>
                  <p:nvPr/>
                </p:nvSpPr>
                <p:spPr bwMode="auto">
                  <a:xfrm>
                    <a:off x="2968" y="2281"/>
                    <a:ext cx="27" cy="204"/>
                  </a:xfrm>
                  <a:custGeom>
                    <a:avLst/>
                    <a:gdLst>
                      <a:gd name="T0" fmla="*/ 0 w 120"/>
                      <a:gd name="T1" fmla="*/ 0 h 898"/>
                      <a:gd name="T2" fmla="*/ 0 w 120"/>
                      <a:gd name="T3" fmla="*/ 0 h 898"/>
                      <a:gd name="T4" fmla="*/ 0 w 120"/>
                      <a:gd name="T5" fmla="*/ 0 h 898"/>
                      <a:gd name="T6" fmla="*/ 0 w 120"/>
                      <a:gd name="T7" fmla="*/ 0 h 898"/>
                      <a:gd name="T8" fmla="*/ 0 w 120"/>
                      <a:gd name="T9" fmla="*/ 0 h 8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898"/>
                      <a:gd name="T17" fmla="*/ 120 w 120"/>
                      <a:gd name="T18" fmla="*/ 898 h 8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898">
                        <a:moveTo>
                          <a:pt x="0" y="897"/>
                        </a:moveTo>
                        <a:lnTo>
                          <a:pt x="119" y="785"/>
                        </a:lnTo>
                        <a:lnTo>
                          <a:pt x="119" y="0"/>
                        </a:lnTo>
                        <a:lnTo>
                          <a:pt x="0" y="103"/>
                        </a:lnTo>
                        <a:lnTo>
                          <a:pt x="0" y="897"/>
                        </a:lnTo>
                      </a:path>
                    </a:pathLst>
                  </a:custGeom>
                  <a:solidFill>
                    <a:srgbClr val="7A7A5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93" name="Freeform 117"/>
                  <p:cNvSpPr>
                    <a:spLocks noChangeArrowheads="1"/>
                  </p:cNvSpPr>
                  <p:nvPr/>
                </p:nvSpPr>
                <p:spPr bwMode="auto">
                  <a:xfrm>
                    <a:off x="2968" y="2281"/>
                    <a:ext cx="27" cy="204"/>
                  </a:xfrm>
                  <a:custGeom>
                    <a:avLst/>
                    <a:gdLst>
                      <a:gd name="T0" fmla="*/ 0 w 120"/>
                      <a:gd name="T1" fmla="*/ 0 h 898"/>
                      <a:gd name="T2" fmla="*/ 0 w 120"/>
                      <a:gd name="T3" fmla="*/ 0 h 898"/>
                      <a:gd name="T4" fmla="*/ 0 w 120"/>
                      <a:gd name="T5" fmla="*/ 0 h 898"/>
                      <a:gd name="T6" fmla="*/ 0 w 120"/>
                      <a:gd name="T7" fmla="*/ 0 h 898"/>
                      <a:gd name="T8" fmla="*/ 0 w 120"/>
                      <a:gd name="T9" fmla="*/ 0 h 8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898"/>
                      <a:gd name="T17" fmla="*/ 120 w 120"/>
                      <a:gd name="T18" fmla="*/ 898 h 8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898">
                        <a:moveTo>
                          <a:pt x="0" y="897"/>
                        </a:moveTo>
                        <a:lnTo>
                          <a:pt x="119" y="785"/>
                        </a:lnTo>
                        <a:lnTo>
                          <a:pt x="119" y="0"/>
                        </a:lnTo>
                        <a:lnTo>
                          <a:pt x="0" y="103"/>
                        </a:lnTo>
                        <a:lnTo>
                          <a:pt x="0" y="897"/>
                        </a:lnTo>
                      </a:path>
                    </a:pathLst>
                  </a:custGeom>
                  <a:noFill/>
                  <a:ln w="9360">
                    <a:solidFill>
                      <a:srgbClr val="49493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7606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3359" y="2558"/>
                  <a:ext cx="276" cy="24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0" tIns="19440" rIns="0" bIns="0"/>
                <a:lstStyle/>
                <a:p>
                  <a:pPr algn="ctr">
                    <a:lnSpc>
                      <a:spcPct val="93000"/>
                    </a:lnSpc>
                    <a:tabLst>
                      <a:tab pos="0" algn="l"/>
                      <a:tab pos="503238" algn="l"/>
                      <a:tab pos="1006475" algn="l"/>
                      <a:tab pos="1511300" algn="l"/>
                      <a:tab pos="2014538" algn="l"/>
                      <a:tab pos="2519363" algn="l"/>
                      <a:tab pos="3022600" algn="l"/>
                      <a:tab pos="3527425" algn="l"/>
                      <a:tab pos="4030663" algn="l"/>
                      <a:tab pos="4535488" algn="l"/>
                      <a:tab pos="5038725" algn="l"/>
                      <a:tab pos="5543550" algn="l"/>
                      <a:tab pos="6046788" algn="l"/>
                      <a:tab pos="6551613" algn="l"/>
                      <a:tab pos="7054850" algn="l"/>
                      <a:tab pos="7558088" algn="l"/>
                      <a:tab pos="8062913" algn="l"/>
                      <a:tab pos="8566150" algn="l"/>
                      <a:tab pos="9070975" algn="l"/>
                      <a:tab pos="9574213" algn="l"/>
                      <a:tab pos="10079038" algn="l"/>
                    </a:tabLst>
                  </a:pPr>
                  <a:r>
                    <a:rPr lang="en-US" sz="2400" b="1">
                      <a:solidFill>
                        <a:srgbClr val="000000"/>
                      </a:solidFill>
                    </a:rPr>
                    <a:t>R1</a:t>
                  </a:r>
                </a:p>
              </p:txBody>
            </p:sp>
            <p:sp>
              <p:nvSpPr>
                <p:cNvPr id="67607" name="Line 119"/>
                <p:cNvSpPr>
                  <a:spLocks noChangeShapeType="1"/>
                </p:cNvSpPr>
                <p:nvPr/>
              </p:nvSpPr>
              <p:spPr bwMode="auto">
                <a:xfrm>
                  <a:off x="4421" y="2489"/>
                  <a:ext cx="378" cy="1"/>
                </a:xfrm>
                <a:prstGeom prst="line">
                  <a:avLst/>
                </a:prstGeom>
                <a:noFill/>
                <a:ln w="457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7608" name="Group 120"/>
                <p:cNvGrpSpPr>
                  <a:grpSpLocks/>
                </p:cNvGrpSpPr>
                <p:nvPr/>
              </p:nvGrpSpPr>
              <p:grpSpPr bwMode="auto">
                <a:xfrm>
                  <a:off x="4045" y="2335"/>
                  <a:ext cx="439" cy="212"/>
                  <a:chOff x="4045" y="2335"/>
                  <a:chExt cx="439" cy="212"/>
                </a:xfrm>
              </p:grpSpPr>
              <p:sp>
                <p:nvSpPr>
                  <p:cNvPr id="67693" name="Freeform 121"/>
                  <p:cNvSpPr>
                    <a:spLocks noChangeArrowheads="1"/>
                  </p:cNvSpPr>
                  <p:nvPr/>
                </p:nvSpPr>
                <p:spPr bwMode="auto">
                  <a:xfrm>
                    <a:off x="4045" y="2335"/>
                    <a:ext cx="439" cy="92"/>
                  </a:xfrm>
                  <a:custGeom>
                    <a:avLst/>
                    <a:gdLst>
                      <a:gd name="T0" fmla="*/ 1 w 1936"/>
                      <a:gd name="T1" fmla="*/ 0 h 407"/>
                      <a:gd name="T2" fmla="*/ 1 w 1936"/>
                      <a:gd name="T3" fmla="*/ 0 h 407"/>
                      <a:gd name="T4" fmla="*/ 0 w 1936"/>
                      <a:gd name="T5" fmla="*/ 0 h 407"/>
                      <a:gd name="T6" fmla="*/ 0 w 1936"/>
                      <a:gd name="T7" fmla="*/ 0 h 407"/>
                      <a:gd name="T8" fmla="*/ 1 w 1936"/>
                      <a:gd name="T9" fmla="*/ 0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36"/>
                      <a:gd name="T16" fmla="*/ 0 h 407"/>
                      <a:gd name="T17" fmla="*/ 1936 w 1936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36" h="407">
                        <a:moveTo>
                          <a:pt x="1542" y="406"/>
                        </a:moveTo>
                        <a:lnTo>
                          <a:pt x="1935" y="0"/>
                        </a:lnTo>
                        <a:lnTo>
                          <a:pt x="507" y="0"/>
                        </a:lnTo>
                        <a:lnTo>
                          <a:pt x="0" y="406"/>
                        </a:lnTo>
                        <a:lnTo>
                          <a:pt x="1542" y="406"/>
                        </a:lnTo>
                      </a:path>
                    </a:pathLst>
                  </a:custGeom>
                  <a:solidFill>
                    <a:srgbClr val="3CAFE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94" name="Freeform 122"/>
                  <p:cNvSpPr>
                    <a:spLocks noChangeArrowheads="1"/>
                  </p:cNvSpPr>
                  <p:nvPr/>
                </p:nvSpPr>
                <p:spPr bwMode="auto">
                  <a:xfrm>
                    <a:off x="4045" y="2335"/>
                    <a:ext cx="439" cy="92"/>
                  </a:xfrm>
                  <a:custGeom>
                    <a:avLst/>
                    <a:gdLst>
                      <a:gd name="T0" fmla="*/ 1 w 1936"/>
                      <a:gd name="T1" fmla="*/ 0 h 407"/>
                      <a:gd name="T2" fmla="*/ 1 w 1936"/>
                      <a:gd name="T3" fmla="*/ 0 h 407"/>
                      <a:gd name="T4" fmla="*/ 0 w 1936"/>
                      <a:gd name="T5" fmla="*/ 0 h 407"/>
                      <a:gd name="T6" fmla="*/ 0 w 1936"/>
                      <a:gd name="T7" fmla="*/ 0 h 407"/>
                      <a:gd name="T8" fmla="*/ 1 w 1936"/>
                      <a:gd name="T9" fmla="*/ 0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36"/>
                      <a:gd name="T16" fmla="*/ 0 h 407"/>
                      <a:gd name="T17" fmla="*/ 1936 w 1936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36" h="407">
                        <a:moveTo>
                          <a:pt x="1542" y="406"/>
                        </a:moveTo>
                        <a:lnTo>
                          <a:pt x="1935" y="0"/>
                        </a:lnTo>
                        <a:lnTo>
                          <a:pt x="507" y="0"/>
                        </a:lnTo>
                        <a:lnTo>
                          <a:pt x="0" y="406"/>
                        </a:lnTo>
                        <a:lnTo>
                          <a:pt x="1542" y="406"/>
                        </a:lnTo>
                      </a:path>
                    </a:pathLst>
                  </a:custGeom>
                  <a:noFill/>
                  <a:ln w="9360">
                    <a:solidFill>
                      <a:srgbClr val="ADD6E7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95" name="Freeform 123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2335"/>
                    <a:ext cx="90" cy="213"/>
                  </a:xfrm>
                  <a:custGeom>
                    <a:avLst/>
                    <a:gdLst>
                      <a:gd name="T0" fmla="*/ 0 w 395"/>
                      <a:gd name="T1" fmla="*/ 0 h 940"/>
                      <a:gd name="T2" fmla="*/ 0 w 395"/>
                      <a:gd name="T3" fmla="*/ 0 h 940"/>
                      <a:gd name="T4" fmla="*/ 0 w 395"/>
                      <a:gd name="T5" fmla="*/ 0 h 940"/>
                      <a:gd name="T6" fmla="*/ 0 w 395"/>
                      <a:gd name="T7" fmla="*/ 0 h 940"/>
                      <a:gd name="T8" fmla="*/ 0 w 395"/>
                      <a:gd name="T9" fmla="*/ 0 h 9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5"/>
                      <a:gd name="T16" fmla="*/ 0 h 940"/>
                      <a:gd name="T17" fmla="*/ 395 w 395"/>
                      <a:gd name="T18" fmla="*/ 940 h 9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5" h="940">
                        <a:moveTo>
                          <a:pt x="394" y="466"/>
                        </a:moveTo>
                        <a:lnTo>
                          <a:pt x="394" y="0"/>
                        </a:lnTo>
                        <a:lnTo>
                          <a:pt x="0" y="404"/>
                        </a:lnTo>
                        <a:lnTo>
                          <a:pt x="0" y="939"/>
                        </a:lnTo>
                        <a:lnTo>
                          <a:pt x="394" y="466"/>
                        </a:lnTo>
                      </a:path>
                    </a:pathLst>
                  </a:custGeom>
                  <a:solidFill>
                    <a:srgbClr val="07608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96" name="Freeform 124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2335"/>
                    <a:ext cx="90" cy="213"/>
                  </a:xfrm>
                  <a:custGeom>
                    <a:avLst/>
                    <a:gdLst>
                      <a:gd name="T0" fmla="*/ 0 w 395"/>
                      <a:gd name="T1" fmla="*/ 0 h 940"/>
                      <a:gd name="T2" fmla="*/ 0 w 395"/>
                      <a:gd name="T3" fmla="*/ 0 h 940"/>
                      <a:gd name="T4" fmla="*/ 0 w 395"/>
                      <a:gd name="T5" fmla="*/ 0 h 940"/>
                      <a:gd name="T6" fmla="*/ 0 w 395"/>
                      <a:gd name="T7" fmla="*/ 0 h 940"/>
                      <a:gd name="T8" fmla="*/ 0 w 395"/>
                      <a:gd name="T9" fmla="*/ 0 h 9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5"/>
                      <a:gd name="T16" fmla="*/ 0 h 940"/>
                      <a:gd name="T17" fmla="*/ 395 w 395"/>
                      <a:gd name="T18" fmla="*/ 940 h 9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5" h="940">
                        <a:moveTo>
                          <a:pt x="394" y="466"/>
                        </a:moveTo>
                        <a:lnTo>
                          <a:pt x="394" y="0"/>
                        </a:lnTo>
                        <a:lnTo>
                          <a:pt x="0" y="404"/>
                        </a:lnTo>
                        <a:lnTo>
                          <a:pt x="0" y="939"/>
                        </a:lnTo>
                        <a:lnTo>
                          <a:pt x="394" y="466"/>
                        </a:lnTo>
                      </a:path>
                    </a:pathLst>
                  </a:custGeom>
                  <a:noFill/>
                  <a:ln w="9360">
                    <a:solidFill>
                      <a:srgbClr val="ADD6E7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97" name="Freeform 125"/>
                  <p:cNvSpPr>
                    <a:spLocks noChangeArrowheads="1"/>
                  </p:cNvSpPr>
                  <p:nvPr/>
                </p:nvSpPr>
                <p:spPr bwMode="auto">
                  <a:xfrm>
                    <a:off x="4045" y="2426"/>
                    <a:ext cx="350" cy="122"/>
                  </a:xfrm>
                  <a:custGeom>
                    <a:avLst/>
                    <a:gdLst>
                      <a:gd name="T0" fmla="*/ 1 w 1544"/>
                      <a:gd name="T1" fmla="*/ 0 h 536"/>
                      <a:gd name="T2" fmla="*/ 1 w 1544"/>
                      <a:gd name="T3" fmla="*/ 0 h 536"/>
                      <a:gd name="T4" fmla="*/ 0 w 1544"/>
                      <a:gd name="T5" fmla="*/ 0 h 536"/>
                      <a:gd name="T6" fmla="*/ 0 w 1544"/>
                      <a:gd name="T7" fmla="*/ 0 h 536"/>
                      <a:gd name="T8" fmla="*/ 1 w 1544"/>
                      <a:gd name="T9" fmla="*/ 0 h 5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44"/>
                      <a:gd name="T16" fmla="*/ 0 h 536"/>
                      <a:gd name="T17" fmla="*/ 1544 w 1544"/>
                      <a:gd name="T18" fmla="*/ 536 h 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44" h="536">
                        <a:moveTo>
                          <a:pt x="1543" y="535"/>
                        </a:moveTo>
                        <a:lnTo>
                          <a:pt x="1543" y="0"/>
                        </a:lnTo>
                        <a:lnTo>
                          <a:pt x="0" y="0"/>
                        </a:lnTo>
                        <a:lnTo>
                          <a:pt x="1" y="535"/>
                        </a:lnTo>
                        <a:lnTo>
                          <a:pt x="1543" y="535"/>
                        </a:lnTo>
                      </a:path>
                    </a:pathLst>
                  </a:custGeom>
                  <a:solidFill>
                    <a:srgbClr val="1C97C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98" name="Freeform 126"/>
                  <p:cNvSpPr>
                    <a:spLocks noChangeArrowheads="1"/>
                  </p:cNvSpPr>
                  <p:nvPr/>
                </p:nvSpPr>
                <p:spPr bwMode="auto">
                  <a:xfrm>
                    <a:off x="4045" y="2426"/>
                    <a:ext cx="350" cy="122"/>
                  </a:xfrm>
                  <a:custGeom>
                    <a:avLst/>
                    <a:gdLst>
                      <a:gd name="T0" fmla="*/ 1 w 1544"/>
                      <a:gd name="T1" fmla="*/ 0 h 536"/>
                      <a:gd name="T2" fmla="*/ 1 w 1544"/>
                      <a:gd name="T3" fmla="*/ 0 h 536"/>
                      <a:gd name="T4" fmla="*/ 0 w 1544"/>
                      <a:gd name="T5" fmla="*/ 0 h 536"/>
                      <a:gd name="T6" fmla="*/ 0 w 1544"/>
                      <a:gd name="T7" fmla="*/ 0 h 536"/>
                      <a:gd name="T8" fmla="*/ 1 w 1544"/>
                      <a:gd name="T9" fmla="*/ 0 h 5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44"/>
                      <a:gd name="T16" fmla="*/ 0 h 536"/>
                      <a:gd name="T17" fmla="*/ 1544 w 1544"/>
                      <a:gd name="T18" fmla="*/ 536 h 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44" h="536">
                        <a:moveTo>
                          <a:pt x="1543" y="535"/>
                        </a:moveTo>
                        <a:lnTo>
                          <a:pt x="1543" y="0"/>
                        </a:lnTo>
                        <a:lnTo>
                          <a:pt x="0" y="0"/>
                        </a:lnTo>
                        <a:lnTo>
                          <a:pt x="1" y="535"/>
                        </a:lnTo>
                        <a:lnTo>
                          <a:pt x="1543" y="535"/>
                        </a:lnTo>
                      </a:path>
                    </a:pathLst>
                  </a:custGeom>
                  <a:noFill/>
                  <a:ln w="9360">
                    <a:solidFill>
                      <a:srgbClr val="ADD6E7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99" name="Freeform 127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462"/>
                    <a:ext cx="264" cy="65"/>
                  </a:xfrm>
                  <a:custGeom>
                    <a:avLst/>
                    <a:gdLst>
                      <a:gd name="T0" fmla="*/ 1 w 1165"/>
                      <a:gd name="T1" fmla="*/ 0 h 286"/>
                      <a:gd name="T2" fmla="*/ 1 w 1165"/>
                      <a:gd name="T3" fmla="*/ 0 h 286"/>
                      <a:gd name="T4" fmla="*/ 0 w 1165"/>
                      <a:gd name="T5" fmla="*/ 0 h 286"/>
                      <a:gd name="T6" fmla="*/ 0 w 1165"/>
                      <a:gd name="T7" fmla="*/ 0 h 286"/>
                      <a:gd name="T8" fmla="*/ 1 w 1165"/>
                      <a:gd name="T9" fmla="*/ 0 h 2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65"/>
                      <a:gd name="T16" fmla="*/ 0 h 286"/>
                      <a:gd name="T17" fmla="*/ 1165 w 1165"/>
                      <a:gd name="T18" fmla="*/ 286 h 2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65" h="286">
                        <a:moveTo>
                          <a:pt x="1164" y="285"/>
                        </a:moveTo>
                        <a:lnTo>
                          <a:pt x="1164" y="0"/>
                        </a:lnTo>
                        <a:lnTo>
                          <a:pt x="0" y="0"/>
                        </a:lnTo>
                        <a:lnTo>
                          <a:pt x="0" y="285"/>
                        </a:lnTo>
                        <a:lnTo>
                          <a:pt x="1164" y="285"/>
                        </a:lnTo>
                      </a:path>
                    </a:pathLst>
                  </a:custGeom>
                  <a:solidFill>
                    <a:srgbClr val="13496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00" name="Freeform 128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462"/>
                    <a:ext cx="264" cy="65"/>
                  </a:xfrm>
                  <a:custGeom>
                    <a:avLst/>
                    <a:gdLst>
                      <a:gd name="T0" fmla="*/ 1 w 1165"/>
                      <a:gd name="T1" fmla="*/ 0 h 286"/>
                      <a:gd name="T2" fmla="*/ 1 w 1165"/>
                      <a:gd name="T3" fmla="*/ 0 h 286"/>
                      <a:gd name="T4" fmla="*/ 0 w 1165"/>
                      <a:gd name="T5" fmla="*/ 0 h 286"/>
                      <a:gd name="T6" fmla="*/ 0 w 1165"/>
                      <a:gd name="T7" fmla="*/ 0 h 286"/>
                      <a:gd name="T8" fmla="*/ 1 w 1165"/>
                      <a:gd name="T9" fmla="*/ 0 h 2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65"/>
                      <a:gd name="T16" fmla="*/ 0 h 286"/>
                      <a:gd name="T17" fmla="*/ 1165 w 1165"/>
                      <a:gd name="T18" fmla="*/ 286 h 2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65" h="286">
                        <a:moveTo>
                          <a:pt x="1164" y="285"/>
                        </a:moveTo>
                        <a:lnTo>
                          <a:pt x="1164" y="0"/>
                        </a:lnTo>
                        <a:lnTo>
                          <a:pt x="0" y="0"/>
                        </a:lnTo>
                        <a:lnTo>
                          <a:pt x="0" y="285"/>
                        </a:lnTo>
                        <a:lnTo>
                          <a:pt x="1164" y="285"/>
                        </a:lnTo>
                      </a:path>
                    </a:pathLst>
                  </a:cu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01" name="Freeform 129"/>
                  <p:cNvSpPr>
                    <a:spLocks noChangeArrowheads="1"/>
                  </p:cNvSpPr>
                  <p:nvPr/>
                </p:nvSpPr>
                <p:spPr bwMode="auto">
                  <a:xfrm>
                    <a:off x="4147" y="2364"/>
                    <a:ext cx="261" cy="23"/>
                  </a:xfrm>
                  <a:custGeom>
                    <a:avLst/>
                    <a:gdLst>
                      <a:gd name="T0" fmla="*/ 1 w 1151"/>
                      <a:gd name="T1" fmla="*/ 0 h 102"/>
                      <a:gd name="T2" fmla="*/ 0 w 1151"/>
                      <a:gd name="T3" fmla="*/ 0 h 102"/>
                      <a:gd name="T4" fmla="*/ 0 w 1151"/>
                      <a:gd name="T5" fmla="*/ 0 h 102"/>
                      <a:gd name="T6" fmla="*/ 0 w 1151"/>
                      <a:gd name="T7" fmla="*/ 0 h 102"/>
                      <a:gd name="T8" fmla="*/ 0 w 1151"/>
                      <a:gd name="T9" fmla="*/ 0 h 102"/>
                      <a:gd name="T10" fmla="*/ 0 w 1151"/>
                      <a:gd name="T11" fmla="*/ 0 h 102"/>
                      <a:gd name="T12" fmla="*/ 0 w 1151"/>
                      <a:gd name="T13" fmla="*/ 0 h 102"/>
                      <a:gd name="T14" fmla="*/ 1 w 1151"/>
                      <a:gd name="T15" fmla="*/ 0 h 10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151"/>
                      <a:gd name="T25" fmla="*/ 0 h 102"/>
                      <a:gd name="T26" fmla="*/ 1151 w 1151"/>
                      <a:gd name="T27" fmla="*/ 102 h 10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151" h="102">
                        <a:moveTo>
                          <a:pt x="1150" y="50"/>
                        </a:moveTo>
                        <a:lnTo>
                          <a:pt x="856" y="0"/>
                        </a:lnTo>
                        <a:lnTo>
                          <a:pt x="837" y="28"/>
                        </a:lnTo>
                        <a:lnTo>
                          <a:pt x="43" y="27"/>
                        </a:lnTo>
                        <a:lnTo>
                          <a:pt x="0" y="62"/>
                        </a:lnTo>
                        <a:lnTo>
                          <a:pt x="807" y="62"/>
                        </a:lnTo>
                        <a:lnTo>
                          <a:pt x="788" y="101"/>
                        </a:lnTo>
                        <a:lnTo>
                          <a:pt x="1150" y="50"/>
                        </a:lnTo>
                      </a:path>
                    </a:pathLst>
                  </a:custGeom>
                  <a:solidFill>
                    <a:srgbClr val="13151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02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4102" y="2462"/>
                    <a:ext cx="1" cy="65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703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4124" y="2462"/>
                    <a:ext cx="1" cy="65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704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4146" y="2462"/>
                    <a:ext cx="1" cy="65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705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4168" y="2462"/>
                    <a:ext cx="1" cy="64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706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4190" y="2462"/>
                    <a:ext cx="1" cy="65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707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4212" y="2462"/>
                    <a:ext cx="1" cy="64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708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4233" y="2462"/>
                    <a:ext cx="1" cy="65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709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4255" y="2462"/>
                    <a:ext cx="1" cy="65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710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4277" y="2462"/>
                    <a:ext cx="1" cy="65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711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4299" y="2462"/>
                    <a:ext cx="1" cy="65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712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4321" y="2462"/>
                    <a:ext cx="1" cy="65"/>
                  </a:xfrm>
                  <a:prstGeom prst="line">
                    <a:avLst/>
                  </a:prstGeom>
                  <a:noFill/>
                  <a:ln w="9360">
                    <a:solidFill>
                      <a:srgbClr val="8DCAE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713" name="Freeform 141"/>
                  <p:cNvSpPr>
                    <a:spLocks noChangeArrowheads="1"/>
                  </p:cNvSpPr>
                  <p:nvPr/>
                </p:nvSpPr>
                <p:spPr bwMode="auto">
                  <a:xfrm>
                    <a:off x="4142" y="2369"/>
                    <a:ext cx="261" cy="23"/>
                  </a:xfrm>
                  <a:custGeom>
                    <a:avLst/>
                    <a:gdLst>
                      <a:gd name="T0" fmla="*/ 1 w 1151"/>
                      <a:gd name="T1" fmla="*/ 0 h 101"/>
                      <a:gd name="T2" fmla="*/ 0 w 1151"/>
                      <a:gd name="T3" fmla="*/ 0 h 101"/>
                      <a:gd name="T4" fmla="*/ 0 w 1151"/>
                      <a:gd name="T5" fmla="*/ 0 h 101"/>
                      <a:gd name="T6" fmla="*/ 0 w 1151"/>
                      <a:gd name="T7" fmla="*/ 0 h 101"/>
                      <a:gd name="T8" fmla="*/ 0 w 1151"/>
                      <a:gd name="T9" fmla="*/ 0 h 101"/>
                      <a:gd name="T10" fmla="*/ 0 w 1151"/>
                      <a:gd name="T11" fmla="*/ 0 h 101"/>
                      <a:gd name="T12" fmla="*/ 0 w 1151"/>
                      <a:gd name="T13" fmla="*/ 0 h 101"/>
                      <a:gd name="T14" fmla="*/ 1 w 1151"/>
                      <a:gd name="T15" fmla="*/ 0 h 10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151"/>
                      <a:gd name="T25" fmla="*/ 0 h 101"/>
                      <a:gd name="T26" fmla="*/ 1151 w 1151"/>
                      <a:gd name="T27" fmla="*/ 101 h 10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151" h="101">
                        <a:moveTo>
                          <a:pt x="1150" y="51"/>
                        </a:moveTo>
                        <a:lnTo>
                          <a:pt x="857" y="0"/>
                        </a:lnTo>
                        <a:lnTo>
                          <a:pt x="838" y="28"/>
                        </a:lnTo>
                        <a:lnTo>
                          <a:pt x="44" y="28"/>
                        </a:lnTo>
                        <a:lnTo>
                          <a:pt x="0" y="63"/>
                        </a:lnTo>
                        <a:lnTo>
                          <a:pt x="807" y="63"/>
                        </a:lnTo>
                        <a:lnTo>
                          <a:pt x="789" y="100"/>
                        </a:lnTo>
                        <a:lnTo>
                          <a:pt x="1150" y="51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14" name="Freeform 142"/>
                  <p:cNvSpPr>
                    <a:spLocks noChangeArrowheads="1"/>
                  </p:cNvSpPr>
                  <p:nvPr/>
                </p:nvSpPr>
                <p:spPr bwMode="auto">
                  <a:xfrm>
                    <a:off x="4046" y="2428"/>
                    <a:ext cx="349" cy="72"/>
                  </a:xfrm>
                  <a:custGeom>
                    <a:avLst/>
                    <a:gdLst>
                      <a:gd name="T0" fmla="*/ 1 w 1537"/>
                      <a:gd name="T1" fmla="*/ 0 h 317"/>
                      <a:gd name="T2" fmla="*/ 0 w 1537"/>
                      <a:gd name="T3" fmla="*/ 0 h 317"/>
                      <a:gd name="T4" fmla="*/ 0 w 1537"/>
                      <a:gd name="T5" fmla="*/ 0 h 317"/>
                      <a:gd name="T6" fmla="*/ 1 w 1537"/>
                      <a:gd name="T7" fmla="*/ 0 h 317"/>
                      <a:gd name="T8" fmla="*/ 1 w 1537"/>
                      <a:gd name="T9" fmla="*/ 0 h 3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37"/>
                      <a:gd name="T16" fmla="*/ 0 h 317"/>
                      <a:gd name="T17" fmla="*/ 1537 w 1537"/>
                      <a:gd name="T18" fmla="*/ 317 h 3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37" h="317">
                        <a:moveTo>
                          <a:pt x="1535" y="316"/>
                        </a:moveTo>
                        <a:lnTo>
                          <a:pt x="0" y="316"/>
                        </a:lnTo>
                        <a:lnTo>
                          <a:pt x="0" y="0"/>
                        </a:lnTo>
                        <a:lnTo>
                          <a:pt x="1536" y="0"/>
                        </a:lnTo>
                        <a:lnTo>
                          <a:pt x="1535" y="316"/>
                        </a:lnTo>
                      </a:path>
                    </a:pathLst>
                  </a:custGeom>
                  <a:solidFill>
                    <a:srgbClr val="07608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15" name="Freeform 143"/>
                  <p:cNvSpPr>
                    <a:spLocks noChangeArrowheads="1"/>
                  </p:cNvSpPr>
                  <p:nvPr/>
                </p:nvSpPr>
                <p:spPr bwMode="auto">
                  <a:xfrm>
                    <a:off x="4045" y="2497"/>
                    <a:ext cx="350" cy="4"/>
                  </a:xfrm>
                  <a:custGeom>
                    <a:avLst/>
                    <a:gdLst>
                      <a:gd name="T0" fmla="*/ 0 w 1544"/>
                      <a:gd name="T1" fmla="*/ 0 h 16"/>
                      <a:gd name="T2" fmla="*/ 0 w 1544"/>
                      <a:gd name="T3" fmla="*/ 0 h 16"/>
                      <a:gd name="T4" fmla="*/ 1 w 1544"/>
                      <a:gd name="T5" fmla="*/ 0 h 16"/>
                      <a:gd name="T6" fmla="*/ 1 w 1544"/>
                      <a:gd name="T7" fmla="*/ 0 h 16"/>
                      <a:gd name="T8" fmla="*/ 0 w 1544"/>
                      <a:gd name="T9" fmla="*/ 0 h 16"/>
                      <a:gd name="T10" fmla="*/ 0 w 1544"/>
                      <a:gd name="T11" fmla="*/ 0 h 16"/>
                      <a:gd name="T12" fmla="*/ 0 w 1544"/>
                      <a:gd name="T13" fmla="*/ 0 h 16"/>
                      <a:gd name="T14" fmla="*/ 0 w 1544"/>
                      <a:gd name="T15" fmla="*/ 0 h 16"/>
                      <a:gd name="T16" fmla="*/ 0 w 1544"/>
                      <a:gd name="T17" fmla="*/ 0 h 16"/>
                      <a:gd name="T18" fmla="*/ 0 w 1544"/>
                      <a:gd name="T19" fmla="*/ 0 h 1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544"/>
                      <a:gd name="T31" fmla="*/ 0 h 16"/>
                      <a:gd name="T32" fmla="*/ 1544 w 1544"/>
                      <a:gd name="T33" fmla="*/ 16 h 1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544" h="16">
                        <a:moveTo>
                          <a:pt x="0" y="7"/>
                        </a:moveTo>
                        <a:lnTo>
                          <a:pt x="7" y="15"/>
                        </a:lnTo>
                        <a:lnTo>
                          <a:pt x="1543" y="15"/>
                        </a:lnTo>
                        <a:lnTo>
                          <a:pt x="1543" y="0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lnTo>
                          <a:pt x="0" y="15"/>
                        </a:lnTo>
                        <a:lnTo>
                          <a:pt x="7" y="15"/>
                        </a:lnTo>
                        <a:lnTo>
                          <a:pt x="0" y="7"/>
                        </a:lnTo>
                      </a:path>
                    </a:pathLst>
                  </a:custGeom>
                  <a:solidFill>
                    <a:srgbClr val="ADD6E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16" name="Freeform 144"/>
                  <p:cNvSpPr>
                    <a:spLocks noChangeArrowheads="1"/>
                  </p:cNvSpPr>
                  <p:nvPr/>
                </p:nvSpPr>
                <p:spPr bwMode="auto">
                  <a:xfrm>
                    <a:off x="4045" y="2426"/>
                    <a:ext cx="4" cy="73"/>
                  </a:xfrm>
                  <a:custGeom>
                    <a:avLst/>
                    <a:gdLst>
                      <a:gd name="T0" fmla="*/ 0 w 18"/>
                      <a:gd name="T1" fmla="*/ 0 h 324"/>
                      <a:gd name="T2" fmla="*/ 0 w 18"/>
                      <a:gd name="T3" fmla="*/ 0 h 324"/>
                      <a:gd name="T4" fmla="*/ 0 w 18"/>
                      <a:gd name="T5" fmla="*/ 0 h 324"/>
                      <a:gd name="T6" fmla="*/ 0 w 18"/>
                      <a:gd name="T7" fmla="*/ 0 h 324"/>
                      <a:gd name="T8" fmla="*/ 0 w 18"/>
                      <a:gd name="T9" fmla="*/ 0 h 324"/>
                      <a:gd name="T10" fmla="*/ 0 w 18"/>
                      <a:gd name="T11" fmla="*/ 0 h 324"/>
                      <a:gd name="T12" fmla="*/ 0 w 18"/>
                      <a:gd name="T13" fmla="*/ 0 h 324"/>
                      <a:gd name="T14" fmla="*/ 0 w 18"/>
                      <a:gd name="T15" fmla="*/ 0 h 324"/>
                      <a:gd name="T16" fmla="*/ 0 w 18"/>
                      <a:gd name="T17" fmla="*/ 0 h 324"/>
                      <a:gd name="T18" fmla="*/ 0 w 18"/>
                      <a:gd name="T19" fmla="*/ 0 h 32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"/>
                      <a:gd name="T31" fmla="*/ 0 h 324"/>
                      <a:gd name="T32" fmla="*/ 18 w 18"/>
                      <a:gd name="T33" fmla="*/ 324 h 32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" h="324">
                        <a:moveTo>
                          <a:pt x="8" y="0"/>
                        </a:moveTo>
                        <a:lnTo>
                          <a:pt x="0" y="7"/>
                        </a:lnTo>
                        <a:lnTo>
                          <a:pt x="0" y="323"/>
                        </a:lnTo>
                        <a:lnTo>
                          <a:pt x="15" y="323"/>
                        </a:lnTo>
                        <a:lnTo>
                          <a:pt x="17" y="7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ADD6E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17" name="Freeform 145"/>
                  <p:cNvSpPr>
                    <a:spLocks noChangeArrowheads="1"/>
                  </p:cNvSpPr>
                  <p:nvPr/>
                </p:nvSpPr>
                <p:spPr bwMode="auto">
                  <a:xfrm>
                    <a:off x="4046" y="2426"/>
                    <a:ext cx="350" cy="4"/>
                  </a:xfrm>
                  <a:custGeom>
                    <a:avLst/>
                    <a:gdLst>
                      <a:gd name="T0" fmla="*/ 1 w 1545"/>
                      <a:gd name="T1" fmla="*/ 0 h 16"/>
                      <a:gd name="T2" fmla="*/ 1 w 1545"/>
                      <a:gd name="T3" fmla="*/ 0 h 16"/>
                      <a:gd name="T4" fmla="*/ 0 w 1545"/>
                      <a:gd name="T5" fmla="*/ 0 h 16"/>
                      <a:gd name="T6" fmla="*/ 0 w 1545"/>
                      <a:gd name="T7" fmla="*/ 0 h 16"/>
                      <a:gd name="T8" fmla="*/ 1 w 1545"/>
                      <a:gd name="T9" fmla="*/ 0 h 16"/>
                      <a:gd name="T10" fmla="*/ 1 w 1545"/>
                      <a:gd name="T11" fmla="*/ 0 h 16"/>
                      <a:gd name="T12" fmla="*/ 1 w 1545"/>
                      <a:gd name="T13" fmla="*/ 0 h 16"/>
                      <a:gd name="T14" fmla="*/ 1 w 1545"/>
                      <a:gd name="T15" fmla="*/ 0 h 16"/>
                      <a:gd name="T16" fmla="*/ 1 w 1545"/>
                      <a:gd name="T17" fmla="*/ 0 h 16"/>
                      <a:gd name="T18" fmla="*/ 1 w 1545"/>
                      <a:gd name="T19" fmla="*/ 0 h 1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545"/>
                      <a:gd name="T31" fmla="*/ 0 h 16"/>
                      <a:gd name="T32" fmla="*/ 1545 w 1545"/>
                      <a:gd name="T33" fmla="*/ 16 h 1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545" h="16">
                        <a:moveTo>
                          <a:pt x="1544" y="8"/>
                        </a:moveTo>
                        <a:lnTo>
                          <a:pt x="1536" y="0"/>
                        </a:lnTo>
                        <a:lnTo>
                          <a:pt x="0" y="0"/>
                        </a:lnTo>
                        <a:lnTo>
                          <a:pt x="0" y="15"/>
                        </a:lnTo>
                        <a:lnTo>
                          <a:pt x="1536" y="15"/>
                        </a:lnTo>
                        <a:lnTo>
                          <a:pt x="1544" y="8"/>
                        </a:lnTo>
                        <a:lnTo>
                          <a:pt x="1544" y="0"/>
                        </a:lnTo>
                        <a:lnTo>
                          <a:pt x="1536" y="0"/>
                        </a:lnTo>
                        <a:lnTo>
                          <a:pt x="1544" y="8"/>
                        </a:lnTo>
                      </a:path>
                    </a:pathLst>
                  </a:custGeom>
                  <a:solidFill>
                    <a:srgbClr val="ADD6E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18" name="Freeform 14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428"/>
                    <a:ext cx="4" cy="73"/>
                  </a:xfrm>
                  <a:custGeom>
                    <a:avLst/>
                    <a:gdLst>
                      <a:gd name="T0" fmla="*/ 0 w 18"/>
                      <a:gd name="T1" fmla="*/ 0 h 324"/>
                      <a:gd name="T2" fmla="*/ 0 w 18"/>
                      <a:gd name="T3" fmla="*/ 0 h 324"/>
                      <a:gd name="T4" fmla="*/ 0 w 18"/>
                      <a:gd name="T5" fmla="*/ 0 h 324"/>
                      <a:gd name="T6" fmla="*/ 0 w 18"/>
                      <a:gd name="T7" fmla="*/ 0 h 324"/>
                      <a:gd name="T8" fmla="*/ 0 w 18"/>
                      <a:gd name="T9" fmla="*/ 0 h 324"/>
                      <a:gd name="T10" fmla="*/ 0 w 18"/>
                      <a:gd name="T11" fmla="*/ 0 h 324"/>
                      <a:gd name="T12" fmla="*/ 0 w 18"/>
                      <a:gd name="T13" fmla="*/ 0 h 324"/>
                      <a:gd name="T14" fmla="*/ 0 w 18"/>
                      <a:gd name="T15" fmla="*/ 0 h 324"/>
                      <a:gd name="T16" fmla="*/ 0 w 18"/>
                      <a:gd name="T17" fmla="*/ 0 h 324"/>
                      <a:gd name="T18" fmla="*/ 0 w 18"/>
                      <a:gd name="T19" fmla="*/ 0 h 32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"/>
                      <a:gd name="T31" fmla="*/ 0 h 324"/>
                      <a:gd name="T32" fmla="*/ 18 w 18"/>
                      <a:gd name="T33" fmla="*/ 324 h 32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" h="324">
                        <a:moveTo>
                          <a:pt x="9" y="323"/>
                        </a:moveTo>
                        <a:lnTo>
                          <a:pt x="17" y="316"/>
                        </a:lnTo>
                        <a:lnTo>
                          <a:pt x="17" y="0"/>
                        </a:lnTo>
                        <a:lnTo>
                          <a:pt x="1" y="0"/>
                        </a:lnTo>
                        <a:lnTo>
                          <a:pt x="0" y="316"/>
                        </a:lnTo>
                        <a:lnTo>
                          <a:pt x="9" y="323"/>
                        </a:lnTo>
                        <a:lnTo>
                          <a:pt x="17" y="323"/>
                        </a:lnTo>
                        <a:lnTo>
                          <a:pt x="17" y="316"/>
                        </a:lnTo>
                        <a:lnTo>
                          <a:pt x="9" y="323"/>
                        </a:lnTo>
                      </a:path>
                    </a:pathLst>
                  </a:custGeom>
                  <a:solidFill>
                    <a:srgbClr val="ADD6E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19" name="Freeform 147"/>
                  <p:cNvSpPr>
                    <a:spLocks noChangeArrowheads="1"/>
                  </p:cNvSpPr>
                  <p:nvPr/>
                </p:nvSpPr>
                <p:spPr bwMode="auto">
                  <a:xfrm>
                    <a:off x="4079" y="2448"/>
                    <a:ext cx="47" cy="32"/>
                  </a:xfrm>
                  <a:custGeom>
                    <a:avLst/>
                    <a:gdLst>
                      <a:gd name="T0" fmla="*/ 0 w 208"/>
                      <a:gd name="T1" fmla="*/ 0 h 139"/>
                      <a:gd name="T2" fmla="*/ 0 w 208"/>
                      <a:gd name="T3" fmla="*/ 0 h 139"/>
                      <a:gd name="T4" fmla="*/ 0 w 208"/>
                      <a:gd name="T5" fmla="*/ 0 h 139"/>
                      <a:gd name="T6" fmla="*/ 0 w 208"/>
                      <a:gd name="T7" fmla="*/ 0 h 139"/>
                      <a:gd name="T8" fmla="*/ 0 w 208"/>
                      <a:gd name="T9" fmla="*/ 0 h 1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39"/>
                      <a:gd name="T17" fmla="*/ 208 w 208"/>
                      <a:gd name="T18" fmla="*/ 139 h 1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39">
                        <a:moveTo>
                          <a:pt x="207" y="138"/>
                        </a:moveTo>
                        <a:lnTo>
                          <a:pt x="0" y="138"/>
                        </a:lnTo>
                        <a:lnTo>
                          <a:pt x="0" y="0"/>
                        </a:lnTo>
                        <a:lnTo>
                          <a:pt x="207" y="0"/>
                        </a:lnTo>
                        <a:lnTo>
                          <a:pt x="207" y="138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20" name="Freeform 148"/>
                  <p:cNvSpPr>
                    <a:spLocks noChangeArrowheads="1"/>
                  </p:cNvSpPr>
                  <p:nvPr/>
                </p:nvSpPr>
                <p:spPr bwMode="auto">
                  <a:xfrm>
                    <a:off x="4079" y="2448"/>
                    <a:ext cx="47" cy="32"/>
                  </a:xfrm>
                  <a:custGeom>
                    <a:avLst/>
                    <a:gdLst>
                      <a:gd name="T0" fmla="*/ 0 w 208"/>
                      <a:gd name="T1" fmla="*/ 0 h 139"/>
                      <a:gd name="T2" fmla="*/ 0 w 208"/>
                      <a:gd name="T3" fmla="*/ 0 h 139"/>
                      <a:gd name="T4" fmla="*/ 0 w 208"/>
                      <a:gd name="T5" fmla="*/ 0 h 139"/>
                      <a:gd name="T6" fmla="*/ 0 w 208"/>
                      <a:gd name="T7" fmla="*/ 0 h 139"/>
                      <a:gd name="T8" fmla="*/ 0 w 208"/>
                      <a:gd name="T9" fmla="*/ 0 h 1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39"/>
                      <a:gd name="T17" fmla="*/ 208 w 208"/>
                      <a:gd name="T18" fmla="*/ 139 h 1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39">
                        <a:moveTo>
                          <a:pt x="207" y="138"/>
                        </a:moveTo>
                        <a:lnTo>
                          <a:pt x="0" y="138"/>
                        </a:lnTo>
                        <a:lnTo>
                          <a:pt x="0" y="0"/>
                        </a:lnTo>
                        <a:lnTo>
                          <a:pt x="207" y="0"/>
                        </a:lnTo>
                        <a:lnTo>
                          <a:pt x="207" y="138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21" name="Freeform 149"/>
                  <p:cNvSpPr>
                    <a:spLocks noChangeArrowheads="1"/>
                  </p:cNvSpPr>
                  <p:nvPr/>
                </p:nvSpPr>
                <p:spPr bwMode="auto">
                  <a:xfrm>
                    <a:off x="4064" y="2488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22" name="Freeform 150"/>
                  <p:cNvSpPr>
                    <a:spLocks noChangeArrowheads="1"/>
                  </p:cNvSpPr>
                  <p:nvPr/>
                </p:nvSpPr>
                <p:spPr bwMode="auto">
                  <a:xfrm>
                    <a:off x="4064" y="2488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23" name="Freeform 151"/>
                  <p:cNvSpPr>
                    <a:spLocks noChangeArrowheads="1"/>
                  </p:cNvSpPr>
                  <p:nvPr/>
                </p:nvSpPr>
                <p:spPr bwMode="auto">
                  <a:xfrm>
                    <a:off x="4093" y="2488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24" name="Freeform 152"/>
                  <p:cNvSpPr>
                    <a:spLocks noChangeArrowheads="1"/>
                  </p:cNvSpPr>
                  <p:nvPr/>
                </p:nvSpPr>
                <p:spPr bwMode="auto">
                  <a:xfrm>
                    <a:off x="4093" y="2488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25" name="Freeform 153"/>
                  <p:cNvSpPr>
                    <a:spLocks noChangeArrowheads="1"/>
                  </p:cNvSpPr>
                  <p:nvPr/>
                </p:nvSpPr>
                <p:spPr bwMode="auto">
                  <a:xfrm>
                    <a:off x="4122" y="2488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26" name="Freeform 154"/>
                  <p:cNvSpPr>
                    <a:spLocks noChangeArrowheads="1"/>
                  </p:cNvSpPr>
                  <p:nvPr/>
                </p:nvSpPr>
                <p:spPr bwMode="auto">
                  <a:xfrm>
                    <a:off x="4122" y="2488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27" name="Freeform 155"/>
                  <p:cNvSpPr>
                    <a:spLocks noChangeArrowheads="1"/>
                  </p:cNvSpPr>
                  <p:nvPr/>
                </p:nvSpPr>
                <p:spPr bwMode="auto">
                  <a:xfrm>
                    <a:off x="4150" y="2488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28" name="Freeform 156"/>
                  <p:cNvSpPr>
                    <a:spLocks noChangeArrowheads="1"/>
                  </p:cNvSpPr>
                  <p:nvPr/>
                </p:nvSpPr>
                <p:spPr bwMode="auto">
                  <a:xfrm>
                    <a:off x="4150" y="2488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29" name="Freeform 157"/>
                  <p:cNvSpPr>
                    <a:spLocks noChangeArrowheads="1"/>
                  </p:cNvSpPr>
                  <p:nvPr/>
                </p:nvSpPr>
                <p:spPr bwMode="auto">
                  <a:xfrm>
                    <a:off x="4178" y="2488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30" name="Freeform 158"/>
                  <p:cNvSpPr>
                    <a:spLocks noChangeArrowheads="1"/>
                  </p:cNvSpPr>
                  <p:nvPr/>
                </p:nvSpPr>
                <p:spPr bwMode="auto">
                  <a:xfrm>
                    <a:off x="4178" y="2488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31" name="Freeform 159"/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2488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32" name="Freeform 160"/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2488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33" name="Freeform 161"/>
                  <p:cNvSpPr>
                    <a:spLocks noChangeArrowheads="1"/>
                  </p:cNvSpPr>
                  <p:nvPr/>
                </p:nvSpPr>
                <p:spPr bwMode="auto">
                  <a:xfrm>
                    <a:off x="4235" y="2488"/>
                    <a:ext cx="15" cy="6"/>
                  </a:xfrm>
                  <a:custGeom>
                    <a:avLst/>
                    <a:gdLst>
                      <a:gd name="T0" fmla="*/ 0 w 65"/>
                      <a:gd name="T1" fmla="*/ 0 h 25"/>
                      <a:gd name="T2" fmla="*/ 0 w 65"/>
                      <a:gd name="T3" fmla="*/ 0 h 25"/>
                      <a:gd name="T4" fmla="*/ 0 w 65"/>
                      <a:gd name="T5" fmla="*/ 0 h 25"/>
                      <a:gd name="T6" fmla="*/ 0 w 65"/>
                      <a:gd name="T7" fmla="*/ 0 h 25"/>
                      <a:gd name="T8" fmla="*/ 0 w 65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25"/>
                      <a:gd name="T17" fmla="*/ 65 w 65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25">
                        <a:moveTo>
                          <a:pt x="64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4" y="0"/>
                        </a:lnTo>
                        <a:lnTo>
                          <a:pt x="64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34" name="Freeform 162"/>
                  <p:cNvSpPr>
                    <a:spLocks noChangeArrowheads="1"/>
                  </p:cNvSpPr>
                  <p:nvPr/>
                </p:nvSpPr>
                <p:spPr bwMode="auto">
                  <a:xfrm>
                    <a:off x="4235" y="2488"/>
                    <a:ext cx="15" cy="6"/>
                  </a:xfrm>
                  <a:custGeom>
                    <a:avLst/>
                    <a:gdLst>
                      <a:gd name="T0" fmla="*/ 0 w 65"/>
                      <a:gd name="T1" fmla="*/ 0 h 25"/>
                      <a:gd name="T2" fmla="*/ 0 w 65"/>
                      <a:gd name="T3" fmla="*/ 0 h 25"/>
                      <a:gd name="T4" fmla="*/ 0 w 65"/>
                      <a:gd name="T5" fmla="*/ 0 h 25"/>
                      <a:gd name="T6" fmla="*/ 0 w 65"/>
                      <a:gd name="T7" fmla="*/ 0 h 25"/>
                      <a:gd name="T8" fmla="*/ 0 w 65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25"/>
                      <a:gd name="T17" fmla="*/ 65 w 65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25">
                        <a:moveTo>
                          <a:pt x="64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4" y="0"/>
                        </a:lnTo>
                        <a:lnTo>
                          <a:pt x="64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35" name="Freeform 163"/>
                  <p:cNvSpPr>
                    <a:spLocks noChangeArrowheads="1"/>
                  </p:cNvSpPr>
                  <p:nvPr/>
                </p:nvSpPr>
                <p:spPr bwMode="auto">
                  <a:xfrm>
                    <a:off x="4264" y="2488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36" name="Freeform 164"/>
                  <p:cNvSpPr>
                    <a:spLocks noChangeArrowheads="1"/>
                  </p:cNvSpPr>
                  <p:nvPr/>
                </p:nvSpPr>
                <p:spPr bwMode="auto">
                  <a:xfrm>
                    <a:off x="4264" y="2488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37" name="Freeform 165"/>
                  <p:cNvSpPr>
                    <a:spLocks noChangeArrowheads="1"/>
                  </p:cNvSpPr>
                  <p:nvPr/>
                </p:nvSpPr>
                <p:spPr bwMode="auto">
                  <a:xfrm>
                    <a:off x="4292" y="2488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38" name="Freeform 166"/>
                  <p:cNvSpPr>
                    <a:spLocks noChangeArrowheads="1"/>
                  </p:cNvSpPr>
                  <p:nvPr/>
                </p:nvSpPr>
                <p:spPr bwMode="auto">
                  <a:xfrm>
                    <a:off x="4292" y="2488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39" name="Freeform 167"/>
                  <p:cNvSpPr>
                    <a:spLocks noChangeArrowheads="1"/>
                  </p:cNvSpPr>
                  <p:nvPr/>
                </p:nvSpPr>
                <p:spPr bwMode="auto">
                  <a:xfrm>
                    <a:off x="4321" y="2488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40" name="Freeform 168"/>
                  <p:cNvSpPr>
                    <a:spLocks noChangeArrowheads="1"/>
                  </p:cNvSpPr>
                  <p:nvPr/>
                </p:nvSpPr>
                <p:spPr bwMode="auto">
                  <a:xfrm>
                    <a:off x="4321" y="2488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41" name="Freeform 169"/>
                  <p:cNvSpPr>
                    <a:spLocks noChangeArrowheads="1"/>
                  </p:cNvSpPr>
                  <p:nvPr/>
                </p:nvSpPr>
                <p:spPr bwMode="auto">
                  <a:xfrm>
                    <a:off x="4350" y="2488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42" name="Freeform 170"/>
                  <p:cNvSpPr>
                    <a:spLocks noChangeArrowheads="1"/>
                  </p:cNvSpPr>
                  <p:nvPr/>
                </p:nvSpPr>
                <p:spPr bwMode="auto">
                  <a:xfrm>
                    <a:off x="4350" y="2488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43" name="Freeform 171"/>
                  <p:cNvSpPr>
                    <a:spLocks noChangeArrowheads="1"/>
                  </p:cNvSpPr>
                  <p:nvPr/>
                </p:nvSpPr>
                <p:spPr bwMode="auto">
                  <a:xfrm>
                    <a:off x="4064" y="2434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44" name="Freeform 172"/>
                  <p:cNvSpPr>
                    <a:spLocks noChangeArrowheads="1"/>
                  </p:cNvSpPr>
                  <p:nvPr/>
                </p:nvSpPr>
                <p:spPr bwMode="auto">
                  <a:xfrm>
                    <a:off x="4064" y="2434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45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4093" y="2434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46" name="Freeform 174"/>
                  <p:cNvSpPr>
                    <a:spLocks noChangeArrowheads="1"/>
                  </p:cNvSpPr>
                  <p:nvPr/>
                </p:nvSpPr>
                <p:spPr bwMode="auto">
                  <a:xfrm>
                    <a:off x="4093" y="2434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47" name="Freeform 175"/>
                  <p:cNvSpPr>
                    <a:spLocks noChangeArrowheads="1"/>
                  </p:cNvSpPr>
                  <p:nvPr/>
                </p:nvSpPr>
                <p:spPr bwMode="auto">
                  <a:xfrm>
                    <a:off x="4122" y="2434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48" name="Freeform 176"/>
                  <p:cNvSpPr>
                    <a:spLocks noChangeArrowheads="1"/>
                  </p:cNvSpPr>
                  <p:nvPr/>
                </p:nvSpPr>
                <p:spPr bwMode="auto">
                  <a:xfrm>
                    <a:off x="4122" y="2434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49" name="Freeform 177"/>
                  <p:cNvSpPr>
                    <a:spLocks noChangeArrowheads="1"/>
                  </p:cNvSpPr>
                  <p:nvPr/>
                </p:nvSpPr>
                <p:spPr bwMode="auto">
                  <a:xfrm>
                    <a:off x="4150" y="2434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50" name="Freeform 178"/>
                  <p:cNvSpPr>
                    <a:spLocks noChangeArrowheads="1"/>
                  </p:cNvSpPr>
                  <p:nvPr/>
                </p:nvSpPr>
                <p:spPr bwMode="auto">
                  <a:xfrm>
                    <a:off x="4150" y="2434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51" name="Freeform 179"/>
                  <p:cNvSpPr>
                    <a:spLocks noChangeArrowheads="1"/>
                  </p:cNvSpPr>
                  <p:nvPr/>
                </p:nvSpPr>
                <p:spPr bwMode="auto">
                  <a:xfrm>
                    <a:off x="4178" y="2434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52" name="Freeform 180"/>
                  <p:cNvSpPr>
                    <a:spLocks noChangeArrowheads="1"/>
                  </p:cNvSpPr>
                  <p:nvPr/>
                </p:nvSpPr>
                <p:spPr bwMode="auto">
                  <a:xfrm>
                    <a:off x="4178" y="2434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53" name="Freeform 181"/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2434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54" name="Freeform 182"/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2434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55" name="Freeform 183"/>
                  <p:cNvSpPr>
                    <a:spLocks noChangeArrowheads="1"/>
                  </p:cNvSpPr>
                  <p:nvPr/>
                </p:nvSpPr>
                <p:spPr bwMode="auto">
                  <a:xfrm>
                    <a:off x="4235" y="2434"/>
                    <a:ext cx="15" cy="6"/>
                  </a:xfrm>
                  <a:custGeom>
                    <a:avLst/>
                    <a:gdLst>
                      <a:gd name="T0" fmla="*/ 0 w 65"/>
                      <a:gd name="T1" fmla="*/ 0 h 25"/>
                      <a:gd name="T2" fmla="*/ 0 w 65"/>
                      <a:gd name="T3" fmla="*/ 0 h 25"/>
                      <a:gd name="T4" fmla="*/ 0 w 65"/>
                      <a:gd name="T5" fmla="*/ 0 h 25"/>
                      <a:gd name="T6" fmla="*/ 0 w 65"/>
                      <a:gd name="T7" fmla="*/ 0 h 25"/>
                      <a:gd name="T8" fmla="*/ 0 w 65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25"/>
                      <a:gd name="T17" fmla="*/ 65 w 65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25">
                        <a:moveTo>
                          <a:pt x="64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4" y="0"/>
                        </a:lnTo>
                        <a:lnTo>
                          <a:pt x="64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56" name="Freeform 184"/>
                  <p:cNvSpPr>
                    <a:spLocks noChangeArrowheads="1"/>
                  </p:cNvSpPr>
                  <p:nvPr/>
                </p:nvSpPr>
                <p:spPr bwMode="auto">
                  <a:xfrm>
                    <a:off x="4235" y="2434"/>
                    <a:ext cx="15" cy="6"/>
                  </a:xfrm>
                  <a:custGeom>
                    <a:avLst/>
                    <a:gdLst>
                      <a:gd name="T0" fmla="*/ 0 w 65"/>
                      <a:gd name="T1" fmla="*/ 0 h 25"/>
                      <a:gd name="T2" fmla="*/ 0 w 65"/>
                      <a:gd name="T3" fmla="*/ 0 h 25"/>
                      <a:gd name="T4" fmla="*/ 0 w 65"/>
                      <a:gd name="T5" fmla="*/ 0 h 25"/>
                      <a:gd name="T6" fmla="*/ 0 w 65"/>
                      <a:gd name="T7" fmla="*/ 0 h 25"/>
                      <a:gd name="T8" fmla="*/ 0 w 65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25"/>
                      <a:gd name="T17" fmla="*/ 65 w 65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25">
                        <a:moveTo>
                          <a:pt x="64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4" y="0"/>
                        </a:lnTo>
                        <a:lnTo>
                          <a:pt x="64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57" name="Freeform 185"/>
                  <p:cNvSpPr>
                    <a:spLocks noChangeArrowheads="1"/>
                  </p:cNvSpPr>
                  <p:nvPr/>
                </p:nvSpPr>
                <p:spPr bwMode="auto">
                  <a:xfrm>
                    <a:off x="4264" y="2434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58" name="Freeform 186"/>
                  <p:cNvSpPr>
                    <a:spLocks noChangeArrowheads="1"/>
                  </p:cNvSpPr>
                  <p:nvPr/>
                </p:nvSpPr>
                <p:spPr bwMode="auto">
                  <a:xfrm>
                    <a:off x="4264" y="2434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59" name="Freeform 187"/>
                  <p:cNvSpPr>
                    <a:spLocks noChangeArrowheads="1"/>
                  </p:cNvSpPr>
                  <p:nvPr/>
                </p:nvSpPr>
                <p:spPr bwMode="auto">
                  <a:xfrm>
                    <a:off x="4292" y="2434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60" name="Freeform 188"/>
                  <p:cNvSpPr>
                    <a:spLocks noChangeArrowheads="1"/>
                  </p:cNvSpPr>
                  <p:nvPr/>
                </p:nvSpPr>
                <p:spPr bwMode="auto">
                  <a:xfrm>
                    <a:off x="4292" y="2434"/>
                    <a:ext cx="15" cy="6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25"/>
                      <a:gd name="T17" fmla="*/ 64 w 6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25">
                        <a:moveTo>
                          <a:pt x="63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3" y="0"/>
                        </a:lnTo>
                        <a:lnTo>
                          <a:pt x="63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61" name="Freeform 189"/>
                  <p:cNvSpPr>
                    <a:spLocks noChangeArrowheads="1"/>
                  </p:cNvSpPr>
                  <p:nvPr/>
                </p:nvSpPr>
                <p:spPr bwMode="auto">
                  <a:xfrm>
                    <a:off x="4321" y="2434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62" name="Freeform 190"/>
                  <p:cNvSpPr>
                    <a:spLocks noChangeArrowheads="1"/>
                  </p:cNvSpPr>
                  <p:nvPr/>
                </p:nvSpPr>
                <p:spPr bwMode="auto">
                  <a:xfrm>
                    <a:off x="4321" y="2434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63" name="Freeform 191"/>
                  <p:cNvSpPr>
                    <a:spLocks noChangeArrowheads="1"/>
                  </p:cNvSpPr>
                  <p:nvPr/>
                </p:nvSpPr>
                <p:spPr bwMode="auto">
                  <a:xfrm>
                    <a:off x="4350" y="2434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64" name="Freeform 192"/>
                  <p:cNvSpPr>
                    <a:spLocks noChangeArrowheads="1"/>
                  </p:cNvSpPr>
                  <p:nvPr/>
                </p:nvSpPr>
                <p:spPr bwMode="auto">
                  <a:xfrm>
                    <a:off x="4350" y="2434"/>
                    <a:ext cx="14" cy="6"/>
                  </a:xfrm>
                  <a:custGeom>
                    <a:avLst/>
                    <a:gdLst>
                      <a:gd name="T0" fmla="*/ 0 w 63"/>
                      <a:gd name="T1" fmla="*/ 0 h 25"/>
                      <a:gd name="T2" fmla="*/ 0 w 63"/>
                      <a:gd name="T3" fmla="*/ 0 h 25"/>
                      <a:gd name="T4" fmla="*/ 0 w 63"/>
                      <a:gd name="T5" fmla="*/ 0 h 25"/>
                      <a:gd name="T6" fmla="*/ 0 w 63"/>
                      <a:gd name="T7" fmla="*/ 0 h 25"/>
                      <a:gd name="T8" fmla="*/ 0 w 6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5"/>
                      <a:gd name="T17" fmla="*/ 63 w 6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5">
                        <a:moveTo>
                          <a:pt x="6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62" y="0"/>
                        </a:lnTo>
                        <a:lnTo>
                          <a:pt x="62" y="24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65" name="Freeform 193"/>
                  <p:cNvSpPr>
                    <a:spLocks noChangeArrowheads="1"/>
                  </p:cNvSpPr>
                  <p:nvPr/>
                </p:nvSpPr>
                <p:spPr bwMode="auto">
                  <a:xfrm>
                    <a:off x="4155" y="2448"/>
                    <a:ext cx="47" cy="32"/>
                  </a:xfrm>
                  <a:custGeom>
                    <a:avLst/>
                    <a:gdLst>
                      <a:gd name="T0" fmla="*/ 0 w 207"/>
                      <a:gd name="T1" fmla="*/ 0 h 139"/>
                      <a:gd name="T2" fmla="*/ 0 w 207"/>
                      <a:gd name="T3" fmla="*/ 0 h 139"/>
                      <a:gd name="T4" fmla="*/ 0 w 207"/>
                      <a:gd name="T5" fmla="*/ 0 h 139"/>
                      <a:gd name="T6" fmla="*/ 0 w 207"/>
                      <a:gd name="T7" fmla="*/ 0 h 139"/>
                      <a:gd name="T8" fmla="*/ 0 w 207"/>
                      <a:gd name="T9" fmla="*/ 0 h 1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7"/>
                      <a:gd name="T16" fmla="*/ 0 h 139"/>
                      <a:gd name="T17" fmla="*/ 207 w 207"/>
                      <a:gd name="T18" fmla="*/ 139 h 1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7" h="139">
                        <a:moveTo>
                          <a:pt x="206" y="138"/>
                        </a:moveTo>
                        <a:lnTo>
                          <a:pt x="0" y="138"/>
                        </a:lnTo>
                        <a:lnTo>
                          <a:pt x="0" y="0"/>
                        </a:lnTo>
                        <a:lnTo>
                          <a:pt x="206" y="0"/>
                        </a:lnTo>
                        <a:lnTo>
                          <a:pt x="206" y="138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66" name="Freeform 194"/>
                  <p:cNvSpPr>
                    <a:spLocks noChangeArrowheads="1"/>
                  </p:cNvSpPr>
                  <p:nvPr/>
                </p:nvSpPr>
                <p:spPr bwMode="auto">
                  <a:xfrm>
                    <a:off x="4155" y="2448"/>
                    <a:ext cx="47" cy="32"/>
                  </a:xfrm>
                  <a:custGeom>
                    <a:avLst/>
                    <a:gdLst>
                      <a:gd name="T0" fmla="*/ 0 w 207"/>
                      <a:gd name="T1" fmla="*/ 0 h 139"/>
                      <a:gd name="T2" fmla="*/ 0 w 207"/>
                      <a:gd name="T3" fmla="*/ 0 h 139"/>
                      <a:gd name="T4" fmla="*/ 0 w 207"/>
                      <a:gd name="T5" fmla="*/ 0 h 139"/>
                      <a:gd name="T6" fmla="*/ 0 w 207"/>
                      <a:gd name="T7" fmla="*/ 0 h 139"/>
                      <a:gd name="T8" fmla="*/ 0 w 207"/>
                      <a:gd name="T9" fmla="*/ 0 h 1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7"/>
                      <a:gd name="T16" fmla="*/ 0 h 139"/>
                      <a:gd name="T17" fmla="*/ 207 w 207"/>
                      <a:gd name="T18" fmla="*/ 139 h 1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7" h="139">
                        <a:moveTo>
                          <a:pt x="206" y="138"/>
                        </a:moveTo>
                        <a:lnTo>
                          <a:pt x="0" y="138"/>
                        </a:lnTo>
                        <a:lnTo>
                          <a:pt x="0" y="0"/>
                        </a:lnTo>
                        <a:lnTo>
                          <a:pt x="206" y="0"/>
                        </a:lnTo>
                        <a:lnTo>
                          <a:pt x="206" y="138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67" name="Freeform 195"/>
                  <p:cNvSpPr>
                    <a:spLocks noChangeArrowheads="1"/>
                  </p:cNvSpPr>
                  <p:nvPr/>
                </p:nvSpPr>
                <p:spPr bwMode="auto">
                  <a:xfrm>
                    <a:off x="4231" y="2448"/>
                    <a:ext cx="47" cy="32"/>
                  </a:xfrm>
                  <a:custGeom>
                    <a:avLst/>
                    <a:gdLst>
                      <a:gd name="T0" fmla="*/ 0 w 208"/>
                      <a:gd name="T1" fmla="*/ 0 h 139"/>
                      <a:gd name="T2" fmla="*/ 0 w 208"/>
                      <a:gd name="T3" fmla="*/ 0 h 139"/>
                      <a:gd name="T4" fmla="*/ 0 w 208"/>
                      <a:gd name="T5" fmla="*/ 0 h 139"/>
                      <a:gd name="T6" fmla="*/ 0 w 208"/>
                      <a:gd name="T7" fmla="*/ 0 h 139"/>
                      <a:gd name="T8" fmla="*/ 0 w 208"/>
                      <a:gd name="T9" fmla="*/ 0 h 1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39"/>
                      <a:gd name="T17" fmla="*/ 208 w 208"/>
                      <a:gd name="T18" fmla="*/ 139 h 1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39">
                        <a:moveTo>
                          <a:pt x="207" y="138"/>
                        </a:moveTo>
                        <a:lnTo>
                          <a:pt x="0" y="138"/>
                        </a:lnTo>
                        <a:lnTo>
                          <a:pt x="0" y="0"/>
                        </a:lnTo>
                        <a:lnTo>
                          <a:pt x="207" y="0"/>
                        </a:lnTo>
                        <a:lnTo>
                          <a:pt x="207" y="138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68" name="Freeform 196"/>
                  <p:cNvSpPr>
                    <a:spLocks noChangeArrowheads="1"/>
                  </p:cNvSpPr>
                  <p:nvPr/>
                </p:nvSpPr>
                <p:spPr bwMode="auto">
                  <a:xfrm>
                    <a:off x="4231" y="2448"/>
                    <a:ext cx="47" cy="32"/>
                  </a:xfrm>
                  <a:custGeom>
                    <a:avLst/>
                    <a:gdLst>
                      <a:gd name="T0" fmla="*/ 0 w 208"/>
                      <a:gd name="T1" fmla="*/ 0 h 139"/>
                      <a:gd name="T2" fmla="*/ 0 w 208"/>
                      <a:gd name="T3" fmla="*/ 0 h 139"/>
                      <a:gd name="T4" fmla="*/ 0 w 208"/>
                      <a:gd name="T5" fmla="*/ 0 h 139"/>
                      <a:gd name="T6" fmla="*/ 0 w 208"/>
                      <a:gd name="T7" fmla="*/ 0 h 139"/>
                      <a:gd name="T8" fmla="*/ 0 w 208"/>
                      <a:gd name="T9" fmla="*/ 0 h 1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39"/>
                      <a:gd name="T17" fmla="*/ 208 w 208"/>
                      <a:gd name="T18" fmla="*/ 139 h 1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39">
                        <a:moveTo>
                          <a:pt x="207" y="138"/>
                        </a:moveTo>
                        <a:lnTo>
                          <a:pt x="0" y="138"/>
                        </a:lnTo>
                        <a:lnTo>
                          <a:pt x="0" y="0"/>
                        </a:lnTo>
                        <a:lnTo>
                          <a:pt x="207" y="0"/>
                        </a:lnTo>
                        <a:lnTo>
                          <a:pt x="207" y="138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69" name="Freeform 197"/>
                  <p:cNvSpPr>
                    <a:spLocks noChangeArrowheads="1"/>
                  </p:cNvSpPr>
                  <p:nvPr/>
                </p:nvSpPr>
                <p:spPr bwMode="auto">
                  <a:xfrm>
                    <a:off x="4307" y="2448"/>
                    <a:ext cx="47" cy="32"/>
                  </a:xfrm>
                  <a:custGeom>
                    <a:avLst/>
                    <a:gdLst>
                      <a:gd name="T0" fmla="*/ 0 w 208"/>
                      <a:gd name="T1" fmla="*/ 0 h 139"/>
                      <a:gd name="T2" fmla="*/ 0 w 208"/>
                      <a:gd name="T3" fmla="*/ 0 h 139"/>
                      <a:gd name="T4" fmla="*/ 0 w 208"/>
                      <a:gd name="T5" fmla="*/ 0 h 139"/>
                      <a:gd name="T6" fmla="*/ 0 w 208"/>
                      <a:gd name="T7" fmla="*/ 0 h 139"/>
                      <a:gd name="T8" fmla="*/ 0 w 208"/>
                      <a:gd name="T9" fmla="*/ 0 h 1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39"/>
                      <a:gd name="T17" fmla="*/ 208 w 208"/>
                      <a:gd name="T18" fmla="*/ 139 h 1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39">
                        <a:moveTo>
                          <a:pt x="207" y="138"/>
                        </a:moveTo>
                        <a:lnTo>
                          <a:pt x="0" y="138"/>
                        </a:lnTo>
                        <a:lnTo>
                          <a:pt x="0" y="0"/>
                        </a:lnTo>
                        <a:lnTo>
                          <a:pt x="207" y="0"/>
                        </a:lnTo>
                        <a:lnTo>
                          <a:pt x="207" y="138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70" name="Freeform 198"/>
                  <p:cNvSpPr>
                    <a:spLocks noChangeArrowheads="1"/>
                  </p:cNvSpPr>
                  <p:nvPr/>
                </p:nvSpPr>
                <p:spPr bwMode="auto">
                  <a:xfrm>
                    <a:off x="4307" y="2448"/>
                    <a:ext cx="47" cy="32"/>
                  </a:xfrm>
                  <a:custGeom>
                    <a:avLst/>
                    <a:gdLst>
                      <a:gd name="T0" fmla="*/ 0 w 208"/>
                      <a:gd name="T1" fmla="*/ 0 h 139"/>
                      <a:gd name="T2" fmla="*/ 0 w 208"/>
                      <a:gd name="T3" fmla="*/ 0 h 139"/>
                      <a:gd name="T4" fmla="*/ 0 w 208"/>
                      <a:gd name="T5" fmla="*/ 0 h 139"/>
                      <a:gd name="T6" fmla="*/ 0 w 208"/>
                      <a:gd name="T7" fmla="*/ 0 h 139"/>
                      <a:gd name="T8" fmla="*/ 0 w 208"/>
                      <a:gd name="T9" fmla="*/ 0 h 1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139"/>
                      <a:gd name="T17" fmla="*/ 208 w 208"/>
                      <a:gd name="T18" fmla="*/ 139 h 1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139">
                        <a:moveTo>
                          <a:pt x="207" y="138"/>
                        </a:moveTo>
                        <a:lnTo>
                          <a:pt x="0" y="138"/>
                        </a:lnTo>
                        <a:lnTo>
                          <a:pt x="0" y="0"/>
                        </a:lnTo>
                        <a:lnTo>
                          <a:pt x="207" y="0"/>
                        </a:lnTo>
                        <a:lnTo>
                          <a:pt x="207" y="138"/>
                        </a:lnTo>
                      </a:path>
                    </a:pathLst>
                  </a:cu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609" name="Group 199"/>
                <p:cNvGrpSpPr>
                  <a:grpSpLocks/>
                </p:cNvGrpSpPr>
                <p:nvPr/>
              </p:nvGrpSpPr>
              <p:grpSpPr bwMode="auto">
                <a:xfrm>
                  <a:off x="4794" y="2281"/>
                  <a:ext cx="369" cy="333"/>
                  <a:chOff x="4794" y="2281"/>
                  <a:chExt cx="369" cy="333"/>
                </a:xfrm>
              </p:grpSpPr>
              <p:sp>
                <p:nvSpPr>
                  <p:cNvPr id="67668" name="Freeform 200"/>
                  <p:cNvSpPr>
                    <a:spLocks noChangeArrowheads="1"/>
                  </p:cNvSpPr>
                  <p:nvPr/>
                </p:nvSpPr>
                <p:spPr bwMode="auto">
                  <a:xfrm>
                    <a:off x="4794" y="2505"/>
                    <a:ext cx="335" cy="62"/>
                  </a:xfrm>
                  <a:custGeom>
                    <a:avLst/>
                    <a:gdLst>
                      <a:gd name="T0" fmla="*/ 0 w 1476"/>
                      <a:gd name="T1" fmla="*/ 0 h 275"/>
                      <a:gd name="T2" fmla="*/ 1 w 1476"/>
                      <a:gd name="T3" fmla="*/ 0 h 275"/>
                      <a:gd name="T4" fmla="*/ 1 w 1476"/>
                      <a:gd name="T5" fmla="*/ 0 h 275"/>
                      <a:gd name="T6" fmla="*/ 0 w 1476"/>
                      <a:gd name="T7" fmla="*/ 0 h 275"/>
                      <a:gd name="T8" fmla="*/ 0 w 1476"/>
                      <a:gd name="T9" fmla="*/ 0 h 2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76"/>
                      <a:gd name="T16" fmla="*/ 0 h 275"/>
                      <a:gd name="T17" fmla="*/ 1476 w 1476"/>
                      <a:gd name="T18" fmla="*/ 275 h 2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76" h="275">
                        <a:moveTo>
                          <a:pt x="0" y="0"/>
                        </a:moveTo>
                        <a:lnTo>
                          <a:pt x="1475" y="0"/>
                        </a:lnTo>
                        <a:lnTo>
                          <a:pt x="1475" y="274"/>
                        </a:lnTo>
                        <a:lnTo>
                          <a:pt x="0" y="27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7B7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69" name="Freeform 201"/>
                  <p:cNvSpPr>
                    <a:spLocks noChangeArrowheads="1"/>
                  </p:cNvSpPr>
                  <p:nvPr/>
                </p:nvSpPr>
                <p:spPr bwMode="auto">
                  <a:xfrm>
                    <a:off x="4794" y="2505"/>
                    <a:ext cx="335" cy="62"/>
                  </a:xfrm>
                  <a:custGeom>
                    <a:avLst/>
                    <a:gdLst>
                      <a:gd name="T0" fmla="*/ 0 w 1476"/>
                      <a:gd name="T1" fmla="*/ 0 h 275"/>
                      <a:gd name="T2" fmla="*/ 1 w 1476"/>
                      <a:gd name="T3" fmla="*/ 0 h 275"/>
                      <a:gd name="T4" fmla="*/ 1 w 1476"/>
                      <a:gd name="T5" fmla="*/ 0 h 275"/>
                      <a:gd name="T6" fmla="*/ 0 w 1476"/>
                      <a:gd name="T7" fmla="*/ 0 h 275"/>
                      <a:gd name="T8" fmla="*/ 0 w 1476"/>
                      <a:gd name="T9" fmla="*/ 0 h 2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76"/>
                      <a:gd name="T16" fmla="*/ 0 h 275"/>
                      <a:gd name="T17" fmla="*/ 1476 w 1476"/>
                      <a:gd name="T18" fmla="*/ 275 h 2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76" h="275">
                        <a:moveTo>
                          <a:pt x="0" y="0"/>
                        </a:moveTo>
                        <a:lnTo>
                          <a:pt x="1475" y="0"/>
                        </a:lnTo>
                        <a:lnTo>
                          <a:pt x="1475" y="274"/>
                        </a:lnTo>
                        <a:lnTo>
                          <a:pt x="0" y="27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49493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70" name="Freeform 202"/>
                  <p:cNvSpPr>
                    <a:spLocks noChangeArrowheads="1"/>
                  </p:cNvSpPr>
                  <p:nvPr/>
                </p:nvSpPr>
                <p:spPr bwMode="auto">
                  <a:xfrm>
                    <a:off x="4794" y="2471"/>
                    <a:ext cx="370" cy="34"/>
                  </a:xfrm>
                  <a:custGeom>
                    <a:avLst/>
                    <a:gdLst>
                      <a:gd name="T0" fmla="*/ 0 w 1633"/>
                      <a:gd name="T1" fmla="*/ 0 h 152"/>
                      <a:gd name="T2" fmla="*/ 0 w 1633"/>
                      <a:gd name="T3" fmla="*/ 0 h 152"/>
                      <a:gd name="T4" fmla="*/ 1 w 1633"/>
                      <a:gd name="T5" fmla="*/ 0 h 152"/>
                      <a:gd name="T6" fmla="*/ 1 w 1633"/>
                      <a:gd name="T7" fmla="*/ 0 h 152"/>
                      <a:gd name="T8" fmla="*/ 0 w 1633"/>
                      <a:gd name="T9" fmla="*/ 0 h 1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33"/>
                      <a:gd name="T16" fmla="*/ 0 h 152"/>
                      <a:gd name="T17" fmla="*/ 1633 w 1633"/>
                      <a:gd name="T18" fmla="*/ 152 h 1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33" h="152">
                        <a:moveTo>
                          <a:pt x="0" y="151"/>
                        </a:moveTo>
                        <a:lnTo>
                          <a:pt x="155" y="0"/>
                        </a:lnTo>
                        <a:lnTo>
                          <a:pt x="1632" y="0"/>
                        </a:lnTo>
                        <a:lnTo>
                          <a:pt x="1473" y="151"/>
                        </a:lnTo>
                        <a:lnTo>
                          <a:pt x="0" y="151"/>
                        </a:lnTo>
                      </a:path>
                    </a:pathLst>
                  </a:custGeom>
                  <a:solidFill>
                    <a:srgbClr val="C9C9B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71" name="Freeform 203"/>
                  <p:cNvSpPr>
                    <a:spLocks noChangeArrowheads="1"/>
                  </p:cNvSpPr>
                  <p:nvPr/>
                </p:nvSpPr>
                <p:spPr bwMode="auto">
                  <a:xfrm>
                    <a:off x="4794" y="2471"/>
                    <a:ext cx="370" cy="34"/>
                  </a:xfrm>
                  <a:custGeom>
                    <a:avLst/>
                    <a:gdLst>
                      <a:gd name="T0" fmla="*/ 0 w 1633"/>
                      <a:gd name="T1" fmla="*/ 0 h 152"/>
                      <a:gd name="T2" fmla="*/ 0 w 1633"/>
                      <a:gd name="T3" fmla="*/ 0 h 152"/>
                      <a:gd name="T4" fmla="*/ 1 w 1633"/>
                      <a:gd name="T5" fmla="*/ 0 h 152"/>
                      <a:gd name="T6" fmla="*/ 1 w 1633"/>
                      <a:gd name="T7" fmla="*/ 0 h 152"/>
                      <a:gd name="T8" fmla="*/ 0 w 1633"/>
                      <a:gd name="T9" fmla="*/ 0 h 1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33"/>
                      <a:gd name="T16" fmla="*/ 0 h 152"/>
                      <a:gd name="T17" fmla="*/ 1633 w 1633"/>
                      <a:gd name="T18" fmla="*/ 152 h 1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33" h="152">
                        <a:moveTo>
                          <a:pt x="0" y="151"/>
                        </a:moveTo>
                        <a:lnTo>
                          <a:pt x="155" y="0"/>
                        </a:lnTo>
                        <a:lnTo>
                          <a:pt x="1632" y="0"/>
                        </a:lnTo>
                        <a:lnTo>
                          <a:pt x="1473" y="151"/>
                        </a:lnTo>
                        <a:lnTo>
                          <a:pt x="0" y="151"/>
                        </a:lnTo>
                      </a:path>
                    </a:pathLst>
                  </a:custGeom>
                  <a:noFill/>
                  <a:ln w="9360">
                    <a:solidFill>
                      <a:srgbClr val="49493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72" name="Freeform 204"/>
                  <p:cNvSpPr>
                    <a:spLocks noChangeArrowheads="1"/>
                  </p:cNvSpPr>
                  <p:nvPr/>
                </p:nvSpPr>
                <p:spPr bwMode="auto">
                  <a:xfrm>
                    <a:off x="5029" y="2526"/>
                    <a:ext cx="81" cy="14"/>
                  </a:xfrm>
                  <a:custGeom>
                    <a:avLst/>
                    <a:gdLst>
                      <a:gd name="T0" fmla="*/ 0 w 356"/>
                      <a:gd name="T1" fmla="*/ 0 h 62"/>
                      <a:gd name="T2" fmla="*/ 0 w 356"/>
                      <a:gd name="T3" fmla="*/ 0 h 62"/>
                      <a:gd name="T4" fmla="*/ 0 w 356"/>
                      <a:gd name="T5" fmla="*/ 0 h 62"/>
                      <a:gd name="T6" fmla="*/ 0 w 356"/>
                      <a:gd name="T7" fmla="*/ 0 h 62"/>
                      <a:gd name="T8" fmla="*/ 0 w 356"/>
                      <a:gd name="T9" fmla="*/ 0 h 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62"/>
                      <a:gd name="T17" fmla="*/ 356 w 356"/>
                      <a:gd name="T18" fmla="*/ 62 h 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62">
                        <a:moveTo>
                          <a:pt x="355" y="61"/>
                        </a:moveTo>
                        <a:lnTo>
                          <a:pt x="0" y="61"/>
                        </a:lnTo>
                        <a:lnTo>
                          <a:pt x="0" y="0"/>
                        </a:lnTo>
                        <a:lnTo>
                          <a:pt x="355" y="0"/>
                        </a:lnTo>
                        <a:lnTo>
                          <a:pt x="355" y="61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73" name="Freeform 205"/>
                  <p:cNvSpPr>
                    <a:spLocks noChangeArrowheads="1"/>
                  </p:cNvSpPr>
                  <p:nvPr/>
                </p:nvSpPr>
                <p:spPr bwMode="auto">
                  <a:xfrm>
                    <a:off x="5128" y="2471"/>
                    <a:ext cx="36" cy="96"/>
                  </a:xfrm>
                  <a:custGeom>
                    <a:avLst/>
                    <a:gdLst>
                      <a:gd name="T0" fmla="*/ 0 w 160"/>
                      <a:gd name="T1" fmla="*/ 0 h 422"/>
                      <a:gd name="T2" fmla="*/ 0 w 160"/>
                      <a:gd name="T3" fmla="*/ 0 h 422"/>
                      <a:gd name="T4" fmla="*/ 0 w 160"/>
                      <a:gd name="T5" fmla="*/ 0 h 422"/>
                      <a:gd name="T6" fmla="*/ 0 w 160"/>
                      <a:gd name="T7" fmla="*/ 0 h 422"/>
                      <a:gd name="T8" fmla="*/ 0 w 160"/>
                      <a:gd name="T9" fmla="*/ 0 h 4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0"/>
                      <a:gd name="T16" fmla="*/ 0 h 422"/>
                      <a:gd name="T17" fmla="*/ 160 w 160"/>
                      <a:gd name="T18" fmla="*/ 422 h 4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0" h="422">
                        <a:moveTo>
                          <a:pt x="0" y="421"/>
                        </a:moveTo>
                        <a:lnTo>
                          <a:pt x="159" y="263"/>
                        </a:lnTo>
                        <a:lnTo>
                          <a:pt x="159" y="0"/>
                        </a:lnTo>
                        <a:lnTo>
                          <a:pt x="0" y="150"/>
                        </a:lnTo>
                        <a:lnTo>
                          <a:pt x="0" y="421"/>
                        </a:lnTo>
                      </a:path>
                    </a:pathLst>
                  </a:custGeom>
                  <a:solidFill>
                    <a:srgbClr val="7A7A5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74" name="Freeform 206"/>
                  <p:cNvSpPr>
                    <a:spLocks noChangeArrowheads="1"/>
                  </p:cNvSpPr>
                  <p:nvPr/>
                </p:nvSpPr>
                <p:spPr bwMode="auto">
                  <a:xfrm>
                    <a:off x="5128" y="2471"/>
                    <a:ext cx="36" cy="96"/>
                  </a:xfrm>
                  <a:custGeom>
                    <a:avLst/>
                    <a:gdLst>
                      <a:gd name="T0" fmla="*/ 0 w 160"/>
                      <a:gd name="T1" fmla="*/ 0 h 422"/>
                      <a:gd name="T2" fmla="*/ 0 w 160"/>
                      <a:gd name="T3" fmla="*/ 0 h 422"/>
                      <a:gd name="T4" fmla="*/ 0 w 160"/>
                      <a:gd name="T5" fmla="*/ 0 h 422"/>
                      <a:gd name="T6" fmla="*/ 0 w 160"/>
                      <a:gd name="T7" fmla="*/ 0 h 422"/>
                      <a:gd name="T8" fmla="*/ 0 w 160"/>
                      <a:gd name="T9" fmla="*/ 0 h 4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0"/>
                      <a:gd name="T16" fmla="*/ 0 h 422"/>
                      <a:gd name="T17" fmla="*/ 160 w 160"/>
                      <a:gd name="T18" fmla="*/ 422 h 4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0" h="422">
                        <a:moveTo>
                          <a:pt x="0" y="421"/>
                        </a:moveTo>
                        <a:lnTo>
                          <a:pt x="159" y="263"/>
                        </a:lnTo>
                        <a:lnTo>
                          <a:pt x="159" y="0"/>
                        </a:lnTo>
                        <a:lnTo>
                          <a:pt x="0" y="150"/>
                        </a:lnTo>
                        <a:lnTo>
                          <a:pt x="0" y="421"/>
                        </a:lnTo>
                      </a:path>
                    </a:pathLst>
                  </a:custGeom>
                  <a:noFill/>
                  <a:ln w="9360">
                    <a:solidFill>
                      <a:srgbClr val="49493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75" name="Freeform 207"/>
                  <p:cNvSpPr>
                    <a:spLocks noChangeArrowheads="1"/>
                  </p:cNvSpPr>
                  <p:nvPr/>
                </p:nvSpPr>
                <p:spPr bwMode="auto">
                  <a:xfrm>
                    <a:off x="4796" y="2559"/>
                    <a:ext cx="296" cy="47"/>
                  </a:xfrm>
                  <a:custGeom>
                    <a:avLst/>
                    <a:gdLst>
                      <a:gd name="T0" fmla="*/ 0 w 1305"/>
                      <a:gd name="T1" fmla="*/ 0 h 209"/>
                      <a:gd name="T2" fmla="*/ 0 w 1305"/>
                      <a:gd name="T3" fmla="*/ 0 h 209"/>
                      <a:gd name="T4" fmla="*/ 1 w 1305"/>
                      <a:gd name="T5" fmla="*/ 0 h 209"/>
                      <a:gd name="T6" fmla="*/ 1 w 1305"/>
                      <a:gd name="T7" fmla="*/ 0 h 209"/>
                      <a:gd name="T8" fmla="*/ 0 w 1305"/>
                      <a:gd name="T9" fmla="*/ 0 h 2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05"/>
                      <a:gd name="T16" fmla="*/ 0 h 209"/>
                      <a:gd name="T17" fmla="*/ 1305 w 1305"/>
                      <a:gd name="T18" fmla="*/ 209 h 2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05" h="209">
                        <a:moveTo>
                          <a:pt x="0" y="208"/>
                        </a:moveTo>
                        <a:lnTo>
                          <a:pt x="164" y="0"/>
                        </a:lnTo>
                        <a:lnTo>
                          <a:pt x="1304" y="0"/>
                        </a:lnTo>
                        <a:lnTo>
                          <a:pt x="1138" y="208"/>
                        </a:lnTo>
                        <a:lnTo>
                          <a:pt x="0" y="208"/>
                        </a:lnTo>
                      </a:path>
                    </a:pathLst>
                  </a:custGeom>
                  <a:solidFill>
                    <a:srgbClr val="C9C9B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76" name="Freeform 208"/>
                  <p:cNvSpPr>
                    <a:spLocks noChangeArrowheads="1"/>
                  </p:cNvSpPr>
                  <p:nvPr/>
                </p:nvSpPr>
                <p:spPr bwMode="auto">
                  <a:xfrm>
                    <a:off x="4796" y="2559"/>
                    <a:ext cx="296" cy="47"/>
                  </a:xfrm>
                  <a:custGeom>
                    <a:avLst/>
                    <a:gdLst>
                      <a:gd name="T0" fmla="*/ 0 w 1305"/>
                      <a:gd name="T1" fmla="*/ 0 h 209"/>
                      <a:gd name="T2" fmla="*/ 0 w 1305"/>
                      <a:gd name="T3" fmla="*/ 0 h 209"/>
                      <a:gd name="T4" fmla="*/ 1 w 1305"/>
                      <a:gd name="T5" fmla="*/ 0 h 209"/>
                      <a:gd name="T6" fmla="*/ 1 w 1305"/>
                      <a:gd name="T7" fmla="*/ 0 h 209"/>
                      <a:gd name="T8" fmla="*/ 0 w 1305"/>
                      <a:gd name="T9" fmla="*/ 0 h 2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05"/>
                      <a:gd name="T16" fmla="*/ 0 h 209"/>
                      <a:gd name="T17" fmla="*/ 1305 w 1305"/>
                      <a:gd name="T18" fmla="*/ 209 h 2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05" h="209">
                        <a:moveTo>
                          <a:pt x="0" y="208"/>
                        </a:moveTo>
                        <a:lnTo>
                          <a:pt x="164" y="0"/>
                        </a:lnTo>
                        <a:lnTo>
                          <a:pt x="1304" y="0"/>
                        </a:lnTo>
                        <a:lnTo>
                          <a:pt x="1138" y="208"/>
                        </a:lnTo>
                        <a:lnTo>
                          <a:pt x="0" y="208"/>
                        </a:lnTo>
                      </a:path>
                    </a:pathLst>
                  </a:custGeom>
                  <a:noFill/>
                  <a:ln w="9360">
                    <a:solidFill>
                      <a:srgbClr val="49493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77" name="Freeform 209"/>
                  <p:cNvSpPr>
                    <a:spLocks noChangeArrowheads="1"/>
                  </p:cNvSpPr>
                  <p:nvPr/>
                </p:nvSpPr>
                <p:spPr bwMode="auto">
                  <a:xfrm>
                    <a:off x="5053" y="2559"/>
                    <a:ext cx="38" cy="56"/>
                  </a:xfrm>
                  <a:custGeom>
                    <a:avLst/>
                    <a:gdLst>
                      <a:gd name="T0" fmla="*/ 0 w 169"/>
                      <a:gd name="T1" fmla="*/ 0 h 249"/>
                      <a:gd name="T2" fmla="*/ 0 w 169"/>
                      <a:gd name="T3" fmla="*/ 0 h 249"/>
                      <a:gd name="T4" fmla="*/ 0 w 169"/>
                      <a:gd name="T5" fmla="*/ 0 h 249"/>
                      <a:gd name="T6" fmla="*/ 0 w 169"/>
                      <a:gd name="T7" fmla="*/ 0 h 249"/>
                      <a:gd name="T8" fmla="*/ 0 w 169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9"/>
                      <a:gd name="T16" fmla="*/ 0 h 249"/>
                      <a:gd name="T17" fmla="*/ 169 w 169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9" h="249">
                        <a:moveTo>
                          <a:pt x="0" y="248"/>
                        </a:moveTo>
                        <a:lnTo>
                          <a:pt x="168" y="75"/>
                        </a:lnTo>
                        <a:lnTo>
                          <a:pt x="168" y="0"/>
                        </a:lnTo>
                        <a:lnTo>
                          <a:pt x="0" y="207"/>
                        </a:lnTo>
                        <a:lnTo>
                          <a:pt x="0" y="248"/>
                        </a:lnTo>
                      </a:path>
                    </a:pathLst>
                  </a:custGeom>
                  <a:solidFill>
                    <a:srgbClr val="7A7A5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78" name="Freeform 210"/>
                  <p:cNvSpPr>
                    <a:spLocks noChangeArrowheads="1"/>
                  </p:cNvSpPr>
                  <p:nvPr/>
                </p:nvSpPr>
                <p:spPr bwMode="auto">
                  <a:xfrm>
                    <a:off x="5053" y="2559"/>
                    <a:ext cx="38" cy="56"/>
                  </a:xfrm>
                  <a:custGeom>
                    <a:avLst/>
                    <a:gdLst>
                      <a:gd name="T0" fmla="*/ 0 w 169"/>
                      <a:gd name="T1" fmla="*/ 0 h 249"/>
                      <a:gd name="T2" fmla="*/ 0 w 169"/>
                      <a:gd name="T3" fmla="*/ 0 h 249"/>
                      <a:gd name="T4" fmla="*/ 0 w 169"/>
                      <a:gd name="T5" fmla="*/ 0 h 249"/>
                      <a:gd name="T6" fmla="*/ 0 w 169"/>
                      <a:gd name="T7" fmla="*/ 0 h 249"/>
                      <a:gd name="T8" fmla="*/ 0 w 169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9"/>
                      <a:gd name="T16" fmla="*/ 0 h 249"/>
                      <a:gd name="T17" fmla="*/ 169 w 169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9" h="249">
                        <a:moveTo>
                          <a:pt x="0" y="248"/>
                        </a:moveTo>
                        <a:lnTo>
                          <a:pt x="168" y="75"/>
                        </a:lnTo>
                        <a:lnTo>
                          <a:pt x="168" y="0"/>
                        </a:lnTo>
                        <a:lnTo>
                          <a:pt x="0" y="207"/>
                        </a:lnTo>
                        <a:lnTo>
                          <a:pt x="0" y="248"/>
                        </a:lnTo>
                      </a:path>
                    </a:pathLst>
                  </a:custGeom>
                  <a:noFill/>
                  <a:ln w="9360">
                    <a:solidFill>
                      <a:srgbClr val="49493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79" name="Freeform 211"/>
                  <p:cNvSpPr>
                    <a:spLocks noChangeArrowheads="1"/>
                  </p:cNvSpPr>
                  <p:nvPr/>
                </p:nvSpPr>
                <p:spPr bwMode="auto">
                  <a:xfrm>
                    <a:off x="4796" y="2605"/>
                    <a:ext cx="259" cy="10"/>
                  </a:xfrm>
                  <a:custGeom>
                    <a:avLst/>
                    <a:gdLst>
                      <a:gd name="T0" fmla="*/ 0 w 1140"/>
                      <a:gd name="T1" fmla="*/ 0 h 44"/>
                      <a:gd name="T2" fmla="*/ 1 w 1140"/>
                      <a:gd name="T3" fmla="*/ 0 h 44"/>
                      <a:gd name="T4" fmla="*/ 1 w 1140"/>
                      <a:gd name="T5" fmla="*/ 0 h 44"/>
                      <a:gd name="T6" fmla="*/ 0 w 1140"/>
                      <a:gd name="T7" fmla="*/ 0 h 44"/>
                      <a:gd name="T8" fmla="*/ 0 w 1140"/>
                      <a:gd name="T9" fmla="*/ 0 h 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40"/>
                      <a:gd name="T16" fmla="*/ 0 h 44"/>
                      <a:gd name="T17" fmla="*/ 1140 w 1140"/>
                      <a:gd name="T18" fmla="*/ 44 h 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40" h="44">
                        <a:moveTo>
                          <a:pt x="0" y="0"/>
                        </a:moveTo>
                        <a:lnTo>
                          <a:pt x="1139" y="0"/>
                        </a:lnTo>
                        <a:lnTo>
                          <a:pt x="1139" y="43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7B7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80" name="Freeform 212"/>
                  <p:cNvSpPr>
                    <a:spLocks noChangeArrowheads="1"/>
                  </p:cNvSpPr>
                  <p:nvPr/>
                </p:nvSpPr>
                <p:spPr bwMode="auto">
                  <a:xfrm>
                    <a:off x="4796" y="2605"/>
                    <a:ext cx="259" cy="10"/>
                  </a:xfrm>
                  <a:custGeom>
                    <a:avLst/>
                    <a:gdLst>
                      <a:gd name="T0" fmla="*/ 0 w 1140"/>
                      <a:gd name="T1" fmla="*/ 0 h 44"/>
                      <a:gd name="T2" fmla="*/ 1 w 1140"/>
                      <a:gd name="T3" fmla="*/ 0 h 44"/>
                      <a:gd name="T4" fmla="*/ 1 w 1140"/>
                      <a:gd name="T5" fmla="*/ 0 h 44"/>
                      <a:gd name="T6" fmla="*/ 0 w 1140"/>
                      <a:gd name="T7" fmla="*/ 0 h 44"/>
                      <a:gd name="T8" fmla="*/ 0 w 1140"/>
                      <a:gd name="T9" fmla="*/ 0 h 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40"/>
                      <a:gd name="T16" fmla="*/ 0 h 44"/>
                      <a:gd name="T17" fmla="*/ 1140 w 1140"/>
                      <a:gd name="T18" fmla="*/ 44 h 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40" h="44">
                        <a:moveTo>
                          <a:pt x="0" y="0"/>
                        </a:moveTo>
                        <a:lnTo>
                          <a:pt x="1139" y="0"/>
                        </a:lnTo>
                        <a:lnTo>
                          <a:pt x="1139" y="43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49493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81" name="Freeform 213"/>
                  <p:cNvSpPr>
                    <a:spLocks noChangeArrowheads="1"/>
                  </p:cNvSpPr>
                  <p:nvPr/>
                </p:nvSpPr>
                <p:spPr bwMode="auto">
                  <a:xfrm>
                    <a:off x="4844" y="2471"/>
                    <a:ext cx="266" cy="26"/>
                  </a:xfrm>
                  <a:custGeom>
                    <a:avLst/>
                    <a:gdLst>
                      <a:gd name="T0" fmla="*/ 0 w 1174"/>
                      <a:gd name="T1" fmla="*/ 0 h 116"/>
                      <a:gd name="T2" fmla="*/ 0 w 1174"/>
                      <a:gd name="T3" fmla="*/ 0 h 116"/>
                      <a:gd name="T4" fmla="*/ 1 w 1174"/>
                      <a:gd name="T5" fmla="*/ 0 h 116"/>
                      <a:gd name="T6" fmla="*/ 1 w 1174"/>
                      <a:gd name="T7" fmla="*/ 0 h 116"/>
                      <a:gd name="T8" fmla="*/ 0 w 1174"/>
                      <a:gd name="T9" fmla="*/ 0 h 1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4"/>
                      <a:gd name="T16" fmla="*/ 0 h 116"/>
                      <a:gd name="T17" fmla="*/ 1174 w 1174"/>
                      <a:gd name="T18" fmla="*/ 116 h 1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4" h="116">
                        <a:moveTo>
                          <a:pt x="0" y="115"/>
                        </a:moveTo>
                        <a:lnTo>
                          <a:pt x="124" y="0"/>
                        </a:lnTo>
                        <a:lnTo>
                          <a:pt x="1173" y="0"/>
                        </a:lnTo>
                        <a:lnTo>
                          <a:pt x="1056" y="115"/>
                        </a:lnTo>
                        <a:lnTo>
                          <a:pt x="0" y="115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82" name="Freeform 214"/>
                  <p:cNvSpPr>
                    <a:spLocks noChangeArrowheads="1"/>
                  </p:cNvSpPr>
                  <p:nvPr/>
                </p:nvSpPr>
                <p:spPr bwMode="auto">
                  <a:xfrm>
                    <a:off x="4844" y="2471"/>
                    <a:ext cx="266" cy="26"/>
                  </a:xfrm>
                  <a:custGeom>
                    <a:avLst/>
                    <a:gdLst>
                      <a:gd name="T0" fmla="*/ 0 w 1174"/>
                      <a:gd name="T1" fmla="*/ 0 h 116"/>
                      <a:gd name="T2" fmla="*/ 0 w 1174"/>
                      <a:gd name="T3" fmla="*/ 0 h 116"/>
                      <a:gd name="T4" fmla="*/ 1 w 1174"/>
                      <a:gd name="T5" fmla="*/ 0 h 116"/>
                      <a:gd name="T6" fmla="*/ 1 w 1174"/>
                      <a:gd name="T7" fmla="*/ 0 h 116"/>
                      <a:gd name="T8" fmla="*/ 0 w 1174"/>
                      <a:gd name="T9" fmla="*/ 0 h 1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4"/>
                      <a:gd name="T16" fmla="*/ 0 h 116"/>
                      <a:gd name="T17" fmla="*/ 1174 w 1174"/>
                      <a:gd name="T18" fmla="*/ 116 h 1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4" h="116">
                        <a:moveTo>
                          <a:pt x="0" y="115"/>
                        </a:moveTo>
                        <a:lnTo>
                          <a:pt x="124" y="0"/>
                        </a:lnTo>
                        <a:lnTo>
                          <a:pt x="1173" y="0"/>
                        </a:lnTo>
                        <a:lnTo>
                          <a:pt x="1056" y="115"/>
                        </a:lnTo>
                        <a:lnTo>
                          <a:pt x="0" y="115"/>
                        </a:lnTo>
                      </a:path>
                    </a:pathLst>
                  </a:cu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83" name="Freeform 215"/>
                  <p:cNvSpPr>
                    <a:spLocks noChangeArrowheads="1"/>
                  </p:cNvSpPr>
                  <p:nvPr/>
                </p:nvSpPr>
                <p:spPr bwMode="auto">
                  <a:xfrm>
                    <a:off x="4842" y="2281"/>
                    <a:ext cx="264" cy="25"/>
                  </a:xfrm>
                  <a:custGeom>
                    <a:avLst/>
                    <a:gdLst>
                      <a:gd name="T0" fmla="*/ 0 w 1166"/>
                      <a:gd name="T1" fmla="*/ 0 h 112"/>
                      <a:gd name="T2" fmla="*/ 0 w 1166"/>
                      <a:gd name="T3" fmla="*/ 0 h 112"/>
                      <a:gd name="T4" fmla="*/ 1 w 1166"/>
                      <a:gd name="T5" fmla="*/ 0 h 112"/>
                      <a:gd name="T6" fmla="*/ 1 w 1166"/>
                      <a:gd name="T7" fmla="*/ 0 h 112"/>
                      <a:gd name="T8" fmla="*/ 0 w 1166"/>
                      <a:gd name="T9" fmla="*/ 0 h 1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66"/>
                      <a:gd name="T16" fmla="*/ 0 h 112"/>
                      <a:gd name="T17" fmla="*/ 1166 w 1166"/>
                      <a:gd name="T18" fmla="*/ 112 h 1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66" h="112">
                        <a:moveTo>
                          <a:pt x="0" y="111"/>
                        </a:moveTo>
                        <a:lnTo>
                          <a:pt x="116" y="0"/>
                        </a:lnTo>
                        <a:lnTo>
                          <a:pt x="1165" y="0"/>
                        </a:lnTo>
                        <a:lnTo>
                          <a:pt x="1046" y="111"/>
                        </a:lnTo>
                        <a:lnTo>
                          <a:pt x="0" y="111"/>
                        </a:lnTo>
                      </a:path>
                    </a:pathLst>
                  </a:custGeom>
                  <a:solidFill>
                    <a:srgbClr val="C9C9B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84" name="Freeform 216"/>
                  <p:cNvSpPr>
                    <a:spLocks noChangeArrowheads="1"/>
                  </p:cNvSpPr>
                  <p:nvPr/>
                </p:nvSpPr>
                <p:spPr bwMode="auto">
                  <a:xfrm>
                    <a:off x="4842" y="2281"/>
                    <a:ext cx="264" cy="25"/>
                  </a:xfrm>
                  <a:custGeom>
                    <a:avLst/>
                    <a:gdLst>
                      <a:gd name="T0" fmla="*/ 0 w 1166"/>
                      <a:gd name="T1" fmla="*/ 0 h 112"/>
                      <a:gd name="T2" fmla="*/ 0 w 1166"/>
                      <a:gd name="T3" fmla="*/ 0 h 112"/>
                      <a:gd name="T4" fmla="*/ 1 w 1166"/>
                      <a:gd name="T5" fmla="*/ 0 h 112"/>
                      <a:gd name="T6" fmla="*/ 1 w 1166"/>
                      <a:gd name="T7" fmla="*/ 0 h 112"/>
                      <a:gd name="T8" fmla="*/ 0 w 1166"/>
                      <a:gd name="T9" fmla="*/ 0 h 1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66"/>
                      <a:gd name="T16" fmla="*/ 0 h 112"/>
                      <a:gd name="T17" fmla="*/ 1166 w 1166"/>
                      <a:gd name="T18" fmla="*/ 112 h 1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66" h="112">
                        <a:moveTo>
                          <a:pt x="0" y="111"/>
                        </a:moveTo>
                        <a:lnTo>
                          <a:pt x="116" y="0"/>
                        </a:lnTo>
                        <a:lnTo>
                          <a:pt x="1165" y="0"/>
                        </a:lnTo>
                        <a:lnTo>
                          <a:pt x="1046" y="111"/>
                        </a:lnTo>
                        <a:lnTo>
                          <a:pt x="0" y="111"/>
                        </a:lnTo>
                      </a:path>
                    </a:pathLst>
                  </a:custGeom>
                  <a:noFill/>
                  <a:ln w="9360">
                    <a:solidFill>
                      <a:srgbClr val="49493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85" name="Freeform 217"/>
                  <p:cNvSpPr>
                    <a:spLocks noChangeArrowheads="1"/>
                  </p:cNvSpPr>
                  <p:nvPr/>
                </p:nvSpPr>
                <p:spPr bwMode="auto">
                  <a:xfrm>
                    <a:off x="4842" y="2305"/>
                    <a:ext cx="240" cy="189"/>
                  </a:xfrm>
                  <a:custGeom>
                    <a:avLst/>
                    <a:gdLst>
                      <a:gd name="T0" fmla="*/ 0 w 1059"/>
                      <a:gd name="T1" fmla="*/ 0 h 833"/>
                      <a:gd name="T2" fmla="*/ 1 w 1059"/>
                      <a:gd name="T3" fmla="*/ 0 h 833"/>
                      <a:gd name="T4" fmla="*/ 1 w 1059"/>
                      <a:gd name="T5" fmla="*/ 0 h 833"/>
                      <a:gd name="T6" fmla="*/ 0 w 1059"/>
                      <a:gd name="T7" fmla="*/ 0 h 833"/>
                      <a:gd name="T8" fmla="*/ 0 w 1059"/>
                      <a:gd name="T9" fmla="*/ 0 h 8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9"/>
                      <a:gd name="T16" fmla="*/ 0 h 833"/>
                      <a:gd name="T17" fmla="*/ 1059 w 1059"/>
                      <a:gd name="T18" fmla="*/ 833 h 8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9" h="833">
                        <a:moveTo>
                          <a:pt x="0" y="0"/>
                        </a:moveTo>
                        <a:lnTo>
                          <a:pt x="1058" y="0"/>
                        </a:lnTo>
                        <a:lnTo>
                          <a:pt x="1058" y="832"/>
                        </a:lnTo>
                        <a:lnTo>
                          <a:pt x="0" y="83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7B7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86" name="Freeform 218"/>
                  <p:cNvSpPr>
                    <a:spLocks noChangeArrowheads="1"/>
                  </p:cNvSpPr>
                  <p:nvPr/>
                </p:nvSpPr>
                <p:spPr bwMode="auto">
                  <a:xfrm>
                    <a:off x="4842" y="2305"/>
                    <a:ext cx="240" cy="189"/>
                  </a:xfrm>
                  <a:custGeom>
                    <a:avLst/>
                    <a:gdLst>
                      <a:gd name="T0" fmla="*/ 0 w 1059"/>
                      <a:gd name="T1" fmla="*/ 0 h 833"/>
                      <a:gd name="T2" fmla="*/ 1 w 1059"/>
                      <a:gd name="T3" fmla="*/ 0 h 833"/>
                      <a:gd name="T4" fmla="*/ 1 w 1059"/>
                      <a:gd name="T5" fmla="*/ 0 h 833"/>
                      <a:gd name="T6" fmla="*/ 0 w 1059"/>
                      <a:gd name="T7" fmla="*/ 0 h 833"/>
                      <a:gd name="T8" fmla="*/ 0 w 1059"/>
                      <a:gd name="T9" fmla="*/ 0 h 8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9"/>
                      <a:gd name="T16" fmla="*/ 0 h 833"/>
                      <a:gd name="T17" fmla="*/ 1059 w 1059"/>
                      <a:gd name="T18" fmla="*/ 833 h 8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9" h="833">
                        <a:moveTo>
                          <a:pt x="0" y="0"/>
                        </a:moveTo>
                        <a:lnTo>
                          <a:pt x="1058" y="0"/>
                        </a:lnTo>
                        <a:lnTo>
                          <a:pt x="1058" y="832"/>
                        </a:lnTo>
                        <a:lnTo>
                          <a:pt x="0" y="83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49493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7687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4863" y="2330"/>
                    <a:ext cx="197" cy="145"/>
                    <a:chOff x="4863" y="2330"/>
                    <a:chExt cx="197" cy="145"/>
                  </a:xfrm>
                </p:grpSpPr>
                <p:sp>
                  <p:nvSpPr>
                    <p:cNvPr id="67691" name="Freeform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3" y="2330"/>
                      <a:ext cx="198" cy="146"/>
                    </a:xfrm>
                    <a:custGeom>
                      <a:avLst/>
                      <a:gdLst>
                        <a:gd name="T0" fmla="*/ 0 w 875"/>
                        <a:gd name="T1" fmla="*/ 0 h 644"/>
                        <a:gd name="T2" fmla="*/ 0 w 875"/>
                        <a:gd name="T3" fmla="*/ 0 h 644"/>
                        <a:gd name="T4" fmla="*/ 0 w 875"/>
                        <a:gd name="T5" fmla="*/ 0 h 644"/>
                        <a:gd name="T6" fmla="*/ 0 w 875"/>
                        <a:gd name="T7" fmla="*/ 0 h 644"/>
                        <a:gd name="T8" fmla="*/ 0 w 875"/>
                        <a:gd name="T9" fmla="*/ 0 h 6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75"/>
                        <a:gd name="T16" fmla="*/ 0 h 644"/>
                        <a:gd name="T17" fmla="*/ 875 w 875"/>
                        <a:gd name="T18" fmla="*/ 644 h 6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75" h="644">
                          <a:moveTo>
                            <a:pt x="0" y="0"/>
                          </a:moveTo>
                          <a:lnTo>
                            <a:pt x="874" y="0"/>
                          </a:lnTo>
                          <a:lnTo>
                            <a:pt x="874" y="643"/>
                          </a:lnTo>
                          <a:lnTo>
                            <a:pt x="0" y="64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92" name="Text Box 2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63" y="2330"/>
                      <a:ext cx="198" cy="146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5000" rIns="90000" bIns="45000" anchor="ctr"/>
                    <a:lstStyle/>
                    <a:p>
                      <a:pPr algn="ctr">
                        <a:tabLst>
                          <a:tab pos="0" algn="l"/>
                          <a:tab pos="503238" algn="l"/>
                          <a:tab pos="1006475" algn="l"/>
                          <a:tab pos="1511300" algn="l"/>
                          <a:tab pos="2014538" algn="l"/>
                          <a:tab pos="2519363" algn="l"/>
                          <a:tab pos="3022600" algn="l"/>
                          <a:tab pos="3527425" algn="l"/>
                          <a:tab pos="4030663" algn="l"/>
                          <a:tab pos="4535488" algn="l"/>
                          <a:tab pos="5038725" algn="l"/>
                          <a:tab pos="5543550" algn="l"/>
                          <a:tab pos="6046788" algn="l"/>
                          <a:tab pos="6551613" algn="l"/>
                          <a:tab pos="7054850" algn="l"/>
                          <a:tab pos="7558088" algn="l"/>
                          <a:tab pos="8062913" algn="l"/>
                          <a:tab pos="8566150" algn="l"/>
                          <a:tab pos="9070975" algn="l"/>
                          <a:tab pos="9574213" algn="l"/>
                          <a:tab pos="10079038" algn="l"/>
                        </a:tabLst>
                      </a:pPr>
                      <a:r>
                        <a:rPr lang="en-US" sz="2400" b="1" i="1">
                          <a:solidFill>
                            <a:srgbClr val="000099"/>
                          </a:solidFill>
                        </a:rPr>
                        <a:t>T</a:t>
                      </a:r>
                    </a:p>
                  </p:txBody>
                </p:sp>
              </p:grpSp>
              <p:sp>
                <p:nvSpPr>
                  <p:cNvPr id="67688" name="Freeform 222"/>
                  <p:cNvSpPr>
                    <a:spLocks noChangeArrowheads="1"/>
                  </p:cNvSpPr>
                  <p:nvPr/>
                </p:nvSpPr>
                <p:spPr bwMode="auto">
                  <a:xfrm>
                    <a:off x="4863" y="2330"/>
                    <a:ext cx="198" cy="146"/>
                  </a:xfrm>
                  <a:custGeom>
                    <a:avLst/>
                    <a:gdLst>
                      <a:gd name="T0" fmla="*/ 0 w 875"/>
                      <a:gd name="T1" fmla="*/ 0 h 644"/>
                      <a:gd name="T2" fmla="*/ 0 w 875"/>
                      <a:gd name="T3" fmla="*/ 0 h 644"/>
                      <a:gd name="T4" fmla="*/ 0 w 875"/>
                      <a:gd name="T5" fmla="*/ 0 h 644"/>
                      <a:gd name="T6" fmla="*/ 0 w 875"/>
                      <a:gd name="T7" fmla="*/ 0 h 644"/>
                      <a:gd name="T8" fmla="*/ 0 w 875"/>
                      <a:gd name="T9" fmla="*/ 0 h 6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75"/>
                      <a:gd name="T16" fmla="*/ 0 h 644"/>
                      <a:gd name="T17" fmla="*/ 875 w 875"/>
                      <a:gd name="T18" fmla="*/ 644 h 6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75" h="644">
                        <a:moveTo>
                          <a:pt x="0" y="0"/>
                        </a:moveTo>
                        <a:lnTo>
                          <a:pt x="874" y="0"/>
                        </a:lnTo>
                        <a:lnTo>
                          <a:pt x="874" y="643"/>
                        </a:lnTo>
                        <a:lnTo>
                          <a:pt x="0" y="64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49493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89" name="Freeform 223"/>
                  <p:cNvSpPr>
                    <a:spLocks noChangeArrowheads="1"/>
                  </p:cNvSpPr>
                  <p:nvPr/>
                </p:nvSpPr>
                <p:spPr bwMode="auto">
                  <a:xfrm>
                    <a:off x="5079" y="2281"/>
                    <a:ext cx="27" cy="212"/>
                  </a:xfrm>
                  <a:custGeom>
                    <a:avLst/>
                    <a:gdLst>
                      <a:gd name="T0" fmla="*/ 0 w 120"/>
                      <a:gd name="T1" fmla="*/ 0 h 933"/>
                      <a:gd name="T2" fmla="*/ 0 w 120"/>
                      <a:gd name="T3" fmla="*/ 0 h 933"/>
                      <a:gd name="T4" fmla="*/ 0 w 120"/>
                      <a:gd name="T5" fmla="*/ 0 h 933"/>
                      <a:gd name="T6" fmla="*/ 0 w 120"/>
                      <a:gd name="T7" fmla="*/ 0 h 933"/>
                      <a:gd name="T8" fmla="*/ 0 w 120"/>
                      <a:gd name="T9" fmla="*/ 0 h 9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933"/>
                      <a:gd name="T17" fmla="*/ 120 w 120"/>
                      <a:gd name="T18" fmla="*/ 933 h 9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933">
                        <a:moveTo>
                          <a:pt x="0" y="932"/>
                        </a:moveTo>
                        <a:lnTo>
                          <a:pt x="119" y="814"/>
                        </a:lnTo>
                        <a:lnTo>
                          <a:pt x="119" y="0"/>
                        </a:lnTo>
                        <a:lnTo>
                          <a:pt x="0" y="107"/>
                        </a:lnTo>
                        <a:lnTo>
                          <a:pt x="0" y="932"/>
                        </a:lnTo>
                      </a:path>
                    </a:pathLst>
                  </a:custGeom>
                  <a:solidFill>
                    <a:srgbClr val="7A7A5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90" name="Freeform 224"/>
                  <p:cNvSpPr>
                    <a:spLocks noChangeArrowheads="1"/>
                  </p:cNvSpPr>
                  <p:nvPr/>
                </p:nvSpPr>
                <p:spPr bwMode="auto">
                  <a:xfrm>
                    <a:off x="5079" y="2281"/>
                    <a:ext cx="27" cy="212"/>
                  </a:xfrm>
                  <a:custGeom>
                    <a:avLst/>
                    <a:gdLst>
                      <a:gd name="T0" fmla="*/ 0 w 120"/>
                      <a:gd name="T1" fmla="*/ 0 h 933"/>
                      <a:gd name="T2" fmla="*/ 0 w 120"/>
                      <a:gd name="T3" fmla="*/ 0 h 933"/>
                      <a:gd name="T4" fmla="*/ 0 w 120"/>
                      <a:gd name="T5" fmla="*/ 0 h 933"/>
                      <a:gd name="T6" fmla="*/ 0 w 120"/>
                      <a:gd name="T7" fmla="*/ 0 h 933"/>
                      <a:gd name="T8" fmla="*/ 0 w 120"/>
                      <a:gd name="T9" fmla="*/ 0 h 9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933"/>
                      <a:gd name="T17" fmla="*/ 120 w 120"/>
                      <a:gd name="T18" fmla="*/ 933 h 9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933">
                        <a:moveTo>
                          <a:pt x="0" y="932"/>
                        </a:moveTo>
                        <a:lnTo>
                          <a:pt x="119" y="814"/>
                        </a:lnTo>
                        <a:lnTo>
                          <a:pt x="119" y="0"/>
                        </a:lnTo>
                        <a:lnTo>
                          <a:pt x="0" y="107"/>
                        </a:lnTo>
                        <a:lnTo>
                          <a:pt x="0" y="932"/>
                        </a:lnTo>
                      </a:path>
                    </a:pathLst>
                  </a:custGeom>
                  <a:noFill/>
                  <a:ln w="9360">
                    <a:solidFill>
                      <a:srgbClr val="49493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7610" name="Text Box 225"/>
                <p:cNvSpPr txBox="1">
                  <a:spLocks noChangeArrowheads="1"/>
                </p:cNvSpPr>
                <p:nvPr/>
              </p:nvSpPr>
              <p:spPr bwMode="auto">
                <a:xfrm>
                  <a:off x="3810" y="2497"/>
                  <a:ext cx="232" cy="24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0" tIns="19440" rIns="0" bIns="0"/>
                <a:lstStyle/>
                <a:p>
                  <a:pPr algn="ctr">
                    <a:lnSpc>
                      <a:spcPct val="93000"/>
                    </a:lnSpc>
                    <a:tabLst>
                      <a:tab pos="0" algn="l"/>
                      <a:tab pos="503238" algn="l"/>
                      <a:tab pos="1006475" algn="l"/>
                      <a:tab pos="1511300" algn="l"/>
                      <a:tab pos="2014538" algn="l"/>
                      <a:tab pos="2519363" algn="l"/>
                      <a:tab pos="3022600" algn="l"/>
                      <a:tab pos="3527425" algn="l"/>
                      <a:tab pos="4030663" algn="l"/>
                      <a:tab pos="4535488" algn="l"/>
                      <a:tab pos="5038725" algn="l"/>
                      <a:tab pos="5543550" algn="l"/>
                      <a:tab pos="6046788" algn="l"/>
                      <a:tab pos="6551613" algn="l"/>
                      <a:tab pos="7054850" algn="l"/>
                      <a:tab pos="7558088" algn="l"/>
                      <a:tab pos="8062913" algn="l"/>
                      <a:tab pos="8566150" algn="l"/>
                      <a:tab pos="9070975" algn="l"/>
                      <a:tab pos="9574213" algn="l"/>
                      <a:tab pos="10079038" algn="l"/>
                    </a:tabLst>
                  </a:pPr>
                  <a:r>
                    <a:rPr lang="en-US" sz="2400" b="1">
                      <a:solidFill>
                        <a:srgbClr val="000000"/>
                      </a:solidFill>
                    </a:rPr>
                    <a:t>L2</a:t>
                  </a:r>
                </a:p>
              </p:txBody>
            </p:sp>
            <p:sp>
              <p:nvSpPr>
                <p:cNvPr id="67611" name="Freeform 226"/>
                <p:cNvSpPr>
                  <a:spLocks noChangeArrowheads="1"/>
                </p:cNvSpPr>
                <p:nvPr/>
              </p:nvSpPr>
              <p:spPr bwMode="auto">
                <a:xfrm>
                  <a:off x="3669" y="2501"/>
                  <a:ext cx="714" cy="348"/>
                </a:xfrm>
                <a:custGeom>
                  <a:avLst/>
                  <a:gdLst>
                    <a:gd name="T0" fmla="*/ 0 w 3149"/>
                    <a:gd name="T1" fmla="*/ 0 h 1534"/>
                    <a:gd name="T2" fmla="*/ 1 w 3149"/>
                    <a:gd name="T3" fmla="*/ 1 h 1534"/>
                    <a:gd name="T4" fmla="*/ 2 w 3149"/>
                    <a:gd name="T5" fmla="*/ 1 h 1534"/>
                    <a:gd name="T6" fmla="*/ 0 60000 65536"/>
                    <a:gd name="T7" fmla="*/ 0 60000 65536"/>
                    <a:gd name="T8" fmla="*/ 0 60000 65536"/>
                    <a:gd name="T9" fmla="*/ 0 w 3149"/>
                    <a:gd name="T10" fmla="*/ 0 h 1534"/>
                    <a:gd name="T11" fmla="*/ 3149 w 3149"/>
                    <a:gd name="T12" fmla="*/ 1534 h 15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49" h="1534">
                      <a:moveTo>
                        <a:pt x="0" y="0"/>
                      </a:moveTo>
                      <a:lnTo>
                        <a:pt x="1829" y="1529"/>
                      </a:lnTo>
                      <a:lnTo>
                        <a:pt x="3148" y="1533"/>
                      </a:lnTo>
                    </a:path>
                  </a:pathLst>
                </a:custGeom>
                <a:noFill/>
                <a:ln w="457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12" name="Text Box 227"/>
                <p:cNvSpPr txBox="1">
                  <a:spLocks noChangeArrowheads="1"/>
                </p:cNvSpPr>
                <p:nvPr/>
              </p:nvSpPr>
              <p:spPr bwMode="auto">
                <a:xfrm>
                  <a:off x="3727" y="2707"/>
                  <a:ext cx="220" cy="29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0" tIns="19440" rIns="0" bIns="0"/>
                <a:lstStyle/>
                <a:p>
                  <a:pPr algn="ctr">
                    <a:lnSpc>
                      <a:spcPct val="93000"/>
                    </a:lnSpc>
                    <a:tabLst>
                      <a:tab pos="0" algn="l"/>
                      <a:tab pos="503238" algn="l"/>
                      <a:tab pos="1006475" algn="l"/>
                      <a:tab pos="1511300" algn="l"/>
                      <a:tab pos="2014538" algn="l"/>
                      <a:tab pos="2519363" algn="l"/>
                      <a:tab pos="3022600" algn="l"/>
                      <a:tab pos="3527425" algn="l"/>
                      <a:tab pos="4030663" algn="l"/>
                      <a:tab pos="4535488" algn="l"/>
                      <a:tab pos="5038725" algn="l"/>
                      <a:tab pos="5543550" algn="l"/>
                      <a:tab pos="6046788" algn="l"/>
                      <a:tab pos="6551613" algn="l"/>
                      <a:tab pos="7054850" algn="l"/>
                      <a:tab pos="7558088" algn="l"/>
                      <a:tab pos="8062913" algn="l"/>
                      <a:tab pos="8566150" algn="l"/>
                      <a:tab pos="9070975" algn="l"/>
                      <a:tab pos="9574213" algn="l"/>
                      <a:tab pos="10079038" algn="l"/>
                    </a:tabLst>
                  </a:pPr>
                  <a:r>
                    <a:rPr lang="en-US" sz="2400" b="1">
                      <a:solidFill>
                        <a:srgbClr val="000000"/>
                      </a:solidFill>
                    </a:rPr>
                    <a:t>L4</a:t>
                  </a:r>
                </a:p>
              </p:txBody>
            </p:sp>
            <p:sp>
              <p:nvSpPr>
                <p:cNvPr id="67613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3807" y="2365"/>
                  <a:ext cx="240" cy="51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5000" rIns="90000" bIns="45000"/>
                <a:lstStyle/>
                <a:p>
                  <a:pPr>
                    <a:tabLst>
                      <a:tab pos="0" algn="l"/>
                      <a:tab pos="503238" algn="l"/>
                      <a:tab pos="1006475" algn="l"/>
                      <a:tab pos="1511300" algn="l"/>
                      <a:tab pos="2014538" algn="l"/>
                      <a:tab pos="2519363" algn="l"/>
                      <a:tab pos="3022600" algn="l"/>
                      <a:tab pos="3527425" algn="l"/>
                      <a:tab pos="4030663" algn="l"/>
                      <a:tab pos="4535488" algn="l"/>
                      <a:tab pos="5038725" algn="l"/>
                      <a:tab pos="5543550" algn="l"/>
                      <a:tab pos="6046788" algn="l"/>
                      <a:tab pos="6551613" algn="l"/>
                      <a:tab pos="7054850" algn="l"/>
                      <a:tab pos="7558088" algn="l"/>
                      <a:tab pos="8062913" algn="l"/>
                      <a:tab pos="8566150" algn="l"/>
                      <a:tab pos="9070975" algn="l"/>
                      <a:tab pos="9574213" algn="l"/>
                      <a:tab pos="10079038" algn="l"/>
                    </a:tabLst>
                  </a:pPr>
                  <a:r>
                    <a:rPr lang="en-US" b="1">
                      <a:solidFill>
                        <a:srgbClr val="FF0000"/>
                      </a:solidFill>
                    </a:rPr>
                    <a:t>X </a:t>
                  </a:r>
                </a:p>
              </p:txBody>
            </p:sp>
            <p:sp>
              <p:nvSpPr>
                <p:cNvPr id="67614" name="Text Box 229"/>
                <p:cNvSpPr txBox="1">
                  <a:spLocks noChangeArrowheads="1"/>
                </p:cNvSpPr>
                <p:nvPr/>
              </p:nvSpPr>
              <p:spPr bwMode="auto">
                <a:xfrm>
                  <a:off x="4699" y="2707"/>
                  <a:ext cx="220" cy="29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0" tIns="19440" rIns="0" bIns="0"/>
                <a:lstStyle/>
                <a:p>
                  <a:pPr algn="ctr">
                    <a:lnSpc>
                      <a:spcPct val="93000"/>
                    </a:lnSpc>
                    <a:tabLst>
                      <a:tab pos="0" algn="l"/>
                      <a:tab pos="503238" algn="l"/>
                      <a:tab pos="1006475" algn="l"/>
                      <a:tab pos="1511300" algn="l"/>
                      <a:tab pos="2014538" algn="l"/>
                      <a:tab pos="2519363" algn="l"/>
                      <a:tab pos="3022600" algn="l"/>
                      <a:tab pos="3527425" algn="l"/>
                      <a:tab pos="4030663" algn="l"/>
                      <a:tab pos="4535488" algn="l"/>
                      <a:tab pos="5038725" algn="l"/>
                      <a:tab pos="5543550" algn="l"/>
                      <a:tab pos="6046788" algn="l"/>
                      <a:tab pos="6551613" algn="l"/>
                      <a:tab pos="7054850" algn="l"/>
                      <a:tab pos="7558088" algn="l"/>
                      <a:tab pos="8062913" algn="l"/>
                      <a:tab pos="8566150" algn="l"/>
                      <a:tab pos="9070975" algn="l"/>
                      <a:tab pos="9574213" algn="l"/>
                      <a:tab pos="10079038" algn="l"/>
                    </a:tabLst>
                  </a:pPr>
                  <a:r>
                    <a:rPr lang="en-US" sz="2400" b="1">
                      <a:solidFill>
                        <a:srgbClr val="000000"/>
                      </a:solidFill>
                    </a:rPr>
                    <a:t>L5</a:t>
                  </a:r>
                </a:p>
              </p:txBody>
            </p:sp>
            <p:sp>
              <p:nvSpPr>
                <p:cNvPr id="67615" name="Text Box 230"/>
                <p:cNvSpPr txBox="1">
                  <a:spLocks noChangeArrowheads="1"/>
                </p:cNvSpPr>
                <p:nvPr/>
              </p:nvSpPr>
              <p:spPr bwMode="auto">
                <a:xfrm>
                  <a:off x="4264" y="2928"/>
                  <a:ext cx="276" cy="24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0" tIns="19440" rIns="0" bIns="0"/>
                <a:lstStyle/>
                <a:p>
                  <a:pPr algn="ctr">
                    <a:lnSpc>
                      <a:spcPct val="93000"/>
                    </a:lnSpc>
                    <a:tabLst>
                      <a:tab pos="0" algn="l"/>
                      <a:tab pos="503238" algn="l"/>
                      <a:tab pos="1006475" algn="l"/>
                      <a:tab pos="1511300" algn="l"/>
                      <a:tab pos="2014538" algn="l"/>
                      <a:tab pos="2519363" algn="l"/>
                      <a:tab pos="3022600" algn="l"/>
                      <a:tab pos="3527425" algn="l"/>
                      <a:tab pos="4030663" algn="l"/>
                      <a:tab pos="4535488" algn="l"/>
                      <a:tab pos="5038725" algn="l"/>
                      <a:tab pos="5543550" algn="l"/>
                      <a:tab pos="6046788" algn="l"/>
                      <a:tab pos="6551613" algn="l"/>
                      <a:tab pos="7054850" algn="l"/>
                      <a:tab pos="7558088" algn="l"/>
                      <a:tab pos="8062913" algn="l"/>
                      <a:tab pos="8566150" algn="l"/>
                      <a:tab pos="9070975" algn="l"/>
                      <a:tab pos="9574213" algn="l"/>
                      <a:tab pos="10079038" algn="l"/>
                    </a:tabLst>
                  </a:pPr>
                  <a:r>
                    <a:rPr lang="en-US" sz="2400" b="1">
                      <a:solidFill>
                        <a:srgbClr val="000000"/>
                      </a:solidFill>
                    </a:rPr>
                    <a:t>M1</a:t>
                  </a:r>
                </a:p>
              </p:txBody>
            </p:sp>
            <p:grpSp>
              <p:nvGrpSpPr>
                <p:cNvPr id="67616" name="Group 231"/>
                <p:cNvGrpSpPr>
                  <a:grpSpLocks/>
                </p:cNvGrpSpPr>
                <p:nvPr/>
              </p:nvGrpSpPr>
              <p:grpSpPr bwMode="auto">
                <a:xfrm>
                  <a:off x="4221" y="2633"/>
                  <a:ext cx="352" cy="335"/>
                  <a:chOff x="4221" y="2633"/>
                  <a:chExt cx="352" cy="335"/>
                </a:xfrm>
              </p:grpSpPr>
              <p:grpSp>
                <p:nvGrpSpPr>
                  <p:cNvPr id="67617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4221" y="2633"/>
                    <a:ext cx="352" cy="335"/>
                    <a:chOff x="4221" y="2633"/>
                    <a:chExt cx="352" cy="335"/>
                  </a:xfrm>
                </p:grpSpPr>
                <p:sp>
                  <p:nvSpPr>
                    <p:cNvPr id="67618" name="Freeform 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52" y="2724"/>
                      <a:ext cx="7" cy="5"/>
                    </a:xfrm>
                    <a:custGeom>
                      <a:avLst/>
                      <a:gdLst>
                        <a:gd name="T0" fmla="*/ 0 w 31"/>
                        <a:gd name="T1" fmla="*/ 0 h 22"/>
                        <a:gd name="T2" fmla="*/ 0 w 31"/>
                        <a:gd name="T3" fmla="*/ 0 h 22"/>
                        <a:gd name="T4" fmla="*/ 0 w 31"/>
                        <a:gd name="T5" fmla="*/ 0 h 22"/>
                        <a:gd name="T6" fmla="*/ 0 60000 65536"/>
                        <a:gd name="T7" fmla="*/ 0 60000 65536"/>
                        <a:gd name="T8" fmla="*/ 0 60000 65536"/>
                        <a:gd name="T9" fmla="*/ 0 w 31"/>
                        <a:gd name="T10" fmla="*/ 0 h 22"/>
                        <a:gd name="T11" fmla="*/ 31 w 31"/>
                        <a:gd name="T12" fmla="*/ 22 h 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1" h="22">
                          <a:moveTo>
                            <a:pt x="5" y="0"/>
                          </a:moveTo>
                          <a:cubicBezTo>
                            <a:pt x="11" y="7"/>
                            <a:pt x="30" y="2"/>
                            <a:pt x="26" y="21"/>
                          </a:cubicBezTo>
                          <a:cubicBezTo>
                            <a:pt x="19" y="14"/>
                            <a:pt x="0" y="19"/>
                            <a:pt x="5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19" name="Freeform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2" y="2727"/>
                      <a:ext cx="8" cy="4"/>
                    </a:xfrm>
                    <a:custGeom>
                      <a:avLst/>
                      <a:gdLst>
                        <a:gd name="T0" fmla="*/ 0 w 37"/>
                        <a:gd name="T1" fmla="*/ 0 h 16"/>
                        <a:gd name="T2" fmla="*/ 0 w 37"/>
                        <a:gd name="T3" fmla="*/ 0 h 16"/>
                        <a:gd name="T4" fmla="*/ 0 w 37"/>
                        <a:gd name="T5" fmla="*/ 0 h 16"/>
                        <a:gd name="T6" fmla="*/ 0 60000 65536"/>
                        <a:gd name="T7" fmla="*/ 0 60000 65536"/>
                        <a:gd name="T8" fmla="*/ 0 60000 65536"/>
                        <a:gd name="T9" fmla="*/ 0 w 37"/>
                        <a:gd name="T10" fmla="*/ 0 h 16"/>
                        <a:gd name="T11" fmla="*/ 37 w 37"/>
                        <a:gd name="T12" fmla="*/ 16 h 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7" h="16">
                          <a:moveTo>
                            <a:pt x="36" y="0"/>
                          </a:moveTo>
                          <a:cubicBezTo>
                            <a:pt x="34" y="15"/>
                            <a:pt x="17" y="15"/>
                            <a:pt x="0" y="13"/>
                          </a:cubicBezTo>
                          <a:cubicBezTo>
                            <a:pt x="7" y="3"/>
                            <a:pt x="23" y="3"/>
                            <a:pt x="36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20" name="Freeform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9" y="2738"/>
                      <a:ext cx="7" cy="4"/>
                    </a:xfrm>
                    <a:custGeom>
                      <a:avLst/>
                      <a:gdLst>
                        <a:gd name="T0" fmla="*/ 0 w 29"/>
                        <a:gd name="T1" fmla="*/ 0 h 19"/>
                        <a:gd name="T2" fmla="*/ 0 w 29"/>
                        <a:gd name="T3" fmla="*/ 0 h 19"/>
                        <a:gd name="T4" fmla="*/ 0 w 29"/>
                        <a:gd name="T5" fmla="*/ 0 h 19"/>
                        <a:gd name="T6" fmla="*/ 0 60000 65536"/>
                        <a:gd name="T7" fmla="*/ 0 60000 65536"/>
                        <a:gd name="T8" fmla="*/ 0 60000 65536"/>
                        <a:gd name="T9" fmla="*/ 0 w 29"/>
                        <a:gd name="T10" fmla="*/ 0 h 19"/>
                        <a:gd name="T11" fmla="*/ 29 w 29"/>
                        <a:gd name="T12" fmla="*/ 19 h 1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9" h="19">
                          <a:moveTo>
                            <a:pt x="28" y="3"/>
                          </a:moveTo>
                          <a:cubicBezTo>
                            <a:pt x="27" y="14"/>
                            <a:pt x="16" y="18"/>
                            <a:pt x="0" y="16"/>
                          </a:cubicBezTo>
                          <a:cubicBezTo>
                            <a:pt x="2" y="4"/>
                            <a:pt x="12" y="0"/>
                            <a:pt x="28" y="3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21" name="Freeform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7" y="2756"/>
                      <a:ext cx="16" cy="5"/>
                    </a:xfrm>
                    <a:custGeom>
                      <a:avLst/>
                      <a:gdLst>
                        <a:gd name="T0" fmla="*/ 0 w 71"/>
                        <a:gd name="T1" fmla="*/ 0 h 23"/>
                        <a:gd name="T2" fmla="*/ 0 w 71"/>
                        <a:gd name="T3" fmla="*/ 0 h 23"/>
                        <a:gd name="T4" fmla="*/ 0 w 71"/>
                        <a:gd name="T5" fmla="*/ 0 h 23"/>
                        <a:gd name="T6" fmla="*/ 0 60000 65536"/>
                        <a:gd name="T7" fmla="*/ 0 60000 65536"/>
                        <a:gd name="T8" fmla="*/ 0 60000 65536"/>
                        <a:gd name="T9" fmla="*/ 0 w 71"/>
                        <a:gd name="T10" fmla="*/ 0 h 23"/>
                        <a:gd name="T11" fmla="*/ 71 w 71"/>
                        <a:gd name="T12" fmla="*/ 23 h 2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1" h="23">
                          <a:moveTo>
                            <a:pt x="70" y="0"/>
                          </a:moveTo>
                          <a:cubicBezTo>
                            <a:pt x="55" y="16"/>
                            <a:pt x="21" y="12"/>
                            <a:pt x="0" y="22"/>
                          </a:cubicBezTo>
                          <a:cubicBezTo>
                            <a:pt x="10" y="1"/>
                            <a:pt x="39" y="0"/>
                            <a:pt x="70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22" name="Freeform 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7" y="2760"/>
                      <a:ext cx="16" cy="7"/>
                    </a:xfrm>
                    <a:custGeom>
                      <a:avLst/>
                      <a:gdLst>
                        <a:gd name="T0" fmla="*/ 0 w 71"/>
                        <a:gd name="T1" fmla="*/ 0 h 29"/>
                        <a:gd name="T2" fmla="*/ 0 w 71"/>
                        <a:gd name="T3" fmla="*/ 0 h 29"/>
                        <a:gd name="T4" fmla="*/ 0 w 71"/>
                        <a:gd name="T5" fmla="*/ 0 h 29"/>
                        <a:gd name="T6" fmla="*/ 0 60000 65536"/>
                        <a:gd name="T7" fmla="*/ 0 60000 65536"/>
                        <a:gd name="T8" fmla="*/ 0 60000 65536"/>
                        <a:gd name="T9" fmla="*/ 0 w 71"/>
                        <a:gd name="T10" fmla="*/ 0 h 29"/>
                        <a:gd name="T11" fmla="*/ 71 w 71"/>
                        <a:gd name="T12" fmla="*/ 29 h 2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1" h="29">
                          <a:moveTo>
                            <a:pt x="70" y="0"/>
                          </a:moveTo>
                          <a:cubicBezTo>
                            <a:pt x="58" y="21"/>
                            <a:pt x="22" y="17"/>
                            <a:pt x="0" y="28"/>
                          </a:cubicBezTo>
                          <a:cubicBezTo>
                            <a:pt x="10" y="5"/>
                            <a:pt x="43" y="5"/>
                            <a:pt x="70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23" name="Freeform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34" y="2759"/>
                      <a:ext cx="7" cy="12"/>
                    </a:xfrm>
                    <a:custGeom>
                      <a:avLst/>
                      <a:gdLst>
                        <a:gd name="T0" fmla="*/ 0 w 29"/>
                        <a:gd name="T1" fmla="*/ 0 h 51"/>
                        <a:gd name="T2" fmla="*/ 0 w 29"/>
                        <a:gd name="T3" fmla="*/ 0 h 51"/>
                        <a:gd name="T4" fmla="*/ 0 w 29"/>
                        <a:gd name="T5" fmla="*/ 0 h 51"/>
                        <a:gd name="T6" fmla="*/ 0 60000 65536"/>
                        <a:gd name="T7" fmla="*/ 0 60000 65536"/>
                        <a:gd name="T8" fmla="*/ 0 60000 65536"/>
                        <a:gd name="T9" fmla="*/ 0 w 29"/>
                        <a:gd name="T10" fmla="*/ 0 h 51"/>
                        <a:gd name="T11" fmla="*/ 29 w 29"/>
                        <a:gd name="T12" fmla="*/ 51 h 5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9" h="51">
                          <a:moveTo>
                            <a:pt x="0" y="22"/>
                          </a:moveTo>
                          <a:cubicBezTo>
                            <a:pt x="7" y="0"/>
                            <a:pt x="18" y="30"/>
                            <a:pt x="28" y="28"/>
                          </a:cubicBezTo>
                          <a:cubicBezTo>
                            <a:pt x="21" y="50"/>
                            <a:pt x="9" y="20"/>
                            <a:pt x="0" y="22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24" name="Freeform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7" y="2767"/>
                      <a:ext cx="16" cy="7"/>
                    </a:xfrm>
                    <a:custGeom>
                      <a:avLst/>
                      <a:gdLst>
                        <a:gd name="T0" fmla="*/ 0 w 71"/>
                        <a:gd name="T1" fmla="*/ 0 h 29"/>
                        <a:gd name="T2" fmla="*/ 0 w 71"/>
                        <a:gd name="T3" fmla="*/ 0 h 29"/>
                        <a:gd name="T4" fmla="*/ 0 w 71"/>
                        <a:gd name="T5" fmla="*/ 0 h 29"/>
                        <a:gd name="T6" fmla="*/ 0 60000 65536"/>
                        <a:gd name="T7" fmla="*/ 0 60000 65536"/>
                        <a:gd name="T8" fmla="*/ 0 60000 65536"/>
                        <a:gd name="T9" fmla="*/ 0 w 71"/>
                        <a:gd name="T10" fmla="*/ 0 h 29"/>
                        <a:gd name="T11" fmla="*/ 71 w 71"/>
                        <a:gd name="T12" fmla="*/ 29 h 2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1" h="29">
                          <a:moveTo>
                            <a:pt x="70" y="0"/>
                          </a:moveTo>
                          <a:cubicBezTo>
                            <a:pt x="60" y="23"/>
                            <a:pt x="23" y="18"/>
                            <a:pt x="0" y="28"/>
                          </a:cubicBezTo>
                          <a:cubicBezTo>
                            <a:pt x="13" y="8"/>
                            <a:pt x="43" y="5"/>
                            <a:pt x="70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25" name="Freeform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1" y="2793"/>
                      <a:ext cx="13" cy="13"/>
                    </a:xfrm>
                    <a:custGeom>
                      <a:avLst/>
                      <a:gdLst>
                        <a:gd name="T0" fmla="*/ 0 w 57"/>
                        <a:gd name="T1" fmla="*/ 0 h 58"/>
                        <a:gd name="T2" fmla="*/ 0 w 57"/>
                        <a:gd name="T3" fmla="*/ 0 h 58"/>
                        <a:gd name="T4" fmla="*/ 0 w 57"/>
                        <a:gd name="T5" fmla="*/ 0 h 58"/>
                        <a:gd name="T6" fmla="*/ 0 w 57"/>
                        <a:gd name="T7" fmla="*/ 0 h 58"/>
                        <a:gd name="T8" fmla="*/ 0 w 57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"/>
                        <a:gd name="T16" fmla="*/ 0 h 58"/>
                        <a:gd name="T17" fmla="*/ 57 w 57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" h="58">
                          <a:moveTo>
                            <a:pt x="49" y="8"/>
                          </a:moveTo>
                          <a:cubicBezTo>
                            <a:pt x="48" y="26"/>
                            <a:pt x="35" y="30"/>
                            <a:pt x="56" y="36"/>
                          </a:cubicBezTo>
                          <a:cubicBezTo>
                            <a:pt x="42" y="48"/>
                            <a:pt x="19" y="51"/>
                            <a:pt x="0" y="57"/>
                          </a:cubicBezTo>
                          <a:cubicBezTo>
                            <a:pt x="0" y="48"/>
                            <a:pt x="0" y="38"/>
                            <a:pt x="0" y="29"/>
                          </a:cubicBezTo>
                          <a:cubicBezTo>
                            <a:pt x="30" y="46"/>
                            <a:pt x="2" y="0"/>
                            <a:pt x="49" y="8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26" name="Freeform 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1" y="2816"/>
                      <a:ext cx="16" cy="7"/>
                    </a:xfrm>
                    <a:custGeom>
                      <a:avLst/>
                      <a:gdLst>
                        <a:gd name="T0" fmla="*/ 0 w 71"/>
                        <a:gd name="T1" fmla="*/ 0 h 29"/>
                        <a:gd name="T2" fmla="*/ 0 w 71"/>
                        <a:gd name="T3" fmla="*/ 0 h 29"/>
                        <a:gd name="T4" fmla="*/ 0 w 71"/>
                        <a:gd name="T5" fmla="*/ 0 h 29"/>
                        <a:gd name="T6" fmla="*/ 0 60000 65536"/>
                        <a:gd name="T7" fmla="*/ 0 60000 65536"/>
                        <a:gd name="T8" fmla="*/ 0 60000 65536"/>
                        <a:gd name="T9" fmla="*/ 0 w 71"/>
                        <a:gd name="T10" fmla="*/ 0 h 29"/>
                        <a:gd name="T11" fmla="*/ 71 w 71"/>
                        <a:gd name="T12" fmla="*/ 29 h 2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1" h="29">
                          <a:moveTo>
                            <a:pt x="68" y="0"/>
                          </a:moveTo>
                          <a:cubicBezTo>
                            <a:pt x="70" y="27"/>
                            <a:pt x="25" y="8"/>
                            <a:pt x="19" y="28"/>
                          </a:cubicBezTo>
                          <a:cubicBezTo>
                            <a:pt x="0" y="11"/>
                            <a:pt x="48" y="2"/>
                            <a:pt x="68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27" name="Freeform 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0" y="2819"/>
                      <a:ext cx="21" cy="7"/>
                    </a:xfrm>
                    <a:custGeom>
                      <a:avLst/>
                      <a:gdLst>
                        <a:gd name="T0" fmla="*/ 0 w 92"/>
                        <a:gd name="T1" fmla="*/ 0 h 30"/>
                        <a:gd name="T2" fmla="*/ 0 w 92"/>
                        <a:gd name="T3" fmla="*/ 0 h 30"/>
                        <a:gd name="T4" fmla="*/ 0 w 92"/>
                        <a:gd name="T5" fmla="*/ 0 h 30"/>
                        <a:gd name="T6" fmla="*/ 0 60000 65536"/>
                        <a:gd name="T7" fmla="*/ 0 60000 65536"/>
                        <a:gd name="T8" fmla="*/ 0 60000 65536"/>
                        <a:gd name="T9" fmla="*/ 0 w 92"/>
                        <a:gd name="T10" fmla="*/ 0 h 30"/>
                        <a:gd name="T11" fmla="*/ 92 w 92"/>
                        <a:gd name="T12" fmla="*/ 30 h 3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2" h="30">
                          <a:moveTo>
                            <a:pt x="91" y="0"/>
                          </a:moveTo>
                          <a:cubicBezTo>
                            <a:pt x="72" y="21"/>
                            <a:pt x="28" y="16"/>
                            <a:pt x="0" y="29"/>
                          </a:cubicBezTo>
                          <a:cubicBezTo>
                            <a:pt x="15" y="3"/>
                            <a:pt x="55" y="4"/>
                            <a:pt x="91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28" name="Freeform 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07" y="2822"/>
                      <a:ext cx="5" cy="5"/>
                    </a:xfrm>
                    <a:custGeom>
                      <a:avLst/>
                      <a:gdLst>
                        <a:gd name="T0" fmla="*/ 0 w 22"/>
                        <a:gd name="T1" fmla="*/ 0 h 24"/>
                        <a:gd name="T2" fmla="*/ 0 w 22"/>
                        <a:gd name="T3" fmla="*/ 0 h 24"/>
                        <a:gd name="T4" fmla="*/ 0 w 22"/>
                        <a:gd name="T5" fmla="*/ 0 h 24"/>
                        <a:gd name="T6" fmla="*/ 0 w 22"/>
                        <a:gd name="T7" fmla="*/ 0 h 24"/>
                        <a:gd name="T8" fmla="*/ 0 w 22"/>
                        <a:gd name="T9" fmla="*/ 0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24"/>
                        <a:gd name="T17" fmla="*/ 22 w 22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24">
                          <a:moveTo>
                            <a:pt x="21" y="21"/>
                          </a:moveTo>
                          <a:cubicBezTo>
                            <a:pt x="10" y="23"/>
                            <a:pt x="9" y="15"/>
                            <a:pt x="0" y="14"/>
                          </a:cubicBezTo>
                          <a:cubicBezTo>
                            <a:pt x="1" y="8"/>
                            <a:pt x="7" y="7"/>
                            <a:pt x="7" y="0"/>
                          </a:cubicBezTo>
                          <a:cubicBezTo>
                            <a:pt x="12" y="0"/>
                            <a:pt x="16" y="0"/>
                            <a:pt x="21" y="0"/>
                          </a:cubicBezTo>
                          <a:cubicBezTo>
                            <a:pt x="21" y="7"/>
                            <a:pt x="21" y="14"/>
                            <a:pt x="21" y="21"/>
                          </a:cubicBezTo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29" name="Freeform 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2" y="2829"/>
                      <a:ext cx="7" cy="8"/>
                    </a:xfrm>
                    <a:custGeom>
                      <a:avLst/>
                      <a:gdLst>
                        <a:gd name="T0" fmla="*/ 0 w 33"/>
                        <a:gd name="T1" fmla="*/ 0 h 36"/>
                        <a:gd name="T2" fmla="*/ 0 w 33"/>
                        <a:gd name="T3" fmla="*/ 0 h 36"/>
                        <a:gd name="T4" fmla="*/ 0 w 33"/>
                        <a:gd name="T5" fmla="*/ 0 h 36"/>
                        <a:gd name="T6" fmla="*/ 0 60000 65536"/>
                        <a:gd name="T7" fmla="*/ 0 60000 65536"/>
                        <a:gd name="T8" fmla="*/ 0 60000 65536"/>
                        <a:gd name="T9" fmla="*/ 0 w 33"/>
                        <a:gd name="T10" fmla="*/ 0 h 36"/>
                        <a:gd name="T11" fmla="*/ 33 w 33"/>
                        <a:gd name="T12" fmla="*/ 36 h 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3" h="36">
                          <a:moveTo>
                            <a:pt x="11" y="4"/>
                          </a:moveTo>
                          <a:cubicBezTo>
                            <a:pt x="27" y="0"/>
                            <a:pt x="21" y="17"/>
                            <a:pt x="32" y="18"/>
                          </a:cubicBezTo>
                          <a:cubicBezTo>
                            <a:pt x="29" y="35"/>
                            <a:pt x="0" y="23"/>
                            <a:pt x="11" y="4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30" name="Freeform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6" y="2829"/>
                      <a:ext cx="13" cy="8"/>
                    </a:xfrm>
                    <a:custGeom>
                      <a:avLst/>
                      <a:gdLst>
                        <a:gd name="T0" fmla="*/ 0 w 58"/>
                        <a:gd name="T1" fmla="*/ 0 h 34"/>
                        <a:gd name="T2" fmla="*/ 0 w 58"/>
                        <a:gd name="T3" fmla="*/ 0 h 34"/>
                        <a:gd name="T4" fmla="*/ 0 w 58"/>
                        <a:gd name="T5" fmla="*/ 0 h 34"/>
                        <a:gd name="T6" fmla="*/ 0 60000 65536"/>
                        <a:gd name="T7" fmla="*/ 0 60000 65536"/>
                        <a:gd name="T8" fmla="*/ 0 60000 65536"/>
                        <a:gd name="T9" fmla="*/ 0 w 58"/>
                        <a:gd name="T10" fmla="*/ 0 h 34"/>
                        <a:gd name="T11" fmla="*/ 58 w 58"/>
                        <a:gd name="T12" fmla="*/ 34 h 3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8" h="34">
                          <a:moveTo>
                            <a:pt x="57" y="12"/>
                          </a:moveTo>
                          <a:cubicBezTo>
                            <a:pt x="44" y="25"/>
                            <a:pt x="24" y="31"/>
                            <a:pt x="1" y="33"/>
                          </a:cubicBezTo>
                          <a:cubicBezTo>
                            <a:pt x="0" y="7"/>
                            <a:pt x="42" y="0"/>
                            <a:pt x="57" y="12"/>
                          </a:cubicBezTo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31" name="Freeform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2" y="2834"/>
                      <a:ext cx="7" cy="5"/>
                    </a:xfrm>
                    <a:custGeom>
                      <a:avLst/>
                      <a:gdLst>
                        <a:gd name="T0" fmla="*/ 0 w 29"/>
                        <a:gd name="T1" fmla="*/ 0 h 20"/>
                        <a:gd name="T2" fmla="*/ 0 w 29"/>
                        <a:gd name="T3" fmla="*/ 0 h 20"/>
                        <a:gd name="T4" fmla="*/ 0 w 29"/>
                        <a:gd name="T5" fmla="*/ 0 h 20"/>
                        <a:gd name="T6" fmla="*/ 0 60000 65536"/>
                        <a:gd name="T7" fmla="*/ 0 60000 65536"/>
                        <a:gd name="T8" fmla="*/ 0 60000 65536"/>
                        <a:gd name="T9" fmla="*/ 0 w 29"/>
                        <a:gd name="T10" fmla="*/ 0 h 20"/>
                        <a:gd name="T11" fmla="*/ 29 w 29"/>
                        <a:gd name="T12" fmla="*/ 20 h 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9" h="20">
                          <a:moveTo>
                            <a:pt x="28" y="3"/>
                          </a:moveTo>
                          <a:cubicBezTo>
                            <a:pt x="27" y="15"/>
                            <a:pt x="16" y="19"/>
                            <a:pt x="0" y="17"/>
                          </a:cubicBezTo>
                          <a:cubicBezTo>
                            <a:pt x="2" y="4"/>
                            <a:pt x="12" y="0"/>
                            <a:pt x="28" y="3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32" name="Freeform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1" y="2836"/>
                      <a:ext cx="19" cy="8"/>
                    </a:xfrm>
                    <a:custGeom>
                      <a:avLst/>
                      <a:gdLst>
                        <a:gd name="T0" fmla="*/ 0 w 84"/>
                        <a:gd name="T1" fmla="*/ 0 h 36"/>
                        <a:gd name="T2" fmla="*/ 0 w 84"/>
                        <a:gd name="T3" fmla="*/ 0 h 36"/>
                        <a:gd name="T4" fmla="*/ 0 w 84"/>
                        <a:gd name="T5" fmla="*/ 0 h 36"/>
                        <a:gd name="T6" fmla="*/ 0 60000 65536"/>
                        <a:gd name="T7" fmla="*/ 0 60000 65536"/>
                        <a:gd name="T8" fmla="*/ 0 60000 65536"/>
                        <a:gd name="T9" fmla="*/ 0 w 84"/>
                        <a:gd name="T10" fmla="*/ 0 h 36"/>
                        <a:gd name="T11" fmla="*/ 84 w 84"/>
                        <a:gd name="T12" fmla="*/ 36 h 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4" h="36">
                          <a:moveTo>
                            <a:pt x="83" y="0"/>
                          </a:moveTo>
                          <a:cubicBezTo>
                            <a:pt x="73" y="29"/>
                            <a:pt x="25" y="20"/>
                            <a:pt x="0" y="35"/>
                          </a:cubicBezTo>
                          <a:cubicBezTo>
                            <a:pt x="19" y="14"/>
                            <a:pt x="50" y="6"/>
                            <a:pt x="83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33" name="Freeform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2" y="2843"/>
                      <a:ext cx="29" cy="13"/>
                    </a:xfrm>
                    <a:custGeom>
                      <a:avLst/>
                      <a:gdLst>
                        <a:gd name="T0" fmla="*/ 0 w 127"/>
                        <a:gd name="T1" fmla="*/ 0 h 57"/>
                        <a:gd name="T2" fmla="*/ 0 w 127"/>
                        <a:gd name="T3" fmla="*/ 0 h 57"/>
                        <a:gd name="T4" fmla="*/ 0 w 127"/>
                        <a:gd name="T5" fmla="*/ 0 h 57"/>
                        <a:gd name="T6" fmla="*/ 0 60000 65536"/>
                        <a:gd name="T7" fmla="*/ 0 60000 65536"/>
                        <a:gd name="T8" fmla="*/ 0 60000 65536"/>
                        <a:gd name="T9" fmla="*/ 0 w 127"/>
                        <a:gd name="T10" fmla="*/ 0 h 57"/>
                        <a:gd name="T11" fmla="*/ 127 w 127"/>
                        <a:gd name="T12" fmla="*/ 57 h 5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7" h="57">
                          <a:moveTo>
                            <a:pt x="126" y="0"/>
                          </a:moveTo>
                          <a:cubicBezTo>
                            <a:pt x="98" y="32"/>
                            <a:pt x="37" y="32"/>
                            <a:pt x="0" y="56"/>
                          </a:cubicBezTo>
                          <a:cubicBezTo>
                            <a:pt x="32" y="27"/>
                            <a:pt x="76" y="12"/>
                            <a:pt x="126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34" name="Freeform 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9" y="2846"/>
                      <a:ext cx="13" cy="19"/>
                    </a:xfrm>
                    <a:custGeom>
                      <a:avLst/>
                      <a:gdLst>
                        <a:gd name="T0" fmla="*/ 0 w 57"/>
                        <a:gd name="T1" fmla="*/ 0 h 82"/>
                        <a:gd name="T2" fmla="*/ 0 w 57"/>
                        <a:gd name="T3" fmla="*/ 0 h 82"/>
                        <a:gd name="T4" fmla="*/ 0 w 57"/>
                        <a:gd name="T5" fmla="*/ 0 h 82"/>
                        <a:gd name="T6" fmla="*/ 0 w 57"/>
                        <a:gd name="T7" fmla="*/ 0 h 82"/>
                        <a:gd name="T8" fmla="*/ 0 w 57"/>
                        <a:gd name="T9" fmla="*/ 0 h 82"/>
                        <a:gd name="T10" fmla="*/ 0 w 57"/>
                        <a:gd name="T11" fmla="*/ 0 h 8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7"/>
                        <a:gd name="T19" fmla="*/ 0 h 82"/>
                        <a:gd name="T20" fmla="*/ 57 w 57"/>
                        <a:gd name="T21" fmla="*/ 82 h 8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7" h="82">
                          <a:moveTo>
                            <a:pt x="37" y="4"/>
                          </a:moveTo>
                          <a:cubicBezTo>
                            <a:pt x="34" y="22"/>
                            <a:pt x="14" y="23"/>
                            <a:pt x="23" y="53"/>
                          </a:cubicBezTo>
                          <a:cubicBezTo>
                            <a:pt x="31" y="54"/>
                            <a:pt x="35" y="51"/>
                            <a:pt x="37" y="46"/>
                          </a:cubicBezTo>
                          <a:cubicBezTo>
                            <a:pt x="56" y="52"/>
                            <a:pt x="30" y="70"/>
                            <a:pt x="30" y="81"/>
                          </a:cubicBezTo>
                          <a:cubicBezTo>
                            <a:pt x="14" y="78"/>
                            <a:pt x="37" y="44"/>
                            <a:pt x="15" y="66"/>
                          </a:cubicBezTo>
                          <a:cubicBezTo>
                            <a:pt x="0" y="50"/>
                            <a:pt x="10" y="0"/>
                            <a:pt x="37" y="4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35" name="Freeform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6" y="2847"/>
                      <a:ext cx="21" cy="8"/>
                    </a:xfrm>
                    <a:custGeom>
                      <a:avLst/>
                      <a:gdLst>
                        <a:gd name="T0" fmla="*/ 0 w 91"/>
                        <a:gd name="T1" fmla="*/ 0 h 36"/>
                        <a:gd name="T2" fmla="*/ 0 w 91"/>
                        <a:gd name="T3" fmla="*/ 0 h 36"/>
                        <a:gd name="T4" fmla="*/ 0 w 91"/>
                        <a:gd name="T5" fmla="*/ 0 h 36"/>
                        <a:gd name="T6" fmla="*/ 0 60000 65536"/>
                        <a:gd name="T7" fmla="*/ 0 60000 65536"/>
                        <a:gd name="T8" fmla="*/ 0 60000 65536"/>
                        <a:gd name="T9" fmla="*/ 0 w 91"/>
                        <a:gd name="T10" fmla="*/ 0 h 36"/>
                        <a:gd name="T11" fmla="*/ 91 w 91"/>
                        <a:gd name="T12" fmla="*/ 36 h 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1" h="36">
                          <a:moveTo>
                            <a:pt x="90" y="0"/>
                          </a:moveTo>
                          <a:cubicBezTo>
                            <a:pt x="77" y="28"/>
                            <a:pt x="32" y="25"/>
                            <a:pt x="0" y="35"/>
                          </a:cubicBezTo>
                          <a:cubicBezTo>
                            <a:pt x="24" y="18"/>
                            <a:pt x="54" y="5"/>
                            <a:pt x="90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36" name="Freeform 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7" y="2849"/>
                      <a:ext cx="7" cy="6"/>
                    </a:xfrm>
                    <a:custGeom>
                      <a:avLst/>
                      <a:gdLst>
                        <a:gd name="T0" fmla="*/ 0 w 33"/>
                        <a:gd name="T1" fmla="*/ 0 h 28"/>
                        <a:gd name="T2" fmla="*/ 0 w 33"/>
                        <a:gd name="T3" fmla="*/ 0 h 28"/>
                        <a:gd name="T4" fmla="*/ 0 w 33"/>
                        <a:gd name="T5" fmla="*/ 0 h 28"/>
                        <a:gd name="T6" fmla="*/ 0 60000 65536"/>
                        <a:gd name="T7" fmla="*/ 0 60000 65536"/>
                        <a:gd name="T8" fmla="*/ 0 60000 65536"/>
                        <a:gd name="T9" fmla="*/ 0 w 33"/>
                        <a:gd name="T10" fmla="*/ 0 h 28"/>
                        <a:gd name="T11" fmla="*/ 33 w 33"/>
                        <a:gd name="T12" fmla="*/ 28 h 2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3" h="28">
                          <a:moveTo>
                            <a:pt x="32" y="6"/>
                          </a:moveTo>
                          <a:cubicBezTo>
                            <a:pt x="29" y="15"/>
                            <a:pt x="19" y="17"/>
                            <a:pt x="18" y="27"/>
                          </a:cubicBezTo>
                          <a:cubicBezTo>
                            <a:pt x="0" y="24"/>
                            <a:pt x="18" y="0"/>
                            <a:pt x="32" y="6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37" name="Freeform 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01" y="2863"/>
                      <a:ext cx="5" cy="6"/>
                    </a:xfrm>
                    <a:custGeom>
                      <a:avLst/>
                      <a:gdLst>
                        <a:gd name="T0" fmla="*/ 0 w 22"/>
                        <a:gd name="T1" fmla="*/ 0 h 25"/>
                        <a:gd name="T2" fmla="*/ 0 w 22"/>
                        <a:gd name="T3" fmla="*/ 0 h 25"/>
                        <a:gd name="T4" fmla="*/ 0 w 22"/>
                        <a:gd name="T5" fmla="*/ 0 h 25"/>
                        <a:gd name="T6" fmla="*/ 0 w 22"/>
                        <a:gd name="T7" fmla="*/ 0 h 2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2"/>
                        <a:gd name="T13" fmla="*/ 0 h 25"/>
                        <a:gd name="T14" fmla="*/ 22 w 22"/>
                        <a:gd name="T15" fmla="*/ 25 h 2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2" h="25">
                          <a:moveTo>
                            <a:pt x="21" y="9"/>
                          </a:moveTo>
                          <a:cubicBezTo>
                            <a:pt x="17" y="23"/>
                            <a:pt x="10" y="24"/>
                            <a:pt x="0" y="16"/>
                          </a:cubicBezTo>
                          <a:cubicBezTo>
                            <a:pt x="0" y="12"/>
                            <a:pt x="0" y="7"/>
                            <a:pt x="0" y="2"/>
                          </a:cubicBezTo>
                          <a:cubicBezTo>
                            <a:pt x="11" y="0"/>
                            <a:pt x="11" y="9"/>
                            <a:pt x="21" y="9"/>
                          </a:cubicBezTo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38" name="Freeform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0" y="2902"/>
                      <a:ext cx="5" cy="8"/>
                    </a:xfrm>
                    <a:custGeom>
                      <a:avLst/>
                      <a:gdLst>
                        <a:gd name="T0" fmla="*/ 0 w 22"/>
                        <a:gd name="T1" fmla="*/ 0 h 36"/>
                        <a:gd name="T2" fmla="*/ 0 w 22"/>
                        <a:gd name="T3" fmla="*/ 0 h 36"/>
                        <a:gd name="T4" fmla="*/ 0 w 22"/>
                        <a:gd name="T5" fmla="*/ 0 h 36"/>
                        <a:gd name="T6" fmla="*/ 0 w 22"/>
                        <a:gd name="T7" fmla="*/ 0 h 3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2"/>
                        <a:gd name="T13" fmla="*/ 0 h 36"/>
                        <a:gd name="T14" fmla="*/ 22 w 22"/>
                        <a:gd name="T15" fmla="*/ 36 h 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2" h="36">
                          <a:moveTo>
                            <a:pt x="7" y="3"/>
                          </a:moveTo>
                          <a:cubicBezTo>
                            <a:pt x="21" y="0"/>
                            <a:pt x="17" y="35"/>
                            <a:pt x="0" y="24"/>
                          </a:cubicBezTo>
                          <a:cubicBezTo>
                            <a:pt x="0" y="19"/>
                            <a:pt x="0" y="15"/>
                            <a:pt x="0" y="10"/>
                          </a:cubicBezTo>
                          <a:cubicBezTo>
                            <a:pt x="6" y="11"/>
                            <a:pt x="6" y="7"/>
                            <a:pt x="7" y="3"/>
                          </a:cubicBezTo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39" name="Freeform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1" y="2912"/>
                      <a:ext cx="5" cy="8"/>
                    </a:xfrm>
                    <a:custGeom>
                      <a:avLst/>
                      <a:gdLst>
                        <a:gd name="T0" fmla="*/ 0 w 23"/>
                        <a:gd name="T1" fmla="*/ 0 h 37"/>
                        <a:gd name="T2" fmla="*/ 0 w 23"/>
                        <a:gd name="T3" fmla="*/ 0 h 37"/>
                        <a:gd name="T4" fmla="*/ 0 w 23"/>
                        <a:gd name="T5" fmla="*/ 0 h 37"/>
                        <a:gd name="T6" fmla="*/ 0 60000 65536"/>
                        <a:gd name="T7" fmla="*/ 0 60000 65536"/>
                        <a:gd name="T8" fmla="*/ 0 60000 65536"/>
                        <a:gd name="T9" fmla="*/ 0 w 23"/>
                        <a:gd name="T10" fmla="*/ 0 h 37"/>
                        <a:gd name="T11" fmla="*/ 23 w 23"/>
                        <a:gd name="T12" fmla="*/ 37 h 3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3" h="37">
                          <a:moveTo>
                            <a:pt x="7" y="0"/>
                          </a:moveTo>
                          <a:cubicBezTo>
                            <a:pt x="17" y="5"/>
                            <a:pt x="21" y="15"/>
                            <a:pt x="22" y="28"/>
                          </a:cubicBezTo>
                          <a:cubicBezTo>
                            <a:pt x="0" y="36"/>
                            <a:pt x="9" y="13"/>
                            <a:pt x="7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40" name="Freeform 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9" y="2915"/>
                      <a:ext cx="4" cy="5"/>
                    </a:xfrm>
                    <a:custGeom>
                      <a:avLst/>
                      <a:gdLst>
                        <a:gd name="T0" fmla="*/ 0 w 16"/>
                        <a:gd name="T1" fmla="*/ 0 h 24"/>
                        <a:gd name="T2" fmla="*/ 0 w 16"/>
                        <a:gd name="T3" fmla="*/ 0 h 24"/>
                        <a:gd name="T4" fmla="*/ 0 w 16"/>
                        <a:gd name="T5" fmla="*/ 0 h 24"/>
                        <a:gd name="T6" fmla="*/ 0 w 16"/>
                        <a:gd name="T7" fmla="*/ 0 h 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"/>
                        <a:gd name="T13" fmla="*/ 0 h 24"/>
                        <a:gd name="T14" fmla="*/ 16 w 16"/>
                        <a:gd name="T15" fmla="*/ 24 h 2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" h="24">
                          <a:moveTo>
                            <a:pt x="1" y="2"/>
                          </a:moveTo>
                          <a:cubicBezTo>
                            <a:pt x="13" y="0"/>
                            <a:pt x="14" y="8"/>
                            <a:pt x="15" y="16"/>
                          </a:cubicBezTo>
                          <a:cubicBezTo>
                            <a:pt x="9" y="14"/>
                            <a:pt x="8" y="19"/>
                            <a:pt x="8" y="23"/>
                          </a:cubicBezTo>
                          <a:cubicBezTo>
                            <a:pt x="0" y="22"/>
                            <a:pt x="2" y="11"/>
                            <a:pt x="1" y="2"/>
                          </a:cubicBezTo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41" name="Freeform 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8" y="2919"/>
                      <a:ext cx="5" cy="10"/>
                    </a:xfrm>
                    <a:custGeom>
                      <a:avLst/>
                      <a:gdLst>
                        <a:gd name="T0" fmla="*/ 0 w 22"/>
                        <a:gd name="T1" fmla="*/ 0 h 43"/>
                        <a:gd name="T2" fmla="*/ 0 w 22"/>
                        <a:gd name="T3" fmla="*/ 0 h 43"/>
                        <a:gd name="T4" fmla="*/ 0 w 22"/>
                        <a:gd name="T5" fmla="*/ 0 h 43"/>
                        <a:gd name="T6" fmla="*/ 0 60000 65536"/>
                        <a:gd name="T7" fmla="*/ 0 60000 65536"/>
                        <a:gd name="T8" fmla="*/ 0 60000 65536"/>
                        <a:gd name="T9" fmla="*/ 0 w 22"/>
                        <a:gd name="T10" fmla="*/ 0 h 43"/>
                        <a:gd name="T11" fmla="*/ 22 w 22"/>
                        <a:gd name="T12" fmla="*/ 43 h 4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2" h="43">
                          <a:moveTo>
                            <a:pt x="21" y="11"/>
                          </a:moveTo>
                          <a:cubicBezTo>
                            <a:pt x="21" y="17"/>
                            <a:pt x="21" y="25"/>
                            <a:pt x="21" y="32"/>
                          </a:cubicBezTo>
                          <a:cubicBezTo>
                            <a:pt x="0" y="42"/>
                            <a:pt x="0" y="0"/>
                            <a:pt x="21" y="11"/>
                          </a:cubicBezTo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42" name="Freeform 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0" y="2923"/>
                      <a:ext cx="6" cy="5"/>
                    </a:xfrm>
                    <a:custGeom>
                      <a:avLst/>
                      <a:gdLst>
                        <a:gd name="T0" fmla="*/ 0 w 25"/>
                        <a:gd name="T1" fmla="*/ 0 h 22"/>
                        <a:gd name="T2" fmla="*/ 0 w 25"/>
                        <a:gd name="T3" fmla="*/ 0 h 22"/>
                        <a:gd name="T4" fmla="*/ 0 w 25"/>
                        <a:gd name="T5" fmla="*/ 0 h 22"/>
                        <a:gd name="T6" fmla="*/ 0 w 25"/>
                        <a:gd name="T7" fmla="*/ 0 h 22"/>
                        <a:gd name="T8" fmla="*/ 0 w 25"/>
                        <a:gd name="T9" fmla="*/ 0 h 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22"/>
                        <a:gd name="T17" fmla="*/ 25 w 25"/>
                        <a:gd name="T18" fmla="*/ 22 h 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22">
                          <a:moveTo>
                            <a:pt x="9" y="0"/>
                          </a:moveTo>
                          <a:cubicBezTo>
                            <a:pt x="14" y="0"/>
                            <a:pt x="18" y="0"/>
                            <a:pt x="24" y="0"/>
                          </a:cubicBezTo>
                          <a:cubicBezTo>
                            <a:pt x="24" y="8"/>
                            <a:pt x="24" y="14"/>
                            <a:pt x="24" y="21"/>
                          </a:cubicBezTo>
                          <a:cubicBezTo>
                            <a:pt x="17" y="21"/>
                            <a:pt x="9" y="21"/>
                            <a:pt x="2" y="21"/>
                          </a:cubicBezTo>
                          <a:cubicBezTo>
                            <a:pt x="0" y="10"/>
                            <a:pt x="9" y="9"/>
                            <a:pt x="9" y="0"/>
                          </a:cubicBezTo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43" name="Freeform 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3" y="2927"/>
                      <a:ext cx="5" cy="10"/>
                    </a:xfrm>
                    <a:custGeom>
                      <a:avLst/>
                      <a:gdLst>
                        <a:gd name="T0" fmla="*/ 0 w 21"/>
                        <a:gd name="T1" fmla="*/ 0 h 42"/>
                        <a:gd name="T2" fmla="*/ 0 w 21"/>
                        <a:gd name="T3" fmla="*/ 0 h 42"/>
                        <a:gd name="T4" fmla="*/ 0 w 21"/>
                        <a:gd name="T5" fmla="*/ 0 h 42"/>
                        <a:gd name="T6" fmla="*/ 0 60000 65536"/>
                        <a:gd name="T7" fmla="*/ 0 60000 65536"/>
                        <a:gd name="T8" fmla="*/ 0 60000 65536"/>
                        <a:gd name="T9" fmla="*/ 0 w 21"/>
                        <a:gd name="T10" fmla="*/ 0 h 42"/>
                        <a:gd name="T11" fmla="*/ 21 w 21"/>
                        <a:gd name="T12" fmla="*/ 42 h 4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" h="42">
                          <a:moveTo>
                            <a:pt x="0" y="10"/>
                          </a:moveTo>
                          <a:cubicBezTo>
                            <a:pt x="20" y="0"/>
                            <a:pt x="20" y="41"/>
                            <a:pt x="0" y="31"/>
                          </a:cubicBezTo>
                          <a:cubicBezTo>
                            <a:pt x="0" y="24"/>
                            <a:pt x="0" y="17"/>
                            <a:pt x="0" y="10"/>
                          </a:cubicBezTo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44" name="Freeform 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52" y="2936"/>
                      <a:ext cx="7" cy="11"/>
                    </a:xfrm>
                    <a:custGeom>
                      <a:avLst/>
                      <a:gdLst>
                        <a:gd name="T0" fmla="*/ 0 w 29"/>
                        <a:gd name="T1" fmla="*/ 0 h 48"/>
                        <a:gd name="T2" fmla="*/ 0 w 29"/>
                        <a:gd name="T3" fmla="*/ 0 h 48"/>
                        <a:gd name="T4" fmla="*/ 0 60000 65536"/>
                        <a:gd name="T5" fmla="*/ 0 60000 65536"/>
                        <a:gd name="T6" fmla="*/ 0 w 29"/>
                        <a:gd name="T7" fmla="*/ 0 h 48"/>
                        <a:gd name="T8" fmla="*/ 29 w 29"/>
                        <a:gd name="T9" fmla="*/ 48 h 4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29" h="48">
                          <a:moveTo>
                            <a:pt x="28" y="25"/>
                          </a:moveTo>
                          <a:cubicBezTo>
                            <a:pt x="11" y="47"/>
                            <a:pt x="0" y="0"/>
                            <a:pt x="28" y="25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45" name="Freeform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1" y="2633"/>
                      <a:ext cx="353" cy="336"/>
                    </a:xfrm>
                    <a:custGeom>
                      <a:avLst/>
                      <a:gdLst>
                        <a:gd name="T0" fmla="*/ 1 w 1557"/>
                        <a:gd name="T1" fmla="*/ 0 h 1483"/>
                        <a:gd name="T2" fmla="*/ 0 w 1557"/>
                        <a:gd name="T3" fmla="*/ 1 h 1483"/>
                        <a:gd name="T4" fmla="*/ 0 w 1557"/>
                        <a:gd name="T5" fmla="*/ 1 h 1483"/>
                        <a:gd name="T6" fmla="*/ 0 w 1557"/>
                        <a:gd name="T7" fmla="*/ 0 h 1483"/>
                        <a:gd name="T8" fmla="*/ 0 w 1557"/>
                        <a:gd name="T9" fmla="*/ 0 h 1483"/>
                        <a:gd name="T10" fmla="*/ 0 w 1557"/>
                        <a:gd name="T11" fmla="*/ 0 h 1483"/>
                        <a:gd name="T12" fmla="*/ 0 w 1557"/>
                        <a:gd name="T13" fmla="*/ 0 h 1483"/>
                        <a:gd name="T14" fmla="*/ 0 w 1557"/>
                        <a:gd name="T15" fmla="*/ 0 h 1483"/>
                        <a:gd name="T16" fmla="*/ 0 w 1557"/>
                        <a:gd name="T17" fmla="*/ 1 h 1483"/>
                        <a:gd name="T18" fmla="*/ 0 w 1557"/>
                        <a:gd name="T19" fmla="*/ 1 h 1483"/>
                        <a:gd name="T20" fmla="*/ 0 w 1557"/>
                        <a:gd name="T21" fmla="*/ 1 h 1483"/>
                        <a:gd name="T22" fmla="*/ 0 w 1557"/>
                        <a:gd name="T23" fmla="*/ 1 h 1483"/>
                        <a:gd name="T24" fmla="*/ 0 w 1557"/>
                        <a:gd name="T25" fmla="*/ 1 h 1483"/>
                        <a:gd name="T26" fmla="*/ 0 w 1557"/>
                        <a:gd name="T27" fmla="*/ 0 h 1483"/>
                        <a:gd name="T28" fmla="*/ 0 w 1557"/>
                        <a:gd name="T29" fmla="*/ 0 h 1483"/>
                        <a:gd name="T30" fmla="*/ 0 w 1557"/>
                        <a:gd name="T31" fmla="*/ 0 h 1483"/>
                        <a:gd name="T32" fmla="*/ 0 w 1557"/>
                        <a:gd name="T33" fmla="*/ 0 h 1483"/>
                        <a:gd name="T34" fmla="*/ 1 w 1557"/>
                        <a:gd name="T35" fmla="*/ 0 h 1483"/>
                        <a:gd name="T36" fmla="*/ 1 w 1557"/>
                        <a:gd name="T37" fmla="*/ 0 h 1483"/>
                        <a:gd name="T38" fmla="*/ 0 w 1557"/>
                        <a:gd name="T39" fmla="*/ 0 h 1483"/>
                        <a:gd name="T40" fmla="*/ 1 w 1557"/>
                        <a:gd name="T41" fmla="*/ 0 h 1483"/>
                        <a:gd name="T42" fmla="*/ 0 w 1557"/>
                        <a:gd name="T43" fmla="*/ 0 h 1483"/>
                        <a:gd name="T44" fmla="*/ 0 w 1557"/>
                        <a:gd name="T45" fmla="*/ 0 h 1483"/>
                        <a:gd name="T46" fmla="*/ 0 w 1557"/>
                        <a:gd name="T47" fmla="*/ 0 h 1483"/>
                        <a:gd name="T48" fmla="*/ 1 w 1557"/>
                        <a:gd name="T49" fmla="*/ 0 h 1483"/>
                        <a:gd name="T50" fmla="*/ 0 w 1557"/>
                        <a:gd name="T51" fmla="*/ 0 h 1483"/>
                        <a:gd name="T52" fmla="*/ 0 w 1557"/>
                        <a:gd name="T53" fmla="*/ 0 h 1483"/>
                        <a:gd name="T54" fmla="*/ 0 w 1557"/>
                        <a:gd name="T55" fmla="*/ 0 h 1483"/>
                        <a:gd name="T56" fmla="*/ 1 w 1557"/>
                        <a:gd name="T57" fmla="*/ 0 h 1483"/>
                        <a:gd name="T58" fmla="*/ 1 w 1557"/>
                        <a:gd name="T59" fmla="*/ 0 h 1483"/>
                        <a:gd name="T60" fmla="*/ 0 w 1557"/>
                        <a:gd name="T61" fmla="*/ 0 h 1483"/>
                        <a:gd name="T62" fmla="*/ 1 w 1557"/>
                        <a:gd name="T63" fmla="*/ 0 h 1483"/>
                        <a:gd name="T64" fmla="*/ 1 w 1557"/>
                        <a:gd name="T65" fmla="*/ 0 h 1483"/>
                        <a:gd name="T66" fmla="*/ 0 w 1557"/>
                        <a:gd name="T67" fmla="*/ 0 h 1483"/>
                        <a:gd name="T68" fmla="*/ 1 w 1557"/>
                        <a:gd name="T69" fmla="*/ 0 h 1483"/>
                        <a:gd name="T70" fmla="*/ 1 w 1557"/>
                        <a:gd name="T71" fmla="*/ 0 h 1483"/>
                        <a:gd name="T72" fmla="*/ 0 w 1557"/>
                        <a:gd name="T73" fmla="*/ 1 h 1483"/>
                        <a:gd name="T74" fmla="*/ 0 w 1557"/>
                        <a:gd name="T75" fmla="*/ 0 h 1483"/>
                        <a:gd name="T76" fmla="*/ 0 w 1557"/>
                        <a:gd name="T77" fmla="*/ 1 h 1483"/>
                        <a:gd name="T78" fmla="*/ 0 w 1557"/>
                        <a:gd name="T79" fmla="*/ 1 h 1483"/>
                        <a:gd name="T80" fmla="*/ 1 w 1557"/>
                        <a:gd name="T81" fmla="*/ 0 h 1483"/>
                        <a:gd name="T82" fmla="*/ 1 w 1557"/>
                        <a:gd name="T83" fmla="*/ 0 h 1483"/>
                        <a:gd name="T84" fmla="*/ 0 w 1557"/>
                        <a:gd name="T85" fmla="*/ 1 h 1483"/>
                        <a:gd name="T86" fmla="*/ 1 w 1557"/>
                        <a:gd name="T87" fmla="*/ 0 h 1483"/>
                        <a:gd name="T88" fmla="*/ 1 w 1557"/>
                        <a:gd name="T89" fmla="*/ 1 h 1483"/>
                        <a:gd name="T90" fmla="*/ 0 w 1557"/>
                        <a:gd name="T91" fmla="*/ 1 h 1483"/>
                        <a:gd name="T92" fmla="*/ 0 w 1557"/>
                        <a:gd name="T93" fmla="*/ 1 h 1483"/>
                        <a:gd name="T94" fmla="*/ 1 w 1557"/>
                        <a:gd name="T95" fmla="*/ 1 h 1483"/>
                        <a:gd name="T96" fmla="*/ 1 w 1557"/>
                        <a:gd name="T97" fmla="*/ 1 h 1483"/>
                        <a:gd name="T98" fmla="*/ 1 w 1557"/>
                        <a:gd name="T99" fmla="*/ 1 h 1483"/>
                        <a:gd name="T100" fmla="*/ 1 w 1557"/>
                        <a:gd name="T101" fmla="*/ 1 h 1483"/>
                        <a:gd name="T102" fmla="*/ 0 w 1557"/>
                        <a:gd name="T103" fmla="*/ 1 h 1483"/>
                        <a:gd name="T104" fmla="*/ 0 w 1557"/>
                        <a:gd name="T105" fmla="*/ 1 h 1483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1557"/>
                        <a:gd name="T160" fmla="*/ 0 h 1483"/>
                        <a:gd name="T161" fmla="*/ 1557 w 1557"/>
                        <a:gd name="T162" fmla="*/ 1483 h 1483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1557" h="1483">
                          <a:moveTo>
                            <a:pt x="909" y="1"/>
                          </a:moveTo>
                          <a:cubicBezTo>
                            <a:pt x="966" y="0"/>
                            <a:pt x="1018" y="42"/>
                            <a:pt x="1031" y="58"/>
                          </a:cubicBezTo>
                          <a:cubicBezTo>
                            <a:pt x="1061" y="97"/>
                            <a:pt x="1066" y="117"/>
                            <a:pt x="1062" y="166"/>
                          </a:cubicBezTo>
                          <a:cubicBezTo>
                            <a:pt x="1032" y="327"/>
                            <a:pt x="1125" y="479"/>
                            <a:pt x="1181" y="606"/>
                          </a:cubicBezTo>
                          <a:cubicBezTo>
                            <a:pt x="1201" y="654"/>
                            <a:pt x="1211" y="706"/>
                            <a:pt x="1230" y="752"/>
                          </a:cubicBezTo>
                          <a:cubicBezTo>
                            <a:pt x="1238" y="773"/>
                            <a:pt x="1257" y="793"/>
                            <a:pt x="1264" y="814"/>
                          </a:cubicBezTo>
                          <a:cubicBezTo>
                            <a:pt x="1282" y="866"/>
                            <a:pt x="1274" y="913"/>
                            <a:pt x="1299" y="954"/>
                          </a:cubicBezTo>
                          <a:cubicBezTo>
                            <a:pt x="1328" y="1003"/>
                            <a:pt x="1377" y="996"/>
                            <a:pt x="1417" y="1031"/>
                          </a:cubicBezTo>
                          <a:cubicBezTo>
                            <a:pt x="1556" y="1151"/>
                            <a:pt x="1415" y="1334"/>
                            <a:pt x="1250" y="1358"/>
                          </a:cubicBezTo>
                          <a:cubicBezTo>
                            <a:pt x="1135" y="1375"/>
                            <a:pt x="1002" y="1319"/>
                            <a:pt x="888" y="1344"/>
                          </a:cubicBezTo>
                          <a:cubicBezTo>
                            <a:pt x="826" y="1358"/>
                            <a:pt x="782" y="1390"/>
                            <a:pt x="734" y="1421"/>
                          </a:cubicBezTo>
                          <a:cubicBezTo>
                            <a:pt x="671" y="1461"/>
                            <a:pt x="539" y="1482"/>
                            <a:pt x="470" y="1421"/>
                          </a:cubicBezTo>
                          <a:cubicBezTo>
                            <a:pt x="429" y="1385"/>
                            <a:pt x="420" y="1321"/>
                            <a:pt x="372" y="1281"/>
                          </a:cubicBezTo>
                          <a:cubicBezTo>
                            <a:pt x="328" y="1243"/>
                            <a:pt x="241" y="1208"/>
                            <a:pt x="185" y="1183"/>
                          </a:cubicBezTo>
                          <a:cubicBezTo>
                            <a:pt x="88" y="1143"/>
                            <a:pt x="0" y="1125"/>
                            <a:pt x="10" y="988"/>
                          </a:cubicBezTo>
                          <a:cubicBezTo>
                            <a:pt x="19" y="870"/>
                            <a:pt x="137" y="757"/>
                            <a:pt x="268" y="829"/>
                          </a:cubicBezTo>
                          <a:cubicBezTo>
                            <a:pt x="337" y="710"/>
                            <a:pt x="400" y="596"/>
                            <a:pt x="477" y="487"/>
                          </a:cubicBezTo>
                          <a:cubicBezTo>
                            <a:pt x="552" y="381"/>
                            <a:pt x="633" y="273"/>
                            <a:pt x="685" y="146"/>
                          </a:cubicBezTo>
                          <a:cubicBezTo>
                            <a:pt x="703" y="99"/>
                            <a:pt x="703" y="56"/>
                            <a:pt x="775" y="27"/>
                          </a:cubicBezTo>
                          <a:cubicBezTo>
                            <a:pt x="810" y="13"/>
                            <a:pt x="840" y="5"/>
                            <a:pt x="909" y="1"/>
                          </a:cubicBezTo>
                          <a:close/>
                          <a:moveTo>
                            <a:pt x="999" y="166"/>
                          </a:moveTo>
                          <a:cubicBezTo>
                            <a:pt x="990" y="164"/>
                            <a:pt x="985" y="157"/>
                            <a:pt x="986" y="146"/>
                          </a:cubicBezTo>
                          <a:cubicBezTo>
                            <a:pt x="1005" y="144"/>
                            <a:pt x="1002" y="120"/>
                            <a:pt x="1020" y="117"/>
                          </a:cubicBezTo>
                          <a:cubicBezTo>
                            <a:pt x="1003" y="107"/>
                            <a:pt x="989" y="90"/>
                            <a:pt x="965" y="104"/>
                          </a:cubicBezTo>
                          <a:cubicBezTo>
                            <a:pt x="967" y="82"/>
                            <a:pt x="946" y="86"/>
                            <a:pt x="944" y="69"/>
                          </a:cubicBezTo>
                          <a:cubicBezTo>
                            <a:pt x="879" y="74"/>
                            <a:pt x="819" y="49"/>
                            <a:pt x="791" y="97"/>
                          </a:cubicBezTo>
                          <a:cubicBezTo>
                            <a:pt x="791" y="107"/>
                            <a:pt x="802" y="104"/>
                            <a:pt x="804" y="111"/>
                          </a:cubicBezTo>
                          <a:cubicBezTo>
                            <a:pt x="786" y="156"/>
                            <a:pt x="793" y="203"/>
                            <a:pt x="762" y="223"/>
                          </a:cubicBezTo>
                          <a:cubicBezTo>
                            <a:pt x="779" y="254"/>
                            <a:pt x="732" y="282"/>
                            <a:pt x="749" y="313"/>
                          </a:cubicBezTo>
                          <a:cubicBezTo>
                            <a:pt x="714" y="331"/>
                            <a:pt x="742" y="376"/>
                            <a:pt x="707" y="382"/>
                          </a:cubicBezTo>
                          <a:cubicBezTo>
                            <a:pt x="704" y="396"/>
                            <a:pt x="716" y="396"/>
                            <a:pt x="721" y="403"/>
                          </a:cubicBezTo>
                          <a:cubicBezTo>
                            <a:pt x="690" y="414"/>
                            <a:pt x="717" y="444"/>
                            <a:pt x="685" y="459"/>
                          </a:cubicBezTo>
                          <a:cubicBezTo>
                            <a:pt x="715" y="460"/>
                            <a:pt x="683" y="484"/>
                            <a:pt x="700" y="501"/>
                          </a:cubicBezTo>
                          <a:cubicBezTo>
                            <a:pt x="670" y="511"/>
                            <a:pt x="676" y="545"/>
                            <a:pt x="685" y="564"/>
                          </a:cubicBezTo>
                          <a:cubicBezTo>
                            <a:pt x="670" y="567"/>
                            <a:pt x="655" y="571"/>
                            <a:pt x="651" y="585"/>
                          </a:cubicBezTo>
                          <a:cubicBezTo>
                            <a:pt x="656" y="586"/>
                            <a:pt x="665" y="585"/>
                            <a:pt x="665" y="592"/>
                          </a:cubicBezTo>
                          <a:cubicBezTo>
                            <a:pt x="663" y="638"/>
                            <a:pt x="625" y="665"/>
                            <a:pt x="651" y="717"/>
                          </a:cubicBezTo>
                          <a:cubicBezTo>
                            <a:pt x="611" y="718"/>
                            <a:pt x="643" y="753"/>
                            <a:pt x="609" y="766"/>
                          </a:cubicBezTo>
                          <a:cubicBezTo>
                            <a:pt x="626" y="767"/>
                            <a:pt x="612" y="790"/>
                            <a:pt x="609" y="793"/>
                          </a:cubicBezTo>
                          <a:cubicBezTo>
                            <a:pt x="644" y="794"/>
                            <a:pt x="609" y="821"/>
                            <a:pt x="609" y="821"/>
                          </a:cubicBezTo>
                          <a:cubicBezTo>
                            <a:pt x="609" y="823"/>
                            <a:pt x="626" y="830"/>
                            <a:pt x="624" y="836"/>
                          </a:cubicBezTo>
                          <a:cubicBezTo>
                            <a:pt x="617" y="847"/>
                            <a:pt x="595" y="839"/>
                            <a:pt x="595" y="857"/>
                          </a:cubicBezTo>
                          <a:cubicBezTo>
                            <a:pt x="604" y="857"/>
                            <a:pt x="612" y="859"/>
                            <a:pt x="609" y="870"/>
                          </a:cubicBezTo>
                          <a:cubicBezTo>
                            <a:pt x="576" y="894"/>
                            <a:pt x="563" y="956"/>
                            <a:pt x="567" y="1003"/>
                          </a:cubicBezTo>
                          <a:cubicBezTo>
                            <a:pt x="554" y="1003"/>
                            <a:pt x="558" y="1022"/>
                            <a:pt x="539" y="1016"/>
                          </a:cubicBezTo>
                          <a:cubicBezTo>
                            <a:pt x="538" y="1030"/>
                            <a:pt x="547" y="1032"/>
                            <a:pt x="546" y="1045"/>
                          </a:cubicBezTo>
                          <a:cubicBezTo>
                            <a:pt x="505" y="1068"/>
                            <a:pt x="498" y="1126"/>
                            <a:pt x="456" y="1149"/>
                          </a:cubicBezTo>
                          <a:cubicBezTo>
                            <a:pt x="465" y="1185"/>
                            <a:pt x="400" y="1309"/>
                            <a:pt x="463" y="1316"/>
                          </a:cubicBezTo>
                          <a:cubicBezTo>
                            <a:pt x="451" y="1321"/>
                            <a:pt x="451" y="1283"/>
                            <a:pt x="463" y="1289"/>
                          </a:cubicBezTo>
                          <a:cubicBezTo>
                            <a:pt x="475" y="1294"/>
                            <a:pt x="488" y="1301"/>
                            <a:pt x="484" y="1323"/>
                          </a:cubicBezTo>
                          <a:cubicBezTo>
                            <a:pt x="501" y="1314"/>
                            <a:pt x="517" y="1338"/>
                            <a:pt x="518" y="1323"/>
                          </a:cubicBezTo>
                          <a:cubicBezTo>
                            <a:pt x="508" y="1323"/>
                            <a:pt x="484" y="1304"/>
                            <a:pt x="505" y="1295"/>
                          </a:cubicBezTo>
                          <a:cubicBezTo>
                            <a:pt x="530" y="1309"/>
                            <a:pt x="541" y="1319"/>
                            <a:pt x="567" y="1302"/>
                          </a:cubicBezTo>
                          <a:cubicBezTo>
                            <a:pt x="579" y="1316"/>
                            <a:pt x="566" y="1311"/>
                            <a:pt x="567" y="1330"/>
                          </a:cubicBezTo>
                          <a:cubicBezTo>
                            <a:pt x="578" y="1330"/>
                            <a:pt x="607" y="1358"/>
                            <a:pt x="602" y="1330"/>
                          </a:cubicBezTo>
                          <a:cubicBezTo>
                            <a:pt x="605" y="1309"/>
                            <a:pt x="582" y="1348"/>
                            <a:pt x="581" y="1323"/>
                          </a:cubicBezTo>
                          <a:cubicBezTo>
                            <a:pt x="583" y="1318"/>
                            <a:pt x="582" y="1309"/>
                            <a:pt x="588" y="1309"/>
                          </a:cubicBezTo>
                          <a:cubicBezTo>
                            <a:pt x="625" y="1327"/>
                            <a:pt x="667" y="1322"/>
                            <a:pt x="700" y="1316"/>
                          </a:cubicBezTo>
                          <a:cubicBezTo>
                            <a:pt x="711" y="1328"/>
                            <a:pt x="692" y="1363"/>
                            <a:pt x="707" y="1351"/>
                          </a:cubicBezTo>
                          <a:cubicBezTo>
                            <a:pt x="701" y="1327"/>
                            <a:pt x="730" y="1339"/>
                            <a:pt x="734" y="1344"/>
                          </a:cubicBezTo>
                          <a:cubicBezTo>
                            <a:pt x="720" y="1308"/>
                            <a:pt x="761" y="1325"/>
                            <a:pt x="762" y="1323"/>
                          </a:cubicBezTo>
                          <a:cubicBezTo>
                            <a:pt x="775" y="1312"/>
                            <a:pt x="754" y="1285"/>
                            <a:pt x="783" y="1295"/>
                          </a:cubicBezTo>
                          <a:cubicBezTo>
                            <a:pt x="797" y="1308"/>
                            <a:pt x="778" y="1313"/>
                            <a:pt x="783" y="1337"/>
                          </a:cubicBezTo>
                          <a:cubicBezTo>
                            <a:pt x="818" y="1338"/>
                            <a:pt x="792" y="1251"/>
                            <a:pt x="825" y="1274"/>
                          </a:cubicBezTo>
                          <a:cubicBezTo>
                            <a:pt x="841" y="1216"/>
                            <a:pt x="789" y="1169"/>
                            <a:pt x="819" y="1142"/>
                          </a:cubicBezTo>
                          <a:cubicBezTo>
                            <a:pt x="797" y="1110"/>
                            <a:pt x="803" y="1087"/>
                            <a:pt x="797" y="1045"/>
                          </a:cubicBezTo>
                          <a:cubicBezTo>
                            <a:pt x="804" y="1045"/>
                            <a:pt x="811" y="1045"/>
                            <a:pt x="819" y="1045"/>
                          </a:cubicBezTo>
                          <a:cubicBezTo>
                            <a:pt x="816" y="994"/>
                            <a:pt x="800" y="948"/>
                            <a:pt x="811" y="912"/>
                          </a:cubicBezTo>
                          <a:cubicBezTo>
                            <a:pt x="825" y="910"/>
                            <a:pt x="825" y="921"/>
                            <a:pt x="832" y="926"/>
                          </a:cubicBezTo>
                          <a:cubicBezTo>
                            <a:pt x="813" y="880"/>
                            <a:pt x="839" y="874"/>
                            <a:pt x="846" y="829"/>
                          </a:cubicBezTo>
                          <a:cubicBezTo>
                            <a:pt x="830" y="830"/>
                            <a:pt x="820" y="827"/>
                            <a:pt x="819" y="814"/>
                          </a:cubicBezTo>
                          <a:cubicBezTo>
                            <a:pt x="869" y="830"/>
                            <a:pt x="815" y="781"/>
                            <a:pt x="860" y="787"/>
                          </a:cubicBezTo>
                          <a:cubicBezTo>
                            <a:pt x="870" y="761"/>
                            <a:pt x="829" y="785"/>
                            <a:pt x="840" y="759"/>
                          </a:cubicBezTo>
                          <a:cubicBezTo>
                            <a:pt x="877" y="748"/>
                            <a:pt x="878" y="725"/>
                            <a:pt x="853" y="717"/>
                          </a:cubicBezTo>
                          <a:cubicBezTo>
                            <a:pt x="858" y="707"/>
                            <a:pt x="879" y="716"/>
                            <a:pt x="881" y="703"/>
                          </a:cubicBezTo>
                          <a:cubicBezTo>
                            <a:pt x="868" y="703"/>
                            <a:pt x="858" y="698"/>
                            <a:pt x="853" y="689"/>
                          </a:cubicBezTo>
                          <a:cubicBezTo>
                            <a:pt x="858" y="679"/>
                            <a:pt x="879" y="688"/>
                            <a:pt x="881" y="675"/>
                          </a:cubicBezTo>
                          <a:cubicBezTo>
                            <a:pt x="858" y="660"/>
                            <a:pt x="892" y="624"/>
                            <a:pt x="874" y="613"/>
                          </a:cubicBezTo>
                          <a:cubicBezTo>
                            <a:pt x="888" y="601"/>
                            <a:pt x="883" y="614"/>
                            <a:pt x="902" y="613"/>
                          </a:cubicBezTo>
                          <a:cubicBezTo>
                            <a:pt x="867" y="567"/>
                            <a:pt x="921" y="527"/>
                            <a:pt x="902" y="480"/>
                          </a:cubicBezTo>
                          <a:cubicBezTo>
                            <a:pt x="911" y="463"/>
                            <a:pt x="923" y="493"/>
                            <a:pt x="929" y="473"/>
                          </a:cubicBezTo>
                          <a:cubicBezTo>
                            <a:pt x="913" y="457"/>
                            <a:pt x="919" y="432"/>
                            <a:pt x="944" y="418"/>
                          </a:cubicBezTo>
                          <a:cubicBezTo>
                            <a:pt x="938" y="416"/>
                            <a:pt x="930" y="417"/>
                            <a:pt x="929" y="410"/>
                          </a:cubicBezTo>
                          <a:cubicBezTo>
                            <a:pt x="927" y="346"/>
                            <a:pt x="976" y="311"/>
                            <a:pt x="957" y="244"/>
                          </a:cubicBezTo>
                          <a:cubicBezTo>
                            <a:pt x="986" y="220"/>
                            <a:pt x="984" y="195"/>
                            <a:pt x="971" y="166"/>
                          </a:cubicBezTo>
                          <a:cubicBezTo>
                            <a:pt x="987" y="157"/>
                            <a:pt x="997" y="185"/>
                            <a:pt x="999" y="166"/>
                          </a:cubicBezTo>
                          <a:close/>
                          <a:moveTo>
                            <a:pt x="602" y="424"/>
                          </a:moveTo>
                          <a:cubicBezTo>
                            <a:pt x="607" y="406"/>
                            <a:pt x="588" y="411"/>
                            <a:pt x="581" y="403"/>
                          </a:cubicBezTo>
                          <a:cubicBezTo>
                            <a:pt x="576" y="422"/>
                            <a:pt x="595" y="417"/>
                            <a:pt x="602" y="424"/>
                          </a:cubicBezTo>
                          <a:close/>
                          <a:moveTo>
                            <a:pt x="1020" y="431"/>
                          </a:moveTo>
                          <a:cubicBezTo>
                            <a:pt x="1037" y="432"/>
                            <a:pt x="1054" y="433"/>
                            <a:pt x="1055" y="418"/>
                          </a:cubicBezTo>
                          <a:cubicBezTo>
                            <a:pt x="1043" y="421"/>
                            <a:pt x="1026" y="421"/>
                            <a:pt x="1020" y="431"/>
                          </a:cubicBezTo>
                          <a:close/>
                          <a:moveTo>
                            <a:pt x="1069" y="446"/>
                          </a:moveTo>
                          <a:cubicBezTo>
                            <a:pt x="1002" y="455"/>
                            <a:pt x="1099" y="446"/>
                            <a:pt x="1069" y="446"/>
                          </a:cubicBezTo>
                          <a:close/>
                          <a:moveTo>
                            <a:pt x="1048" y="480"/>
                          </a:moveTo>
                          <a:cubicBezTo>
                            <a:pt x="1064" y="482"/>
                            <a:pt x="1074" y="479"/>
                            <a:pt x="1076" y="467"/>
                          </a:cubicBezTo>
                          <a:cubicBezTo>
                            <a:pt x="1060" y="464"/>
                            <a:pt x="1050" y="468"/>
                            <a:pt x="1048" y="480"/>
                          </a:cubicBezTo>
                          <a:close/>
                          <a:moveTo>
                            <a:pt x="567" y="487"/>
                          </a:moveTo>
                          <a:cubicBezTo>
                            <a:pt x="558" y="489"/>
                            <a:pt x="546" y="459"/>
                            <a:pt x="539" y="480"/>
                          </a:cubicBezTo>
                          <a:cubicBezTo>
                            <a:pt x="549" y="479"/>
                            <a:pt x="566" y="504"/>
                            <a:pt x="567" y="487"/>
                          </a:cubicBezTo>
                          <a:close/>
                          <a:moveTo>
                            <a:pt x="539" y="564"/>
                          </a:moveTo>
                          <a:cubicBezTo>
                            <a:pt x="529" y="557"/>
                            <a:pt x="488" y="525"/>
                            <a:pt x="498" y="543"/>
                          </a:cubicBezTo>
                          <a:cubicBezTo>
                            <a:pt x="511" y="547"/>
                            <a:pt x="530" y="579"/>
                            <a:pt x="539" y="564"/>
                          </a:cubicBezTo>
                          <a:close/>
                          <a:moveTo>
                            <a:pt x="1041" y="564"/>
                          </a:moveTo>
                          <a:cubicBezTo>
                            <a:pt x="1062" y="555"/>
                            <a:pt x="1097" y="559"/>
                            <a:pt x="1111" y="543"/>
                          </a:cubicBezTo>
                          <a:cubicBezTo>
                            <a:pt x="1080" y="542"/>
                            <a:pt x="1051" y="543"/>
                            <a:pt x="1041" y="564"/>
                          </a:cubicBezTo>
                          <a:close/>
                          <a:moveTo>
                            <a:pt x="1041" y="592"/>
                          </a:moveTo>
                          <a:cubicBezTo>
                            <a:pt x="1063" y="581"/>
                            <a:pt x="1099" y="585"/>
                            <a:pt x="1111" y="564"/>
                          </a:cubicBezTo>
                          <a:cubicBezTo>
                            <a:pt x="1084" y="569"/>
                            <a:pt x="1051" y="569"/>
                            <a:pt x="1041" y="592"/>
                          </a:cubicBezTo>
                          <a:close/>
                          <a:moveTo>
                            <a:pt x="526" y="585"/>
                          </a:moveTo>
                          <a:cubicBezTo>
                            <a:pt x="517" y="586"/>
                            <a:pt x="505" y="557"/>
                            <a:pt x="498" y="577"/>
                          </a:cubicBezTo>
                          <a:cubicBezTo>
                            <a:pt x="507" y="576"/>
                            <a:pt x="518" y="606"/>
                            <a:pt x="526" y="585"/>
                          </a:cubicBezTo>
                          <a:close/>
                          <a:moveTo>
                            <a:pt x="505" y="606"/>
                          </a:moveTo>
                          <a:cubicBezTo>
                            <a:pt x="492" y="602"/>
                            <a:pt x="473" y="569"/>
                            <a:pt x="463" y="585"/>
                          </a:cubicBezTo>
                          <a:cubicBezTo>
                            <a:pt x="477" y="587"/>
                            <a:pt x="498" y="619"/>
                            <a:pt x="505" y="606"/>
                          </a:cubicBezTo>
                          <a:close/>
                          <a:moveTo>
                            <a:pt x="1041" y="619"/>
                          </a:moveTo>
                          <a:cubicBezTo>
                            <a:pt x="1064" y="610"/>
                            <a:pt x="1101" y="614"/>
                            <a:pt x="1111" y="592"/>
                          </a:cubicBezTo>
                          <a:cubicBezTo>
                            <a:pt x="1084" y="597"/>
                            <a:pt x="1054" y="599"/>
                            <a:pt x="1041" y="619"/>
                          </a:cubicBezTo>
                          <a:close/>
                          <a:moveTo>
                            <a:pt x="498" y="634"/>
                          </a:moveTo>
                          <a:cubicBezTo>
                            <a:pt x="482" y="628"/>
                            <a:pt x="462" y="590"/>
                            <a:pt x="449" y="606"/>
                          </a:cubicBezTo>
                          <a:cubicBezTo>
                            <a:pt x="465" y="611"/>
                            <a:pt x="485" y="649"/>
                            <a:pt x="498" y="634"/>
                          </a:cubicBezTo>
                          <a:close/>
                          <a:moveTo>
                            <a:pt x="1062" y="641"/>
                          </a:moveTo>
                          <a:cubicBezTo>
                            <a:pt x="1094" y="632"/>
                            <a:pt x="1103" y="640"/>
                            <a:pt x="1083" y="662"/>
                          </a:cubicBezTo>
                          <a:cubicBezTo>
                            <a:pt x="1108" y="658"/>
                            <a:pt x="1129" y="652"/>
                            <a:pt x="1146" y="641"/>
                          </a:cubicBezTo>
                          <a:cubicBezTo>
                            <a:pt x="1135" y="636"/>
                            <a:pt x="1110" y="648"/>
                            <a:pt x="1111" y="634"/>
                          </a:cubicBezTo>
                          <a:cubicBezTo>
                            <a:pt x="1118" y="630"/>
                            <a:pt x="1152" y="607"/>
                            <a:pt x="1132" y="619"/>
                          </a:cubicBezTo>
                          <a:cubicBezTo>
                            <a:pt x="1101" y="619"/>
                            <a:pt x="1072" y="620"/>
                            <a:pt x="1062" y="641"/>
                          </a:cubicBezTo>
                          <a:close/>
                          <a:moveTo>
                            <a:pt x="463" y="641"/>
                          </a:moveTo>
                          <a:cubicBezTo>
                            <a:pt x="454" y="642"/>
                            <a:pt x="442" y="612"/>
                            <a:pt x="435" y="634"/>
                          </a:cubicBezTo>
                          <a:cubicBezTo>
                            <a:pt x="444" y="633"/>
                            <a:pt x="461" y="657"/>
                            <a:pt x="463" y="641"/>
                          </a:cubicBezTo>
                          <a:close/>
                          <a:moveTo>
                            <a:pt x="477" y="655"/>
                          </a:moveTo>
                          <a:cubicBezTo>
                            <a:pt x="513" y="704"/>
                            <a:pt x="467" y="640"/>
                            <a:pt x="477" y="655"/>
                          </a:cubicBezTo>
                          <a:close/>
                          <a:moveTo>
                            <a:pt x="463" y="675"/>
                          </a:moveTo>
                          <a:cubicBezTo>
                            <a:pt x="522" y="718"/>
                            <a:pt x="428" y="641"/>
                            <a:pt x="435" y="662"/>
                          </a:cubicBezTo>
                          <a:cubicBezTo>
                            <a:pt x="444" y="673"/>
                            <a:pt x="458" y="672"/>
                            <a:pt x="463" y="675"/>
                          </a:cubicBezTo>
                          <a:close/>
                          <a:moveTo>
                            <a:pt x="1062" y="696"/>
                          </a:moveTo>
                          <a:cubicBezTo>
                            <a:pt x="1084" y="696"/>
                            <a:pt x="1101" y="674"/>
                            <a:pt x="1118" y="689"/>
                          </a:cubicBezTo>
                          <a:cubicBezTo>
                            <a:pt x="1117" y="680"/>
                            <a:pt x="1121" y="674"/>
                            <a:pt x="1124" y="668"/>
                          </a:cubicBezTo>
                          <a:cubicBezTo>
                            <a:pt x="1105" y="679"/>
                            <a:pt x="1073" y="676"/>
                            <a:pt x="1062" y="696"/>
                          </a:cubicBezTo>
                          <a:close/>
                          <a:moveTo>
                            <a:pt x="456" y="703"/>
                          </a:moveTo>
                          <a:cubicBezTo>
                            <a:pt x="443" y="700"/>
                            <a:pt x="424" y="666"/>
                            <a:pt x="414" y="682"/>
                          </a:cubicBezTo>
                          <a:cubicBezTo>
                            <a:pt x="428" y="685"/>
                            <a:pt x="449" y="716"/>
                            <a:pt x="456" y="703"/>
                          </a:cubicBezTo>
                          <a:close/>
                          <a:moveTo>
                            <a:pt x="1062" y="724"/>
                          </a:moveTo>
                          <a:cubicBezTo>
                            <a:pt x="1089" y="706"/>
                            <a:pt x="1139" y="713"/>
                            <a:pt x="1160" y="689"/>
                          </a:cubicBezTo>
                          <a:cubicBezTo>
                            <a:pt x="1123" y="696"/>
                            <a:pt x="1081" y="699"/>
                            <a:pt x="1062" y="724"/>
                          </a:cubicBezTo>
                          <a:close/>
                          <a:moveTo>
                            <a:pt x="456" y="772"/>
                          </a:moveTo>
                          <a:cubicBezTo>
                            <a:pt x="429" y="764"/>
                            <a:pt x="412" y="710"/>
                            <a:pt x="386" y="724"/>
                          </a:cubicBezTo>
                          <a:cubicBezTo>
                            <a:pt x="414" y="732"/>
                            <a:pt x="439" y="779"/>
                            <a:pt x="456" y="772"/>
                          </a:cubicBezTo>
                          <a:close/>
                          <a:moveTo>
                            <a:pt x="1103" y="738"/>
                          </a:moveTo>
                          <a:cubicBezTo>
                            <a:pt x="1103" y="747"/>
                            <a:pt x="1103" y="756"/>
                            <a:pt x="1103" y="766"/>
                          </a:cubicBezTo>
                          <a:cubicBezTo>
                            <a:pt x="1123" y="760"/>
                            <a:pt x="1146" y="757"/>
                            <a:pt x="1160" y="745"/>
                          </a:cubicBezTo>
                          <a:cubicBezTo>
                            <a:pt x="1139" y="739"/>
                            <a:pt x="1152" y="734"/>
                            <a:pt x="1152" y="717"/>
                          </a:cubicBezTo>
                          <a:cubicBezTo>
                            <a:pt x="1106" y="709"/>
                            <a:pt x="1134" y="754"/>
                            <a:pt x="1103" y="738"/>
                          </a:cubicBezTo>
                          <a:close/>
                          <a:moveTo>
                            <a:pt x="407" y="772"/>
                          </a:moveTo>
                          <a:cubicBezTo>
                            <a:pt x="410" y="759"/>
                            <a:pt x="380" y="741"/>
                            <a:pt x="380" y="752"/>
                          </a:cubicBezTo>
                          <a:cubicBezTo>
                            <a:pt x="393" y="754"/>
                            <a:pt x="393" y="771"/>
                            <a:pt x="407" y="772"/>
                          </a:cubicBezTo>
                          <a:close/>
                          <a:moveTo>
                            <a:pt x="407" y="801"/>
                          </a:moveTo>
                          <a:cubicBezTo>
                            <a:pt x="397" y="788"/>
                            <a:pt x="370" y="755"/>
                            <a:pt x="359" y="766"/>
                          </a:cubicBezTo>
                          <a:cubicBezTo>
                            <a:pt x="378" y="770"/>
                            <a:pt x="394" y="813"/>
                            <a:pt x="407" y="801"/>
                          </a:cubicBezTo>
                          <a:close/>
                          <a:moveTo>
                            <a:pt x="1062" y="808"/>
                          </a:moveTo>
                          <a:cubicBezTo>
                            <a:pt x="1085" y="794"/>
                            <a:pt x="1152" y="787"/>
                            <a:pt x="1146" y="766"/>
                          </a:cubicBezTo>
                          <a:cubicBezTo>
                            <a:pt x="1120" y="782"/>
                            <a:pt x="1080" y="784"/>
                            <a:pt x="1062" y="808"/>
                          </a:cubicBezTo>
                          <a:close/>
                          <a:moveTo>
                            <a:pt x="1139" y="808"/>
                          </a:moveTo>
                          <a:cubicBezTo>
                            <a:pt x="1157" y="807"/>
                            <a:pt x="1208" y="802"/>
                            <a:pt x="1187" y="787"/>
                          </a:cubicBezTo>
                          <a:cubicBezTo>
                            <a:pt x="1182" y="804"/>
                            <a:pt x="1136" y="782"/>
                            <a:pt x="1139" y="808"/>
                          </a:cubicBezTo>
                          <a:close/>
                          <a:moveTo>
                            <a:pt x="1076" y="836"/>
                          </a:moveTo>
                          <a:cubicBezTo>
                            <a:pt x="1082" y="816"/>
                            <a:pt x="1126" y="835"/>
                            <a:pt x="1124" y="808"/>
                          </a:cubicBezTo>
                          <a:cubicBezTo>
                            <a:pt x="1105" y="810"/>
                            <a:pt x="1057" y="819"/>
                            <a:pt x="1076" y="836"/>
                          </a:cubicBezTo>
                          <a:close/>
                          <a:moveTo>
                            <a:pt x="366" y="870"/>
                          </a:moveTo>
                          <a:cubicBezTo>
                            <a:pt x="346" y="852"/>
                            <a:pt x="356" y="849"/>
                            <a:pt x="366" y="829"/>
                          </a:cubicBezTo>
                          <a:cubicBezTo>
                            <a:pt x="347" y="810"/>
                            <a:pt x="351" y="837"/>
                            <a:pt x="331" y="836"/>
                          </a:cubicBezTo>
                          <a:cubicBezTo>
                            <a:pt x="327" y="857"/>
                            <a:pt x="382" y="879"/>
                            <a:pt x="366" y="870"/>
                          </a:cubicBezTo>
                          <a:close/>
                          <a:moveTo>
                            <a:pt x="1097" y="850"/>
                          </a:moveTo>
                          <a:cubicBezTo>
                            <a:pt x="1124" y="837"/>
                            <a:pt x="1169" y="842"/>
                            <a:pt x="1187" y="821"/>
                          </a:cubicBezTo>
                          <a:cubicBezTo>
                            <a:pt x="1152" y="825"/>
                            <a:pt x="1111" y="824"/>
                            <a:pt x="1097" y="850"/>
                          </a:cubicBezTo>
                          <a:close/>
                          <a:moveTo>
                            <a:pt x="1062" y="899"/>
                          </a:moveTo>
                          <a:cubicBezTo>
                            <a:pt x="1064" y="879"/>
                            <a:pt x="1084" y="898"/>
                            <a:pt x="1076" y="912"/>
                          </a:cubicBezTo>
                          <a:cubicBezTo>
                            <a:pt x="1120" y="899"/>
                            <a:pt x="1174" y="894"/>
                            <a:pt x="1209" y="870"/>
                          </a:cubicBezTo>
                          <a:cubicBezTo>
                            <a:pt x="1187" y="861"/>
                            <a:pt x="1170" y="890"/>
                            <a:pt x="1160" y="870"/>
                          </a:cubicBezTo>
                          <a:cubicBezTo>
                            <a:pt x="1169" y="856"/>
                            <a:pt x="1199" y="863"/>
                            <a:pt x="1201" y="842"/>
                          </a:cubicBezTo>
                          <a:cubicBezTo>
                            <a:pt x="1152" y="854"/>
                            <a:pt x="1065" y="864"/>
                            <a:pt x="1062" y="899"/>
                          </a:cubicBezTo>
                          <a:close/>
                          <a:moveTo>
                            <a:pt x="261" y="1107"/>
                          </a:moveTo>
                          <a:cubicBezTo>
                            <a:pt x="273" y="1094"/>
                            <a:pt x="292" y="1132"/>
                            <a:pt x="302" y="1142"/>
                          </a:cubicBezTo>
                          <a:cubicBezTo>
                            <a:pt x="305" y="1136"/>
                            <a:pt x="322" y="1112"/>
                            <a:pt x="323" y="1128"/>
                          </a:cubicBezTo>
                          <a:cubicBezTo>
                            <a:pt x="314" y="1137"/>
                            <a:pt x="320" y="1161"/>
                            <a:pt x="310" y="1170"/>
                          </a:cubicBezTo>
                          <a:cubicBezTo>
                            <a:pt x="331" y="1147"/>
                            <a:pt x="364" y="1130"/>
                            <a:pt x="386" y="1156"/>
                          </a:cubicBezTo>
                          <a:cubicBezTo>
                            <a:pt x="402" y="1139"/>
                            <a:pt x="412" y="1117"/>
                            <a:pt x="435" y="1107"/>
                          </a:cubicBezTo>
                          <a:cubicBezTo>
                            <a:pt x="437" y="1094"/>
                            <a:pt x="426" y="1094"/>
                            <a:pt x="421" y="1086"/>
                          </a:cubicBezTo>
                          <a:cubicBezTo>
                            <a:pt x="429" y="1011"/>
                            <a:pt x="371" y="1002"/>
                            <a:pt x="359" y="947"/>
                          </a:cubicBezTo>
                          <a:cubicBezTo>
                            <a:pt x="300" y="886"/>
                            <a:pt x="126" y="786"/>
                            <a:pt x="73" y="919"/>
                          </a:cubicBezTo>
                          <a:cubicBezTo>
                            <a:pt x="89" y="919"/>
                            <a:pt x="106" y="919"/>
                            <a:pt x="122" y="919"/>
                          </a:cubicBezTo>
                          <a:cubicBezTo>
                            <a:pt x="133" y="947"/>
                            <a:pt x="126" y="948"/>
                            <a:pt x="149" y="961"/>
                          </a:cubicBezTo>
                          <a:cubicBezTo>
                            <a:pt x="156" y="995"/>
                            <a:pt x="103" y="1006"/>
                            <a:pt x="122" y="1031"/>
                          </a:cubicBezTo>
                          <a:cubicBezTo>
                            <a:pt x="132" y="1013"/>
                            <a:pt x="139" y="992"/>
                            <a:pt x="156" y="982"/>
                          </a:cubicBezTo>
                          <a:cubicBezTo>
                            <a:pt x="162" y="1022"/>
                            <a:pt x="174" y="991"/>
                            <a:pt x="191" y="1003"/>
                          </a:cubicBezTo>
                          <a:cubicBezTo>
                            <a:pt x="191" y="1014"/>
                            <a:pt x="174" y="1008"/>
                            <a:pt x="177" y="1024"/>
                          </a:cubicBezTo>
                          <a:cubicBezTo>
                            <a:pt x="189" y="1028"/>
                            <a:pt x="189" y="1045"/>
                            <a:pt x="198" y="1052"/>
                          </a:cubicBezTo>
                          <a:cubicBezTo>
                            <a:pt x="201" y="1043"/>
                            <a:pt x="207" y="1037"/>
                            <a:pt x="219" y="1037"/>
                          </a:cubicBezTo>
                          <a:cubicBezTo>
                            <a:pt x="228" y="1055"/>
                            <a:pt x="204" y="1071"/>
                            <a:pt x="219" y="1072"/>
                          </a:cubicBezTo>
                          <a:cubicBezTo>
                            <a:pt x="241" y="1065"/>
                            <a:pt x="262" y="1090"/>
                            <a:pt x="261" y="1107"/>
                          </a:cubicBezTo>
                          <a:close/>
                          <a:moveTo>
                            <a:pt x="344" y="884"/>
                          </a:moveTo>
                          <a:cubicBezTo>
                            <a:pt x="333" y="884"/>
                            <a:pt x="339" y="867"/>
                            <a:pt x="323" y="870"/>
                          </a:cubicBezTo>
                          <a:cubicBezTo>
                            <a:pt x="312" y="889"/>
                            <a:pt x="341" y="901"/>
                            <a:pt x="344" y="884"/>
                          </a:cubicBezTo>
                          <a:close/>
                          <a:moveTo>
                            <a:pt x="1194" y="905"/>
                          </a:moveTo>
                          <a:cubicBezTo>
                            <a:pt x="1211" y="908"/>
                            <a:pt x="1221" y="903"/>
                            <a:pt x="1222" y="891"/>
                          </a:cubicBezTo>
                          <a:cubicBezTo>
                            <a:pt x="1206" y="889"/>
                            <a:pt x="1196" y="893"/>
                            <a:pt x="1194" y="905"/>
                          </a:cubicBezTo>
                          <a:close/>
                          <a:moveTo>
                            <a:pt x="1103" y="933"/>
                          </a:moveTo>
                          <a:cubicBezTo>
                            <a:pt x="1129" y="919"/>
                            <a:pt x="1177" y="928"/>
                            <a:pt x="1187" y="899"/>
                          </a:cubicBezTo>
                          <a:cubicBezTo>
                            <a:pt x="1154" y="904"/>
                            <a:pt x="1123" y="912"/>
                            <a:pt x="1103" y="933"/>
                          </a:cubicBezTo>
                          <a:close/>
                          <a:moveTo>
                            <a:pt x="1062" y="982"/>
                          </a:moveTo>
                          <a:cubicBezTo>
                            <a:pt x="1099" y="958"/>
                            <a:pt x="1160" y="959"/>
                            <a:pt x="1187" y="926"/>
                          </a:cubicBezTo>
                          <a:cubicBezTo>
                            <a:pt x="1139" y="938"/>
                            <a:pt x="1094" y="953"/>
                            <a:pt x="1062" y="982"/>
                          </a:cubicBezTo>
                          <a:close/>
                          <a:moveTo>
                            <a:pt x="52" y="1009"/>
                          </a:moveTo>
                          <a:cubicBezTo>
                            <a:pt x="74" y="987"/>
                            <a:pt x="51" y="1021"/>
                            <a:pt x="66" y="1024"/>
                          </a:cubicBezTo>
                          <a:cubicBezTo>
                            <a:pt x="66" y="1013"/>
                            <a:pt x="92" y="995"/>
                            <a:pt x="73" y="988"/>
                          </a:cubicBezTo>
                          <a:cubicBezTo>
                            <a:pt x="71" y="994"/>
                            <a:pt x="67" y="997"/>
                            <a:pt x="59" y="996"/>
                          </a:cubicBezTo>
                          <a:cubicBezTo>
                            <a:pt x="50" y="967"/>
                            <a:pt x="70" y="965"/>
                            <a:pt x="73" y="947"/>
                          </a:cubicBezTo>
                          <a:cubicBezTo>
                            <a:pt x="46" y="943"/>
                            <a:pt x="36" y="993"/>
                            <a:pt x="52" y="1009"/>
                          </a:cubicBezTo>
                          <a:close/>
                          <a:moveTo>
                            <a:pt x="1124" y="982"/>
                          </a:moveTo>
                          <a:cubicBezTo>
                            <a:pt x="1157" y="973"/>
                            <a:pt x="1201" y="975"/>
                            <a:pt x="1215" y="947"/>
                          </a:cubicBezTo>
                          <a:cubicBezTo>
                            <a:pt x="1179" y="952"/>
                            <a:pt x="1150" y="965"/>
                            <a:pt x="1124" y="982"/>
                          </a:cubicBezTo>
                          <a:close/>
                          <a:moveTo>
                            <a:pt x="87" y="982"/>
                          </a:moveTo>
                          <a:cubicBezTo>
                            <a:pt x="88" y="972"/>
                            <a:pt x="98" y="970"/>
                            <a:pt x="100" y="961"/>
                          </a:cubicBezTo>
                          <a:cubicBezTo>
                            <a:pt x="87" y="955"/>
                            <a:pt x="69" y="978"/>
                            <a:pt x="87" y="982"/>
                          </a:cubicBezTo>
                          <a:close/>
                          <a:moveTo>
                            <a:pt x="1160" y="1024"/>
                          </a:moveTo>
                          <a:cubicBezTo>
                            <a:pt x="1157" y="1014"/>
                            <a:pt x="1152" y="1012"/>
                            <a:pt x="1160" y="1003"/>
                          </a:cubicBezTo>
                          <a:cubicBezTo>
                            <a:pt x="1125" y="1004"/>
                            <a:pt x="1157" y="1031"/>
                            <a:pt x="1124" y="1037"/>
                          </a:cubicBezTo>
                          <a:cubicBezTo>
                            <a:pt x="1018" y="1067"/>
                            <a:pt x="937" y="1124"/>
                            <a:pt x="860" y="1183"/>
                          </a:cubicBezTo>
                          <a:cubicBezTo>
                            <a:pt x="850" y="1182"/>
                            <a:pt x="849" y="1172"/>
                            <a:pt x="840" y="1170"/>
                          </a:cubicBezTo>
                          <a:cubicBezTo>
                            <a:pt x="838" y="1194"/>
                            <a:pt x="840" y="1214"/>
                            <a:pt x="853" y="1226"/>
                          </a:cubicBezTo>
                          <a:cubicBezTo>
                            <a:pt x="855" y="1213"/>
                            <a:pt x="846" y="1191"/>
                            <a:pt x="867" y="1198"/>
                          </a:cubicBezTo>
                          <a:cubicBezTo>
                            <a:pt x="877" y="1215"/>
                            <a:pt x="862" y="1258"/>
                            <a:pt x="888" y="1260"/>
                          </a:cubicBezTo>
                          <a:cubicBezTo>
                            <a:pt x="888" y="1241"/>
                            <a:pt x="869" y="1206"/>
                            <a:pt x="888" y="1191"/>
                          </a:cubicBezTo>
                          <a:cubicBezTo>
                            <a:pt x="914" y="1192"/>
                            <a:pt x="889" y="1259"/>
                            <a:pt x="908" y="1253"/>
                          </a:cubicBezTo>
                          <a:cubicBezTo>
                            <a:pt x="908" y="1161"/>
                            <a:pt x="934" y="1239"/>
                            <a:pt x="937" y="1247"/>
                          </a:cubicBezTo>
                          <a:cubicBezTo>
                            <a:pt x="941" y="1232"/>
                            <a:pt x="928" y="1201"/>
                            <a:pt x="944" y="1198"/>
                          </a:cubicBezTo>
                          <a:cubicBezTo>
                            <a:pt x="960" y="1204"/>
                            <a:pt x="950" y="1238"/>
                            <a:pt x="965" y="1247"/>
                          </a:cubicBezTo>
                          <a:cubicBezTo>
                            <a:pt x="970" y="1207"/>
                            <a:pt x="981" y="1243"/>
                            <a:pt x="992" y="1253"/>
                          </a:cubicBezTo>
                          <a:cubicBezTo>
                            <a:pt x="996" y="1237"/>
                            <a:pt x="984" y="1202"/>
                            <a:pt x="999" y="1198"/>
                          </a:cubicBezTo>
                          <a:cubicBezTo>
                            <a:pt x="1024" y="1212"/>
                            <a:pt x="996" y="1241"/>
                            <a:pt x="1020" y="1247"/>
                          </a:cubicBezTo>
                          <a:cubicBezTo>
                            <a:pt x="1022" y="1236"/>
                            <a:pt x="1018" y="1221"/>
                            <a:pt x="1027" y="1219"/>
                          </a:cubicBezTo>
                          <a:cubicBezTo>
                            <a:pt x="1042" y="1221"/>
                            <a:pt x="1029" y="1250"/>
                            <a:pt x="1048" y="1247"/>
                          </a:cubicBezTo>
                          <a:cubicBezTo>
                            <a:pt x="1052" y="1236"/>
                            <a:pt x="1040" y="1211"/>
                            <a:pt x="1055" y="1211"/>
                          </a:cubicBezTo>
                          <a:cubicBezTo>
                            <a:pt x="1068" y="1212"/>
                            <a:pt x="1060" y="1234"/>
                            <a:pt x="1076" y="1232"/>
                          </a:cubicBezTo>
                          <a:cubicBezTo>
                            <a:pt x="1076" y="1221"/>
                            <a:pt x="1075" y="1208"/>
                            <a:pt x="1090" y="1211"/>
                          </a:cubicBezTo>
                          <a:cubicBezTo>
                            <a:pt x="1091" y="1220"/>
                            <a:pt x="1089" y="1231"/>
                            <a:pt x="1097" y="1232"/>
                          </a:cubicBezTo>
                          <a:cubicBezTo>
                            <a:pt x="1101" y="1224"/>
                            <a:pt x="1104" y="1217"/>
                            <a:pt x="1111" y="1211"/>
                          </a:cubicBezTo>
                          <a:cubicBezTo>
                            <a:pt x="1114" y="1220"/>
                            <a:pt x="1118" y="1227"/>
                            <a:pt x="1124" y="1232"/>
                          </a:cubicBezTo>
                          <a:cubicBezTo>
                            <a:pt x="1138" y="1221"/>
                            <a:pt x="1115" y="1211"/>
                            <a:pt x="1139" y="1204"/>
                          </a:cubicBezTo>
                          <a:cubicBezTo>
                            <a:pt x="1157" y="1209"/>
                            <a:pt x="1160" y="1206"/>
                            <a:pt x="1181" y="1219"/>
                          </a:cubicBezTo>
                          <a:cubicBezTo>
                            <a:pt x="1175" y="1183"/>
                            <a:pt x="1199" y="1204"/>
                            <a:pt x="1209" y="1211"/>
                          </a:cubicBezTo>
                          <a:cubicBezTo>
                            <a:pt x="1219" y="1178"/>
                            <a:pt x="1256" y="1186"/>
                            <a:pt x="1285" y="1183"/>
                          </a:cubicBezTo>
                          <a:cubicBezTo>
                            <a:pt x="1280" y="1136"/>
                            <a:pt x="1306" y="1192"/>
                            <a:pt x="1313" y="1170"/>
                          </a:cubicBezTo>
                          <a:cubicBezTo>
                            <a:pt x="1302" y="1141"/>
                            <a:pt x="1364" y="1144"/>
                            <a:pt x="1368" y="1121"/>
                          </a:cubicBezTo>
                          <a:cubicBezTo>
                            <a:pt x="1390" y="1156"/>
                            <a:pt x="1384" y="1211"/>
                            <a:pt x="1396" y="1232"/>
                          </a:cubicBezTo>
                          <a:cubicBezTo>
                            <a:pt x="1479" y="1119"/>
                            <a:pt x="1367" y="987"/>
                            <a:pt x="1222" y="996"/>
                          </a:cubicBezTo>
                          <a:cubicBezTo>
                            <a:pt x="1225" y="1029"/>
                            <a:pt x="1185" y="1019"/>
                            <a:pt x="1160" y="1024"/>
                          </a:cubicBezTo>
                          <a:close/>
                          <a:moveTo>
                            <a:pt x="840" y="1031"/>
                          </a:moveTo>
                          <a:cubicBezTo>
                            <a:pt x="830" y="1008"/>
                            <a:pt x="861" y="1026"/>
                            <a:pt x="853" y="1003"/>
                          </a:cubicBezTo>
                          <a:cubicBezTo>
                            <a:pt x="849" y="1003"/>
                            <a:pt x="844" y="1003"/>
                            <a:pt x="840" y="1003"/>
                          </a:cubicBezTo>
                          <a:cubicBezTo>
                            <a:pt x="835" y="1003"/>
                            <a:pt x="831" y="1004"/>
                            <a:pt x="832" y="1009"/>
                          </a:cubicBezTo>
                          <a:cubicBezTo>
                            <a:pt x="854" y="1007"/>
                            <a:pt x="814" y="1030"/>
                            <a:pt x="840" y="1031"/>
                          </a:cubicBezTo>
                          <a:close/>
                          <a:moveTo>
                            <a:pt x="860" y="1260"/>
                          </a:moveTo>
                          <a:cubicBezTo>
                            <a:pt x="859" y="1248"/>
                            <a:pt x="856" y="1237"/>
                            <a:pt x="846" y="1232"/>
                          </a:cubicBezTo>
                          <a:cubicBezTo>
                            <a:pt x="848" y="1245"/>
                            <a:pt x="840" y="1268"/>
                            <a:pt x="860" y="1260"/>
                          </a:cubicBezTo>
                          <a:close/>
                          <a:moveTo>
                            <a:pt x="602" y="1365"/>
                          </a:moveTo>
                          <a:cubicBezTo>
                            <a:pt x="575" y="1340"/>
                            <a:pt x="586" y="1387"/>
                            <a:pt x="602" y="1365"/>
                          </a:cubicBezTo>
                          <a:close/>
                        </a:path>
                      </a:pathLst>
                    </a:custGeom>
                    <a:solidFill>
                      <a:srgbClr val="2B11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46" name="Freeform 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12" y="2644"/>
                      <a:ext cx="141" cy="298"/>
                    </a:xfrm>
                    <a:custGeom>
                      <a:avLst/>
                      <a:gdLst>
                        <a:gd name="T0" fmla="*/ 0 w 621"/>
                        <a:gd name="T1" fmla="*/ 0 h 1315"/>
                        <a:gd name="T2" fmla="*/ 0 w 621"/>
                        <a:gd name="T3" fmla="*/ 0 h 1315"/>
                        <a:gd name="T4" fmla="*/ 0 w 621"/>
                        <a:gd name="T5" fmla="*/ 0 h 1315"/>
                        <a:gd name="T6" fmla="*/ 0 w 621"/>
                        <a:gd name="T7" fmla="*/ 0 h 1315"/>
                        <a:gd name="T8" fmla="*/ 0 w 621"/>
                        <a:gd name="T9" fmla="*/ 0 h 1315"/>
                        <a:gd name="T10" fmla="*/ 0 w 621"/>
                        <a:gd name="T11" fmla="*/ 0 h 1315"/>
                        <a:gd name="T12" fmla="*/ 0 w 621"/>
                        <a:gd name="T13" fmla="*/ 0 h 1315"/>
                        <a:gd name="T14" fmla="*/ 0 w 621"/>
                        <a:gd name="T15" fmla="*/ 0 h 1315"/>
                        <a:gd name="T16" fmla="*/ 0 w 621"/>
                        <a:gd name="T17" fmla="*/ 0 h 1315"/>
                        <a:gd name="T18" fmla="*/ 0 w 621"/>
                        <a:gd name="T19" fmla="*/ 1 h 1315"/>
                        <a:gd name="T20" fmla="*/ 0 w 621"/>
                        <a:gd name="T21" fmla="*/ 1 h 1315"/>
                        <a:gd name="T22" fmla="*/ 0 w 621"/>
                        <a:gd name="T23" fmla="*/ 1 h 1315"/>
                        <a:gd name="T24" fmla="*/ 0 w 621"/>
                        <a:gd name="T25" fmla="*/ 1 h 1315"/>
                        <a:gd name="T26" fmla="*/ 0 w 621"/>
                        <a:gd name="T27" fmla="*/ 1 h 1315"/>
                        <a:gd name="T28" fmla="*/ 0 w 621"/>
                        <a:gd name="T29" fmla="*/ 1 h 1315"/>
                        <a:gd name="T30" fmla="*/ 0 w 621"/>
                        <a:gd name="T31" fmla="*/ 1 h 1315"/>
                        <a:gd name="T32" fmla="*/ 0 w 621"/>
                        <a:gd name="T33" fmla="*/ 1 h 1315"/>
                        <a:gd name="T34" fmla="*/ 0 w 621"/>
                        <a:gd name="T35" fmla="*/ 1 h 1315"/>
                        <a:gd name="T36" fmla="*/ 0 w 621"/>
                        <a:gd name="T37" fmla="*/ 1 h 1315"/>
                        <a:gd name="T38" fmla="*/ 0 w 621"/>
                        <a:gd name="T39" fmla="*/ 1 h 1315"/>
                        <a:gd name="T40" fmla="*/ 0 w 621"/>
                        <a:gd name="T41" fmla="*/ 0 h 1315"/>
                        <a:gd name="T42" fmla="*/ 0 w 621"/>
                        <a:gd name="T43" fmla="*/ 0 h 1315"/>
                        <a:gd name="T44" fmla="*/ 0 w 621"/>
                        <a:gd name="T45" fmla="*/ 0 h 1315"/>
                        <a:gd name="T46" fmla="*/ 0 w 621"/>
                        <a:gd name="T47" fmla="*/ 0 h 1315"/>
                        <a:gd name="T48" fmla="*/ 0 w 621"/>
                        <a:gd name="T49" fmla="*/ 0 h 1315"/>
                        <a:gd name="T50" fmla="*/ 0 w 621"/>
                        <a:gd name="T51" fmla="*/ 0 h 1315"/>
                        <a:gd name="T52" fmla="*/ 0 w 621"/>
                        <a:gd name="T53" fmla="*/ 0 h 1315"/>
                        <a:gd name="T54" fmla="*/ 0 w 621"/>
                        <a:gd name="T55" fmla="*/ 0 h 1315"/>
                        <a:gd name="T56" fmla="*/ 0 w 621"/>
                        <a:gd name="T57" fmla="*/ 0 h 1315"/>
                        <a:gd name="T58" fmla="*/ 0 w 621"/>
                        <a:gd name="T59" fmla="*/ 0 h 1315"/>
                        <a:gd name="T60" fmla="*/ 0 w 621"/>
                        <a:gd name="T61" fmla="*/ 0 h 1315"/>
                        <a:gd name="T62" fmla="*/ 0 w 621"/>
                        <a:gd name="T63" fmla="*/ 0 h 1315"/>
                        <a:gd name="T64" fmla="*/ 0 w 621"/>
                        <a:gd name="T65" fmla="*/ 0 h 1315"/>
                        <a:gd name="T66" fmla="*/ 0 w 621"/>
                        <a:gd name="T67" fmla="*/ 0 h 1315"/>
                        <a:gd name="T68" fmla="*/ 0 w 621"/>
                        <a:gd name="T69" fmla="*/ 0 h 1315"/>
                        <a:gd name="T70" fmla="*/ 0 w 621"/>
                        <a:gd name="T71" fmla="*/ 0 h 1315"/>
                        <a:gd name="T72" fmla="*/ 0 w 621"/>
                        <a:gd name="T73" fmla="*/ 0 h 1315"/>
                        <a:gd name="T74" fmla="*/ 0 w 621"/>
                        <a:gd name="T75" fmla="*/ 1 h 1315"/>
                        <a:gd name="T76" fmla="*/ 0 w 621"/>
                        <a:gd name="T77" fmla="*/ 1 h 1315"/>
                        <a:gd name="T78" fmla="*/ 0 w 621"/>
                        <a:gd name="T79" fmla="*/ 1 h 1315"/>
                        <a:gd name="T80" fmla="*/ 0 w 621"/>
                        <a:gd name="T81" fmla="*/ 1 h 1315"/>
                        <a:gd name="T82" fmla="*/ 0 w 621"/>
                        <a:gd name="T83" fmla="*/ 1 h 1315"/>
                        <a:gd name="T84" fmla="*/ 0 w 621"/>
                        <a:gd name="T85" fmla="*/ 1 h 1315"/>
                        <a:gd name="T86" fmla="*/ 0 w 621"/>
                        <a:gd name="T87" fmla="*/ 1 h 1315"/>
                        <a:gd name="T88" fmla="*/ 0 w 621"/>
                        <a:gd name="T89" fmla="*/ 1 h 1315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621"/>
                        <a:gd name="T136" fmla="*/ 0 h 1315"/>
                        <a:gd name="T137" fmla="*/ 621 w 621"/>
                        <a:gd name="T138" fmla="*/ 1315 h 1315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621" h="1315">
                          <a:moveTo>
                            <a:pt x="571" y="118"/>
                          </a:moveTo>
                          <a:cubicBezTo>
                            <a:pt x="583" y="146"/>
                            <a:pt x="586" y="171"/>
                            <a:pt x="557" y="194"/>
                          </a:cubicBezTo>
                          <a:cubicBezTo>
                            <a:pt x="576" y="262"/>
                            <a:pt x="527" y="297"/>
                            <a:pt x="529" y="362"/>
                          </a:cubicBezTo>
                          <a:cubicBezTo>
                            <a:pt x="529" y="368"/>
                            <a:pt x="538" y="367"/>
                            <a:pt x="544" y="368"/>
                          </a:cubicBezTo>
                          <a:cubicBezTo>
                            <a:pt x="519" y="382"/>
                            <a:pt x="513" y="407"/>
                            <a:pt x="529" y="424"/>
                          </a:cubicBezTo>
                          <a:cubicBezTo>
                            <a:pt x="523" y="443"/>
                            <a:pt x="511" y="414"/>
                            <a:pt x="502" y="431"/>
                          </a:cubicBezTo>
                          <a:cubicBezTo>
                            <a:pt x="521" y="477"/>
                            <a:pt x="467" y="518"/>
                            <a:pt x="502" y="563"/>
                          </a:cubicBezTo>
                          <a:cubicBezTo>
                            <a:pt x="483" y="564"/>
                            <a:pt x="488" y="552"/>
                            <a:pt x="474" y="563"/>
                          </a:cubicBezTo>
                          <a:cubicBezTo>
                            <a:pt x="492" y="575"/>
                            <a:pt x="458" y="611"/>
                            <a:pt x="481" y="626"/>
                          </a:cubicBezTo>
                          <a:cubicBezTo>
                            <a:pt x="480" y="639"/>
                            <a:pt x="458" y="630"/>
                            <a:pt x="453" y="640"/>
                          </a:cubicBezTo>
                          <a:cubicBezTo>
                            <a:pt x="458" y="649"/>
                            <a:pt x="468" y="653"/>
                            <a:pt x="481" y="654"/>
                          </a:cubicBezTo>
                          <a:cubicBezTo>
                            <a:pt x="480" y="666"/>
                            <a:pt x="458" y="658"/>
                            <a:pt x="453" y="668"/>
                          </a:cubicBezTo>
                          <a:cubicBezTo>
                            <a:pt x="478" y="676"/>
                            <a:pt x="477" y="699"/>
                            <a:pt x="439" y="710"/>
                          </a:cubicBezTo>
                          <a:cubicBezTo>
                            <a:pt x="429" y="736"/>
                            <a:pt x="470" y="711"/>
                            <a:pt x="460" y="737"/>
                          </a:cubicBezTo>
                          <a:cubicBezTo>
                            <a:pt x="415" y="731"/>
                            <a:pt x="469" y="780"/>
                            <a:pt x="419" y="765"/>
                          </a:cubicBezTo>
                          <a:cubicBezTo>
                            <a:pt x="420" y="778"/>
                            <a:pt x="430" y="782"/>
                            <a:pt x="446" y="779"/>
                          </a:cubicBezTo>
                          <a:cubicBezTo>
                            <a:pt x="439" y="825"/>
                            <a:pt x="413" y="831"/>
                            <a:pt x="432" y="877"/>
                          </a:cubicBezTo>
                          <a:cubicBezTo>
                            <a:pt x="425" y="872"/>
                            <a:pt x="425" y="861"/>
                            <a:pt x="411" y="863"/>
                          </a:cubicBezTo>
                          <a:cubicBezTo>
                            <a:pt x="400" y="899"/>
                            <a:pt x="416" y="945"/>
                            <a:pt x="419" y="995"/>
                          </a:cubicBezTo>
                          <a:cubicBezTo>
                            <a:pt x="411" y="995"/>
                            <a:pt x="404" y="995"/>
                            <a:pt x="398" y="995"/>
                          </a:cubicBezTo>
                          <a:cubicBezTo>
                            <a:pt x="403" y="1037"/>
                            <a:pt x="397" y="1061"/>
                            <a:pt x="419" y="1093"/>
                          </a:cubicBezTo>
                          <a:cubicBezTo>
                            <a:pt x="389" y="1120"/>
                            <a:pt x="441" y="1167"/>
                            <a:pt x="425" y="1225"/>
                          </a:cubicBezTo>
                          <a:cubicBezTo>
                            <a:pt x="392" y="1203"/>
                            <a:pt x="418" y="1289"/>
                            <a:pt x="383" y="1288"/>
                          </a:cubicBezTo>
                          <a:cubicBezTo>
                            <a:pt x="378" y="1264"/>
                            <a:pt x="396" y="1259"/>
                            <a:pt x="383" y="1246"/>
                          </a:cubicBezTo>
                          <a:cubicBezTo>
                            <a:pt x="354" y="1236"/>
                            <a:pt x="374" y="1263"/>
                            <a:pt x="362" y="1274"/>
                          </a:cubicBezTo>
                          <a:cubicBezTo>
                            <a:pt x="361" y="1276"/>
                            <a:pt x="320" y="1259"/>
                            <a:pt x="334" y="1295"/>
                          </a:cubicBezTo>
                          <a:cubicBezTo>
                            <a:pt x="330" y="1290"/>
                            <a:pt x="301" y="1278"/>
                            <a:pt x="307" y="1301"/>
                          </a:cubicBezTo>
                          <a:cubicBezTo>
                            <a:pt x="292" y="1314"/>
                            <a:pt x="311" y="1278"/>
                            <a:pt x="300" y="1267"/>
                          </a:cubicBezTo>
                          <a:cubicBezTo>
                            <a:pt x="267" y="1273"/>
                            <a:pt x="225" y="1278"/>
                            <a:pt x="188" y="1260"/>
                          </a:cubicBezTo>
                          <a:cubicBezTo>
                            <a:pt x="182" y="1260"/>
                            <a:pt x="183" y="1269"/>
                            <a:pt x="181" y="1274"/>
                          </a:cubicBezTo>
                          <a:cubicBezTo>
                            <a:pt x="182" y="1299"/>
                            <a:pt x="205" y="1259"/>
                            <a:pt x="202" y="1281"/>
                          </a:cubicBezTo>
                          <a:cubicBezTo>
                            <a:pt x="207" y="1308"/>
                            <a:pt x="178" y="1281"/>
                            <a:pt x="167" y="1281"/>
                          </a:cubicBezTo>
                          <a:cubicBezTo>
                            <a:pt x="166" y="1261"/>
                            <a:pt x="179" y="1267"/>
                            <a:pt x="167" y="1253"/>
                          </a:cubicBezTo>
                          <a:cubicBezTo>
                            <a:pt x="141" y="1271"/>
                            <a:pt x="130" y="1261"/>
                            <a:pt x="105" y="1246"/>
                          </a:cubicBezTo>
                          <a:cubicBezTo>
                            <a:pt x="84" y="1254"/>
                            <a:pt x="108" y="1273"/>
                            <a:pt x="118" y="1274"/>
                          </a:cubicBezTo>
                          <a:cubicBezTo>
                            <a:pt x="118" y="1290"/>
                            <a:pt x="101" y="1265"/>
                            <a:pt x="84" y="1274"/>
                          </a:cubicBezTo>
                          <a:cubicBezTo>
                            <a:pt x="88" y="1252"/>
                            <a:pt x="75" y="1245"/>
                            <a:pt x="63" y="1239"/>
                          </a:cubicBezTo>
                          <a:cubicBezTo>
                            <a:pt x="51" y="1234"/>
                            <a:pt x="51" y="1272"/>
                            <a:pt x="63" y="1267"/>
                          </a:cubicBezTo>
                          <a:cubicBezTo>
                            <a:pt x="0" y="1260"/>
                            <a:pt x="65" y="1136"/>
                            <a:pt x="56" y="1100"/>
                          </a:cubicBezTo>
                          <a:cubicBezTo>
                            <a:pt x="98" y="1076"/>
                            <a:pt x="105" y="1018"/>
                            <a:pt x="147" y="995"/>
                          </a:cubicBezTo>
                          <a:cubicBezTo>
                            <a:pt x="147" y="983"/>
                            <a:pt x="138" y="980"/>
                            <a:pt x="139" y="968"/>
                          </a:cubicBezTo>
                          <a:cubicBezTo>
                            <a:pt x="158" y="972"/>
                            <a:pt x="154" y="954"/>
                            <a:pt x="167" y="954"/>
                          </a:cubicBezTo>
                          <a:cubicBezTo>
                            <a:pt x="163" y="907"/>
                            <a:pt x="176" y="845"/>
                            <a:pt x="209" y="821"/>
                          </a:cubicBezTo>
                          <a:cubicBezTo>
                            <a:pt x="212" y="810"/>
                            <a:pt x="204" y="808"/>
                            <a:pt x="196" y="807"/>
                          </a:cubicBezTo>
                          <a:cubicBezTo>
                            <a:pt x="196" y="790"/>
                            <a:pt x="216" y="798"/>
                            <a:pt x="224" y="786"/>
                          </a:cubicBezTo>
                          <a:cubicBezTo>
                            <a:pt x="226" y="781"/>
                            <a:pt x="209" y="773"/>
                            <a:pt x="209" y="773"/>
                          </a:cubicBezTo>
                          <a:cubicBezTo>
                            <a:pt x="209" y="771"/>
                            <a:pt x="244" y="745"/>
                            <a:pt x="209" y="744"/>
                          </a:cubicBezTo>
                          <a:cubicBezTo>
                            <a:pt x="211" y="740"/>
                            <a:pt x="226" y="717"/>
                            <a:pt x="209" y="716"/>
                          </a:cubicBezTo>
                          <a:cubicBezTo>
                            <a:pt x="243" y="704"/>
                            <a:pt x="211" y="669"/>
                            <a:pt x="251" y="668"/>
                          </a:cubicBezTo>
                          <a:cubicBezTo>
                            <a:pt x="225" y="616"/>
                            <a:pt x="263" y="588"/>
                            <a:pt x="264" y="542"/>
                          </a:cubicBezTo>
                          <a:cubicBezTo>
                            <a:pt x="265" y="536"/>
                            <a:pt x="256" y="537"/>
                            <a:pt x="251" y="536"/>
                          </a:cubicBezTo>
                          <a:cubicBezTo>
                            <a:pt x="256" y="522"/>
                            <a:pt x="270" y="517"/>
                            <a:pt x="286" y="515"/>
                          </a:cubicBezTo>
                          <a:cubicBezTo>
                            <a:pt x="276" y="496"/>
                            <a:pt x="270" y="462"/>
                            <a:pt x="300" y="452"/>
                          </a:cubicBezTo>
                          <a:cubicBezTo>
                            <a:pt x="283" y="435"/>
                            <a:pt x="315" y="411"/>
                            <a:pt x="286" y="410"/>
                          </a:cubicBezTo>
                          <a:cubicBezTo>
                            <a:pt x="317" y="395"/>
                            <a:pt x="290" y="364"/>
                            <a:pt x="321" y="354"/>
                          </a:cubicBezTo>
                          <a:cubicBezTo>
                            <a:pt x="316" y="347"/>
                            <a:pt x="304" y="347"/>
                            <a:pt x="307" y="333"/>
                          </a:cubicBezTo>
                          <a:cubicBezTo>
                            <a:pt x="342" y="327"/>
                            <a:pt x="314" y="281"/>
                            <a:pt x="349" y="264"/>
                          </a:cubicBezTo>
                          <a:cubicBezTo>
                            <a:pt x="332" y="232"/>
                            <a:pt x="379" y="205"/>
                            <a:pt x="362" y="173"/>
                          </a:cubicBezTo>
                          <a:cubicBezTo>
                            <a:pt x="393" y="153"/>
                            <a:pt x="385" y="107"/>
                            <a:pt x="404" y="62"/>
                          </a:cubicBezTo>
                          <a:cubicBezTo>
                            <a:pt x="402" y="54"/>
                            <a:pt x="391" y="57"/>
                            <a:pt x="391" y="48"/>
                          </a:cubicBezTo>
                          <a:cubicBezTo>
                            <a:pt x="419" y="0"/>
                            <a:pt x="479" y="25"/>
                            <a:pt x="544" y="20"/>
                          </a:cubicBezTo>
                          <a:cubicBezTo>
                            <a:pt x="546" y="36"/>
                            <a:pt x="567" y="33"/>
                            <a:pt x="565" y="55"/>
                          </a:cubicBezTo>
                          <a:cubicBezTo>
                            <a:pt x="589" y="41"/>
                            <a:pt x="603" y="57"/>
                            <a:pt x="620" y="69"/>
                          </a:cubicBezTo>
                          <a:cubicBezTo>
                            <a:pt x="602" y="71"/>
                            <a:pt x="605" y="95"/>
                            <a:pt x="586" y="97"/>
                          </a:cubicBezTo>
                          <a:cubicBezTo>
                            <a:pt x="585" y="109"/>
                            <a:pt x="590" y="115"/>
                            <a:pt x="599" y="118"/>
                          </a:cubicBezTo>
                          <a:cubicBezTo>
                            <a:pt x="597" y="136"/>
                            <a:pt x="587" y="108"/>
                            <a:pt x="571" y="118"/>
                          </a:cubicBezTo>
                          <a:close/>
                          <a:moveTo>
                            <a:pt x="439" y="786"/>
                          </a:moveTo>
                          <a:cubicBezTo>
                            <a:pt x="435" y="786"/>
                            <a:pt x="430" y="786"/>
                            <a:pt x="425" y="786"/>
                          </a:cubicBezTo>
                          <a:cubicBezTo>
                            <a:pt x="425" y="793"/>
                            <a:pt x="420" y="794"/>
                            <a:pt x="419" y="800"/>
                          </a:cubicBezTo>
                          <a:cubicBezTo>
                            <a:pt x="427" y="801"/>
                            <a:pt x="428" y="809"/>
                            <a:pt x="439" y="807"/>
                          </a:cubicBezTo>
                          <a:cubicBezTo>
                            <a:pt x="439" y="800"/>
                            <a:pt x="439" y="793"/>
                            <a:pt x="439" y="786"/>
                          </a:cubicBezTo>
                          <a:close/>
                          <a:moveTo>
                            <a:pt x="391" y="968"/>
                          </a:moveTo>
                          <a:cubicBezTo>
                            <a:pt x="391" y="972"/>
                            <a:pt x="391" y="977"/>
                            <a:pt x="391" y="981"/>
                          </a:cubicBezTo>
                          <a:cubicBezTo>
                            <a:pt x="401" y="989"/>
                            <a:pt x="408" y="988"/>
                            <a:pt x="411" y="974"/>
                          </a:cubicBezTo>
                          <a:cubicBezTo>
                            <a:pt x="402" y="974"/>
                            <a:pt x="401" y="966"/>
                            <a:pt x="391" y="968"/>
                          </a:cubicBezTo>
                          <a:close/>
                          <a:moveTo>
                            <a:pt x="91" y="1246"/>
                          </a:moveTo>
                          <a:cubicBezTo>
                            <a:pt x="91" y="1239"/>
                            <a:pt x="91" y="1232"/>
                            <a:pt x="91" y="1225"/>
                          </a:cubicBezTo>
                          <a:cubicBezTo>
                            <a:pt x="70" y="1214"/>
                            <a:pt x="70" y="1256"/>
                            <a:pt x="91" y="1246"/>
                          </a:cubicBezTo>
                          <a:close/>
                          <a:moveTo>
                            <a:pt x="84" y="1218"/>
                          </a:moveTo>
                          <a:cubicBezTo>
                            <a:pt x="84" y="1213"/>
                            <a:pt x="85" y="1210"/>
                            <a:pt x="91" y="1211"/>
                          </a:cubicBezTo>
                          <a:cubicBezTo>
                            <a:pt x="90" y="1203"/>
                            <a:pt x="88" y="1194"/>
                            <a:pt x="77" y="1197"/>
                          </a:cubicBezTo>
                          <a:cubicBezTo>
                            <a:pt x="78" y="1205"/>
                            <a:pt x="76" y="1217"/>
                            <a:pt x="84" y="1218"/>
                          </a:cubicBezTo>
                          <a:close/>
                          <a:moveTo>
                            <a:pt x="126" y="1253"/>
                          </a:moveTo>
                          <a:cubicBezTo>
                            <a:pt x="133" y="1253"/>
                            <a:pt x="139" y="1253"/>
                            <a:pt x="147" y="1253"/>
                          </a:cubicBezTo>
                          <a:cubicBezTo>
                            <a:pt x="147" y="1246"/>
                            <a:pt x="147" y="1239"/>
                            <a:pt x="147" y="1232"/>
                          </a:cubicBezTo>
                          <a:cubicBezTo>
                            <a:pt x="142" y="1232"/>
                            <a:pt x="137" y="1232"/>
                            <a:pt x="133" y="1232"/>
                          </a:cubicBezTo>
                          <a:cubicBezTo>
                            <a:pt x="132" y="1241"/>
                            <a:pt x="124" y="1242"/>
                            <a:pt x="126" y="1253"/>
                          </a:cubicBezTo>
                          <a:close/>
                          <a:moveTo>
                            <a:pt x="313" y="1281"/>
                          </a:moveTo>
                          <a:cubicBezTo>
                            <a:pt x="334" y="1291"/>
                            <a:pt x="334" y="1250"/>
                            <a:pt x="313" y="1260"/>
                          </a:cubicBezTo>
                          <a:cubicBezTo>
                            <a:pt x="313" y="1267"/>
                            <a:pt x="313" y="1273"/>
                            <a:pt x="313" y="128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47" name="Freeform 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734"/>
                      <a:ext cx="22" cy="3"/>
                    </a:xfrm>
                    <a:custGeom>
                      <a:avLst/>
                      <a:gdLst>
                        <a:gd name="T0" fmla="*/ 0 w 98"/>
                        <a:gd name="T1" fmla="*/ 0 h 12"/>
                        <a:gd name="T2" fmla="*/ 0 w 98"/>
                        <a:gd name="T3" fmla="*/ 0 h 12"/>
                        <a:gd name="T4" fmla="*/ 0 60000 65536"/>
                        <a:gd name="T5" fmla="*/ 0 60000 65536"/>
                        <a:gd name="T6" fmla="*/ 0 w 98"/>
                        <a:gd name="T7" fmla="*/ 0 h 12"/>
                        <a:gd name="T8" fmla="*/ 98 w 98"/>
                        <a:gd name="T9" fmla="*/ 12 h 12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98" h="12">
                          <a:moveTo>
                            <a:pt x="67" y="0"/>
                          </a:moveTo>
                          <a:cubicBezTo>
                            <a:pt x="97" y="0"/>
                            <a:pt x="0" y="11"/>
                            <a:pt x="67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48" name="Freeform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3" y="2736"/>
                      <a:ext cx="7" cy="11"/>
                    </a:xfrm>
                    <a:custGeom>
                      <a:avLst/>
                      <a:gdLst>
                        <a:gd name="T0" fmla="*/ 0 w 30"/>
                        <a:gd name="T1" fmla="*/ 0 h 47"/>
                        <a:gd name="T2" fmla="*/ 0 w 30"/>
                        <a:gd name="T3" fmla="*/ 0 h 47"/>
                        <a:gd name="T4" fmla="*/ 0 w 30"/>
                        <a:gd name="T5" fmla="*/ 0 h 47"/>
                        <a:gd name="T6" fmla="*/ 0 60000 65536"/>
                        <a:gd name="T7" fmla="*/ 0 60000 65536"/>
                        <a:gd name="T8" fmla="*/ 0 60000 65536"/>
                        <a:gd name="T9" fmla="*/ 0 w 30"/>
                        <a:gd name="T10" fmla="*/ 0 h 47"/>
                        <a:gd name="T11" fmla="*/ 30 w 30"/>
                        <a:gd name="T12" fmla="*/ 47 h 4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0" h="47">
                          <a:moveTo>
                            <a:pt x="0" y="22"/>
                          </a:moveTo>
                          <a:cubicBezTo>
                            <a:pt x="8" y="0"/>
                            <a:pt x="19" y="30"/>
                            <a:pt x="29" y="28"/>
                          </a:cubicBezTo>
                          <a:cubicBezTo>
                            <a:pt x="27" y="46"/>
                            <a:pt x="9" y="20"/>
                            <a:pt x="0" y="22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49" name="Freeform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32" y="2752"/>
                      <a:ext cx="12" cy="13"/>
                    </a:xfrm>
                    <a:custGeom>
                      <a:avLst/>
                      <a:gdLst>
                        <a:gd name="T0" fmla="*/ 0 w 53"/>
                        <a:gd name="T1" fmla="*/ 0 h 56"/>
                        <a:gd name="T2" fmla="*/ 0 w 53"/>
                        <a:gd name="T3" fmla="*/ 0 h 56"/>
                        <a:gd name="T4" fmla="*/ 0 w 53"/>
                        <a:gd name="T5" fmla="*/ 0 h 56"/>
                        <a:gd name="T6" fmla="*/ 0 60000 65536"/>
                        <a:gd name="T7" fmla="*/ 0 60000 65536"/>
                        <a:gd name="T8" fmla="*/ 0 60000 65536"/>
                        <a:gd name="T9" fmla="*/ 0 w 53"/>
                        <a:gd name="T10" fmla="*/ 0 h 56"/>
                        <a:gd name="T11" fmla="*/ 53 w 53"/>
                        <a:gd name="T12" fmla="*/ 56 h 5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3" h="56">
                          <a:moveTo>
                            <a:pt x="11" y="18"/>
                          </a:moveTo>
                          <a:cubicBezTo>
                            <a:pt x="0" y="0"/>
                            <a:pt x="42" y="32"/>
                            <a:pt x="52" y="39"/>
                          </a:cubicBezTo>
                          <a:cubicBezTo>
                            <a:pt x="42" y="55"/>
                            <a:pt x="23" y="22"/>
                            <a:pt x="11" y="18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50" name="Freeform 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6" y="2761"/>
                      <a:ext cx="10" cy="12"/>
                    </a:xfrm>
                    <a:custGeom>
                      <a:avLst/>
                      <a:gdLst>
                        <a:gd name="T0" fmla="*/ 0 w 43"/>
                        <a:gd name="T1" fmla="*/ 0 h 52"/>
                        <a:gd name="T2" fmla="*/ 0 w 43"/>
                        <a:gd name="T3" fmla="*/ 0 h 52"/>
                        <a:gd name="T4" fmla="*/ 0 w 43"/>
                        <a:gd name="T5" fmla="*/ 0 h 52"/>
                        <a:gd name="T6" fmla="*/ 0 60000 65536"/>
                        <a:gd name="T7" fmla="*/ 0 60000 65536"/>
                        <a:gd name="T8" fmla="*/ 0 60000 65536"/>
                        <a:gd name="T9" fmla="*/ 0 w 43"/>
                        <a:gd name="T10" fmla="*/ 0 h 52"/>
                        <a:gd name="T11" fmla="*/ 43 w 43"/>
                        <a:gd name="T12" fmla="*/ 52 h 5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" h="52">
                          <a:moveTo>
                            <a:pt x="0" y="17"/>
                          </a:moveTo>
                          <a:cubicBezTo>
                            <a:pt x="10" y="0"/>
                            <a:pt x="29" y="34"/>
                            <a:pt x="42" y="37"/>
                          </a:cubicBezTo>
                          <a:cubicBezTo>
                            <a:pt x="35" y="51"/>
                            <a:pt x="14" y="19"/>
                            <a:pt x="0" y="17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51" name="Freeform 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3" y="2766"/>
                      <a:ext cx="11" cy="14"/>
                    </a:xfrm>
                    <a:custGeom>
                      <a:avLst/>
                      <a:gdLst>
                        <a:gd name="T0" fmla="*/ 0 w 50"/>
                        <a:gd name="T1" fmla="*/ 0 h 60"/>
                        <a:gd name="T2" fmla="*/ 0 w 50"/>
                        <a:gd name="T3" fmla="*/ 0 h 60"/>
                        <a:gd name="T4" fmla="*/ 0 w 50"/>
                        <a:gd name="T5" fmla="*/ 0 h 60"/>
                        <a:gd name="T6" fmla="*/ 0 60000 65536"/>
                        <a:gd name="T7" fmla="*/ 0 60000 65536"/>
                        <a:gd name="T8" fmla="*/ 0 60000 65536"/>
                        <a:gd name="T9" fmla="*/ 0 w 50"/>
                        <a:gd name="T10" fmla="*/ 0 h 60"/>
                        <a:gd name="T11" fmla="*/ 50 w 50"/>
                        <a:gd name="T12" fmla="*/ 60 h 6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0" h="60">
                          <a:moveTo>
                            <a:pt x="0" y="16"/>
                          </a:moveTo>
                          <a:cubicBezTo>
                            <a:pt x="13" y="0"/>
                            <a:pt x="32" y="38"/>
                            <a:pt x="49" y="44"/>
                          </a:cubicBezTo>
                          <a:cubicBezTo>
                            <a:pt x="35" y="59"/>
                            <a:pt x="16" y="21"/>
                            <a:pt x="0" y="16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52" name="Freeform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2" y="2770"/>
                      <a:ext cx="21" cy="12"/>
                    </a:xfrm>
                    <a:custGeom>
                      <a:avLst/>
                      <a:gdLst>
                        <a:gd name="T0" fmla="*/ 0 w 91"/>
                        <a:gd name="T1" fmla="*/ 0 h 55"/>
                        <a:gd name="T2" fmla="*/ 0 w 91"/>
                        <a:gd name="T3" fmla="*/ 0 h 55"/>
                        <a:gd name="T4" fmla="*/ 0 w 91"/>
                        <a:gd name="T5" fmla="*/ 0 h 55"/>
                        <a:gd name="T6" fmla="*/ 0 w 91"/>
                        <a:gd name="T7" fmla="*/ 0 h 55"/>
                        <a:gd name="T8" fmla="*/ 0 w 91"/>
                        <a:gd name="T9" fmla="*/ 0 h 55"/>
                        <a:gd name="T10" fmla="*/ 0 w 91"/>
                        <a:gd name="T11" fmla="*/ 0 h 5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1"/>
                        <a:gd name="T19" fmla="*/ 0 h 55"/>
                        <a:gd name="T20" fmla="*/ 91 w 91"/>
                        <a:gd name="T21" fmla="*/ 55 h 5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1" h="55">
                          <a:moveTo>
                            <a:pt x="70" y="12"/>
                          </a:moveTo>
                          <a:cubicBezTo>
                            <a:pt x="90" y="0"/>
                            <a:pt x="56" y="23"/>
                            <a:pt x="49" y="25"/>
                          </a:cubicBezTo>
                          <a:cubicBezTo>
                            <a:pt x="47" y="41"/>
                            <a:pt x="73" y="29"/>
                            <a:pt x="83" y="33"/>
                          </a:cubicBezTo>
                          <a:cubicBezTo>
                            <a:pt x="67" y="44"/>
                            <a:pt x="46" y="51"/>
                            <a:pt x="21" y="54"/>
                          </a:cubicBezTo>
                          <a:cubicBezTo>
                            <a:pt x="41" y="33"/>
                            <a:pt x="33" y="24"/>
                            <a:pt x="0" y="33"/>
                          </a:cubicBezTo>
                          <a:cubicBezTo>
                            <a:pt x="10" y="12"/>
                            <a:pt x="39" y="11"/>
                            <a:pt x="70" y="12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53" name="Freeform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0" y="2771"/>
                      <a:ext cx="7" cy="10"/>
                    </a:xfrm>
                    <a:custGeom>
                      <a:avLst/>
                      <a:gdLst>
                        <a:gd name="T0" fmla="*/ 0 w 29"/>
                        <a:gd name="T1" fmla="*/ 0 h 46"/>
                        <a:gd name="T2" fmla="*/ 0 w 29"/>
                        <a:gd name="T3" fmla="*/ 0 h 46"/>
                        <a:gd name="T4" fmla="*/ 0 w 29"/>
                        <a:gd name="T5" fmla="*/ 0 h 46"/>
                        <a:gd name="T6" fmla="*/ 0 60000 65536"/>
                        <a:gd name="T7" fmla="*/ 0 60000 65536"/>
                        <a:gd name="T8" fmla="*/ 0 60000 65536"/>
                        <a:gd name="T9" fmla="*/ 0 w 29"/>
                        <a:gd name="T10" fmla="*/ 0 h 46"/>
                        <a:gd name="T11" fmla="*/ 29 w 29"/>
                        <a:gd name="T12" fmla="*/ 46 h 4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9" h="46">
                          <a:moveTo>
                            <a:pt x="0" y="22"/>
                          </a:moveTo>
                          <a:cubicBezTo>
                            <a:pt x="7" y="0"/>
                            <a:pt x="18" y="29"/>
                            <a:pt x="28" y="28"/>
                          </a:cubicBezTo>
                          <a:cubicBezTo>
                            <a:pt x="26" y="45"/>
                            <a:pt x="9" y="20"/>
                            <a:pt x="0" y="22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54" name="Freeform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7" y="2777"/>
                      <a:ext cx="11" cy="15"/>
                    </a:xfrm>
                    <a:custGeom>
                      <a:avLst/>
                      <a:gdLst>
                        <a:gd name="T0" fmla="*/ 0 w 48"/>
                        <a:gd name="T1" fmla="*/ 0 h 67"/>
                        <a:gd name="T2" fmla="*/ 0 w 48"/>
                        <a:gd name="T3" fmla="*/ 0 h 67"/>
                        <a:gd name="T4" fmla="*/ 0 60000 65536"/>
                        <a:gd name="T5" fmla="*/ 0 60000 65536"/>
                        <a:gd name="T6" fmla="*/ 0 w 48"/>
                        <a:gd name="T7" fmla="*/ 0 h 67"/>
                        <a:gd name="T8" fmla="*/ 48 w 48"/>
                        <a:gd name="T9" fmla="*/ 67 h 67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48" h="67">
                          <a:moveTo>
                            <a:pt x="11" y="15"/>
                          </a:moveTo>
                          <a:cubicBezTo>
                            <a:pt x="0" y="0"/>
                            <a:pt x="47" y="66"/>
                            <a:pt x="11" y="15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55" name="Freeform 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18" y="2778"/>
                      <a:ext cx="22" cy="18"/>
                    </a:xfrm>
                    <a:custGeom>
                      <a:avLst/>
                      <a:gdLst>
                        <a:gd name="T0" fmla="*/ 0 w 96"/>
                        <a:gd name="T1" fmla="*/ 0 h 79"/>
                        <a:gd name="T2" fmla="*/ 0 w 96"/>
                        <a:gd name="T3" fmla="*/ 0 h 79"/>
                        <a:gd name="T4" fmla="*/ 0 w 96"/>
                        <a:gd name="T5" fmla="*/ 0 h 79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79"/>
                        <a:gd name="T11" fmla="*/ 96 w 96"/>
                        <a:gd name="T12" fmla="*/ 79 h 7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79">
                          <a:moveTo>
                            <a:pt x="7" y="21"/>
                          </a:moveTo>
                          <a:cubicBezTo>
                            <a:pt x="0" y="0"/>
                            <a:pt x="95" y="78"/>
                            <a:pt x="36" y="34"/>
                          </a:cubicBezTo>
                          <a:cubicBezTo>
                            <a:pt x="31" y="31"/>
                            <a:pt x="17" y="32"/>
                            <a:pt x="7" y="21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56" name="Freeform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2" y="2784"/>
                      <a:ext cx="15" cy="7"/>
                    </a:xfrm>
                    <a:custGeom>
                      <a:avLst/>
                      <a:gdLst>
                        <a:gd name="T0" fmla="*/ 0 w 64"/>
                        <a:gd name="T1" fmla="*/ 0 h 29"/>
                        <a:gd name="T2" fmla="*/ 0 w 64"/>
                        <a:gd name="T3" fmla="*/ 0 h 29"/>
                        <a:gd name="T4" fmla="*/ 0 w 64"/>
                        <a:gd name="T5" fmla="*/ 0 h 29"/>
                        <a:gd name="T6" fmla="*/ 0 w 64"/>
                        <a:gd name="T7" fmla="*/ 0 h 2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4"/>
                        <a:gd name="T13" fmla="*/ 0 h 29"/>
                        <a:gd name="T14" fmla="*/ 64 w 64"/>
                        <a:gd name="T15" fmla="*/ 29 h 2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4" h="29">
                          <a:moveTo>
                            <a:pt x="63" y="0"/>
                          </a:moveTo>
                          <a:cubicBezTo>
                            <a:pt x="59" y="6"/>
                            <a:pt x="55" y="12"/>
                            <a:pt x="55" y="21"/>
                          </a:cubicBezTo>
                          <a:cubicBezTo>
                            <a:pt x="39" y="5"/>
                            <a:pt x="22" y="28"/>
                            <a:pt x="0" y="28"/>
                          </a:cubicBezTo>
                          <a:cubicBezTo>
                            <a:pt x="10" y="8"/>
                            <a:pt x="43" y="11"/>
                            <a:pt x="63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57" name="Freeform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15" y="2784"/>
                      <a:ext cx="10" cy="12"/>
                    </a:xfrm>
                    <a:custGeom>
                      <a:avLst/>
                      <a:gdLst>
                        <a:gd name="T0" fmla="*/ 0 w 43"/>
                        <a:gd name="T1" fmla="*/ 0 h 52"/>
                        <a:gd name="T2" fmla="*/ 0 w 43"/>
                        <a:gd name="T3" fmla="*/ 0 h 52"/>
                        <a:gd name="T4" fmla="*/ 0 w 43"/>
                        <a:gd name="T5" fmla="*/ 0 h 52"/>
                        <a:gd name="T6" fmla="*/ 0 60000 65536"/>
                        <a:gd name="T7" fmla="*/ 0 60000 65536"/>
                        <a:gd name="T8" fmla="*/ 0 60000 65536"/>
                        <a:gd name="T9" fmla="*/ 0 w 43"/>
                        <a:gd name="T10" fmla="*/ 0 h 52"/>
                        <a:gd name="T11" fmla="*/ 43 w 43"/>
                        <a:gd name="T12" fmla="*/ 52 h 5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" h="52">
                          <a:moveTo>
                            <a:pt x="0" y="17"/>
                          </a:moveTo>
                          <a:cubicBezTo>
                            <a:pt x="10" y="0"/>
                            <a:pt x="29" y="34"/>
                            <a:pt x="42" y="37"/>
                          </a:cubicBezTo>
                          <a:cubicBezTo>
                            <a:pt x="35" y="51"/>
                            <a:pt x="14" y="19"/>
                            <a:pt x="0" y="17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58" name="Freeform 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2" y="2789"/>
                      <a:ext cx="22" cy="8"/>
                    </a:xfrm>
                    <a:custGeom>
                      <a:avLst/>
                      <a:gdLst>
                        <a:gd name="T0" fmla="*/ 0 w 99"/>
                        <a:gd name="T1" fmla="*/ 0 h 36"/>
                        <a:gd name="T2" fmla="*/ 0 w 99"/>
                        <a:gd name="T3" fmla="*/ 0 h 36"/>
                        <a:gd name="T4" fmla="*/ 0 w 99"/>
                        <a:gd name="T5" fmla="*/ 0 h 36"/>
                        <a:gd name="T6" fmla="*/ 0 60000 65536"/>
                        <a:gd name="T7" fmla="*/ 0 60000 65536"/>
                        <a:gd name="T8" fmla="*/ 0 60000 65536"/>
                        <a:gd name="T9" fmla="*/ 0 w 99"/>
                        <a:gd name="T10" fmla="*/ 0 h 36"/>
                        <a:gd name="T11" fmla="*/ 99 w 99"/>
                        <a:gd name="T12" fmla="*/ 36 h 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9" h="36">
                          <a:moveTo>
                            <a:pt x="98" y="0"/>
                          </a:moveTo>
                          <a:cubicBezTo>
                            <a:pt x="77" y="24"/>
                            <a:pt x="27" y="17"/>
                            <a:pt x="0" y="35"/>
                          </a:cubicBezTo>
                          <a:cubicBezTo>
                            <a:pt x="19" y="10"/>
                            <a:pt x="60" y="7"/>
                            <a:pt x="98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59" name="Freeform 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9" y="2794"/>
                      <a:ext cx="16" cy="16"/>
                    </a:xfrm>
                    <a:custGeom>
                      <a:avLst/>
                      <a:gdLst>
                        <a:gd name="T0" fmla="*/ 0 w 71"/>
                        <a:gd name="T1" fmla="*/ 0 h 70"/>
                        <a:gd name="T2" fmla="*/ 0 w 71"/>
                        <a:gd name="T3" fmla="*/ 0 h 70"/>
                        <a:gd name="T4" fmla="*/ 0 w 71"/>
                        <a:gd name="T5" fmla="*/ 0 h 70"/>
                        <a:gd name="T6" fmla="*/ 0 60000 65536"/>
                        <a:gd name="T7" fmla="*/ 0 60000 65536"/>
                        <a:gd name="T8" fmla="*/ 0 60000 65536"/>
                        <a:gd name="T9" fmla="*/ 0 w 71"/>
                        <a:gd name="T10" fmla="*/ 0 h 70"/>
                        <a:gd name="T11" fmla="*/ 71 w 71"/>
                        <a:gd name="T12" fmla="*/ 70 h 7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1" h="70">
                          <a:moveTo>
                            <a:pt x="0" y="14"/>
                          </a:moveTo>
                          <a:cubicBezTo>
                            <a:pt x="26" y="0"/>
                            <a:pt x="44" y="54"/>
                            <a:pt x="70" y="62"/>
                          </a:cubicBezTo>
                          <a:cubicBezTo>
                            <a:pt x="52" y="69"/>
                            <a:pt x="27" y="21"/>
                            <a:pt x="0" y="14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60" name="Freeform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7" y="2800"/>
                      <a:ext cx="7" cy="7"/>
                    </a:xfrm>
                    <a:custGeom>
                      <a:avLst/>
                      <a:gdLst>
                        <a:gd name="T0" fmla="*/ 0 w 31"/>
                        <a:gd name="T1" fmla="*/ 0 h 33"/>
                        <a:gd name="T2" fmla="*/ 0 w 31"/>
                        <a:gd name="T3" fmla="*/ 0 h 33"/>
                        <a:gd name="T4" fmla="*/ 0 w 31"/>
                        <a:gd name="T5" fmla="*/ 0 h 33"/>
                        <a:gd name="T6" fmla="*/ 0 60000 65536"/>
                        <a:gd name="T7" fmla="*/ 0 60000 65536"/>
                        <a:gd name="T8" fmla="*/ 0 60000 65536"/>
                        <a:gd name="T9" fmla="*/ 0 w 31"/>
                        <a:gd name="T10" fmla="*/ 0 h 33"/>
                        <a:gd name="T11" fmla="*/ 31 w 31"/>
                        <a:gd name="T12" fmla="*/ 33 h 3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1" h="33">
                          <a:moveTo>
                            <a:pt x="0" y="11"/>
                          </a:moveTo>
                          <a:cubicBezTo>
                            <a:pt x="1" y="0"/>
                            <a:pt x="30" y="18"/>
                            <a:pt x="28" y="32"/>
                          </a:cubicBezTo>
                          <a:cubicBezTo>
                            <a:pt x="13" y="30"/>
                            <a:pt x="14" y="13"/>
                            <a:pt x="0" y="11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61" name="Freeform 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3" y="2804"/>
                      <a:ext cx="11" cy="13"/>
                    </a:xfrm>
                    <a:custGeom>
                      <a:avLst/>
                      <a:gdLst>
                        <a:gd name="T0" fmla="*/ 0 w 50"/>
                        <a:gd name="T1" fmla="*/ 0 h 59"/>
                        <a:gd name="T2" fmla="*/ 0 w 50"/>
                        <a:gd name="T3" fmla="*/ 0 h 59"/>
                        <a:gd name="T4" fmla="*/ 0 w 50"/>
                        <a:gd name="T5" fmla="*/ 0 h 59"/>
                        <a:gd name="T6" fmla="*/ 0 60000 65536"/>
                        <a:gd name="T7" fmla="*/ 0 60000 65536"/>
                        <a:gd name="T8" fmla="*/ 0 60000 65536"/>
                        <a:gd name="T9" fmla="*/ 0 w 50"/>
                        <a:gd name="T10" fmla="*/ 0 h 59"/>
                        <a:gd name="T11" fmla="*/ 50 w 50"/>
                        <a:gd name="T12" fmla="*/ 59 h 5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0" h="59">
                          <a:moveTo>
                            <a:pt x="0" y="10"/>
                          </a:moveTo>
                          <a:cubicBezTo>
                            <a:pt x="11" y="0"/>
                            <a:pt x="38" y="32"/>
                            <a:pt x="49" y="46"/>
                          </a:cubicBezTo>
                          <a:cubicBezTo>
                            <a:pt x="35" y="58"/>
                            <a:pt x="19" y="15"/>
                            <a:pt x="0" y="1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62" name="Freeform 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2" y="2806"/>
                      <a:ext cx="21" cy="10"/>
                    </a:xfrm>
                    <a:custGeom>
                      <a:avLst/>
                      <a:gdLst>
                        <a:gd name="T0" fmla="*/ 0 w 92"/>
                        <a:gd name="T1" fmla="*/ 0 h 43"/>
                        <a:gd name="T2" fmla="*/ 0 w 92"/>
                        <a:gd name="T3" fmla="*/ 0 h 43"/>
                        <a:gd name="T4" fmla="*/ 0 w 92"/>
                        <a:gd name="T5" fmla="*/ 0 h 43"/>
                        <a:gd name="T6" fmla="*/ 0 60000 65536"/>
                        <a:gd name="T7" fmla="*/ 0 60000 65536"/>
                        <a:gd name="T8" fmla="*/ 0 60000 65536"/>
                        <a:gd name="T9" fmla="*/ 0 w 92"/>
                        <a:gd name="T10" fmla="*/ 0 h 43"/>
                        <a:gd name="T11" fmla="*/ 92 w 92"/>
                        <a:gd name="T12" fmla="*/ 43 h 4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2" h="43">
                          <a:moveTo>
                            <a:pt x="83" y="0"/>
                          </a:moveTo>
                          <a:cubicBezTo>
                            <a:pt x="91" y="21"/>
                            <a:pt x="23" y="28"/>
                            <a:pt x="0" y="42"/>
                          </a:cubicBezTo>
                          <a:cubicBezTo>
                            <a:pt x="18" y="18"/>
                            <a:pt x="58" y="16"/>
                            <a:pt x="83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63" name="Freeform 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5" y="2816"/>
                      <a:ext cx="13" cy="16"/>
                    </a:xfrm>
                    <a:custGeom>
                      <a:avLst/>
                      <a:gdLst>
                        <a:gd name="T0" fmla="*/ 0 w 58"/>
                        <a:gd name="T1" fmla="*/ 0 h 71"/>
                        <a:gd name="T2" fmla="*/ 0 w 58"/>
                        <a:gd name="T3" fmla="*/ 0 h 71"/>
                        <a:gd name="T4" fmla="*/ 0 w 58"/>
                        <a:gd name="T5" fmla="*/ 0 h 71"/>
                        <a:gd name="T6" fmla="*/ 0 w 58"/>
                        <a:gd name="T7" fmla="*/ 0 h 7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58"/>
                        <a:gd name="T13" fmla="*/ 0 h 71"/>
                        <a:gd name="T14" fmla="*/ 58 w 58"/>
                        <a:gd name="T15" fmla="*/ 71 h 7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58" h="71">
                          <a:moveTo>
                            <a:pt x="4" y="26"/>
                          </a:moveTo>
                          <a:cubicBezTo>
                            <a:pt x="24" y="28"/>
                            <a:pt x="20" y="0"/>
                            <a:pt x="38" y="20"/>
                          </a:cubicBezTo>
                          <a:cubicBezTo>
                            <a:pt x="29" y="40"/>
                            <a:pt x="20" y="43"/>
                            <a:pt x="38" y="60"/>
                          </a:cubicBezTo>
                          <a:cubicBezTo>
                            <a:pt x="57" y="70"/>
                            <a:pt x="0" y="48"/>
                            <a:pt x="4" y="26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64" name="Freeform 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2" y="2824"/>
                      <a:ext cx="33" cy="16"/>
                    </a:xfrm>
                    <a:custGeom>
                      <a:avLst/>
                      <a:gdLst>
                        <a:gd name="T0" fmla="*/ 0 w 147"/>
                        <a:gd name="T1" fmla="*/ 0 h 71"/>
                        <a:gd name="T2" fmla="*/ 0 w 147"/>
                        <a:gd name="T3" fmla="*/ 0 h 71"/>
                        <a:gd name="T4" fmla="*/ 0 w 147"/>
                        <a:gd name="T5" fmla="*/ 0 h 71"/>
                        <a:gd name="T6" fmla="*/ 0 w 147"/>
                        <a:gd name="T7" fmla="*/ 0 h 71"/>
                        <a:gd name="T8" fmla="*/ 0 w 147"/>
                        <a:gd name="T9" fmla="*/ 0 h 71"/>
                        <a:gd name="T10" fmla="*/ 0 w 147"/>
                        <a:gd name="T11" fmla="*/ 0 h 71"/>
                        <a:gd name="T12" fmla="*/ 0 w 147"/>
                        <a:gd name="T13" fmla="*/ 0 h 71"/>
                        <a:gd name="T14" fmla="*/ 0 w 147"/>
                        <a:gd name="T15" fmla="*/ 0 h 71"/>
                        <a:gd name="T16" fmla="*/ 0 w 147"/>
                        <a:gd name="T17" fmla="*/ 0 h 7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47"/>
                        <a:gd name="T28" fmla="*/ 0 h 71"/>
                        <a:gd name="T29" fmla="*/ 147 w 147"/>
                        <a:gd name="T30" fmla="*/ 71 h 71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47" h="71">
                          <a:moveTo>
                            <a:pt x="140" y="0"/>
                          </a:moveTo>
                          <a:cubicBezTo>
                            <a:pt x="137" y="21"/>
                            <a:pt x="106" y="14"/>
                            <a:pt x="98" y="28"/>
                          </a:cubicBezTo>
                          <a:cubicBezTo>
                            <a:pt x="108" y="49"/>
                            <a:pt x="124" y="18"/>
                            <a:pt x="146" y="28"/>
                          </a:cubicBezTo>
                          <a:cubicBezTo>
                            <a:pt x="111" y="52"/>
                            <a:pt x="58" y="56"/>
                            <a:pt x="14" y="70"/>
                          </a:cubicBezTo>
                          <a:cubicBezTo>
                            <a:pt x="22" y="56"/>
                            <a:pt x="3" y="37"/>
                            <a:pt x="0" y="56"/>
                          </a:cubicBezTo>
                          <a:cubicBezTo>
                            <a:pt x="4" y="22"/>
                            <a:pt x="91" y="12"/>
                            <a:pt x="140" y="0"/>
                          </a:cubicBezTo>
                          <a:close/>
                          <a:moveTo>
                            <a:pt x="21" y="56"/>
                          </a:moveTo>
                          <a:cubicBezTo>
                            <a:pt x="44" y="54"/>
                            <a:pt x="64" y="49"/>
                            <a:pt x="76" y="36"/>
                          </a:cubicBezTo>
                          <a:cubicBezTo>
                            <a:pt x="61" y="23"/>
                            <a:pt x="20" y="30"/>
                            <a:pt x="21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65" name="Freeform 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8" y="2811"/>
                      <a:ext cx="83" cy="87"/>
                    </a:xfrm>
                    <a:custGeom>
                      <a:avLst/>
                      <a:gdLst>
                        <a:gd name="T0" fmla="*/ 0 w 366"/>
                        <a:gd name="T1" fmla="*/ 0 h 385"/>
                        <a:gd name="T2" fmla="*/ 0 w 366"/>
                        <a:gd name="T3" fmla="*/ 0 h 385"/>
                        <a:gd name="T4" fmla="*/ 0 w 366"/>
                        <a:gd name="T5" fmla="*/ 0 h 385"/>
                        <a:gd name="T6" fmla="*/ 0 w 366"/>
                        <a:gd name="T7" fmla="*/ 0 h 385"/>
                        <a:gd name="T8" fmla="*/ 0 w 366"/>
                        <a:gd name="T9" fmla="*/ 0 h 385"/>
                        <a:gd name="T10" fmla="*/ 0 w 366"/>
                        <a:gd name="T11" fmla="*/ 0 h 385"/>
                        <a:gd name="T12" fmla="*/ 0 w 366"/>
                        <a:gd name="T13" fmla="*/ 0 h 385"/>
                        <a:gd name="T14" fmla="*/ 0 w 366"/>
                        <a:gd name="T15" fmla="*/ 0 h 385"/>
                        <a:gd name="T16" fmla="*/ 0 w 366"/>
                        <a:gd name="T17" fmla="*/ 0 h 385"/>
                        <a:gd name="T18" fmla="*/ 0 w 366"/>
                        <a:gd name="T19" fmla="*/ 0 h 385"/>
                        <a:gd name="T20" fmla="*/ 0 w 366"/>
                        <a:gd name="T21" fmla="*/ 0 h 385"/>
                        <a:gd name="T22" fmla="*/ 0 w 366"/>
                        <a:gd name="T23" fmla="*/ 0 h 385"/>
                        <a:gd name="T24" fmla="*/ 0 w 366"/>
                        <a:gd name="T25" fmla="*/ 0 h 385"/>
                        <a:gd name="T26" fmla="*/ 0 w 366"/>
                        <a:gd name="T27" fmla="*/ 0 h 385"/>
                        <a:gd name="T28" fmla="*/ 0 w 366"/>
                        <a:gd name="T29" fmla="*/ 0 h 385"/>
                        <a:gd name="T30" fmla="*/ 0 w 366"/>
                        <a:gd name="T31" fmla="*/ 0 h 385"/>
                        <a:gd name="T32" fmla="*/ 0 w 366"/>
                        <a:gd name="T33" fmla="*/ 0 h 385"/>
                        <a:gd name="T34" fmla="*/ 0 w 366"/>
                        <a:gd name="T35" fmla="*/ 0 h 385"/>
                        <a:gd name="T36" fmla="*/ 0 w 366"/>
                        <a:gd name="T37" fmla="*/ 0 h 38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66"/>
                        <a:gd name="T58" fmla="*/ 0 h 385"/>
                        <a:gd name="T59" fmla="*/ 366 w 366"/>
                        <a:gd name="T60" fmla="*/ 385 h 38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66" h="385">
                          <a:moveTo>
                            <a:pt x="146" y="286"/>
                          </a:moveTo>
                          <a:cubicBezTo>
                            <a:pt x="131" y="285"/>
                            <a:pt x="155" y="268"/>
                            <a:pt x="146" y="251"/>
                          </a:cubicBezTo>
                          <a:cubicBezTo>
                            <a:pt x="134" y="251"/>
                            <a:pt x="128" y="257"/>
                            <a:pt x="125" y="266"/>
                          </a:cubicBezTo>
                          <a:cubicBezTo>
                            <a:pt x="116" y="258"/>
                            <a:pt x="116" y="242"/>
                            <a:pt x="104" y="238"/>
                          </a:cubicBezTo>
                          <a:cubicBezTo>
                            <a:pt x="101" y="222"/>
                            <a:pt x="118" y="228"/>
                            <a:pt x="119" y="217"/>
                          </a:cubicBezTo>
                          <a:cubicBezTo>
                            <a:pt x="101" y="205"/>
                            <a:pt x="89" y="236"/>
                            <a:pt x="84" y="196"/>
                          </a:cubicBezTo>
                          <a:cubicBezTo>
                            <a:pt x="66" y="206"/>
                            <a:pt x="59" y="227"/>
                            <a:pt x="49" y="245"/>
                          </a:cubicBezTo>
                          <a:cubicBezTo>
                            <a:pt x="30" y="220"/>
                            <a:pt x="83" y="208"/>
                            <a:pt x="76" y="175"/>
                          </a:cubicBezTo>
                          <a:cubicBezTo>
                            <a:pt x="54" y="161"/>
                            <a:pt x="60" y="160"/>
                            <a:pt x="49" y="133"/>
                          </a:cubicBezTo>
                          <a:cubicBezTo>
                            <a:pt x="33" y="133"/>
                            <a:pt x="16" y="133"/>
                            <a:pt x="0" y="133"/>
                          </a:cubicBezTo>
                          <a:cubicBezTo>
                            <a:pt x="53" y="0"/>
                            <a:pt x="227" y="100"/>
                            <a:pt x="286" y="160"/>
                          </a:cubicBezTo>
                          <a:cubicBezTo>
                            <a:pt x="298" y="216"/>
                            <a:pt x="356" y="225"/>
                            <a:pt x="348" y="300"/>
                          </a:cubicBezTo>
                          <a:cubicBezTo>
                            <a:pt x="353" y="307"/>
                            <a:pt x="365" y="307"/>
                            <a:pt x="362" y="321"/>
                          </a:cubicBezTo>
                          <a:cubicBezTo>
                            <a:pt x="339" y="331"/>
                            <a:pt x="329" y="353"/>
                            <a:pt x="314" y="370"/>
                          </a:cubicBezTo>
                          <a:cubicBezTo>
                            <a:pt x="291" y="344"/>
                            <a:pt x="258" y="361"/>
                            <a:pt x="237" y="384"/>
                          </a:cubicBezTo>
                          <a:cubicBezTo>
                            <a:pt x="247" y="374"/>
                            <a:pt x="241" y="351"/>
                            <a:pt x="251" y="342"/>
                          </a:cubicBezTo>
                          <a:cubicBezTo>
                            <a:pt x="249" y="326"/>
                            <a:pt x="232" y="349"/>
                            <a:pt x="231" y="355"/>
                          </a:cubicBezTo>
                          <a:cubicBezTo>
                            <a:pt x="219" y="345"/>
                            <a:pt x="201" y="307"/>
                            <a:pt x="188" y="321"/>
                          </a:cubicBezTo>
                          <a:cubicBezTo>
                            <a:pt x="189" y="304"/>
                            <a:pt x="168" y="279"/>
                            <a:pt x="146" y="286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66" name="Freeform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06" y="2860"/>
                      <a:ext cx="11" cy="7"/>
                    </a:xfrm>
                    <a:custGeom>
                      <a:avLst/>
                      <a:gdLst>
                        <a:gd name="T0" fmla="*/ 0 w 49"/>
                        <a:gd name="T1" fmla="*/ 0 h 29"/>
                        <a:gd name="T2" fmla="*/ 0 w 49"/>
                        <a:gd name="T3" fmla="*/ 0 h 29"/>
                        <a:gd name="T4" fmla="*/ 0 w 49"/>
                        <a:gd name="T5" fmla="*/ 0 h 29"/>
                        <a:gd name="T6" fmla="*/ 0 w 49"/>
                        <a:gd name="T7" fmla="*/ 0 h 29"/>
                        <a:gd name="T8" fmla="*/ 0 w 49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9"/>
                        <a:gd name="T16" fmla="*/ 0 h 29"/>
                        <a:gd name="T17" fmla="*/ 49 w 49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9" h="29">
                          <a:moveTo>
                            <a:pt x="19" y="7"/>
                          </a:moveTo>
                          <a:cubicBezTo>
                            <a:pt x="17" y="1"/>
                            <a:pt x="21" y="1"/>
                            <a:pt x="25" y="0"/>
                          </a:cubicBezTo>
                          <a:cubicBezTo>
                            <a:pt x="30" y="0"/>
                            <a:pt x="35" y="0"/>
                            <a:pt x="39" y="0"/>
                          </a:cubicBezTo>
                          <a:cubicBezTo>
                            <a:pt x="48" y="23"/>
                            <a:pt x="17" y="5"/>
                            <a:pt x="25" y="28"/>
                          </a:cubicBezTo>
                          <a:cubicBezTo>
                            <a:pt x="0" y="27"/>
                            <a:pt x="40" y="4"/>
                            <a:pt x="19" y="7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67" name="Freeform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1" y="2856"/>
                      <a:ext cx="146" cy="62"/>
                    </a:xfrm>
                    <a:custGeom>
                      <a:avLst/>
                      <a:gdLst>
                        <a:gd name="T0" fmla="*/ 0 w 642"/>
                        <a:gd name="T1" fmla="*/ 0 h 274"/>
                        <a:gd name="T2" fmla="*/ 0 w 642"/>
                        <a:gd name="T3" fmla="*/ 0 h 274"/>
                        <a:gd name="T4" fmla="*/ 0 w 642"/>
                        <a:gd name="T5" fmla="*/ 0 h 274"/>
                        <a:gd name="T6" fmla="*/ 0 w 642"/>
                        <a:gd name="T7" fmla="*/ 0 h 274"/>
                        <a:gd name="T8" fmla="*/ 0 w 642"/>
                        <a:gd name="T9" fmla="*/ 0 h 274"/>
                        <a:gd name="T10" fmla="*/ 0 w 642"/>
                        <a:gd name="T11" fmla="*/ 0 h 274"/>
                        <a:gd name="T12" fmla="*/ 0 w 642"/>
                        <a:gd name="T13" fmla="*/ 0 h 274"/>
                        <a:gd name="T14" fmla="*/ 0 w 642"/>
                        <a:gd name="T15" fmla="*/ 0 h 274"/>
                        <a:gd name="T16" fmla="*/ 0 w 642"/>
                        <a:gd name="T17" fmla="*/ 0 h 274"/>
                        <a:gd name="T18" fmla="*/ 0 w 642"/>
                        <a:gd name="T19" fmla="*/ 0 h 274"/>
                        <a:gd name="T20" fmla="*/ 0 w 642"/>
                        <a:gd name="T21" fmla="*/ 0 h 274"/>
                        <a:gd name="T22" fmla="*/ 0 w 642"/>
                        <a:gd name="T23" fmla="*/ 0 h 274"/>
                        <a:gd name="T24" fmla="*/ 0 w 642"/>
                        <a:gd name="T25" fmla="*/ 0 h 274"/>
                        <a:gd name="T26" fmla="*/ 0 w 642"/>
                        <a:gd name="T27" fmla="*/ 0 h 274"/>
                        <a:gd name="T28" fmla="*/ 0 w 642"/>
                        <a:gd name="T29" fmla="*/ 0 h 274"/>
                        <a:gd name="T30" fmla="*/ 0 w 642"/>
                        <a:gd name="T31" fmla="*/ 0 h 274"/>
                        <a:gd name="T32" fmla="*/ 0 w 642"/>
                        <a:gd name="T33" fmla="*/ 0 h 274"/>
                        <a:gd name="T34" fmla="*/ 0 w 642"/>
                        <a:gd name="T35" fmla="*/ 0 h 274"/>
                        <a:gd name="T36" fmla="*/ 0 w 642"/>
                        <a:gd name="T37" fmla="*/ 0 h 274"/>
                        <a:gd name="T38" fmla="*/ 0 w 642"/>
                        <a:gd name="T39" fmla="*/ 0 h 274"/>
                        <a:gd name="T40" fmla="*/ 0 w 642"/>
                        <a:gd name="T41" fmla="*/ 0 h 274"/>
                        <a:gd name="T42" fmla="*/ 0 w 642"/>
                        <a:gd name="T43" fmla="*/ 0 h 274"/>
                        <a:gd name="T44" fmla="*/ 0 w 642"/>
                        <a:gd name="T45" fmla="*/ 0 h 274"/>
                        <a:gd name="T46" fmla="*/ 0 w 642"/>
                        <a:gd name="T47" fmla="*/ 0 h 274"/>
                        <a:gd name="T48" fmla="*/ 0 w 642"/>
                        <a:gd name="T49" fmla="*/ 0 h 274"/>
                        <a:gd name="T50" fmla="*/ 0 w 642"/>
                        <a:gd name="T51" fmla="*/ 0 h 274"/>
                        <a:gd name="T52" fmla="*/ 0 w 642"/>
                        <a:gd name="T53" fmla="*/ 0 h 274"/>
                        <a:gd name="T54" fmla="*/ 0 w 642"/>
                        <a:gd name="T55" fmla="*/ 0 h 274"/>
                        <a:gd name="T56" fmla="*/ 0 w 642"/>
                        <a:gd name="T57" fmla="*/ 0 h 274"/>
                        <a:gd name="T58" fmla="*/ 0 w 642"/>
                        <a:gd name="T59" fmla="*/ 0 h 274"/>
                        <a:gd name="T60" fmla="*/ 0 w 642"/>
                        <a:gd name="T61" fmla="*/ 0 h 274"/>
                        <a:gd name="T62" fmla="*/ 0 w 642"/>
                        <a:gd name="T63" fmla="*/ 0 h 274"/>
                        <a:gd name="T64" fmla="*/ 0 w 642"/>
                        <a:gd name="T65" fmla="*/ 0 h 274"/>
                        <a:gd name="T66" fmla="*/ 0 w 642"/>
                        <a:gd name="T67" fmla="*/ 0 h 274"/>
                        <a:gd name="T68" fmla="*/ 0 w 642"/>
                        <a:gd name="T69" fmla="*/ 0 h 274"/>
                        <a:gd name="T70" fmla="*/ 0 w 642"/>
                        <a:gd name="T71" fmla="*/ 0 h 274"/>
                        <a:gd name="T72" fmla="*/ 0 w 642"/>
                        <a:gd name="T73" fmla="*/ 0 h 274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642"/>
                        <a:gd name="T112" fmla="*/ 0 h 274"/>
                        <a:gd name="T113" fmla="*/ 642 w 642"/>
                        <a:gd name="T114" fmla="*/ 274 h 274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642" h="274">
                          <a:moveTo>
                            <a:pt x="385" y="9"/>
                          </a:moveTo>
                          <a:cubicBezTo>
                            <a:pt x="529" y="0"/>
                            <a:pt x="641" y="132"/>
                            <a:pt x="559" y="245"/>
                          </a:cubicBezTo>
                          <a:cubicBezTo>
                            <a:pt x="545" y="224"/>
                            <a:pt x="552" y="169"/>
                            <a:pt x="531" y="134"/>
                          </a:cubicBezTo>
                          <a:cubicBezTo>
                            <a:pt x="526" y="157"/>
                            <a:pt x="464" y="154"/>
                            <a:pt x="474" y="183"/>
                          </a:cubicBezTo>
                          <a:cubicBezTo>
                            <a:pt x="467" y="205"/>
                            <a:pt x="443" y="149"/>
                            <a:pt x="447" y="196"/>
                          </a:cubicBezTo>
                          <a:cubicBezTo>
                            <a:pt x="418" y="199"/>
                            <a:pt x="381" y="191"/>
                            <a:pt x="370" y="224"/>
                          </a:cubicBezTo>
                          <a:cubicBezTo>
                            <a:pt x="361" y="217"/>
                            <a:pt x="337" y="196"/>
                            <a:pt x="342" y="232"/>
                          </a:cubicBezTo>
                          <a:cubicBezTo>
                            <a:pt x="322" y="219"/>
                            <a:pt x="319" y="222"/>
                            <a:pt x="301" y="218"/>
                          </a:cubicBezTo>
                          <a:cubicBezTo>
                            <a:pt x="278" y="224"/>
                            <a:pt x="299" y="234"/>
                            <a:pt x="287" y="245"/>
                          </a:cubicBezTo>
                          <a:cubicBezTo>
                            <a:pt x="280" y="241"/>
                            <a:pt x="277" y="233"/>
                            <a:pt x="273" y="224"/>
                          </a:cubicBezTo>
                          <a:cubicBezTo>
                            <a:pt x="267" y="230"/>
                            <a:pt x="262" y="237"/>
                            <a:pt x="259" y="245"/>
                          </a:cubicBezTo>
                          <a:cubicBezTo>
                            <a:pt x="250" y="244"/>
                            <a:pt x="253" y="233"/>
                            <a:pt x="252" y="224"/>
                          </a:cubicBezTo>
                          <a:cubicBezTo>
                            <a:pt x="237" y="222"/>
                            <a:pt x="239" y="234"/>
                            <a:pt x="238" y="245"/>
                          </a:cubicBezTo>
                          <a:cubicBezTo>
                            <a:pt x="222" y="248"/>
                            <a:pt x="230" y="225"/>
                            <a:pt x="217" y="224"/>
                          </a:cubicBezTo>
                          <a:cubicBezTo>
                            <a:pt x="202" y="224"/>
                            <a:pt x="214" y="250"/>
                            <a:pt x="210" y="259"/>
                          </a:cubicBezTo>
                          <a:cubicBezTo>
                            <a:pt x="191" y="263"/>
                            <a:pt x="203" y="234"/>
                            <a:pt x="190" y="232"/>
                          </a:cubicBezTo>
                          <a:cubicBezTo>
                            <a:pt x="180" y="234"/>
                            <a:pt x="183" y="249"/>
                            <a:pt x="182" y="259"/>
                          </a:cubicBezTo>
                          <a:cubicBezTo>
                            <a:pt x="158" y="254"/>
                            <a:pt x="185" y="224"/>
                            <a:pt x="161" y="211"/>
                          </a:cubicBezTo>
                          <a:cubicBezTo>
                            <a:pt x="146" y="216"/>
                            <a:pt x="159" y="250"/>
                            <a:pt x="154" y="266"/>
                          </a:cubicBezTo>
                          <a:cubicBezTo>
                            <a:pt x="143" y="256"/>
                            <a:pt x="132" y="219"/>
                            <a:pt x="127" y="259"/>
                          </a:cubicBezTo>
                          <a:cubicBezTo>
                            <a:pt x="112" y="251"/>
                            <a:pt x="122" y="217"/>
                            <a:pt x="106" y="211"/>
                          </a:cubicBezTo>
                          <a:cubicBezTo>
                            <a:pt x="90" y="214"/>
                            <a:pt x="103" y="245"/>
                            <a:pt x="99" y="259"/>
                          </a:cubicBezTo>
                          <a:cubicBezTo>
                            <a:pt x="96" y="252"/>
                            <a:pt x="69" y="174"/>
                            <a:pt x="71" y="266"/>
                          </a:cubicBezTo>
                          <a:cubicBezTo>
                            <a:pt x="52" y="272"/>
                            <a:pt x="76" y="205"/>
                            <a:pt x="50" y="204"/>
                          </a:cubicBezTo>
                          <a:cubicBezTo>
                            <a:pt x="31" y="219"/>
                            <a:pt x="51" y="254"/>
                            <a:pt x="50" y="273"/>
                          </a:cubicBezTo>
                          <a:cubicBezTo>
                            <a:pt x="25" y="271"/>
                            <a:pt x="39" y="228"/>
                            <a:pt x="29" y="211"/>
                          </a:cubicBezTo>
                          <a:cubicBezTo>
                            <a:pt x="8" y="204"/>
                            <a:pt x="16" y="226"/>
                            <a:pt x="15" y="239"/>
                          </a:cubicBezTo>
                          <a:cubicBezTo>
                            <a:pt x="3" y="227"/>
                            <a:pt x="0" y="207"/>
                            <a:pt x="1" y="183"/>
                          </a:cubicBezTo>
                          <a:cubicBezTo>
                            <a:pt x="10" y="185"/>
                            <a:pt x="12" y="195"/>
                            <a:pt x="22" y="196"/>
                          </a:cubicBezTo>
                          <a:cubicBezTo>
                            <a:pt x="99" y="137"/>
                            <a:pt x="180" y="80"/>
                            <a:pt x="287" y="50"/>
                          </a:cubicBezTo>
                          <a:cubicBezTo>
                            <a:pt x="319" y="44"/>
                            <a:pt x="287" y="17"/>
                            <a:pt x="322" y="16"/>
                          </a:cubicBezTo>
                          <a:cubicBezTo>
                            <a:pt x="313" y="25"/>
                            <a:pt x="319" y="27"/>
                            <a:pt x="322" y="37"/>
                          </a:cubicBezTo>
                          <a:cubicBezTo>
                            <a:pt x="347" y="32"/>
                            <a:pt x="387" y="42"/>
                            <a:pt x="385" y="9"/>
                          </a:cubicBezTo>
                          <a:close/>
                          <a:moveTo>
                            <a:pt x="127" y="211"/>
                          </a:moveTo>
                          <a:cubicBezTo>
                            <a:pt x="127" y="215"/>
                            <a:pt x="127" y="220"/>
                            <a:pt x="127" y="224"/>
                          </a:cubicBezTo>
                          <a:cubicBezTo>
                            <a:pt x="143" y="235"/>
                            <a:pt x="147" y="201"/>
                            <a:pt x="133" y="204"/>
                          </a:cubicBezTo>
                          <a:cubicBezTo>
                            <a:pt x="133" y="208"/>
                            <a:pt x="132" y="212"/>
                            <a:pt x="127" y="21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67590" name="Group 283"/>
            <p:cNvGrpSpPr>
              <a:grpSpLocks/>
            </p:cNvGrpSpPr>
            <p:nvPr/>
          </p:nvGrpSpPr>
          <p:grpSpPr bwMode="auto">
            <a:xfrm>
              <a:off x="2805" y="2667"/>
              <a:ext cx="1320" cy="581"/>
              <a:chOff x="2805" y="2667"/>
              <a:chExt cx="1320" cy="581"/>
            </a:xfrm>
          </p:grpSpPr>
          <p:sp>
            <p:nvSpPr>
              <p:cNvPr id="67598" name="Freeform 284"/>
              <p:cNvSpPr>
                <a:spLocks/>
              </p:cNvSpPr>
              <p:nvPr/>
            </p:nvSpPr>
            <p:spPr bwMode="auto">
              <a:xfrm>
                <a:off x="2881" y="2667"/>
                <a:ext cx="1101" cy="582"/>
              </a:xfrm>
              <a:custGeom>
                <a:avLst/>
                <a:gdLst>
                  <a:gd name="T0" fmla="*/ 3 w 4856"/>
                  <a:gd name="T1" fmla="*/ 2 h 2567"/>
                  <a:gd name="T2" fmla="*/ 0 w 4856"/>
                  <a:gd name="T3" fmla="*/ 0 h 2567"/>
                  <a:gd name="T4" fmla="*/ 0 60000 65536"/>
                  <a:gd name="T5" fmla="*/ 0 60000 65536"/>
                  <a:gd name="T6" fmla="*/ 0 w 4856"/>
                  <a:gd name="T7" fmla="*/ 0 h 2567"/>
                  <a:gd name="T8" fmla="*/ 4856 w 4856"/>
                  <a:gd name="T9" fmla="*/ 2567 h 25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56" h="2567">
                    <a:moveTo>
                      <a:pt x="4712" y="2566"/>
                    </a:moveTo>
                    <a:cubicBezTo>
                      <a:pt x="4855" y="1160"/>
                      <a:pt x="0" y="2398"/>
                      <a:pt x="65" y="0"/>
                    </a:cubicBezTo>
                  </a:path>
                </a:pathLst>
              </a:custGeom>
              <a:noFill/>
              <a:ln w="3672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99" name="AutoShape 285"/>
              <p:cNvSpPr>
                <a:spLocks noChangeArrowheads="1"/>
              </p:cNvSpPr>
              <p:nvPr/>
            </p:nvSpPr>
            <p:spPr bwMode="auto">
              <a:xfrm>
                <a:off x="2805" y="2886"/>
                <a:ext cx="1321" cy="224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27360" tIns="27360" rIns="27360" bIns="27360" anchor="ctr"/>
              <a:lstStyle/>
              <a:p>
                <a:pPr algn="ctr">
                  <a:tabLst>
                    <a:tab pos="0" algn="l"/>
                    <a:tab pos="503238" algn="l"/>
                    <a:tab pos="1006475" algn="l"/>
                    <a:tab pos="1511300" algn="l"/>
                    <a:tab pos="2014538" algn="l"/>
                    <a:tab pos="2519363" algn="l"/>
                    <a:tab pos="3022600" algn="l"/>
                    <a:tab pos="3527425" algn="l"/>
                    <a:tab pos="4030663" algn="l"/>
                    <a:tab pos="4535488" algn="l"/>
                    <a:tab pos="5038725" algn="l"/>
                    <a:tab pos="5543550" algn="l"/>
                    <a:tab pos="6046788" algn="l"/>
                    <a:tab pos="6551613" algn="l"/>
                    <a:tab pos="7054850" algn="l"/>
                    <a:tab pos="7558088" algn="l"/>
                    <a:tab pos="8062913" algn="l"/>
                    <a:tab pos="8566150" algn="l"/>
                    <a:tab pos="9070975" algn="l"/>
                    <a:tab pos="9574213" algn="l"/>
                    <a:tab pos="10079038" algn="l"/>
                  </a:tabLst>
                </a:pPr>
                <a:r>
                  <a:rPr lang="en-US" sz="1500">
                    <a:solidFill>
                      <a:srgbClr val="000099"/>
                    </a:solidFill>
                  </a:rPr>
                  <a:t>Change @ </a:t>
                </a:r>
                <a:r>
                  <a:rPr lang="en-US" sz="1500" b="1" i="1">
                    <a:solidFill>
                      <a:srgbClr val="000099"/>
                    </a:solidFill>
                    <a:latin typeface="Bitstream Vera Sans Mono" pitchFamily="33" charset="0"/>
                  </a:rPr>
                  <a:t>R1</a:t>
                </a:r>
                <a:r>
                  <a:rPr lang="en-US" sz="1500">
                    <a:solidFill>
                      <a:srgbClr val="000099"/>
                    </a:solidFill>
                    <a:latin typeface="Bitstream Vera Sans Mono" pitchFamily="33" charset="0"/>
                  </a:rPr>
                  <a:t>.NextHop</a:t>
                </a:r>
              </a:p>
            </p:txBody>
          </p:sp>
        </p:grpSp>
        <p:sp>
          <p:nvSpPr>
            <p:cNvPr id="67591" name="AutoShape 286"/>
            <p:cNvSpPr>
              <a:spLocks noChangeArrowheads="1"/>
            </p:cNvSpPr>
            <p:nvPr/>
          </p:nvSpPr>
          <p:spPr bwMode="auto">
            <a:xfrm>
              <a:off x="346" y="2852"/>
              <a:ext cx="2215" cy="832"/>
            </a:xfrm>
            <a:prstGeom prst="wedgeRectCallout">
              <a:avLst>
                <a:gd name="adj1" fmla="val 70458"/>
                <a:gd name="adj2" fmla="val -5569"/>
              </a:avLst>
            </a:prstGeom>
            <a:solidFill>
              <a:srgbClr val="CCCCFF"/>
            </a:solidFill>
            <a:ln w="54720">
              <a:solidFill>
                <a:srgbClr val="FF0000"/>
              </a:solidFill>
              <a:round/>
              <a:headEnd/>
              <a:tailEnd/>
            </a:ln>
          </p:spPr>
          <p:txBody>
            <a:bodyPr lIns="72720" tIns="100800" rIns="72720" bIns="72720" anchor="ctr"/>
            <a:lstStyle/>
            <a:p>
              <a:pPr>
                <a:lnSpc>
                  <a:spcPct val="93000"/>
                </a:lnSpc>
                <a:tabLst>
                  <a:tab pos="0" algn="l"/>
                  <a:tab pos="503238" algn="l"/>
                  <a:tab pos="1006475" algn="l"/>
                  <a:tab pos="1511300" algn="l"/>
                  <a:tab pos="2014538" algn="l"/>
                  <a:tab pos="2519363" algn="l"/>
                  <a:tab pos="3022600" algn="l"/>
                  <a:tab pos="3527425" algn="l"/>
                  <a:tab pos="4030663" algn="l"/>
                  <a:tab pos="4535488" algn="l"/>
                  <a:tab pos="5038725" algn="l"/>
                  <a:tab pos="5543550" algn="l"/>
                  <a:tab pos="6046788" algn="l"/>
                  <a:tab pos="6551613" algn="l"/>
                  <a:tab pos="7054850" algn="l"/>
                  <a:tab pos="7558088" algn="l"/>
                  <a:tab pos="8062913" algn="l"/>
                  <a:tab pos="8566150" algn="l"/>
                  <a:tab pos="9070975" algn="l"/>
                  <a:tab pos="9574213" algn="l"/>
                  <a:tab pos="10079038" algn="l"/>
                </a:tabLst>
              </a:pPr>
              <a:r>
                <a:rPr lang="en-US" sz="3500">
                  <a:solidFill>
                    <a:srgbClr val="000000"/>
                  </a:solidFill>
                </a:rPr>
                <a:t>Apps can maintain properties over time</a:t>
              </a:r>
            </a:p>
          </p:txBody>
        </p:sp>
        <p:grpSp>
          <p:nvGrpSpPr>
            <p:cNvPr id="67592" name="Group 287"/>
            <p:cNvGrpSpPr>
              <a:grpSpLocks/>
            </p:cNvGrpSpPr>
            <p:nvPr/>
          </p:nvGrpSpPr>
          <p:grpSpPr bwMode="auto">
            <a:xfrm>
              <a:off x="2653" y="3172"/>
              <a:ext cx="2520" cy="408"/>
              <a:chOff x="2653" y="3172"/>
              <a:chExt cx="2520" cy="408"/>
            </a:xfrm>
          </p:grpSpPr>
          <p:sp>
            <p:nvSpPr>
              <p:cNvPr id="67596" name="AutoShape 288"/>
              <p:cNvSpPr>
                <a:spLocks noChangeArrowheads="1"/>
              </p:cNvSpPr>
              <p:nvPr/>
            </p:nvSpPr>
            <p:spPr bwMode="auto">
              <a:xfrm>
                <a:off x="2653" y="3172"/>
                <a:ext cx="1219" cy="409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182880" tIns="196920" rIns="182880" bIns="182880" anchor="ctr"/>
              <a:lstStyle/>
              <a:p>
                <a:pPr>
                  <a:lnSpc>
                    <a:spcPct val="93000"/>
                  </a:lnSpc>
                  <a:tabLst>
                    <a:tab pos="0" algn="l"/>
                    <a:tab pos="503238" algn="l"/>
                    <a:tab pos="1006475" algn="l"/>
                    <a:tab pos="1511300" algn="l"/>
                    <a:tab pos="2014538" algn="l"/>
                    <a:tab pos="2519363" algn="l"/>
                    <a:tab pos="3022600" algn="l"/>
                    <a:tab pos="3527425" algn="l"/>
                    <a:tab pos="4030663" algn="l"/>
                    <a:tab pos="4535488" algn="l"/>
                    <a:tab pos="5038725" algn="l"/>
                    <a:tab pos="5543550" algn="l"/>
                    <a:tab pos="6046788" algn="l"/>
                    <a:tab pos="6551613" algn="l"/>
                    <a:tab pos="7054850" algn="l"/>
                    <a:tab pos="7558088" algn="l"/>
                    <a:tab pos="8062913" algn="l"/>
                    <a:tab pos="8566150" algn="l"/>
                    <a:tab pos="9070975" algn="l"/>
                    <a:tab pos="9574213" algn="l"/>
                    <a:tab pos="10079038" algn="l"/>
                  </a:tabLst>
                </a:pPr>
                <a:r>
                  <a:rPr lang="en-US" b="1" i="1">
                    <a:solidFill>
                      <a:srgbClr val="000000"/>
                    </a:solidFill>
                  </a:rPr>
                  <a:t>R1</a:t>
                </a:r>
                <a:r>
                  <a:rPr lang="en-US">
                    <a:solidFill>
                      <a:srgbClr val="000000"/>
                    </a:solidFill>
                  </a:rPr>
                  <a:t>: Type = </a:t>
                </a:r>
                <a:r>
                  <a:rPr lang="en-US" i="1">
                    <a:solidFill>
                      <a:srgbClr val="000000"/>
                    </a:solidFill>
                  </a:rPr>
                  <a:t>Router</a:t>
                </a:r>
              </a:p>
              <a:p>
                <a:pPr>
                  <a:lnSpc>
                    <a:spcPct val="93000"/>
                  </a:lnSpc>
                  <a:tabLst>
                    <a:tab pos="0" algn="l"/>
                    <a:tab pos="503238" algn="l"/>
                    <a:tab pos="1006475" algn="l"/>
                    <a:tab pos="1511300" algn="l"/>
                    <a:tab pos="2014538" algn="l"/>
                    <a:tab pos="2519363" algn="l"/>
                    <a:tab pos="3022600" algn="l"/>
                    <a:tab pos="3527425" algn="l"/>
                    <a:tab pos="4030663" algn="l"/>
                    <a:tab pos="4535488" algn="l"/>
                    <a:tab pos="5038725" algn="l"/>
                    <a:tab pos="5543550" algn="l"/>
                    <a:tab pos="6046788" algn="l"/>
                    <a:tab pos="6551613" algn="l"/>
                    <a:tab pos="7054850" algn="l"/>
                    <a:tab pos="7558088" algn="l"/>
                    <a:tab pos="8062913" algn="l"/>
                    <a:tab pos="8566150" algn="l"/>
                    <a:tab pos="9070975" algn="l"/>
                    <a:tab pos="9574213" algn="l"/>
                    <a:tab pos="10079038" algn="l"/>
                  </a:tabLst>
                </a:pPr>
                <a:r>
                  <a:rPr lang="en-US" b="1" i="1">
                    <a:solidFill>
                      <a:srgbClr val="000000"/>
                    </a:solidFill>
                  </a:rPr>
                  <a:t>R1</a:t>
                </a:r>
                <a:r>
                  <a:rPr lang="en-US">
                    <a:solidFill>
                      <a:srgbClr val="000000"/>
                    </a:solidFill>
                  </a:rPr>
                  <a:t>: NextHop  = </a:t>
                </a:r>
              </a:p>
              <a:p>
                <a:pPr>
                  <a:lnSpc>
                    <a:spcPct val="93000"/>
                  </a:lnSpc>
                  <a:tabLst>
                    <a:tab pos="0" algn="l"/>
                    <a:tab pos="503238" algn="l"/>
                    <a:tab pos="1006475" algn="l"/>
                    <a:tab pos="1511300" algn="l"/>
                    <a:tab pos="2014538" algn="l"/>
                    <a:tab pos="2519363" algn="l"/>
                    <a:tab pos="3022600" algn="l"/>
                    <a:tab pos="3527425" algn="l"/>
                    <a:tab pos="4030663" algn="l"/>
                    <a:tab pos="4535488" algn="l"/>
                    <a:tab pos="5038725" algn="l"/>
                    <a:tab pos="5543550" algn="l"/>
                    <a:tab pos="6046788" algn="l"/>
                    <a:tab pos="6551613" algn="l"/>
                    <a:tab pos="7054850" algn="l"/>
                    <a:tab pos="7558088" algn="l"/>
                    <a:tab pos="8062913" algn="l"/>
                    <a:tab pos="8566150" algn="l"/>
                    <a:tab pos="9070975" algn="l"/>
                    <a:tab pos="9574213" algn="l"/>
                    <a:tab pos="10079038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    { [IP_</a:t>
                </a:r>
                <a:r>
                  <a:rPr lang="en-US" b="1" i="1">
                    <a:solidFill>
                      <a:srgbClr val="000000"/>
                    </a:solidFill>
                  </a:rPr>
                  <a:t>T</a:t>
                </a:r>
                <a:r>
                  <a:rPr lang="en-US">
                    <a:solidFill>
                      <a:srgbClr val="000000"/>
                    </a:solidFill>
                  </a:rPr>
                  <a:t>] = </a:t>
                </a:r>
                <a:r>
                  <a:rPr lang="en-US" b="1" i="1">
                    <a:solidFill>
                      <a:srgbClr val="FF0000"/>
                    </a:solidFill>
                  </a:rPr>
                  <a:t>L2</a:t>
                </a:r>
                <a:r>
                  <a:rPr lang="en-US">
                    <a:solidFill>
                      <a:srgbClr val="000000"/>
                    </a:solidFill>
                  </a:rPr>
                  <a:t>, ... }</a:t>
                </a:r>
              </a:p>
            </p:txBody>
          </p:sp>
          <p:sp>
            <p:nvSpPr>
              <p:cNvPr id="67597" name="AutoShape 289"/>
              <p:cNvSpPr>
                <a:spLocks noChangeArrowheads="1"/>
              </p:cNvSpPr>
              <p:nvPr/>
            </p:nvSpPr>
            <p:spPr bwMode="auto">
              <a:xfrm>
                <a:off x="4016" y="3172"/>
                <a:ext cx="1158" cy="409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182880" tIns="196920" rIns="182880" bIns="182880" anchor="ctr"/>
              <a:lstStyle/>
              <a:p>
                <a:pPr>
                  <a:lnSpc>
                    <a:spcPct val="93000"/>
                  </a:lnSpc>
                  <a:tabLst>
                    <a:tab pos="0" algn="l"/>
                    <a:tab pos="503238" algn="l"/>
                    <a:tab pos="1006475" algn="l"/>
                    <a:tab pos="1511300" algn="l"/>
                    <a:tab pos="2014538" algn="l"/>
                    <a:tab pos="2519363" algn="l"/>
                    <a:tab pos="3022600" algn="l"/>
                    <a:tab pos="3527425" algn="l"/>
                    <a:tab pos="4030663" algn="l"/>
                    <a:tab pos="4535488" algn="l"/>
                    <a:tab pos="5038725" algn="l"/>
                    <a:tab pos="5543550" algn="l"/>
                    <a:tab pos="6046788" algn="l"/>
                    <a:tab pos="6551613" algn="l"/>
                    <a:tab pos="7054850" algn="l"/>
                    <a:tab pos="7558088" algn="l"/>
                    <a:tab pos="8062913" algn="l"/>
                    <a:tab pos="8566150" algn="l"/>
                    <a:tab pos="9070975" algn="l"/>
                    <a:tab pos="9574213" algn="l"/>
                    <a:tab pos="10079038" algn="l"/>
                  </a:tabLst>
                </a:pPr>
                <a:r>
                  <a:rPr lang="en-US" b="1" i="1">
                    <a:solidFill>
                      <a:srgbClr val="000000"/>
                    </a:solidFill>
                  </a:rPr>
                  <a:t>R1</a:t>
                </a:r>
                <a:r>
                  <a:rPr lang="en-US">
                    <a:solidFill>
                      <a:srgbClr val="000000"/>
                    </a:solidFill>
                  </a:rPr>
                  <a:t>: Type = </a:t>
                </a:r>
                <a:r>
                  <a:rPr lang="en-US" i="1">
                    <a:solidFill>
                      <a:srgbClr val="000000"/>
                    </a:solidFill>
                  </a:rPr>
                  <a:t>Router</a:t>
                </a:r>
              </a:p>
              <a:p>
                <a:pPr>
                  <a:lnSpc>
                    <a:spcPct val="93000"/>
                  </a:lnSpc>
                  <a:tabLst>
                    <a:tab pos="0" algn="l"/>
                    <a:tab pos="503238" algn="l"/>
                    <a:tab pos="1006475" algn="l"/>
                    <a:tab pos="1511300" algn="l"/>
                    <a:tab pos="2014538" algn="l"/>
                    <a:tab pos="2519363" algn="l"/>
                    <a:tab pos="3022600" algn="l"/>
                    <a:tab pos="3527425" algn="l"/>
                    <a:tab pos="4030663" algn="l"/>
                    <a:tab pos="4535488" algn="l"/>
                    <a:tab pos="5038725" algn="l"/>
                    <a:tab pos="5543550" algn="l"/>
                    <a:tab pos="6046788" algn="l"/>
                    <a:tab pos="6551613" algn="l"/>
                    <a:tab pos="7054850" algn="l"/>
                    <a:tab pos="7558088" algn="l"/>
                    <a:tab pos="8062913" algn="l"/>
                    <a:tab pos="8566150" algn="l"/>
                    <a:tab pos="9070975" algn="l"/>
                    <a:tab pos="9574213" algn="l"/>
                    <a:tab pos="10079038" algn="l"/>
                  </a:tabLst>
                </a:pPr>
                <a:r>
                  <a:rPr lang="en-US" b="1" i="1">
                    <a:solidFill>
                      <a:srgbClr val="000000"/>
                    </a:solidFill>
                  </a:rPr>
                  <a:t>R1</a:t>
                </a:r>
                <a:r>
                  <a:rPr lang="en-US">
                    <a:solidFill>
                      <a:srgbClr val="000000"/>
                    </a:solidFill>
                  </a:rPr>
                  <a:t>: NextHop  = </a:t>
                </a:r>
              </a:p>
              <a:p>
                <a:pPr>
                  <a:lnSpc>
                    <a:spcPct val="93000"/>
                  </a:lnSpc>
                  <a:tabLst>
                    <a:tab pos="0" algn="l"/>
                    <a:tab pos="503238" algn="l"/>
                    <a:tab pos="1006475" algn="l"/>
                    <a:tab pos="1511300" algn="l"/>
                    <a:tab pos="2014538" algn="l"/>
                    <a:tab pos="2519363" algn="l"/>
                    <a:tab pos="3022600" algn="l"/>
                    <a:tab pos="3527425" algn="l"/>
                    <a:tab pos="4030663" algn="l"/>
                    <a:tab pos="4535488" algn="l"/>
                    <a:tab pos="5038725" algn="l"/>
                    <a:tab pos="5543550" algn="l"/>
                    <a:tab pos="6046788" algn="l"/>
                    <a:tab pos="6551613" algn="l"/>
                    <a:tab pos="7054850" algn="l"/>
                    <a:tab pos="7558088" algn="l"/>
                    <a:tab pos="8062913" algn="l"/>
                    <a:tab pos="8566150" algn="l"/>
                    <a:tab pos="9070975" algn="l"/>
                    <a:tab pos="9574213" algn="l"/>
                    <a:tab pos="10079038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    { [IP_</a:t>
                </a:r>
                <a:r>
                  <a:rPr lang="en-US" b="1" i="1">
                    <a:solidFill>
                      <a:srgbClr val="000000"/>
                    </a:solidFill>
                  </a:rPr>
                  <a:t>T</a:t>
                </a:r>
                <a:r>
                  <a:rPr lang="en-US">
                    <a:solidFill>
                      <a:srgbClr val="000000"/>
                    </a:solidFill>
                  </a:rPr>
                  <a:t>] = </a:t>
                </a:r>
                <a:r>
                  <a:rPr lang="en-US" b="1" i="1">
                    <a:solidFill>
                      <a:srgbClr val="FF0000"/>
                    </a:solidFill>
                  </a:rPr>
                  <a:t>L4</a:t>
                </a:r>
                <a:r>
                  <a:rPr lang="en-US">
                    <a:solidFill>
                      <a:srgbClr val="000000"/>
                    </a:solidFill>
                  </a:rPr>
                  <a:t>, ... }</a:t>
                </a:r>
              </a:p>
            </p:txBody>
          </p:sp>
        </p:grpSp>
        <p:sp>
          <p:nvSpPr>
            <p:cNvPr id="67593" name="AutoShape 290"/>
            <p:cNvSpPr>
              <a:spLocks noChangeArrowheads="1"/>
            </p:cNvSpPr>
            <p:nvPr/>
          </p:nvSpPr>
          <p:spPr bwMode="auto">
            <a:xfrm>
              <a:off x="3832" y="3268"/>
              <a:ext cx="236" cy="222"/>
            </a:xfrm>
            <a:prstGeom prst="rightArrow">
              <a:avLst>
                <a:gd name="adj1" fmla="val 30259"/>
                <a:gd name="adj2" fmla="val 55009"/>
              </a:avLst>
            </a:pr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Text Box 291"/>
            <p:cNvSpPr txBox="1">
              <a:spLocks noChangeArrowheads="1"/>
            </p:cNvSpPr>
            <p:nvPr/>
          </p:nvSpPr>
          <p:spPr bwMode="auto">
            <a:xfrm>
              <a:off x="2749" y="1659"/>
              <a:ext cx="2451" cy="2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503238" algn="l"/>
                  <a:tab pos="1006475" algn="l"/>
                  <a:tab pos="1511300" algn="l"/>
                  <a:tab pos="2014538" algn="l"/>
                  <a:tab pos="2519363" algn="l"/>
                  <a:tab pos="3022600" algn="l"/>
                  <a:tab pos="3527425" algn="l"/>
                  <a:tab pos="4030663" algn="l"/>
                  <a:tab pos="4535488" algn="l"/>
                  <a:tab pos="5038725" algn="l"/>
                  <a:tab pos="5543550" algn="l"/>
                  <a:tab pos="6046788" algn="l"/>
                  <a:tab pos="6551613" algn="l"/>
                  <a:tab pos="7054850" algn="l"/>
                  <a:tab pos="7558088" algn="l"/>
                  <a:tab pos="8062913" algn="l"/>
                  <a:tab pos="8566150" algn="l"/>
                  <a:tab pos="9070975" algn="l"/>
                  <a:tab pos="9574213" algn="l"/>
                  <a:tab pos="10079038" algn="l"/>
                </a:tabLst>
              </a:pPr>
              <a:r>
                <a:rPr lang="en-US" b="1">
                  <a:solidFill>
                    <a:srgbClr val="000099"/>
                  </a:solidFill>
                  <a:latin typeface="Bitstream Vera Sans" pitchFamily="32" charset="0"/>
                </a:rPr>
                <a:t>Trigger notification</a:t>
              </a:r>
            </a:p>
          </p:txBody>
        </p:sp>
        <p:sp>
          <p:nvSpPr>
            <p:cNvPr id="67595" name="AutoShape 292"/>
            <p:cNvSpPr>
              <a:spLocks noChangeArrowheads="1"/>
            </p:cNvSpPr>
            <p:nvPr/>
          </p:nvSpPr>
          <p:spPr bwMode="auto">
            <a:xfrm>
              <a:off x="2583" y="1927"/>
              <a:ext cx="2717" cy="313"/>
            </a:xfrm>
            <a:prstGeom prst="flowChartProcess">
              <a:avLst/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wrap="none" tIns="91440" bIns="91440" anchor="ctr"/>
            <a:lstStyle/>
            <a:p>
              <a:pPr>
                <a:tabLst>
                  <a:tab pos="0" algn="l"/>
                  <a:tab pos="503238" algn="l"/>
                  <a:tab pos="1006475" algn="l"/>
                  <a:tab pos="1511300" algn="l"/>
                  <a:tab pos="2014538" algn="l"/>
                  <a:tab pos="2519363" algn="l"/>
                  <a:tab pos="3022600" algn="l"/>
                  <a:tab pos="3527425" algn="l"/>
                  <a:tab pos="4030663" algn="l"/>
                  <a:tab pos="4535488" algn="l"/>
                  <a:tab pos="5038725" algn="l"/>
                  <a:tab pos="5543550" algn="l"/>
                  <a:tab pos="6046788" algn="l"/>
                  <a:tab pos="6551613" algn="l"/>
                  <a:tab pos="7054850" algn="l"/>
                  <a:tab pos="7558088" algn="l"/>
                  <a:tab pos="8062913" algn="l"/>
                  <a:tab pos="8566150" algn="l"/>
                  <a:tab pos="9070975" algn="l"/>
                  <a:tab pos="9574213" algn="l"/>
                  <a:tab pos="10079038" algn="l"/>
                </a:tabLst>
              </a:pPr>
              <a:r>
                <a:rPr lang="en-US" b="1">
                  <a:solidFill>
                    <a:srgbClr val="000099"/>
                  </a:solidFill>
                  <a:latin typeface="Bitstream Vera Sans" pitchFamily="32" charset="0"/>
                </a:rPr>
                <a:t>Path(</a:t>
              </a:r>
              <a:r>
                <a:rPr lang="en-US" b="1" i="1">
                  <a:solidFill>
                    <a:srgbClr val="000099"/>
                  </a:solidFill>
                  <a:latin typeface="Bitstream Vera Sans" pitchFamily="32" charset="0"/>
                </a:rPr>
                <a:t>S,T)</a:t>
              </a:r>
              <a:r>
                <a:rPr lang="en-US">
                  <a:solidFill>
                    <a:srgbClr val="000099"/>
                  </a:solidFill>
                  <a:latin typeface="Bitstream Vera Sans" pitchFamily="32" charset="0"/>
                </a:rPr>
                <a:t> = [L1,R1,L4,M1,L5]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collaborators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Fred Schneider</a:t>
            </a:r>
          </a:p>
          <a:p>
            <a:r>
              <a:rPr lang="en-US" smtClean="0"/>
              <a:t>William de Bruijn</a:t>
            </a:r>
          </a:p>
          <a:p>
            <a:r>
              <a:rPr lang="en-US" smtClean="0"/>
              <a:t>Alan Shieh</a:t>
            </a:r>
          </a:p>
          <a:p>
            <a:endParaRPr lang="en-US" smtClean="0"/>
          </a:p>
          <a:p>
            <a:r>
              <a:rPr lang="en-US" smtClean="0"/>
              <a:t>Patrick Reynolds</a:t>
            </a:r>
          </a:p>
          <a:p>
            <a:r>
              <a:rPr lang="en-US" smtClean="0"/>
              <a:t>Kevin Walsh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proof evaluation cost</a:t>
            </a: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3175" y="1785938"/>
            <a:ext cx="7419975" cy="44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control operation cost</a:t>
            </a: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13" y="1773238"/>
            <a:ext cx="7950200" cy="431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768475"/>
            <a:ext cx="9070975" cy="4989513"/>
          </a:xfrm>
        </p:spPr>
        <p:txBody>
          <a:bodyPr tIns="22932"/>
          <a:lstStyle/>
          <a:p>
            <a:pPr algn="l" eaLnBrk="1">
              <a:lnSpc>
                <a:spcPct val="93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600" dirty="0" smtClean="0">
              <a:solidFill>
                <a:srgbClr val="000000"/>
              </a:solidFill>
              <a:latin typeface="Arial" charset="0"/>
            </a:endParaRPr>
          </a:p>
          <a:p>
            <a:pPr algn="l" eaLnBrk="1">
              <a:lnSpc>
                <a:spcPct val="93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Logical Attestation</a:t>
            </a:r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1954213" y="3370262"/>
            <a:ext cx="6002337" cy="638175"/>
            <a:chOff x="1231" y="2308"/>
            <a:chExt cx="3781" cy="402"/>
          </a:xfrm>
        </p:grpSpPr>
        <p:pic>
          <p:nvPicPr>
            <p:cNvPr id="1229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31" y="2308"/>
              <a:ext cx="3782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295" name="Text Box 5"/>
            <p:cNvSpPr txBox="1">
              <a:spLocks noChangeArrowheads="1"/>
            </p:cNvSpPr>
            <p:nvPr/>
          </p:nvSpPr>
          <p:spPr bwMode="auto">
            <a:xfrm>
              <a:off x="1267" y="2350"/>
              <a:ext cx="1011" cy="2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4828" rIns="90000" bIns="45000"/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r>
                <a:rPr lang="en-US" sz="2600">
                  <a:solidFill>
                    <a:srgbClr val="FFFFFF"/>
                  </a:solidFill>
                  <a:latin typeface="DejaVu Sans"/>
                </a:rPr>
                <a:t>principal</a:t>
              </a:r>
            </a:p>
          </p:txBody>
        </p:sp>
        <p:sp>
          <p:nvSpPr>
            <p:cNvPr id="12296" name="Text Box 6"/>
            <p:cNvSpPr txBox="1">
              <a:spLocks noChangeArrowheads="1"/>
            </p:cNvSpPr>
            <p:nvPr/>
          </p:nvSpPr>
          <p:spPr bwMode="auto">
            <a:xfrm>
              <a:off x="2399" y="2387"/>
              <a:ext cx="1679" cy="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22932" rIns="0" bIns="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2600">
                  <a:solidFill>
                    <a:srgbClr val="000000"/>
                  </a:solidFill>
                </a:rPr>
                <a:t> </a:t>
              </a:r>
              <a:r>
                <a:rPr lang="en-US" sz="2600" b="1">
                  <a:solidFill>
                    <a:srgbClr val="000000"/>
                  </a:solidFill>
                </a:rPr>
                <a:t>says</a:t>
              </a:r>
              <a:r>
                <a:rPr lang="en-US" sz="2600">
                  <a:solidFill>
                    <a:srgbClr val="000000"/>
                  </a:solidFill>
                </a:rPr>
                <a:t> statement</a:t>
              </a:r>
            </a:p>
          </p:txBody>
        </p:sp>
      </p:grp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920750" y="2192338"/>
            <a:ext cx="8218488" cy="3932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54828" rIns="90000" bIns="45000"/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 dirty="0" smtClean="0">
                <a:solidFill>
                  <a:srgbClr val="000000"/>
                </a:solidFill>
                <a:latin typeface="DejaVu Sans"/>
              </a:rPr>
              <a:t>A </a:t>
            </a:r>
            <a:r>
              <a:rPr lang="en-US" sz="2600" dirty="0" smtClean="0">
                <a:solidFill>
                  <a:srgbClr val="FF0000"/>
                </a:solidFill>
                <a:latin typeface="DejaVu Sans"/>
              </a:rPr>
              <a:t>label</a:t>
            </a:r>
            <a:r>
              <a:rPr lang="en-US" sz="2600" dirty="0" smtClean="0">
                <a:solidFill>
                  <a:srgbClr val="000000"/>
                </a:solidFill>
                <a:latin typeface="DejaVu Sans"/>
              </a:rPr>
              <a:t> is a statement attributed to a principal</a:t>
            </a:r>
            <a:endParaRPr lang="en-US" sz="2600" dirty="0">
              <a:solidFill>
                <a:srgbClr val="000000"/>
              </a:solidFill>
              <a:latin typeface="DejaVu Sans"/>
            </a:endParaRP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600" dirty="0">
              <a:solidFill>
                <a:srgbClr val="000000"/>
              </a:solidFill>
              <a:latin typeface="DejaVu Sans"/>
            </a:endParaRP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600" dirty="0">
              <a:solidFill>
                <a:srgbClr val="000000"/>
              </a:solidFill>
              <a:latin typeface="DejaVu Sans"/>
            </a:endParaRP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600" dirty="0">
              <a:solidFill>
                <a:srgbClr val="000000"/>
              </a:solidFill>
              <a:latin typeface="DejaVu Sans"/>
            </a:endParaRP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600" dirty="0">
              <a:solidFill>
                <a:srgbClr val="000000"/>
              </a:solidFill>
              <a:latin typeface="DejaVu Sans"/>
            </a:endParaRP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600" dirty="0" smtClean="0">
              <a:latin typeface="DejaVu Sans"/>
            </a:endParaRP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 dirty="0" smtClean="0">
                <a:latin typeface="DejaVu Sans"/>
              </a:rPr>
              <a:t>U</a:t>
            </a:r>
            <a:r>
              <a:rPr lang="en-US" sz="2600" dirty="0" smtClean="0">
                <a:solidFill>
                  <a:srgbClr val="000000"/>
                </a:solidFill>
                <a:latin typeface="DejaVu Sans"/>
              </a:rPr>
              <a:t>ttered by a </a:t>
            </a:r>
            <a:r>
              <a:rPr lang="en-US" sz="2600" dirty="0" smtClean="0">
                <a:solidFill>
                  <a:srgbClr val="FF0000"/>
                </a:solidFill>
                <a:latin typeface="DejaVu Sans"/>
              </a:rPr>
              <a:t>labeling function</a:t>
            </a: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>
                <a:latin typeface="DejaVu Sans"/>
              </a:rPr>
              <a:t>	</a:t>
            </a:r>
            <a:endParaRPr lang="en-US" sz="2000" dirty="0">
              <a:solidFill>
                <a:srgbClr val="000000"/>
              </a:solidFill>
              <a:latin typeface="DejaVu Sans"/>
            </a:endParaRP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 dirty="0" err="1" smtClean="0">
                <a:latin typeface="DejaVu Sans"/>
              </a:rPr>
              <a:t>Unforgeable</a:t>
            </a:r>
            <a:r>
              <a:rPr lang="en-US" sz="2600" dirty="0" smtClean="0">
                <a:solidFill>
                  <a:srgbClr val="800000"/>
                </a:solidFill>
                <a:latin typeface="DejaVu Sans"/>
              </a:rPr>
              <a:t>, </a:t>
            </a:r>
            <a:r>
              <a:rPr lang="en-US" sz="2600" dirty="0" smtClean="0">
                <a:latin typeface="DejaVu Sans"/>
              </a:rPr>
              <a:t>backed by a TPM</a:t>
            </a:r>
            <a:endParaRPr lang="en-US" sz="2600" dirty="0" smtClean="0">
              <a:solidFill>
                <a:srgbClr val="800000"/>
              </a:solidFill>
              <a:latin typeface="DejaVu Sans"/>
            </a:endParaRP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600" dirty="0" smtClean="0">
              <a:solidFill>
                <a:srgbClr val="000000"/>
              </a:solidFill>
              <a:latin typeface="DejaVu Sans"/>
            </a:endParaRP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 dirty="0" smtClean="0">
                <a:solidFill>
                  <a:srgbClr val="000000"/>
                </a:solidFill>
                <a:latin typeface="DejaVu Sans"/>
              </a:rPr>
              <a:t>Expressed </a:t>
            </a:r>
            <a:r>
              <a:rPr lang="en-US" sz="2600" dirty="0">
                <a:solidFill>
                  <a:srgbClr val="000000"/>
                </a:solidFill>
                <a:latin typeface="DejaVu Sans"/>
              </a:rPr>
              <a:t>in a variant of first-order </a:t>
            </a:r>
            <a:r>
              <a:rPr lang="en-US" sz="2600" dirty="0" smtClean="0">
                <a:solidFill>
                  <a:srgbClr val="000000"/>
                </a:solidFill>
                <a:latin typeface="DejaVu Sans"/>
              </a:rPr>
              <a:t>logic</a:t>
            </a: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000" dirty="0">
              <a:solidFill>
                <a:srgbClr val="800000"/>
              </a:solidFill>
              <a:latin typeface="DejaVu San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dynamic state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0975" cy="4899025"/>
          </a:xfrm>
        </p:spPr>
        <p:txBody>
          <a:bodyPr tIns="28224" anchor="ctr"/>
          <a:lstStyle/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latin typeface="Arial" pitchFamily="34" charset="0"/>
              </a:rPr>
              <a:t>labels can be shared</a:t>
            </a:r>
          </a:p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latin typeface="Arial" pitchFamily="34" charset="0"/>
              </a:rPr>
              <a:t>labels may not encode false statements</a:t>
            </a:r>
          </a:p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>
              <a:latin typeface="Arial" pitchFamily="34" charset="0"/>
            </a:endParaRPr>
          </a:p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latin typeface="Arial" pitchFamily="34" charset="0"/>
              </a:rPr>
              <a:t>→</a:t>
            </a:r>
          </a:p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>
              <a:latin typeface="Arial" pitchFamily="34" charset="0"/>
            </a:endParaRPr>
          </a:p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latin typeface="Arial" pitchFamily="34" charset="0"/>
              </a:rPr>
              <a:t>live </a:t>
            </a:r>
            <a:r>
              <a:rPr lang="en-US" smtClean="0">
                <a:solidFill>
                  <a:srgbClr val="800000"/>
                </a:solidFill>
                <a:latin typeface="Arial" pitchFamily="34" charset="0"/>
              </a:rPr>
              <a:t>authority</a:t>
            </a:r>
            <a:r>
              <a:rPr lang="en-US" smtClean="0">
                <a:latin typeface="Arial" pitchFamily="34" charset="0"/>
              </a:rPr>
              <a:t> protocol</a:t>
            </a:r>
          </a:p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smtClean="0">
                <a:solidFill>
                  <a:srgbClr val="808080"/>
                </a:solidFill>
                <a:latin typeface="Arial" pitchFamily="34" charset="0"/>
              </a:rPr>
              <a:t>over ipc or network</a:t>
            </a:r>
          </a:p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 smtClean="0">
              <a:solidFill>
                <a:srgbClr val="808080"/>
              </a:solidFill>
              <a:latin typeface="Arial" pitchFamily="34" charset="0"/>
            </a:endParaRPr>
          </a:p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latin typeface="Arial" pitchFamily="34" charset="0"/>
              </a:rPr>
              <a:t>subscribes to statement, but without attribution</a:t>
            </a:r>
          </a:p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smtClean="0">
                <a:solidFill>
                  <a:srgbClr val="808080"/>
                </a:solidFill>
                <a:latin typeface="Arial" pitchFamily="34" charset="0"/>
              </a:rPr>
              <a:t>statement cannot be shared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protected storage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0975" cy="4899025"/>
          </a:xfrm>
        </p:spPr>
        <p:txBody>
          <a:bodyPr tIns="28224" anchor="ctr"/>
          <a:lstStyle/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latin typeface="Arial" pitchFamily="34" charset="0"/>
              </a:rPr>
              <a:t>confidentiality: block cipher</a:t>
            </a:r>
          </a:p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latin typeface="Arial" pitchFamily="34" charset="0"/>
              </a:rPr>
              <a:t>integrity: hash trees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proof caching</a:t>
            </a: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0975" cy="4899025"/>
          </a:xfrm>
        </p:spPr>
        <p:txBody>
          <a:bodyPr tIns="28224" anchor="ctr"/>
          <a:lstStyle/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latin typeface="Arial" pitchFamily="34" charset="0"/>
              </a:rPr>
              <a:t>1. kernel decision cache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>
              <a:latin typeface="Arial" pitchFamily="34" charset="0"/>
            </a:endParaRP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latin typeface="Arial" pitchFamily="34" charset="0"/>
              </a:rPr>
              <a:t>2a. guard credential cache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smtClean="0">
                <a:latin typeface="Arial" pitchFamily="34" charset="0"/>
              </a:rPr>
              <a:t>  only labels: revisit all missing and authorities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smtClean="0">
              <a:latin typeface="Arial" pitchFamily="34" charset="0"/>
            </a:endParaRP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latin typeface="Arial" pitchFamily="34" charset="0"/>
              </a:rPr>
              <a:t>2b. guard deduction cache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latin typeface="Arial" pitchFamily="34" charset="0"/>
              </a:rPr>
              <a:t>  </a:t>
            </a:r>
            <a:r>
              <a:rPr lang="en-US" sz="2400" smtClean="0">
                <a:latin typeface="Arial" pitchFamily="34" charset="0"/>
              </a:rPr>
              <a:t>also cache goal/conclusion matching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latin typeface="Arial" pitchFamily="34" charset="0"/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Safe Python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0975" cy="4899025"/>
          </a:xfrm>
        </p:spPr>
        <p:txBody>
          <a:bodyPr tIns="28224" anchor="ctr"/>
          <a:lstStyle/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</a:pPr>
            <a:endParaRPr lang="en-US" smtClean="0">
              <a:latin typeface="Arial" pitchFamily="34" charset="0"/>
            </a:endParaRPr>
          </a:p>
        </p:txBody>
      </p:sp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3013" y="2678113"/>
            <a:ext cx="6197600" cy="397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680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2001838"/>
            <a:ext cx="8442325" cy="524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7350" y="2201863"/>
            <a:ext cx="711200" cy="248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Analysis: Safe Python</a:t>
            </a:r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700088" y="1460500"/>
            <a:ext cx="9070975" cy="572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695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solidFill>
                  <a:srgbClr val="000000"/>
                </a:solidFill>
              </a:rPr>
              <a:t>restrict python to safe subset: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>
                <a:solidFill>
                  <a:srgbClr val="000000"/>
                </a:solidFill>
              </a:rPr>
              <a:t>no arbitrary system access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>
                <a:solidFill>
                  <a:srgbClr val="000000"/>
                </a:solidFill>
              </a:rPr>
              <a:t>	no modules os, ..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>
                <a:solidFill>
                  <a:srgbClr val="000000"/>
                </a:solidFill>
              </a:rPr>
              <a:t> 	no builtins file, exec, ..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>
                <a:solidFill>
                  <a:srgbClr val="000000"/>
                </a:solidFill>
              </a:rPr>
              <a:t>no reflection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>
                <a:solidFill>
                  <a:srgbClr val="000000"/>
                </a:solidFill>
              </a:rPr>
              <a:t>	no modules ast, inspect, ..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>
                <a:solidFill>
                  <a:srgbClr val="000000"/>
                </a:solidFill>
              </a:rPr>
              <a:t>	no builtins compile, eval, ..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>
                <a:solidFill>
                  <a:srgbClr val="000000"/>
                </a:solidFill>
              </a:rPr>
              <a:t>no arbitrary import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>
                <a:solidFill>
                  <a:srgbClr val="000000"/>
                </a:solidFill>
              </a:rPr>
              <a:t>pruned builtins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>
                <a:solidFill>
                  <a:srgbClr val="800000"/>
                </a:solidFill>
              </a:rPr>
              <a:t>alternative interface</a:t>
            </a:r>
            <a:r>
              <a:rPr lang="en-US" sz="2000">
                <a:solidFill>
                  <a:srgbClr val="000000"/>
                </a:solidFill>
              </a:rPr>
              <a:t> to webserver and storage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>
                <a:solidFill>
                  <a:srgbClr val="000000"/>
                </a:solidFill>
              </a:rPr>
              <a:t>	unchecked_...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>
                <a:solidFill>
                  <a:srgbClr val="000000"/>
                </a:solidFill>
              </a:rPr>
              <a:t>no access to global &amp; builtins __dict__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5950" y="2828925"/>
            <a:ext cx="8912225" cy="4411663"/>
            <a:chOff x="388" y="1782"/>
            <a:chExt cx="5614" cy="2779"/>
          </a:xfrm>
        </p:grpSpPr>
        <p:sp>
          <p:nvSpPr>
            <p:cNvPr id="77833" name="Rectangle 4"/>
            <p:cNvSpPr>
              <a:spLocks noChangeArrowheads="1"/>
            </p:cNvSpPr>
            <p:nvPr/>
          </p:nvSpPr>
          <p:spPr bwMode="auto">
            <a:xfrm>
              <a:off x="388" y="3256"/>
              <a:ext cx="1509" cy="212"/>
            </a:xfrm>
            <a:prstGeom prst="rect">
              <a:avLst/>
            </a:prstGeom>
            <a:solidFill>
              <a:srgbClr val="3DEB3D">
                <a:alpha val="29803"/>
              </a:srgbClr>
            </a:solidFill>
            <a:ln w="3672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77834" name="Rectangle 5"/>
            <p:cNvSpPr>
              <a:spLocks noChangeArrowheads="1"/>
            </p:cNvSpPr>
            <p:nvPr/>
          </p:nvSpPr>
          <p:spPr bwMode="auto">
            <a:xfrm>
              <a:off x="1465" y="2665"/>
              <a:ext cx="1209" cy="194"/>
            </a:xfrm>
            <a:prstGeom prst="rect">
              <a:avLst/>
            </a:prstGeom>
            <a:solidFill>
              <a:srgbClr val="3DEB3D">
                <a:alpha val="29803"/>
              </a:srgbClr>
            </a:solidFill>
            <a:ln w="3672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77835" name="Rectangle 6"/>
            <p:cNvSpPr>
              <a:spLocks noChangeArrowheads="1"/>
            </p:cNvSpPr>
            <p:nvPr/>
          </p:nvSpPr>
          <p:spPr bwMode="auto">
            <a:xfrm>
              <a:off x="1456" y="1782"/>
              <a:ext cx="935" cy="194"/>
            </a:xfrm>
            <a:prstGeom prst="rect">
              <a:avLst/>
            </a:prstGeom>
            <a:solidFill>
              <a:srgbClr val="3DEB3D">
                <a:alpha val="29803"/>
              </a:srgbClr>
            </a:solidFill>
            <a:ln w="3672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77836" name="Rectangle 7"/>
            <p:cNvSpPr>
              <a:spLocks noChangeArrowheads="1"/>
            </p:cNvSpPr>
            <p:nvPr/>
          </p:nvSpPr>
          <p:spPr bwMode="auto">
            <a:xfrm>
              <a:off x="671" y="3821"/>
              <a:ext cx="1094" cy="185"/>
            </a:xfrm>
            <a:prstGeom prst="rect">
              <a:avLst/>
            </a:prstGeom>
            <a:solidFill>
              <a:srgbClr val="3DEB3D">
                <a:alpha val="29803"/>
              </a:srgbClr>
            </a:solidFill>
            <a:ln w="3672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77837" name="Text Box 8"/>
            <p:cNvSpPr txBox="1">
              <a:spLocks noChangeArrowheads="1"/>
            </p:cNvSpPr>
            <p:nvPr/>
          </p:nvSpPr>
          <p:spPr bwMode="auto">
            <a:xfrm>
              <a:off x="3538" y="2311"/>
              <a:ext cx="2465" cy="437"/>
            </a:xfrm>
            <a:prstGeom prst="rect">
              <a:avLst/>
            </a:prstGeom>
            <a:noFill/>
            <a:ln w="36720">
              <a:noFill/>
              <a:round/>
              <a:headEnd/>
              <a:tailEnd/>
            </a:ln>
          </p:spPr>
          <p:txBody>
            <a:bodyPr wrap="none" lIns="108360" tIns="98640" rIns="108360" bIns="63360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0" b="1">
                  <a:solidFill>
                    <a:srgbClr val="008000"/>
                  </a:solidFill>
                </a:rPr>
                <a:t>offline analyzer</a:t>
              </a:r>
            </a:p>
          </p:txBody>
        </p:sp>
        <p:sp>
          <p:nvSpPr>
            <p:cNvPr id="77838" name="Rectangle 9"/>
            <p:cNvSpPr>
              <a:spLocks noChangeArrowheads="1"/>
            </p:cNvSpPr>
            <p:nvPr/>
          </p:nvSpPr>
          <p:spPr bwMode="auto">
            <a:xfrm>
              <a:off x="2507" y="4350"/>
              <a:ext cx="696" cy="212"/>
            </a:xfrm>
            <a:prstGeom prst="rect">
              <a:avLst/>
            </a:prstGeom>
            <a:solidFill>
              <a:srgbClr val="3DEB3D">
                <a:alpha val="29803"/>
              </a:srgbClr>
            </a:solidFill>
            <a:ln w="3672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574675" y="5799138"/>
            <a:ext cx="2436813" cy="238125"/>
          </a:xfrm>
          <a:prstGeom prst="rect">
            <a:avLst/>
          </a:prstGeom>
          <a:solidFill>
            <a:srgbClr val="FFFFCC">
              <a:alpha val="29803"/>
            </a:srgbClr>
          </a:solidFill>
          <a:ln w="3672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77830" name="Line 11"/>
          <p:cNvSpPr>
            <a:spLocks noChangeShapeType="1"/>
          </p:cNvSpPr>
          <p:nvPr/>
        </p:nvSpPr>
        <p:spPr bwMode="auto">
          <a:xfrm flipH="1">
            <a:off x="1720850" y="4608513"/>
            <a:ext cx="17463" cy="449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831" name="Line 12"/>
          <p:cNvSpPr>
            <a:spLocks noChangeShapeType="1"/>
          </p:cNvSpPr>
          <p:nvPr/>
        </p:nvSpPr>
        <p:spPr bwMode="auto">
          <a:xfrm flipH="1">
            <a:off x="1651000" y="6246813"/>
            <a:ext cx="17463" cy="449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832" name="Line 13"/>
          <p:cNvSpPr>
            <a:spLocks noChangeShapeType="1"/>
          </p:cNvSpPr>
          <p:nvPr/>
        </p:nvSpPr>
        <p:spPr bwMode="auto">
          <a:xfrm>
            <a:off x="1736725" y="3249613"/>
            <a:ext cx="1588" cy="352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7350" y="2201863"/>
            <a:ext cx="711200" cy="248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Safe Python: module protect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527675" y="1576388"/>
            <a:ext cx="5000625" cy="5511800"/>
          </a:xfrm>
        </p:spPr>
        <p:txBody>
          <a:bodyPr tIns="17640"/>
          <a:lstStyle/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000" smtClean="0">
              <a:latin typeface="Arial" pitchFamily="34" charset="0"/>
            </a:endParaRP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000" smtClean="0">
                <a:latin typeface="Arial" pitchFamily="34" charset="0"/>
              </a:rPr>
              <a:t>restricted namespace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000" smtClean="0">
                <a:latin typeface="Arial" pitchFamily="34" charset="0"/>
              </a:rPr>
              <a:t>restricted fileops: append, remove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000" smtClean="0">
                <a:latin typeface="Arial" pitchFamily="34" charset="0"/>
              </a:rPr>
              <a:t>restricted import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600" smtClean="0">
              <a:latin typeface="Arial" pitchFamily="34" charset="0"/>
            </a:endParaRP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600" smtClean="0">
                <a:latin typeface="Arial" pitchFamily="34" charset="0"/>
              </a:rPr>
              <a:t>pbuf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600" smtClean="0">
              <a:latin typeface="Arial" pitchFamily="34" charset="0"/>
            </a:endParaRP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600" smtClean="0">
              <a:latin typeface="Arial" pitchFamily="34" charset="0"/>
            </a:endParaRP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600" smtClean="0">
              <a:latin typeface="Arial" pitchFamily="34" charset="0"/>
            </a:endParaRP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000" smtClean="0">
                <a:latin typeface="Arial" pitchFamily="34" charset="0"/>
              </a:rPr>
              <a:t>pbufres = app.callback(pbufreq)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000" smtClean="0">
              <a:latin typeface="Arial" pitchFamily="34" charset="0"/>
            </a:endParaRPr>
          </a:p>
        </p:txBody>
      </p:sp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909763"/>
            <a:ext cx="19812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Safe Python: PBuf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0975" cy="2794000"/>
          </a:xfrm>
        </p:spPr>
        <p:txBody>
          <a:bodyPr tIns="9071"/>
          <a:lstStyle/>
          <a:p>
            <a:pPr marL="0" indent="0" algn="ctr" eaLnBrk="1">
              <a:lnSpc>
                <a:spcPct val="98000"/>
              </a:lnSpc>
              <a:spcAft>
                <a:spcPct val="0"/>
              </a:spcAft>
              <a:buSzPct val="45000"/>
              <a:buFont typeface="Wingdings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smtClean="0"/>
              <a:t>list of strings ..</a:t>
            </a:r>
          </a:p>
        </p:txBody>
      </p:sp>
      <p:pic>
        <p:nvPicPr>
          <p:cNvPr id="798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832350"/>
            <a:ext cx="7285038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843463"/>
            <a:ext cx="7924800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Safe Python: PBuf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0975" cy="2794000"/>
          </a:xfrm>
        </p:spPr>
        <p:txBody>
          <a:bodyPr tIns="9071"/>
          <a:lstStyle/>
          <a:p>
            <a:pPr marL="0" indent="0" algn="ctr" eaLnBrk="1">
              <a:lnSpc>
                <a:spcPct val="98000"/>
              </a:lnSpc>
              <a:spcAft>
                <a:spcPct val="0"/>
              </a:spcAft>
              <a:buSzPct val="45000"/>
              <a:buFont typeface="Wingdings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smtClean="0"/>
              <a:t>list of strings and pbufs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138" y="5029200"/>
            <a:ext cx="8361362" cy="196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Safe Python: PBuf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0975" cy="2794000"/>
          </a:xfrm>
        </p:spPr>
        <p:txBody>
          <a:bodyPr tIns="0"/>
          <a:lstStyle/>
          <a:p>
            <a:pPr marL="0" indent="0" eaLnBrk="1">
              <a:lnSpc>
                <a:spcPct val="98000"/>
              </a:lnSpc>
              <a:spcAft>
                <a:spcPct val="0"/>
              </a:spcAft>
              <a:buSzPct val="45000"/>
              <a:buFont typeface="Wingdings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smtClean="0"/>
              <a:t>list of strings and pbufs </a:t>
            </a:r>
          </a:p>
          <a:p>
            <a:pPr marL="0" indent="0" eaLnBrk="1">
              <a:lnSpc>
                <a:spcPct val="146000"/>
              </a:lnSpc>
              <a:spcAft>
                <a:spcPct val="0"/>
              </a:spcAft>
              <a:buSzPct val="45000"/>
              <a:buFont typeface="Wingdings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smtClean="0"/>
              <a:t>with protection bit</a:t>
            </a:r>
          </a:p>
          <a:p>
            <a:pPr marL="0" indent="0" eaLnBrk="1">
              <a:lnSpc>
                <a:spcPct val="146000"/>
              </a:lnSpc>
              <a:spcAft>
                <a:spcPct val="0"/>
              </a:spcAft>
              <a:buSzPct val="45000"/>
              <a:buFont typeface="Wingdings" pitchFamily="2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smtClean="0"/>
              <a:t>and optional dictionary </a:t>
            </a:r>
          </a:p>
          <a:p>
            <a:pPr marL="0" indent="0" eaLnBrk="1">
              <a:lnSpc>
                <a:spcPct val="146000"/>
              </a:lnSpc>
              <a:spcAft>
                <a:spcPct val="0"/>
              </a:spcAft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smtClean="0"/>
          </a:p>
          <a:p>
            <a:pPr marL="0" indent="0" eaLnBrk="1">
              <a:spcAft>
                <a:spcPct val="0"/>
              </a:spcAft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smtClean="0"/>
              <a:t>python iterable &amp; map operations</a:t>
            </a:r>
          </a:p>
          <a:p>
            <a:pPr marL="0" indent="0" eaLnBrk="1">
              <a:spcAft>
                <a:spcPct val="0"/>
              </a:spcAft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smtClean="0"/>
              <a:t>privileged unchecked_.. extensions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Safe Python: module protect</a:t>
            </a: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9123363" cy="473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9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2001838"/>
            <a:ext cx="8442325" cy="524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94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7350" y="2201863"/>
            <a:ext cx="711200" cy="248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350838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Logic</a:t>
            </a:r>
            <a:endParaRPr lang="en-US" dirty="0" smtClean="0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392113" y="2636837"/>
            <a:ext cx="9296400" cy="411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167" rIns="0" bIns="0" anchor="ctr"/>
          <a:lstStyle/>
          <a:p>
            <a:pPr marL="431800" lvl="1" indent="-215900" hangingPunct="0">
              <a:lnSpc>
                <a:spcPct val="93000"/>
              </a:lnSpc>
              <a:buClr>
                <a:srgbClr val="000000"/>
              </a:buClr>
              <a:buSzPct val="8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Labels are expressed in </a:t>
            </a:r>
            <a:r>
              <a:rPr lang="en-US" sz="2400" kern="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Nexus </a:t>
            </a:r>
            <a:r>
              <a:rPr lang="en-US" sz="2400" kern="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Authorization </a:t>
            </a:r>
            <a:r>
              <a:rPr lang="en-US" sz="2400" kern="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Logic (NAL)</a:t>
            </a:r>
            <a:endParaRPr lang="en-US" sz="2400" kern="0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  <a:p>
            <a:pPr marL="831850" lvl="2" indent="-215900" hangingPunct="0">
              <a:lnSpc>
                <a:spcPct val="93000"/>
              </a:lnSpc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831850" lvl="2" indent="-215900" hangingPunct="0">
              <a:lnSpc>
                <a:spcPct val="93000"/>
              </a:lnSpc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Similar </a:t>
            </a:r>
            <a:r>
              <a:rPr lang="en-US" sz="24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to CDD and BAN </a:t>
            </a:r>
            <a:r>
              <a:rPr lang="en-US" sz="2400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logic, </a:t>
            </a:r>
            <a:r>
              <a:rPr lang="en-US" sz="2400" kern="0" dirty="0">
                <a:solidFill>
                  <a:srgbClr val="000000"/>
                </a:solidFill>
                <a:latin typeface="Arial" charset="0"/>
              </a:rPr>
              <a:t>machine-</a:t>
            </a:r>
            <a:r>
              <a:rPr lang="en-US" sz="2400" kern="0" dirty="0" err="1">
                <a:solidFill>
                  <a:srgbClr val="000000"/>
                </a:solidFill>
                <a:latin typeface="Arial" charset="0"/>
              </a:rPr>
              <a:t>parseable</a:t>
            </a:r>
            <a:r>
              <a:rPr lang="en-US" sz="2400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2400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r>
              <a:rPr lang="en-US" sz="2400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extensible, terms defined by label producers</a:t>
            </a:r>
          </a:p>
          <a:p>
            <a:pPr marL="1289050" lvl="3" indent="-215900" hangingPunct="0">
              <a:lnSpc>
                <a:spcPct val="93000"/>
              </a:lnSpc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charset="0"/>
              </a:rPr>
              <a:t>incorporates </a:t>
            </a:r>
            <a:r>
              <a:rPr lang="en-US" sz="2000" kern="0" dirty="0">
                <a:solidFill>
                  <a:srgbClr val="000000"/>
                </a:solidFill>
                <a:latin typeface="Arial" charset="0"/>
              </a:rPr>
              <a:t>references to dynamic system state</a:t>
            </a:r>
          </a:p>
          <a:p>
            <a:pPr marL="831850" lvl="2" indent="-215900" hangingPunct="0">
              <a:lnSpc>
                <a:spcPct val="93000"/>
              </a:lnSpc>
              <a:buClr>
                <a:srgbClr val="000000"/>
              </a:buClr>
              <a:buSzPct val="8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831850" lvl="2" indent="-215900" hangingPunct="0">
              <a:lnSpc>
                <a:spcPct val="93000"/>
              </a:lnSpc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kern="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en-US" sz="2400" kern="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onstructive</a:t>
            </a:r>
            <a:endParaRPr lang="en-US" sz="2400" kern="0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  <a:p>
            <a:pPr marL="1289050" lvl="3" indent="-215900" hangingPunct="0">
              <a:lnSpc>
                <a:spcPct val="93000"/>
              </a:lnSpc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kern="0" dirty="0" smtClean="0">
                <a:latin typeface="Arial" charset="0"/>
                <a:ea typeface="+mn-ea"/>
                <a:cs typeface="+mn-cs"/>
              </a:rPr>
              <a:t>reasoning requires positive evidence</a:t>
            </a:r>
            <a:endParaRPr lang="en-US" sz="2000" kern="0" dirty="0">
              <a:latin typeface="Arial" charset="0"/>
              <a:ea typeface="+mn-ea"/>
              <a:cs typeface="+mn-cs"/>
            </a:endParaRPr>
          </a:p>
          <a:p>
            <a:pPr marL="831850" lvl="2" indent="-215900" hangingPunct="0">
              <a:lnSpc>
                <a:spcPct val="93000"/>
              </a:lnSpc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831850" lvl="2" indent="-215900" hangingPunct="0">
              <a:lnSpc>
                <a:spcPct val="93000"/>
              </a:lnSpc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kern="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L</a:t>
            </a:r>
            <a:r>
              <a:rPr lang="en-US" sz="2400" kern="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ogic </a:t>
            </a:r>
            <a:r>
              <a:rPr lang="en-US" sz="2400" kern="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of beliefs </a:t>
            </a:r>
          </a:p>
          <a:p>
            <a:pPr marL="1289050" lvl="3" indent="-215900" hangingPunct="0">
              <a:lnSpc>
                <a:spcPct val="93000"/>
              </a:lnSpc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kern="0" dirty="0">
                <a:latin typeface="Arial" charset="0"/>
              </a:rPr>
              <a:t>inference rules preserve justification (not just truth) of </a:t>
            </a:r>
            <a:r>
              <a:rPr lang="en-US" sz="2000" kern="0" dirty="0" smtClean="0">
                <a:latin typeface="Arial" charset="0"/>
              </a:rPr>
              <a:t>statements </a:t>
            </a:r>
          </a:p>
          <a:p>
            <a:pPr marL="1289050" lvl="3" indent="-215900" hangingPunct="0">
              <a:lnSpc>
                <a:spcPct val="93000"/>
              </a:lnSpc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kern="0" dirty="0" smtClean="0">
                <a:latin typeface="Arial" charset="0"/>
              </a:rPr>
              <a:t>world-views </a:t>
            </a:r>
            <a:r>
              <a:rPr lang="en-US" sz="2000" kern="0" dirty="0">
                <a:latin typeface="Arial" charset="0"/>
              </a:rPr>
              <a:t>restrict the impact of compromised principals</a:t>
            </a:r>
          </a:p>
          <a:p>
            <a:pPr marL="1289050" lvl="3" indent="-215900" hangingPunct="0">
              <a:lnSpc>
                <a:spcPct val="93000"/>
              </a:lnSpc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831850" lvl="2" indent="-215900" hangingPunct="0">
              <a:lnSpc>
                <a:spcPct val="93000"/>
              </a:lnSpc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kern="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S</a:t>
            </a:r>
            <a:r>
              <a:rPr lang="en-US" sz="2400" kern="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ub-principals</a:t>
            </a:r>
            <a:r>
              <a:rPr lang="en-US" sz="2400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and </a:t>
            </a:r>
            <a:r>
              <a:rPr lang="en-US" sz="2400" kern="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G</a:t>
            </a:r>
            <a:r>
              <a:rPr lang="en-US" sz="2400" kern="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roups</a:t>
            </a:r>
            <a:endParaRPr lang="en-US" sz="2400" kern="0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  <a:p>
            <a:pPr marL="1289050" lvl="3" indent="-215900" hangingPunct="0">
              <a:lnSpc>
                <a:spcPct val="93000"/>
              </a:lnSpc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in addition to primary principals consisting of keys and processes</a:t>
            </a:r>
          </a:p>
          <a:p>
            <a:pPr marL="1289050" lvl="3" indent="-215900" hangingPunct="0">
              <a:lnSpc>
                <a:spcPct val="93000"/>
              </a:lnSpc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431800" lvl="1" indent="-215900" hangingPunct="0">
              <a:lnSpc>
                <a:spcPct val="93000"/>
              </a:lnSpc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1289050" lvl="3" indent="-215900" hangingPunct="0">
              <a:lnSpc>
                <a:spcPct val="93000"/>
              </a:lnSpc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831850" lvl="2" indent="-215900" hangingPunct="0">
              <a:lnSpc>
                <a:spcPct val="93000"/>
              </a:lnSpc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Secure Persistent Storage</a:t>
            </a: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0975" cy="4899025"/>
          </a:xfrm>
        </p:spPr>
        <p:txBody>
          <a:bodyPr tIns="24695" anchor="ctr"/>
          <a:lstStyle/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smtClean="0">
                <a:solidFill>
                  <a:srgbClr val="800000"/>
                </a:solidFill>
                <a:latin typeface="Arial" pitchFamily="34" charset="0"/>
              </a:rPr>
              <a:t>confidentiality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smtClean="0">
                <a:latin typeface="Arial" pitchFamily="34" charset="0"/>
              </a:rPr>
              <a:t>	CTR mode random-access AES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smtClean="0">
              <a:latin typeface="Arial" pitchFamily="34" charset="0"/>
            </a:endParaRP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smtClean="0">
                <a:solidFill>
                  <a:srgbClr val="800000"/>
                </a:solidFill>
                <a:latin typeface="Arial" pitchFamily="34" charset="0"/>
              </a:rPr>
              <a:t>integrity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smtClean="0">
                <a:latin typeface="Arial" pitchFamily="34" charset="0"/>
              </a:rPr>
              <a:t>	Merkle hash tree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smtClean="0">
              <a:latin typeface="Arial" pitchFamily="34" charset="0"/>
            </a:endParaRP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smtClean="0">
              <a:latin typeface="Arial" pitchFamily="34" charset="0"/>
            </a:endParaRP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smtClean="0">
              <a:latin typeface="Arial" pitchFamily="34" charset="0"/>
            </a:endParaRP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smtClean="0">
                <a:latin typeface="Arial" pitchFamily="34" charset="0"/>
              </a:rPr>
              <a:t>interface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smtClean="0">
                <a:latin typeface="Arial" pitchFamily="34" charset="0"/>
              </a:rPr>
              <a:t>	unix fcntl flags: F_SETENC, F_SIGN, F_SIGNED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smtClean="0">
              <a:latin typeface="Arial" pitchFamily="34" charset="0"/>
            </a:endParaRP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smtClean="0">
                <a:latin typeface="Arial" pitchFamily="34" charset="0"/>
              </a:rPr>
              <a:t>root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smtClean="0">
                <a:latin typeface="Arial" pitchFamily="34" charset="0"/>
              </a:rPr>
              <a:t>	lockbox: virtualize TPM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Storage: Lockbox hierarchy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563" y="4440238"/>
            <a:ext cx="6257925" cy="221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03238" y="1554163"/>
            <a:ext cx="9070975" cy="275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695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solidFill>
                  <a:srgbClr val="000000"/>
                </a:solidFill>
              </a:rPr>
              <a:t>lockbox application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>
                <a:solidFill>
                  <a:srgbClr val="000000"/>
                </a:solidFill>
              </a:rPr>
              <a:t>	table of keys and signatures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>
                <a:solidFill>
                  <a:srgbClr val="000000"/>
                </a:solidFill>
              </a:rPr>
              <a:t>	software seal/sign/encrypt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>
                <a:solidFill>
                  <a:srgbClr val="000000"/>
                </a:solidFill>
              </a:rPr>
              <a:t>	ipc interface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>
                <a:solidFill>
                  <a:srgbClr val="000000"/>
                </a:solidFill>
              </a:rPr>
              <a:t>	minimizes key access (TCB)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20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solidFill>
                  <a:srgbClr val="000000"/>
                </a:solidFill>
              </a:rPr>
              <a:t>hierarchy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>
                <a:solidFill>
                  <a:srgbClr val="000000"/>
                </a:solidFill>
              </a:rPr>
              <a:t>	store bundles backed by TPM (or remotely)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introspection</a:t>
            </a:r>
            <a:r>
              <a:rPr lang="en-US" smtClean="0">
                <a:solidFill>
                  <a:srgbClr val="000000"/>
                </a:solidFill>
              </a:rPr>
              <a:t>fs</a:t>
            </a: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0975" cy="4899025"/>
          </a:xfrm>
        </p:spPr>
        <p:txBody>
          <a:bodyPr tIns="28224" anchor="ctr"/>
          <a:lstStyle/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latin typeface="Arial" pitchFamily="34" charset="0"/>
              </a:rPr>
              <a:t>per process: to display state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smtClean="0">
                <a:solidFill>
                  <a:srgbClr val="800000"/>
                </a:solidFill>
                <a:latin typeface="Arial" pitchFamily="34" charset="0"/>
              </a:rPr>
              <a:t>  kernel: process memory, network ports, ipc channels, …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 smtClean="0">
              <a:solidFill>
                <a:srgbClr val="800000"/>
              </a:solidFill>
              <a:latin typeface="Arial" pitchFamily="34" charset="0"/>
            </a:endParaRP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latin typeface="Arial" pitchFamily="34" charset="0"/>
              </a:rPr>
              <a:t>nonvolatile statements exported as labels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smtClean="0">
                <a:solidFill>
                  <a:srgbClr val="800000"/>
                </a:solidFill>
                <a:latin typeface="Arial" pitchFamily="34" charset="0"/>
              </a:rPr>
              <a:t>  os says netport.80 speaksfor process.www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 smtClean="0">
              <a:solidFill>
                <a:srgbClr val="800000"/>
              </a:solidFill>
              <a:latin typeface="Arial" pitchFamily="34" charset="0"/>
            </a:endParaRP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latin typeface="Arial" pitchFamily="34" charset="0"/>
              </a:rPr>
              <a:t>volatile state exported only as authority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smtClean="0">
                <a:solidFill>
                  <a:srgbClr val="800000"/>
                </a:solidFill>
                <a:latin typeface="Arial" pitchFamily="34" charset="0"/>
              </a:rPr>
              <a:t>  os says </a:t>
            </a:r>
            <a:r>
              <a:rPr lang="en-US" sz="2600" i="1" smtClean="0">
                <a:solidFill>
                  <a:srgbClr val="800000"/>
                </a:solidFill>
                <a:latin typeface="Arial" pitchFamily="34" charset="0"/>
              </a:rPr>
              <a:t>not</a:t>
            </a:r>
            <a:r>
              <a:rPr lang="en-US" sz="2600" smtClean="0">
                <a:solidFill>
                  <a:srgbClr val="800000"/>
                </a:solidFill>
                <a:latin typeface="Arial" pitchFamily="34" charset="0"/>
              </a:rPr>
              <a:t> netport.81 speaksfor process.www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 smtClean="0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53251" name="Freeform 3"/>
          <p:cNvSpPr>
            <a:spLocks/>
          </p:cNvSpPr>
          <p:nvPr/>
        </p:nvSpPr>
        <p:spPr bwMode="auto">
          <a:xfrm>
            <a:off x="2206625" y="5753100"/>
            <a:ext cx="155575" cy="320675"/>
          </a:xfrm>
          <a:custGeom>
            <a:avLst/>
            <a:gdLst>
              <a:gd name="T0" fmla="*/ 2147483647 w 432"/>
              <a:gd name="T1" fmla="*/ 2147483647 h 892"/>
              <a:gd name="T2" fmla="*/ 0 w 432"/>
              <a:gd name="T3" fmla="*/ 0 h 892"/>
              <a:gd name="T4" fmla="*/ 0 60000 65536"/>
              <a:gd name="T5" fmla="*/ 0 60000 65536"/>
              <a:gd name="T6" fmla="*/ 0 w 432"/>
              <a:gd name="T7" fmla="*/ 0 h 892"/>
              <a:gd name="T8" fmla="*/ 432 w 432"/>
              <a:gd name="T9" fmla="*/ 892 h 8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2" h="892">
                <a:moveTo>
                  <a:pt x="431" y="89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293938" y="6007100"/>
            <a:ext cx="18161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7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may still change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define private notions of trust</a:t>
            </a:r>
          </a:p>
        </p:txBody>
      </p:sp>
      <p:grpSp>
        <p:nvGrpSpPr>
          <p:cNvPr id="87043" name="Group 3"/>
          <p:cNvGrpSpPr>
            <a:grpSpLocks/>
          </p:cNvGrpSpPr>
          <p:nvPr/>
        </p:nvGrpSpPr>
        <p:grpSpPr bwMode="auto">
          <a:xfrm>
            <a:off x="3625850" y="3870325"/>
            <a:ext cx="6189663" cy="708025"/>
            <a:chOff x="2284" y="2438"/>
            <a:chExt cx="3899" cy="446"/>
          </a:xfrm>
        </p:grpSpPr>
        <p:pic>
          <p:nvPicPr>
            <p:cNvPr id="8704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4" y="2466"/>
              <a:ext cx="3782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7050" name="Text Box 5"/>
            <p:cNvSpPr txBox="1">
              <a:spLocks noChangeArrowheads="1"/>
            </p:cNvSpPr>
            <p:nvPr/>
          </p:nvSpPr>
          <p:spPr bwMode="auto">
            <a:xfrm>
              <a:off x="2320" y="2509"/>
              <a:ext cx="350" cy="2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4828" rIns="90000" bIns="45000"/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600">
                  <a:solidFill>
                    <a:srgbClr val="FFFFFF"/>
                  </a:solidFill>
                  <a:latin typeface="DejaVu Sans"/>
                </a:rPr>
                <a:t>os</a:t>
              </a:r>
            </a:p>
          </p:txBody>
        </p:sp>
        <p:sp>
          <p:nvSpPr>
            <p:cNvPr id="87051" name="Text Box 6"/>
            <p:cNvSpPr txBox="1">
              <a:spLocks noChangeArrowheads="1"/>
            </p:cNvSpPr>
            <p:nvPr/>
          </p:nvSpPr>
          <p:spPr bwMode="auto">
            <a:xfrm>
              <a:off x="3452" y="2438"/>
              <a:ext cx="2731" cy="4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21167" rIns="0" bIns="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r>
                <a:rPr lang="en-US" sz="2400" b="1">
                  <a:solidFill>
                    <a:srgbClr val="000000"/>
                  </a:solidFill>
                </a:rPr>
                <a:t>says</a:t>
              </a:r>
              <a:r>
                <a:rPr lang="en-US" sz="2400">
                  <a:solidFill>
                    <a:srgbClr val="000000"/>
                  </a:solidFill>
                </a:rPr>
                <a:t> ...</a:t>
              </a:r>
            </a:p>
          </p:txBody>
        </p:sp>
      </p:grpSp>
      <p:grpSp>
        <p:nvGrpSpPr>
          <p:cNvPr id="87044" name="Group 7"/>
          <p:cNvGrpSpPr>
            <a:grpSpLocks/>
          </p:cNvGrpSpPr>
          <p:nvPr/>
        </p:nvGrpSpPr>
        <p:grpSpPr bwMode="auto">
          <a:xfrm>
            <a:off x="3644900" y="2428875"/>
            <a:ext cx="6002338" cy="638175"/>
            <a:chOff x="2296" y="1530"/>
            <a:chExt cx="3781" cy="402"/>
          </a:xfrm>
        </p:grpSpPr>
        <p:pic>
          <p:nvPicPr>
            <p:cNvPr id="87046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96" y="1530"/>
              <a:ext cx="3782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7047" name="Text Box 9"/>
            <p:cNvSpPr txBox="1">
              <a:spLocks noChangeArrowheads="1"/>
            </p:cNvSpPr>
            <p:nvPr/>
          </p:nvSpPr>
          <p:spPr bwMode="auto">
            <a:xfrm>
              <a:off x="2332" y="1572"/>
              <a:ext cx="1008" cy="2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4828" rIns="90000" bIns="45000"/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r>
                <a:rPr lang="en-US" sz="2600">
                  <a:solidFill>
                    <a:srgbClr val="FFFFFF"/>
                  </a:solidFill>
                  <a:latin typeface="DejaVu Sans"/>
                </a:rPr>
                <a:t>user.bob</a:t>
              </a:r>
            </a:p>
          </p:txBody>
        </p:sp>
        <p:sp>
          <p:nvSpPr>
            <p:cNvPr id="87048" name="Text Box 10"/>
            <p:cNvSpPr txBox="1">
              <a:spLocks noChangeArrowheads="1"/>
            </p:cNvSpPr>
            <p:nvPr/>
          </p:nvSpPr>
          <p:spPr bwMode="auto">
            <a:xfrm>
              <a:off x="3465" y="1609"/>
              <a:ext cx="2581" cy="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21167" rIns="0" bIns="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r>
                <a:rPr lang="en-US" sz="2400" b="1">
                  <a:solidFill>
                    <a:srgbClr val="000000"/>
                  </a:solidFill>
                </a:rPr>
                <a:t>says</a:t>
              </a:r>
              <a:r>
                <a:rPr lang="en-US" sz="2400">
                  <a:solidFill>
                    <a:srgbClr val="000000"/>
                  </a:solidFill>
                </a:rPr>
                <a:t> os speaksfor user.bob</a:t>
              </a:r>
            </a:p>
          </p:txBody>
        </p:sp>
      </p:grpSp>
      <p:sp>
        <p:nvSpPr>
          <p:cNvPr id="87045" name="Line 11"/>
          <p:cNvSpPr>
            <a:spLocks noChangeShapeType="1"/>
          </p:cNvSpPr>
          <p:nvPr/>
        </p:nvSpPr>
        <p:spPr bwMode="auto">
          <a:xfrm flipH="1">
            <a:off x="4567238" y="3149600"/>
            <a:ext cx="1917700" cy="700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example revisited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1638" y="1858963"/>
            <a:ext cx="6735762" cy="504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806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2975" y="2166938"/>
            <a:ext cx="1117600" cy="1195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88069" name="Group 4"/>
          <p:cNvGrpSpPr>
            <a:grpSpLocks/>
          </p:cNvGrpSpPr>
          <p:nvPr/>
        </p:nvGrpSpPr>
        <p:grpSpPr bwMode="auto">
          <a:xfrm>
            <a:off x="-644525" y="5837238"/>
            <a:ext cx="2236788" cy="2486025"/>
            <a:chOff x="-406" y="3677"/>
            <a:chExt cx="1409" cy="1566"/>
          </a:xfrm>
        </p:grpSpPr>
        <p:pic>
          <p:nvPicPr>
            <p:cNvPr id="88070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06" y="3677"/>
              <a:ext cx="1410" cy="15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example revisited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1638" y="1858963"/>
            <a:ext cx="6735762" cy="504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3800" y="5670550"/>
            <a:ext cx="5140325" cy="92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909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2975" y="2166938"/>
            <a:ext cx="1117600" cy="1195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89094" name="Group 5"/>
          <p:cNvGrpSpPr>
            <a:grpSpLocks/>
          </p:cNvGrpSpPr>
          <p:nvPr/>
        </p:nvGrpSpPr>
        <p:grpSpPr bwMode="auto">
          <a:xfrm>
            <a:off x="-644525" y="5837238"/>
            <a:ext cx="2236788" cy="2486025"/>
            <a:chOff x="-406" y="3677"/>
            <a:chExt cx="1409" cy="1566"/>
          </a:xfrm>
        </p:grpSpPr>
        <p:pic>
          <p:nvPicPr>
            <p:cNvPr id="89096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06" y="3677"/>
              <a:ext cx="1410" cy="15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5513" y="5133975"/>
            <a:ext cx="2211387" cy="176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350838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label consumers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44513" y="1493838"/>
            <a:ext cx="1295400" cy="2438400"/>
            <a:chOff x="1152" y="3120"/>
            <a:chExt cx="384" cy="720"/>
          </a:xfrm>
        </p:grpSpPr>
        <p:sp>
          <p:nvSpPr>
            <p:cNvPr id="21511" name="Freeform 25"/>
            <p:cNvSpPr>
              <a:spLocks/>
            </p:cNvSpPr>
            <p:nvPr/>
          </p:nvSpPr>
          <p:spPr bwMode="auto">
            <a:xfrm>
              <a:off x="1200" y="3120"/>
              <a:ext cx="288" cy="720"/>
            </a:xfrm>
            <a:custGeom>
              <a:avLst/>
              <a:gdLst>
                <a:gd name="T0" fmla="*/ 144 w 288"/>
                <a:gd name="T1" fmla="*/ 0 h 720"/>
                <a:gd name="T2" fmla="*/ 0 w 288"/>
                <a:gd name="T3" fmla="*/ 144 h 720"/>
                <a:gd name="T4" fmla="*/ 0 w 288"/>
                <a:gd name="T5" fmla="*/ 720 h 720"/>
                <a:gd name="T6" fmla="*/ 288 w 288"/>
                <a:gd name="T7" fmla="*/ 720 h 720"/>
                <a:gd name="T8" fmla="*/ 288 w 288"/>
                <a:gd name="T9" fmla="*/ 144 h 720"/>
                <a:gd name="T10" fmla="*/ 144 w 288"/>
                <a:gd name="T11" fmla="*/ 0 h 7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720"/>
                <a:gd name="T20" fmla="*/ 288 w 288"/>
                <a:gd name="T21" fmla="*/ 720 h 7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720">
                  <a:moveTo>
                    <a:pt x="144" y="0"/>
                  </a:moveTo>
                  <a:lnTo>
                    <a:pt x="0" y="144"/>
                  </a:lnTo>
                  <a:lnTo>
                    <a:pt x="0" y="720"/>
                  </a:lnTo>
                  <a:lnTo>
                    <a:pt x="288" y="720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21512" name="Line 26"/>
            <p:cNvSpPr>
              <a:spLocks noChangeShapeType="1"/>
            </p:cNvSpPr>
            <p:nvPr/>
          </p:nvSpPr>
          <p:spPr bwMode="auto">
            <a:xfrm flipH="1">
              <a:off x="1152" y="3120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Line 27"/>
            <p:cNvSpPr>
              <a:spLocks noChangeShapeType="1"/>
            </p:cNvSpPr>
            <p:nvPr/>
          </p:nvSpPr>
          <p:spPr bwMode="auto">
            <a:xfrm>
              <a:off x="1344" y="3120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1514" name="Picture 28" descr="guar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0" y="3216"/>
              <a:ext cx="30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4125913" y="1493838"/>
            <a:ext cx="56769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167" rIns="0" bIns="0" anchor="ctr"/>
          <a:lstStyle/>
          <a:p>
            <a:pPr marL="431800" lvl="1" indent="-215900" hangingPunct="0">
              <a:lnSpc>
                <a:spcPct val="93000"/>
              </a:lnSpc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Every entity that wants to reason about the state of a remote computer can act as a label consumer</a:t>
            </a:r>
          </a:p>
          <a:p>
            <a:pPr marL="431800" lvl="1" indent="-215900" hangingPunct="0">
              <a:lnSpc>
                <a:spcPct val="93000"/>
              </a:lnSpc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431800" lvl="1" indent="-215900" hangingPunct="0">
              <a:lnSpc>
                <a:spcPct val="93000"/>
              </a:lnSpc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Typically, the consumer is looking for a </a:t>
            </a:r>
            <a:r>
              <a:rPr lang="en-US" sz="2400" kern="0" dirty="0" smtClean="0">
                <a:solidFill>
                  <a:srgbClr val="8E0000"/>
                </a:solidFill>
                <a:latin typeface="Arial" charset="0"/>
                <a:ea typeface="+mn-ea"/>
                <a:cs typeface="+mn-cs"/>
              </a:rPr>
              <a:t>goal formula</a:t>
            </a:r>
            <a:endParaRPr lang="en-US" sz="2400" kern="0" dirty="0">
              <a:solidFill>
                <a:srgbClr val="8E0000"/>
              </a:solidFill>
              <a:latin typeface="Arial" charset="0"/>
              <a:ea typeface="+mn-ea"/>
              <a:cs typeface="+mn-cs"/>
            </a:endParaRPr>
          </a:p>
          <a:p>
            <a:pPr marL="431800" lvl="1" indent="-215900" hangingPunct="0">
              <a:lnSpc>
                <a:spcPct val="93000"/>
              </a:lnSpc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431800" lvl="1" indent="-215900" hangingPunct="0">
              <a:lnSpc>
                <a:spcPct val="93000"/>
              </a:lnSpc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The user has one or more labels available</a:t>
            </a:r>
          </a:p>
          <a:p>
            <a:pPr marL="831850" lvl="2" indent="-215900" hangingPunct="0">
              <a:lnSpc>
                <a:spcPct val="93000"/>
              </a:lnSpc>
              <a:buClr>
                <a:srgbClr val="000000"/>
              </a:buClr>
              <a:buSzPct val="8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ounded Rectangular Callout 28"/>
          <p:cNvSpPr/>
          <p:nvPr/>
        </p:nvSpPr>
        <p:spPr bwMode="auto">
          <a:xfrm>
            <a:off x="1916113" y="1417638"/>
            <a:ext cx="1981200" cy="990600"/>
          </a:xfrm>
          <a:prstGeom prst="wedgeRoundRectCallout">
            <a:avLst>
              <a:gd name="adj1" fmla="val -58930"/>
              <a:gd name="adj2" fmla="val 6613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latin typeface="Arial" charset="0"/>
              </a:rPr>
              <a:t>Is this principal trustworthy?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925513" y="5837238"/>
            <a:ext cx="8218487" cy="776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54828" rIns="90000" bIns="45000"/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 dirty="0">
                <a:solidFill>
                  <a:srgbClr val="C00000"/>
                </a:solidFill>
                <a:latin typeface="DejaVu Sans"/>
              </a:rPr>
              <a:t>labels</a:t>
            </a:r>
            <a:r>
              <a:rPr lang="en-US" sz="2600" dirty="0">
                <a:solidFill>
                  <a:srgbClr val="000000"/>
                </a:solidFill>
                <a:latin typeface="DejaVu Sans"/>
              </a:rPr>
              <a:t> are combined to create </a:t>
            </a:r>
            <a:r>
              <a:rPr lang="en-US" sz="2600" dirty="0">
                <a:solidFill>
                  <a:srgbClr val="8E0000"/>
                </a:solidFill>
                <a:latin typeface="DejaVu Sans"/>
              </a:rPr>
              <a:t>proofs</a:t>
            </a:r>
            <a:r>
              <a:rPr lang="en-US" sz="2600" dirty="0">
                <a:solidFill>
                  <a:srgbClr val="000000"/>
                </a:solidFill>
                <a:latin typeface="DejaVu Sans"/>
              </a:rPr>
              <a:t> that demonstrate</a:t>
            </a:r>
          </a:p>
          <a:p>
            <a:pPr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 dirty="0">
                <a:solidFill>
                  <a:srgbClr val="000000"/>
                </a:solidFill>
                <a:latin typeface="DejaVu Sans"/>
              </a:rPr>
              <a:t>the desired </a:t>
            </a:r>
            <a:r>
              <a:rPr lang="en-US" sz="2600" dirty="0" smtClean="0">
                <a:solidFill>
                  <a:srgbClr val="C00000"/>
                </a:solidFill>
                <a:latin typeface="DejaVu Sans"/>
              </a:rPr>
              <a:t>goal formula</a:t>
            </a:r>
            <a:endParaRPr lang="en-US" sz="2600" dirty="0">
              <a:solidFill>
                <a:srgbClr val="C00000"/>
              </a:solidFill>
              <a:latin typeface="DejaVu San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authorization today</a:t>
            </a:r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 flipV="1">
            <a:off x="5192713" y="4465638"/>
            <a:ext cx="3617912" cy="914400"/>
          </a:xfrm>
          <a:prstGeom prst="wedgeRectCallout">
            <a:avLst>
              <a:gd name="adj1" fmla="val -33898"/>
              <a:gd name="adj2" fmla="val 115361"/>
            </a:avLst>
          </a:prstGeom>
          <a:solidFill>
            <a:srgbClr val="CCFFCC"/>
          </a:solidFill>
          <a:ln w="57150" algn="ctr">
            <a:solidFill>
              <a:srgbClr val="CCFFCC"/>
            </a:solidFill>
            <a:miter lim="800000"/>
            <a:headEnd/>
            <a:tailEnd/>
          </a:ln>
        </p:spPr>
        <p:txBody>
          <a:bodyPr rot="10800000" anchor="ctr"/>
          <a:lstStyle/>
          <a:p>
            <a:r>
              <a:rPr lang="en-US"/>
              <a:t>Access control list for f:</a:t>
            </a:r>
          </a:p>
          <a:p>
            <a:r>
              <a:rPr lang="en-US"/>
              <a:t>   [ …. </a:t>
            </a:r>
            <a:r>
              <a:rPr lang="en-US" i="1"/>
              <a:t>A</a:t>
            </a:r>
            <a:r>
              <a:rPr lang="en-US"/>
              <a:t>-(read,write), … ]</a:t>
            </a:r>
          </a:p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0538" y="2847975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Client</a:t>
            </a:r>
            <a:r>
              <a:rPr lang="en-US" sz="3600" dirty="0"/>
              <a:t> </a:t>
            </a:r>
            <a:r>
              <a:rPr lang="en-US" sz="3600" i="1" dirty="0"/>
              <a:t>A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81788" y="2921000"/>
            <a:ext cx="1958975" cy="547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File system</a:t>
            </a: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 flipV="1">
            <a:off x="2251075" y="3235325"/>
            <a:ext cx="3205163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2789238" y="2708275"/>
            <a:ext cx="21605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A</a:t>
            </a:r>
            <a:r>
              <a:rPr lang="en-US" sz="2400"/>
              <a:t> </a:t>
            </a:r>
            <a:r>
              <a:rPr lang="en-US" sz="2400" b="1"/>
              <a:t>says</a:t>
            </a:r>
            <a:r>
              <a:rPr lang="en-US" sz="2400"/>
              <a:t> read(f)</a:t>
            </a:r>
          </a:p>
          <a:p>
            <a:endParaRPr lang="en-US" sz="2400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50850" y="5524500"/>
            <a:ext cx="3660775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2" charset="2"/>
              <a:buNone/>
              <a:defRPr/>
            </a:pPr>
            <a:r>
              <a:rPr kumimoji="1" lang="en-US" sz="2400" dirty="0">
                <a:solidFill>
                  <a:schemeClr val="accent2">
                    <a:lumMod val="75000"/>
                  </a:schemeClr>
                </a:solidFill>
              </a:rPr>
              <a:t>authorization based on requestor identifier</a:t>
            </a:r>
            <a:endParaRPr kumimoji="1" lang="en-US" sz="2400" dirty="0"/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5475288" y="2455863"/>
            <a:ext cx="744537" cy="1395412"/>
            <a:chOff x="1152" y="3120"/>
            <a:chExt cx="384" cy="720"/>
          </a:xfrm>
        </p:grpSpPr>
        <p:sp>
          <p:nvSpPr>
            <p:cNvPr id="22539" name="Freeform 15"/>
            <p:cNvSpPr>
              <a:spLocks noChangeAspect="1"/>
            </p:cNvSpPr>
            <p:nvPr/>
          </p:nvSpPr>
          <p:spPr bwMode="auto">
            <a:xfrm>
              <a:off x="1200" y="3120"/>
              <a:ext cx="288" cy="720"/>
            </a:xfrm>
            <a:custGeom>
              <a:avLst/>
              <a:gdLst>
                <a:gd name="T0" fmla="*/ 144 w 288"/>
                <a:gd name="T1" fmla="*/ 0 h 720"/>
                <a:gd name="T2" fmla="*/ 0 w 288"/>
                <a:gd name="T3" fmla="*/ 144 h 720"/>
                <a:gd name="T4" fmla="*/ 0 w 288"/>
                <a:gd name="T5" fmla="*/ 720 h 720"/>
                <a:gd name="T6" fmla="*/ 288 w 288"/>
                <a:gd name="T7" fmla="*/ 720 h 720"/>
                <a:gd name="T8" fmla="*/ 288 w 288"/>
                <a:gd name="T9" fmla="*/ 144 h 720"/>
                <a:gd name="T10" fmla="*/ 144 w 288"/>
                <a:gd name="T11" fmla="*/ 0 h 7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720"/>
                <a:gd name="T20" fmla="*/ 288 w 288"/>
                <a:gd name="T21" fmla="*/ 720 h 7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720">
                  <a:moveTo>
                    <a:pt x="144" y="0"/>
                  </a:moveTo>
                  <a:lnTo>
                    <a:pt x="0" y="144"/>
                  </a:lnTo>
                  <a:lnTo>
                    <a:pt x="0" y="720"/>
                  </a:lnTo>
                  <a:lnTo>
                    <a:pt x="288" y="720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540" name="Line 16"/>
            <p:cNvSpPr>
              <a:spLocks noChangeAspect="1" noChangeShapeType="1"/>
            </p:cNvSpPr>
            <p:nvPr/>
          </p:nvSpPr>
          <p:spPr bwMode="auto">
            <a:xfrm flipH="1">
              <a:off x="1152" y="3120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17"/>
            <p:cNvSpPr>
              <a:spLocks noChangeAspect="1" noChangeShapeType="1"/>
            </p:cNvSpPr>
            <p:nvPr/>
          </p:nvSpPr>
          <p:spPr bwMode="auto">
            <a:xfrm>
              <a:off x="1344" y="3120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2542" name="Picture 18" descr="guar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0" y="3216"/>
              <a:ext cx="30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6159500" y="3238500"/>
            <a:ext cx="48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0363" y="7056438"/>
            <a:ext cx="2100262" cy="5032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794" tIns="50397" rIns="100794" bIns="50397"/>
          <a:lstStyle/>
          <a:p>
            <a:fld id="{8B1D7030-233C-4963-918A-A80ED14AB5D3}" type="slidenum">
              <a:rPr lang="en-US"/>
              <a:pPr/>
              <a:t>88</a:t>
            </a:fld>
            <a:endParaRPr lang="en-US" sz="1500">
              <a:solidFill>
                <a:schemeClr val="bg2"/>
              </a:solidFill>
            </a:endParaRPr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 flipV="1">
            <a:off x="5781675" y="4862513"/>
            <a:ext cx="3989388" cy="1417637"/>
          </a:xfrm>
          <a:prstGeom prst="wedgeRectCallout">
            <a:avLst>
              <a:gd name="adj1" fmla="val -33810"/>
              <a:gd name="adj2" fmla="val 93333"/>
            </a:avLst>
          </a:prstGeom>
          <a:solidFill>
            <a:srgbClr val="CCFFCC"/>
          </a:solidFill>
          <a:ln w="57150" algn="ctr">
            <a:solidFill>
              <a:srgbClr val="CCFFCC"/>
            </a:solidFill>
            <a:miter lim="800000"/>
            <a:headEnd/>
            <a:tailEnd/>
          </a:ln>
        </p:spPr>
        <p:txBody>
          <a:bodyPr rot="10800000" lIns="100794" tIns="50397" rIns="100794" bIns="50397" anchor="ctr"/>
          <a:lstStyle/>
          <a:p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30250" y="3251200"/>
            <a:ext cx="1011238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en-US"/>
              <a:t>Client </a:t>
            </a:r>
            <a:r>
              <a:rPr lang="en-US" i="1"/>
              <a:t>A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366000" y="3219450"/>
            <a:ext cx="1370013" cy="379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en-US"/>
              <a:t>File system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810250" y="4867275"/>
            <a:ext cx="4027488" cy="14557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en-US" sz="2200" b="1"/>
              <a:t>Policy</a:t>
            </a:r>
            <a:r>
              <a:rPr lang="en-US" sz="2200"/>
              <a:t> for read(f):  Exists </a:t>
            </a:r>
            <a:r>
              <a:rPr lang="en-US" sz="2200" i="1"/>
              <a:t>i </a:t>
            </a:r>
            <a:r>
              <a:rPr lang="en-US" sz="2200"/>
              <a:t>:</a:t>
            </a:r>
          </a:p>
          <a:p>
            <a:r>
              <a:rPr lang="en-US" sz="2200"/>
              <a:t>  0900 &lt;</a:t>
            </a:r>
            <a:r>
              <a:rPr lang="en-US" sz="2200" i="1"/>
              <a:t>timeNow &lt; </a:t>
            </a:r>
            <a:r>
              <a:rPr lang="en-US" sz="2200"/>
              <a:t>1700 </a:t>
            </a:r>
            <a:r>
              <a:rPr lang="en-US" sz="2200" b="1"/>
              <a:t>and</a:t>
            </a:r>
            <a:r>
              <a:rPr lang="en-US" sz="2200"/>
              <a:t> </a:t>
            </a:r>
          </a:p>
          <a:p>
            <a:r>
              <a:rPr lang="en-US" sz="2200"/>
              <a:t>  </a:t>
            </a:r>
            <a:r>
              <a:rPr lang="en-US" sz="2200" i="1"/>
              <a:t>i</a:t>
            </a:r>
            <a:r>
              <a:rPr lang="en-US" sz="2200"/>
              <a:t>  </a:t>
            </a:r>
            <a:r>
              <a:rPr lang="en-US" sz="2200" b="1"/>
              <a:t>says</a:t>
            </a:r>
            <a:r>
              <a:rPr lang="en-US" sz="2200"/>
              <a:t> read(f) </a:t>
            </a:r>
            <a:r>
              <a:rPr lang="en-US" sz="2200" b="1"/>
              <a:t>and</a:t>
            </a:r>
            <a:r>
              <a:rPr lang="en-US" sz="2200"/>
              <a:t> </a:t>
            </a:r>
          </a:p>
          <a:p>
            <a:r>
              <a:rPr lang="en-US" sz="2200"/>
              <a:t>  </a:t>
            </a:r>
            <a:r>
              <a:rPr lang="en-US" sz="2200" i="1"/>
              <a:t>Univ</a:t>
            </a:r>
            <a:r>
              <a:rPr lang="en-US" sz="2200"/>
              <a:t>  </a:t>
            </a:r>
            <a:r>
              <a:rPr lang="en-US" sz="2200" b="1"/>
              <a:t>says</a:t>
            </a:r>
            <a:r>
              <a:rPr lang="en-US" sz="2200"/>
              <a:t> student(</a:t>
            </a:r>
            <a:r>
              <a:rPr lang="en-US" sz="2200" i="1"/>
              <a:t>i </a:t>
            </a:r>
            <a:r>
              <a:rPr lang="en-US" sz="2200"/>
              <a:t>)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2359025" y="3567113"/>
            <a:ext cx="3722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0794" tIns="50397" rIns="100794" bIns="50397" anchor="ctr">
            <a:spAutoFit/>
          </a:bodyPr>
          <a:lstStyle/>
          <a:p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122613" y="2543175"/>
            <a:ext cx="270827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en-US" sz="2000" i="1"/>
              <a:t>A</a:t>
            </a:r>
            <a:r>
              <a:rPr lang="en-US" sz="2000"/>
              <a:t> </a:t>
            </a:r>
            <a:r>
              <a:rPr lang="en-US" sz="2000" b="1"/>
              <a:t>says</a:t>
            </a:r>
            <a:r>
              <a:rPr lang="en-US" sz="2000"/>
              <a:t> read(f)</a:t>
            </a:r>
          </a:p>
          <a:p>
            <a:r>
              <a:rPr lang="en-US" sz="2000" i="1"/>
              <a:t>RC</a:t>
            </a:r>
            <a:r>
              <a:rPr lang="en-US" sz="2000"/>
              <a:t> </a:t>
            </a:r>
            <a:r>
              <a:rPr lang="en-US" sz="2000" b="1"/>
              <a:t>says</a:t>
            </a:r>
            <a:r>
              <a:rPr lang="en-US" sz="2000"/>
              <a:t> student(</a:t>
            </a:r>
            <a:r>
              <a:rPr lang="en-US" sz="2000" i="1"/>
              <a:t>A</a:t>
            </a:r>
            <a:r>
              <a:rPr lang="en-US" sz="2000"/>
              <a:t>)</a:t>
            </a:r>
          </a:p>
          <a:p>
            <a:r>
              <a:rPr lang="en-US" sz="2000" i="1"/>
              <a:t>Univ</a:t>
            </a:r>
            <a:r>
              <a:rPr lang="en-US" sz="2000"/>
              <a:t> </a:t>
            </a:r>
            <a:r>
              <a:rPr lang="en-US" sz="2000" b="1"/>
              <a:t>says</a:t>
            </a:r>
            <a:r>
              <a:rPr lang="en-US" sz="2000"/>
              <a:t> </a:t>
            </a:r>
            <a:r>
              <a:rPr lang="en-US" sz="2000" i="1"/>
              <a:t>RC</a:t>
            </a:r>
            <a:r>
              <a:rPr lang="en-US" sz="2000"/>
              <a:t>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 i="1">
                <a:sym typeface="Wingdings" pitchFamily="2" charset="2"/>
              </a:rPr>
              <a:t>Univ</a:t>
            </a:r>
            <a:endParaRPr lang="en-US" sz="2000" i="1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1574800" y="2254250"/>
            <a:ext cx="288925" cy="1054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00794" tIns="50397" rIns="100794" bIns="50397" anchor="ctr">
            <a:spAutoFit/>
          </a:bodyPr>
          <a:lstStyle/>
          <a:p>
            <a:endParaRPr lang="en-US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54013" y="5367338"/>
            <a:ext cx="5149850" cy="180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pPr marL="377825" indent="-37782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2" charset="2"/>
              <a:buChar char="l"/>
            </a:pPr>
            <a:r>
              <a:rPr kumimoji="1" lang="en-US" sz="2600"/>
              <a:t>Policy is decentralized</a:t>
            </a:r>
          </a:p>
          <a:p>
            <a:pPr marL="817563" lvl="1" indent="-31432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1" lang="en-US" sz="2200">
                <a:sym typeface="Wingdings" pitchFamily="2" charset="2"/>
              </a:rPr>
              <a:t> (“speaksfor”) models delegation</a:t>
            </a:r>
            <a:endParaRPr kumimoji="1" lang="en-US" sz="2200"/>
          </a:p>
          <a:p>
            <a:pPr marL="377825" indent="-37782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2" charset="2"/>
              <a:buChar char="l"/>
            </a:pPr>
            <a:r>
              <a:rPr kumimoji="1" lang="en-US" sz="2600"/>
              <a:t>Policy involves state</a:t>
            </a:r>
          </a:p>
          <a:p>
            <a:pPr marL="377825" indent="-37782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2" charset="2"/>
              <a:buChar char="l"/>
            </a:pPr>
            <a:r>
              <a:rPr kumimoji="1" lang="en-US" sz="2600"/>
              <a:t>Policy involves deduction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1293813" y="1862138"/>
            <a:ext cx="2708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en-US" sz="2000" i="1"/>
              <a:t>Univ</a:t>
            </a:r>
            <a:r>
              <a:rPr lang="en-US" sz="2000"/>
              <a:t> </a:t>
            </a:r>
            <a:r>
              <a:rPr lang="en-US" sz="2000" b="1"/>
              <a:t>says</a:t>
            </a:r>
            <a:r>
              <a:rPr lang="en-US" sz="2000"/>
              <a:t> </a:t>
            </a:r>
            <a:r>
              <a:rPr lang="en-US" sz="2000" i="1"/>
              <a:t>RC</a:t>
            </a:r>
            <a:r>
              <a:rPr lang="en-US" sz="2000"/>
              <a:t>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 i="1">
                <a:sym typeface="Wingdings" pitchFamily="2" charset="2"/>
              </a:rPr>
              <a:t>Univ</a:t>
            </a: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 flipV="1">
            <a:off x="1525588" y="3795713"/>
            <a:ext cx="911225" cy="8175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00794" tIns="50397" rIns="100794" bIns="50397" anchor="ctr">
            <a:spAutoFit/>
          </a:bodyPr>
          <a:lstStyle/>
          <a:p>
            <a:endParaRPr lang="en-US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2459038" y="4397375"/>
            <a:ext cx="24685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en-US" sz="2000" i="1"/>
              <a:t>RC</a:t>
            </a:r>
            <a:r>
              <a:rPr lang="en-US" sz="2000"/>
              <a:t> </a:t>
            </a:r>
            <a:r>
              <a:rPr lang="en-US" sz="2000" b="1"/>
              <a:t>says</a:t>
            </a:r>
            <a:r>
              <a:rPr lang="en-US" sz="2000"/>
              <a:t> student(</a:t>
            </a:r>
            <a:r>
              <a:rPr lang="en-US" sz="2000" i="1"/>
              <a:t>A</a:t>
            </a:r>
            <a:r>
              <a:rPr lang="en-US" sz="2000"/>
              <a:t>)</a:t>
            </a:r>
          </a:p>
        </p:txBody>
      </p:sp>
      <p:sp>
        <p:nvSpPr>
          <p:cNvPr id="23566" name="Freeform 15"/>
          <p:cNvSpPr>
            <a:spLocks noChangeAspect="1"/>
          </p:cNvSpPr>
          <p:nvPr/>
        </p:nvSpPr>
        <p:spPr bwMode="auto">
          <a:xfrm>
            <a:off x="6138863" y="2706688"/>
            <a:ext cx="577850" cy="1530350"/>
          </a:xfrm>
          <a:custGeom>
            <a:avLst/>
            <a:gdLst>
              <a:gd name="T0" fmla="*/ 288925 w 288"/>
              <a:gd name="T1" fmla="*/ 0 h 720"/>
              <a:gd name="T2" fmla="*/ 0 w 288"/>
              <a:gd name="T3" fmla="*/ 306070 h 720"/>
              <a:gd name="T4" fmla="*/ 0 w 288"/>
              <a:gd name="T5" fmla="*/ 1530350 h 720"/>
              <a:gd name="T6" fmla="*/ 577850 w 288"/>
              <a:gd name="T7" fmla="*/ 1530350 h 720"/>
              <a:gd name="T8" fmla="*/ 577850 w 288"/>
              <a:gd name="T9" fmla="*/ 306070 h 720"/>
              <a:gd name="T10" fmla="*/ 288925 w 288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720"/>
              <a:gd name="T20" fmla="*/ 288 w 288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720">
                <a:moveTo>
                  <a:pt x="144" y="0"/>
                </a:moveTo>
                <a:lnTo>
                  <a:pt x="0" y="144"/>
                </a:lnTo>
                <a:lnTo>
                  <a:pt x="0" y="720"/>
                </a:lnTo>
                <a:lnTo>
                  <a:pt x="288" y="720"/>
                </a:lnTo>
                <a:lnTo>
                  <a:pt x="288" y="14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 anchor="ctr"/>
          <a:lstStyle/>
          <a:p>
            <a:endParaRPr lang="en-US"/>
          </a:p>
        </p:txBody>
      </p:sp>
      <p:sp>
        <p:nvSpPr>
          <p:cNvPr id="23567" name="Line 16"/>
          <p:cNvSpPr>
            <a:spLocks noChangeAspect="1" noChangeShapeType="1"/>
          </p:cNvSpPr>
          <p:nvPr/>
        </p:nvSpPr>
        <p:spPr bwMode="auto">
          <a:xfrm flipH="1">
            <a:off x="6035675" y="2706688"/>
            <a:ext cx="411163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3568" name="Line 17"/>
          <p:cNvSpPr>
            <a:spLocks noChangeAspect="1" noChangeShapeType="1"/>
          </p:cNvSpPr>
          <p:nvPr/>
        </p:nvSpPr>
        <p:spPr bwMode="auto">
          <a:xfrm>
            <a:off x="6446838" y="2706688"/>
            <a:ext cx="409575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pic>
        <p:nvPicPr>
          <p:cNvPr id="23569" name="Picture 18" descr="gu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8863" y="2911475"/>
            <a:ext cx="65881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0" name="Line 19"/>
          <p:cNvSpPr>
            <a:spLocks noChangeShapeType="1"/>
          </p:cNvSpPr>
          <p:nvPr/>
        </p:nvSpPr>
        <p:spPr bwMode="auto">
          <a:xfrm>
            <a:off x="6789738" y="357028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00794" tIns="50397" rIns="100794" bIns="50397" anchor="ctr">
            <a:spAutoFit/>
          </a:bodyPr>
          <a:lstStyle/>
          <a:p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392113" y="274638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3600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authorization with labels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13607"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Establishing Trust with Logical Attestation</a:t>
            </a:r>
            <a:endParaRPr lang="en-US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44513" y="1798638"/>
            <a:ext cx="9070975" cy="1066800"/>
          </a:xfrm>
        </p:spPr>
        <p:txBody>
          <a:bodyPr tIns="9828" anchor="ctr"/>
          <a:lstStyle/>
          <a:p>
            <a:pPr marL="0" indent="0" eaLnBrk="1"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>
                <a:solidFill>
                  <a:srgbClr val="333333"/>
                </a:solidFill>
              </a:rPr>
              <a:t>axiomatic</a:t>
            </a:r>
            <a:endParaRPr lang="en-US" sz="2600" dirty="0" smtClean="0">
              <a:solidFill>
                <a:srgbClr val="333333"/>
              </a:solidFill>
            </a:endParaRPr>
          </a:p>
          <a:p>
            <a:pPr marL="0" indent="0" eaLnBrk="1"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/>
              <a:t>  </a:t>
            </a:r>
            <a:r>
              <a:rPr lang="en-US" sz="2600" dirty="0" smtClean="0">
                <a:solidFill>
                  <a:srgbClr val="FF0000"/>
                </a:solidFill>
              </a:rPr>
              <a:t>hash</a:t>
            </a:r>
          </a:p>
        </p:txBody>
      </p:sp>
      <p:grpSp>
        <p:nvGrpSpPr>
          <p:cNvPr id="16388" name="Group 3"/>
          <p:cNvGrpSpPr>
            <a:grpSpLocks/>
          </p:cNvGrpSpPr>
          <p:nvPr/>
        </p:nvGrpSpPr>
        <p:grpSpPr bwMode="auto">
          <a:xfrm>
            <a:off x="2678112" y="5303838"/>
            <a:ext cx="7027863" cy="709612"/>
            <a:chOff x="2231" y="2438"/>
            <a:chExt cx="3899" cy="447"/>
          </a:xfrm>
        </p:grpSpPr>
        <p:pic>
          <p:nvPicPr>
            <p:cNvPr id="1639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31" y="2466"/>
              <a:ext cx="3872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400" name="Text Box 5"/>
            <p:cNvSpPr txBox="1">
              <a:spLocks noChangeArrowheads="1"/>
            </p:cNvSpPr>
            <p:nvPr/>
          </p:nvSpPr>
          <p:spPr bwMode="auto">
            <a:xfrm>
              <a:off x="2267" y="2509"/>
              <a:ext cx="350" cy="2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4828" rIns="90000" bIns="45000"/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600">
                  <a:solidFill>
                    <a:srgbClr val="FFFFFF"/>
                  </a:solidFill>
                  <a:latin typeface="DejaVu Sans"/>
                </a:rPr>
                <a:t>refmon</a:t>
              </a:r>
            </a:p>
          </p:txBody>
        </p:sp>
        <p:sp>
          <p:nvSpPr>
            <p:cNvPr id="16401" name="Text Box 6"/>
            <p:cNvSpPr txBox="1">
              <a:spLocks noChangeArrowheads="1"/>
            </p:cNvSpPr>
            <p:nvPr/>
          </p:nvSpPr>
          <p:spPr bwMode="auto">
            <a:xfrm>
              <a:off x="3399" y="2438"/>
              <a:ext cx="2731" cy="4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21167" rIns="0" bIns="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b="1" dirty="0">
                  <a:solidFill>
                    <a:srgbClr val="000000"/>
                  </a:solidFill>
                </a:rPr>
                <a:t>says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refmon.noaccess</a:t>
              </a:r>
              <a:r>
                <a:rPr lang="en-US" sz="2400" dirty="0" smtClean="0">
                  <a:solidFill>
                    <a:srgbClr val="000000"/>
                  </a:solidFill>
                </a:rPr>
                <a:t>(pid1, disk)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389" name="Group 7"/>
          <p:cNvGrpSpPr>
            <a:grpSpLocks/>
          </p:cNvGrpSpPr>
          <p:nvPr/>
        </p:nvGrpSpPr>
        <p:grpSpPr bwMode="auto">
          <a:xfrm>
            <a:off x="2593958" y="2103438"/>
            <a:ext cx="7094555" cy="639762"/>
            <a:chOff x="2231" y="3485"/>
            <a:chExt cx="3782" cy="403"/>
          </a:xfrm>
        </p:grpSpPr>
        <p:pic>
          <p:nvPicPr>
            <p:cNvPr id="16396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31" y="3485"/>
              <a:ext cx="3782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397" name="Text Box 9"/>
            <p:cNvSpPr txBox="1">
              <a:spLocks noChangeArrowheads="1"/>
            </p:cNvSpPr>
            <p:nvPr/>
          </p:nvSpPr>
          <p:spPr bwMode="auto">
            <a:xfrm>
              <a:off x="2267" y="3527"/>
              <a:ext cx="1008" cy="2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4828" rIns="90000" bIns="45000"/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r>
                <a:rPr lang="en-US" sz="2600" dirty="0" smtClean="0">
                  <a:solidFill>
                    <a:srgbClr val="FFFFFF"/>
                  </a:solidFill>
                  <a:latin typeface="DejaVu Sans"/>
                </a:rPr>
                <a:t>user.egs</a:t>
              </a:r>
              <a:endParaRPr lang="en-US" sz="2600" dirty="0">
                <a:solidFill>
                  <a:srgbClr val="FFFFFF"/>
                </a:solidFill>
                <a:latin typeface="DejaVu Sans"/>
              </a:endParaRPr>
            </a:p>
          </p:txBody>
        </p:sp>
        <p:sp>
          <p:nvSpPr>
            <p:cNvPr id="16398" name="Text Box 10"/>
            <p:cNvSpPr txBox="1">
              <a:spLocks noChangeArrowheads="1"/>
            </p:cNvSpPr>
            <p:nvPr/>
          </p:nvSpPr>
          <p:spPr bwMode="auto">
            <a:xfrm>
              <a:off x="3399" y="3564"/>
              <a:ext cx="2581" cy="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21167" rIns="0" bIns="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b="1" dirty="0">
                  <a:solidFill>
                    <a:srgbClr val="000000"/>
                  </a:solidFill>
                </a:rPr>
                <a:t>says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</a:rPr>
                <a:t>hash </a:t>
              </a:r>
              <a:r>
                <a:rPr lang="en-US" sz="2400" b="1" dirty="0" err="1" smtClean="0">
                  <a:solidFill>
                    <a:srgbClr val="000000"/>
                  </a:solidFill>
                </a:rPr>
                <a:t>speaksfor</a:t>
              </a:r>
              <a:r>
                <a:rPr lang="en-US" sz="2400" dirty="0" smtClean="0">
                  <a:solidFill>
                    <a:srgbClr val="000000"/>
                  </a:solidFill>
                </a:rPr>
                <a:t> user.egs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390" name="Group 11"/>
          <p:cNvGrpSpPr>
            <a:grpSpLocks/>
          </p:cNvGrpSpPr>
          <p:nvPr/>
        </p:nvGrpSpPr>
        <p:grpSpPr bwMode="auto">
          <a:xfrm>
            <a:off x="2593958" y="3703638"/>
            <a:ext cx="7094555" cy="638175"/>
            <a:chOff x="2231" y="1489"/>
            <a:chExt cx="3937" cy="403"/>
          </a:xfrm>
        </p:grpSpPr>
        <p:pic>
          <p:nvPicPr>
            <p:cNvPr id="16393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31" y="1489"/>
              <a:ext cx="3937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394" name="Text Box 13"/>
            <p:cNvSpPr txBox="1">
              <a:spLocks noChangeArrowheads="1"/>
            </p:cNvSpPr>
            <p:nvPr/>
          </p:nvSpPr>
          <p:spPr bwMode="auto">
            <a:xfrm>
              <a:off x="2267" y="1531"/>
              <a:ext cx="1006" cy="2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4828" rIns="90000" bIns="45000"/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r>
                <a:rPr lang="en-US" sz="2600">
                  <a:solidFill>
                    <a:srgbClr val="FFFFFF"/>
                  </a:solidFill>
                  <a:latin typeface="DejaVu Sans"/>
                </a:rPr>
                <a:t>analyzer</a:t>
              </a:r>
            </a:p>
          </p:txBody>
        </p:sp>
        <p:sp>
          <p:nvSpPr>
            <p:cNvPr id="16395" name="Text Box 14"/>
            <p:cNvSpPr txBox="1">
              <a:spLocks noChangeArrowheads="1"/>
            </p:cNvSpPr>
            <p:nvPr/>
          </p:nvSpPr>
          <p:spPr bwMode="auto">
            <a:xfrm>
              <a:off x="3399" y="1568"/>
              <a:ext cx="2581" cy="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21167" rIns="0" bIns="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b="1" dirty="0">
                  <a:solidFill>
                    <a:srgbClr val="000000"/>
                  </a:solidFill>
                </a:rPr>
                <a:t>says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analyzer.typesafe</a:t>
              </a:r>
              <a:r>
                <a:rPr lang="en-US" sz="2400" dirty="0" smtClean="0">
                  <a:solidFill>
                    <a:srgbClr val="000000"/>
                  </a:solidFill>
                </a:rPr>
                <a:t>(“app”)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68313" y="3551238"/>
            <a:ext cx="2819400" cy="1241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9828" rIns="0" bIns="0" anchor="ctr"/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6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6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analysis</a:t>
            </a: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kern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safe language</a:t>
            </a: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kern="0" dirty="0">
              <a:solidFill>
                <a:srgbClr val="800000"/>
              </a:solidFill>
              <a:latin typeface="+mn-lt"/>
              <a:ea typeface="+mn-ea"/>
              <a:cs typeface="+mn-cs"/>
            </a:endParaRP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6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68313" y="5608638"/>
            <a:ext cx="32766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9828" rIns="0" bIns="0" anchor="ctr"/>
          <a:lstStyle/>
          <a:p>
            <a:pPr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6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synthesis</a:t>
            </a: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kern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sandboxing</a:t>
            </a: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kern="0" dirty="0">
              <a:solidFill>
                <a:srgbClr val="800000"/>
              </a:solidFill>
              <a:latin typeface="+mn-lt"/>
              <a:ea typeface="+mn-ea"/>
              <a:cs typeface="+mn-cs"/>
            </a:endParaRP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6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DejaVu Sans"/>
        <a:ea typeface="DejaVu Sans"/>
        <a:cs typeface="DejaVu Sans"/>
      </a:majorFont>
      <a:minorFont>
        <a:latin typeface="DejaVu Sans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8919</TotalTime>
  <Words>2586</Words>
  <PresentationFormat>Custom</PresentationFormat>
  <Paragraphs>882</Paragraphs>
  <Slides>88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103" baseType="lpstr">
      <vt:lpstr>Arial</vt:lpstr>
      <vt:lpstr>DejaVu Sans</vt:lpstr>
      <vt:lpstr>Times New Roman</vt:lpstr>
      <vt:lpstr>Univox</vt:lpstr>
      <vt:lpstr>Freestyle Script</vt:lpstr>
      <vt:lpstr>Symbol</vt:lpstr>
      <vt:lpstr>Courier New</vt:lpstr>
      <vt:lpstr>Monotype Sorts</vt:lpstr>
      <vt:lpstr>Wingdings</vt:lpstr>
      <vt:lpstr>Tahoma</vt:lpstr>
      <vt:lpstr>Constantia</vt:lpstr>
      <vt:lpstr>Arial Black</vt:lpstr>
      <vt:lpstr>Bitstream Vera Sans</vt:lpstr>
      <vt:lpstr>Bitstream Vera Sans Mono</vt:lpstr>
      <vt:lpstr>Office Theme</vt:lpstr>
      <vt:lpstr>Slide 1</vt:lpstr>
      <vt:lpstr>TPMs and Attestation</vt:lpstr>
      <vt:lpstr>Evils of Hash-based Attestation</vt:lpstr>
      <vt:lpstr>Trust Establishment</vt:lpstr>
      <vt:lpstr>Authorization</vt:lpstr>
      <vt:lpstr>Goals and Contributions</vt:lpstr>
      <vt:lpstr>Logical Attestation</vt:lpstr>
      <vt:lpstr>Logic</vt:lpstr>
      <vt:lpstr>Establishing Trust with Logical Attestation</vt:lpstr>
      <vt:lpstr>Chain of Trust in Logical Attestation</vt:lpstr>
      <vt:lpstr>Label Creation</vt:lpstr>
      <vt:lpstr>Authorization with Labels</vt:lpstr>
      <vt:lpstr>Guards</vt:lpstr>
      <vt:lpstr>Authorities</vt:lpstr>
      <vt:lpstr>Authorization with Logical Attestation </vt:lpstr>
      <vt:lpstr>Caching</vt:lpstr>
      <vt:lpstr>Overview</vt:lpstr>
      <vt:lpstr>Slide 18</vt:lpstr>
      <vt:lpstr>Nexus OS Overview</vt:lpstr>
      <vt:lpstr>Analysis</vt:lpstr>
      <vt:lpstr>Introspection: live kernel metadata</vt:lpstr>
      <vt:lpstr>Interpositioning</vt:lpstr>
      <vt:lpstr>Interpositioning</vt:lpstr>
      <vt:lpstr>Slide 24</vt:lpstr>
      <vt:lpstr>Movie Player</vt:lpstr>
      <vt:lpstr>Movie Player</vt:lpstr>
      <vt:lpstr>Movie Player</vt:lpstr>
      <vt:lpstr>Movie Player</vt:lpstr>
      <vt:lpstr>Fauxbook</vt:lpstr>
      <vt:lpstr>Fauxbook Mechanism</vt:lpstr>
      <vt:lpstr>Fauxbook</vt:lpstr>
      <vt:lpstr>Fauxbook</vt:lpstr>
      <vt:lpstr>Fauxbook</vt:lpstr>
      <vt:lpstr>Fauxbook</vt:lpstr>
      <vt:lpstr>Fauxbook</vt:lpstr>
      <vt:lpstr>Fauxbook</vt:lpstr>
      <vt:lpstr>Fauxbook</vt:lpstr>
      <vt:lpstr>Slide 38</vt:lpstr>
      <vt:lpstr>Microbenchmarks</vt:lpstr>
      <vt:lpstr>Proof-checking overhead</vt:lpstr>
      <vt:lpstr>Related Work</vt:lpstr>
      <vt:lpstr>Conclusions and Future Work</vt:lpstr>
      <vt:lpstr>screenshot</vt:lpstr>
      <vt:lpstr>Macrobenchmark: Packet Processing</vt:lpstr>
      <vt:lpstr>Cryptographic Overhead</vt:lpstr>
      <vt:lpstr>kernel size</vt:lpstr>
      <vt:lpstr>application: web application server</vt:lpstr>
      <vt:lpstr>interpositioning: kernel message hooks</vt:lpstr>
      <vt:lpstr>CertiPics: problem</vt:lpstr>
      <vt:lpstr>CertiPics: certified chain-of-custody</vt:lpstr>
      <vt:lpstr>CertiPics: design options</vt:lpstr>
      <vt:lpstr>CertiPics: demo</vt:lpstr>
      <vt:lpstr>TruDocs:  documents with excerpts </vt:lpstr>
      <vt:lpstr>TruDocs:  document integrity examples</vt:lpstr>
      <vt:lpstr>TruDocs with logical attestation</vt:lpstr>
      <vt:lpstr>TruDocs:  labeling function design</vt:lpstr>
      <vt:lpstr>Slide 57</vt:lpstr>
      <vt:lpstr>Slide 58</vt:lpstr>
      <vt:lpstr>no mechanisms for querying network properties</vt:lpstr>
      <vt:lpstr>Slide 60</vt:lpstr>
      <vt:lpstr>Slide 61</vt:lpstr>
      <vt:lpstr>a single, distributed tuplespace covers the Internet</vt:lpstr>
      <vt:lpstr>information management </vt:lpstr>
      <vt:lpstr>querying the tuplespace</vt:lpstr>
      <vt:lpstr>monitoring the tuplespace</vt:lpstr>
      <vt:lpstr>collaborators</vt:lpstr>
      <vt:lpstr>backups</vt:lpstr>
      <vt:lpstr>proof evaluation cost</vt:lpstr>
      <vt:lpstr>control operation cost</vt:lpstr>
      <vt:lpstr>dynamic state</vt:lpstr>
      <vt:lpstr>protected storage</vt:lpstr>
      <vt:lpstr>proof caching</vt:lpstr>
      <vt:lpstr>Safe Python</vt:lpstr>
      <vt:lpstr>Analysis: Safe Python</vt:lpstr>
      <vt:lpstr>Safe Python: module protect</vt:lpstr>
      <vt:lpstr>Safe Python: PBuf</vt:lpstr>
      <vt:lpstr>Safe Python: PBuf</vt:lpstr>
      <vt:lpstr>Safe Python: PBuf</vt:lpstr>
      <vt:lpstr>Safe Python: module protect</vt:lpstr>
      <vt:lpstr>Secure Persistent Storage</vt:lpstr>
      <vt:lpstr>Storage: Lockbox hierarchy</vt:lpstr>
      <vt:lpstr>introspectionfs</vt:lpstr>
      <vt:lpstr>define private notions of trust</vt:lpstr>
      <vt:lpstr>example revisited</vt:lpstr>
      <vt:lpstr>example revisited</vt:lpstr>
      <vt:lpstr>label consumers</vt:lpstr>
      <vt:lpstr>authorization today</vt:lpstr>
      <vt:lpstr>Slide 88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willem </dc:creator>
  <cp:lastModifiedBy>Emin Gun Sirer</cp:lastModifiedBy>
  <cp:revision>197</cp:revision>
  <cp:lastPrinted>1601-01-01T00:00:00Z</cp:lastPrinted>
  <dcterms:created xsi:type="dcterms:W3CDTF">2010-09-19T18:17:02Z</dcterms:created>
  <dcterms:modified xsi:type="dcterms:W3CDTF">2011-10-25T11:34:59Z</dcterms:modified>
</cp:coreProperties>
</file>