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tags/tag19.xml" ContentType="application/vnd.openxmlformats-officedocument.presentationml.tags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5.xml" ContentType="application/vnd.openxmlformats-officedocument.presentationml.tags+xml"/>
  <Default Extension="vml" ContentType="application/vnd.openxmlformats-officedocument.vmlDrawing"/>
  <Override PartName="/ppt/tags/tag24.xml" ContentType="application/vnd.openxmlformats-officedocument.presentationml.tags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18.xml" ContentType="application/vnd.openxmlformats-officedocument.presentationml.tags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21.xml" ContentType="application/vnd.openxmlformats-officedocument.presentationml.notesSlide+xml"/>
  <Override PartName="/ppt/tags/tag25.xml" ContentType="application/vnd.openxmlformats-officedocument.presentationml.tags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9"/>
  </p:notesMasterIdLst>
  <p:handoutMasterIdLst>
    <p:handoutMasterId r:id="rId40"/>
  </p:handoutMasterIdLst>
  <p:sldIdLst>
    <p:sldId id="256" r:id="rId3"/>
    <p:sldId id="354" r:id="rId4"/>
    <p:sldId id="416" r:id="rId5"/>
    <p:sldId id="378" r:id="rId6"/>
    <p:sldId id="401" r:id="rId7"/>
    <p:sldId id="402" r:id="rId8"/>
    <p:sldId id="403" r:id="rId9"/>
    <p:sldId id="358" r:id="rId10"/>
    <p:sldId id="368" r:id="rId11"/>
    <p:sldId id="405" r:id="rId12"/>
    <p:sldId id="417" r:id="rId13"/>
    <p:sldId id="406" r:id="rId14"/>
    <p:sldId id="419" r:id="rId15"/>
    <p:sldId id="418" r:id="rId16"/>
    <p:sldId id="420" r:id="rId17"/>
    <p:sldId id="412" r:id="rId18"/>
    <p:sldId id="385" r:id="rId19"/>
    <p:sldId id="343" r:id="rId20"/>
    <p:sldId id="400" r:id="rId21"/>
    <p:sldId id="394" r:id="rId22"/>
    <p:sldId id="395" r:id="rId23"/>
    <p:sldId id="413" r:id="rId24"/>
    <p:sldId id="414" r:id="rId25"/>
    <p:sldId id="386" r:id="rId26"/>
    <p:sldId id="415" r:id="rId27"/>
    <p:sldId id="384" r:id="rId28"/>
    <p:sldId id="383" r:id="rId29"/>
    <p:sldId id="399" r:id="rId30"/>
    <p:sldId id="387" r:id="rId31"/>
    <p:sldId id="380" r:id="rId32"/>
    <p:sldId id="366" r:id="rId33"/>
    <p:sldId id="404" r:id="rId34"/>
    <p:sldId id="397" r:id="rId35"/>
    <p:sldId id="398" r:id="rId36"/>
    <p:sldId id="325" r:id="rId37"/>
    <p:sldId id="351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 useTimings="0">
    <p:present/>
    <p:sldAll/>
    <p:penClr>
      <a:srgbClr val="FF0000"/>
    </p:penClr>
  </p:showPr>
  <p:clrMru>
    <a:srgbClr val="0505FF"/>
    <a:srgbClr val="7DFFD4"/>
    <a:srgbClr val="000000"/>
    <a:srgbClr val="BCFF84"/>
    <a:srgbClr val="B8B8B8"/>
    <a:srgbClr val="686868"/>
    <a:srgbClr val="1200FA"/>
    <a:srgbClr val="737373"/>
    <a:srgbClr val="929292"/>
    <a:srgbClr val="FF7D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35" autoAdjust="0"/>
    <p:restoredTop sz="83043" autoAdjust="0"/>
  </p:normalViewPr>
  <p:slideViewPr>
    <p:cSldViewPr>
      <p:cViewPr varScale="1">
        <p:scale>
          <a:sx n="75" d="100"/>
          <a:sy n="75" d="100"/>
        </p:scale>
        <p:origin x="-17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016A4-DAC4-B44D-A1E2-7F0912D5EDEA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A566E-9C37-414A-A628-5B692F1CCF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E9344-2353-48E7-BD98-26CC4E9744FC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0A56F-6835-4D15-8291-A5D0FCC8BE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4C8B98-25B0-4D1B-9D8E-00A083DA1CCF}" type="slidenum">
              <a:rPr lang="en-US" altLang="zh-CN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CN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5D11A7-6C94-4F0B-8E4E-7748CD500B1F}" type="slidenum">
              <a:rPr lang="en-US" altLang="zh-CN" smtClean="0"/>
              <a:pPr/>
              <a:t>10</a:t>
            </a:fld>
            <a:endParaRPr lang="en-US" altLang="zh-CN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5D11A7-6C94-4F0B-8E4E-7748CD500B1F}" type="slidenum">
              <a:rPr lang="en-US" altLang="zh-CN" smtClean="0"/>
              <a:pPr/>
              <a:t>11</a:t>
            </a:fld>
            <a:endParaRPr lang="en-US" altLang="zh-CN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5D11A7-6C94-4F0B-8E4E-7748CD500B1F}" type="slidenum">
              <a:rPr lang="en-US" altLang="zh-CN" smtClean="0"/>
              <a:pPr/>
              <a:t>12</a:t>
            </a:fld>
            <a:endParaRPr lang="en-US" altLang="zh-CN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5D11A7-6C94-4F0B-8E4E-7748CD500B1F}" type="slidenum">
              <a:rPr lang="en-US" altLang="zh-CN" smtClean="0"/>
              <a:pPr/>
              <a:t>13</a:t>
            </a:fld>
            <a:endParaRPr lang="en-US" altLang="zh-CN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5D11A7-6C94-4F0B-8E4E-7748CD500B1F}" type="slidenum">
              <a:rPr lang="en-US" altLang="zh-CN" smtClean="0"/>
              <a:pPr/>
              <a:t>14</a:t>
            </a:fld>
            <a:endParaRPr lang="en-US" altLang="zh-CN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5D11A7-6C94-4F0B-8E4E-7748CD500B1F}" type="slidenum">
              <a:rPr lang="en-US" altLang="zh-CN" smtClean="0"/>
              <a:pPr/>
              <a:t>15</a:t>
            </a:fld>
            <a:endParaRPr lang="en-US" altLang="zh-CN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5D11A7-6C94-4F0B-8E4E-7748CD500B1F}" type="slidenum">
              <a:rPr lang="en-US" altLang="zh-CN" smtClean="0"/>
              <a:pPr/>
              <a:t>16</a:t>
            </a:fld>
            <a:endParaRPr lang="en-US" altLang="zh-CN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Secure network provenance</a:t>
            </a:r>
            <a:r>
              <a:rPr lang="en-US" baseline="0" dirty="0" smtClean="0"/>
              <a:t>, how to maintain efficiently, and given the information how do we answer queries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0A56F-6835-4D15-8291-A5D0FCC8BE1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0A56F-6835-4D15-8291-A5D0FCC8BE1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take-away</a:t>
            </a:r>
            <a:r>
              <a:rPr lang="en-US" baseline="0" dirty="0" smtClean="0"/>
              <a:t> messages: depending on application. </a:t>
            </a:r>
          </a:p>
          <a:p>
            <a:pPr>
              <a:buFontTx/>
              <a:buChar char="-"/>
            </a:pPr>
            <a:r>
              <a:rPr lang="en-US" baseline="0" dirty="0" smtClean="0"/>
              <a:t> Already specify the dependency information</a:t>
            </a:r>
          </a:p>
          <a:p>
            <a:pPr>
              <a:buFontTx/>
              <a:buChar char="-"/>
            </a:pPr>
            <a:r>
              <a:rPr lang="en-US" baseline="0" dirty="0" smtClean="0"/>
              <a:t> source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0A56F-6835-4D15-8291-A5D0FCC8BE1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5D11A7-6C94-4F0B-8E4E-7748CD500B1F}" type="slidenum">
              <a:rPr lang="en-US" altLang="zh-CN" smtClean="0"/>
              <a:pPr/>
              <a:t>2</a:t>
            </a:fld>
            <a:endParaRPr lang="en-US" altLang="zh-CN" dirty="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Motivation: We saw some unexpected behavior. Innocent explanation or malicious behavior?</a:t>
            </a:r>
            <a:endParaRPr lang="en-US" baseline="0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Input</a:t>
            </a:r>
            <a:r>
              <a:rPr lang="en-US" baseline="0" dirty="0" smtClean="0"/>
              <a:t> and output (sufficient for reconstructing the provenance)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0A56F-6835-4D15-8291-A5D0FCC8BE1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</a:t>
            </a:r>
            <a:r>
              <a:rPr lang="en-US" baseline="0" dirty="0" smtClean="0"/>
              <a:t> need for the details of the verification</a:t>
            </a:r>
          </a:p>
          <a:p>
            <a:r>
              <a:rPr lang="en-US" baseline="0" dirty="0" smtClean="0"/>
              <a:t>Reiterate that this is an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0A56F-6835-4D15-8291-A5D0FCC8BE1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0A56F-6835-4D15-8291-A5D0FCC8BE1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0A56F-6835-4D15-8291-A5D0FCC8BE1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“Advertisement”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Narration: how</a:t>
            </a:r>
            <a:r>
              <a:rPr lang="en-US" baseline="0" dirty="0" smtClean="0"/>
              <a:t> expensive, how useful, how querying performance.</a:t>
            </a:r>
            <a:endParaRPr lang="en-US" dirty="0" smtClean="0"/>
          </a:p>
          <a:p>
            <a:r>
              <a:rPr lang="en-US" dirty="0" smtClean="0"/>
              <a:t>Grey things</a:t>
            </a:r>
            <a:r>
              <a:rPr lang="en-US" baseline="0" dirty="0" smtClean="0"/>
              <a:t> 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0A56F-6835-4D15-8291-A5D0FCC8BE1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0A56F-6835-4D15-8291-A5D0FCC8BE1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</a:t>
            </a:r>
            <a:r>
              <a:rPr lang="en-US" baseline="0" dirty="0" smtClean="0"/>
              <a:t> that much -- </a:t>
            </a:r>
          </a:p>
          <a:p>
            <a:r>
              <a:rPr lang="en-US" baseline="0" dirty="0" smtClean="0"/>
              <a:t>Log for an entire year fit into a single disk</a:t>
            </a:r>
          </a:p>
          <a:p>
            <a:endParaRPr lang="en-US" baseline="0" dirty="0" smtClean="0"/>
          </a:p>
          <a:p>
            <a:r>
              <a:rPr lang="en-US" baseline="0" dirty="0" smtClean="0"/>
              <a:t>Overhead for </a:t>
            </a:r>
            <a:r>
              <a:rPr lang="en-US" baseline="0" dirty="0" err="1" smtClean="0"/>
              <a:t>Quagga</a:t>
            </a:r>
            <a:r>
              <a:rPr lang="en-US" baseline="0" dirty="0" smtClean="0"/>
              <a:t> is relatively high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0A56F-6835-4D15-8291-A5D0FCC8BE1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Fast enough for sys admin to respond to an attack.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0A56F-6835-4D15-8291-A5D0FCC8BE1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0A56F-6835-4D15-8291-A5D0FCC8BE1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Different</a:t>
            </a:r>
            <a:r>
              <a:rPr lang="en-US" baseline="0" dirty="0" smtClean="0"/>
              <a:t> layer. Chord finger entry, why application. applications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0A56F-6835-4D15-8291-A5D0FCC8BE1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Existing systems make various assumptions about trusted components, we don't</a:t>
            </a:r>
          </a:p>
          <a:p>
            <a:endParaRPr lang="en-US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 through quickly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 BGP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0A56F-6835-4D15-8291-A5D0FCC8BE1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Different</a:t>
            </a:r>
            <a:r>
              <a:rPr lang="en-US" baseline="0" dirty="0" smtClean="0"/>
              <a:t> layer. Chord finger entry, why application. applications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0A56F-6835-4D15-8291-A5D0FCC8BE1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5D11A7-6C94-4F0B-8E4E-7748CD500B1F}" type="slidenum">
              <a:rPr lang="en-US" altLang="zh-CN" smtClean="0"/>
              <a:pPr/>
              <a:t>32</a:t>
            </a:fld>
            <a:endParaRPr lang="en-US" altLang="zh-CN" dirty="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aseline="0" dirty="0" smtClean="0"/>
              <a:t>Explain Forensics, and trust management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</a:t>
            </a:r>
            <a:r>
              <a:rPr lang="en-US" baseline="0" dirty="0" smtClean="0"/>
              <a:t> figures to illustrate the scenarios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0A56F-6835-4D15-8291-A5D0FCC8BE1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5D11A7-6C94-4F0B-8E4E-7748CD500B1F}" type="slidenum">
              <a:rPr lang="en-US" altLang="zh-CN" smtClean="0"/>
              <a:pPr/>
              <a:t>4</a:t>
            </a:fld>
            <a:endParaRPr lang="en-US" altLang="zh-CN" dirty="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Configuration</a:t>
            </a:r>
            <a:r>
              <a:rPr lang="en-US" sz="2400" baseline="0" dirty="0" smtClean="0">
                <a:latin typeface="Calibri" pitchFamily="34" charset="0"/>
                <a:cs typeface="Calibri" pitchFamily="34" charset="0"/>
              </a:rPr>
              <a:t> from X to Y.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lang="en-US" sz="2400" baseline="0" dirty="0" smtClean="0">
              <a:latin typeface="Calibri" pitchFamily="34" charset="0"/>
              <a:cs typeface="Calibri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Non</a:t>
            </a:r>
            <a:r>
              <a:rPr lang="en-US" sz="2400" baseline="0" dirty="0" smtClean="0">
                <a:latin typeface="Calibri" pitchFamily="34" charset="0"/>
                <a:cs typeface="Calibri" pitchFamily="34" charset="0"/>
              </a:rPr>
              <a:t> realistic, as adversaries can lie.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5D11A7-6C94-4F0B-8E4E-7748CD500B1F}" type="slidenum">
              <a:rPr lang="en-US" altLang="zh-CN" smtClean="0"/>
              <a:pPr/>
              <a:t>5</a:t>
            </a:fld>
            <a:endParaRPr lang="en-US" altLang="zh-CN" dirty="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lang="en-US" sz="2400" baseline="0" dirty="0" smtClean="0">
                <a:latin typeface="Calibri" pitchFamily="34" charset="0"/>
                <a:cs typeface="Calibri" pitchFamily="34" charset="0"/>
              </a:rPr>
              <a:t>adversary can lie (in the title)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Narration: many of you</a:t>
            </a:r>
            <a:r>
              <a:rPr lang="en-US" baseline="0" dirty="0" smtClean="0"/>
              <a:t> have seen systems that address the problem.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Completely take over the machine, then behave arbitrarily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0A56F-6835-4D15-8291-A5D0FCC8BE1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Fundamental limitation</a:t>
            </a:r>
            <a:r>
              <a:rPr lang="en-US" baseline="0" dirty="0" smtClean="0"/>
              <a:t> / not our system’s fault.</a:t>
            </a:r>
          </a:p>
          <a:p>
            <a:r>
              <a:rPr lang="en-US" dirty="0" smtClean="0"/>
              <a:t>E.g. out</a:t>
            </a:r>
            <a:r>
              <a:rPr lang="en-US" baseline="0" dirty="0" smtClean="0"/>
              <a:t>side the system.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0A56F-6835-4D15-8291-A5D0FCC8BE1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Explained to you informally what guarantees</a:t>
            </a:r>
            <a:r>
              <a:rPr lang="en-US" baseline="0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Rigorous</a:t>
            </a:r>
            <a:r>
              <a:rPr lang="en-US" baseline="0" dirty="0" smtClean="0"/>
              <a:t> and formal proof in the paper.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0A56F-6835-4D15-8291-A5D0FCC8BE1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0A56F-6835-4D15-8291-A5D0FCC8BE1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1947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1947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 altLang="zh-CN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zh-CN" dirty="0" err="1" smtClean="0">
                <a:solidFill>
                  <a:srgbClr val="000000"/>
                </a:solidFill>
              </a:rPr>
              <a:t>Wenchao</a:t>
            </a:r>
            <a:r>
              <a:rPr lang="fr-FR" altLang="zh-CN" dirty="0" smtClean="0">
                <a:solidFill>
                  <a:srgbClr val="000000"/>
                </a:solidFill>
              </a:rPr>
              <a:t> Zhou – WPE-II</a:t>
            </a: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BB4478-2010-47DB-A8C1-F36CA706AB9A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dirty="0" smtClean="0">
                <a:solidFill>
                  <a:srgbClr val="000000"/>
                </a:solidFill>
              </a:rPr>
              <a:t>01/05/2010</a:t>
            </a:r>
            <a:endParaRPr lang="en-US" altLang="zh-CN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zh-CN" dirty="0" err="1" smtClean="0">
                <a:solidFill>
                  <a:srgbClr val="000000"/>
                </a:solidFill>
              </a:rPr>
              <a:t>Wenchao</a:t>
            </a:r>
            <a:r>
              <a:rPr lang="fr-FR" altLang="zh-CN" dirty="0" smtClean="0">
                <a:solidFill>
                  <a:srgbClr val="000000"/>
                </a:solidFill>
              </a:rPr>
              <a:t> Zhou – WPE-II</a:t>
            </a: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54246D-18C1-4ED1-BC4D-5C58DC315431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dirty="0" smtClean="0">
                <a:solidFill>
                  <a:srgbClr val="000000"/>
                </a:solidFill>
              </a:rPr>
              <a:t>01/05/2010</a:t>
            </a:r>
            <a:endParaRPr lang="en-US" altLang="zh-CN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zh-CN" dirty="0" err="1" smtClean="0">
                <a:solidFill>
                  <a:srgbClr val="000000"/>
                </a:solidFill>
              </a:rPr>
              <a:t>Wenchao</a:t>
            </a:r>
            <a:r>
              <a:rPr lang="fr-FR" altLang="zh-CN" dirty="0" smtClean="0">
                <a:solidFill>
                  <a:srgbClr val="000000"/>
                </a:solidFill>
              </a:rPr>
              <a:t> Zhou – WPE-II</a:t>
            </a: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BA2368-E527-48AC-A566-C00BCD5239DB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dirty="0" smtClean="0">
                <a:solidFill>
                  <a:srgbClr val="000000"/>
                </a:solidFill>
              </a:rPr>
              <a:t>01/05/2010</a:t>
            </a:r>
            <a:endParaRPr lang="en-US" altLang="zh-CN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zh-CN" dirty="0" err="1" smtClean="0">
                <a:solidFill>
                  <a:srgbClr val="000000"/>
                </a:solidFill>
              </a:rPr>
              <a:t>Wenchao</a:t>
            </a:r>
            <a:r>
              <a:rPr lang="fr-FR" altLang="zh-CN" dirty="0" smtClean="0">
                <a:solidFill>
                  <a:srgbClr val="000000"/>
                </a:solidFill>
              </a:rPr>
              <a:t> Zhou – WPE-II</a:t>
            </a: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83C90B-D7AA-4BD4-9230-ADA1A8A7C6AD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dirty="0" smtClean="0">
                <a:solidFill>
                  <a:srgbClr val="000000"/>
                </a:solidFill>
              </a:rPr>
              <a:t>01/05/2010</a:t>
            </a:r>
            <a:endParaRPr lang="en-US" altLang="zh-CN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zh-CN" dirty="0" err="1" smtClean="0">
                <a:solidFill>
                  <a:srgbClr val="000000"/>
                </a:solidFill>
              </a:rPr>
              <a:t>Wenchao</a:t>
            </a:r>
            <a:r>
              <a:rPr lang="fr-FR" altLang="zh-CN" dirty="0" smtClean="0">
                <a:solidFill>
                  <a:srgbClr val="000000"/>
                </a:solidFill>
              </a:rPr>
              <a:t> Zhou – WPE-II</a:t>
            </a: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42CCE2-29EA-4569-852B-76D714D9B168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dirty="0" smtClean="0">
                <a:solidFill>
                  <a:srgbClr val="000000"/>
                </a:solidFill>
              </a:rPr>
              <a:t>01/05/2010</a:t>
            </a:r>
            <a:endParaRPr lang="en-US" altLang="zh-CN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zh-CN" dirty="0" err="1" smtClean="0">
                <a:solidFill>
                  <a:srgbClr val="000000"/>
                </a:solidFill>
              </a:rPr>
              <a:t>Wenchao</a:t>
            </a:r>
            <a:r>
              <a:rPr lang="fr-FR" altLang="zh-CN" dirty="0" smtClean="0">
                <a:solidFill>
                  <a:srgbClr val="000000"/>
                </a:solidFill>
              </a:rPr>
              <a:t> Zhou – WPE-II</a:t>
            </a: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E32B8E-94E7-4A53-8607-2E462AEF2C05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dirty="0" smtClean="0">
                <a:solidFill>
                  <a:srgbClr val="000000"/>
                </a:solidFill>
              </a:rPr>
              <a:t>01/05/2010</a:t>
            </a:r>
            <a:endParaRPr lang="en-US" altLang="zh-CN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zh-CN" dirty="0" err="1" smtClean="0">
                <a:solidFill>
                  <a:srgbClr val="000000"/>
                </a:solidFill>
              </a:rPr>
              <a:t>Wenchao</a:t>
            </a:r>
            <a:r>
              <a:rPr lang="fr-FR" altLang="zh-CN" dirty="0" smtClean="0">
                <a:solidFill>
                  <a:srgbClr val="000000"/>
                </a:solidFill>
              </a:rPr>
              <a:t> Zhou – WPE-II</a:t>
            </a: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75B4AD-9B7D-430A-9859-80733C5D1D18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dirty="0" smtClean="0">
                <a:solidFill>
                  <a:srgbClr val="000000"/>
                </a:solidFill>
              </a:rPr>
              <a:t>01/05/2010</a:t>
            </a:r>
            <a:endParaRPr lang="en-US" altLang="zh-CN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zh-CN" dirty="0" err="1" smtClean="0">
                <a:solidFill>
                  <a:srgbClr val="000000"/>
                </a:solidFill>
              </a:rPr>
              <a:t>Wenchao</a:t>
            </a:r>
            <a:r>
              <a:rPr lang="fr-FR" altLang="zh-CN" dirty="0" smtClean="0">
                <a:solidFill>
                  <a:srgbClr val="000000"/>
                </a:solidFill>
              </a:rPr>
              <a:t> Zhou – WPE-II</a:t>
            </a: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24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 Blac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575D72-6EA4-4B13-A835-4EA51725F382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666699"/>
                </a:solidFill>
              </a:endParaRP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666699"/>
                </a:solidFill>
              </a:endParaRP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9999CC"/>
                </a:solidFill>
              </a:endParaRP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666699"/>
                </a:solidFill>
              </a:endParaRPr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9999CC"/>
                </a:solidFill>
              </a:endParaRPr>
            </a:p>
          </p:txBody>
        </p:sp>
        <p:sp>
          <p:nvSpPr>
            <p:cNvPr id="1844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9999CC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dirty="0" smtClean="0">
                <a:solidFill>
                  <a:srgbClr val="000000"/>
                </a:solidFill>
              </a:rPr>
              <a:t>01/05/2010</a:t>
            </a: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0" y="1752600"/>
            <a:ext cx="9067800" cy="76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1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2.xml"/><Relationship Id="rId6" Type="http://schemas.openxmlformats.org/officeDocument/2006/relationships/image" Target="../media/image8.png"/><Relationship Id="rId5" Type="http://schemas.openxmlformats.org/officeDocument/2006/relationships/image" Target="../media/image7.wmf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gif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0.xml"/><Relationship Id="rId4" Type="http://schemas.openxmlformats.org/officeDocument/2006/relationships/image" Target="../media/image1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1.xml"/><Relationship Id="rId4" Type="http://schemas.openxmlformats.org/officeDocument/2006/relationships/image" Target="../media/image1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3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gif"/><Relationship Id="rId3" Type="http://schemas.openxmlformats.org/officeDocument/2006/relationships/image" Target="../media/image4.png"/><Relationship Id="rId7" Type="http://schemas.openxmlformats.org/officeDocument/2006/relationships/image" Target="../media/image20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wmf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wmf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gif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1981200"/>
            <a:ext cx="6477000" cy="1981200"/>
          </a:xfrm>
        </p:spPr>
        <p:txBody>
          <a:bodyPr/>
          <a:lstStyle/>
          <a:p>
            <a:pPr algn="r">
              <a:lnSpc>
                <a:spcPct val="120000"/>
              </a:lnSpc>
              <a:defRPr/>
            </a:pPr>
            <a:r>
              <a:rPr lang="en-GB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Secure Network Provenance</a:t>
            </a:r>
            <a:endParaRPr lang="en-US" altLang="zh-CN" sz="36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495800"/>
            <a:ext cx="8305800" cy="22098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GB" sz="2000" b="1" i="1" dirty="0" err="1" smtClean="0">
                <a:solidFill>
                  <a:srgbClr val="FF0000"/>
                </a:solidFill>
                <a:latin typeface="Arial" charset="0"/>
              </a:rPr>
              <a:t>Wenchao</a:t>
            </a:r>
            <a:r>
              <a:rPr lang="en-GB" sz="2000" b="1" i="1" dirty="0" smtClean="0">
                <a:solidFill>
                  <a:srgbClr val="FF0000"/>
                </a:solidFill>
                <a:latin typeface="Arial" charset="0"/>
              </a:rPr>
              <a:t> Zhou</a:t>
            </a:r>
            <a:r>
              <a:rPr lang="en-GB" sz="2000" b="1" i="1" baseline="30000" dirty="0" smtClean="0">
                <a:latin typeface="Arial" charset="0"/>
              </a:rPr>
              <a:t>*</a:t>
            </a:r>
            <a:r>
              <a:rPr lang="en-GB" sz="2000" b="1" i="1" dirty="0" smtClean="0">
                <a:latin typeface="Arial" charset="0"/>
              </a:rPr>
              <a:t>, </a:t>
            </a:r>
            <a:r>
              <a:rPr lang="en-GB" sz="2000" b="1" i="1" dirty="0" err="1" smtClean="0">
                <a:latin typeface="Arial" charset="0"/>
              </a:rPr>
              <a:t>Qiong</a:t>
            </a:r>
            <a:r>
              <a:rPr lang="en-GB" sz="2000" b="1" i="1" dirty="0" smtClean="0">
                <a:latin typeface="Arial" charset="0"/>
              </a:rPr>
              <a:t> </a:t>
            </a:r>
            <a:r>
              <a:rPr lang="en-GB" sz="2000" b="1" i="1" dirty="0" err="1" smtClean="0">
                <a:latin typeface="Arial" charset="0"/>
              </a:rPr>
              <a:t>Fei</a:t>
            </a:r>
            <a:r>
              <a:rPr lang="en-GB" sz="2000" b="1" i="1" dirty="0" smtClean="0">
                <a:latin typeface="Arial" charset="0"/>
              </a:rPr>
              <a:t>*, </a:t>
            </a:r>
            <a:r>
              <a:rPr lang="en-GB" sz="2000" b="1" i="1" dirty="0" err="1" smtClean="0">
                <a:latin typeface="Arial" charset="0"/>
              </a:rPr>
              <a:t>Arjun</a:t>
            </a:r>
            <a:r>
              <a:rPr lang="en-GB" sz="2000" b="1" i="1" dirty="0" smtClean="0">
                <a:latin typeface="Arial" charset="0"/>
              </a:rPr>
              <a:t> </a:t>
            </a:r>
            <a:r>
              <a:rPr lang="en-GB" sz="2000" b="1" i="1" dirty="0" err="1" smtClean="0">
                <a:latin typeface="Arial" charset="0"/>
              </a:rPr>
              <a:t>Narayan</a:t>
            </a:r>
            <a:r>
              <a:rPr lang="en-GB" sz="2000" b="1" i="1" dirty="0" smtClean="0">
                <a:latin typeface="Arial" charset="0"/>
              </a:rPr>
              <a:t>*, </a:t>
            </a:r>
          </a:p>
          <a:p>
            <a:pPr algn="ctr">
              <a:lnSpc>
                <a:spcPct val="150000"/>
              </a:lnSpc>
            </a:pPr>
            <a:r>
              <a:rPr lang="en-GB" sz="2000" b="1" i="1" dirty="0" smtClean="0">
                <a:latin typeface="Arial" charset="0"/>
              </a:rPr>
              <a:t>Andreas </a:t>
            </a:r>
            <a:r>
              <a:rPr lang="en-GB" sz="2000" b="1" i="1" dirty="0" err="1" smtClean="0">
                <a:latin typeface="Arial" charset="0"/>
              </a:rPr>
              <a:t>Haeberlen</a:t>
            </a:r>
            <a:r>
              <a:rPr lang="en-GB" sz="2000" b="1" i="1" dirty="0" smtClean="0">
                <a:latin typeface="Arial" charset="0"/>
              </a:rPr>
              <a:t>*, Boon </a:t>
            </a:r>
            <a:r>
              <a:rPr lang="en-GB" sz="2000" b="1" i="1" dirty="0" err="1" smtClean="0">
                <a:latin typeface="Arial" charset="0"/>
              </a:rPr>
              <a:t>Thau</a:t>
            </a:r>
            <a:r>
              <a:rPr lang="en-GB" sz="2000" b="1" i="1" dirty="0" smtClean="0">
                <a:latin typeface="Arial" charset="0"/>
              </a:rPr>
              <a:t> Loo*, Micah </a:t>
            </a:r>
            <a:r>
              <a:rPr lang="en-GB" sz="2000" b="1" i="1" dirty="0" err="1" smtClean="0">
                <a:latin typeface="Arial" charset="0"/>
              </a:rPr>
              <a:t>Sherr</a:t>
            </a:r>
            <a:r>
              <a:rPr lang="en-GB" sz="2000" b="1" i="1" baseline="30000" dirty="0" smtClean="0">
                <a:latin typeface="Arial" charset="0"/>
              </a:rPr>
              <a:t>+</a:t>
            </a:r>
          </a:p>
          <a:p>
            <a:pPr algn="ctr">
              <a:lnSpc>
                <a:spcPct val="150000"/>
              </a:lnSpc>
            </a:pPr>
            <a:endParaRPr lang="en-GB" sz="1000" b="1" dirty="0" smtClean="0">
              <a:latin typeface="Arial" charset="0"/>
            </a:endParaRPr>
          </a:p>
          <a:p>
            <a:pPr algn="ctr">
              <a:spcBef>
                <a:spcPts val="600"/>
              </a:spcBef>
            </a:pPr>
            <a:r>
              <a:rPr lang="en-GB" sz="1800" b="1" i="1" baseline="30000" dirty="0" smtClean="0">
                <a:latin typeface="Arial" charset="0"/>
              </a:rPr>
              <a:t>*</a:t>
            </a:r>
            <a:r>
              <a:rPr lang="en-GB" sz="1800" i="1" dirty="0" smtClean="0">
                <a:latin typeface="Arial" charset="0"/>
              </a:rPr>
              <a:t>University of Pennsylvania     </a:t>
            </a:r>
            <a:r>
              <a:rPr lang="en-GB" sz="1800" i="1" baseline="30000" dirty="0" smtClean="0">
                <a:latin typeface="Arial" charset="0"/>
              </a:rPr>
              <a:t>+</a:t>
            </a:r>
            <a:r>
              <a:rPr lang="en-GB" sz="1800" i="1" dirty="0" smtClean="0">
                <a:latin typeface="Arial" charset="0"/>
              </a:rPr>
              <a:t>Georgetown University</a:t>
            </a:r>
          </a:p>
          <a:p>
            <a:pPr algn="ctr">
              <a:spcBef>
                <a:spcPts val="600"/>
              </a:spcBef>
            </a:pPr>
            <a:r>
              <a:rPr lang="en-GB" sz="2000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charset="0"/>
              </a:rPr>
              <a:t>http://snp.cis.upenn.edu/</a:t>
            </a:r>
          </a:p>
          <a:p>
            <a:pPr algn="r">
              <a:spcBef>
                <a:spcPts val="600"/>
              </a:spcBef>
            </a:pPr>
            <a:endParaRPr lang="en-GB" sz="2400" dirty="0" smtClean="0">
              <a:latin typeface="Arial" charset="0"/>
            </a:endParaRPr>
          </a:p>
          <a:p>
            <a:pPr algn="r">
              <a:spcBef>
                <a:spcPts val="600"/>
              </a:spcBef>
            </a:pPr>
            <a:endParaRPr lang="en-US" sz="1400" dirty="0" smtClean="0">
              <a:latin typeface="Arial" charset="0"/>
            </a:endParaRPr>
          </a:p>
        </p:txBody>
      </p:sp>
      <p:pic>
        <p:nvPicPr>
          <p:cNvPr id="5" name="Picture 4" descr="shield.two-color.ep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9486" y="5638800"/>
            <a:ext cx="794514" cy="685800"/>
          </a:xfrm>
          <a:prstGeom prst="rect">
            <a:avLst/>
          </a:prstGeom>
        </p:spPr>
      </p:pic>
      <p:pic>
        <p:nvPicPr>
          <p:cNvPr id="6" name="Picture 5" descr="Georgetown-Logo-(WEB).gif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620000" y="5638800"/>
            <a:ext cx="977010" cy="685800"/>
          </a:xfrm>
          <a:prstGeom prst="rect">
            <a:avLst/>
          </a:prstGeom>
        </p:spPr>
      </p:pic>
    </p:spTree>
  </p:cSld>
  <p:clrMapOvr>
    <a:masterClrMapping/>
  </p:clrMapOvr>
  <p:transition advTm="10795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latin typeface="Calibri" pitchFamily="34" charset="0"/>
                <a:cs typeface="Calibri" pitchFamily="34" charset="0"/>
              </a:rPr>
              <a:t>Provenance as Explanations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495800"/>
            <a:ext cx="8458200" cy="1905000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Origin: data provenance in databases</a:t>
            </a:r>
          </a:p>
          <a:p>
            <a:pPr lvl="1">
              <a:spcBef>
                <a:spcPts val="400"/>
              </a:spcBef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Explains the derivation of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tuples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(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ExSPAN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[SIGMOD 10])</a:t>
            </a:r>
          </a:p>
          <a:p>
            <a:pPr lvl="1">
              <a:spcBef>
                <a:spcPts val="400"/>
              </a:spcBef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Captures the dependencies between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tuples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as a graph</a:t>
            </a:r>
          </a:p>
          <a:p>
            <a:pPr lvl="1">
              <a:spcBef>
                <a:spcPts val="400"/>
              </a:spcBef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Explanation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” of a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tuple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is a tree rooted at the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tuple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305800" y="6248400"/>
            <a:ext cx="838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BB4478-2010-47DB-A8C1-F36CA706AB9A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grpSp>
        <p:nvGrpSpPr>
          <p:cNvPr id="161" name="Group 160"/>
          <p:cNvGrpSpPr/>
          <p:nvPr/>
        </p:nvGrpSpPr>
        <p:grpSpPr>
          <a:xfrm>
            <a:off x="533400" y="2285999"/>
            <a:ext cx="8458199" cy="1981201"/>
            <a:chOff x="2286000" y="3184899"/>
            <a:chExt cx="6750294" cy="1441697"/>
          </a:xfrm>
        </p:grpSpPr>
        <p:cxnSp>
          <p:nvCxnSpPr>
            <p:cNvPr id="193" name="Straight Connector 192"/>
            <p:cNvCxnSpPr/>
            <p:nvPr/>
          </p:nvCxnSpPr>
          <p:spPr bwMode="auto">
            <a:xfrm rot="5400000">
              <a:off x="5139883" y="2549284"/>
              <a:ext cx="178374" cy="170201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3" name="Straight Connector 162"/>
            <p:cNvCxnSpPr>
              <a:stCxn id="248" idx="4"/>
              <a:endCxn id="201" idx="0"/>
            </p:cNvCxnSpPr>
            <p:nvPr/>
          </p:nvCxnSpPr>
          <p:spPr bwMode="auto">
            <a:xfrm flipV="1">
              <a:off x="4995461" y="3310283"/>
              <a:ext cx="1110476" cy="119178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Straight Connector 163"/>
            <p:cNvCxnSpPr/>
            <p:nvPr/>
          </p:nvCxnSpPr>
          <p:spPr bwMode="auto">
            <a:xfrm rot="5400000" flipH="1" flipV="1">
              <a:off x="3799954" y="3261134"/>
              <a:ext cx="351524" cy="80650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6" name="Straight Connector 165"/>
            <p:cNvCxnSpPr>
              <a:endCxn id="248" idx="4"/>
            </p:cNvCxnSpPr>
            <p:nvPr/>
          </p:nvCxnSpPr>
          <p:spPr bwMode="auto">
            <a:xfrm>
              <a:off x="3571556" y="3841001"/>
              <a:ext cx="1423905" cy="661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7" name="Straight Connector 166"/>
            <p:cNvCxnSpPr/>
            <p:nvPr/>
          </p:nvCxnSpPr>
          <p:spPr bwMode="auto">
            <a:xfrm rot="5400000" flipH="1" flipV="1">
              <a:off x="5295974" y="4196308"/>
              <a:ext cx="5246" cy="6062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9" name="Straight Connector 168"/>
            <p:cNvCxnSpPr/>
            <p:nvPr/>
          </p:nvCxnSpPr>
          <p:spPr bwMode="auto">
            <a:xfrm rot="5400000" flipH="1" flipV="1">
              <a:off x="6213722" y="3879581"/>
              <a:ext cx="5249" cy="12292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0" name="Straight Connector 169"/>
            <p:cNvCxnSpPr/>
            <p:nvPr/>
          </p:nvCxnSpPr>
          <p:spPr bwMode="auto">
            <a:xfrm rot="5400000" flipH="1" flipV="1">
              <a:off x="6838813" y="4037766"/>
              <a:ext cx="445954" cy="46165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2" name="Straight Connector 171"/>
            <p:cNvCxnSpPr/>
            <p:nvPr/>
          </p:nvCxnSpPr>
          <p:spPr bwMode="auto">
            <a:xfrm rot="5400000" flipH="1">
              <a:off x="6345758" y="3045424"/>
              <a:ext cx="141658" cy="67301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73" name="Group 74"/>
            <p:cNvGrpSpPr>
              <a:grpSpLocks/>
            </p:cNvGrpSpPr>
            <p:nvPr/>
          </p:nvGrpSpPr>
          <p:grpSpPr bwMode="auto">
            <a:xfrm>
              <a:off x="4145669" y="3363241"/>
              <a:ext cx="464788" cy="250768"/>
              <a:chOff x="2423" y="2253"/>
              <a:chExt cx="257" cy="147"/>
            </a:xfrm>
          </p:grpSpPr>
          <p:sp>
            <p:nvSpPr>
              <p:cNvPr id="261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62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263" name="Group 77"/>
              <p:cNvGrpSpPr>
                <a:grpSpLocks/>
              </p:cNvGrpSpPr>
              <p:nvPr/>
            </p:nvGrpSpPr>
            <p:grpSpPr bwMode="auto">
              <a:xfrm>
                <a:off x="2459" y="2254"/>
                <a:ext cx="166" cy="52"/>
                <a:chOff x="2242" y="2225"/>
                <a:chExt cx="626" cy="249"/>
              </a:xfrm>
            </p:grpSpPr>
            <p:sp>
              <p:nvSpPr>
                <p:cNvPr id="264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65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66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67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74" name="Group 74"/>
            <p:cNvGrpSpPr>
              <a:grpSpLocks/>
            </p:cNvGrpSpPr>
            <p:nvPr/>
          </p:nvGrpSpPr>
          <p:grpSpPr bwMode="auto">
            <a:xfrm>
              <a:off x="6598569" y="4365334"/>
              <a:ext cx="464788" cy="250768"/>
              <a:chOff x="2423" y="2253"/>
              <a:chExt cx="257" cy="147"/>
            </a:xfrm>
          </p:grpSpPr>
          <p:sp>
            <p:nvSpPr>
              <p:cNvPr id="254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55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256" name="Group 77"/>
              <p:cNvGrpSpPr>
                <a:grpSpLocks/>
              </p:cNvGrpSpPr>
              <p:nvPr/>
            </p:nvGrpSpPr>
            <p:grpSpPr bwMode="auto">
              <a:xfrm>
                <a:off x="2449" y="2254"/>
                <a:ext cx="166" cy="52"/>
                <a:chOff x="2242" y="2225"/>
                <a:chExt cx="626" cy="249"/>
              </a:xfrm>
            </p:grpSpPr>
            <p:sp>
              <p:nvSpPr>
                <p:cNvPr id="257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8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9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60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80" name="Group 74"/>
            <p:cNvGrpSpPr>
              <a:grpSpLocks/>
            </p:cNvGrpSpPr>
            <p:nvPr/>
          </p:nvGrpSpPr>
          <p:grpSpPr bwMode="auto">
            <a:xfrm>
              <a:off x="4763067" y="4375828"/>
              <a:ext cx="464788" cy="250768"/>
              <a:chOff x="2423" y="2253"/>
              <a:chExt cx="257" cy="147"/>
            </a:xfrm>
          </p:grpSpPr>
          <p:sp>
            <p:nvSpPr>
              <p:cNvPr id="247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48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249" name="Group 77"/>
              <p:cNvGrpSpPr>
                <a:grpSpLocks/>
              </p:cNvGrpSpPr>
              <p:nvPr/>
            </p:nvGrpSpPr>
            <p:grpSpPr bwMode="auto">
              <a:xfrm>
                <a:off x="2453" y="2254"/>
                <a:ext cx="166" cy="52"/>
                <a:chOff x="2242" y="2225"/>
                <a:chExt cx="626" cy="249"/>
              </a:xfrm>
            </p:grpSpPr>
            <p:sp>
              <p:nvSpPr>
                <p:cNvPr id="250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1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2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3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81" name="Group 74"/>
            <p:cNvGrpSpPr>
              <a:grpSpLocks/>
            </p:cNvGrpSpPr>
            <p:nvPr/>
          </p:nvGrpSpPr>
          <p:grpSpPr bwMode="auto">
            <a:xfrm>
              <a:off x="3339163" y="3714765"/>
              <a:ext cx="464788" cy="250768"/>
              <a:chOff x="2423" y="2253"/>
              <a:chExt cx="257" cy="147"/>
            </a:xfrm>
          </p:grpSpPr>
          <p:sp>
            <p:nvSpPr>
              <p:cNvPr id="213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14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222" name="Group 77"/>
              <p:cNvGrpSpPr>
                <a:grpSpLocks/>
              </p:cNvGrpSpPr>
              <p:nvPr/>
            </p:nvGrpSpPr>
            <p:grpSpPr bwMode="auto">
              <a:xfrm>
                <a:off x="2457" y="2254"/>
                <a:ext cx="166" cy="52"/>
                <a:chOff x="2242" y="2225"/>
                <a:chExt cx="626" cy="249"/>
              </a:xfrm>
            </p:grpSpPr>
            <p:sp>
              <p:nvSpPr>
                <p:cNvPr id="231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2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9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0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pic>
          <p:nvPicPr>
            <p:cNvPr id="182" name="Picture 5" descr="MCj0432623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86000" y="3649595"/>
              <a:ext cx="583329" cy="550229"/>
            </a:xfrm>
            <a:prstGeom prst="rect">
              <a:avLst/>
            </a:prstGeom>
            <a:noFill/>
          </p:spPr>
        </p:pic>
        <p:sp>
          <p:nvSpPr>
            <p:cNvPr id="183" name="Text Box 116"/>
            <p:cNvSpPr txBox="1">
              <a:spLocks noChangeArrowheads="1"/>
            </p:cNvSpPr>
            <p:nvPr/>
          </p:nvSpPr>
          <p:spPr bwMode="auto">
            <a:xfrm>
              <a:off x="2299822" y="4124259"/>
              <a:ext cx="817298" cy="4132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dirty="0" smtClean="0"/>
                <a:t>Alice</a:t>
              </a:r>
              <a:endParaRPr lang="en-US" dirty="0"/>
            </a:p>
          </p:txBody>
        </p:sp>
        <p:cxnSp>
          <p:nvCxnSpPr>
            <p:cNvPr id="184" name="Straight Connector 27"/>
            <p:cNvCxnSpPr/>
            <p:nvPr/>
          </p:nvCxnSpPr>
          <p:spPr bwMode="auto">
            <a:xfrm rot="16200000" flipH="1">
              <a:off x="7107023" y="3098832"/>
              <a:ext cx="144370" cy="85222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5" name="Straight Connector 184"/>
            <p:cNvCxnSpPr/>
            <p:nvPr/>
          </p:nvCxnSpPr>
          <p:spPr bwMode="auto">
            <a:xfrm rot="5400000" flipH="1" flipV="1">
              <a:off x="7294505" y="3679186"/>
              <a:ext cx="364545" cy="36831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86" name="Picture 92" descr="MCj0434845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371706" y="3263154"/>
              <a:ext cx="656332" cy="619090"/>
            </a:xfrm>
            <a:prstGeom prst="rect">
              <a:avLst/>
            </a:prstGeom>
            <a:noFill/>
          </p:spPr>
        </p:pic>
        <p:sp>
          <p:nvSpPr>
            <p:cNvPr id="187" name="Text Box 116"/>
            <p:cNvSpPr txBox="1">
              <a:spLocks noChangeArrowheads="1"/>
            </p:cNvSpPr>
            <p:nvPr/>
          </p:nvSpPr>
          <p:spPr bwMode="auto">
            <a:xfrm>
              <a:off x="7867616" y="3517599"/>
              <a:ext cx="1168678" cy="4132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dirty="0" smtClean="0"/>
                <a:t>foo.com</a:t>
              </a:r>
              <a:endParaRPr lang="en-US" dirty="0"/>
            </a:p>
          </p:txBody>
        </p:sp>
        <p:pic>
          <p:nvPicPr>
            <p:cNvPr id="189" name="Picture 22" descr="MCj04316320000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756350" y="3681074"/>
              <a:ext cx="484079" cy="456612"/>
            </a:xfrm>
            <a:prstGeom prst="rect">
              <a:avLst/>
            </a:prstGeom>
            <a:noFill/>
          </p:spPr>
        </p:pic>
        <p:grpSp>
          <p:nvGrpSpPr>
            <p:cNvPr id="190" name="Group 74"/>
            <p:cNvGrpSpPr>
              <a:grpSpLocks/>
            </p:cNvGrpSpPr>
            <p:nvPr/>
          </p:nvGrpSpPr>
          <p:grpSpPr bwMode="auto">
            <a:xfrm>
              <a:off x="5872638" y="3184899"/>
              <a:ext cx="464788" cy="250768"/>
              <a:chOff x="2423" y="2253"/>
              <a:chExt cx="257" cy="147"/>
            </a:xfrm>
          </p:grpSpPr>
          <p:sp>
            <p:nvSpPr>
              <p:cNvPr id="201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05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206" name="Group 77"/>
              <p:cNvGrpSpPr>
                <a:grpSpLocks/>
              </p:cNvGrpSpPr>
              <p:nvPr/>
            </p:nvGrpSpPr>
            <p:grpSpPr bwMode="auto">
              <a:xfrm>
                <a:off x="2445" y="2254"/>
                <a:ext cx="166" cy="52"/>
                <a:chOff x="2242" y="2225"/>
                <a:chExt cx="626" cy="249"/>
              </a:xfrm>
            </p:grpSpPr>
            <p:sp>
              <p:nvSpPr>
                <p:cNvPr id="207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192" name="Freeform 191"/>
            <p:cNvSpPr/>
            <p:nvPr/>
          </p:nvSpPr>
          <p:spPr>
            <a:xfrm>
              <a:off x="7436007" y="3289705"/>
              <a:ext cx="418222" cy="567933"/>
            </a:xfrm>
            <a:custGeom>
              <a:avLst/>
              <a:gdLst>
                <a:gd name="connsiteX0" fmla="*/ 0 w 293824"/>
                <a:gd name="connsiteY0" fmla="*/ 65857 h 423005"/>
                <a:gd name="connsiteX1" fmla="*/ 5066 w 293824"/>
                <a:gd name="connsiteY1" fmla="*/ 372345 h 423005"/>
                <a:gd name="connsiteX2" fmla="*/ 159577 w 293824"/>
                <a:gd name="connsiteY2" fmla="*/ 423005 h 423005"/>
                <a:gd name="connsiteX3" fmla="*/ 293824 w 293824"/>
                <a:gd name="connsiteY3" fmla="*/ 331818 h 423005"/>
                <a:gd name="connsiteX4" fmla="*/ 291291 w 293824"/>
                <a:gd name="connsiteY4" fmla="*/ 20263 h 423005"/>
                <a:gd name="connsiteX5" fmla="*/ 164643 w 293824"/>
                <a:gd name="connsiteY5" fmla="*/ 0 h 423005"/>
                <a:gd name="connsiteX6" fmla="*/ 0 w 293824"/>
                <a:gd name="connsiteY6" fmla="*/ 65857 h 423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3824" h="423005">
                  <a:moveTo>
                    <a:pt x="0" y="65857"/>
                  </a:moveTo>
                  <a:cubicBezTo>
                    <a:pt x="1689" y="168020"/>
                    <a:pt x="3377" y="270182"/>
                    <a:pt x="5066" y="372345"/>
                  </a:cubicBezTo>
                  <a:lnTo>
                    <a:pt x="159577" y="423005"/>
                  </a:lnTo>
                  <a:lnTo>
                    <a:pt x="293824" y="331818"/>
                  </a:lnTo>
                  <a:cubicBezTo>
                    <a:pt x="292980" y="227966"/>
                    <a:pt x="292135" y="124115"/>
                    <a:pt x="291291" y="20263"/>
                  </a:cubicBezTo>
                  <a:lnTo>
                    <a:pt x="164643" y="0"/>
                  </a:lnTo>
                  <a:lnTo>
                    <a:pt x="0" y="65857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68" name="Oval 267"/>
          <p:cNvSpPr/>
          <p:nvPr/>
        </p:nvSpPr>
        <p:spPr>
          <a:xfrm>
            <a:off x="6694593" y="3744686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TextBox 268"/>
          <p:cNvSpPr txBox="1"/>
          <p:nvPr/>
        </p:nvSpPr>
        <p:spPr>
          <a:xfrm>
            <a:off x="6872060" y="3665511"/>
            <a:ext cx="16550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route(C, foo.com)</a:t>
            </a:r>
          </a:p>
        </p:txBody>
      </p:sp>
      <p:sp>
        <p:nvSpPr>
          <p:cNvPr id="270" name="Oval 269"/>
          <p:cNvSpPr/>
          <p:nvPr/>
        </p:nvSpPr>
        <p:spPr>
          <a:xfrm>
            <a:off x="6694593" y="4267200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TextBox 270"/>
          <p:cNvSpPr txBox="1"/>
          <p:nvPr/>
        </p:nvSpPr>
        <p:spPr>
          <a:xfrm>
            <a:off x="6877760" y="4198911"/>
            <a:ext cx="14938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link(C, foo.com)</a:t>
            </a:r>
          </a:p>
        </p:txBody>
      </p:sp>
      <p:cxnSp>
        <p:nvCxnSpPr>
          <p:cNvPr id="272" name="Straight Connector 271"/>
          <p:cNvCxnSpPr>
            <a:stCxn id="268" idx="4"/>
            <a:endCxn id="270" idx="0"/>
          </p:cNvCxnSpPr>
          <p:nvPr/>
        </p:nvCxnSpPr>
        <p:spPr>
          <a:xfrm>
            <a:off x="6808893" y="3973286"/>
            <a:ext cx="0" cy="293914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Oval 274"/>
          <p:cNvSpPr/>
          <p:nvPr/>
        </p:nvSpPr>
        <p:spPr>
          <a:xfrm>
            <a:off x="2524721" y="3341065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TextBox 275"/>
          <p:cNvSpPr txBox="1"/>
          <p:nvPr/>
        </p:nvSpPr>
        <p:spPr>
          <a:xfrm>
            <a:off x="2728911" y="3261890"/>
            <a:ext cx="10943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route(A, B)</a:t>
            </a:r>
          </a:p>
        </p:txBody>
      </p:sp>
      <p:sp>
        <p:nvSpPr>
          <p:cNvPr id="277" name="TextBox 276"/>
          <p:cNvSpPr txBox="1"/>
          <p:nvPr/>
        </p:nvSpPr>
        <p:spPr>
          <a:xfrm>
            <a:off x="1600200" y="328826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8" name="TextBox 277"/>
          <p:cNvSpPr txBox="1"/>
          <p:nvPr/>
        </p:nvSpPr>
        <p:spPr>
          <a:xfrm>
            <a:off x="3320144" y="40386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B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9" name="TextBox 278"/>
          <p:cNvSpPr txBox="1"/>
          <p:nvPr/>
        </p:nvSpPr>
        <p:spPr>
          <a:xfrm>
            <a:off x="5638800" y="40386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C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2514600" y="23622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D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4800600" y="24384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3" name="TextBox 282"/>
          <p:cNvSpPr txBox="1"/>
          <p:nvPr/>
        </p:nvSpPr>
        <p:spPr>
          <a:xfrm>
            <a:off x="2873182" y="3776246"/>
            <a:ext cx="4796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……</a:t>
            </a:r>
          </a:p>
        </p:txBody>
      </p:sp>
      <p:sp>
        <p:nvSpPr>
          <p:cNvPr id="286" name="Oval 285"/>
          <p:cNvSpPr/>
          <p:nvPr/>
        </p:nvSpPr>
        <p:spPr>
          <a:xfrm>
            <a:off x="4253019" y="3744686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TextBox 286"/>
          <p:cNvSpPr txBox="1"/>
          <p:nvPr/>
        </p:nvSpPr>
        <p:spPr>
          <a:xfrm>
            <a:off x="4470400" y="3561444"/>
            <a:ext cx="16562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route(B, foo.com)</a:t>
            </a:r>
          </a:p>
        </p:txBody>
      </p:sp>
      <p:sp>
        <p:nvSpPr>
          <p:cNvPr id="288" name="Oval 287"/>
          <p:cNvSpPr/>
          <p:nvPr/>
        </p:nvSpPr>
        <p:spPr>
          <a:xfrm>
            <a:off x="4253019" y="4267200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TextBox 288"/>
          <p:cNvSpPr txBox="1"/>
          <p:nvPr/>
        </p:nvSpPr>
        <p:spPr>
          <a:xfrm>
            <a:off x="4448961" y="4211674"/>
            <a:ext cx="919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link(B, C)</a:t>
            </a:r>
          </a:p>
        </p:txBody>
      </p:sp>
      <p:cxnSp>
        <p:nvCxnSpPr>
          <p:cNvPr id="290" name="Straight Connector 289"/>
          <p:cNvCxnSpPr>
            <a:stCxn id="286" idx="4"/>
            <a:endCxn id="288" idx="0"/>
          </p:cNvCxnSpPr>
          <p:nvPr/>
        </p:nvCxnSpPr>
        <p:spPr>
          <a:xfrm>
            <a:off x="4367319" y="3973286"/>
            <a:ext cx="0" cy="293914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Oval 290"/>
          <p:cNvSpPr/>
          <p:nvPr/>
        </p:nvSpPr>
        <p:spPr>
          <a:xfrm>
            <a:off x="2520300" y="3026228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TextBox 291"/>
          <p:cNvSpPr txBox="1"/>
          <p:nvPr/>
        </p:nvSpPr>
        <p:spPr>
          <a:xfrm>
            <a:off x="2721430" y="2938046"/>
            <a:ext cx="16669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route(A, foo.com)</a:t>
            </a:r>
          </a:p>
        </p:txBody>
      </p:sp>
      <p:sp>
        <p:nvSpPr>
          <p:cNvPr id="293" name="Oval 292"/>
          <p:cNvSpPr/>
          <p:nvPr/>
        </p:nvSpPr>
        <p:spPr>
          <a:xfrm>
            <a:off x="2209800" y="3514988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TextBox 293"/>
          <p:cNvSpPr txBox="1"/>
          <p:nvPr/>
        </p:nvSpPr>
        <p:spPr>
          <a:xfrm>
            <a:off x="2394856" y="3471446"/>
            <a:ext cx="933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link(A, B)</a:t>
            </a:r>
          </a:p>
        </p:txBody>
      </p:sp>
      <p:cxnSp>
        <p:nvCxnSpPr>
          <p:cNvPr id="295" name="Straight Connector 294"/>
          <p:cNvCxnSpPr>
            <a:stCxn id="291" idx="4"/>
            <a:endCxn id="293" idx="0"/>
          </p:cNvCxnSpPr>
          <p:nvPr/>
        </p:nvCxnSpPr>
        <p:spPr>
          <a:xfrm flipH="1">
            <a:off x="2324100" y="3254828"/>
            <a:ext cx="310500" cy="260160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/>
          <p:cNvCxnSpPr>
            <a:stCxn id="291" idx="5"/>
            <a:endCxn id="286" idx="1"/>
          </p:cNvCxnSpPr>
          <p:nvPr/>
        </p:nvCxnSpPr>
        <p:spPr>
          <a:xfrm>
            <a:off x="2715422" y="3221350"/>
            <a:ext cx="1571075" cy="556814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/>
          <p:cNvCxnSpPr>
            <a:stCxn id="286" idx="6"/>
            <a:endCxn id="268" idx="2"/>
          </p:cNvCxnSpPr>
          <p:nvPr/>
        </p:nvCxnSpPr>
        <p:spPr>
          <a:xfrm>
            <a:off x="4481619" y="3858986"/>
            <a:ext cx="2212974" cy="0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Oval 302"/>
          <p:cNvSpPr/>
          <p:nvPr/>
        </p:nvSpPr>
        <p:spPr>
          <a:xfrm>
            <a:off x="3521195" y="2100942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TextBox 303"/>
          <p:cNvSpPr txBox="1"/>
          <p:nvPr/>
        </p:nvSpPr>
        <p:spPr>
          <a:xfrm>
            <a:off x="3673595" y="1905000"/>
            <a:ext cx="1668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route(D, foo.com)</a:t>
            </a:r>
          </a:p>
        </p:txBody>
      </p:sp>
      <p:sp>
        <p:nvSpPr>
          <p:cNvPr id="305" name="Oval 304"/>
          <p:cNvSpPr/>
          <p:nvPr/>
        </p:nvSpPr>
        <p:spPr>
          <a:xfrm>
            <a:off x="3521195" y="2546164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TextBox 305"/>
          <p:cNvSpPr txBox="1"/>
          <p:nvPr/>
        </p:nvSpPr>
        <p:spPr>
          <a:xfrm>
            <a:off x="3717137" y="2486290"/>
            <a:ext cx="9229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link(D, E)</a:t>
            </a:r>
          </a:p>
        </p:txBody>
      </p:sp>
      <p:cxnSp>
        <p:nvCxnSpPr>
          <p:cNvPr id="307" name="Straight Connector 306"/>
          <p:cNvCxnSpPr>
            <a:stCxn id="303" idx="4"/>
            <a:endCxn id="305" idx="0"/>
          </p:cNvCxnSpPr>
          <p:nvPr/>
        </p:nvCxnSpPr>
        <p:spPr>
          <a:xfrm>
            <a:off x="3635495" y="2329542"/>
            <a:ext cx="0" cy="216622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Oval 307"/>
          <p:cNvSpPr/>
          <p:nvPr/>
        </p:nvSpPr>
        <p:spPr>
          <a:xfrm>
            <a:off x="5849074" y="2100944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TextBox 308"/>
          <p:cNvSpPr txBox="1"/>
          <p:nvPr/>
        </p:nvSpPr>
        <p:spPr>
          <a:xfrm>
            <a:off x="6048313" y="2023646"/>
            <a:ext cx="16478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route(E, foo.com)</a:t>
            </a:r>
          </a:p>
        </p:txBody>
      </p:sp>
      <p:sp>
        <p:nvSpPr>
          <p:cNvPr id="310" name="Oval 309"/>
          <p:cNvSpPr/>
          <p:nvPr/>
        </p:nvSpPr>
        <p:spPr>
          <a:xfrm>
            <a:off x="5943600" y="2559242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TextBox 310"/>
          <p:cNvSpPr txBox="1"/>
          <p:nvPr/>
        </p:nvSpPr>
        <p:spPr>
          <a:xfrm>
            <a:off x="6139542" y="2514600"/>
            <a:ext cx="914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link(E, B)</a:t>
            </a:r>
          </a:p>
        </p:txBody>
      </p:sp>
      <p:cxnSp>
        <p:nvCxnSpPr>
          <p:cNvPr id="312" name="Straight Connector 311"/>
          <p:cNvCxnSpPr>
            <a:stCxn id="308" idx="4"/>
            <a:endCxn id="310" idx="0"/>
          </p:cNvCxnSpPr>
          <p:nvPr/>
        </p:nvCxnSpPr>
        <p:spPr>
          <a:xfrm>
            <a:off x="5963374" y="2329544"/>
            <a:ext cx="94526" cy="229698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/>
          <p:cNvCxnSpPr>
            <a:stCxn id="303" idx="6"/>
            <a:endCxn id="308" idx="2"/>
          </p:cNvCxnSpPr>
          <p:nvPr/>
        </p:nvCxnSpPr>
        <p:spPr>
          <a:xfrm>
            <a:off x="3749795" y="2215242"/>
            <a:ext cx="2099279" cy="2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2528889" y="3669680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2733079" y="3590505"/>
            <a:ext cx="11087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route(A, D)</a:t>
            </a:r>
          </a:p>
        </p:txBody>
      </p:sp>
      <p:cxnSp>
        <p:nvCxnSpPr>
          <p:cNvPr id="105" name="Straight Connector 104"/>
          <p:cNvCxnSpPr>
            <a:stCxn id="308" idx="3"/>
            <a:endCxn id="286" idx="7"/>
          </p:cNvCxnSpPr>
          <p:nvPr/>
        </p:nvCxnSpPr>
        <p:spPr>
          <a:xfrm flipH="1">
            <a:off x="4448141" y="2296066"/>
            <a:ext cx="1434411" cy="1482098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>
          <a:xfrm>
            <a:off x="2590800" y="2959100"/>
            <a:ext cx="19050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 advTm="1042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" grpId="0" animBg="1"/>
      <p:bldP spid="269" grpId="0"/>
      <p:bldP spid="270" grpId="0" animBg="1"/>
      <p:bldP spid="271" grpId="0"/>
      <p:bldP spid="275" grpId="0" animBg="1"/>
      <p:bldP spid="275" grpId="1" animBg="1"/>
      <p:bldP spid="276" grpId="0"/>
      <p:bldP spid="276" grpId="1"/>
      <p:bldP spid="277" grpId="0"/>
      <p:bldP spid="278" grpId="0"/>
      <p:bldP spid="279" grpId="0"/>
      <p:bldP spid="280" grpId="0"/>
      <p:bldP spid="281" grpId="0"/>
      <p:bldP spid="283" grpId="0"/>
      <p:bldP spid="283" grpId="1"/>
      <p:bldP spid="286" grpId="0" animBg="1"/>
      <p:bldP spid="287" grpId="0"/>
      <p:bldP spid="288" grpId="0" animBg="1"/>
      <p:bldP spid="289" grpId="0"/>
      <p:bldP spid="291" grpId="0" animBg="1"/>
      <p:bldP spid="292" grpId="0"/>
      <p:bldP spid="293" grpId="0" animBg="1"/>
      <p:bldP spid="294" grpId="0"/>
      <p:bldP spid="303" grpId="0" animBg="1"/>
      <p:bldP spid="303" grpId="1" animBg="1"/>
      <p:bldP spid="304" grpId="0"/>
      <p:bldP spid="304" grpId="1"/>
      <p:bldP spid="305" grpId="0" animBg="1"/>
      <p:bldP spid="305" grpId="1" animBg="1"/>
      <p:bldP spid="306" grpId="0"/>
      <p:bldP spid="306" grpId="1"/>
      <p:bldP spid="308" grpId="0" animBg="1"/>
      <p:bldP spid="308" grpId="1" animBg="1"/>
      <p:bldP spid="309" grpId="0"/>
      <p:bldP spid="309" grpId="1"/>
      <p:bldP spid="310" grpId="0" animBg="1"/>
      <p:bldP spid="310" grpId="1" animBg="1"/>
      <p:bldP spid="311" grpId="0"/>
      <p:bldP spid="311" grpId="1"/>
      <p:bldP spid="103" grpId="0" animBg="1"/>
      <p:bldP spid="103" grpId="1" animBg="1"/>
      <p:bldP spid="104" grpId="0"/>
      <p:bldP spid="104" grpId="1"/>
      <p:bldP spid="10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Secure Network Provenance</a:t>
            </a:r>
            <a:endParaRPr lang="en-US" altLang="zh-CN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495800"/>
            <a:ext cx="8458200" cy="1905000"/>
          </a:xfrm>
        </p:spPr>
        <p:txBody>
          <a:bodyPr/>
          <a:lstStyle/>
          <a:p>
            <a:pPr lvl="0">
              <a:buClr>
                <a:srgbClr val="00007D"/>
              </a:buClr>
            </a:pPr>
            <a:r>
              <a:rPr lang="en-AU" altLang="zh-CN" sz="28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Challenge #1. Handle past and transient </a:t>
            </a:r>
            <a:r>
              <a:rPr lang="en-AU" altLang="zh-CN" sz="2800" b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behavior</a:t>
            </a:r>
            <a:endParaRPr lang="en-AU" altLang="zh-CN" sz="2800" b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Clr>
                <a:srgbClr val="00007D"/>
              </a:buClr>
            </a:pPr>
            <a:r>
              <a:rPr lang="en-AU" altLang="zh-CN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Traditional data provenance targets </a:t>
            </a:r>
            <a:r>
              <a:rPr lang="en-AU" altLang="zh-CN" sz="2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current, stable</a:t>
            </a:r>
            <a:r>
              <a:rPr lang="en-AU" altLang="zh-CN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state</a:t>
            </a:r>
          </a:p>
          <a:p>
            <a:pPr lvl="1">
              <a:buClr>
                <a:srgbClr val="00007D"/>
              </a:buClr>
            </a:pPr>
            <a:r>
              <a:rPr lang="en-AU" altLang="zh-CN" sz="2400" dirty="0" smtClean="0">
                <a:latin typeface="Calibri" pitchFamily="34" charset="0"/>
                <a:cs typeface="Calibri" pitchFamily="34" charset="0"/>
              </a:rPr>
              <a:t>What if the system never converges?</a:t>
            </a:r>
          </a:p>
          <a:p>
            <a:pPr lvl="1">
              <a:buClr>
                <a:srgbClr val="00007D"/>
              </a:buClr>
            </a:pPr>
            <a:r>
              <a:rPr lang="en-AU" altLang="zh-CN" sz="2400" dirty="0" smtClean="0">
                <a:latin typeface="Calibri" pitchFamily="34" charset="0"/>
                <a:cs typeface="Calibri" pitchFamily="34" charset="0"/>
              </a:rPr>
              <a:t>What if the state no longer exists?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305800" y="6248400"/>
            <a:ext cx="838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BB4478-2010-47DB-A8C1-F36CA706AB9A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268" name="Oval 267"/>
          <p:cNvSpPr/>
          <p:nvPr/>
        </p:nvSpPr>
        <p:spPr>
          <a:xfrm>
            <a:off x="6694593" y="3744686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TextBox 268"/>
          <p:cNvSpPr txBox="1"/>
          <p:nvPr/>
        </p:nvSpPr>
        <p:spPr>
          <a:xfrm>
            <a:off x="6872060" y="3665511"/>
            <a:ext cx="16550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route(C, foo.com)</a:t>
            </a:r>
          </a:p>
        </p:txBody>
      </p:sp>
      <p:sp>
        <p:nvSpPr>
          <p:cNvPr id="270" name="Oval 269"/>
          <p:cNvSpPr/>
          <p:nvPr/>
        </p:nvSpPr>
        <p:spPr>
          <a:xfrm>
            <a:off x="6694593" y="4267200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TextBox 270"/>
          <p:cNvSpPr txBox="1"/>
          <p:nvPr/>
        </p:nvSpPr>
        <p:spPr>
          <a:xfrm>
            <a:off x="6877760" y="4198911"/>
            <a:ext cx="14938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link(C, foo.com)</a:t>
            </a:r>
          </a:p>
        </p:txBody>
      </p:sp>
      <p:cxnSp>
        <p:nvCxnSpPr>
          <p:cNvPr id="272" name="Straight Connector 271"/>
          <p:cNvCxnSpPr>
            <a:stCxn id="268" idx="4"/>
            <a:endCxn id="270" idx="0"/>
          </p:cNvCxnSpPr>
          <p:nvPr/>
        </p:nvCxnSpPr>
        <p:spPr>
          <a:xfrm>
            <a:off x="6808893" y="3973286"/>
            <a:ext cx="0" cy="293914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Oval 285"/>
          <p:cNvSpPr/>
          <p:nvPr/>
        </p:nvSpPr>
        <p:spPr>
          <a:xfrm>
            <a:off x="4253019" y="3744686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TextBox 286"/>
          <p:cNvSpPr txBox="1"/>
          <p:nvPr/>
        </p:nvSpPr>
        <p:spPr>
          <a:xfrm>
            <a:off x="4470400" y="3561444"/>
            <a:ext cx="16562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route(B, foo.com)</a:t>
            </a:r>
          </a:p>
        </p:txBody>
      </p:sp>
      <p:sp>
        <p:nvSpPr>
          <p:cNvPr id="288" name="Oval 287"/>
          <p:cNvSpPr/>
          <p:nvPr/>
        </p:nvSpPr>
        <p:spPr>
          <a:xfrm>
            <a:off x="4253019" y="4267200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TextBox 288"/>
          <p:cNvSpPr txBox="1"/>
          <p:nvPr/>
        </p:nvSpPr>
        <p:spPr>
          <a:xfrm>
            <a:off x="4448961" y="4211674"/>
            <a:ext cx="919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link(B, C)</a:t>
            </a:r>
          </a:p>
        </p:txBody>
      </p:sp>
      <p:cxnSp>
        <p:nvCxnSpPr>
          <p:cNvPr id="290" name="Straight Connector 289"/>
          <p:cNvCxnSpPr>
            <a:stCxn id="286" idx="4"/>
            <a:endCxn id="288" idx="0"/>
          </p:cNvCxnSpPr>
          <p:nvPr/>
        </p:nvCxnSpPr>
        <p:spPr>
          <a:xfrm>
            <a:off x="4367319" y="3973286"/>
            <a:ext cx="0" cy="293914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Oval 290"/>
          <p:cNvSpPr/>
          <p:nvPr/>
        </p:nvSpPr>
        <p:spPr>
          <a:xfrm>
            <a:off x="2520300" y="3026228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TextBox 291"/>
          <p:cNvSpPr txBox="1"/>
          <p:nvPr/>
        </p:nvSpPr>
        <p:spPr>
          <a:xfrm>
            <a:off x="2721430" y="2938046"/>
            <a:ext cx="16669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route(A, foo.com)</a:t>
            </a:r>
          </a:p>
        </p:txBody>
      </p:sp>
      <p:sp>
        <p:nvSpPr>
          <p:cNvPr id="293" name="Oval 292"/>
          <p:cNvSpPr/>
          <p:nvPr/>
        </p:nvSpPr>
        <p:spPr>
          <a:xfrm>
            <a:off x="2209800" y="3514988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TextBox 293"/>
          <p:cNvSpPr txBox="1"/>
          <p:nvPr/>
        </p:nvSpPr>
        <p:spPr>
          <a:xfrm>
            <a:off x="2394856" y="3471446"/>
            <a:ext cx="933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link(A, B)</a:t>
            </a:r>
          </a:p>
        </p:txBody>
      </p:sp>
      <p:cxnSp>
        <p:nvCxnSpPr>
          <p:cNvPr id="295" name="Straight Connector 294"/>
          <p:cNvCxnSpPr>
            <a:stCxn id="291" idx="4"/>
            <a:endCxn id="293" idx="0"/>
          </p:cNvCxnSpPr>
          <p:nvPr/>
        </p:nvCxnSpPr>
        <p:spPr>
          <a:xfrm flipH="1">
            <a:off x="2324100" y="3254828"/>
            <a:ext cx="310500" cy="260160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/>
          <p:cNvCxnSpPr>
            <a:stCxn id="291" idx="5"/>
            <a:endCxn id="286" idx="1"/>
          </p:cNvCxnSpPr>
          <p:nvPr/>
        </p:nvCxnSpPr>
        <p:spPr>
          <a:xfrm>
            <a:off x="2715422" y="3221350"/>
            <a:ext cx="1571075" cy="556814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/>
          <p:cNvCxnSpPr>
            <a:stCxn id="286" idx="6"/>
            <a:endCxn id="268" idx="2"/>
          </p:cNvCxnSpPr>
          <p:nvPr/>
        </p:nvCxnSpPr>
        <p:spPr>
          <a:xfrm>
            <a:off x="4481619" y="3858986"/>
            <a:ext cx="2212974" cy="0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104209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Secure Network Provenance</a:t>
            </a:r>
            <a:endParaRPr lang="en-US" altLang="zh-CN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495800"/>
            <a:ext cx="8458200" cy="1905000"/>
          </a:xfrm>
        </p:spPr>
        <p:txBody>
          <a:bodyPr/>
          <a:lstStyle/>
          <a:p>
            <a:pPr>
              <a:buClr>
                <a:srgbClr val="00007D"/>
              </a:buClr>
            </a:pPr>
            <a:r>
              <a:rPr lang="en-AU" altLang="zh-CN" sz="28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Challenge #1. Handle past and transient </a:t>
            </a:r>
            <a:r>
              <a:rPr lang="en-AU" altLang="zh-CN" sz="2800" b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behavior</a:t>
            </a:r>
            <a:endParaRPr lang="en-AU" altLang="zh-CN" sz="2800" b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Clr>
                <a:srgbClr val="00007D"/>
              </a:buClr>
            </a:pPr>
            <a:r>
              <a:rPr lang="en-AU" altLang="zh-CN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Traditional data provenance targets </a:t>
            </a:r>
            <a:r>
              <a:rPr lang="en-AU" altLang="zh-CN" sz="2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current, stable</a:t>
            </a:r>
            <a:r>
              <a:rPr lang="en-AU" altLang="zh-CN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state</a:t>
            </a:r>
          </a:p>
          <a:p>
            <a:pPr lvl="1">
              <a:buClr>
                <a:srgbClr val="00007D"/>
              </a:buClr>
            </a:pPr>
            <a:r>
              <a:rPr lang="en-AU" altLang="zh-CN" sz="2400" dirty="0" smtClean="0">
                <a:latin typeface="Calibri" pitchFamily="34" charset="0"/>
                <a:cs typeface="Calibri" pitchFamily="34" charset="0"/>
              </a:rPr>
              <a:t>What if the system never converges?</a:t>
            </a:r>
          </a:p>
          <a:p>
            <a:pPr lvl="1">
              <a:buClr>
                <a:srgbClr val="00007D"/>
              </a:buClr>
            </a:pPr>
            <a:r>
              <a:rPr lang="en-AU" altLang="zh-CN" sz="2400" dirty="0" smtClean="0">
                <a:latin typeface="Calibri" pitchFamily="34" charset="0"/>
                <a:cs typeface="Calibri" pitchFamily="34" charset="0"/>
              </a:rPr>
              <a:t>What if the state no longer exists?</a:t>
            </a:r>
          </a:p>
          <a:p>
            <a:pPr lvl="1">
              <a:buClr>
                <a:srgbClr val="00007D"/>
              </a:buClr>
            </a:pPr>
            <a:r>
              <a:rPr lang="en-AU" altLang="zh-CN" sz="2400" i="1" dirty="0" smtClean="0">
                <a:solidFill>
                  <a:srgbClr val="0505FF"/>
                </a:solidFill>
                <a:latin typeface="Calibri" pitchFamily="34" charset="0"/>
                <a:cs typeface="Calibri" pitchFamily="34" charset="0"/>
              </a:rPr>
              <a:t>Solution: Add a temporal dimension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305800" y="6248400"/>
            <a:ext cx="838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BB4478-2010-47DB-A8C1-F36CA706AB9A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grpSp>
        <p:nvGrpSpPr>
          <p:cNvPr id="139" name="Group 138"/>
          <p:cNvGrpSpPr/>
          <p:nvPr/>
        </p:nvGrpSpPr>
        <p:grpSpPr>
          <a:xfrm>
            <a:off x="5018518" y="2514600"/>
            <a:ext cx="3789283" cy="1459782"/>
            <a:chOff x="5105400" y="2590800"/>
            <a:chExt cx="3789283" cy="1459782"/>
          </a:xfrm>
        </p:grpSpPr>
        <p:sp>
          <p:nvSpPr>
            <p:cNvPr id="53" name="Oval 52"/>
            <p:cNvSpPr/>
            <p:nvPr/>
          </p:nvSpPr>
          <p:spPr>
            <a:xfrm>
              <a:off x="7437972" y="3245040"/>
              <a:ext cx="181724" cy="228600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579049" y="3165865"/>
              <a:ext cx="13156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route(C, foo.com)</a:t>
              </a:r>
            </a:p>
          </p:txBody>
        </p:sp>
        <p:sp>
          <p:nvSpPr>
            <p:cNvPr id="55" name="Oval 54"/>
            <p:cNvSpPr/>
            <p:nvPr/>
          </p:nvSpPr>
          <p:spPr>
            <a:xfrm>
              <a:off x="7437972" y="3767554"/>
              <a:ext cx="181724" cy="228600"/>
            </a:xfrm>
            <a:prstGeom prst="ellipse">
              <a:avLst/>
            </a:prstGeom>
            <a:solidFill>
              <a:srgbClr val="0505FF"/>
            </a:solidFill>
            <a:ln>
              <a:solidFill>
                <a:srgbClr val="0505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583580" y="3699265"/>
              <a:ext cx="11874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link(C, foo.com)</a:t>
              </a:r>
            </a:p>
          </p:txBody>
        </p:sp>
        <p:cxnSp>
          <p:nvCxnSpPr>
            <p:cNvPr id="57" name="Straight Connector 56"/>
            <p:cNvCxnSpPr>
              <a:stCxn id="53" idx="4"/>
              <a:endCxn id="55" idx="0"/>
            </p:cNvCxnSpPr>
            <p:nvPr/>
          </p:nvCxnSpPr>
          <p:spPr>
            <a:xfrm>
              <a:off x="7528834" y="3473640"/>
              <a:ext cx="0" cy="293914"/>
            </a:xfrm>
            <a:prstGeom prst="line">
              <a:avLst/>
            </a:prstGeom>
            <a:ln w="38100">
              <a:solidFill>
                <a:srgbClr val="0505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Oval 65"/>
            <p:cNvSpPr/>
            <p:nvPr/>
          </p:nvSpPr>
          <p:spPr>
            <a:xfrm>
              <a:off x="6259060" y="3245040"/>
              <a:ext cx="181724" cy="228600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282629" y="2971800"/>
              <a:ext cx="13166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route(B, foo.com)</a:t>
              </a:r>
            </a:p>
          </p:txBody>
        </p:sp>
        <p:sp>
          <p:nvSpPr>
            <p:cNvPr id="68" name="Oval 67"/>
            <p:cNvSpPr/>
            <p:nvPr/>
          </p:nvSpPr>
          <p:spPr>
            <a:xfrm>
              <a:off x="6259060" y="3767554"/>
              <a:ext cx="181724" cy="228600"/>
            </a:xfrm>
            <a:prstGeom prst="ellipse">
              <a:avLst/>
            </a:prstGeom>
            <a:solidFill>
              <a:srgbClr val="0505FF"/>
            </a:solidFill>
            <a:ln>
              <a:solidFill>
                <a:srgbClr val="0505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414823" y="3712028"/>
              <a:ext cx="7307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link(B, C)</a:t>
              </a:r>
            </a:p>
          </p:txBody>
        </p:sp>
        <p:cxnSp>
          <p:nvCxnSpPr>
            <p:cNvPr id="70" name="Straight Connector 69"/>
            <p:cNvCxnSpPr>
              <a:stCxn id="66" idx="4"/>
              <a:endCxn id="68" idx="0"/>
            </p:cNvCxnSpPr>
            <p:nvPr/>
          </p:nvCxnSpPr>
          <p:spPr>
            <a:xfrm>
              <a:off x="6349922" y="3473640"/>
              <a:ext cx="0" cy="293914"/>
            </a:xfrm>
            <a:prstGeom prst="line">
              <a:avLst/>
            </a:prstGeom>
            <a:ln w="38100">
              <a:solidFill>
                <a:srgbClr val="0505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/>
            <p:cNvSpPr/>
            <p:nvPr/>
          </p:nvSpPr>
          <p:spPr>
            <a:xfrm>
              <a:off x="5352230" y="2678982"/>
              <a:ext cx="181724" cy="228600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512117" y="2590800"/>
              <a:ext cx="13251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route(A, foo.com)</a:t>
              </a:r>
            </a:p>
          </p:txBody>
        </p:sp>
        <p:sp>
          <p:nvSpPr>
            <p:cNvPr id="73" name="Oval 72"/>
            <p:cNvSpPr/>
            <p:nvPr/>
          </p:nvSpPr>
          <p:spPr>
            <a:xfrm>
              <a:off x="5105400" y="3167742"/>
              <a:ext cx="181724" cy="228600"/>
            </a:xfrm>
            <a:prstGeom prst="ellipse">
              <a:avLst/>
            </a:prstGeom>
            <a:solidFill>
              <a:srgbClr val="0505FF"/>
            </a:solidFill>
            <a:ln>
              <a:solidFill>
                <a:srgbClr val="0505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252509" y="3124200"/>
              <a:ext cx="7417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link(A, B)</a:t>
              </a:r>
            </a:p>
          </p:txBody>
        </p:sp>
        <p:cxnSp>
          <p:nvCxnSpPr>
            <p:cNvPr id="75" name="Straight Connector 74"/>
            <p:cNvCxnSpPr>
              <a:stCxn id="71" idx="4"/>
              <a:endCxn id="73" idx="0"/>
            </p:cNvCxnSpPr>
            <p:nvPr/>
          </p:nvCxnSpPr>
          <p:spPr>
            <a:xfrm flipH="1">
              <a:off x="5196262" y="2907582"/>
              <a:ext cx="246830" cy="260160"/>
            </a:xfrm>
            <a:prstGeom prst="line">
              <a:avLst/>
            </a:prstGeom>
            <a:ln w="38100">
              <a:solidFill>
                <a:srgbClr val="0505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71" idx="5"/>
              <a:endCxn id="66" idx="1"/>
            </p:cNvCxnSpPr>
            <p:nvPr/>
          </p:nvCxnSpPr>
          <p:spPr>
            <a:xfrm>
              <a:off x="5507341" y="2874104"/>
              <a:ext cx="778332" cy="404414"/>
            </a:xfrm>
            <a:prstGeom prst="line">
              <a:avLst/>
            </a:prstGeom>
            <a:ln w="38100">
              <a:solidFill>
                <a:srgbClr val="0505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66" idx="6"/>
              <a:endCxn id="53" idx="2"/>
            </p:cNvCxnSpPr>
            <p:nvPr/>
          </p:nvCxnSpPr>
          <p:spPr>
            <a:xfrm>
              <a:off x="6440784" y="3359340"/>
              <a:ext cx="997188" cy="0"/>
            </a:xfrm>
            <a:prstGeom prst="line">
              <a:avLst/>
            </a:prstGeom>
            <a:ln w="38100">
              <a:solidFill>
                <a:srgbClr val="0505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2" name="Straight Connector 91"/>
          <p:cNvCxnSpPr/>
          <p:nvPr/>
        </p:nvCxnSpPr>
        <p:spPr>
          <a:xfrm>
            <a:off x="152400" y="4267200"/>
            <a:ext cx="891540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4921470" y="2133600"/>
            <a:ext cx="0" cy="2133600"/>
          </a:xfrm>
          <a:prstGeom prst="line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H="1" flipV="1">
            <a:off x="1854200" y="2209800"/>
            <a:ext cx="12700" cy="2057400"/>
          </a:xfrm>
          <a:prstGeom prst="line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8" name="Group 137"/>
          <p:cNvGrpSpPr/>
          <p:nvPr/>
        </p:nvGrpSpPr>
        <p:grpSpPr>
          <a:xfrm>
            <a:off x="1981047" y="2883618"/>
            <a:ext cx="2635623" cy="1078782"/>
            <a:chOff x="1945288" y="2959818"/>
            <a:chExt cx="2635623" cy="1078782"/>
          </a:xfrm>
        </p:grpSpPr>
        <p:sp>
          <p:nvSpPr>
            <p:cNvPr id="116" name="Oval 115"/>
            <p:cNvSpPr/>
            <p:nvPr/>
          </p:nvSpPr>
          <p:spPr>
            <a:xfrm>
              <a:off x="3124200" y="3233058"/>
              <a:ext cx="181724" cy="228600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3265277" y="3153883"/>
              <a:ext cx="13156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route(C, foo.com)</a:t>
              </a:r>
            </a:p>
          </p:txBody>
        </p:sp>
        <p:sp>
          <p:nvSpPr>
            <p:cNvPr id="118" name="Oval 117"/>
            <p:cNvSpPr/>
            <p:nvPr/>
          </p:nvSpPr>
          <p:spPr>
            <a:xfrm>
              <a:off x="3124200" y="3755572"/>
              <a:ext cx="181724" cy="228600"/>
            </a:xfrm>
            <a:prstGeom prst="ellipse">
              <a:avLst/>
            </a:prstGeom>
            <a:solidFill>
              <a:srgbClr val="0505FF"/>
            </a:solidFill>
            <a:ln>
              <a:solidFill>
                <a:srgbClr val="0505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269808" y="3687283"/>
              <a:ext cx="11874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link(C, foo.com)</a:t>
              </a:r>
            </a:p>
          </p:txBody>
        </p:sp>
        <p:cxnSp>
          <p:nvCxnSpPr>
            <p:cNvPr id="120" name="Straight Connector 119"/>
            <p:cNvCxnSpPr>
              <a:stCxn id="116" idx="4"/>
              <a:endCxn id="118" idx="0"/>
            </p:cNvCxnSpPr>
            <p:nvPr/>
          </p:nvCxnSpPr>
          <p:spPr>
            <a:xfrm>
              <a:off x="3215062" y="3461658"/>
              <a:ext cx="0" cy="293914"/>
            </a:xfrm>
            <a:prstGeom prst="line">
              <a:avLst/>
            </a:prstGeom>
            <a:ln w="38100">
              <a:solidFill>
                <a:srgbClr val="0505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Oval 120"/>
            <p:cNvSpPr/>
            <p:nvPr/>
          </p:nvSpPr>
          <p:spPr>
            <a:xfrm>
              <a:off x="1945288" y="3233058"/>
              <a:ext cx="181724" cy="228600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968857" y="2959818"/>
              <a:ext cx="13166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route(B, foo.com)</a:t>
              </a:r>
            </a:p>
          </p:txBody>
        </p:sp>
        <p:sp>
          <p:nvSpPr>
            <p:cNvPr id="123" name="Oval 122"/>
            <p:cNvSpPr/>
            <p:nvPr/>
          </p:nvSpPr>
          <p:spPr>
            <a:xfrm>
              <a:off x="1945288" y="3755572"/>
              <a:ext cx="181724" cy="228600"/>
            </a:xfrm>
            <a:prstGeom prst="ellipse">
              <a:avLst/>
            </a:prstGeom>
            <a:solidFill>
              <a:srgbClr val="0505FF"/>
            </a:solidFill>
            <a:ln>
              <a:solidFill>
                <a:srgbClr val="0505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101051" y="3700046"/>
              <a:ext cx="7307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link(B, C)</a:t>
              </a:r>
            </a:p>
          </p:txBody>
        </p:sp>
        <p:cxnSp>
          <p:nvCxnSpPr>
            <p:cNvPr id="125" name="Straight Connector 124"/>
            <p:cNvCxnSpPr>
              <a:stCxn id="121" idx="4"/>
              <a:endCxn id="123" idx="0"/>
            </p:cNvCxnSpPr>
            <p:nvPr/>
          </p:nvCxnSpPr>
          <p:spPr>
            <a:xfrm>
              <a:off x="2036150" y="3461658"/>
              <a:ext cx="0" cy="293914"/>
            </a:xfrm>
            <a:prstGeom prst="line">
              <a:avLst/>
            </a:prstGeom>
            <a:ln w="38100">
              <a:solidFill>
                <a:srgbClr val="0505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21" idx="6"/>
              <a:endCxn id="116" idx="2"/>
            </p:cNvCxnSpPr>
            <p:nvPr/>
          </p:nvCxnSpPr>
          <p:spPr>
            <a:xfrm>
              <a:off x="2127012" y="3347358"/>
              <a:ext cx="997188" cy="0"/>
            </a:xfrm>
            <a:prstGeom prst="line">
              <a:avLst/>
            </a:prstGeom>
            <a:ln w="38100">
              <a:solidFill>
                <a:srgbClr val="0505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Group 139"/>
          <p:cNvGrpSpPr/>
          <p:nvPr/>
        </p:nvGrpSpPr>
        <p:grpSpPr>
          <a:xfrm>
            <a:off x="76200" y="3090446"/>
            <a:ext cx="1456711" cy="871954"/>
            <a:chOff x="76200" y="3166646"/>
            <a:chExt cx="1456711" cy="871954"/>
          </a:xfrm>
        </p:grpSpPr>
        <p:sp>
          <p:nvSpPr>
            <p:cNvPr id="127" name="Oval 126"/>
            <p:cNvSpPr/>
            <p:nvPr/>
          </p:nvSpPr>
          <p:spPr>
            <a:xfrm>
              <a:off x="76200" y="3245821"/>
              <a:ext cx="181724" cy="228600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217277" y="3166646"/>
              <a:ext cx="13156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route(C, foo.com)</a:t>
              </a:r>
            </a:p>
          </p:txBody>
        </p:sp>
        <p:sp>
          <p:nvSpPr>
            <p:cNvPr id="129" name="Oval 128"/>
            <p:cNvSpPr/>
            <p:nvPr/>
          </p:nvSpPr>
          <p:spPr>
            <a:xfrm>
              <a:off x="76200" y="3768335"/>
              <a:ext cx="181724" cy="228600"/>
            </a:xfrm>
            <a:prstGeom prst="ellipse">
              <a:avLst/>
            </a:prstGeom>
            <a:solidFill>
              <a:srgbClr val="0505FF"/>
            </a:solidFill>
            <a:ln>
              <a:solidFill>
                <a:srgbClr val="0505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221808" y="3700046"/>
              <a:ext cx="11874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link(C, foo.com)</a:t>
              </a:r>
            </a:p>
          </p:txBody>
        </p:sp>
        <p:cxnSp>
          <p:nvCxnSpPr>
            <p:cNvPr id="131" name="Straight Connector 130"/>
            <p:cNvCxnSpPr>
              <a:stCxn id="127" idx="4"/>
              <a:endCxn id="129" idx="0"/>
            </p:cNvCxnSpPr>
            <p:nvPr/>
          </p:nvCxnSpPr>
          <p:spPr>
            <a:xfrm>
              <a:off x="167062" y="3474421"/>
              <a:ext cx="0" cy="293914"/>
            </a:xfrm>
            <a:prstGeom prst="line">
              <a:avLst/>
            </a:prstGeom>
            <a:ln w="38100">
              <a:solidFill>
                <a:srgbClr val="0505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2" name="Picture 1" descr="C:\Users\Wenchao\AppData\Local\Microsoft\Windows\Temporary Internet Files\Content.IE5\7FPBBG2J\MC900441468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133772"/>
            <a:ext cx="533228" cy="533228"/>
          </a:xfrm>
          <a:prstGeom prst="rect">
            <a:avLst/>
          </a:prstGeom>
          <a:noFill/>
        </p:spPr>
      </p:pic>
      <p:pic>
        <p:nvPicPr>
          <p:cNvPr id="143" name="Picture 1" descr="C:\Users\Wenchao\AppData\Local\Microsoft\Windows\Temporary Internet Files\Content.IE5\7FPBBG2J\MC900441468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73642" y="2133600"/>
            <a:ext cx="533228" cy="533228"/>
          </a:xfrm>
          <a:prstGeom prst="rect">
            <a:avLst/>
          </a:prstGeom>
          <a:noFill/>
        </p:spPr>
      </p:pic>
      <p:pic>
        <p:nvPicPr>
          <p:cNvPr id="144" name="Picture 1" descr="C:\Users\Wenchao\AppData\Local\Microsoft\Windows\Temporary Internet Files\Content.IE5\7FPBBG2J\MC900441468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42490" y="2133600"/>
            <a:ext cx="533228" cy="533228"/>
          </a:xfrm>
          <a:prstGeom prst="rect">
            <a:avLst/>
          </a:prstGeom>
          <a:noFill/>
        </p:spPr>
      </p:pic>
      <p:sp>
        <p:nvSpPr>
          <p:cNvPr id="145" name="TextBox 144"/>
          <p:cNvSpPr txBox="1"/>
          <p:nvPr/>
        </p:nvSpPr>
        <p:spPr>
          <a:xfrm>
            <a:off x="457200" y="2133600"/>
            <a:ext cx="9653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Time = t1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2330670" y="2133600"/>
            <a:ext cx="9653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Time = t2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5399518" y="2133600"/>
            <a:ext cx="9653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Time = t3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8091995" y="4267200"/>
            <a:ext cx="8996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Calibri" pitchFamily="34" charset="0"/>
                <a:cs typeface="Calibri" pitchFamily="34" charset="0"/>
              </a:rPr>
              <a:t>Timeline</a:t>
            </a:r>
          </a:p>
        </p:txBody>
      </p:sp>
    </p:spTree>
    <p:custDataLst>
      <p:tags r:id="rId1"/>
    </p:custDataLst>
  </p:cSld>
  <p:clrMapOvr>
    <a:masterClrMapping/>
  </p:clrMapOvr>
  <p:transition advTm="1042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/>
      <p:bldP spid="146" grpId="0"/>
      <p:bldP spid="1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Secure Network Provenance</a:t>
            </a:r>
            <a:endParaRPr lang="en-US" altLang="zh-CN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495800"/>
            <a:ext cx="8458200" cy="1905000"/>
          </a:xfrm>
        </p:spPr>
        <p:txBody>
          <a:bodyPr/>
          <a:lstStyle/>
          <a:p>
            <a:pPr>
              <a:buClr>
                <a:srgbClr val="00007D"/>
              </a:buClr>
            </a:pPr>
            <a:r>
              <a:rPr lang="en-AU" altLang="zh-CN" sz="2800" b="1" dirty="0" smtClean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Challenge #2. Explain changes, not just state</a:t>
            </a:r>
          </a:p>
          <a:p>
            <a:pPr lvl="1">
              <a:buClr>
                <a:srgbClr val="00007D"/>
              </a:buClr>
            </a:pPr>
            <a:r>
              <a:rPr lang="en-AU" altLang="zh-CN" sz="2400" dirty="0" smtClean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Traditional data provenance targets </a:t>
            </a:r>
            <a:r>
              <a:rPr lang="en-AU" altLang="zh-CN" sz="2400" dirty="0" smtClean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system state</a:t>
            </a:r>
          </a:p>
          <a:p>
            <a:pPr lvl="1">
              <a:buClr>
                <a:srgbClr val="00007D"/>
              </a:buClr>
            </a:pPr>
            <a:r>
              <a:rPr lang="en-AU" altLang="zh-CN" sz="2400" dirty="0" smtClean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Often more useful to ask why a </a:t>
            </a:r>
            <a:r>
              <a:rPr lang="en-AU" altLang="zh-CN" sz="2400" dirty="0" err="1" smtClean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tuple</a:t>
            </a:r>
            <a:r>
              <a:rPr lang="en-AU" altLang="zh-CN" sz="2400" dirty="0" smtClean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(</a:t>
            </a:r>
            <a:r>
              <a:rPr lang="en-AU" altLang="zh-CN" sz="2400" dirty="0" err="1" smtClean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dis</a:t>
            </a:r>
            <a:r>
              <a:rPr lang="en-AU" altLang="zh-CN" sz="2400" dirty="0" smtClean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)appeared</a:t>
            </a:r>
          </a:p>
          <a:p>
            <a:pPr lvl="1">
              <a:buClr>
                <a:srgbClr val="00007D"/>
              </a:buClr>
            </a:pPr>
            <a:r>
              <a:rPr lang="en-AU" altLang="zh-CN" sz="2400" i="1" dirty="0" smtClean="0">
                <a:solidFill>
                  <a:srgbClr val="0505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Solution: Include “deltas” in provenance</a:t>
            </a:r>
            <a:endParaRPr lang="en-US" altLang="zh-CN" sz="2400" i="1" dirty="0">
              <a:solidFill>
                <a:srgbClr val="0505FF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305800" y="6248400"/>
            <a:ext cx="838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BB4478-2010-47DB-A8C1-F36CA706AB9A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grpSp>
        <p:nvGrpSpPr>
          <p:cNvPr id="2" name="Group 138"/>
          <p:cNvGrpSpPr/>
          <p:nvPr/>
        </p:nvGrpSpPr>
        <p:grpSpPr>
          <a:xfrm>
            <a:off x="5018518" y="2514600"/>
            <a:ext cx="3789283" cy="1459782"/>
            <a:chOff x="5105400" y="2590800"/>
            <a:chExt cx="3789283" cy="1459782"/>
          </a:xfrm>
        </p:grpSpPr>
        <p:sp>
          <p:nvSpPr>
            <p:cNvPr id="53" name="Oval 52"/>
            <p:cNvSpPr/>
            <p:nvPr/>
          </p:nvSpPr>
          <p:spPr>
            <a:xfrm>
              <a:off x="7437972" y="3245040"/>
              <a:ext cx="181724" cy="228600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579049" y="3165865"/>
              <a:ext cx="13156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route(C, foo.com)</a:t>
              </a:r>
            </a:p>
          </p:txBody>
        </p:sp>
        <p:sp>
          <p:nvSpPr>
            <p:cNvPr id="55" name="Oval 54"/>
            <p:cNvSpPr/>
            <p:nvPr/>
          </p:nvSpPr>
          <p:spPr>
            <a:xfrm>
              <a:off x="7437972" y="3767554"/>
              <a:ext cx="181724" cy="228600"/>
            </a:xfrm>
            <a:prstGeom prst="ellipse">
              <a:avLst/>
            </a:prstGeom>
            <a:solidFill>
              <a:srgbClr val="0505FF"/>
            </a:solidFill>
            <a:ln>
              <a:solidFill>
                <a:srgbClr val="0505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583580" y="3699265"/>
              <a:ext cx="11874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link(C, foo.com)</a:t>
              </a:r>
            </a:p>
          </p:txBody>
        </p:sp>
        <p:cxnSp>
          <p:nvCxnSpPr>
            <p:cNvPr id="57" name="Straight Connector 56"/>
            <p:cNvCxnSpPr>
              <a:stCxn id="53" idx="4"/>
              <a:endCxn id="55" idx="0"/>
            </p:cNvCxnSpPr>
            <p:nvPr/>
          </p:nvCxnSpPr>
          <p:spPr>
            <a:xfrm>
              <a:off x="7528834" y="3473640"/>
              <a:ext cx="0" cy="293914"/>
            </a:xfrm>
            <a:prstGeom prst="line">
              <a:avLst/>
            </a:prstGeom>
            <a:ln w="38100">
              <a:solidFill>
                <a:srgbClr val="0505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Oval 65"/>
            <p:cNvSpPr/>
            <p:nvPr/>
          </p:nvSpPr>
          <p:spPr>
            <a:xfrm>
              <a:off x="6259060" y="3245040"/>
              <a:ext cx="181724" cy="228600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282629" y="2971800"/>
              <a:ext cx="13166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route(B, foo.com)</a:t>
              </a:r>
            </a:p>
          </p:txBody>
        </p:sp>
        <p:sp>
          <p:nvSpPr>
            <p:cNvPr id="68" name="Oval 67"/>
            <p:cNvSpPr/>
            <p:nvPr/>
          </p:nvSpPr>
          <p:spPr>
            <a:xfrm>
              <a:off x="6259060" y="3767554"/>
              <a:ext cx="181724" cy="228600"/>
            </a:xfrm>
            <a:prstGeom prst="ellipse">
              <a:avLst/>
            </a:prstGeom>
            <a:solidFill>
              <a:srgbClr val="0505FF"/>
            </a:solidFill>
            <a:ln>
              <a:solidFill>
                <a:srgbClr val="0505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414823" y="3712028"/>
              <a:ext cx="7307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link(B, C)</a:t>
              </a:r>
            </a:p>
          </p:txBody>
        </p:sp>
        <p:cxnSp>
          <p:nvCxnSpPr>
            <p:cNvPr id="70" name="Straight Connector 69"/>
            <p:cNvCxnSpPr>
              <a:stCxn id="66" idx="4"/>
              <a:endCxn id="68" idx="0"/>
            </p:cNvCxnSpPr>
            <p:nvPr/>
          </p:nvCxnSpPr>
          <p:spPr>
            <a:xfrm>
              <a:off x="6349922" y="3473640"/>
              <a:ext cx="0" cy="293914"/>
            </a:xfrm>
            <a:prstGeom prst="line">
              <a:avLst/>
            </a:prstGeom>
            <a:ln w="38100">
              <a:solidFill>
                <a:srgbClr val="0505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/>
            <p:cNvSpPr/>
            <p:nvPr/>
          </p:nvSpPr>
          <p:spPr>
            <a:xfrm>
              <a:off x="5352230" y="2678982"/>
              <a:ext cx="181724" cy="228600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512117" y="2590800"/>
              <a:ext cx="13251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route(A, foo.com)</a:t>
              </a:r>
            </a:p>
          </p:txBody>
        </p:sp>
        <p:sp>
          <p:nvSpPr>
            <p:cNvPr id="73" name="Oval 72"/>
            <p:cNvSpPr/>
            <p:nvPr/>
          </p:nvSpPr>
          <p:spPr>
            <a:xfrm>
              <a:off x="5105400" y="3167742"/>
              <a:ext cx="181724" cy="228600"/>
            </a:xfrm>
            <a:prstGeom prst="ellipse">
              <a:avLst/>
            </a:prstGeom>
            <a:solidFill>
              <a:srgbClr val="0505FF"/>
            </a:solidFill>
            <a:ln>
              <a:solidFill>
                <a:srgbClr val="0505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252509" y="3124200"/>
              <a:ext cx="7417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link(A, B)</a:t>
              </a:r>
            </a:p>
          </p:txBody>
        </p:sp>
        <p:cxnSp>
          <p:nvCxnSpPr>
            <p:cNvPr id="75" name="Straight Connector 74"/>
            <p:cNvCxnSpPr>
              <a:stCxn id="71" idx="4"/>
              <a:endCxn id="73" idx="0"/>
            </p:cNvCxnSpPr>
            <p:nvPr/>
          </p:nvCxnSpPr>
          <p:spPr>
            <a:xfrm flipH="1">
              <a:off x="5196262" y="2907582"/>
              <a:ext cx="246830" cy="260160"/>
            </a:xfrm>
            <a:prstGeom prst="line">
              <a:avLst/>
            </a:prstGeom>
            <a:ln w="38100">
              <a:solidFill>
                <a:srgbClr val="0505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71" idx="5"/>
              <a:endCxn id="66" idx="1"/>
            </p:cNvCxnSpPr>
            <p:nvPr/>
          </p:nvCxnSpPr>
          <p:spPr>
            <a:xfrm>
              <a:off x="5507341" y="2874104"/>
              <a:ext cx="778332" cy="404414"/>
            </a:xfrm>
            <a:prstGeom prst="line">
              <a:avLst/>
            </a:prstGeom>
            <a:ln w="38100">
              <a:solidFill>
                <a:srgbClr val="0505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66" idx="6"/>
              <a:endCxn id="53" idx="2"/>
            </p:cNvCxnSpPr>
            <p:nvPr/>
          </p:nvCxnSpPr>
          <p:spPr>
            <a:xfrm>
              <a:off x="6440784" y="3359340"/>
              <a:ext cx="997188" cy="0"/>
            </a:xfrm>
            <a:prstGeom prst="line">
              <a:avLst/>
            </a:prstGeom>
            <a:ln w="38100">
              <a:solidFill>
                <a:srgbClr val="0505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2" name="Straight Connector 91"/>
          <p:cNvCxnSpPr/>
          <p:nvPr/>
        </p:nvCxnSpPr>
        <p:spPr>
          <a:xfrm>
            <a:off x="152400" y="4267200"/>
            <a:ext cx="891540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4921470" y="2133600"/>
            <a:ext cx="0" cy="2133600"/>
          </a:xfrm>
          <a:prstGeom prst="line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H="1" flipV="1">
            <a:off x="1854200" y="2209800"/>
            <a:ext cx="12700" cy="2057400"/>
          </a:xfrm>
          <a:prstGeom prst="line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137"/>
          <p:cNvGrpSpPr/>
          <p:nvPr/>
        </p:nvGrpSpPr>
        <p:grpSpPr>
          <a:xfrm>
            <a:off x="1981047" y="2883618"/>
            <a:ext cx="2635623" cy="1078782"/>
            <a:chOff x="1945288" y="2959818"/>
            <a:chExt cx="2635623" cy="1078782"/>
          </a:xfrm>
        </p:grpSpPr>
        <p:sp>
          <p:nvSpPr>
            <p:cNvPr id="116" name="Oval 115"/>
            <p:cNvSpPr/>
            <p:nvPr/>
          </p:nvSpPr>
          <p:spPr>
            <a:xfrm>
              <a:off x="3124200" y="3233058"/>
              <a:ext cx="181724" cy="228600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3265277" y="3153883"/>
              <a:ext cx="13156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route(C, foo.com)</a:t>
              </a:r>
            </a:p>
          </p:txBody>
        </p:sp>
        <p:sp>
          <p:nvSpPr>
            <p:cNvPr id="118" name="Oval 117"/>
            <p:cNvSpPr/>
            <p:nvPr/>
          </p:nvSpPr>
          <p:spPr>
            <a:xfrm>
              <a:off x="3124200" y="3755572"/>
              <a:ext cx="181724" cy="228600"/>
            </a:xfrm>
            <a:prstGeom prst="ellipse">
              <a:avLst/>
            </a:prstGeom>
            <a:solidFill>
              <a:srgbClr val="0505FF"/>
            </a:solidFill>
            <a:ln>
              <a:solidFill>
                <a:srgbClr val="0505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269808" y="3687283"/>
              <a:ext cx="11874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link(C, foo.com)</a:t>
              </a:r>
            </a:p>
          </p:txBody>
        </p:sp>
        <p:cxnSp>
          <p:nvCxnSpPr>
            <p:cNvPr id="120" name="Straight Connector 119"/>
            <p:cNvCxnSpPr>
              <a:stCxn id="116" idx="4"/>
              <a:endCxn id="118" idx="0"/>
            </p:cNvCxnSpPr>
            <p:nvPr/>
          </p:nvCxnSpPr>
          <p:spPr>
            <a:xfrm>
              <a:off x="3215062" y="3461658"/>
              <a:ext cx="0" cy="293914"/>
            </a:xfrm>
            <a:prstGeom prst="line">
              <a:avLst/>
            </a:prstGeom>
            <a:ln w="38100">
              <a:solidFill>
                <a:srgbClr val="0505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Oval 120"/>
            <p:cNvSpPr/>
            <p:nvPr/>
          </p:nvSpPr>
          <p:spPr>
            <a:xfrm>
              <a:off x="1945288" y="3233058"/>
              <a:ext cx="181724" cy="228600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968857" y="2959818"/>
              <a:ext cx="13166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route(B, foo.com)</a:t>
              </a:r>
            </a:p>
          </p:txBody>
        </p:sp>
        <p:sp>
          <p:nvSpPr>
            <p:cNvPr id="123" name="Oval 122"/>
            <p:cNvSpPr/>
            <p:nvPr/>
          </p:nvSpPr>
          <p:spPr>
            <a:xfrm>
              <a:off x="1945288" y="3755572"/>
              <a:ext cx="181724" cy="228600"/>
            </a:xfrm>
            <a:prstGeom prst="ellipse">
              <a:avLst/>
            </a:prstGeom>
            <a:solidFill>
              <a:srgbClr val="0505FF"/>
            </a:solidFill>
            <a:ln>
              <a:solidFill>
                <a:srgbClr val="0505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101051" y="3700046"/>
              <a:ext cx="7307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link(B, C)</a:t>
              </a:r>
            </a:p>
          </p:txBody>
        </p:sp>
        <p:cxnSp>
          <p:nvCxnSpPr>
            <p:cNvPr id="125" name="Straight Connector 124"/>
            <p:cNvCxnSpPr>
              <a:stCxn id="121" idx="4"/>
              <a:endCxn id="123" idx="0"/>
            </p:cNvCxnSpPr>
            <p:nvPr/>
          </p:nvCxnSpPr>
          <p:spPr>
            <a:xfrm>
              <a:off x="2036150" y="3461658"/>
              <a:ext cx="0" cy="293914"/>
            </a:xfrm>
            <a:prstGeom prst="line">
              <a:avLst/>
            </a:prstGeom>
            <a:ln w="38100">
              <a:solidFill>
                <a:srgbClr val="0505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21" idx="6"/>
              <a:endCxn id="116" idx="2"/>
            </p:cNvCxnSpPr>
            <p:nvPr/>
          </p:nvCxnSpPr>
          <p:spPr>
            <a:xfrm>
              <a:off x="2127012" y="3347358"/>
              <a:ext cx="997188" cy="0"/>
            </a:xfrm>
            <a:prstGeom prst="line">
              <a:avLst/>
            </a:prstGeom>
            <a:ln w="38100">
              <a:solidFill>
                <a:srgbClr val="0505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39"/>
          <p:cNvGrpSpPr/>
          <p:nvPr/>
        </p:nvGrpSpPr>
        <p:grpSpPr>
          <a:xfrm>
            <a:off x="76200" y="3090446"/>
            <a:ext cx="1456711" cy="871954"/>
            <a:chOff x="76200" y="3166646"/>
            <a:chExt cx="1456711" cy="871954"/>
          </a:xfrm>
        </p:grpSpPr>
        <p:sp>
          <p:nvSpPr>
            <p:cNvPr id="127" name="Oval 126"/>
            <p:cNvSpPr/>
            <p:nvPr/>
          </p:nvSpPr>
          <p:spPr>
            <a:xfrm>
              <a:off x="76200" y="3245821"/>
              <a:ext cx="181724" cy="228600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217277" y="3166646"/>
              <a:ext cx="13156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route(C, foo.com)</a:t>
              </a:r>
            </a:p>
          </p:txBody>
        </p:sp>
        <p:sp>
          <p:nvSpPr>
            <p:cNvPr id="129" name="Oval 128"/>
            <p:cNvSpPr/>
            <p:nvPr/>
          </p:nvSpPr>
          <p:spPr>
            <a:xfrm>
              <a:off x="76200" y="3768335"/>
              <a:ext cx="181724" cy="228600"/>
            </a:xfrm>
            <a:prstGeom prst="ellipse">
              <a:avLst/>
            </a:prstGeom>
            <a:solidFill>
              <a:srgbClr val="0505FF"/>
            </a:solidFill>
            <a:ln>
              <a:solidFill>
                <a:srgbClr val="0505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221808" y="3700046"/>
              <a:ext cx="11874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link(C, foo.com)</a:t>
              </a:r>
            </a:p>
          </p:txBody>
        </p:sp>
        <p:cxnSp>
          <p:nvCxnSpPr>
            <p:cNvPr id="131" name="Straight Connector 130"/>
            <p:cNvCxnSpPr>
              <a:stCxn id="127" idx="4"/>
              <a:endCxn id="129" idx="0"/>
            </p:cNvCxnSpPr>
            <p:nvPr/>
          </p:nvCxnSpPr>
          <p:spPr>
            <a:xfrm>
              <a:off x="167062" y="3474421"/>
              <a:ext cx="0" cy="293914"/>
            </a:xfrm>
            <a:prstGeom prst="line">
              <a:avLst/>
            </a:prstGeom>
            <a:ln w="38100">
              <a:solidFill>
                <a:srgbClr val="0505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2" name="Picture 1" descr="C:\Users\Wenchao\AppData\Local\Microsoft\Windows\Temporary Internet Files\Content.IE5\7FPBBG2J\MC900441468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133772"/>
            <a:ext cx="533228" cy="533228"/>
          </a:xfrm>
          <a:prstGeom prst="rect">
            <a:avLst/>
          </a:prstGeom>
          <a:noFill/>
        </p:spPr>
      </p:pic>
      <p:pic>
        <p:nvPicPr>
          <p:cNvPr id="143" name="Picture 1" descr="C:\Users\Wenchao\AppData\Local\Microsoft\Windows\Temporary Internet Files\Content.IE5\7FPBBG2J\MC900441468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73642" y="2133600"/>
            <a:ext cx="533228" cy="533228"/>
          </a:xfrm>
          <a:prstGeom prst="rect">
            <a:avLst/>
          </a:prstGeom>
          <a:noFill/>
        </p:spPr>
      </p:pic>
      <p:pic>
        <p:nvPicPr>
          <p:cNvPr id="144" name="Picture 1" descr="C:\Users\Wenchao\AppData\Local\Microsoft\Windows\Temporary Internet Files\Content.IE5\7FPBBG2J\MC900441468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42490" y="2133600"/>
            <a:ext cx="533228" cy="533228"/>
          </a:xfrm>
          <a:prstGeom prst="rect">
            <a:avLst/>
          </a:prstGeom>
          <a:noFill/>
        </p:spPr>
      </p:pic>
      <p:sp>
        <p:nvSpPr>
          <p:cNvPr id="145" name="TextBox 144"/>
          <p:cNvSpPr txBox="1"/>
          <p:nvPr/>
        </p:nvSpPr>
        <p:spPr>
          <a:xfrm>
            <a:off x="457200" y="2133600"/>
            <a:ext cx="9653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Time = t1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2330670" y="2133600"/>
            <a:ext cx="9653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Time = t2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5399518" y="2133600"/>
            <a:ext cx="9653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Time = t3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8091995" y="4267200"/>
            <a:ext cx="8996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Calibri" pitchFamily="34" charset="0"/>
                <a:cs typeface="Calibri" pitchFamily="34" charset="0"/>
              </a:rPr>
              <a:t>Timeline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486228" y="2535620"/>
            <a:ext cx="1806713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+route(A, foo.com)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5420538" y="2795986"/>
            <a:ext cx="778332" cy="404414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5268310" y="2601310"/>
            <a:ext cx="181724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7465967" y="3103180"/>
            <a:ext cx="1645920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+route(C, foo.com)</a:t>
            </a:r>
          </a:p>
        </p:txBody>
      </p:sp>
      <p:cxnSp>
        <p:nvCxnSpPr>
          <p:cNvPr id="65" name="Straight Connector 64"/>
          <p:cNvCxnSpPr>
            <a:stCxn id="60" idx="4"/>
            <a:endCxn id="61" idx="0"/>
          </p:cNvCxnSpPr>
          <p:nvPr/>
        </p:nvCxnSpPr>
        <p:spPr>
          <a:xfrm>
            <a:off x="7442256" y="3397470"/>
            <a:ext cx="5674" cy="29166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6274424" y="2895600"/>
            <a:ext cx="1792094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+route(B, foo.com)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477442" y="3626070"/>
            <a:ext cx="1632178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+link(C, foo.com)</a:t>
            </a:r>
          </a:p>
        </p:txBody>
      </p:sp>
      <p:sp>
        <p:nvSpPr>
          <p:cNvPr id="60" name="Oval 59"/>
          <p:cNvSpPr/>
          <p:nvPr/>
        </p:nvSpPr>
        <p:spPr>
          <a:xfrm>
            <a:off x="7351394" y="3168870"/>
            <a:ext cx="181724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7357068" y="3689130"/>
            <a:ext cx="181724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6172028" y="3166240"/>
            <a:ext cx="181724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59" idx="6"/>
            <a:endCxn id="60" idx="2"/>
          </p:cNvCxnSpPr>
          <p:nvPr/>
        </p:nvCxnSpPr>
        <p:spPr>
          <a:xfrm>
            <a:off x="6353752" y="3280540"/>
            <a:ext cx="997642" cy="263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advTm="1042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8" grpId="0" animBg="1"/>
      <p:bldP spid="81" grpId="0" animBg="1"/>
      <p:bldP spid="80" grpId="0" animBg="1"/>
      <p:bldP spid="82" grpId="0" animBg="1"/>
      <p:bldP spid="60" grpId="0" animBg="1"/>
      <p:bldP spid="61" grpId="0" animBg="1"/>
      <p:bldP spid="5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Secure Network Provenance</a:t>
            </a:r>
            <a:endParaRPr lang="en-US" altLang="zh-CN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495800"/>
            <a:ext cx="8458200" cy="1905000"/>
          </a:xfrm>
        </p:spPr>
        <p:txBody>
          <a:bodyPr/>
          <a:lstStyle/>
          <a:p>
            <a:pPr>
              <a:buClr>
                <a:srgbClr val="00007D"/>
              </a:buClr>
            </a:pPr>
            <a:r>
              <a:rPr lang="en-AU" altLang="zh-CN" sz="2800" b="1" dirty="0" smtClean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Challenge #3. </a:t>
            </a:r>
            <a:r>
              <a:rPr lang="en-AU" altLang="zh-CN" sz="28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Partition and secure provenance</a:t>
            </a:r>
            <a:endParaRPr lang="en-AU" altLang="zh-CN" sz="2800" b="1" dirty="0" smtClean="0">
              <a:solidFill>
                <a:srgbClr val="00000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lvl="1">
              <a:buClr>
                <a:srgbClr val="00007D"/>
              </a:buClr>
            </a:pPr>
            <a:r>
              <a:rPr lang="en-AU" altLang="zh-CN" sz="2400" dirty="0" smtClean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A trusted node would be ideal, but we don’t have one</a:t>
            </a:r>
          </a:p>
          <a:p>
            <a:pPr lvl="1">
              <a:buClr>
                <a:srgbClr val="00007D"/>
              </a:buClr>
            </a:pPr>
            <a:r>
              <a:rPr lang="en-US" altLang="zh-CN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Need to partition the graph among the nodes themselves</a:t>
            </a:r>
            <a:endParaRPr lang="en-AU" altLang="zh-CN" sz="2400" dirty="0" smtClean="0">
              <a:solidFill>
                <a:srgbClr val="00000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lvl="1">
              <a:buClr>
                <a:srgbClr val="00007D"/>
              </a:buClr>
            </a:pPr>
            <a:r>
              <a:rPr lang="en-US" altLang="zh-CN" sz="2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Prevent nodes from altering the graph</a:t>
            </a:r>
            <a:endParaRPr lang="en-US" altLang="zh-CN" sz="2400" i="1" dirty="0">
              <a:solidFill>
                <a:srgbClr val="0505FF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305800" y="6248400"/>
            <a:ext cx="838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BB4478-2010-47DB-A8C1-F36CA706AB9A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6694593" y="3744686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6872060" y="3665511"/>
            <a:ext cx="16550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route(C, foo.com)</a:t>
            </a:r>
          </a:p>
        </p:txBody>
      </p:sp>
      <p:sp>
        <p:nvSpPr>
          <p:cNvPr id="55" name="Oval 54"/>
          <p:cNvSpPr/>
          <p:nvPr/>
        </p:nvSpPr>
        <p:spPr>
          <a:xfrm>
            <a:off x="6694593" y="4267200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6877760" y="4198911"/>
            <a:ext cx="14938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link(C, foo.com)</a:t>
            </a:r>
          </a:p>
        </p:txBody>
      </p:sp>
      <p:cxnSp>
        <p:nvCxnSpPr>
          <p:cNvPr id="57" name="Straight Connector 56"/>
          <p:cNvCxnSpPr>
            <a:stCxn id="53" idx="4"/>
            <a:endCxn id="55" idx="0"/>
          </p:cNvCxnSpPr>
          <p:nvPr/>
        </p:nvCxnSpPr>
        <p:spPr>
          <a:xfrm>
            <a:off x="6808893" y="3973286"/>
            <a:ext cx="0" cy="293914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4253019" y="3744686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4470400" y="3505200"/>
            <a:ext cx="16562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route(B, foo.com)</a:t>
            </a:r>
          </a:p>
        </p:txBody>
      </p:sp>
      <p:sp>
        <p:nvSpPr>
          <p:cNvPr id="60" name="Oval 59"/>
          <p:cNvSpPr/>
          <p:nvPr/>
        </p:nvSpPr>
        <p:spPr>
          <a:xfrm>
            <a:off x="4253019" y="4267200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4448961" y="4211674"/>
            <a:ext cx="919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link(B, C)</a:t>
            </a:r>
          </a:p>
        </p:txBody>
      </p:sp>
      <p:cxnSp>
        <p:nvCxnSpPr>
          <p:cNvPr id="62" name="Straight Connector 61"/>
          <p:cNvCxnSpPr>
            <a:stCxn id="58" idx="4"/>
            <a:endCxn id="60" idx="0"/>
          </p:cNvCxnSpPr>
          <p:nvPr/>
        </p:nvCxnSpPr>
        <p:spPr>
          <a:xfrm>
            <a:off x="4367319" y="3973286"/>
            <a:ext cx="0" cy="293914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2520300" y="3026228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2721430" y="2938046"/>
            <a:ext cx="16669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route(A, foo.com)</a:t>
            </a:r>
          </a:p>
        </p:txBody>
      </p:sp>
      <p:sp>
        <p:nvSpPr>
          <p:cNvPr id="65" name="Oval 64"/>
          <p:cNvSpPr/>
          <p:nvPr/>
        </p:nvSpPr>
        <p:spPr>
          <a:xfrm>
            <a:off x="2209800" y="3514988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2394856" y="3471446"/>
            <a:ext cx="933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link(A, B)</a:t>
            </a:r>
          </a:p>
        </p:txBody>
      </p:sp>
      <p:cxnSp>
        <p:nvCxnSpPr>
          <p:cNvPr id="67" name="Straight Connector 66"/>
          <p:cNvCxnSpPr>
            <a:stCxn id="63" idx="4"/>
            <a:endCxn id="65" idx="0"/>
          </p:cNvCxnSpPr>
          <p:nvPr/>
        </p:nvCxnSpPr>
        <p:spPr>
          <a:xfrm flipH="1">
            <a:off x="2324100" y="3254828"/>
            <a:ext cx="310500" cy="260160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3" idx="5"/>
            <a:endCxn id="58" idx="1"/>
          </p:cNvCxnSpPr>
          <p:nvPr/>
        </p:nvCxnSpPr>
        <p:spPr>
          <a:xfrm>
            <a:off x="2715422" y="3221350"/>
            <a:ext cx="1571075" cy="556814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58" idx="6"/>
            <a:endCxn id="53" idx="2"/>
          </p:cNvCxnSpPr>
          <p:nvPr/>
        </p:nvCxnSpPr>
        <p:spPr>
          <a:xfrm>
            <a:off x="4481619" y="3858986"/>
            <a:ext cx="2212974" cy="0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val 105"/>
          <p:cNvSpPr/>
          <p:nvPr/>
        </p:nvSpPr>
        <p:spPr>
          <a:xfrm>
            <a:off x="3521195" y="2100942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/>
          <p:cNvSpPr txBox="1"/>
          <p:nvPr/>
        </p:nvSpPr>
        <p:spPr>
          <a:xfrm>
            <a:off x="3673595" y="1905000"/>
            <a:ext cx="1668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route(D, foo.com)</a:t>
            </a:r>
          </a:p>
        </p:txBody>
      </p:sp>
      <p:sp>
        <p:nvSpPr>
          <p:cNvPr id="108" name="Oval 107"/>
          <p:cNvSpPr/>
          <p:nvPr/>
        </p:nvSpPr>
        <p:spPr>
          <a:xfrm>
            <a:off x="3521195" y="2546164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/>
          <p:cNvSpPr txBox="1"/>
          <p:nvPr/>
        </p:nvSpPr>
        <p:spPr>
          <a:xfrm>
            <a:off x="3717137" y="2486290"/>
            <a:ext cx="9229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link(D, E)</a:t>
            </a:r>
          </a:p>
        </p:txBody>
      </p:sp>
      <p:cxnSp>
        <p:nvCxnSpPr>
          <p:cNvPr id="110" name="Straight Connector 109"/>
          <p:cNvCxnSpPr>
            <a:stCxn id="106" idx="4"/>
            <a:endCxn id="108" idx="0"/>
          </p:cNvCxnSpPr>
          <p:nvPr/>
        </p:nvCxnSpPr>
        <p:spPr>
          <a:xfrm>
            <a:off x="3635495" y="2329542"/>
            <a:ext cx="0" cy="216622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5849074" y="2100944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extBox 118"/>
          <p:cNvSpPr txBox="1"/>
          <p:nvPr/>
        </p:nvSpPr>
        <p:spPr>
          <a:xfrm>
            <a:off x="6048313" y="2023646"/>
            <a:ext cx="16478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route(E, foo.com)</a:t>
            </a:r>
          </a:p>
        </p:txBody>
      </p:sp>
      <p:sp>
        <p:nvSpPr>
          <p:cNvPr id="120" name="Oval 119"/>
          <p:cNvSpPr/>
          <p:nvPr/>
        </p:nvSpPr>
        <p:spPr>
          <a:xfrm>
            <a:off x="5943600" y="2559242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>
            <a:off x="6139542" y="2514600"/>
            <a:ext cx="914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link(E, B)</a:t>
            </a:r>
          </a:p>
        </p:txBody>
      </p:sp>
      <p:cxnSp>
        <p:nvCxnSpPr>
          <p:cNvPr id="122" name="Straight Connector 121"/>
          <p:cNvCxnSpPr>
            <a:stCxn id="111" idx="4"/>
            <a:endCxn id="120" idx="0"/>
          </p:cNvCxnSpPr>
          <p:nvPr/>
        </p:nvCxnSpPr>
        <p:spPr>
          <a:xfrm>
            <a:off x="5963374" y="2329544"/>
            <a:ext cx="94526" cy="229698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106" idx="6"/>
            <a:endCxn id="111" idx="2"/>
          </p:cNvCxnSpPr>
          <p:nvPr/>
        </p:nvCxnSpPr>
        <p:spPr>
          <a:xfrm>
            <a:off x="3749795" y="2215242"/>
            <a:ext cx="2099279" cy="2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11" idx="3"/>
          </p:cNvCxnSpPr>
          <p:nvPr/>
        </p:nvCxnSpPr>
        <p:spPr>
          <a:xfrm flipH="1">
            <a:off x="4448141" y="2296066"/>
            <a:ext cx="1434411" cy="1482098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104209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Partitioning the Provenance Graph</a:t>
            </a:r>
            <a:endParaRPr lang="en-US" altLang="zh-CN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648200"/>
            <a:ext cx="8458200" cy="1905000"/>
          </a:xfrm>
        </p:spPr>
        <p:txBody>
          <a:bodyPr/>
          <a:lstStyle/>
          <a:p>
            <a:pPr>
              <a:buClr>
                <a:srgbClr val="00007D"/>
              </a:buClr>
            </a:pPr>
            <a:r>
              <a:rPr lang="en-US" altLang="zh-CN" sz="2800" b="1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Step 1: Each node keeps vertices about local actions</a:t>
            </a:r>
            <a:endParaRPr lang="en-AU" altLang="zh-CN" sz="2800" b="1" dirty="0" smtClean="0">
              <a:solidFill>
                <a:srgbClr val="00000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lvl="1">
              <a:buClr>
                <a:srgbClr val="00007D"/>
              </a:buClr>
            </a:pPr>
            <a:r>
              <a:rPr lang="en-US" altLang="zh-CN" sz="2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Split cross-node communications</a:t>
            </a:r>
          </a:p>
          <a:p>
            <a:pPr>
              <a:buClr>
                <a:srgbClr val="00007D"/>
              </a:buClr>
            </a:pPr>
            <a:r>
              <a:rPr lang="en-US" altLang="zh-CN" sz="2800" b="1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Step 2: Make the graph tamper-evident</a:t>
            </a:r>
          </a:p>
          <a:p>
            <a:pPr lvl="1">
              <a:buClr>
                <a:srgbClr val="00007D"/>
              </a:buClr>
            </a:pPr>
            <a:endParaRPr lang="en-US" altLang="zh-CN" sz="2400" dirty="0" smtClean="0"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305800" y="6248400"/>
            <a:ext cx="838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BB4478-2010-47DB-A8C1-F36CA706AB9A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6694593" y="3744686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6872060" y="3665511"/>
            <a:ext cx="16550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route(C, foo.com)</a:t>
            </a:r>
          </a:p>
        </p:txBody>
      </p:sp>
      <p:sp>
        <p:nvSpPr>
          <p:cNvPr id="55" name="Oval 54"/>
          <p:cNvSpPr/>
          <p:nvPr/>
        </p:nvSpPr>
        <p:spPr>
          <a:xfrm>
            <a:off x="6694593" y="4267200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6877760" y="4198911"/>
            <a:ext cx="14938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link(C, foo.com)</a:t>
            </a:r>
          </a:p>
        </p:txBody>
      </p:sp>
      <p:cxnSp>
        <p:nvCxnSpPr>
          <p:cNvPr id="57" name="Straight Connector 56"/>
          <p:cNvCxnSpPr>
            <a:stCxn id="53" idx="4"/>
            <a:endCxn id="55" idx="0"/>
          </p:cNvCxnSpPr>
          <p:nvPr/>
        </p:nvCxnSpPr>
        <p:spPr>
          <a:xfrm>
            <a:off x="6808893" y="3973286"/>
            <a:ext cx="0" cy="293914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4253019" y="3744686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4470400" y="3505200"/>
            <a:ext cx="16562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route(B, foo.com)</a:t>
            </a:r>
          </a:p>
        </p:txBody>
      </p:sp>
      <p:sp>
        <p:nvSpPr>
          <p:cNvPr id="60" name="Oval 59"/>
          <p:cNvSpPr/>
          <p:nvPr/>
        </p:nvSpPr>
        <p:spPr>
          <a:xfrm>
            <a:off x="4253019" y="4267200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4448961" y="4211674"/>
            <a:ext cx="919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link(B, C)</a:t>
            </a:r>
          </a:p>
        </p:txBody>
      </p:sp>
      <p:cxnSp>
        <p:nvCxnSpPr>
          <p:cNvPr id="62" name="Straight Connector 61"/>
          <p:cNvCxnSpPr>
            <a:stCxn id="58" idx="4"/>
            <a:endCxn id="60" idx="0"/>
          </p:cNvCxnSpPr>
          <p:nvPr/>
        </p:nvCxnSpPr>
        <p:spPr>
          <a:xfrm>
            <a:off x="4367319" y="3973286"/>
            <a:ext cx="0" cy="293914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2520300" y="3026228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2721430" y="2938046"/>
            <a:ext cx="16669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route(A, foo.com)</a:t>
            </a:r>
          </a:p>
        </p:txBody>
      </p:sp>
      <p:sp>
        <p:nvSpPr>
          <p:cNvPr id="65" name="Oval 64"/>
          <p:cNvSpPr/>
          <p:nvPr/>
        </p:nvSpPr>
        <p:spPr>
          <a:xfrm>
            <a:off x="2209800" y="3514988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2394856" y="3471446"/>
            <a:ext cx="933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link(A, B)</a:t>
            </a:r>
          </a:p>
        </p:txBody>
      </p:sp>
      <p:cxnSp>
        <p:nvCxnSpPr>
          <p:cNvPr id="67" name="Straight Connector 66"/>
          <p:cNvCxnSpPr>
            <a:stCxn id="63" idx="4"/>
            <a:endCxn id="65" idx="0"/>
          </p:cNvCxnSpPr>
          <p:nvPr/>
        </p:nvCxnSpPr>
        <p:spPr>
          <a:xfrm flipH="1">
            <a:off x="2324100" y="3254828"/>
            <a:ext cx="310500" cy="260160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3" idx="5"/>
            <a:endCxn id="58" idx="1"/>
          </p:cNvCxnSpPr>
          <p:nvPr/>
        </p:nvCxnSpPr>
        <p:spPr>
          <a:xfrm>
            <a:off x="2715422" y="3221350"/>
            <a:ext cx="1571075" cy="556814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58" idx="6"/>
            <a:endCxn id="53" idx="2"/>
          </p:cNvCxnSpPr>
          <p:nvPr/>
        </p:nvCxnSpPr>
        <p:spPr>
          <a:xfrm>
            <a:off x="4481619" y="3858986"/>
            <a:ext cx="2212974" cy="0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val 105"/>
          <p:cNvSpPr/>
          <p:nvPr/>
        </p:nvSpPr>
        <p:spPr>
          <a:xfrm>
            <a:off x="3521195" y="2100942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/>
          <p:cNvSpPr txBox="1"/>
          <p:nvPr/>
        </p:nvSpPr>
        <p:spPr>
          <a:xfrm>
            <a:off x="3673595" y="1905000"/>
            <a:ext cx="1668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route(D, foo.com)</a:t>
            </a:r>
          </a:p>
        </p:txBody>
      </p:sp>
      <p:sp>
        <p:nvSpPr>
          <p:cNvPr id="108" name="Oval 107"/>
          <p:cNvSpPr/>
          <p:nvPr/>
        </p:nvSpPr>
        <p:spPr>
          <a:xfrm>
            <a:off x="3521195" y="2546164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/>
          <p:cNvSpPr txBox="1"/>
          <p:nvPr/>
        </p:nvSpPr>
        <p:spPr>
          <a:xfrm>
            <a:off x="3717137" y="2486290"/>
            <a:ext cx="9229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link(D, E)</a:t>
            </a:r>
          </a:p>
        </p:txBody>
      </p:sp>
      <p:cxnSp>
        <p:nvCxnSpPr>
          <p:cNvPr id="110" name="Straight Connector 109"/>
          <p:cNvCxnSpPr>
            <a:stCxn id="106" idx="4"/>
            <a:endCxn id="108" idx="0"/>
          </p:cNvCxnSpPr>
          <p:nvPr/>
        </p:nvCxnSpPr>
        <p:spPr>
          <a:xfrm>
            <a:off x="3635495" y="2329542"/>
            <a:ext cx="0" cy="216622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5849074" y="2100944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extBox 118"/>
          <p:cNvSpPr txBox="1"/>
          <p:nvPr/>
        </p:nvSpPr>
        <p:spPr>
          <a:xfrm>
            <a:off x="6048313" y="2023646"/>
            <a:ext cx="16478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route(E, foo.com)</a:t>
            </a:r>
          </a:p>
        </p:txBody>
      </p:sp>
      <p:sp>
        <p:nvSpPr>
          <p:cNvPr id="120" name="Oval 119"/>
          <p:cNvSpPr/>
          <p:nvPr/>
        </p:nvSpPr>
        <p:spPr>
          <a:xfrm>
            <a:off x="5943600" y="2559242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>
            <a:off x="6139542" y="2514600"/>
            <a:ext cx="914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link(E, B)</a:t>
            </a:r>
          </a:p>
        </p:txBody>
      </p:sp>
      <p:cxnSp>
        <p:nvCxnSpPr>
          <p:cNvPr id="122" name="Straight Connector 121"/>
          <p:cNvCxnSpPr>
            <a:stCxn id="111" idx="4"/>
            <a:endCxn id="120" idx="0"/>
          </p:cNvCxnSpPr>
          <p:nvPr/>
        </p:nvCxnSpPr>
        <p:spPr>
          <a:xfrm>
            <a:off x="5963374" y="2329544"/>
            <a:ext cx="94526" cy="229698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106" idx="6"/>
            <a:endCxn id="111" idx="2"/>
          </p:cNvCxnSpPr>
          <p:nvPr/>
        </p:nvCxnSpPr>
        <p:spPr>
          <a:xfrm>
            <a:off x="3749795" y="2215242"/>
            <a:ext cx="2099279" cy="2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11" idx="3"/>
          </p:cNvCxnSpPr>
          <p:nvPr/>
        </p:nvCxnSpPr>
        <p:spPr>
          <a:xfrm flipH="1">
            <a:off x="4448141" y="2296066"/>
            <a:ext cx="1434411" cy="1482098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 bwMode="auto">
          <a:xfrm flipH="1">
            <a:off x="3657600" y="3124200"/>
            <a:ext cx="4343399" cy="145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CC33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H="1" flipV="1">
            <a:off x="1828800" y="2209800"/>
            <a:ext cx="1828800" cy="9144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CC33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flipH="1">
            <a:off x="2895600" y="3124200"/>
            <a:ext cx="762000" cy="14478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CC33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5715000" y="3124200"/>
            <a:ext cx="0" cy="14478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CC33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4724400" y="1676400"/>
            <a:ext cx="0" cy="14478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CC33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3394464" y="3331028"/>
            <a:ext cx="152400" cy="3048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 flipV="1">
            <a:off x="3352800" y="3394840"/>
            <a:ext cx="228600" cy="1524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2514600" y="3700046"/>
            <a:ext cx="627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505FF"/>
                </a:solidFill>
                <a:latin typeface="Calibri" pitchFamily="34" charset="0"/>
                <a:cs typeface="Calibri" pitchFamily="34" charset="0"/>
              </a:rPr>
              <a:t>RECV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256545" y="3700046"/>
            <a:ext cx="6463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505FF"/>
                </a:solidFill>
                <a:latin typeface="Calibri" pitchFamily="34" charset="0"/>
                <a:cs typeface="Calibri" pitchFamily="34" charset="0"/>
              </a:rPr>
              <a:t>SEND</a:t>
            </a:r>
          </a:p>
        </p:txBody>
      </p:sp>
      <p:cxnSp>
        <p:nvCxnSpPr>
          <p:cNvPr id="44" name="Straight Connector 43"/>
          <p:cNvCxnSpPr>
            <a:endCxn id="42" idx="0"/>
          </p:cNvCxnSpPr>
          <p:nvPr/>
        </p:nvCxnSpPr>
        <p:spPr>
          <a:xfrm>
            <a:off x="2715422" y="3221350"/>
            <a:ext cx="112822" cy="478696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3962400" y="3873500"/>
            <a:ext cx="290619" cy="1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3098009" y="3879057"/>
            <a:ext cx="221454" cy="1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Pie 74"/>
          <p:cNvSpPr/>
          <p:nvPr/>
        </p:nvSpPr>
        <p:spPr>
          <a:xfrm>
            <a:off x="2471734" y="3755237"/>
            <a:ext cx="228600" cy="228600"/>
          </a:xfrm>
          <a:prstGeom prst="pie">
            <a:avLst>
              <a:gd name="adj1" fmla="val 5498195"/>
              <a:gd name="adj2" fmla="val 16200000"/>
            </a:avLst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Pie 75"/>
          <p:cNvSpPr/>
          <p:nvPr/>
        </p:nvSpPr>
        <p:spPr>
          <a:xfrm rot="10800000">
            <a:off x="3705230" y="3757610"/>
            <a:ext cx="228600" cy="228600"/>
          </a:xfrm>
          <a:prstGeom prst="pie">
            <a:avLst>
              <a:gd name="adj1" fmla="val 5498195"/>
              <a:gd name="adj2" fmla="val 16200000"/>
            </a:avLst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51" name="Picture 2" descr="C:\Users\Steven\AppData\Local\Microsoft\Windows\Temporary Internet Files\Content.IE5\IU4ZJ9YE\MC90043162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3657600"/>
            <a:ext cx="688975" cy="68897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042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6" grpId="0"/>
      <p:bldP spid="59" grpId="0"/>
      <p:bldP spid="61" grpId="0"/>
      <p:bldP spid="64" grpId="0"/>
      <p:bldP spid="66" grpId="0"/>
      <p:bldP spid="107" grpId="0"/>
      <p:bldP spid="109" grpId="0"/>
      <p:bldP spid="119" grpId="0"/>
      <p:bldP spid="121" grpId="0"/>
      <p:bldP spid="42" grpId="0"/>
      <p:bldP spid="43" grpId="0"/>
      <p:bldP spid="75" grpId="0" animBg="1"/>
      <p:bldP spid="7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Securing Cross-Node Edges</a:t>
            </a:r>
            <a:endParaRPr lang="en-US" altLang="zh-CN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648200"/>
            <a:ext cx="8458200" cy="1905000"/>
          </a:xfrm>
        </p:spPr>
        <p:txBody>
          <a:bodyPr/>
          <a:lstStyle/>
          <a:p>
            <a:pPr>
              <a:buClr>
                <a:srgbClr val="00007D"/>
              </a:buClr>
            </a:pPr>
            <a:r>
              <a:rPr lang="en-US" altLang="zh-CN" sz="2800" b="1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Step 1: Each node keeps vertices about local actions</a:t>
            </a:r>
            <a:endParaRPr lang="en-AU" altLang="zh-CN" sz="2800" b="1" dirty="0" smtClean="0">
              <a:solidFill>
                <a:srgbClr val="00000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lvl="1">
              <a:buClr>
                <a:srgbClr val="00007D"/>
              </a:buClr>
            </a:pPr>
            <a:r>
              <a:rPr lang="en-US" altLang="zh-CN" sz="2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Split cross-node communications</a:t>
            </a:r>
          </a:p>
          <a:p>
            <a:pPr>
              <a:buClr>
                <a:srgbClr val="00007D"/>
              </a:buClr>
            </a:pPr>
            <a:r>
              <a:rPr lang="en-US" altLang="zh-CN" sz="2800" b="1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Step 2: Make the graph tamper-evident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Secure cross-node edges (</a:t>
            </a: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evidence of omissions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305800" y="6248400"/>
            <a:ext cx="838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BB4478-2010-47DB-A8C1-F36CA706AB9A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81" name="Oval 80"/>
          <p:cNvSpPr/>
          <p:nvPr/>
        </p:nvSpPr>
        <p:spPr>
          <a:xfrm>
            <a:off x="8020048" y="3820886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8020048" y="4343400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Connector 84"/>
          <p:cNvCxnSpPr>
            <a:stCxn id="81" idx="4"/>
            <a:endCxn id="83" idx="0"/>
          </p:cNvCxnSpPr>
          <p:nvPr/>
        </p:nvCxnSpPr>
        <p:spPr>
          <a:xfrm>
            <a:off x="8134348" y="4049486"/>
            <a:ext cx="0" cy="293914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>
            <a:off x="6710468" y="3820886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6710468" y="4343400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Straight Connector 89"/>
          <p:cNvCxnSpPr>
            <a:stCxn id="86" idx="4"/>
            <a:endCxn id="88" idx="0"/>
          </p:cNvCxnSpPr>
          <p:nvPr/>
        </p:nvCxnSpPr>
        <p:spPr>
          <a:xfrm>
            <a:off x="6824768" y="4049486"/>
            <a:ext cx="0" cy="293914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4806301" y="3102428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4495801" y="3591188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Straight Connector 94"/>
          <p:cNvCxnSpPr>
            <a:stCxn id="91" idx="4"/>
            <a:endCxn id="93" idx="0"/>
          </p:cNvCxnSpPr>
          <p:nvPr/>
        </p:nvCxnSpPr>
        <p:spPr>
          <a:xfrm flipH="1">
            <a:off x="4610101" y="3331028"/>
            <a:ext cx="310500" cy="260160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86" idx="6"/>
            <a:endCxn id="81" idx="2"/>
          </p:cNvCxnSpPr>
          <p:nvPr/>
        </p:nvCxnSpPr>
        <p:spPr>
          <a:xfrm>
            <a:off x="6939068" y="3935186"/>
            <a:ext cx="1080980" cy="0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5807196" y="2177142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5807196" y="2622364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Straight Connector 111"/>
          <p:cNvCxnSpPr>
            <a:stCxn id="98" idx="4"/>
            <a:endCxn id="100" idx="0"/>
          </p:cNvCxnSpPr>
          <p:nvPr/>
        </p:nvCxnSpPr>
        <p:spPr>
          <a:xfrm>
            <a:off x="5921496" y="2405742"/>
            <a:ext cx="0" cy="216622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Oval 112"/>
          <p:cNvSpPr/>
          <p:nvPr/>
        </p:nvSpPr>
        <p:spPr>
          <a:xfrm>
            <a:off x="7162800" y="2177144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7162800" y="2602786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7" name="Straight Connector 116"/>
          <p:cNvCxnSpPr>
            <a:stCxn id="113" idx="4"/>
            <a:endCxn id="115" idx="0"/>
          </p:cNvCxnSpPr>
          <p:nvPr/>
        </p:nvCxnSpPr>
        <p:spPr>
          <a:xfrm>
            <a:off x="7277100" y="2405744"/>
            <a:ext cx="0" cy="197042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98" idx="6"/>
            <a:endCxn id="113" idx="2"/>
          </p:cNvCxnSpPr>
          <p:nvPr/>
        </p:nvCxnSpPr>
        <p:spPr>
          <a:xfrm>
            <a:off x="6035796" y="2291442"/>
            <a:ext cx="1127004" cy="2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 bwMode="auto">
          <a:xfrm flipH="1">
            <a:off x="5943602" y="3200400"/>
            <a:ext cx="2590798" cy="145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CC33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H="1" flipV="1">
            <a:off x="4800600" y="2590800"/>
            <a:ext cx="1143001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CC33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 flipH="1">
            <a:off x="5181601" y="3200400"/>
            <a:ext cx="762000" cy="14478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CC33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7467600" y="3200400"/>
            <a:ext cx="0" cy="14478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CC33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>
            <a:off x="6629400" y="1752600"/>
            <a:ext cx="0" cy="14478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CC33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4800601" y="3776246"/>
            <a:ext cx="627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505FF"/>
                </a:solidFill>
                <a:latin typeface="Calibri" pitchFamily="34" charset="0"/>
                <a:cs typeface="Calibri" pitchFamily="34" charset="0"/>
              </a:rPr>
              <a:t>RECV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678270" y="3776246"/>
            <a:ext cx="6463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505FF"/>
                </a:solidFill>
                <a:latin typeface="Calibri" pitchFamily="34" charset="0"/>
                <a:cs typeface="Calibri" pitchFamily="34" charset="0"/>
              </a:rPr>
              <a:t>SEND</a:t>
            </a:r>
          </a:p>
        </p:txBody>
      </p:sp>
      <p:cxnSp>
        <p:nvCxnSpPr>
          <p:cNvPr id="73" name="Straight Connector 72"/>
          <p:cNvCxnSpPr>
            <a:stCxn id="91" idx="5"/>
            <a:endCxn id="71" idx="0"/>
          </p:cNvCxnSpPr>
          <p:nvPr/>
        </p:nvCxnSpPr>
        <p:spPr>
          <a:xfrm>
            <a:off x="5001423" y="3297550"/>
            <a:ext cx="112822" cy="478696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419849" y="3949700"/>
            <a:ext cx="290619" cy="1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377545" y="3940628"/>
            <a:ext cx="381000" cy="1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9" name="Picture 2" descr="C:\Users\Steven\AppData\Local\Microsoft\Windows\Temporary Internet Files\Content.IE5\IU4ZJ9YE\MC90043162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1" y="3654425"/>
            <a:ext cx="688975" cy="688975"/>
          </a:xfrm>
          <a:prstGeom prst="rect">
            <a:avLst/>
          </a:prstGeom>
          <a:noFill/>
        </p:spPr>
      </p:pic>
      <p:cxnSp>
        <p:nvCxnSpPr>
          <p:cNvPr id="56" name="Straight Connector 55"/>
          <p:cNvCxnSpPr>
            <a:stCxn id="69" idx="0"/>
            <a:endCxn id="60" idx="4"/>
          </p:cNvCxnSpPr>
          <p:nvPr/>
        </p:nvCxnSpPr>
        <p:spPr bwMode="auto">
          <a:xfrm flipH="1">
            <a:off x="1333500" y="3619500"/>
            <a:ext cx="1601238" cy="129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7" name="Group 74"/>
          <p:cNvGrpSpPr>
            <a:grpSpLocks/>
          </p:cNvGrpSpPr>
          <p:nvPr/>
        </p:nvGrpSpPr>
        <p:grpSpPr bwMode="auto">
          <a:xfrm>
            <a:off x="1066800" y="3429000"/>
            <a:ext cx="533400" cy="381000"/>
            <a:chOff x="2423" y="2253"/>
            <a:chExt cx="257" cy="147"/>
          </a:xfrm>
        </p:grpSpPr>
        <p:sp>
          <p:nvSpPr>
            <p:cNvPr id="59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0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61" name="Group 77"/>
            <p:cNvGrpSpPr>
              <a:grpSpLocks/>
            </p:cNvGrpSpPr>
            <p:nvPr/>
          </p:nvGrpSpPr>
          <p:grpSpPr bwMode="auto">
            <a:xfrm>
              <a:off x="2445" y="2254"/>
              <a:ext cx="166" cy="52"/>
              <a:chOff x="2242" y="2225"/>
              <a:chExt cx="626" cy="249"/>
            </a:xfrm>
          </p:grpSpPr>
          <p:sp>
            <p:nvSpPr>
              <p:cNvPr id="62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5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6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7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8" name="Group 74"/>
          <p:cNvGrpSpPr>
            <a:grpSpLocks/>
          </p:cNvGrpSpPr>
          <p:nvPr/>
        </p:nvGrpSpPr>
        <p:grpSpPr bwMode="auto">
          <a:xfrm>
            <a:off x="2667000" y="3429000"/>
            <a:ext cx="533400" cy="381000"/>
            <a:chOff x="2423" y="2253"/>
            <a:chExt cx="257" cy="147"/>
          </a:xfrm>
        </p:grpSpPr>
        <p:sp>
          <p:nvSpPr>
            <p:cNvPr id="69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0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74" name="Group 77"/>
            <p:cNvGrpSpPr>
              <a:grpSpLocks/>
            </p:cNvGrpSpPr>
            <p:nvPr/>
          </p:nvGrpSpPr>
          <p:grpSpPr bwMode="auto">
            <a:xfrm>
              <a:off x="2445" y="2254"/>
              <a:ext cx="166" cy="52"/>
              <a:chOff x="2242" y="2225"/>
              <a:chExt cx="626" cy="249"/>
            </a:xfrm>
          </p:grpSpPr>
          <p:sp>
            <p:nvSpPr>
              <p:cNvPr id="75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7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8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0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02" name="Oval 101"/>
          <p:cNvSpPr/>
          <p:nvPr/>
        </p:nvSpPr>
        <p:spPr>
          <a:xfrm>
            <a:off x="1219200" y="3489960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1219200" y="3962400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4" name="Straight Connector 103"/>
          <p:cNvCxnSpPr/>
          <p:nvPr/>
        </p:nvCxnSpPr>
        <p:spPr bwMode="auto">
          <a:xfrm flipV="1">
            <a:off x="2133600" y="2133600"/>
            <a:ext cx="0" cy="22098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505FF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5" name="Oval 104"/>
          <p:cNvSpPr/>
          <p:nvPr/>
        </p:nvSpPr>
        <p:spPr>
          <a:xfrm>
            <a:off x="2819400" y="3505200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2819400" y="3977640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Straight Connector 129"/>
          <p:cNvCxnSpPr/>
          <p:nvPr/>
        </p:nvCxnSpPr>
        <p:spPr>
          <a:xfrm flipH="1">
            <a:off x="3048000" y="3619500"/>
            <a:ext cx="457200" cy="0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flipV="1">
            <a:off x="1333500" y="3719511"/>
            <a:ext cx="0" cy="242889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V="1">
            <a:off x="2933700" y="3733800"/>
            <a:ext cx="0" cy="243840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flipV="1">
            <a:off x="1333500" y="3124200"/>
            <a:ext cx="266700" cy="366711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flipH="1" flipV="1">
            <a:off x="2667000" y="3124200"/>
            <a:ext cx="266700" cy="381000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2362200" y="2847201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SEND</a:t>
            </a:r>
            <a:endParaRPr lang="en-US" sz="1200" b="1" dirty="0"/>
          </a:p>
        </p:txBody>
      </p:sp>
      <p:sp>
        <p:nvSpPr>
          <p:cNvPr id="138" name="TextBox 137"/>
          <p:cNvSpPr txBox="1"/>
          <p:nvPr/>
        </p:nvSpPr>
        <p:spPr>
          <a:xfrm>
            <a:off x="1143000" y="2847201"/>
            <a:ext cx="8611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RECEIVE</a:t>
            </a:r>
            <a:endParaRPr lang="en-US" sz="1200" b="1" dirty="0"/>
          </a:p>
        </p:txBody>
      </p:sp>
      <p:cxnSp>
        <p:nvCxnSpPr>
          <p:cNvPr id="139" name="Straight Connector 138"/>
          <p:cNvCxnSpPr/>
          <p:nvPr/>
        </p:nvCxnSpPr>
        <p:spPr>
          <a:xfrm flipH="1">
            <a:off x="1950720" y="2979420"/>
            <a:ext cx="457200" cy="0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0" name="Group 139"/>
          <p:cNvGrpSpPr/>
          <p:nvPr/>
        </p:nvGrpSpPr>
        <p:grpSpPr>
          <a:xfrm>
            <a:off x="1219200" y="2209800"/>
            <a:ext cx="685800" cy="523305"/>
            <a:chOff x="1295400" y="2133600"/>
            <a:chExt cx="685800" cy="523305"/>
          </a:xfrm>
        </p:grpSpPr>
        <p:pic>
          <p:nvPicPr>
            <p:cNvPr id="141" name="Picture 2" descr="C:\Users\Andreas Haeberlen\AppData\Local\Microsoft\Windows\Temporary Internet Files\Content.IE5\XC8QYFDJ\MC900239181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295400" y="2133600"/>
              <a:ext cx="619903" cy="480536"/>
            </a:xfrm>
            <a:prstGeom prst="rect">
              <a:avLst/>
            </a:prstGeom>
            <a:noFill/>
          </p:spPr>
        </p:pic>
        <p:pic>
          <p:nvPicPr>
            <p:cNvPr id="142" name="Picture 31" descr="MCj04315990000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610295" y="2286000"/>
              <a:ext cx="370905" cy="370905"/>
            </a:xfrm>
            <a:prstGeom prst="rect">
              <a:avLst/>
            </a:prstGeom>
            <a:noFill/>
          </p:spPr>
        </p:pic>
      </p:grpSp>
      <p:grpSp>
        <p:nvGrpSpPr>
          <p:cNvPr id="143" name="Group 142"/>
          <p:cNvGrpSpPr/>
          <p:nvPr/>
        </p:nvGrpSpPr>
        <p:grpSpPr>
          <a:xfrm>
            <a:off x="2362200" y="2209800"/>
            <a:ext cx="685800" cy="523305"/>
            <a:chOff x="1295400" y="2133600"/>
            <a:chExt cx="685800" cy="523305"/>
          </a:xfrm>
        </p:grpSpPr>
        <p:pic>
          <p:nvPicPr>
            <p:cNvPr id="144" name="Picture 2" descr="C:\Users\Andreas Haeberlen\AppData\Local\Microsoft\Windows\Temporary Internet Files\Content.IE5\XC8QYFDJ\MC900239181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295400" y="2133600"/>
              <a:ext cx="619903" cy="480536"/>
            </a:xfrm>
            <a:prstGeom prst="rect">
              <a:avLst/>
            </a:prstGeom>
            <a:noFill/>
          </p:spPr>
        </p:pic>
        <p:pic>
          <p:nvPicPr>
            <p:cNvPr id="145" name="Picture 31" descr="MCj04315990000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610295" y="2286000"/>
              <a:ext cx="370905" cy="370905"/>
            </a:xfrm>
            <a:prstGeom prst="rect">
              <a:avLst/>
            </a:prstGeom>
            <a:noFill/>
          </p:spPr>
        </p:pic>
      </p:grpSp>
      <p:sp>
        <p:nvSpPr>
          <p:cNvPr id="146" name="TextBox 145"/>
          <p:cNvSpPr txBox="1"/>
          <p:nvPr/>
        </p:nvSpPr>
        <p:spPr>
          <a:xfrm>
            <a:off x="0" y="2057400"/>
            <a:ext cx="12614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Signed</a:t>
            </a:r>
            <a:br>
              <a:rPr lang="en-US" sz="1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commitment</a:t>
            </a:r>
            <a:br>
              <a:rPr lang="en-US" sz="1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from B</a:t>
            </a:r>
            <a:endParaRPr lang="en-US" sz="1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3124200" y="2057400"/>
            <a:ext cx="7857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Signed 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ACK</a:t>
            </a:r>
            <a:br>
              <a:rPr lang="en-US" sz="1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from A</a:t>
            </a:r>
            <a:endParaRPr lang="en-US" sz="1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876300" y="4183380"/>
            <a:ext cx="9044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Calibri" pitchFamily="34" charset="0"/>
                <a:cs typeface="Calibri" pitchFamily="34" charset="0"/>
              </a:rPr>
              <a:t>Router A</a:t>
            </a:r>
            <a:endParaRPr lang="en-US" sz="16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2476500" y="4191000"/>
            <a:ext cx="9183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 smtClean="0">
                <a:latin typeface="Calibri" pitchFamily="34" charset="0"/>
                <a:cs typeface="Calibri" pitchFamily="34" charset="0"/>
              </a:rPr>
              <a:t>Router B</a:t>
            </a:r>
            <a:endParaRPr lang="en-US" sz="16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2" name="Pie 81"/>
          <p:cNvSpPr/>
          <p:nvPr/>
        </p:nvSpPr>
        <p:spPr>
          <a:xfrm>
            <a:off x="4752978" y="3833815"/>
            <a:ext cx="228600" cy="228600"/>
          </a:xfrm>
          <a:prstGeom prst="pie">
            <a:avLst>
              <a:gd name="adj1" fmla="val 5498195"/>
              <a:gd name="adj2" fmla="val 16200000"/>
            </a:avLst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4" name="Pie 83"/>
          <p:cNvSpPr/>
          <p:nvPr/>
        </p:nvSpPr>
        <p:spPr>
          <a:xfrm rot="10800000">
            <a:off x="6138864" y="3829052"/>
            <a:ext cx="228600" cy="228600"/>
          </a:xfrm>
          <a:prstGeom prst="pie">
            <a:avLst>
              <a:gd name="adj1" fmla="val 5498195"/>
              <a:gd name="adj2" fmla="val 16200000"/>
            </a:avLst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042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/>
      <p:bldP spid="14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Outline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Goal: A secure forensics system that works in an adversarial environment</a:t>
            </a:r>
          </a:p>
          <a:p>
            <a:pPr lvl="1"/>
            <a:r>
              <a:rPr lang="en-US" altLang="zh-CN" sz="2000" dirty="0" smtClean="0">
                <a:latin typeface="Calibri" pitchFamily="34" charset="0"/>
                <a:cs typeface="Calibri" pitchFamily="34" charset="0"/>
              </a:rPr>
              <a:t>Explains unexpected behavior</a:t>
            </a:r>
          </a:p>
          <a:p>
            <a:pPr lvl="1"/>
            <a:r>
              <a:rPr lang="en-US" altLang="zh-CN" sz="2000" dirty="0" smtClean="0">
                <a:latin typeface="Calibri" pitchFamily="34" charset="0"/>
                <a:cs typeface="Calibri" pitchFamily="34" charset="0"/>
              </a:rPr>
              <a:t>No faults: explanation is complete and accurate</a:t>
            </a:r>
          </a:p>
          <a:p>
            <a:pPr lvl="1"/>
            <a:r>
              <a:rPr lang="en-US" altLang="zh-CN" sz="2000" dirty="0" smtClean="0">
                <a:latin typeface="Calibri" pitchFamily="34" charset="0"/>
                <a:cs typeface="Calibri" pitchFamily="34" charset="0"/>
              </a:rPr>
              <a:t>Byzantine fault: exposes at least one faulty node with evidence</a:t>
            </a:r>
            <a:endParaRPr lang="en-AU" altLang="zh-CN" sz="2000" dirty="0" smtClean="0">
              <a:latin typeface="Calibri" pitchFamily="34" charset="0"/>
              <a:cs typeface="Calibri" pitchFamily="34" charset="0"/>
            </a:endParaRPr>
          </a:p>
          <a:p>
            <a:pPr lvl="1"/>
            <a:endParaRPr lang="en-US" sz="2000" b="1" dirty="0" smtClean="0"/>
          </a:p>
          <a:p>
            <a:r>
              <a:rPr lang="en-US" sz="2400" b="1" dirty="0" smtClean="0"/>
              <a:t>Model: Secure Network Provenance</a:t>
            </a:r>
          </a:p>
          <a:p>
            <a:r>
              <a:rPr lang="en-US" sz="2400" b="1" i="1" dirty="0" smtClean="0">
                <a:solidFill>
                  <a:srgbClr val="FF0000"/>
                </a:solidFill>
              </a:rPr>
              <a:t>Tamper-evident Maintenance and Processing</a:t>
            </a:r>
          </a:p>
          <a:p>
            <a:r>
              <a:rPr lang="en-US" sz="2400" b="1" dirty="0" smtClean="0"/>
              <a:t>Evaluation</a:t>
            </a:r>
          </a:p>
          <a:p>
            <a:r>
              <a:rPr lang="en-US" sz="2400" b="1" dirty="0" smtClean="0"/>
              <a:t>Conclusion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305800" y="6248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BB4478-2010-47DB-A8C1-F36CA706AB9A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System Overview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066800"/>
          </a:xfrm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Stand-alone provenance system</a:t>
            </a: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On-demand provenance reconstruction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Provenance graph can be huge (with temporal dimension)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Rebuild only the parts needed to answer a query</a:t>
            </a:r>
          </a:p>
        </p:txBody>
      </p:sp>
      <p:sp>
        <p:nvSpPr>
          <p:cNvPr id="39" name="Slide Number Placeholder 3"/>
          <p:cNvSpPr txBox="1">
            <a:spLocks/>
          </p:cNvSpPr>
          <p:nvPr/>
        </p:nvSpPr>
        <p:spPr bwMode="auto">
          <a:xfrm>
            <a:off x="8305800" y="6248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BB4478-2010-47DB-A8C1-F36CA706AB9A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533400" y="1905000"/>
            <a:ext cx="5562600" cy="2667000"/>
            <a:chOff x="1219200" y="1905000"/>
            <a:chExt cx="5562600" cy="2438400"/>
          </a:xfrm>
        </p:grpSpPr>
        <p:grpSp>
          <p:nvGrpSpPr>
            <p:cNvPr id="41" name="Group 160"/>
            <p:cNvGrpSpPr/>
            <p:nvPr/>
          </p:nvGrpSpPr>
          <p:grpSpPr>
            <a:xfrm>
              <a:off x="1219200" y="1905000"/>
              <a:ext cx="5562600" cy="2438400"/>
              <a:chOff x="1219200" y="1905000"/>
              <a:chExt cx="5562600" cy="2438400"/>
            </a:xfrm>
          </p:grpSpPr>
          <p:grpSp>
            <p:nvGrpSpPr>
              <p:cNvPr id="44" name="Group 3"/>
              <p:cNvGrpSpPr/>
              <p:nvPr/>
            </p:nvGrpSpPr>
            <p:grpSpPr>
              <a:xfrm>
                <a:off x="1219200" y="1905000"/>
                <a:ext cx="5562600" cy="2438400"/>
                <a:chOff x="515931" y="990600"/>
                <a:chExt cx="6394136" cy="3278188"/>
              </a:xfrm>
            </p:grpSpPr>
            <p:sp>
              <p:nvSpPr>
                <p:cNvPr id="47" name="Rounded Rectangle 46"/>
                <p:cNvSpPr/>
                <p:nvPr/>
              </p:nvSpPr>
              <p:spPr>
                <a:xfrm>
                  <a:off x="1600199" y="1371601"/>
                  <a:ext cx="3996004" cy="2590800"/>
                </a:xfrm>
                <a:prstGeom prst="roundRect">
                  <a:avLst>
                    <a:gd name="adj" fmla="val 11073"/>
                  </a:avLst>
                </a:prstGeom>
                <a:solidFill>
                  <a:srgbClr val="FFFFFF"/>
                </a:solidFill>
                <a:ln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>
                    <a:latin typeface="Calibri" pitchFamily="34" charset="0"/>
                    <a:cs typeface="Calibri" pitchFamily="34" charset="0"/>
                  </a:endParaRPr>
                </a:p>
              </p:txBody>
            </p:sp>
            <p:cxnSp>
              <p:nvCxnSpPr>
                <p:cNvPr id="48" name="Straight Connector 5"/>
                <p:cNvCxnSpPr/>
                <p:nvPr/>
              </p:nvCxnSpPr>
              <p:spPr>
                <a:xfrm rot="5400000">
                  <a:off x="2198622" y="2667000"/>
                  <a:ext cx="25908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" name="Rounded Rectangle 48"/>
                <p:cNvSpPr/>
                <p:nvPr/>
              </p:nvSpPr>
              <p:spPr>
                <a:xfrm>
                  <a:off x="1828800" y="1676400"/>
                  <a:ext cx="1295400" cy="1447800"/>
                </a:xfrm>
                <a:prstGeom prst="roundRect">
                  <a:avLst/>
                </a:prstGeom>
                <a:solidFill>
                  <a:srgbClr val="92D050"/>
                </a:solidFill>
                <a:ln w="1905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  <a:latin typeface="Calibri" pitchFamily="34" charset="0"/>
                      <a:cs typeface="Calibri" pitchFamily="34" charset="0"/>
                    </a:rPr>
                    <a:t>Application</a:t>
                  </a:r>
                  <a:endParaRPr lang="en-US" sz="1600" dirty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endParaRPr>
                </a:p>
              </p:txBody>
            </p: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609600" y="4267200"/>
                  <a:ext cx="6125285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990600"/>
                  <a:ext cx="1679595" cy="36412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>
                      <a:latin typeface="Calibri" pitchFamily="34" charset="0"/>
                      <a:cs typeface="Calibri" pitchFamily="34" charset="0"/>
                    </a:rPr>
                    <a:t>Primary system</a:t>
                  </a:r>
                  <a:endParaRPr lang="en-US" sz="1600" dirty="0">
                    <a:latin typeface="Calibri" pitchFamily="34" charset="0"/>
                    <a:cs typeface="Calibri" pitchFamily="34" charset="0"/>
                  </a:endParaRPr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3494022" y="990600"/>
                  <a:ext cx="2054534" cy="4551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>
                      <a:latin typeface="Calibri" pitchFamily="34" charset="0"/>
                      <a:cs typeface="Calibri" pitchFamily="34" charset="0"/>
                    </a:rPr>
                    <a:t>Provenance system</a:t>
                  </a:r>
                  <a:endParaRPr lang="en-US" sz="1600" dirty="0">
                    <a:latin typeface="Calibri" pitchFamily="34" charset="0"/>
                    <a:cs typeface="Calibri" pitchFamily="34" charset="0"/>
                  </a:endParaRPr>
                </a:p>
              </p:txBody>
            </p:sp>
            <p:cxnSp>
              <p:nvCxnSpPr>
                <p:cNvPr id="53" name="Straight Arrow Connector 52"/>
                <p:cNvCxnSpPr/>
                <p:nvPr/>
              </p:nvCxnSpPr>
              <p:spPr>
                <a:xfrm rot="5400000">
                  <a:off x="1638300" y="3695700"/>
                  <a:ext cx="1143000" cy="1588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headEnd type="none" w="lg" len="med"/>
                  <a:tailEnd type="triangl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Arrow Connector 53"/>
                <p:cNvCxnSpPr/>
                <p:nvPr/>
              </p:nvCxnSpPr>
              <p:spPr>
                <a:xfrm rot="5400000">
                  <a:off x="2172494" y="3694906"/>
                  <a:ext cx="1143000" cy="1588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headEnd type="triangl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Arrow Connector 54"/>
                <p:cNvCxnSpPr/>
                <p:nvPr/>
              </p:nvCxnSpPr>
              <p:spPr>
                <a:xfrm>
                  <a:off x="3135447" y="2834581"/>
                  <a:ext cx="358574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headEnd w="lg" len="med"/>
                  <a:tailEnd type="triangl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Arrow Connector 55"/>
                <p:cNvCxnSpPr/>
                <p:nvPr/>
              </p:nvCxnSpPr>
              <p:spPr>
                <a:xfrm>
                  <a:off x="4457522" y="3961461"/>
                  <a:ext cx="0" cy="30732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headEnd type="triangle" w="lg" len="med"/>
                  <a:tailEnd type="triangl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7" name="TextBox 56"/>
                <p:cNvSpPr txBox="1"/>
                <p:nvPr/>
              </p:nvSpPr>
              <p:spPr>
                <a:xfrm>
                  <a:off x="5900541" y="3886200"/>
                  <a:ext cx="834344" cy="29791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>
                      <a:latin typeface="Calibri" pitchFamily="34" charset="0"/>
                      <a:cs typeface="Calibri" pitchFamily="34" charset="0"/>
                    </a:rPr>
                    <a:t>Network</a:t>
                  </a:r>
                  <a:endParaRPr lang="en-US" sz="1200" dirty="0">
                    <a:latin typeface="Calibri" pitchFamily="34" charset="0"/>
                    <a:cs typeface="Calibri" pitchFamily="34" charset="0"/>
                  </a:endParaRPr>
                </a:p>
              </p:txBody>
            </p:sp>
            <p:pic>
              <p:nvPicPr>
                <p:cNvPr id="58" name="Picture 2" descr="C:\Users\Andreas Haeberlen\AppData\Local\Microsoft\Windows\Temporary Internet Files\Content.IE5\6OL76X0Y\MC900432623[1]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 flipH="1">
                  <a:off x="533258" y="2438400"/>
                  <a:ext cx="762000" cy="762000"/>
                </a:xfrm>
                <a:prstGeom prst="rect">
                  <a:avLst/>
                </a:prstGeom>
                <a:noFill/>
              </p:spPr>
            </p:pic>
            <p:pic>
              <p:nvPicPr>
                <p:cNvPr id="59" name="Picture 3" descr="C:\Users\Andreas Haeberlen\AppData\Local\Microsoft\Windows\Temporary Internet Files\Content.IE5\40YUB0NL\MC900432624[1].pn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 flipH="1">
                  <a:off x="533400" y="1600200"/>
                  <a:ext cx="762000" cy="762000"/>
                </a:xfrm>
                <a:prstGeom prst="rect">
                  <a:avLst/>
                </a:prstGeom>
                <a:noFill/>
              </p:spPr>
            </p:pic>
            <p:pic>
              <p:nvPicPr>
                <p:cNvPr id="60" name="Picture 4" descr="C:\Users\Andreas Haeberlen\AppData\Local\Microsoft\Windows\Temporary Internet Files\Content.IE5\NRR5JRIL\MC900434894[1].png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6131177" y="1524001"/>
                  <a:ext cx="749229" cy="838201"/>
                </a:xfrm>
                <a:prstGeom prst="rect">
                  <a:avLst/>
                </a:prstGeom>
                <a:noFill/>
              </p:spPr>
            </p:pic>
            <p:sp>
              <p:nvSpPr>
                <p:cNvPr id="61" name="TextBox 60"/>
                <p:cNvSpPr txBox="1"/>
                <p:nvPr/>
              </p:nvSpPr>
              <p:spPr>
                <a:xfrm>
                  <a:off x="515931" y="990600"/>
                  <a:ext cx="744423" cy="36412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>
                      <a:latin typeface="Calibri" pitchFamily="34" charset="0"/>
                      <a:cs typeface="Calibri" pitchFamily="34" charset="0"/>
                    </a:rPr>
                    <a:t>Users</a:t>
                  </a:r>
                  <a:endParaRPr lang="en-US" sz="1600" dirty="0">
                    <a:latin typeface="Calibri" pitchFamily="34" charset="0"/>
                    <a:cs typeface="Calibri" pitchFamily="34" charset="0"/>
                  </a:endParaRPr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5826378" y="990600"/>
                  <a:ext cx="1083689" cy="36412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>
                      <a:latin typeface="Calibri" pitchFamily="34" charset="0"/>
                      <a:cs typeface="Calibri" pitchFamily="34" charset="0"/>
                    </a:rPr>
                    <a:t>Operator</a:t>
                  </a:r>
                  <a:endParaRPr lang="en-US" sz="1600" dirty="0">
                    <a:latin typeface="Calibri" pitchFamily="34" charset="0"/>
                    <a:cs typeface="Calibri" pitchFamily="34" charset="0"/>
                  </a:endParaRPr>
                </a:p>
              </p:txBody>
            </p:sp>
            <p:cxnSp>
              <p:nvCxnSpPr>
                <p:cNvPr id="63" name="Straight Arrow Connector 62"/>
                <p:cNvCxnSpPr>
                  <a:stCxn id="59" idx="1"/>
                </p:cNvCxnSpPr>
                <p:nvPr/>
              </p:nvCxnSpPr>
              <p:spPr>
                <a:xfrm>
                  <a:off x="1295400" y="1981200"/>
                  <a:ext cx="533400" cy="1588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headEnd type="triangle" w="lg" len="med"/>
                  <a:tailEnd type="triangl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Arrow Connector 63"/>
                <p:cNvCxnSpPr/>
                <p:nvPr/>
              </p:nvCxnSpPr>
              <p:spPr>
                <a:xfrm>
                  <a:off x="1295400" y="2819400"/>
                  <a:ext cx="533400" cy="1588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headEnd type="triangle" w="lg" len="med"/>
                  <a:tailEnd type="triangl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Arrow Connector 64"/>
                <p:cNvCxnSpPr/>
                <p:nvPr/>
              </p:nvCxnSpPr>
              <p:spPr>
                <a:xfrm>
                  <a:off x="5597778" y="1981201"/>
                  <a:ext cx="457200" cy="1588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headEnd type="triangle" w="lg" len="med"/>
                  <a:tailEnd type="triangl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5" name="Rounded Rectangle 44"/>
              <p:cNvSpPr/>
              <p:nvPr/>
            </p:nvSpPr>
            <p:spPr>
              <a:xfrm>
                <a:off x="3962400" y="2419350"/>
                <a:ext cx="1524000" cy="566795"/>
              </a:xfrm>
              <a:prstGeom prst="roundRect">
                <a:avLst/>
              </a:prstGeom>
              <a:solidFill>
                <a:srgbClr val="00B0F0"/>
              </a:solidFill>
              <a:ln w="1905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latin typeface="Calibri" pitchFamily="34" charset="0"/>
                    <a:cs typeface="Calibri" pitchFamily="34" charset="0"/>
                  </a:rPr>
                  <a:t>Query engine</a:t>
                </a:r>
                <a:endParaRPr lang="en-US" sz="1600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46" name="Rounded Rectangle 45"/>
              <p:cNvSpPr/>
              <p:nvPr/>
            </p:nvSpPr>
            <p:spPr>
              <a:xfrm>
                <a:off x="3962400" y="3200400"/>
                <a:ext cx="1524000" cy="685800"/>
              </a:xfrm>
              <a:prstGeom prst="roundRect">
                <a:avLst/>
              </a:prstGeom>
              <a:solidFill>
                <a:srgbClr val="00B0F0"/>
              </a:solidFill>
              <a:ln w="1905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latin typeface="Calibri" pitchFamily="34" charset="0"/>
                    <a:cs typeface="Calibri" pitchFamily="34" charset="0"/>
                  </a:rPr>
                  <a:t>Maintenance engine</a:t>
                </a:r>
                <a:endParaRPr lang="en-US" sz="16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cxnSp>
          <p:nvCxnSpPr>
            <p:cNvPr id="42" name="Straight Arrow Connector 41"/>
            <p:cNvCxnSpPr/>
            <p:nvPr/>
          </p:nvCxnSpPr>
          <p:spPr>
            <a:xfrm>
              <a:off x="3162304" y="3962400"/>
              <a:ext cx="64769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2688429" y="3733800"/>
              <a:ext cx="112157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Content Placeholder 2"/>
          <p:cNvSpPr txBox="1">
            <a:spLocks/>
          </p:cNvSpPr>
          <p:nvPr/>
        </p:nvSpPr>
        <p:spPr bwMode="auto">
          <a:xfrm>
            <a:off x="6172200" y="2133600"/>
            <a:ext cx="2971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  <a:defRPr/>
            </a:pPr>
            <a:r>
              <a:rPr kumimoji="0" lang="en-US" sz="24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Extract provenance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  <a:defRPr/>
            </a:pPr>
            <a:r>
              <a:rPr lang="en-US" sz="2400" i="1" kern="0" dirty="0" smtClean="0">
                <a:latin typeface="Calibri" pitchFamily="34" charset="0"/>
                <a:cs typeface="Calibri" pitchFamily="34" charset="0"/>
              </a:rPr>
              <a:t>Maintain provenance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  <a:defRPr/>
            </a:pPr>
            <a:r>
              <a:rPr kumimoji="0" lang="en-US" sz="24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Query provenance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2812257" y="3407228"/>
            <a:ext cx="311943" cy="0"/>
          </a:xfrm>
          <a:prstGeom prst="straightConnector1">
            <a:avLst/>
          </a:prstGeom>
          <a:ln w="38100">
            <a:solidFill>
              <a:srgbClr val="FF0000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2476504" y="4157321"/>
            <a:ext cx="647696" cy="0"/>
          </a:xfrm>
          <a:prstGeom prst="straightConnector1">
            <a:avLst/>
          </a:prstGeom>
          <a:ln w="38100">
            <a:solidFill>
              <a:srgbClr val="FF0000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2002629" y="3907290"/>
            <a:ext cx="1121571" cy="0"/>
          </a:xfrm>
          <a:prstGeom prst="straightConnector1">
            <a:avLst/>
          </a:prstGeom>
          <a:ln w="38100">
            <a:solidFill>
              <a:srgbClr val="FF0000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ounded Rectangle 69"/>
          <p:cNvSpPr/>
          <p:nvPr/>
        </p:nvSpPr>
        <p:spPr>
          <a:xfrm>
            <a:off x="3265714" y="3309258"/>
            <a:ext cx="1524000" cy="750094"/>
          </a:xfrm>
          <a:prstGeom prst="roundRect">
            <a:avLst/>
          </a:prstGeom>
          <a:solidFill>
            <a:srgbClr val="00B0F0"/>
          </a:solidFill>
          <a:ln w="571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Maintenance engine</a:t>
            </a:r>
            <a:endParaRPr lang="en-US" sz="1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3276600" y="2471056"/>
            <a:ext cx="1524000" cy="619932"/>
          </a:xfrm>
          <a:prstGeom prst="roundRect">
            <a:avLst/>
          </a:prstGeom>
          <a:solidFill>
            <a:srgbClr val="00B0F0"/>
          </a:solidFill>
          <a:ln w="571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Query engine</a:t>
            </a:r>
            <a:endParaRPr lang="en-US" sz="16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advTm="1819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Extracting Dependencies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458200" cy="4572000"/>
          </a:xfrm>
        </p:spPr>
        <p:txBody>
          <a:bodyPr/>
          <a:lstStyle/>
          <a:p>
            <a:r>
              <a:rPr lang="en-US" altLang="zh-CN" sz="2800" b="1" dirty="0" smtClean="0">
                <a:latin typeface="Calibri" pitchFamily="34" charset="0"/>
                <a:cs typeface="Calibri" pitchFamily="34" charset="0"/>
              </a:rPr>
              <a:t>Option 1: Inferred provenance</a:t>
            </a:r>
            <a:r>
              <a:rPr lang="en-US" altLang="zh-CN" sz="28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lvl="1"/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Declarative specifications explicitly capture provenance</a:t>
            </a:r>
          </a:p>
          <a:p>
            <a:pPr lvl="1"/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E.g. Declarative networking, SQL queries, etc.</a:t>
            </a:r>
          </a:p>
          <a:p>
            <a:r>
              <a:rPr lang="en-US" altLang="zh-CN" sz="2800" b="1" dirty="0" smtClean="0">
                <a:latin typeface="Calibri" pitchFamily="34" charset="0"/>
                <a:cs typeface="Calibri" pitchFamily="34" charset="0"/>
              </a:rPr>
              <a:t>Option 2: Reported provenance</a:t>
            </a:r>
            <a:r>
              <a:rPr lang="en-US" altLang="zh-CN" sz="28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lvl="1"/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Modified source code reports provenance</a:t>
            </a:r>
          </a:p>
          <a:p>
            <a:r>
              <a:rPr lang="en-US" altLang="zh-CN" sz="2800" b="1" dirty="0" smtClean="0">
                <a:latin typeface="Calibri" pitchFamily="34" charset="0"/>
                <a:cs typeface="Calibri" pitchFamily="34" charset="0"/>
              </a:rPr>
              <a:t>Option 3: External specification</a:t>
            </a:r>
            <a:r>
              <a:rPr lang="en-US" altLang="zh-CN" sz="28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lvl="1"/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Defined on observed I/Os of a black-box system</a:t>
            </a:r>
          </a:p>
        </p:txBody>
      </p:sp>
      <p:sp>
        <p:nvSpPr>
          <p:cNvPr id="39" name="Slide Number Placeholder 3"/>
          <p:cNvSpPr txBox="1">
            <a:spLocks/>
          </p:cNvSpPr>
          <p:nvPr/>
        </p:nvSpPr>
        <p:spPr bwMode="auto">
          <a:xfrm>
            <a:off x="8305800" y="6248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BB4478-2010-47DB-A8C1-F36CA706AB9A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1819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 bwMode="auto">
          <a:xfrm rot="5400000">
            <a:off x="4987483" y="1885088"/>
            <a:ext cx="178374" cy="170201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>
            <a:stCxn id="79" idx="4"/>
            <a:endCxn id="50" idx="0"/>
          </p:cNvCxnSpPr>
          <p:nvPr/>
        </p:nvCxnSpPr>
        <p:spPr bwMode="auto">
          <a:xfrm flipV="1">
            <a:off x="4843061" y="2646087"/>
            <a:ext cx="1110476" cy="11917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000" dirty="0" smtClean="0">
                <a:latin typeface="Calibri" pitchFamily="34" charset="0"/>
                <a:cs typeface="Calibri" pitchFamily="34" charset="0"/>
              </a:rPr>
              <a:t>Motivation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267200"/>
            <a:ext cx="8458200" cy="2286000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An example scenario: network routing</a:t>
            </a:r>
          </a:p>
          <a:p>
            <a:pPr lvl="1">
              <a:spcBef>
                <a:spcPts val="400"/>
              </a:spcBef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System administrator observes strange behavior</a:t>
            </a:r>
          </a:p>
          <a:p>
            <a:pPr lvl="1">
              <a:spcBef>
                <a:spcPts val="400"/>
              </a:spcBef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Example: the route to foo.com has suddenly changed</a:t>
            </a:r>
          </a:p>
          <a:p>
            <a:pPr lvl="1">
              <a:spcBef>
                <a:spcPts val="400"/>
              </a:spcBef>
            </a:pPr>
            <a:r>
              <a:rPr lang="en-US" sz="24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What exactly happened (innocent reason or malicious attack)?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305800" y="6248400"/>
            <a:ext cx="838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BB4478-2010-47DB-A8C1-F36CA706AB9A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208" name="Cloud Callout 207"/>
          <p:cNvSpPr/>
          <p:nvPr/>
        </p:nvSpPr>
        <p:spPr>
          <a:xfrm>
            <a:off x="304798" y="2057400"/>
            <a:ext cx="2895602" cy="914400"/>
          </a:xfrm>
          <a:prstGeom prst="cloudCallout">
            <a:avLst>
              <a:gd name="adj1" fmla="val 20692"/>
              <a:gd name="adj2" fmla="val 77300"/>
            </a:avLst>
          </a:prstGeom>
          <a:solidFill>
            <a:srgbClr val="BCFF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Why did my route to foo.com change?!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 flipH="1" flipV="1">
            <a:off x="3647554" y="2596938"/>
            <a:ext cx="351524" cy="80650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endCxn id="79" idx="4"/>
          </p:cNvCxnSpPr>
          <p:nvPr/>
        </p:nvCxnSpPr>
        <p:spPr bwMode="auto">
          <a:xfrm>
            <a:off x="3419156" y="3176805"/>
            <a:ext cx="1423905" cy="6610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 flipH="1" flipV="1">
            <a:off x="5143574" y="3532112"/>
            <a:ext cx="5246" cy="606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rot="5400000" flipH="1" flipV="1">
            <a:off x="6061322" y="3215385"/>
            <a:ext cx="5249" cy="12292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rot="5400000" flipH="1" flipV="1">
            <a:off x="6686413" y="3373570"/>
            <a:ext cx="445954" cy="4616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rot="5400000" flipH="1">
            <a:off x="6193358" y="2381228"/>
            <a:ext cx="141658" cy="67301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74"/>
          <p:cNvGrpSpPr>
            <a:grpSpLocks/>
          </p:cNvGrpSpPr>
          <p:nvPr/>
        </p:nvGrpSpPr>
        <p:grpSpPr bwMode="auto">
          <a:xfrm>
            <a:off x="3993269" y="2699045"/>
            <a:ext cx="464788" cy="250768"/>
            <a:chOff x="2423" y="2253"/>
            <a:chExt cx="257" cy="147"/>
          </a:xfrm>
        </p:grpSpPr>
        <p:sp>
          <p:nvSpPr>
            <p:cNvPr id="99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00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grpSp>
          <p:nvGrpSpPr>
            <p:cNvPr id="4" name="Group 77"/>
            <p:cNvGrpSpPr>
              <a:grpSpLocks/>
            </p:cNvGrpSpPr>
            <p:nvPr/>
          </p:nvGrpSpPr>
          <p:grpSpPr bwMode="auto">
            <a:xfrm>
              <a:off x="2459" y="2254"/>
              <a:ext cx="166" cy="52"/>
              <a:chOff x="2242" y="2225"/>
              <a:chExt cx="626" cy="249"/>
            </a:xfrm>
          </p:grpSpPr>
          <p:sp>
            <p:nvSpPr>
              <p:cNvPr id="102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03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04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05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6" name="Group 74"/>
          <p:cNvGrpSpPr>
            <a:grpSpLocks/>
          </p:cNvGrpSpPr>
          <p:nvPr/>
        </p:nvGrpSpPr>
        <p:grpSpPr bwMode="auto">
          <a:xfrm>
            <a:off x="6446169" y="3701138"/>
            <a:ext cx="464788" cy="250768"/>
            <a:chOff x="2423" y="2253"/>
            <a:chExt cx="257" cy="147"/>
          </a:xfrm>
        </p:grpSpPr>
        <p:sp>
          <p:nvSpPr>
            <p:cNvPr id="92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93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grpSp>
          <p:nvGrpSpPr>
            <p:cNvPr id="20" name="Group 77"/>
            <p:cNvGrpSpPr>
              <a:grpSpLocks/>
            </p:cNvGrpSpPr>
            <p:nvPr/>
          </p:nvGrpSpPr>
          <p:grpSpPr bwMode="auto">
            <a:xfrm>
              <a:off x="2449" y="2254"/>
              <a:ext cx="166" cy="52"/>
              <a:chOff x="2242" y="2225"/>
              <a:chExt cx="626" cy="249"/>
            </a:xfrm>
          </p:grpSpPr>
          <p:sp>
            <p:nvSpPr>
              <p:cNvPr id="95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96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97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98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23" name="Group 74"/>
          <p:cNvGrpSpPr>
            <a:grpSpLocks/>
          </p:cNvGrpSpPr>
          <p:nvPr/>
        </p:nvGrpSpPr>
        <p:grpSpPr bwMode="auto">
          <a:xfrm>
            <a:off x="4610667" y="3711632"/>
            <a:ext cx="464788" cy="250768"/>
            <a:chOff x="2423" y="2253"/>
            <a:chExt cx="257" cy="147"/>
          </a:xfrm>
        </p:grpSpPr>
        <p:sp>
          <p:nvSpPr>
            <p:cNvPr id="78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79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grpSp>
          <p:nvGrpSpPr>
            <p:cNvPr id="24" name="Group 77"/>
            <p:cNvGrpSpPr>
              <a:grpSpLocks/>
            </p:cNvGrpSpPr>
            <p:nvPr/>
          </p:nvGrpSpPr>
          <p:grpSpPr bwMode="auto">
            <a:xfrm>
              <a:off x="2453" y="2254"/>
              <a:ext cx="166" cy="52"/>
              <a:chOff x="2242" y="2225"/>
              <a:chExt cx="626" cy="249"/>
            </a:xfrm>
          </p:grpSpPr>
          <p:sp>
            <p:nvSpPr>
              <p:cNvPr id="81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82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83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84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37" name="Group 74"/>
          <p:cNvGrpSpPr>
            <a:grpSpLocks/>
          </p:cNvGrpSpPr>
          <p:nvPr/>
        </p:nvGrpSpPr>
        <p:grpSpPr bwMode="auto">
          <a:xfrm>
            <a:off x="3186763" y="3050569"/>
            <a:ext cx="464788" cy="250768"/>
            <a:chOff x="2423" y="2253"/>
            <a:chExt cx="257" cy="147"/>
          </a:xfrm>
        </p:grpSpPr>
        <p:sp>
          <p:nvSpPr>
            <p:cNvPr id="64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65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grpSp>
          <p:nvGrpSpPr>
            <p:cNvPr id="40" name="Group 77"/>
            <p:cNvGrpSpPr>
              <a:grpSpLocks/>
            </p:cNvGrpSpPr>
            <p:nvPr/>
          </p:nvGrpSpPr>
          <p:grpSpPr bwMode="auto">
            <a:xfrm>
              <a:off x="2457" y="2254"/>
              <a:ext cx="166" cy="52"/>
              <a:chOff x="2242" y="2225"/>
              <a:chExt cx="626" cy="249"/>
            </a:xfrm>
          </p:grpSpPr>
          <p:sp>
            <p:nvSpPr>
              <p:cNvPr id="67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68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69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70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</p:grpSp>
      </p:grpSp>
      <p:pic>
        <p:nvPicPr>
          <p:cNvPr id="26" name="Picture 5" descr="MCj0432623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2985399"/>
            <a:ext cx="583329" cy="550229"/>
          </a:xfrm>
          <a:prstGeom prst="rect">
            <a:avLst/>
          </a:prstGeom>
          <a:noFill/>
        </p:spPr>
      </p:pic>
      <p:sp>
        <p:nvSpPr>
          <p:cNvPr id="27" name="Text Box 116"/>
          <p:cNvSpPr txBox="1">
            <a:spLocks noChangeArrowheads="1"/>
          </p:cNvSpPr>
          <p:nvPr/>
        </p:nvSpPr>
        <p:spPr bwMode="auto">
          <a:xfrm>
            <a:off x="2147422" y="3460063"/>
            <a:ext cx="817298" cy="4132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Alice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 bwMode="auto">
          <a:xfrm rot="16200000" flipH="1">
            <a:off x="6954623" y="2434636"/>
            <a:ext cx="144370" cy="85222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rot="5400000" flipH="1" flipV="1">
            <a:off x="7142105" y="3014990"/>
            <a:ext cx="364545" cy="3683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1" name="Picture 92" descr="MCj0434845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19306" y="2598958"/>
            <a:ext cx="656332" cy="619090"/>
          </a:xfrm>
          <a:prstGeom prst="rect">
            <a:avLst/>
          </a:prstGeom>
          <a:noFill/>
        </p:spPr>
      </p:pic>
      <p:sp>
        <p:nvSpPr>
          <p:cNvPr id="32" name="Text Box 116"/>
          <p:cNvSpPr txBox="1">
            <a:spLocks noChangeArrowheads="1"/>
          </p:cNvSpPr>
          <p:nvPr/>
        </p:nvSpPr>
        <p:spPr bwMode="auto">
          <a:xfrm>
            <a:off x="7315200" y="3135683"/>
            <a:ext cx="1168678" cy="4132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foo.com</a:t>
            </a:r>
            <a:endParaRPr lang="en-US" dirty="0"/>
          </a:p>
        </p:txBody>
      </p:sp>
      <p:pic>
        <p:nvPicPr>
          <p:cNvPr id="36" name="Picture 22" descr="MCj0431632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03950" y="3016878"/>
            <a:ext cx="484079" cy="456612"/>
          </a:xfrm>
          <a:prstGeom prst="rect">
            <a:avLst/>
          </a:prstGeom>
          <a:noFill/>
        </p:spPr>
      </p:pic>
      <p:grpSp>
        <p:nvGrpSpPr>
          <p:cNvPr id="59" name="Group 74"/>
          <p:cNvGrpSpPr>
            <a:grpSpLocks/>
          </p:cNvGrpSpPr>
          <p:nvPr/>
        </p:nvGrpSpPr>
        <p:grpSpPr bwMode="auto">
          <a:xfrm>
            <a:off x="5720238" y="2520703"/>
            <a:ext cx="464788" cy="250768"/>
            <a:chOff x="2423" y="2253"/>
            <a:chExt cx="257" cy="147"/>
          </a:xfrm>
        </p:grpSpPr>
        <p:sp>
          <p:nvSpPr>
            <p:cNvPr id="50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51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grpSp>
          <p:nvGrpSpPr>
            <p:cNvPr id="4096" name="Group 77"/>
            <p:cNvGrpSpPr>
              <a:grpSpLocks/>
            </p:cNvGrpSpPr>
            <p:nvPr/>
          </p:nvGrpSpPr>
          <p:grpSpPr bwMode="auto">
            <a:xfrm>
              <a:off x="2445" y="2254"/>
              <a:ext cx="166" cy="52"/>
              <a:chOff x="2242" y="2225"/>
              <a:chExt cx="626" cy="249"/>
            </a:xfrm>
          </p:grpSpPr>
          <p:sp>
            <p:nvSpPr>
              <p:cNvPr id="53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54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55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56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</p:grpSp>
      </p:grpSp>
      <p:sp>
        <p:nvSpPr>
          <p:cNvPr id="41" name="Freeform 40"/>
          <p:cNvSpPr/>
          <p:nvPr/>
        </p:nvSpPr>
        <p:spPr>
          <a:xfrm>
            <a:off x="7283607" y="2625509"/>
            <a:ext cx="418222" cy="567933"/>
          </a:xfrm>
          <a:custGeom>
            <a:avLst/>
            <a:gdLst>
              <a:gd name="connsiteX0" fmla="*/ 0 w 293824"/>
              <a:gd name="connsiteY0" fmla="*/ 65857 h 423005"/>
              <a:gd name="connsiteX1" fmla="*/ 5066 w 293824"/>
              <a:gd name="connsiteY1" fmla="*/ 372345 h 423005"/>
              <a:gd name="connsiteX2" fmla="*/ 159577 w 293824"/>
              <a:gd name="connsiteY2" fmla="*/ 423005 h 423005"/>
              <a:gd name="connsiteX3" fmla="*/ 293824 w 293824"/>
              <a:gd name="connsiteY3" fmla="*/ 331818 h 423005"/>
              <a:gd name="connsiteX4" fmla="*/ 291291 w 293824"/>
              <a:gd name="connsiteY4" fmla="*/ 20263 h 423005"/>
              <a:gd name="connsiteX5" fmla="*/ 164643 w 293824"/>
              <a:gd name="connsiteY5" fmla="*/ 0 h 423005"/>
              <a:gd name="connsiteX6" fmla="*/ 0 w 293824"/>
              <a:gd name="connsiteY6" fmla="*/ 65857 h 423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3824" h="423005">
                <a:moveTo>
                  <a:pt x="0" y="65857"/>
                </a:moveTo>
                <a:cubicBezTo>
                  <a:pt x="1689" y="168020"/>
                  <a:pt x="3377" y="270182"/>
                  <a:pt x="5066" y="372345"/>
                </a:cubicBezTo>
                <a:lnTo>
                  <a:pt x="159577" y="423005"/>
                </a:lnTo>
                <a:lnTo>
                  <a:pt x="293824" y="331818"/>
                </a:lnTo>
                <a:cubicBezTo>
                  <a:pt x="292980" y="227966"/>
                  <a:pt x="292135" y="124115"/>
                  <a:pt x="291291" y="20263"/>
                </a:cubicBezTo>
                <a:lnTo>
                  <a:pt x="164643" y="0"/>
                </a:lnTo>
                <a:lnTo>
                  <a:pt x="0" y="65857"/>
                </a:lnTo>
                <a:close/>
              </a:path>
            </a:pathLst>
          </a:cu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5" name="Group 124"/>
          <p:cNvGrpSpPr/>
          <p:nvPr/>
        </p:nvGrpSpPr>
        <p:grpSpPr>
          <a:xfrm>
            <a:off x="2819399" y="3125116"/>
            <a:ext cx="4572820" cy="1011288"/>
            <a:chOff x="2819399" y="2934616"/>
            <a:chExt cx="4572820" cy="1011288"/>
          </a:xfrm>
        </p:grpSpPr>
        <p:sp>
          <p:nvSpPr>
            <p:cNvPr id="335" name="Freeform 334"/>
            <p:cNvSpPr>
              <a:spLocks/>
            </p:cNvSpPr>
            <p:nvPr/>
          </p:nvSpPr>
          <p:spPr bwMode="auto">
            <a:xfrm>
              <a:off x="2829319" y="2934616"/>
              <a:ext cx="4562900" cy="722984"/>
            </a:xfrm>
            <a:custGeom>
              <a:avLst/>
              <a:gdLst>
                <a:gd name="connsiteX0" fmla="*/ 3173046 w 3173046"/>
                <a:gd name="connsiteY0" fmla="*/ 0 h 633046"/>
                <a:gd name="connsiteX1" fmla="*/ 2962031 w 3173046"/>
                <a:gd name="connsiteY1" fmla="*/ 281354 h 633046"/>
                <a:gd name="connsiteX2" fmla="*/ 2665046 w 3173046"/>
                <a:gd name="connsiteY2" fmla="*/ 593969 h 633046"/>
                <a:gd name="connsiteX3" fmla="*/ 1805354 w 3173046"/>
                <a:gd name="connsiteY3" fmla="*/ 633046 h 633046"/>
                <a:gd name="connsiteX4" fmla="*/ 1375508 w 3173046"/>
                <a:gd name="connsiteY4" fmla="*/ 617415 h 633046"/>
                <a:gd name="connsiteX5" fmla="*/ 734646 w 3173046"/>
                <a:gd name="connsiteY5" fmla="*/ 476738 h 633046"/>
                <a:gd name="connsiteX6" fmla="*/ 398585 w 3173046"/>
                <a:gd name="connsiteY6" fmla="*/ 148492 h 633046"/>
                <a:gd name="connsiteX7" fmla="*/ 0 w 3173046"/>
                <a:gd name="connsiteY7" fmla="*/ 156308 h 633046"/>
                <a:gd name="connsiteX0" fmla="*/ 3126154 w 3126154"/>
                <a:gd name="connsiteY0" fmla="*/ 0 h 554892"/>
                <a:gd name="connsiteX1" fmla="*/ 2962031 w 3126154"/>
                <a:gd name="connsiteY1" fmla="*/ 203200 h 554892"/>
                <a:gd name="connsiteX2" fmla="*/ 2665046 w 3126154"/>
                <a:gd name="connsiteY2" fmla="*/ 515815 h 554892"/>
                <a:gd name="connsiteX3" fmla="*/ 1805354 w 3126154"/>
                <a:gd name="connsiteY3" fmla="*/ 554892 h 554892"/>
                <a:gd name="connsiteX4" fmla="*/ 1375508 w 3126154"/>
                <a:gd name="connsiteY4" fmla="*/ 539261 h 554892"/>
                <a:gd name="connsiteX5" fmla="*/ 734646 w 3126154"/>
                <a:gd name="connsiteY5" fmla="*/ 398584 h 554892"/>
                <a:gd name="connsiteX6" fmla="*/ 398585 w 3126154"/>
                <a:gd name="connsiteY6" fmla="*/ 70338 h 554892"/>
                <a:gd name="connsiteX7" fmla="*/ 0 w 3126154"/>
                <a:gd name="connsiteY7" fmla="*/ 78154 h 554892"/>
                <a:gd name="connsiteX0" fmla="*/ 3126154 w 3126154"/>
                <a:gd name="connsiteY0" fmla="*/ 0 h 554892"/>
                <a:gd name="connsiteX1" fmla="*/ 2962031 w 3126154"/>
                <a:gd name="connsiteY1" fmla="*/ 203200 h 554892"/>
                <a:gd name="connsiteX2" fmla="*/ 2665046 w 3126154"/>
                <a:gd name="connsiteY2" fmla="*/ 515815 h 554892"/>
                <a:gd name="connsiteX3" fmla="*/ 1805354 w 3126154"/>
                <a:gd name="connsiteY3" fmla="*/ 554892 h 554892"/>
                <a:gd name="connsiteX4" fmla="*/ 734646 w 3126154"/>
                <a:gd name="connsiteY4" fmla="*/ 398584 h 554892"/>
                <a:gd name="connsiteX5" fmla="*/ 398585 w 3126154"/>
                <a:gd name="connsiteY5" fmla="*/ 70338 h 554892"/>
                <a:gd name="connsiteX6" fmla="*/ 0 w 3126154"/>
                <a:gd name="connsiteY6" fmla="*/ 78154 h 554892"/>
                <a:gd name="connsiteX0" fmla="*/ 3126154 w 3126154"/>
                <a:gd name="connsiteY0" fmla="*/ 0 h 554892"/>
                <a:gd name="connsiteX1" fmla="*/ 2962031 w 3126154"/>
                <a:gd name="connsiteY1" fmla="*/ 203200 h 554892"/>
                <a:gd name="connsiteX2" fmla="*/ 2665046 w 3126154"/>
                <a:gd name="connsiteY2" fmla="*/ 515815 h 554892"/>
                <a:gd name="connsiteX3" fmla="*/ 1805354 w 3126154"/>
                <a:gd name="connsiteY3" fmla="*/ 554892 h 554892"/>
                <a:gd name="connsiteX4" fmla="*/ 1350573 w 3126154"/>
                <a:gd name="connsiteY4" fmla="*/ 539013 h 554892"/>
                <a:gd name="connsiteX5" fmla="*/ 398585 w 3126154"/>
                <a:gd name="connsiteY5" fmla="*/ 70338 h 554892"/>
                <a:gd name="connsiteX6" fmla="*/ 0 w 3126154"/>
                <a:gd name="connsiteY6" fmla="*/ 78154 h 554892"/>
                <a:gd name="connsiteX0" fmla="*/ 3126154 w 3126154"/>
                <a:gd name="connsiteY0" fmla="*/ 0 h 539013"/>
                <a:gd name="connsiteX1" fmla="*/ 2962031 w 3126154"/>
                <a:gd name="connsiteY1" fmla="*/ 203200 h 539013"/>
                <a:gd name="connsiteX2" fmla="*/ 2665046 w 3126154"/>
                <a:gd name="connsiteY2" fmla="*/ 515815 h 539013"/>
                <a:gd name="connsiteX3" fmla="*/ 1350573 w 3126154"/>
                <a:gd name="connsiteY3" fmla="*/ 539013 h 539013"/>
                <a:gd name="connsiteX4" fmla="*/ 398585 w 3126154"/>
                <a:gd name="connsiteY4" fmla="*/ 70338 h 539013"/>
                <a:gd name="connsiteX5" fmla="*/ 0 w 3126154"/>
                <a:gd name="connsiteY5" fmla="*/ 78154 h 539013"/>
                <a:gd name="connsiteX0" fmla="*/ 3126154 w 3126154"/>
                <a:gd name="connsiteY0" fmla="*/ 0 h 539013"/>
                <a:gd name="connsiteX1" fmla="*/ 2665046 w 3126154"/>
                <a:gd name="connsiteY1" fmla="*/ 515815 h 539013"/>
                <a:gd name="connsiteX2" fmla="*/ 1350573 w 3126154"/>
                <a:gd name="connsiteY2" fmla="*/ 539013 h 539013"/>
                <a:gd name="connsiteX3" fmla="*/ 398585 w 3126154"/>
                <a:gd name="connsiteY3" fmla="*/ 70338 h 539013"/>
                <a:gd name="connsiteX4" fmla="*/ 0 w 3126154"/>
                <a:gd name="connsiteY4" fmla="*/ 78154 h 539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6154" h="539013">
                  <a:moveTo>
                    <a:pt x="3126154" y="0"/>
                  </a:moveTo>
                  <a:lnTo>
                    <a:pt x="2665046" y="515815"/>
                  </a:lnTo>
                  <a:lnTo>
                    <a:pt x="1350573" y="539013"/>
                  </a:lnTo>
                  <a:lnTo>
                    <a:pt x="398585" y="70338"/>
                  </a:lnTo>
                  <a:lnTo>
                    <a:pt x="0" y="78154"/>
                  </a:lnTo>
                </a:path>
              </a:pathLst>
            </a:custGeom>
            <a:noFill/>
            <a:ln w="38100" cap="flat" cmpd="sng" algn="ctr">
              <a:solidFill>
                <a:srgbClr val="0066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6" name="TextBox 335"/>
            <p:cNvSpPr txBox="1"/>
            <p:nvPr/>
          </p:nvSpPr>
          <p:spPr>
            <a:xfrm>
              <a:off x="2819399" y="3611881"/>
              <a:ext cx="993833" cy="3340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Route r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cxnSp>
          <p:nvCxnSpPr>
            <p:cNvPr id="337" name="Straight Arrow Connector 336"/>
            <p:cNvCxnSpPr/>
            <p:nvPr/>
          </p:nvCxnSpPr>
          <p:spPr bwMode="auto">
            <a:xfrm flipV="1">
              <a:off x="3813232" y="3655929"/>
              <a:ext cx="368968" cy="13782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515" name="Lightning Bolt 514"/>
          <p:cNvSpPr/>
          <p:nvPr/>
        </p:nvSpPr>
        <p:spPr bwMode="auto">
          <a:xfrm>
            <a:off x="5715000" y="3543300"/>
            <a:ext cx="274320" cy="457200"/>
          </a:xfrm>
          <a:prstGeom prst="lightningBolt">
            <a:avLst/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27" name="Group 126"/>
          <p:cNvGrpSpPr/>
          <p:nvPr/>
        </p:nvGrpSpPr>
        <p:grpSpPr>
          <a:xfrm>
            <a:off x="2905212" y="2057400"/>
            <a:ext cx="4486188" cy="1142999"/>
            <a:chOff x="2905212" y="1866900"/>
            <a:chExt cx="4486188" cy="1142999"/>
          </a:xfrm>
        </p:grpSpPr>
        <p:sp>
          <p:nvSpPr>
            <p:cNvPr id="38" name="TextBox 37"/>
            <p:cNvSpPr txBox="1"/>
            <p:nvPr/>
          </p:nvSpPr>
          <p:spPr>
            <a:xfrm>
              <a:off x="5486399" y="1866900"/>
              <a:ext cx="1193777" cy="4132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Route r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cxnSp>
          <p:nvCxnSpPr>
            <p:cNvPr id="39" name="Straight Arrow Connector 38"/>
            <p:cNvCxnSpPr/>
            <p:nvPr/>
          </p:nvCxnSpPr>
          <p:spPr bwMode="auto">
            <a:xfrm flipH="1">
              <a:off x="5466727" y="2171700"/>
              <a:ext cx="248272" cy="2701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2" name="Freeform 41"/>
            <p:cNvSpPr/>
            <p:nvPr/>
          </p:nvSpPr>
          <p:spPr bwMode="auto">
            <a:xfrm>
              <a:off x="2905212" y="2438400"/>
              <a:ext cx="4486188" cy="571499"/>
            </a:xfrm>
            <a:custGeom>
              <a:avLst/>
              <a:gdLst>
                <a:gd name="connsiteX0" fmla="*/ 3173046 w 3173046"/>
                <a:gd name="connsiteY0" fmla="*/ 0 h 633046"/>
                <a:gd name="connsiteX1" fmla="*/ 2962031 w 3173046"/>
                <a:gd name="connsiteY1" fmla="*/ 281354 h 633046"/>
                <a:gd name="connsiteX2" fmla="*/ 2665046 w 3173046"/>
                <a:gd name="connsiteY2" fmla="*/ 593969 h 633046"/>
                <a:gd name="connsiteX3" fmla="*/ 1805354 w 3173046"/>
                <a:gd name="connsiteY3" fmla="*/ 633046 h 633046"/>
                <a:gd name="connsiteX4" fmla="*/ 1375508 w 3173046"/>
                <a:gd name="connsiteY4" fmla="*/ 617415 h 633046"/>
                <a:gd name="connsiteX5" fmla="*/ 734646 w 3173046"/>
                <a:gd name="connsiteY5" fmla="*/ 476738 h 633046"/>
                <a:gd name="connsiteX6" fmla="*/ 398585 w 3173046"/>
                <a:gd name="connsiteY6" fmla="*/ 148492 h 633046"/>
                <a:gd name="connsiteX7" fmla="*/ 0 w 3173046"/>
                <a:gd name="connsiteY7" fmla="*/ 156308 h 633046"/>
                <a:gd name="connsiteX0" fmla="*/ 3126154 w 3126154"/>
                <a:gd name="connsiteY0" fmla="*/ 0 h 554892"/>
                <a:gd name="connsiteX1" fmla="*/ 2962031 w 3126154"/>
                <a:gd name="connsiteY1" fmla="*/ 203200 h 554892"/>
                <a:gd name="connsiteX2" fmla="*/ 2665046 w 3126154"/>
                <a:gd name="connsiteY2" fmla="*/ 515815 h 554892"/>
                <a:gd name="connsiteX3" fmla="*/ 1805354 w 3126154"/>
                <a:gd name="connsiteY3" fmla="*/ 554892 h 554892"/>
                <a:gd name="connsiteX4" fmla="*/ 1375508 w 3126154"/>
                <a:gd name="connsiteY4" fmla="*/ 539261 h 554892"/>
                <a:gd name="connsiteX5" fmla="*/ 734646 w 3126154"/>
                <a:gd name="connsiteY5" fmla="*/ 398584 h 554892"/>
                <a:gd name="connsiteX6" fmla="*/ 398585 w 3126154"/>
                <a:gd name="connsiteY6" fmla="*/ 70338 h 554892"/>
                <a:gd name="connsiteX7" fmla="*/ 0 w 3126154"/>
                <a:gd name="connsiteY7" fmla="*/ 78154 h 554892"/>
                <a:gd name="connsiteX0" fmla="*/ 3126154 w 3126154"/>
                <a:gd name="connsiteY0" fmla="*/ 226646 h 781538"/>
                <a:gd name="connsiteX1" fmla="*/ 2962031 w 3126154"/>
                <a:gd name="connsiteY1" fmla="*/ 429846 h 781538"/>
                <a:gd name="connsiteX2" fmla="*/ 2665046 w 3126154"/>
                <a:gd name="connsiteY2" fmla="*/ 742461 h 781538"/>
                <a:gd name="connsiteX3" fmla="*/ 1805354 w 3126154"/>
                <a:gd name="connsiteY3" fmla="*/ 781538 h 781538"/>
                <a:gd name="connsiteX4" fmla="*/ 1375508 w 3126154"/>
                <a:gd name="connsiteY4" fmla="*/ 765907 h 781538"/>
                <a:gd name="connsiteX5" fmla="*/ 953476 w 3126154"/>
                <a:gd name="connsiteY5" fmla="*/ 0 h 781538"/>
                <a:gd name="connsiteX6" fmla="*/ 398585 w 3126154"/>
                <a:gd name="connsiteY6" fmla="*/ 296984 h 781538"/>
                <a:gd name="connsiteX7" fmla="*/ 0 w 3126154"/>
                <a:gd name="connsiteY7" fmla="*/ 304800 h 781538"/>
                <a:gd name="connsiteX0" fmla="*/ 3126154 w 3126154"/>
                <a:gd name="connsiteY0" fmla="*/ 226646 h 781538"/>
                <a:gd name="connsiteX1" fmla="*/ 2962031 w 3126154"/>
                <a:gd name="connsiteY1" fmla="*/ 429846 h 781538"/>
                <a:gd name="connsiteX2" fmla="*/ 2665046 w 3126154"/>
                <a:gd name="connsiteY2" fmla="*/ 742461 h 781538"/>
                <a:gd name="connsiteX3" fmla="*/ 1805354 w 3126154"/>
                <a:gd name="connsiteY3" fmla="*/ 781538 h 781538"/>
                <a:gd name="connsiteX4" fmla="*/ 1375508 w 3126154"/>
                <a:gd name="connsiteY4" fmla="*/ 765907 h 781538"/>
                <a:gd name="connsiteX5" fmla="*/ 953476 w 3126154"/>
                <a:gd name="connsiteY5" fmla="*/ 0 h 781538"/>
                <a:gd name="connsiteX6" fmla="*/ 390770 w 3126154"/>
                <a:gd name="connsiteY6" fmla="*/ 273538 h 781538"/>
                <a:gd name="connsiteX7" fmla="*/ 0 w 3126154"/>
                <a:gd name="connsiteY7" fmla="*/ 304800 h 781538"/>
                <a:gd name="connsiteX0" fmla="*/ 3126154 w 3126154"/>
                <a:gd name="connsiteY0" fmla="*/ 359509 h 914401"/>
                <a:gd name="connsiteX1" fmla="*/ 2962031 w 3126154"/>
                <a:gd name="connsiteY1" fmla="*/ 562709 h 914401"/>
                <a:gd name="connsiteX2" fmla="*/ 2665046 w 3126154"/>
                <a:gd name="connsiteY2" fmla="*/ 875324 h 914401"/>
                <a:gd name="connsiteX3" fmla="*/ 1805354 w 3126154"/>
                <a:gd name="connsiteY3" fmla="*/ 914401 h 914401"/>
                <a:gd name="connsiteX4" fmla="*/ 2188308 w 3126154"/>
                <a:gd name="connsiteY4" fmla="*/ 0 h 914401"/>
                <a:gd name="connsiteX5" fmla="*/ 953476 w 3126154"/>
                <a:gd name="connsiteY5" fmla="*/ 132863 h 914401"/>
                <a:gd name="connsiteX6" fmla="*/ 390770 w 3126154"/>
                <a:gd name="connsiteY6" fmla="*/ 406401 h 914401"/>
                <a:gd name="connsiteX7" fmla="*/ 0 w 3126154"/>
                <a:gd name="connsiteY7" fmla="*/ 437663 h 914401"/>
                <a:gd name="connsiteX0" fmla="*/ 3126154 w 3126154"/>
                <a:gd name="connsiteY0" fmla="*/ 359509 h 875324"/>
                <a:gd name="connsiteX1" fmla="*/ 2962031 w 3126154"/>
                <a:gd name="connsiteY1" fmla="*/ 562709 h 875324"/>
                <a:gd name="connsiteX2" fmla="*/ 2665046 w 3126154"/>
                <a:gd name="connsiteY2" fmla="*/ 875324 h 875324"/>
                <a:gd name="connsiteX3" fmla="*/ 2641601 w 3126154"/>
                <a:gd name="connsiteY3" fmla="*/ 125047 h 875324"/>
                <a:gd name="connsiteX4" fmla="*/ 2188308 w 3126154"/>
                <a:gd name="connsiteY4" fmla="*/ 0 h 875324"/>
                <a:gd name="connsiteX5" fmla="*/ 953476 w 3126154"/>
                <a:gd name="connsiteY5" fmla="*/ 132863 h 875324"/>
                <a:gd name="connsiteX6" fmla="*/ 390770 w 3126154"/>
                <a:gd name="connsiteY6" fmla="*/ 406401 h 875324"/>
                <a:gd name="connsiteX7" fmla="*/ 0 w 3126154"/>
                <a:gd name="connsiteY7" fmla="*/ 437663 h 875324"/>
                <a:gd name="connsiteX0" fmla="*/ 3126154 w 3126154"/>
                <a:gd name="connsiteY0" fmla="*/ 359509 h 562709"/>
                <a:gd name="connsiteX1" fmla="*/ 2962031 w 3126154"/>
                <a:gd name="connsiteY1" fmla="*/ 562709 h 562709"/>
                <a:gd name="connsiteX2" fmla="*/ 2641601 w 3126154"/>
                <a:gd name="connsiteY2" fmla="*/ 125047 h 562709"/>
                <a:gd name="connsiteX3" fmla="*/ 2188308 w 3126154"/>
                <a:gd name="connsiteY3" fmla="*/ 0 h 562709"/>
                <a:gd name="connsiteX4" fmla="*/ 953476 w 3126154"/>
                <a:gd name="connsiteY4" fmla="*/ 132863 h 562709"/>
                <a:gd name="connsiteX5" fmla="*/ 390770 w 3126154"/>
                <a:gd name="connsiteY5" fmla="*/ 406401 h 562709"/>
                <a:gd name="connsiteX6" fmla="*/ 0 w 3126154"/>
                <a:gd name="connsiteY6" fmla="*/ 437663 h 562709"/>
                <a:gd name="connsiteX0" fmla="*/ 3126154 w 3126154"/>
                <a:gd name="connsiteY0" fmla="*/ 359509 h 437663"/>
                <a:gd name="connsiteX1" fmla="*/ 2641601 w 3126154"/>
                <a:gd name="connsiteY1" fmla="*/ 125047 h 437663"/>
                <a:gd name="connsiteX2" fmla="*/ 2188308 w 3126154"/>
                <a:gd name="connsiteY2" fmla="*/ 0 h 437663"/>
                <a:gd name="connsiteX3" fmla="*/ 953476 w 3126154"/>
                <a:gd name="connsiteY3" fmla="*/ 132863 h 437663"/>
                <a:gd name="connsiteX4" fmla="*/ 390770 w 3126154"/>
                <a:gd name="connsiteY4" fmla="*/ 406401 h 437663"/>
                <a:gd name="connsiteX5" fmla="*/ 0 w 3126154"/>
                <a:gd name="connsiteY5" fmla="*/ 437663 h 437663"/>
                <a:gd name="connsiteX0" fmla="*/ 3110523 w 3110523"/>
                <a:gd name="connsiteY0" fmla="*/ 203201 h 437663"/>
                <a:gd name="connsiteX1" fmla="*/ 2641601 w 3110523"/>
                <a:gd name="connsiteY1" fmla="*/ 125047 h 437663"/>
                <a:gd name="connsiteX2" fmla="*/ 2188308 w 3110523"/>
                <a:gd name="connsiteY2" fmla="*/ 0 h 437663"/>
                <a:gd name="connsiteX3" fmla="*/ 953476 w 3110523"/>
                <a:gd name="connsiteY3" fmla="*/ 132863 h 437663"/>
                <a:gd name="connsiteX4" fmla="*/ 390770 w 3110523"/>
                <a:gd name="connsiteY4" fmla="*/ 406401 h 437663"/>
                <a:gd name="connsiteX5" fmla="*/ 0 w 3110523"/>
                <a:gd name="connsiteY5" fmla="*/ 437663 h 437663"/>
                <a:gd name="connsiteX0" fmla="*/ 3110523 w 3110523"/>
                <a:gd name="connsiteY0" fmla="*/ 203201 h 437663"/>
                <a:gd name="connsiteX1" fmla="*/ 2188308 w 3110523"/>
                <a:gd name="connsiteY1" fmla="*/ 0 h 437663"/>
                <a:gd name="connsiteX2" fmla="*/ 953476 w 3110523"/>
                <a:gd name="connsiteY2" fmla="*/ 132863 h 437663"/>
                <a:gd name="connsiteX3" fmla="*/ 390770 w 3110523"/>
                <a:gd name="connsiteY3" fmla="*/ 406401 h 437663"/>
                <a:gd name="connsiteX4" fmla="*/ 0 w 3110523"/>
                <a:gd name="connsiteY4" fmla="*/ 437663 h 437663"/>
                <a:gd name="connsiteX0" fmla="*/ 3110523 w 3110523"/>
                <a:gd name="connsiteY0" fmla="*/ 191199 h 425661"/>
                <a:gd name="connsiteX1" fmla="*/ 2134630 w 3110523"/>
                <a:gd name="connsiteY1" fmla="*/ 0 h 425661"/>
                <a:gd name="connsiteX2" fmla="*/ 953476 w 3110523"/>
                <a:gd name="connsiteY2" fmla="*/ 120861 h 425661"/>
                <a:gd name="connsiteX3" fmla="*/ 390770 w 3110523"/>
                <a:gd name="connsiteY3" fmla="*/ 394399 h 425661"/>
                <a:gd name="connsiteX4" fmla="*/ 0 w 3110523"/>
                <a:gd name="connsiteY4" fmla="*/ 425661 h 425661"/>
                <a:gd name="connsiteX0" fmla="*/ 3151787 w 3151787"/>
                <a:gd name="connsiteY0" fmla="*/ 227020 h 425661"/>
                <a:gd name="connsiteX1" fmla="*/ 2134630 w 3151787"/>
                <a:gd name="connsiteY1" fmla="*/ 0 h 425661"/>
                <a:gd name="connsiteX2" fmla="*/ 953476 w 3151787"/>
                <a:gd name="connsiteY2" fmla="*/ 120861 h 425661"/>
                <a:gd name="connsiteX3" fmla="*/ 390770 w 3151787"/>
                <a:gd name="connsiteY3" fmla="*/ 394399 h 425661"/>
                <a:gd name="connsiteX4" fmla="*/ 0 w 3151787"/>
                <a:gd name="connsiteY4" fmla="*/ 425661 h 425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51787" h="425661">
                  <a:moveTo>
                    <a:pt x="3151787" y="227020"/>
                  </a:moveTo>
                  <a:lnTo>
                    <a:pt x="2134630" y="0"/>
                  </a:lnTo>
                  <a:lnTo>
                    <a:pt x="953476" y="120861"/>
                  </a:lnTo>
                  <a:lnTo>
                    <a:pt x="390770" y="394399"/>
                  </a:lnTo>
                  <a:lnTo>
                    <a:pt x="0" y="425661"/>
                  </a:lnTo>
                </a:path>
              </a:pathLst>
            </a:cu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44" name="Rectangle 3"/>
          <p:cNvSpPr txBox="1">
            <a:spLocks noChangeArrowheads="1"/>
          </p:cNvSpPr>
          <p:nvPr/>
        </p:nvSpPr>
        <p:spPr bwMode="auto">
          <a:xfrm>
            <a:off x="152400" y="3200400"/>
            <a:ext cx="1981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  <a:defRPr/>
            </a:pPr>
            <a:r>
              <a:rPr kumimoji="0" 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Innocent </a:t>
            </a:r>
            <a:r>
              <a:rPr lang="en-US" sz="1600" b="1" i="1" kern="0" dirty="0" smtClean="0"/>
              <a:t>Reason?</a:t>
            </a:r>
            <a:endParaRPr kumimoji="0" lang="en-US" altLang="zh-CN" sz="1200" b="1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7" name="Rectangle 3"/>
          <p:cNvSpPr txBox="1">
            <a:spLocks noChangeArrowheads="1"/>
          </p:cNvSpPr>
          <p:nvPr/>
        </p:nvSpPr>
        <p:spPr bwMode="auto">
          <a:xfrm>
            <a:off x="76200" y="3467100"/>
            <a:ext cx="20574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  <a:defRPr/>
            </a:pPr>
            <a:r>
              <a:rPr kumimoji="0" 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Malicious Attack?</a:t>
            </a:r>
            <a:endParaRPr kumimoji="0" lang="en-US" altLang="zh-CN" sz="1200" b="1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8" name="Freeform 347"/>
          <p:cNvSpPr/>
          <p:nvPr/>
        </p:nvSpPr>
        <p:spPr bwMode="auto">
          <a:xfrm>
            <a:off x="4241504" y="2486633"/>
            <a:ext cx="362946" cy="307777"/>
          </a:xfrm>
          <a:custGeom>
            <a:avLst/>
            <a:gdLst>
              <a:gd name="connsiteX0" fmla="*/ 0 w 352995"/>
              <a:gd name="connsiteY0" fmla="*/ 351692 h 351692"/>
              <a:gd name="connsiteX1" fmla="*/ 296985 w 352995"/>
              <a:gd name="connsiteY1" fmla="*/ 234461 h 351692"/>
              <a:gd name="connsiteX2" fmla="*/ 336062 w 352995"/>
              <a:gd name="connsiteY2" fmla="*/ 0 h 351692"/>
              <a:gd name="connsiteX0" fmla="*/ 0 w 344528"/>
              <a:gd name="connsiteY0" fmla="*/ 351692 h 351692"/>
              <a:gd name="connsiteX1" fmla="*/ 257908 w 344528"/>
              <a:gd name="connsiteY1" fmla="*/ 203199 h 351692"/>
              <a:gd name="connsiteX2" fmla="*/ 336062 w 344528"/>
              <a:gd name="connsiteY2" fmla="*/ 0 h 351692"/>
              <a:gd name="connsiteX0" fmla="*/ 0 w 344528"/>
              <a:gd name="connsiteY0" fmla="*/ 268102 h 268102"/>
              <a:gd name="connsiteX1" fmla="*/ 257908 w 344528"/>
              <a:gd name="connsiteY1" fmla="*/ 119609 h 268102"/>
              <a:gd name="connsiteX2" fmla="*/ 336062 w 344528"/>
              <a:gd name="connsiteY2" fmla="*/ 0 h 268102"/>
              <a:gd name="connsiteX0" fmla="*/ 0 w 344528"/>
              <a:gd name="connsiteY0" fmla="*/ 268102 h 268102"/>
              <a:gd name="connsiteX1" fmla="*/ 195573 w 344528"/>
              <a:gd name="connsiteY1" fmla="*/ 192750 h 268102"/>
              <a:gd name="connsiteX2" fmla="*/ 336062 w 344528"/>
              <a:gd name="connsiteY2" fmla="*/ 0 h 268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528" h="268102">
                <a:moveTo>
                  <a:pt x="0" y="268102"/>
                </a:moveTo>
                <a:cubicBezTo>
                  <a:pt x="120487" y="238794"/>
                  <a:pt x="139563" y="237434"/>
                  <a:pt x="195573" y="192750"/>
                </a:cubicBezTo>
                <a:cubicBezTo>
                  <a:pt x="251583" y="148066"/>
                  <a:pt x="344528" y="87923"/>
                  <a:pt x="336062" y="0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349" name="Picture 77" descr="MMj03567080000[1]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36890" y="2133600"/>
            <a:ext cx="499930" cy="499931"/>
          </a:xfrm>
          <a:prstGeom prst="rect">
            <a:avLst/>
          </a:prstGeom>
          <a:noFill/>
        </p:spPr>
      </p:pic>
      <p:sp>
        <p:nvSpPr>
          <p:cNvPr id="128" name="TextBox 127"/>
          <p:cNvSpPr txBox="1"/>
          <p:nvPr/>
        </p:nvSpPr>
        <p:spPr>
          <a:xfrm>
            <a:off x="3595689" y="297393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4073214" y="238339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D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6172200" y="241196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4343400" y="363116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B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6854702" y="36195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C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2464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" grpId="0" animBg="1"/>
      <p:bldP spid="515" grpId="1" animBg="1"/>
      <p:bldP spid="515" grpId="2" animBg="1"/>
      <p:bldP spid="344" grpId="0"/>
      <p:bldP spid="347" grpId="0"/>
      <p:bldP spid="34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Secure Provenance 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1905000"/>
          </a:xfrm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Maintain sufficient information for reconstruction</a:t>
            </a:r>
          </a:p>
          <a:p>
            <a:pPr lvl="1">
              <a:buClr>
                <a:srgbClr val="00007D"/>
              </a:buClr>
            </a:pPr>
            <a:r>
              <a:rPr lang="en-US" altLang="zh-CN" sz="2400" dirty="0" smtClean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I/O and non-deterministic events are sufficient</a:t>
            </a:r>
          </a:p>
          <a:p>
            <a:pPr lvl="1">
              <a:buClr>
                <a:srgbClr val="00007D"/>
              </a:buClr>
            </a:pPr>
            <a:r>
              <a:rPr lang="en-US" altLang="zh-CN" sz="2400" dirty="0" smtClean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Logs are maintained using tamper-evident logging</a:t>
            </a:r>
          </a:p>
          <a:p>
            <a:pPr lvl="2">
              <a:buClr>
                <a:srgbClr val="00007D"/>
              </a:buClr>
            </a:pPr>
            <a:r>
              <a:rPr lang="en-US" altLang="zh-CN" dirty="0" smtClean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Based on ideas from </a:t>
            </a:r>
            <a:r>
              <a:rPr lang="en-US" altLang="zh-CN" dirty="0" err="1" smtClean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PeerReview</a:t>
            </a:r>
            <a:r>
              <a:rPr lang="en-US" altLang="zh-CN" dirty="0" smtClean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[SOSP 07]</a:t>
            </a:r>
          </a:p>
        </p:txBody>
      </p:sp>
      <p:sp>
        <p:nvSpPr>
          <p:cNvPr id="39" name="Slide Number Placeholder 3"/>
          <p:cNvSpPr txBox="1">
            <a:spLocks/>
          </p:cNvSpPr>
          <p:nvPr/>
        </p:nvSpPr>
        <p:spPr bwMode="auto">
          <a:xfrm>
            <a:off x="8305800" y="6248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BB4478-2010-47DB-A8C1-F36CA706AB9A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28600" y="4364592"/>
            <a:ext cx="8762997" cy="1981201"/>
            <a:chOff x="2042747" y="3184899"/>
            <a:chExt cx="6993547" cy="1441697"/>
          </a:xfrm>
        </p:grpSpPr>
        <p:cxnSp>
          <p:nvCxnSpPr>
            <p:cNvPr id="6" name="Straight Connector 5"/>
            <p:cNvCxnSpPr/>
            <p:nvPr/>
          </p:nvCxnSpPr>
          <p:spPr bwMode="auto">
            <a:xfrm rot="5400000">
              <a:off x="5139883" y="2549284"/>
              <a:ext cx="178374" cy="170201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>
              <a:stCxn id="43" idx="4"/>
              <a:endCxn id="27" idx="0"/>
            </p:cNvCxnSpPr>
            <p:nvPr/>
          </p:nvCxnSpPr>
          <p:spPr bwMode="auto">
            <a:xfrm flipV="1">
              <a:off x="4995461" y="3310283"/>
              <a:ext cx="1110476" cy="119178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 rot="5400000" flipH="1" flipV="1">
              <a:off x="3799954" y="3261134"/>
              <a:ext cx="351524" cy="80650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>
              <a:endCxn id="43" idx="4"/>
            </p:cNvCxnSpPr>
            <p:nvPr/>
          </p:nvCxnSpPr>
          <p:spPr bwMode="auto">
            <a:xfrm>
              <a:off x="3571556" y="3841001"/>
              <a:ext cx="1423905" cy="661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rot="5400000" flipH="1" flipV="1">
              <a:off x="5295974" y="4196308"/>
              <a:ext cx="5246" cy="6062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rot="5400000" flipH="1" flipV="1">
              <a:off x="6213722" y="3879581"/>
              <a:ext cx="5249" cy="12292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5400000" flipH="1" flipV="1">
              <a:off x="6838813" y="4037766"/>
              <a:ext cx="445954" cy="46165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5400000" flipH="1">
              <a:off x="6345758" y="3045424"/>
              <a:ext cx="141658" cy="67301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4" name="Group 74"/>
            <p:cNvGrpSpPr>
              <a:grpSpLocks/>
            </p:cNvGrpSpPr>
            <p:nvPr/>
          </p:nvGrpSpPr>
          <p:grpSpPr bwMode="auto">
            <a:xfrm>
              <a:off x="4145669" y="3363241"/>
              <a:ext cx="464788" cy="250768"/>
              <a:chOff x="2423" y="2253"/>
              <a:chExt cx="257" cy="147"/>
            </a:xfrm>
          </p:grpSpPr>
          <p:sp>
            <p:nvSpPr>
              <p:cNvPr id="56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57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58" name="Group 77"/>
              <p:cNvGrpSpPr>
                <a:grpSpLocks/>
              </p:cNvGrpSpPr>
              <p:nvPr/>
            </p:nvGrpSpPr>
            <p:grpSpPr bwMode="auto">
              <a:xfrm>
                <a:off x="2459" y="2254"/>
                <a:ext cx="166" cy="52"/>
                <a:chOff x="2242" y="2225"/>
                <a:chExt cx="626" cy="249"/>
              </a:xfrm>
            </p:grpSpPr>
            <p:sp>
              <p:nvSpPr>
                <p:cNvPr id="59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0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1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2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5" name="Group 74"/>
            <p:cNvGrpSpPr>
              <a:grpSpLocks/>
            </p:cNvGrpSpPr>
            <p:nvPr/>
          </p:nvGrpSpPr>
          <p:grpSpPr bwMode="auto">
            <a:xfrm>
              <a:off x="6598569" y="4365334"/>
              <a:ext cx="464788" cy="250768"/>
              <a:chOff x="2423" y="2253"/>
              <a:chExt cx="257" cy="147"/>
            </a:xfrm>
          </p:grpSpPr>
          <p:sp>
            <p:nvSpPr>
              <p:cNvPr id="49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50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51" name="Group 77"/>
              <p:cNvGrpSpPr>
                <a:grpSpLocks/>
              </p:cNvGrpSpPr>
              <p:nvPr/>
            </p:nvGrpSpPr>
            <p:grpSpPr bwMode="auto">
              <a:xfrm>
                <a:off x="2449" y="2254"/>
                <a:ext cx="166" cy="52"/>
                <a:chOff x="2242" y="2225"/>
                <a:chExt cx="626" cy="249"/>
              </a:xfrm>
            </p:grpSpPr>
            <p:sp>
              <p:nvSpPr>
                <p:cNvPr id="52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3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4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5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6" name="Group 74"/>
            <p:cNvGrpSpPr>
              <a:grpSpLocks/>
            </p:cNvGrpSpPr>
            <p:nvPr/>
          </p:nvGrpSpPr>
          <p:grpSpPr bwMode="auto">
            <a:xfrm>
              <a:off x="4763067" y="4375828"/>
              <a:ext cx="464788" cy="250768"/>
              <a:chOff x="2423" y="2253"/>
              <a:chExt cx="257" cy="147"/>
            </a:xfrm>
          </p:grpSpPr>
          <p:sp>
            <p:nvSpPr>
              <p:cNvPr id="42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43" name="Oval 42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44" name="Group 77"/>
              <p:cNvGrpSpPr>
                <a:grpSpLocks/>
              </p:cNvGrpSpPr>
              <p:nvPr/>
            </p:nvGrpSpPr>
            <p:grpSpPr bwMode="auto">
              <a:xfrm>
                <a:off x="2453" y="2254"/>
                <a:ext cx="166" cy="52"/>
                <a:chOff x="2242" y="2225"/>
                <a:chExt cx="626" cy="249"/>
              </a:xfrm>
            </p:grpSpPr>
            <p:sp>
              <p:nvSpPr>
                <p:cNvPr id="45" name="Freeform 44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6" name="Freeform 45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7" name="Freeform 46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8" name="Freeform 47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7" name="Group 74"/>
            <p:cNvGrpSpPr>
              <a:grpSpLocks/>
            </p:cNvGrpSpPr>
            <p:nvPr/>
          </p:nvGrpSpPr>
          <p:grpSpPr bwMode="auto">
            <a:xfrm>
              <a:off x="3339163" y="3714765"/>
              <a:ext cx="464788" cy="250768"/>
              <a:chOff x="2423" y="2253"/>
              <a:chExt cx="257" cy="147"/>
            </a:xfrm>
          </p:grpSpPr>
          <p:sp>
            <p:nvSpPr>
              <p:cNvPr id="34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35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36" name="Group 77"/>
              <p:cNvGrpSpPr>
                <a:grpSpLocks/>
              </p:cNvGrpSpPr>
              <p:nvPr/>
            </p:nvGrpSpPr>
            <p:grpSpPr bwMode="auto">
              <a:xfrm>
                <a:off x="2457" y="2254"/>
                <a:ext cx="166" cy="52"/>
                <a:chOff x="2242" y="2225"/>
                <a:chExt cx="626" cy="249"/>
              </a:xfrm>
            </p:grpSpPr>
            <p:sp>
              <p:nvSpPr>
                <p:cNvPr id="37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8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0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1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pic>
          <p:nvPicPr>
            <p:cNvPr id="18" name="Picture 5" descr="MCj0432623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042747" y="3239657"/>
              <a:ext cx="583329" cy="550229"/>
            </a:xfrm>
            <a:prstGeom prst="rect">
              <a:avLst/>
            </a:prstGeom>
            <a:noFill/>
          </p:spPr>
        </p:pic>
        <p:sp>
          <p:nvSpPr>
            <p:cNvPr id="19" name="Text Box 116"/>
            <p:cNvSpPr txBox="1">
              <a:spLocks noChangeArrowheads="1"/>
            </p:cNvSpPr>
            <p:nvPr/>
          </p:nvSpPr>
          <p:spPr bwMode="auto">
            <a:xfrm>
              <a:off x="2056569" y="3714321"/>
              <a:ext cx="817298" cy="4132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dirty="0" smtClean="0"/>
                <a:t>Alice</a:t>
              </a:r>
              <a:endParaRPr lang="en-US" dirty="0"/>
            </a:p>
          </p:txBody>
        </p:sp>
        <p:cxnSp>
          <p:nvCxnSpPr>
            <p:cNvPr id="20" name="Straight Connector 27"/>
            <p:cNvCxnSpPr/>
            <p:nvPr/>
          </p:nvCxnSpPr>
          <p:spPr bwMode="auto">
            <a:xfrm rot="16200000" flipH="1">
              <a:off x="7107023" y="3098832"/>
              <a:ext cx="144370" cy="85222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5400000" flipH="1" flipV="1">
              <a:off x="7294505" y="3679186"/>
              <a:ext cx="364545" cy="36831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2" name="Picture 92" descr="MCj0434845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371706" y="3263154"/>
              <a:ext cx="656332" cy="619090"/>
            </a:xfrm>
            <a:prstGeom prst="rect">
              <a:avLst/>
            </a:prstGeom>
            <a:noFill/>
          </p:spPr>
        </p:pic>
        <p:sp>
          <p:nvSpPr>
            <p:cNvPr id="23" name="Text Box 116"/>
            <p:cNvSpPr txBox="1">
              <a:spLocks noChangeArrowheads="1"/>
            </p:cNvSpPr>
            <p:nvPr/>
          </p:nvSpPr>
          <p:spPr bwMode="auto">
            <a:xfrm>
              <a:off x="7867616" y="3517599"/>
              <a:ext cx="1168678" cy="4132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dirty="0" smtClean="0"/>
                <a:t>foo.com</a:t>
              </a:r>
              <a:endParaRPr lang="en-US" dirty="0"/>
            </a:p>
          </p:txBody>
        </p:sp>
        <p:pic>
          <p:nvPicPr>
            <p:cNvPr id="24" name="Picture 22" descr="MCj04316320000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513097" y="3271136"/>
              <a:ext cx="484079" cy="456612"/>
            </a:xfrm>
            <a:prstGeom prst="rect">
              <a:avLst/>
            </a:prstGeom>
            <a:noFill/>
          </p:spPr>
        </p:pic>
        <p:grpSp>
          <p:nvGrpSpPr>
            <p:cNvPr id="25" name="Group 74"/>
            <p:cNvGrpSpPr>
              <a:grpSpLocks/>
            </p:cNvGrpSpPr>
            <p:nvPr/>
          </p:nvGrpSpPr>
          <p:grpSpPr bwMode="auto">
            <a:xfrm>
              <a:off x="5872638" y="3184899"/>
              <a:ext cx="464788" cy="250768"/>
              <a:chOff x="2423" y="2253"/>
              <a:chExt cx="257" cy="147"/>
            </a:xfrm>
          </p:grpSpPr>
          <p:sp>
            <p:nvSpPr>
              <p:cNvPr id="27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8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29" name="Group 77"/>
              <p:cNvGrpSpPr>
                <a:grpSpLocks/>
              </p:cNvGrpSpPr>
              <p:nvPr/>
            </p:nvGrpSpPr>
            <p:grpSpPr bwMode="auto">
              <a:xfrm>
                <a:off x="2445" y="2254"/>
                <a:ext cx="166" cy="52"/>
                <a:chOff x="2242" y="2225"/>
                <a:chExt cx="626" cy="249"/>
              </a:xfrm>
            </p:grpSpPr>
            <p:sp>
              <p:nvSpPr>
                <p:cNvPr id="30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3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26" name="Freeform 25"/>
            <p:cNvSpPr/>
            <p:nvPr/>
          </p:nvSpPr>
          <p:spPr>
            <a:xfrm>
              <a:off x="7436007" y="3289705"/>
              <a:ext cx="418222" cy="567933"/>
            </a:xfrm>
            <a:custGeom>
              <a:avLst/>
              <a:gdLst>
                <a:gd name="connsiteX0" fmla="*/ 0 w 293824"/>
                <a:gd name="connsiteY0" fmla="*/ 65857 h 423005"/>
                <a:gd name="connsiteX1" fmla="*/ 5066 w 293824"/>
                <a:gd name="connsiteY1" fmla="*/ 372345 h 423005"/>
                <a:gd name="connsiteX2" fmla="*/ 159577 w 293824"/>
                <a:gd name="connsiteY2" fmla="*/ 423005 h 423005"/>
                <a:gd name="connsiteX3" fmla="*/ 293824 w 293824"/>
                <a:gd name="connsiteY3" fmla="*/ 331818 h 423005"/>
                <a:gd name="connsiteX4" fmla="*/ 291291 w 293824"/>
                <a:gd name="connsiteY4" fmla="*/ 20263 h 423005"/>
                <a:gd name="connsiteX5" fmla="*/ 164643 w 293824"/>
                <a:gd name="connsiteY5" fmla="*/ 0 h 423005"/>
                <a:gd name="connsiteX6" fmla="*/ 0 w 293824"/>
                <a:gd name="connsiteY6" fmla="*/ 65857 h 423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3824" h="423005">
                  <a:moveTo>
                    <a:pt x="0" y="65857"/>
                  </a:moveTo>
                  <a:cubicBezTo>
                    <a:pt x="1689" y="168020"/>
                    <a:pt x="3377" y="270182"/>
                    <a:pt x="5066" y="372345"/>
                  </a:cubicBezTo>
                  <a:lnTo>
                    <a:pt x="159577" y="423005"/>
                  </a:lnTo>
                  <a:lnTo>
                    <a:pt x="293824" y="331818"/>
                  </a:lnTo>
                  <a:cubicBezTo>
                    <a:pt x="292980" y="227966"/>
                    <a:pt x="292135" y="124115"/>
                    <a:pt x="291291" y="20263"/>
                  </a:cubicBezTo>
                  <a:lnTo>
                    <a:pt x="164643" y="0"/>
                  </a:lnTo>
                  <a:lnTo>
                    <a:pt x="0" y="65857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1600200" y="5366861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320144" y="611719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B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638800" y="611719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C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514600" y="4440793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D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724400" y="422386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37925" name="Picture 5" descr="C:\Users\Wenchao\AppData\Local\Microsoft\Windows\Temporary Internet Files\Content.IE5\NBPZSXQT\MC900353064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1200" y="5638800"/>
            <a:ext cx="574675" cy="371455"/>
          </a:xfrm>
          <a:prstGeom prst="rect">
            <a:avLst/>
          </a:prstGeom>
          <a:noFill/>
        </p:spPr>
      </p:pic>
      <p:sp>
        <p:nvSpPr>
          <p:cNvPr id="72" name="Rectangle 71"/>
          <p:cNvSpPr/>
          <p:nvPr/>
        </p:nvSpPr>
        <p:spPr>
          <a:xfrm>
            <a:off x="6705600" y="5638800"/>
            <a:ext cx="8382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6673326" y="5646003"/>
            <a:ext cx="9171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……</a:t>
            </a:r>
          </a:p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SEND</a:t>
            </a:r>
          </a:p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RCV-ACK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362200" y="5631597"/>
            <a:ext cx="8382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2412761" y="5638800"/>
            <a:ext cx="6352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……</a:t>
            </a:r>
          </a:p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RECV</a:t>
            </a:r>
          </a:p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ACK</a:t>
            </a:r>
          </a:p>
        </p:txBody>
      </p:sp>
      <p:pic>
        <p:nvPicPr>
          <p:cNvPr id="76" name="Picture 5" descr="C:\Users\Wenchao\AppData\Local\Microsoft\Windows\Temporary Internet Files\Content.IE5\NBPZSXQT\MC900353064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62400" y="5638800"/>
            <a:ext cx="574675" cy="37145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819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22222E-6 L -0.20642 0.00625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3379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0.19167 0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Secure Provenance Querying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95800"/>
          </a:xfrm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Recursively construct the provenance graph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Retrieve secure logs from remote nodes</a:t>
            </a:r>
          </a:p>
          <a:p>
            <a:pPr lvl="1"/>
            <a:r>
              <a:rPr lang="de-DE" sz="2400" dirty="0" smtClean="0">
                <a:latin typeface="Calibri" pitchFamily="34" charset="0"/>
                <a:cs typeface="Calibri" pitchFamily="34" charset="0"/>
              </a:rPr>
              <a:t>Check for tampering, omission, and equivocation</a:t>
            </a:r>
          </a:p>
          <a:p>
            <a:pPr lvl="1"/>
            <a:r>
              <a:rPr lang="de-DE" sz="2400" dirty="0" smtClean="0">
                <a:latin typeface="Calibri" pitchFamily="34" charset="0"/>
                <a:cs typeface="Calibri" pitchFamily="34" charset="0"/>
              </a:rPr>
              <a:t>Replay the log to regenerate the provenance graph</a:t>
            </a:r>
          </a:p>
          <a:p>
            <a:pPr lvl="1"/>
            <a:endParaRPr lang="de-DE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Slide Number Placeholder 3"/>
          <p:cNvSpPr txBox="1">
            <a:spLocks/>
          </p:cNvSpPr>
          <p:nvPr/>
        </p:nvSpPr>
        <p:spPr bwMode="auto">
          <a:xfrm>
            <a:off x="8305800" y="6248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BB4478-2010-47DB-A8C1-F36CA706AB9A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228600" y="4362450"/>
            <a:ext cx="8762997" cy="1981201"/>
            <a:chOff x="2042747" y="3184899"/>
            <a:chExt cx="6993547" cy="1441697"/>
          </a:xfrm>
        </p:grpSpPr>
        <p:cxnSp>
          <p:nvCxnSpPr>
            <p:cNvPr id="41" name="Straight Connector 40"/>
            <p:cNvCxnSpPr/>
            <p:nvPr/>
          </p:nvCxnSpPr>
          <p:spPr bwMode="auto">
            <a:xfrm rot="5400000">
              <a:off x="5139883" y="2549284"/>
              <a:ext cx="178374" cy="170201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>
              <a:stCxn id="77" idx="4"/>
              <a:endCxn id="62" idx="0"/>
            </p:cNvCxnSpPr>
            <p:nvPr/>
          </p:nvCxnSpPr>
          <p:spPr bwMode="auto">
            <a:xfrm flipV="1">
              <a:off x="4995461" y="3310283"/>
              <a:ext cx="1110476" cy="119178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 flipH="1" flipV="1">
              <a:off x="3799954" y="3261134"/>
              <a:ext cx="351524" cy="80650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>
              <a:endCxn id="77" idx="4"/>
            </p:cNvCxnSpPr>
            <p:nvPr/>
          </p:nvCxnSpPr>
          <p:spPr bwMode="auto">
            <a:xfrm>
              <a:off x="3571556" y="3841001"/>
              <a:ext cx="1423905" cy="661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 flipH="1" flipV="1">
              <a:off x="5295974" y="4196308"/>
              <a:ext cx="5246" cy="6062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 flipH="1" flipV="1">
              <a:off x="6213722" y="3879581"/>
              <a:ext cx="5249" cy="12292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 flipH="1" flipV="1">
              <a:off x="6838813" y="4037766"/>
              <a:ext cx="445954" cy="46165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 flipH="1">
              <a:off x="6345758" y="3045424"/>
              <a:ext cx="141658" cy="67301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49" name="Group 74"/>
            <p:cNvGrpSpPr>
              <a:grpSpLocks/>
            </p:cNvGrpSpPr>
            <p:nvPr/>
          </p:nvGrpSpPr>
          <p:grpSpPr bwMode="auto">
            <a:xfrm>
              <a:off x="4145669" y="3363241"/>
              <a:ext cx="464788" cy="250768"/>
              <a:chOff x="2423" y="2253"/>
              <a:chExt cx="257" cy="147"/>
            </a:xfrm>
          </p:grpSpPr>
          <p:sp>
            <p:nvSpPr>
              <p:cNvPr id="90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91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92" name="Group 77"/>
              <p:cNvGrpSpPr>
                <a:grpSpLocks/>
              </p:cNvGrpSpPr>
              <p:nvPr/>
            </p:nvGrpSpPr>
            <p:grpSpPr bwMode="auto">
              <a:xfrm>
                <a:off x="2459" y="2254"/>
                <a:ext cx="166" cy="52"/>
                <a:chOff x="2242" y="2225"/>
                <a:chExt cx="626" cy="249"/>
              </a:xfrm>
            </p:grpSpPr>
            <p:sp>
              <p:nvSpPr>
                <p:cNvPr id="93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4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5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6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50" name="Group 74"/>
            <p:cNvGrpSpPr>
              <a:grpSpLocks/>
            </p:cNvGrpSpPr>
            <p:nvPr/>
          </p:nvGrpSpPr>
          <p:grpSpPr bwMode="auto">
            <a:xfrm>
              <a:off x="6598569" y="4365334"/>
              <a:ext cx="464788" cy="250768"/>
              <a:chOff x="2423" y="2253"/>
              <a:chExt cx="257" cy="147"/>
            </a:xfrm>
          </p:grpSpPr>
          <p:sp>
            <p:nvSpPr>
              <p:cNvPr id="83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84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85" name="Group 77"/>
              <p:cNvGrpSpPr>
                <a:grpSpLocks/>
              </p:cNvGrpSpPr>
              <p:nvPr/>
            </p:nvGrpSpPr>
            <p:grpSpPr bwMode="auto">
              <a:xfrm>
                <a:off x="2449" y="2254"/>
                <a:ext cx="166" cy="52"/>
                <a:chOff x="2242" y="2225"/>
                <a:chExt cx="626" cy="249"/>
              </a:xfrm>
            </p:grpSpPr>
            <p:sp>
              <p:nvSpPr>
                <p:cNvPr id="86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7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8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9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51" name="Group 74"/>
            <p:cNvGrpSpPr>
              <a:grpSpLocks/>
            </p:cNvGrpSpPr>
            <p:nvPr/>
          </p:nvGrpSpPr>
          <p:grpSpPr bwMode="auto">
            <a:xfrm>
              <a:off x="4763067" y="4375828"/>
              <a:ext cx="464788" cy="250768"/>
              <a:chOff x="2423" y="2253"/>
              <a:chExt cx="257" cy="147"/>
            </a:xfrm>
          </p:grpSpPr>
          <p:sp>
            <p:nvSpPr>
              <p:cNvPr id="76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77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78" name="Group 77"/>
              <p:cNvGrpSpPr>
                <a:grpSpLocks/>
              </p:cNvGrpSpPr>
              <p:nvPr/>
            </p:nvGrpSpPr>
            <p:grpSpPr bwMode="auto">
              <a:xfrm>
                <a:off x="2453" y="2254"/>
                <a:ext cx="166" cy="52"/>
                <a:chOff x="2242" y="2225"/>
                <a:chExt cx="626" cy="249"/>
              </a:xfrm>
            </p:grpSpPr>
            <p:sp>
              <p:nvSpPr>
                <p:cNvPr id="79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0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1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2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52" name="Group 74"/>
            <p:cNvGrpSpPr>
              <a:grpSpLocks/>
            </p:cNvGrpSpPr>
            <p:nvPr/>
          </p:nvGrpSpPr>
          <p:grpSpPr bwMode="auto">
            <a:xfrm>
              <a:off x="3339163" y="3714765"/>
              <a:ext cx="464788" cy="250768"/>
              <a:chOff x="2423" y="2253"/>
              <a:chExt cx="257" cy="147"/>
            </a:xfrm>
          </p:grpSpPr>
          <p:sp>
            <p:nvSpPr>
              <p:cNvPr id="69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70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71" name="Group 77"/>
              <p:cNvGrpSpPr>
                <a:grpSpLocks/>
              </p:cNvGrpSpPr>
              <p:nvPr/>
            </p:nvGrpSpPr>
            <p:grpSpPr bwMode="auto">
              <a:xfrm>
                <a:off x="2457" y="2254"/>
                <a:ext cx="166" cy="52"/>
                <a:chOff x="2242" y="2225"/>
                <a:chExt cx="626" cy="249"/>
              </a:xfrm>
            </p:grpSpPr>
            <p:sp>
              <p:nvSpPr>
                <p:cNvPr id="72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3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4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5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pic>
          <p:nvPicPr>
            <p:cNvPr id="53" name="Picture 5" descr="MCj0432623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042747" y="3239657"/>
              <a:ext cx="583329" cy="550229"/>
            </a:xfrm>
            <a:prstGeom prst="rect">
              <a:avLst/>
            </a:prstGeom>
            <a:noFill/>
          </p:spPr>
        </p:pic>
        <p:sp>
          <p:nvSpPr>
            <p:cNvPr id="54" name="Text Box 116"/>
            <p:cNvSpPr txBox="1">
              <a:spLocks noChangeArrowheads="1"/>
            </p:cNvSpPr>
            <p:nvPr/>
          </p:nvSpPr>
          <p:spPr bwMode="auto">
            <a:xfrm>
              <a:off x="2056569" y="3714321"/>
              <a:ext cx="817298" cy="4132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dirty="0" smtClean="0"/>
                <a:t>Alice</a:t>
              </a:r>
              <a:endParaRPr lang="en-US" dirty="0"/>
            </a:p>
          </p:txBody>
        </p:sp>
        <p:cxnSp>
          <p:nvCxnSpPr>
            <p:cNvPr id="55" name="Straight Connector 27"/>
            <p:cNvCxnSpPr/>
            <p:nvPr/>
          </p:nvCxnSpPr>
          <p:spPr bwMode="auto">
            <a:xfrm rot="16200000" flipH="1">
              <a:off x="7107023" y="3098832"/>
              <a:ext cx="144370" cy="85222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rot="5400000" flipH="1" flipV="1">
              <a:off x="7294505" y="3679186"/>
              <a:ext cx="364545" cy="36831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57" name="Picture 92" descr="MCj0434845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371706" y="3263154"/>
              <a:ext cx="656332" cy="619090"/>
            </a:xfrm>
            <a:prstGeom prst="rect">
              <a:avLst/>
            </a:prstGeom>
            <a:noFill/>
          </p:spPr>
        </p:pic>
        <p:sp>
          <p:nvSpPr>
            <p:cNvPr id="58" name="Text Box 116"/>
            <p:cNvSpPr txBox="1">
              <a:spLocks noChangeArrowheads="1"/>
            </p:cNvSpPr>
            <p:nvPr/>
          </p:nvSpPr>
          <p:spPr bwMode="auto">
            <a:xfrm>
              <a:off x="7867616" y="3517599"/>
              <a:ext cx="1168678" cy="4132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dirty="0" smtClean="0"/>
                <a:t>foo.com</a:t>
              </a:r>
              <a:endParaRPr lang="en-US" dirty="0"/>
            </a:p>
          </p:txBody>
        </p:sp>
        <p:pic>
          <p:nvPicPr>
            <p:cNvPr id="59" name="Picture 22" descr="MCj04316320000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513097" y="3271136"/>
              <a:ext cx="484079" cy="456612"/>
            </a:xfrm>
            <a:prstGeom prst="rect">
              <a:avLst/>
            </a:prstGeom>
            <a:noFill/>
          </p:spPr>
        </p:pic>
        <p:grpSp>
          <p:nvGrpSpPr>
            <p:cNvPr id="60" name="Group 74"/>
            <p:cNvGrpSpPr>
              <a:grpSpLocks/>
            </p:cNvGrpSpPr>
            <p:nvPr/>
          </p:nvGrpSpPr>
          <p:grpSpPr bwMode="auto">
            <a:xfrm>
              <a:off x="5872638" y="3184899"/>
              <a:ext cx="464788" cy="250768"/>
              <a:chOff x="2423" y="2253"/>
              <a:chExt cx="257" cy="147"/>
            </a:xfrm>
          </p:grpSpPr>
          <p:sp>
            <p:nvSpPr>
              <p:cNvPr id="62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63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64" name="Group 77"/>
              <p:cNvGrpSpPr>
                <a:grpSpLocks/>
              </p:cNvGrpSpPr>
              <p:nvPr/>
            </p:nvGrpSpPr>
            <p:grpSpPr bwMode="auto">
              <a:xfrm>
                <a:off x="2445" y="2254"/>
                <a:ext cx="166" cy="52"/>
                <a:chOff x="2242" y="2225"/>
                <a:chExt cx="626" cy="249"/>
              </a:xfrm>
            </p:grpSpPr>
            <p:sp>
              <p:nvSpPr>
                <p:cNvPr id="65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6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7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8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61" name="Freeform 60"/>
            <p:cNvSpPr/>
            <p:nvPr/>
          </p:nvSpPr>
          <p:spPr>
            <a:xfrm>
              <a:off x="7436007" y="3289705"/>
              <a:ext cx="418222" cy="567933"/>
            </a:xfrm>
            <a:custGeom>
              <a:avLst/>
              <a:gdLst>
                <a:gd name="connsiteX0" fmla="*/ 0 w 293824"/>
                <a:gd name="connsiteY0" fmla="*/ 65857 h 423005"/>
                <a:gd name="connsiteX1" fmla="*/ 5066 w 293824"/>
                <a:gd name="connsiteY1" fmla="*/ 372345 h 423005"/>
                <a:gd name="connsiteX2" fmla="*/ 159577 w 293824"/>
                <a:gd name="connsiteY2" fmla="*/ 423005 h 423005"/>
                <a:gd name="connsiteX3" fmla="*/ 293824 w 293824"/>
                <a:gd name="connsiteY3" fmla="*/ 331818 h 423005"/>
                <a:gd name="connsiteX4" fmla="*/ 291291 w 293824"/>
                <a:gd name="connsiteY4" fmla="*/ 20263 h 423005"/>
                <a:gd name="connsiteX5" fmla="*/ 164643 w 293824"/>
                <a:gd name="connsiteY5" fmla="*/ 0 h 423005"/>
                <a:gd name="connsiteX6" fmla="*/ 0 w 293824"/>
                <a:gd name="connsiteY6" fmla="*/ 65857 h 423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3824" h="423005">
                  <a:moveTo>
                    <a:pt x="0" y="65857"/>
                  </a:moveTo>
                  <a:cubicBezTo>
                    <a:pt x="1689" y="168020"/>
                    <a:pt x="3377" y="270182"/>
                    <a:pt x="5066" y="372345"/>
                  </a:cubicBezTo>
                  <a:lnTo>
                    <a:pt x="159577" y="423005"/>
                  </a:lnTo>
                  <a:lnTo>
                    <a:pt x="293824" y="331818"/>
                  </a:lnTo>
                  <a:cubicBezTo>
                    <a:pt x="292980" y="227966"/>
                    <a:pt x="292135" y="124115"/>
                    <a:pt x="291291" y="20263"/>
                  </a:cubicBezTo>
                  <a:lnTo>
                    <a:pt x="164643" y="0"/>
                  </a:lnTo>
                  <a:lnTo>
                    <a:pt x="0" y="65857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1600200" y="536471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3320144" y="611505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B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638800" y="6115051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C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514600" y="4438651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D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724400" y="422171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5" name="Oval 114"/>
          <p:cNvSpPr/>
          <p:nvPr/>
        </p:nvSpPr>
        <p:spPr>
          <a:xfrm>
            <a:off x="2520300" y="5102679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2721430" y="5014497"/>
            <a:ext cx="16669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route(A, foo.com)</a:t>
            </a:r>
          </a:p>
        </p:txBody>
      </p:sp>
      <p:sp>
        <p:nvSpPr>
          <p:cNvPr id="117" name="Oval 116"/>
          <p:cNvSpPr/>
          <p:nvPr/>
        </p:nvSpPr>
        <p:spPr>
          <a:xfrm>
            <a:off x="2209800" y="5591439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/>
          <p:cNvSpPr txBox="1"/>
          <p:nvPr/>
        </p:nvSpPr>
        <p:spPr>
          <a:xfrm>
            <a:off x="2394856" y="5547897"/>
            <a:ext cx="933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link(A, B)</a:t>
            </a:r>
          </a:p>
        </p:txBody>
      </p:sp>
      <p:cxnSp>
        <p:nvCxnSpPr>
          <p:cNvPr id="119" name="Straight Connector 118"/>
          <p:cNvCxnSpPr>
            <a:stCxn id="115" idx="4"/>
            <a:endCxn id="117" idx="0"/>
          </p:cNvCxnSpPr>
          <p:nvPr/>
        </p:nvCxnSpPr>
        <p:spPr>
          <a:xfrm flipH="1">
            <a:off x="2324100" y="5331279"/>
            <a:ext cx="310500" cy="260160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Oval Callout 132"/>
          <p:cNvSpPr/>
          <p:nvPr/>
        </p:nvSpPr>
        <p:spPr>
          <a:xfrm>
            <a:off x="76200" y="5734050"/>
            <a:ext cx="2514600" cy="838200"/>
          </a:xfrm>
          <a:prstGeom prst="wedgeEllipseCallout">
            <a:avLst>
              <a:gd name="adj1" fmla="val -25123"/>
              <a:gd name="adj2" fmla="val -86669"/>
            </a:avLst>
          </a:prstGeom>
          <a:solidFill>
            <a:srgbClr val="7DFF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Explain the route from A to foo.com.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3206750" y="5306596"/>
            <a:ext cx="1355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RECV (from B)</a:t>
            </a:r>
          </a:p>
        </p:txBody>
      </p:sp>
      <p:cxnSp>
        <p:nvCxnSpPr>
          <p:cNvPr id="135" name="Straight Connector 134"/>
          <p:cNvCxnSpPr>
            <a:stCxn id="115" idx="5"/>
            <a:endCxn id="134" idx="1"/>
          </p:cNvCxnSpPr>
          <p:nvPr/>
        </p:nvCxnSpPr>
        <p:spPr>
          <a:xfrm>
            <a:off x="2715422" y="5297801"/>
            <a:ext cx="491328" cy="178072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8705" name="Picture 1" descr="C:\Users\Steven\AppData\Local\Microsoft\Windows\Temporary Internet Files\Content.IE5\LP1SILBX\MC900353686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05000" y="4895850"/>
            <a:ext cx="500062" cy="642114"/>
          </a:xfrm>
          <a:prstGeom prst="rect">
            <a:avLst/>
          </a:prstGeom>
          <a:noFill/>
        </p:spPr>
      </p:pic>
      <p:pic>
        <p:nvPicPr>
          <p:cNvPr id="97" name="Picture 2" descr="C:\Users\Steven\AppData\Local\Microsoft\Windows\Temporary Internet Files\Content.IE5\IU4ZJ9YE\MC900431629[1]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2000" y="4743450"/>
            <a:ext cx="688975" cy="68897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819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7.40741E-7 L -0.11892 -0.03565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3287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" y="-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 animBg="1"/>
      <p:bldP spid="116" grpId="0"/>
      <p:bldP spid="117" grpId="0" animBg="1"/>
      <p:bldP spid="118" grpId="0"/>
      <p:bldP spid="133" grpId="0" animBg="1"/>
      <p:bldP spid="133" grpId="1" animBg="1"/>
      <p:bldP spid="134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Secure Provenance Querying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95800"/>
          </a:xfrm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Recursively construct the provenance graph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Retrieve secure logs from remote nodes</a:t>
            </a:r>
          </a:p>
          <a:p>
            <a:pPr lvl="1"/>
            <a:r>
              <a:rPr lang="de-DE" sz="2400" dirty="0" smtClean="0">
                <a:latin typeface="Calibri" pitchFamily="34" charset="0"/>
                <a:cs typeface="Calibri" pitchFamily="34" charset="0"/>
              </a:rPr>
              <a:t>Check for tampering, omission, and equivocation</a:t>
            </a:r>
          </a:p>
          <a:p>
            <a:pPr lvl="1"/>
            <a:r>
              <a:rPr lang="de-DE" sz="2400" dirty="0" smtClean="0">
                <a:latin typeface="Calibri" pitchFamily="34" charset="0"/>
                <a:cs typeface="Calibri" pitchFamily="34" charset="0"/>
              </a:rPr>
              <a:t>Replay the log to regenerate the provenance graph</a:t>
            </a:r>
          </a:p>
          <a:p>
            <a:pPr lvl="1"/>
            <a:endParaRPr lang="de-DE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Slide Number Placeholder 3"/>
          <p:cNvSpPr txBox="1">
            <a:spLocks/>
          </p:cNvSpPr>
          <p:nvPr/>
        </p:nvSpPr>
        <p:spPr bwMode="auto">
          <a:xfrm>
            <a:off x="8305800" y="6248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BB4478-2010-47DB-A8C1-F36CA706AB9A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grpSp>
        <p:nvGrpSpPr>
          <p:cNvPr id="4" name="Group 39"/>
          <p:cNvGrpSpPr/>
          <p:nvPr/>
        </p:nvGrpSpPr>
        <p:grpSpPr>
          <a:xfrm>
            <a:off x="228600" y="4365171"/>
            <a:ext cx="8762997" cy="1981201"/>
            <a:chOff x="2042747" y="3184899"/>
            <a:chExt cx="6993547" cy="1441697"/>
          </a:xfrm>
        </p:grpSpPr>
        <p:cxnSp>
          <p:nvCxnSpPr>
            <p:cNvPr id="41" name="Straight Connector 40"/>
            <p:cNvCxnSpPr/>
            <p:nvPr/>
          </p:nvCxnSpPr>
          <p:spPr bwMode="auto">
            <a:xfrm rot="5400000">
              <a:off x="5139883" y="2549284"/>
              <a:ext cx="178374" cy="170201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>
              <a:stCxn id="77" idx="4"/>
              <a:endCxn id="62" idx="0"/>
            </p:cNvCxnSpPr>
            <p:nvPr/>
          </p:nvCxnSpPr>
          <p:spPr bwMode="auto">
            <a:xfrm flipV="1">
              <a:off x="4995461" y="3310283"/>
              <a:ext cx="1110476" cy="119178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 flipH="1" flipV="1">
              <a:off x="3799954" y="3261134"/>
              <a:ext cx="351524" cy="80650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>
              <a:endCxn id="77" idx="4"/>
            </p:cNvCxnSpPr>
            <p:nvPr/>
          </p:nvCxnSpPr>
          <p:spPr bwMode="auto">
            <a:xfrm>
              <a:off x="3571556" y="3841001"/>
              <a:ext cx="1423905" cy="661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 flipH="1" flipV="1">
              <a:off x="5295974" y="4196308"/>
              <a:ext cx="5246" cy="6062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 flipH="1" flipV="1">
              <a:off x="6213722" y="3879581"/>
              <a:ext cx="5249" cy="12292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 flipH="1" flipV="1">
              <a:off x="6838813" y="4037766"/>
              <a:ext cx="445954" cy="46165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 flipH="1">
              <a:off x="6345758" y="3045424"/>
              <a:ext cx="141658" cy="67301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5" name="Group 74"/>
            <p:cNvGrpSpPr>
              <a:grpSpLocks/>
            </p:cNvGrpSpPr>
            <p:nvPr/>
          </p:nvGrpSpPr>
          <p:grpSpPr bwMode="auto">
            <a:xfrm>
              <a:off x="4145669" y="3363241"/>
              <a:ext cx="464788" cy="250768"/>
              <a:chOff x="2423" y="2253"/>
              <a:chExt cx="257" cy="147"/>
            </a:xfrm>
          </p:grpSpPr>
          <p:sp>
            <p:nvSpPr>
              <p:cNvPr id="90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91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6" name="Group 77"/>
              <p:cNvGrpSpPr>
                <a:grpSpLocks/>
              </p:cNvGrpSpPr>
              <p:nvPr/>
            </p:nvGrpSpPr>
            <p:grpSpPr bwMode="auto">
              <a:xfrm>
                <a:off x="2459" y="2254"/>
                <a:ext cx="166" cy="52"/>
                <a:chOff x="2242" y="2225"/>
                <a:chExt cx="626" cy="249"/>
              </a:xfrm>
            </p:grpSpPr>
            <p:sp>
              <p:nvSpPr>
                <p:cNvPr id="93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4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5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6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7" name="Group 74"/>
            <p:cNvGrpSpPr>
              <a:grpSpLocks/>
            </p:cNvGrpSpPr>
            <p:nvPr/>
          </p:nvGrpSpPr>
          <p:grpSpPr bwMode="auto">
            <a:xfrm>
              <a:off x="6598569" y="4365334"/>
              <a:ext cx="464788" cy="250768"/>
              <a:chOff x="2423" y="2253"/>
              <a:chExt cx="257" cy="147"/>
            </a:xfrm>
          </p:grpSpPr>
          <p:sp>
            <p:nvSpPr>
              <p:cNvPr id="83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84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8" name="Group 77"/>
              <p:cNvGrpSpPr>
                <a:grpSpLocks/>
              </p:cNvGrpSpPr>
              <p:nvPr/>
            </p:nvGrpSpPr>
            <p:grpSpPr bwMode="auto">
              <a:xfrm>
                <a:off x="2449" y="2254"/>
                <a:ext cx="166" cy="52"/>
                <a:chOff x="2242" y="2225"/>
                <a:chExt cx="626" cy="249"/>
              </a:xfrm>
            </p:grpSpPr>
            <p:sp>
              <p:nvSpPr>
                <p:cNvPr id="86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7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8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9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9" name="Group 74"/>
            <p:cNvGrpSpPr>
              <a:grpSpLocks/>
            </p:cNvGrpSpPr>
            <p:nvPr/>
          </p:nvGrpSpPr>
          <p:grpSpPr bwMode="auto">
            <a:xfrm>
              <a:off x="4763067" y="4375828"/>
              <a:ext cx="464788" cy="250768"/>
              <a:chOff x="2423" y="2253"/>
              <a:chExt cx="257" cy="147"/>
            </a:xfrm>
          </p:grpSpPr>
          <p:sp>
            <p:nvSpPr>
              <p:cNvPr id="76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77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10" name="Group 77"/>
              <p:cNvGrpSpPr>
                <a:grpSpLocks/>
              </p:cNvGrpSpPr>
              <p:nvPr/>
            </p:nvGrpSpPr>
            <p:grpSpPr bwMode="auto">
              <a:xfrm>
                <a:off x="2453" y="2254"/>
                <a:ext cx="166" cy="52"/>
                <a:chOff x="2242" y="2225"/>
                <a:chExt cx="626" cy="249"/>
              </a:xfrm>
            </p:grpSpPr>
            <p:sp>
              <p:nvSpPr>
                <p:cNvPr id="79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0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1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2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1" name="Group 74"/>
            <p:cNvGrpSpPr>
              <a:grpSpLocks/>
            </p:cNvGrpSpPr>
            <p:nvPr/>
          </p:nvGrpSpPr>
          <p:grpSpPr bwMode="auto">
            <a:xfrm>
              <a:off x="3339163" y="3714765"/>
              <a:ext cx="464788" cy="250768"/>
              <a:chOff x="2423" y="2253"/>
              <a:chExt cx="257" cy="147"/>
            </a:xfrm>
          </p:grpSpPr>
          <p:sp>
            <p:nvSpPr>
              <p:cNvPr id="69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70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12" name="Group 77"/>
              <p:cNvGrpSpPr>
                <a:grpSpLocks/>
              </p:cNvGrpSpPr>
              <p:nvPr/>
            </p:nvGrpSpPr>
            <p:grpSpPr bwMode="auto">
              <a:xfrm>
                <a:off x="2457" y="2254"/>
                <a:ext cx="166" cy="52"/>
                <a:chOff x="2242" y="2225"/>
                <a:chExt cx="626" cy="249"/>
              </a:xfrm>
            </p:grpSpPr>
            <p:sp>
              <p:nvSpPr>
                <p:cNvPr id="72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3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4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5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pic>
          <p:nvPicPr>
            <p:cNvPr id="53" name="Picture 5" descr="MCj0432623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042747" y="3239657"/>
              <a:ext cx="583329" cy="550229"/>
            </a:xfrm>
            <a:prstGeom prst="rect">
              <a:avLst/>
            </a:prstGeom>
            <a:noFill/>
          </p:spPr>
        </p:pic>
        <p:sp>
          <p:nvSpPr>
            <p:cNvPr id="54" name="Text Box 116"/>
            <p:cNvSpPr txBox="1">
              <a:spLocks noChangeArrowheads="1"/>
            </p:cNvSpPr>
            <p:nvPr/>
          </p:nvSpPr>
          <p:spPr bwMode="auto">
            <a:xfrm>
              <a:off x="2056569" y="3714321"/>
              <a:ext cx="817298" cy="4132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dirty="0" smtClean="0"/>
                <a:t>Alice</a:t>
              </a:r>
              <a:endParaRPr lang="en-US" dirty="0"/>
            </a:p>
          </p:txBody>
        </p:sp>
        <p:cxnSp>
          <p:nvCxnSpPr>
            <p:cNvPr id="55" name="Straight Connector 27"/>
            <p:cNvCxnSpPr/>
            <p:nvPr/>
          </p:nvCxnSpPr>
          <p:spPr bwMode="auto">
            <a:xfrm rot="16200000" flipH="1">
              <a:off x="7107023" y="3098832"/>
              <a:ext cx="144370" cy="85222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rot="5400000" flipH="1" flipV="1">
              <a:off x="7294505" y="3679186"/>
              <a:ext cx="364545" cy="36831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57" name="Picture 92" descr="MCj0434845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371706" y="3263154"/>
              <a:ext cx="656332" cy="619090"/>
            </a:xfrm>
            <a:prstGeom prst="rect">
              <a:avLst/>
            </a:prstGeom>
            <a:noFill/>
          </p:spPr>
        </p:pic>
        <p:sp>
          <p:nvSpPr>
            <p:cNvPr id="58" name="Text Box 116"/>
            <p:cNvSpPr txBox="1">
              <a:spLocks noChangeArrowheads="1"/>
            </p:cNvSpPr>
            <p:nvPr/>
          </p:nvSpPr>
          <p:spPr bwMode="auto">
            <a:xfrm>
              <a:off x="7867616" y="3517599"/>
              <a:ext cx="1168678" cy="4132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dirty="0" smtClean="0"/>
                <a:t>foo.com</a:t>
              </a:r>
              <a:endParaRPr lang="en-US" dirty="0"/>
            </a:p>
          </p:txBody>
        </p:sp>
        <p:pic>
          <p:nvPicPr>
            <p:cNvPr id="59" name="Picture 22" descr="MCj04316320000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513097" y="3271136"/>
              <a:ext cx="484079" cy="456612"/>
            </a:xfrm>
            <a:prstGeom prst="rect">
              <a:avLst/>
            </a:prstGeom>
            <a:noFill/>
          </p:spPr>
        </p:pic>
        <p:grpSp>
          <p:nvGrpSpPr>
            <p:cNvPr id="13" name="Group 74"/>
            <p:cNvGrpSpPr>
              <a:grpSpLocks/>
            </p:cNvGrpSpPr>
            <p:nvPr/>
          </p:nvGrpSpPr>
          <p:grpSpPr bwMode="auto">
            <a:xfrm>
              <a:off x="5872638" y="3184899"/>
              <a:ext cx="464788" cy="250768"/>
              <a:chOff x="2423" y="2253"/>
              <a:chExt cx="257" cy="147"/>
            </a:xfrm>
          </p:grpSpPr>
          <p:sp>
            <p:nvSpPr>
              <p:cNvPr id="62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63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14" name="Group 77"/>
              <p:cNvGrpSpPr>
                <a:grpSpLocks/>
              </p:cNvGrpSpPr>
              <p:nvPr/>
            </p:nvGrpSpPr>
            <p:grpSpPr bwMode="auto">
              <a:xfrm>
                <a:off x="2445" y="2254"/>
                <a:ext cx="166" cy="52"/>
                <a:chOff x="2242" y="2225"/>
                <a:chExt cx="626" cy="249"/>
              </a:xfrm>
            </p:grpSpPr>
            <p:sp>
              <p:nvSpPr>
                <p:cNvPr id="65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6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7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8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61" name="Freeform 60"/>
            <p:cNvSpPr/>
            <p:nvPr/>
          </p:nvSpPr>
          <p:spPr>
            <a:xfrm>
              <a:off x="7436007" y="3289705"/>
              <a:ext cx="418222" cy="567933"/>
            </a:xfrm>
            <a:custGeom>
              <a:avLst/>
              <a:gdLst>
                <a:gd name="connsiteX0" fmla="*/ 0 w 293824"/>
                <a:gd name="connsiteY0" fmla="*/ 65857 h 423005"/>
                <a:gd name="connsiteX1" fmla="*/ 5066 w 293824"/>
                <a:gd name="connsiteY1" fmla="*/ 372345 h 423005"/>
                <a:gd name="connsiteX2" fmla="*/ 159577 w 293824"/>
                <a:gd name="connsiteY2" fmla="*/ 423005 h 423005"/>
                <a:gd name="connsiteX3" fmla="*/ 293824 w 293824"/>
                <a:gd name="connsiteY3" fmla="*/ 331818 h 423005"/>
                <a:gd name="connsiteX4" fmla="*/ 291291 w 293824"/>
                <a:gd name="connsiteY4" fmla="*/ 20263 h 423005"/>
                <a:gd name="connsiteX5" fmla="*/ 164643 w 293824"/>
                <a:gd name="connsiteY5" fmla="*/ 0 h 423005"/>
                <a:gd name="connsiteX6" fmla="*/ 0 w 293824"/>
                <a:gd name="connsiteY6" fmla="*/ 65857 h 423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3824" h="423005">
                  <a:moveTo>
                    <a:pt x="0" y="65857"/>
                  </a:moveTo>
                  <a:cubicBezTo>
                    <a:pt x="1689" y="168020"/>
                    <a:pt x="3377" y="270182"/>
                    <a:pt x="5066" y="372345"/>
                  </a:cubicBezTo>
                  <a:lnTo>
                    <a:pt x="159577" y="423005"/>
                  </a:lnTo>
                  <a:lnTo>
                    <a:pt x="293824" y="331818"/>
                  </a:lnTo>
                  <a:cubicBezTo>
                    <a:pt x="292980" y="227966"/>
                    <a:pt x="292135" y="124115"/>
                    <a:pt x="291291" y="20263"/>
                  </a:cubicBezTo>
                  <a:lnTo>
                    <a:pt x="164643" y="0"/>
                  </a:lnTo>
                  <a:lnTo>
                    <a:pt x="0" y="65857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1600200" y="536744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3320144" y="611777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B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638800" y="611777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C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514600" y="444137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D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724400" y="4224439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Oval 109"/>
          <p:cNvSpPr/>
          <p:nvPr/>
        </p:nvSpPr>
        <p:spPr>
          <a:xfrm>
            <a:off x="4253019" y="5823858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4343400" y="5550617"/>
            <a:ext cx="16562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route(B, foo.com)</a:t>
            </a:r>
          </a:p>
        </p:txBody>
      </p:sp>
      <p:sp>
        <p:nvSpPr>
          <p:cNvPr id="112" name="Oval 111"/>
          <p:cNvSpPr/>
          <p:nvPr/>
        </p:nvSpPr>
        <p:spPr>
          <a:xfrm>
            <a:off x="4253019" y="6346372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extBox 112"/>
          <p:cNvSpPr txBox="1"/>
          <p:nvPr/>
        </p:nvSpPr>
        <p:spPr>
          <a:xfrm>
            <a:off x="4448961" y="6290846"/>
            <a:ext cx="919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link(B, C)</a:t>
            </a:r>
          </a:p>
        </p:txBody>
      </p:sp>
      <p:cxnSp>
        <p:nvCxnSpPr>
          <p:cNvPr id="114" name="Straight Connector 113"/>
          <p:cNvCxnSpPr>
            <a:stCxn id="110" idx="4"/>
            <a:endCxn id="112" idx="0"/>
          </p:cNvCxnSpPr>
          <p:nvPr/>
        </p:nvCxnSpPr>
        <p:spPr>
          <a:xfrm>
            <a:off x="4367319" y="6052458"/>
            <a:ext cx="0" cy="293914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Oval 114"/>
          <p:cNvSpPr/>
          <p:nvPr/>
        </p:nvSpPr>
        <p:spPr>
          <a:xfrm>
            <a:off x="2520300" y="5105400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2721430" y="5017218"/>
            <a:ext cx="16669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route(A, foo.com)</a:t>
            </a:r>
          </a:p>
        </p:txBody>
      </p:sp>
      <p:sp>
        <p:nvSpPr>
          <p:cNvPr id="117" name="Oval 116"/>
          <p:cNvSpPr/>
          <p:nvPr/>
        </p:nvSpPr>
        <p:spPr>
          <a:xfrm>
            <a:off x="2209800" y="5594160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/>
          <p:cNvSpPr txBox="1"/>
          <p:nvPr/>
        </p:nvSpPr>
        <p:spPr>
          <a:xfrm>
            <a:off x="2394856" y="5550618"/>
            <a:ext cx="933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link(A, B)</a:t>
            </a:r>
          </a:p>
        </p:txBody>
      </p:sp>
      <p:cxnSp>
        <p:nvCxnSpPr>
          <p:cNvPr id="119" name="Straight Connector 118"/>
          <p:cNvCxnSpPr>
            <a:stCxn id="115" idx="4"/>
            <a:endCxn id="117" idx="0"/>
          </p:cNvCxnSpPr>
          <p:nvPr/>
        </p:nvCxnSpPr>
        <p:spPr>
          <a:xfrm flipH="1">
            <a:off x="2324100" y="5334000"/>
            <a:ext cx="310500" cy="260160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115" idx="5"/>
            <a:endCxn id="110" idx="1"/>
          </p:cNvCxnSpPr>
          <p:nvPr/>
        </p:nvCxnSpPr>
        <p:spPr>
          <a:xfrm>
            <a:off x="2715422" y="5300522"/>
            <a:ext cx="1571075" cy="556814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4495800" y="5941556"/>
            <a:ext cx="685800" cy="0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" name="Picture 1" descr="C:\Users\Steven\AppData\Local\Microsoft\Windows\Temporary Internet Files\Content.IE5\LP1SILBX\MC900353686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57600" y="5889171"/>
            <a:ext cx="500062" cy="642114"/>
          </a:xfrm>
          <a:prstGeom prst="rect">
            <a:avLst/>
          </a:prstGeom>
          <a:noFill/>
        </p:spPr>
      </p:pic>
      <p:sp>
        <p:nvSpPr>
          <p:cNvPr id="103" name="TextBox 102"/>
          <p:cNvSpPr txBox="1"/>
          <p:nvPr/>
        </p:nvSpPr>
        <p:spPr>
          <a:xfrm>
            <a:off x="5105400" y="5765349"/>
            <a:ext cx="13452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RECV (from C)</a:t>
            </a:r>
          </a:p>
        </p:txBody>
      </p:sp>
      <p:pic>
        <p:nvPicPr>
          <p:cNvPr id="85" name="Picture 2" descr="C:\Users\Steven\AppData\Local\Microsoft\Windows\Temporary Internet Files\Content.IE5\IU4ZJ9YE\MC900431629[1]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2000" y="4746171"/>
            <a:ext cx="688975" cy="68897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819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037E-6 L -0.31059 -0.18009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" y="-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/>
      <p:bldP spid="111" grpId="0"/>
      <p:bldP spid="112" grpId="0" animBg="1"/>
      <p:bldP spid="113" grpId="0"/>
      <p:bldP spid="10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Secure Provenance Querying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95800"/>
          </a:xfrm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Recursively construct the provenance graph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Retrieve secure logs from remote nodes</a:t>
            </a:r>
          </a:p>
          <a:p>
            <a:pPr lvl="1"/>
            <a:r>
              <a:rPr lang="de-DE" sz="2400" dirty="0" smtClean="0">
                <a:latin typeface="Calibri" pitchFamily="34" charset="0"/>
                <a:cs typeface="Calibri" pitchFamily="34" charset="0"/>
              </a:rPr>
              <a:t>Check for tampering, omission, and equivocation</a:t>
            </a:r>
          </a:p>
          <a:p>
            <a:pPr lvl="1"/>
            <a:r>
              <a:rPr lang="de-DE" sz="2400" dirty="0" smtClean="0">
                <a:latin typeface="Calibri" pitchFamily="34" charset="0"/>
                <a:cs typeface="Calibri" pitchFamily="34" charset="0"/>
              </a:rPr>
              <a:t>Replay the log to regenerate the provenance graph</a:t>
            </a:r>
          </a:p>
        </p:txBody>
      </p:sp>
      <p:sp>
        <p:nvSpPr>
          <p:cNvPr id="39" name="Slide Number Placeholder 3"/>
          <p:cNvSpPr txBox="1">
            <a:spLocks/>
          </p:cNvSpPr>
          <p:nvPr/>
        </p:nvSpPr>
        <p:spPr bwMode="auto">
          <a:xfrm>
            <a:off x="8305800" y="6248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BB4478-2010-47DB-A8C1-F36CA706AB9A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grpSp>
        <p:nvGrpSpPr>
          <p:cNvPr id="4" name="Group 39"/>
          <p:cNvGrpSpPr/>
          <p:nvPr/>
        </p:nvGrpSpPr>
        <p:grpSpPr>
          <a:xfrm>
            <a:off x="228600" y="4365171"/>
            <a:ext cx="8762997" cy="1981201"/>
            <a:chOff x="2042747" y="3184899"/>
            <a:chExt cx="6993547" cy="1441697"/>
          </a:xfrm>
        </p:grpSpPr>
        <p:cxnSp>
          <p:nvCxnSpPr>
            <p:cNvPr id="41" name="Straight Connector 40"/>
            <p:cNvCxnSpPr/>
            <p:nvPr/>
          </p:nvCxnSpPr>
          <p:spPr bwMode="auto">
            <a:xfrm rot="5400000">
              <a:off x="5139883" y="2549284"/>
              <a:ext cx="178374" cy="170201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>
              <a:stCxn id="77" idx="4"/>
              <a:endCxn id="62" idx="0"/>
            </p:cNvCxnSpPr>
            <p:nvPr/>
          </p:nvCxnSpPr>
          <p:spPr bwMode="auto">
            <a:xfrm flipV="1">
              <a:off x="4995461" y="3310283"/>
              <a:ext cx="1110476" cy="119178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 flipH="1" flipV="1">
              <a:off x="3799954" y="3261134"/>
              <a:ext cx="351524" cy="80650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>
              <a:endCxn id="77" idx="4"/>
            </p:cNvCxnSpPr>
            <p:nvPr/>
          </p:nvCxnSpPr>
          <p:spPr bwMode="auto">
            <a:xfrm>
              <a:off x="3571556" y="3841001"/>
              <a:ext cx="1423905" cy="661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 flipH="1" flipV="1">
              <a:off x="5295974" y="4196308"/>
              <a:ext cx="5246" cy="6062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 flipH="1" flipV="1">
              <a:off x="6213722" y="3879581"/>
              <a:ext cx="5249" cy="12292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 flipH="1" flipV="1">
              <a:off x="6838813" y="4037766"/>
              <a:ext cx="445954" cy="46165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 flipH="1">
              <a:off x="6345758" y="3045424"/>
              <a:ext cx="141658" cy="67301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5" name="Group 74"/>
            <p:cNvGrpSpPr>
              <a:grpSpLocks/>
            </p:cNvGrpSpPr>
            <p:nvPr/>
          </p:nvGrpSpPr>
          <p:grpSpPr bwMode="auto">
            <a:xfrm>
              <a:off x="4145669" y="3363241"/>
              <a:ext cx="464788" cy="250768"/>
              <a:chOff x="2423" y="2253"/>
              <a:chExt cx="257" cy="147"/>
            </a:xfrm>
          </p:grpSpPr>
          <p:sp>
            <p:nvSpPr>
              <p:cNvPr id="90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91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6" name="Group 77"/>
              <p:cNvGrpSpPr>
                <a:grpSpLocks/>
              </p:cNvGrpSpPr>
              <p:nvPr/>
            </p:nvGrpSpPr>
            <p:grpSpPr bwMode="auto">
              <a:xfrm>
                <a:off x="2459" y="2254"/>
                <a:ext cx="166" cy="52"/>
                <a:chOff x="2242" y="2225"/>
                <a:chExt cx="626" cy="249"/>
              </a:xfrm>
            </p:grpSpPr>
            <p:sp>
              <p:nvSpPr>
                <p:cNvPr id="93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4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5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6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7" name="Group 74"/>
            <p:cNvGrpSpPr>
              <a:grpSpLocks/>
            </p:cNvGrpSpPr>
            <p:nvPr/>
          </p:nvGrpSpPr>
          <p:grpSpPr bwMode="auto">
            <a:xfrm>
              <a:off x="6598569" y="4365334"/>
              <a:ext cx="464788" cy="250768"/>
              <a:chOff x="2423" y="2253"/>
              <a:chExt cx="257" cy="147"/>
            </a:xfrm>
          </p:grpSpPr>
          <p:sp>
            <p:nvSpPr>
              <p:cNvPr id="83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84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8" name="Group 77"/>
              <p:cNvGrpSpPr>
                <a:grpSpLocks/>
              </p:cNvGrpSpPr>
              <p:nvPr/>
            </p:nvGrpSpPr>
            <p:grpSpPr bwMode="auto">
              <a:xfrm>
                <a:off x="2449" y="2254"/>
                <a:ext cx="166" cy="52"/>
                <a:chOff x="2242" y="2225"/>
                <a:chExt cx="626" cy="249"/>
              </a:xfrm>
            </p:grpSpPr>
            <p:sp>
              <p:nvSpPr>
                <p:cNvPr id="86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7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8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9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9" name="Group 74"/>
            <p:cNvGrpSpPr>
              <a:grpSpLocks/>
            </p:cNvGrpSpPr>
            <p:nvPr/>
          </p:nvGrpSpPr>
          <p:grpSpPr bwMode="auto">
            <a:xfrm>
              <a:off x="4763067" y="4375828"/>
              <a:ext cx="464788" cy="250768"/>
              <a:chOff x="2423" y="2253"/>
              <a:chExt cx="257" cy="147"/>
            </a:xfrm>
          </p:grpSpPr>
          <p:sp>
            <p:nvSpPr>
              <p:cNvPr id="76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77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10" name="Group 77"/>
              <p:cNvGrpSpPr>
                <a:grpSpLocks/>
              </p:cNvGrpSpPr>
              <p:nvPr/>
            </p:nvGrpSpPr>
            <p:grpSpPr bwMode="auto">
              <a:xfrm>
                <a:off x="2453" y="2254"/>
                <a:ext cx="166" cy="52"/>
                <a:chOff x="2242" y="2225"/>
                <a:chExt cx="626" cy="249"/>
              </a:xfrm>
            </p:grpSpPr>
            <p:sp>
              <p:nvSpPr>
                <p:cNvPr id="79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0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1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2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1" name="Group 74"/>
            <p:cNvGrpSpPr>
              <a:grpSpLocks/>
            </p:cNvGrpSpPr>
            <p:nvPr/>
          </p:nvGrpSpPr>
          <p:grpSpPr bwMode="auto">
            <a:xfrm>
              <a:off x="3339163" y="3714765"/>
              <a:ext cx="464788" cy="250768"/>
              <a:chOff x="2423" y="2253"/>
              <a:chExt cx="257" cy="147"/>
            </a:xfrm>
          </p:grpSpPr>
          <p:sp>
            <p:nvSpPr>
              <p:cNvPr id="69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70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12" name="Group 77"/>
              <p:cNvGrpSpPr>
                <a:grpSpLocks/>
              </p:cNvGrpSpPr>
              <p:nvPr/>
            </p:nvGrpSpPr>
            <p:grpSpPr bwMode="auto">
              <a:xfrm>
                <a:off x="2457" y="2254"/>
                <a:ext cx="166" cy="52"/>
                <a:chOff x="2242" y="2225"/>
                <a:chExt cx="626" cy="249"/>
              </a:xfrm>
            </p:grpSpPr>
            <p:sp>
              <p:nvSpPr>
                <p:cNvPr id="72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3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4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5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pic>
          <p:nvPicPr>
            <p:cNvPr id="53" name="Picture 5" descr="MCj0432623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042747" y="3239657"/>
              <a:ext cx="583329" cy="550229"/>
            </a:xfrm>
            <a:prstGeom prst="rect">
              <a:avLst/>
            </a:prstGeom>
            <a:noFill/>
          </p:spPr>
        </p:pic>
        <p:sp>
          <p:nvSpPr>
            <p:cNvPr id="54" name="Text Box 116"/>
            <p:cNvSpPr txBox="1">
              <a:spLocks noChangeArrowheads="1"/>
            </p:cNvSpPr>
            <p:nvPr/>
          </p:nvSpPr>
          <p:spPr bwMode="auto">
            <a:xfrm>
              <a:off x="2056569" y="3714321"/>
              <a:ext cx="817298" cy="4132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dirty="0" smtClean="0"/>
                <a:t>Alice</a:t>
              </a:r>
              <a:endParaRPr lang="en-US" dirty="0"/>
            </a:p>
          </p:txBody>
        </p:sp>
        <p:cxnSp>
          <p:nvCxnSpPr>
            <p:cNvPr id="55" name="Straight Connector 27"/>
            <p:cNvCxnSpPr/>
            <p:nvPr/>
          </p:nvCxnSpPr>
          <p:spPr bwMode="auto">
            <a:xfrm rot="16200000" flipH="1">
              <a:off x="7107023" y="3098832"/>
              <a:ext cx="144370" cy="85222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rot="5400000" flipH="1" flipV="1">
              <a:off x="7294505" y="3679186"/>
              <a:ext cx="364545" cy="36831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57" name="Picture 92" descr="MCj0434845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371706" y="3263154"/>
              <a:ext cx="656332" cy="619090"/>
            </a:xfrm>
            <a:prstGeom prst="rect">
              <a:avLst/>
            </a:prstGeom>
            <a:noFill/>
          </p:spPr>
        </p:pic>
        <p:sp>
          <p:nvSpPr>
            <p:cNvPr id="58" name="Text Box 116"/>
            <p:cNvSpPr txBox="1">
              <a:spLocks noChangeArrowheads="1"/>
            </p:cNvSpPr>
            <p:nvPr/>
          </p:nvSpPr>
          <p:spPr bwMode="auto">
            <a:xfrm>
              <a:off x="7867616" y="3517599"/>
              <a:ext cx="1168678" cy="4132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dirty="0" smtClean="0"/>
                <a:t>foo.com</a:t>
              </a:r>
              <a:endParaRPr lang="en-US" dirty="0"/>
            </a:p>
          </p:txBody>
        </p:sp>
        <p:pic>
          <p:nvPicPr>
            <p:cNvPr id="59" name="Picture 22" descr="MCj04316320000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513097" y="3271136"/>
              <a:ext cx="484079" cy="456612"/>
            </a:xfrm>
            <a:prstGeom prst="rect">
              <a:avLst/>
            </a:prstGeom>
            <a:noFill/>
          </p:spPr>
        </p:pic>
        <p:grpSp>
          <p:nvGrpSpPr>
            <p:cNvPr id="13" name="Group 74"/>
            <p:cNvGrpSpPr>
              <a:grpSpLocks/>
            </p:cNvGrpSpPr>
            <p:nvPr/>
          </p:nvGrpSpPr>
          <p:grpSpPr bwMode="auto">
            <a:xfrm>
              <a:off x="5872638" y="3184899"/>
              <a:ext cx="464788" cy="250768"/>
              <a:chOff x="2423" y="2253"/>
              <a:chExt cx="257" cy="147"/>
            </a:xfrm>
          </p:grpSpPr>
          <p:sp>
            <p:nvSpPr>
              <p:cNvPr id="62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63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14" name="Group 77"/>
              <p:cNvGrpSpPr>
                <a:grpSpLocks/>
              </p:cNvGrpSpPr>
              <p:nvPr/>
            </p:nvGrpSpPr>
            <p:grpSpPr bwMode="auto">
              <a:xfrm>
                <a:off x="2445" y="2254"/>
                <a:ext cx="166" cy="52"/>
                <a:chOff x="2242" y="2225"/>
                <a:chExt cx="626" cy="249"/>
              </a:xfrm>
            </p:grpSpPr>
            <p:sp>
              <p:nvSpPr>
                <p:cNvPr id="65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6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7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8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61" name="Freeform 60"/>
            <p:cNvSpPr/>
            <p:nvPr/>
          </p:nvSpPr>
          <p:spPr>
            <a:xfrm>
              <a:off x="7436007" y="3289705"/>
              <a:ext cx="418222" cy="567933"/>
            </a:xfrm>
            <a:custGeom>
              <a:avLst/>
              <a:gdLst>
                <a:gd name="connsiteX0" fmla="*/ 0 w 293824"/>
                <a:gd name="connsiteY0" fmla="*/ 65857 h 423005"/>
                <a:gd name="connsiteX1" fmla="*/ 5066 w 293824"/>
                <a:gd name="connsiteY1" fmla="*/ 372345 h 423005"/>
                <a:gd name="connsiteX2" fmla="*/ 159577 w 293824"/>
                <a:gd name="connsiteY2" fmla="*/ 423005 h 423005"/>
                <a:gd name="connsiteX3" fmla="*/ 293824 w 293824"/>
                <a:gd name="connsiteY3" fmla="*/ 331818 h 423005"/>
                <a:gd name="connsiteX4" fmla="*/ 291291 w 293824"/>
                <a:gd name="connsiteY4" fmla="*/ 20263 h 423005"/>
                <a:gd name="connsiteX5" fmla="*/ 164643 w 293824"/>
                <a:gd name="connsiteY5" fmla="*/ 0 h 423005"/>
                <a:gd name="connsiteX6" fmla="*/ 0 w 293824"/>
                <a:gd name="connsiteY6" fmla="*/ 65857 h 423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3824" h="423005">
                  <a:moveTo>
                    <a:pt x="0" y="65857"/>
                  </a:moveTo>
                  <a:cubicBezTo>
                    <a:pt x="1689" y="168020"/>
                    <a:pt x="3377" y="270182"/>
                    <a:pt x="5066" y="372345"/>
                  </a:cubicBezTo>
                  <a:lnTo>
                    <a:pt x="159577" y="423005"/>
                  </a:lnTo>
                  <a:lnTo>
                    <a:pt x="293824" y="331818"/>
                  </a:lnTo>
                  <a:cubicBezTo>
                    <a:pt x="292980" y="227966"/>
                    <a:pt x="292135" y="124115"/>
                    <a:pt x="291291" y="20263"/>
                  </a:cubicBezTo>
                  <a:lnTo>
                    <a:pt x="164643" y="0"/>
                  </a:lnTo>
                  <a:lnTo>
                    <a:pt x="0" y="65857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7" name="Oval 96"/>
          <p:cNvSpPr/>
          <p:nvPr/>
        </p:nvSpPr>
        <p:spPr>
          <a:xfrm>
            <a:off x="6694593" y="5823858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6872060" y="5744683"/>
            <a:ext cx="16550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route(C, foo.com)</a:t>
            </a:r>
          </a:p>
        </p:txBody>
      </p:sp>
      <p:sp>
        <p:nvSpPr>
          <p:cNvPr id="99" name="Oval 98"/>
          <p:cNvSpPr/>
          <p:nvPr/>
        </p:nvSpPr>
        <p:spPr>
          <a:xfrm>
            <a:off x="6694593" y="6346372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6877760" y="6278083"/>
            <a:ext cx="14938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link(C, foo.com)</a:t>
            </a:r>
          </a:p>
        </p:txBody>
      </p:sp>
      <p:cxnSp>
        <p:nvCxnSpPr>
          <p:cNvPr id="101" name="Straight Connector 100"/>
          <p:cNvCxnSpPr>
            <a:stCxn id="97" idx="4"/>
            <a:endCxn id="99" idx="0"/>
          </p:cNvCxnSpPr>
          <p:nvPr/>
        </p:nvCxnSpPr>
        <p:spPr>
          <a:xfrm>
            <a:off x="6808893" y="6052458"/>
            <a:ext cx="0" cy="293914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1600200" y="536744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3320144" y="611777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B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638800" y="611777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C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514600" y="444137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D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724400" y="4224439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Oval 109"/>
          <p:cNvSpPr/>
          <p:nvPr/>
        </p:nvSpPr>
        <p:spPr>
          <a:xfrm>
            <a:off x="4253019" y="5823858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4253019" y="6346372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extBox 112"/>
          <p:cNvSpPr txBox="1"/>
          <p:nvPr/>
        </p:nvSpPr>
        <p:spPr>
          <a:xfrm>
            <a:off x="4448961" y="6290846"/>
            <a:ext cx="919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link(B, C)</a:t>
            </a:r>
          </a:p>
        </p:txBody>
      </p:sp>
      <p:cxnSp>
        <p:nvCxnSpPr>
          <p:cNvPr id="114" name="Straight Connector 113"/>
          <p:cNvCxnSpPr>
            <a:stCxn id="110" idx="4"/>
            <a:endCxn id="112" idx="0"/>
          </p:cNvCxnSpPr>
          <p:nvPr/>
        </p:nvCxnSpPr>
        <p:spPr>
          <a:xfrm>
            <a:off x="4367319" y="6052458"/>
            <a:ext cx="0" cy="293914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Oval 114"/>
          <p:cNvSpPr/>
          <p:nvPr/>
        </p:nvSpPr>
        <p:spPr>
          <a:xfrm>
            <a:off x="2520300" y="5105400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2721430" y="5017218"/>
            <a:ext cx="16669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route(A, foo.com)</a:t>
            </a:r>
          </a:p>
        </p:txBody>
      </p:sp>
      <p:sp>
        <p:nvSpPr>
          <p:cNvPr id="117" name="Oval 116"/>
          <p:cNvSpPr/>
          <p:nvPr/>
        </p:nvSpPr>
        <p:spPr>
          <a:xfrm>
            <a:off x="2209800" y="5594160"/>
            <a:ext cx="228600" cy="228600"/>
          </a:xfrm>
          <a:prstGeom prst="ellipse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/>
          <p:cNvSpPr txBox="1"/>
          <p:nvPr/>
        </p:nvSpPr>
        <p:spPr>
          <a:xfrm>
            <a:off x="2394856" y="5550618"/>
            <a:ext cx="933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link(A, B)</a:t>
            </a:r>
          </a:p>
        </p:txBody>
      </p:sp>
      <p:cxnSp>
        <p:nvCxnSpPr>
          <p:cNvPr id="119" name="Straight Connector 118"/>
          <p:cNvCxnSpPr>
            <a:stCxn id="115" idx="4"/>
            <a:endCxn id="117" idx="0"/>
          </p:cNvCxnSpPr>
          <p:nvPr/>
        </p:nvCxnSpPr>
        <p:spPr>
          <a:xfrm flipH="1">
            <a:off x="2324100" y="5334000"/>
            <a:ext cx="310500" cy="260160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115" idx="5"/>
            <a:endCxn id="110" idx="1"/>
          </p:cNvCxnSpPr>
          <p:nvPr/>
        </p:nvCxnSpPr>
        <p:spPr>
          <a:xfrm>
            <a:off x="2715422" y="5300522"/>
            <a:ext cx="1571075" cy="556814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110" idx="6"/>
            <a:endCxn id="97" idx="2"/>
          </p:cNvCxnSpPr>
          <p:nvPr/>
        </p:nvCxnSpPr>
        <p:spPr>
          <a:xfrm>
            <a:off x="4481619" y="5938158"/>
            <a:ext cx="2212974" cy="0"/>
          </a:xfrm>
          <a:prstGeom prst="line">
            <a:avLst/>
          </a:prstGeom>
          <a:ln w="38100">
            <a:solidFill>
              <a:srgbClr val="0505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4343400" y="5550617"/>
            <a:ext cx="16562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route(B, foo.com)</a:t>
            </a:r>
          </a:p>
        </p:txBody>
      </p:sp>
      <p:pic>
        <p:nvPicPr>
          <p:cNvPr id="102" name="Picture 1" descr="C:\Users\Steven\AppData\Local\Microsoft\Windows\Temporary Internet Files\Content.IE5\LP1SILBX\MC900353686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9800" y="5889171"/>
            <a:ext cx="500062" cy="642114"/>
          </a:xfrm>
          <a:prstGeom prst="rect">
            <a:avLst/>
          </a:prstGeom>
          <a:noFill/>
        </p:spPr>
      </p:pic>
      <p:sp>
        <p:nvSpPr>
          <p:cNvPr id="103" name="Oval Callout 102"/>
          <p:cNvSpPr/>
          <p:nvPr/>
        </p:nvSpPr>
        <p:spPr>
          <a:xfrm>
            <a:off x="0" y="5736771"/>
            <a:ext cx="2438400" cy="838200"/>
          </a:xfrm>
          <a:prstGeom prst="wedgeEllipseCallout">
            <a:avLst>
              <a:gd name="adj1" fmla="val -25123"/>
              <a:gd name="adj2" fmla="val -86669"/>
            </a:avLst>
          </a:prstGeom>
          <a:solidFill>
            <a:srgbClr val="7DFF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OK. Now I know how the route was derived.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9" name="Picture 2" descr="C:\Users\Steven\AppData\Local\Microsoft\Windows\Temporary Internet Files\Content.IE5\IU4ZJ9YE\MC900431629[1]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2000" y="4746171"/>
            <a:ext cx="688975" cy="68897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819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7037E-6 L -0.56892 -0.18009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5" y="-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/>
      <p:bldP spid="99" grpId="0" animBg="1"/>
      <p:bldP spid="100" grpId="0"/>
      <p:bldP spid="10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Outline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Goal: A secure forensics system that works in an adversarial environment</a:t>
            </a:r>
          </a:p>
          <a:p>
            <a:pPr lvl="1"/>
            <a:r>
              <a:rPr lang="en-US" altLang="zh-CN" sz="2000" dirty="0" smtClean="0">
                <a:latin typeface="Calibri" pitchFamily="34" charset="0"/>
                <a:cs typeface="Calibri" pitchFamily="34" charset="0"/>
              </a:rPr>
              <a:t>Explains unexpected behavior</a:t>
            </a:r>
          </a:p>
          <a:p>
            <a:pPr lvl="1"/>
            <a:r>
              <a:rPr lang="en-US" altLang="zh-CN" sz="2000" dirty="0" smtClean="0">
                <a:latin typeface="Calibri" pitchFamily="34" charset="0"/>
                <a:cs typeface="Calibri" pitchFamily="34" charset="0"/>
              </a:rPr>
              <a:t>No faults: explanation is complete and accurate</a:t>
            </a:r>
          </a:p>
          <a:p>
            <a:pPr lvl="1"/>
            <a:r>
              <a:rPr lang="en-US" altLang="zh-CN" sz="2000" dirty="0" smtClean="0">
                <a:latin typeface="Calibri" pitchFamily="34" charset="0"/>
                <a:cs typeface="Calibri" pitchFamily="34" charset="0"/>
              </a:rPr>
              <a:t>Byzantine fault: exposes at least one faulty node with evidence</a:t>
            </a:r>
            <a:endParaRPr lang="en-AU" altLang="zh-CN" sz="2000" dirty="0" smtClean="0">
              <a:latin typeface="Calibri" pitchFamily="34" charset="0"/>
              <a:cs typeface="Calibri" pitchFamily="34" charset="0"/>
            </a:endParaRPr>
          </a:p>
          <a:p>
            <a:pPr lvl="1"/>
            <a:endParaRPr lang="en-US" sz="2000" b="1" dirty="0" smtClean="0"/>
          </a:p>
          <a:p>
            <a:r>
              <a:rPr lang="en-US" sz="2400" b="1" dirty="0" smtClean="0"/>
              <a:t>Model: Secure Network Provenance</a:t>
            </a:r>
          </a:p>
          <a:p>
            <a:r>
              <a:rPr lang="en-US" sz="2400" b="1" dirty="0" smtClean="0"/>
              <a:t>Tamper-evident Maintenance and Processing</a:t>
            </a:r>
          </a:p>
          <a:p>
            <a:r>
              <a:rPr lang="en-US" sz="2400" b="1" i="1" dirty="0" smtClean="0">
                <a:solidFill>
                  <a:srgbClr val="FF0000"/>
                </a:solidFill>
              </a:rPr>
              <a:t>Evaluation</a:t>
            </a:r>
          </a:p>
          <a:p>
            <a:r>
              <a:rPr lang="en-US" sz="2400" b="1" dirty="0" smtClean="0"/>
              <a:t>Conclusion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305800" y="6248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BB4478-2010-47DB-A8C1-F36CA706AB9A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Evaluation Results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686800" cy="3962400"/>
          </a:xfrm>
        </p:spPr>
        <p:txBody>
          <a:bodyPr/>
          <a:lstStyle/>
          <a:p>
            <a:pPr marL="342900" lvl="1" indent="-342900"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en-US" altLang="zh-CN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Prototype implementation (</a:t>
            </a:r>
            <a:r>
              <a:rPr lang="en-US" altLang="zh-CN" b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SNooPy</a:t>
            </a:r>
            <a:r>
              <a:rPr lang="en-US" altLang="zh-CN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 lvl="1"/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How useful is SNP? Is it applicable to different systems? </a:t>
            </a:r>
          </a:p>
          <a:p>
            <a:pPr lvl="1"/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How expensive is SNP at runtime?</a:t>
            </a:r>
          </a:p>
          <a:p>
            <a:pPr lvl="2"/>
            <a:r>
              <a:rPr lang="en-US" altLang="zh-CN" dirty="0" smtClean="0">
                <a:latin typeface="Calibri" pitchFamily="34" charset="0"/>
                <a:cs typeface="Calibri" pitchFamily="34" charset="0"/>
              </a:rPr>
              <a:t>Traffic overhead, storage cost, additional CPU overhead?</a:t>
            </a:r>
          </a:p>
          <a:p>
            <a:pPr lvl="2"/>
            <a:r>
              <a:rPr lang="en-US" altLang="zh-CN" dirty="0" smtClean="0">
                <a:latin typeface="Calibri" pitchFamily="34" charset="0"/>
                <a:cs typeface="Calibri" pitchFamily="34" charset="0"/>
              </a:rPr>
              <a:t>Does SNP affect scalability?</a:t>
            </a:r>
          </a:p>
          <a:p>
            <a:pPr lvl="1"/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What is the querying performance?</a:t>
            </a:r>
          </a:p>
          <a:p>
            <a:pPr lvl="2"/>
            <a:r>
              <a:rPr lang="en-US" altLang="zh-CN" dirty="0" smtClean="0">
                <a:latin typeface="Calibri" pitchFamily="34" charset="0"/>
                <a:cs typeface="Calibri" pitchFamily="34" charset="0"/>
              </a:rPr>
              <a:t>Per-query traffic overhead?</a:t>
            </a:r>
          </a:p>
          <a:p>
            <a:pPr lvl="2"/>
            <a:r>
              <a:rPr lang="en-US" altLang="zh-CN" dirty="0" smtClean="0">
                <a:latin typeface="Calibri" pitchFamily="34" charset="0"/>
                <a:cs typeface="Calibri" pitchFamily="34" charset="0"/>
              </a:rPr>
              <a:t>Turnaround time for each query?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305800" y="6248400"/>
            <a:ext cx="838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BB4478-2010-47DB-A8C1-F36CA706AB9A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altLang="zh-CN" dirty="0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5" presetClass="emph" presetSubtype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" presetClass="emph" presetSubtype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" presetClass="emph" presetSubtype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Usability: Applications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686800" cy="3962400"/>
          </a:xfrm>
        </p:spPr>
        <p:txBody>
          <a:bodyPr/>
          <a:lstStyle/>
          <a:p>
            <a:pPr marL="342900" lvl="1" indent="-342900"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en-US" altLang="zh-CN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We evaluated </a:t>
            </a:r>
            <a:r>
              <a:rPr lang="en-US" altLang="zh-CN" b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SNooPy</a:t>
            </a:r>
            <a:r>
              <a:rPr lang="en-US" altLang="zh-CN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with</a:t>
            </a:r>
          </a:p>
          <a:p>
            <a:pPr lvl="1"/>
            <a:r>
              <a:rPr lang="en-US" altLang="zh-CN" sz="2400" dirty="0" err="1" smtClean="0">
                <a:latin typeface="Calibri" pitchFamily="34" charset="0"/>
                <a:cs typeface="Calibri" pitchFamily="34" charset="0"/>
              </a:rPr>
              <a:t>Quagga</a:t>
            </a:r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 BGP: </a:t>
            </a:r>
            <a:r>
              <a:rPr lang="en-US" altLang="zh-CN" sz="2400" dirty="0" err="1" smtClean="0">
                <a:latin typeface="Calibri" pitchFamily="34" charset="0"/>
                <a:cs typeface="Calibri" pitchFamily="34" charset="0"/>
              </a:rPr>
              <a:t>RouteView</a:t>
            </a:r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 (external specification)</a:t>
            </a:r>
          </a:p>
          <a:p>
            <a:pPr lvl="2"/>
            <a:r>
              <a:rPr lang="en-US" altLang="zh-CN" dirty="0" smtClean="0">
                <a:latin typeface="Calibri" pitchFamily="34" charset="0"/>
                <a:cs typeface="Calibri" pitchFamily="34" charset="0"/>
              </a:rPr>
              <a:t>Explains oscillation caused by router </a:t>
            </a:r>
            <a:r>
              <a:rPr lang="en-US" altLang="zh-CN" dirty="0" err="1" smtClean="0">
                <a:latin typeface="Calibri" pitchFamily="34" charset="0"/>
                <a:cs typeface="Calibri" pitchFamily="34" charset="0"/>
              </a:rPr>
              <a:t>misconfiguration</a:t>
            </a:r>
            <a:endParaRPr lang="en-US" altLang="zh-CN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altLang="zh-CN" sz="2400" dirty="0" err="1" smtClean="0">
                <a:latin typeface="Calibri" pitchFamily="34" charset="0"/>
                <a:cs typeface="Calibri" pitchFamily="34" charset="0"/>
              </a:rPr>
              <a:t>Hadoop</a:t>
            </a:r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2400" dirty="0" err="1" smtClean="0">
                <a:latin typeface="Calibri" pitchFamily="34" charset="0"/>
                <a:cs typeface="Calibri" pitchFamily="34" charset="0"/>
              </a:rPr>
              <a:t>MapReduce</a:t>
            </a:r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: (reported provenance)</a:t>
            </a:r>
          </a:p>
          <a:p>
            <a:pPr lvl="2"/>
            <a:r>
              <a:rPr lang="en-US" altLang="zh-CN" dirty="0" smtClean="0">
                <a:latin typeface="Calibri" pitchFamily="34" charset="0"/>
                <a:cs typeface="Calibri" pitchFamily="34" charset="0"/>
              </a:rPr>
              <a:t>Detects a tampered </a:t>
            </a:r>
            <a:r>
              <a:rPr lang="en-US" altLang="zh-CN" dirty="0" err="1" smtClean="0">
                <a:latin typeface="Calibri" pitchFamily="34" charset="0"/>
                <a:cs typeface="Calibri" pitchFamily="34" charset="0"/>
              </a:rPr>
              <a:t>Mapper</a:t>
            </a:r>
            <a:r>
              <a:rPr lang="en-US" altLang="zh-CN" dirty="0" smtClean="0">
                <a:latin typeface="Calibri" pitchFamily="34" charset="0"/>
                <a:cs typeface="Calibri" pitchFamily="34" charset="0"/>
              </a:rPr>
              <a:t> that returns inaccurate results</a:t>
            </a:r>
          </a:p>
          <a:p>
            <a:pPr lvl="1"/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Declarative Chord DHT: (inferred provenance)</a:t>
            </a:r>
          </a:p>
          <a:p>
            <a:pPr lvl="2"/>
            <a:r>
              <a:rPr lang="en-US" altLang="zh-CN" dirty="0" smtClean="0">
                <a:latin typeface="Calibri" pitchFamily="34" charset="0"/>
                <a:cs typeface="Calibri" pitchFamily="34" charset="0"/>
              </a:rPr>
              <a:t>Detects an Eclipse attacker that always returns its own ID</a:t>
            </a:r>
          </a:p>
          <a:p>
            <a:pPr lvl="2"/>
            <a:endParaRPr lang="en-US" altLang="zh-CN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altLang="zh-CN" sz="2800" b="1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SNooPy</a:t>
            </a:r>
            <a:r>
              <a:rPr lang="en-US" altLang="zh-CN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solves problems reported in existing work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305800" y="6248400"/>
            <a:ext cx="838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BB4478-2010-47DB-A8C1-F36CA706AB9A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altLang="zh-CN" dirty="0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Runtime Overhead: Storage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10200"/>
            <a:ext cx="8382000" cy="990600"/>
          </a:xfrm>
        </p:spPr>
        <p:txBody>
          <a:bodyPr/>
          <a:lstStyle/>
          <a:p>
            <a:pPr marL="342900" lvl="1" indent="-342900"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en-US" altLang="zh-CN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Manageable storage overhead</a:t>
            </a:r>
          </a:p>
          <a:p>
            <a:pPr lvl="1"/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One week of data: E.g. </a:t>
            </a:r>
            <a:r>
              <a:rPr lang="en-US" altLang="zh-CN" sz="2400" dirty="0" err="1" smtClean="0">
                <a:latin typeface="Calibri" pitchFamily="34" charset="0"/>
                <a:cs typeface="Calibri" pitchFamily="34" charset="0"/>
              </a:rPr>
              <a:t>Quagga</a:t>
            </a:r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 – 7.3GB; Chord – 665MB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305800" y="6248400"/>
            <a:ext cx="838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BB4478-2010-47DB-A8C1-F36CA706AB9A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pic>
        <p:nvPicPr>
          <p:cNvPr id="3205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1828800"/>
            <a:ext cx="652639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2286000" y="1948544"/>
            <a:ext cx="5410200" cy="2876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91170" y="2209800"/>
            <a:ext cx="349250" cy="261937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605215" y="4610096"/>
            <a:ext cx="349250" cy="2194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14874" y="4567237"/>
            <a:ext cx="349250" cy="26193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05489" y="4788595"/>
            <a:ext cx="349250" cy="4571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15148" y="4672015"/>
            <a:ext cx="349250" cy="15544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493580" y="2209800"/>
            <a:ext cx="349250" cy="261937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493580" y="2895600"/>
            <a:ext cx="349250" cy="193357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493800" y="3733800"/>
            <a:ext cx="349250" cy="109537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493580" y="4419600"/>
            <a:ext cx="349250" cy="409574"/>
          </a:xfrm>
          <a:prstGeom prst="rect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Brace 17"/>
          <p:cNvSpPr/>
          <p:nvPr/>
        </p:nvSpPr>
        <p:spPr>
          <a:xfrm>
            <a:off x="2819400" y="2895600"/>
            <a:ext cx="304800" cy="1524000"/>
          </a:xfrm>
          <a:prstGeom prst="rightBrace">
            <a:avLst>
              <a:gd name="adj1" fmla="val 49712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200400" y="3066871"/>
            <a:ext cx="26670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Over 50% of the overhead was due to signatures and </a:t>
            </a:r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acks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. Batching messages would help.</a:t>
            </a:r>
            <a:endParaRPr lang="en-US" i="1" dirty="0">
              <a:solidFill>
                <a:schemeClr val="bg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  <p:bldP spid="8" grpId="0" animBg="1"/>
      <p:bldP spid="9" grpId="0" animBg="1"/>
      <p:bldP spid="10" grpId="0" animBg="1"/>
      <p:bldP spid="11" grpId="0" animBg="1"/>
      <p:bldP spid="15" grpId="0" animBg="1"/>
      <p:bldP spid="14" grpId="0" animBg="1"/>
      <p:bldP spid="13" grpId="0" animBg="1"/>
      <p:bldP spid="16" grpId="0" animBg="1"/>
      <p:bldP spid="18" grpId="0" animBg="1"/>
      <p:bldP spid="1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Query Latency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43525"/>
            <a:ext cx="8382000" cy="990600"/>
          </a:xfrm>
        </p:spPr>
        <p:txBody>
          <a:bodyPr/>
          <a:lstStyle/>
          <a:p>
            <a:pPr marL="342900" lvl="1" indent="-342900"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en-US" altLang="zh-CN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Query latency varies from application to application</a:t>
            </a:r>
          </a:p>
          <a:p>
            <a:pPr marL="342900" lvl="1" indent="-342900"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en-US" altLang="zh-CN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Reasonable overhead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305800" y="6248400"/>
            <a:ext cx="838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BB4478-2010-47DB-A8C1-F36CA706AB9A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pic>
        <p:nvPicPr>
          <p:cNvPr id="3215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77998" y="1828800"/>
            <a:ext cx="6594402" cy="3584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76200" y="3429000"/>
            <a:ext cx="15240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dominated by verifying logs and snapshots</a:t>
            </a:r>
            <a:endParaRPr lang="en-US" i="1" dirty="0">
              <a:solidFill>
                <a:schemeClr val="bg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34200" y="1828800"/>
            <a:ext cx="838200" cy="304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905000" y="1892808"/>
            <a:ext cx="6019800" cy="2876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101850" y="2952752"/>
            <a:ext cx="609600" cy="1828800"/>
          </a:xfrm>
          <a:prstGeom prst="rect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101850" y="4552952"/>
            <a:ext cx="609600" cy="2286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101850" y="4629152"/>
            <a:ext cx="609600" cy="152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143750" y="3124200"/>
            <a:ext cx="609600" cy="152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143750" y="2819400"/>
            <a:ext cx="609600" cy="152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143750" y="2514600"/>
            <a:ext cx="609600" cy="152400"/>
          </a:xfrm>
          <a:prstGeom prst="rect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772400" y="2406650"/>
            <a:ext cx="13716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i="1" dirty="0" smtClean="0"/>
              <a:t>Verification</a:t>
            </a:r>
            <a:endParaRPr lang="en-US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7772400" y="2705100"/>
            <a:ext cx="13716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i="1" dirty="0" smtClean="0"/>
              <a:t>Replay</a:t>
            </a:r>
            <a:endParaRPr lang="en-US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7772400" y="3016250"/>
            <a:ext cx="13716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i="1" dirty="0" smtClean="0"/>
              <a:t>Download</a:t>
            </a:r>
            <a:endParaRPr lang="en-US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4191000" y="2249269"/>
            <a:ext cx="16764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largely due to replaying logs</a:t>
            </a:r>
            <a:endParaRPr lang="en-US" i="1" dirty="0">
              <a:solidFill>
                <a:schemeClr val="bg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235700" y="1981200"/>
            <a:ext cx="609600" cy="8382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195889" y="4324348"/>
            <a:ext cx="609600" cy="457200"/>
          </a:xfrm>
          <a:prstGeom prst="rect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195889" y="4400548"/>
            <a:ext cx="609600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195889" y="4705348"/>
            <a:ext cx="609600" cy="76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128962" y="4707733"/>
            <a:ext cx="609600" cy="71438"/>
          </a:xfrm>
          <a:prstGeom prst="rect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128962" y="4733451"/>
            <a:ext cx="609600" cy="4571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235700" y="2971800"/>
            <a:ext cx="609600" cy="1828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165600" y="4476750"/>
            <a:ext cx="609600" cy="304800"/>
          </a:xfrm>
          <a:prstGeom prst="rect">
            <a:avLst/>
          </a:prstGeom>
          <a:solidFill>
            <a:srgbClr val="0505FF"/>
          </a:solidFill>
          <a:ln>
            <a:solidFill>
              <a:srgbClr val="050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165600" y="4552950"/>
            <a:ext cx="609600" cy="2286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165600" y="4705350"/>
            <a:ext cx="609600" cy="76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e 13"/>
          <p:cNvSpPr/>
          <p:nvPr/>
        </p:nvSpPr>
        <p:spPr>
          <a:xfrm>
            <a:off x="1790700" y="2946400"/>
            <a:ext cx="304800" cy="1600200"/>
          </a:xfrm>
          <a:prstGeom prst="leftBrace">
            <a:avLst>
              <a:gd name="adj1" fmla="val 30208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e 15"/>
          <p:cNvSpPr/>
          <p:nvPr/>
        </p:nvSpPr>
        <p:spPr>
          <a:xfrm>
            <a:off x="5943600" y="1981200"/>
            <a:ext cx="304800" cy="1143000"/>
          </a:xfrm>
          <a:prstGeom prst="leftBrace">
            <a:avLst>
              <a:gd name="adj1" fmla="val 30208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235700" y="3124200"/>
            <a:ext cx="609600" cy="1676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25" grpId="1"/>
      <p:bldP spid="26" grpId="0"/>
      <p:bldP spid="26" grpId="1"/>
      <p:bldP spid="27" grpId="0"/>
      <p:bldP spid="27" grpId="1"/>
      <p:bldP spid="17" grpId="0" animBg="1"/>
      <p:bldP spid="30" grpId="0" animBg="1"/>
      <p:bldP spid="34" grpId="0" animBg="1"/>
      <p:bldP spid="33" grpId="0" animBg="1"/>
      <p:bldP spid="32" grpId="0" animBg="1"/>
      <p:bldP spid="35" grpId="0" animBg="1"/>
      <p:bldP spid="36" grpId="0" animBg="1"/>
      <p:bldP spid="42" grpId="0" animBg="1"/>
      <p:bldP spid="38" grpId="0" animBg="1"/>
      <p:bldP spid="39" grpId="0" animBg="1"/>
      <p:bldP spid="40" grpId="0" animBg="1"/>
      <p:bldP spid="14" grpId="0" animBg="1"/>
      <p:bldP spid="16" grpId="0" animBg="1"/>
      <p:bldP spid="3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Summary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915400" cy="3962400"/>
          </a:xfrm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Secure network provenance in </a:t>
            </a:r>
            <a:r>
              <a:rPr lang="en-US" sz="2800" b="1" dirty="0" err="1" smtClean="0">
                <a:latin typeface="Calibri" pitchFamily="34" charset="0"/>
                <a:cs typeface="Calibri" pitchFamily="34" charset="0"/>
              </a:rPr>
              <a:t>untrusted</a:t>
            </a: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 environments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Requires no trusted components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Strong guarantees even in the presence of Byzantine faults</a:t>
            </a:r>
          </a:p>
          <a:p>
            <a:pPr lvl="2"/>
            <a:r>
              <a:rPr lang="en-US" sz="2000" dirty="0" smtClean="0">
                <a:latin typeface="Calibri" pitchFamily="34" charset="0"/>
                <a:cs typeface="Calibri" pitchFamily="34" charset="0"/>
              </a:rPr>
              <a:t>Formal proof in a technical report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Significantly extends traditional provenance model</a:t>
            </a:r>
          </a:p>
          <a:p>
            <a:pPr lvl="2"/>
            <a:r>
              <a:rPr lang="en-US" sz="2000" dirty="0" smtClean="0">
                <a:latin typeface="Calibri" pitchFamily="34" charset="0"/>
                <a:cs typeface="Calibri" pitchFamily="34" charset="0"/>
              </a:rPr>
              <a:t>Past and transient state, provenance of change, …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Efficient storage: reconstructs provenance graph on demand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Application-independent  (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Quagga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Hadoop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, and Chord)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305800" y="6248400"/>
            <a:ext cx="838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BB4478-2010-47DB-A8C1-F36CA706AB9A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5" name="Title 5"/>
          <p:cNvSpPr txBox="1">
            <a:spLocks/>
          </p:cNvSpPr>
          <p:nvPr/>
        </p:nvSpPr>
        <p:spPr bwMode="auto">
          <a:xfrm>
            <a:off x="152400" y="58674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i="1" kern="0" dirty="0" smtClean="0">
                <a:latin typeface="Calibri" pitchFamily="34" charset="0"/>
                <a:ea typeface="+mj-ea"/>
                <a:cs typeface="Calibri" pitchFamily="34" charset="0"/>
              </a:rPr>
              <a:t>Project website: </a:t>
            </a:r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http://snp.cis.upenn.edu/</a:t>
            </a:r>
            <a:endParaRPr kumimoji="0" lang="en-US" sz="2400" b="0" i="1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28600" y="5334000"/>
            <a:ext cx="8686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Questions?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Calibri" pitchFamily="34" charset="0"/>
                <a:cs typeface="Calibri" pitchFamily="34" charset="0"/>
              </a:rPr>
              <a:t>We Need Secure Forensics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686800" cy="4495800"/>
          </a:xfrm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For network routing …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Example: incident in March 2010</a:t>
            </a:r>
          </a:p>
          <a:p>
            <a:pPr lvl="2"/>
            <a:r>
              <a:rPr lang="en-US" dirty="0" smtClean="0">
                <a:latin typeface="Calibri" pitchFamily="34" charset="0"/>
                <a:cs typeface="Calibri" pitchFamily="34" charset="0"/>
              </a:rPr>
              <a:t>Traffic from Capital Hill got redirected</a:t>
            </a:r>
          </a:p>
          <a:p>
            <a:r>
              <a:rPr lang="en-US" altLang="zh-CN" sz="2800" b="1" dirty="0" smtClean="0">
                <a:latin typeface="Calibri" pitchFamily="34" charset="0"/>
                <a:cs typeface="Calibri" pitchFamily="34" charset="0"/>
              </a:rPr>
              <a:t>… but also for other application scenarios</a:t>
            </a:r>
          </a:p>
          <a:p>
            <a:pPr lvl="1"/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Distributed hash table: Eclipse attack</a:t>
            </a:r>
          </a:p>
          <a:p>
            <a:pPr lvl="1"/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Cloud computing: misbehaving machines</a:t>
            </a:r>
          </a:p>
          <a:p>
            <a:pPr lvl="1"/>
            <a:r>
              <a:rPr lang="en-AU" altLang="zh-CN" sz="2400" dirty="0" smtClean="0">
                <a:latin typeface="Calibri" pitchFamily="34" charset="0"/>
                <a:cs typeface="Calibri" pitchFamily="34" charset="0"/>
              </a:rPr>
              <a:t>Online multi-player gaming: cheating</a:t>
            </a:r>
          </a:p>
          <a:p>
            <a:pPr lvl="1"/>
            <a:endParaRPr lang="en-AU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AU" sz="2800" b="1" dirty="0" smtClean="0">
                <a:solidFill>
                  <a:srgbClr val="0505FF"/>
                </a:solidFill>
                <a:latin typeface="Calibri" pitchFamily="34" charset="0"/>
                <a:cs typeface="Calibri" pitchFamily="34" charset="0"/>
              </a:rPr>
              <a:t>Goal: secure forensics in adversarial scenarios</a:t>
            </a:r>
            <a:endParaRPr lang="en-US" sz="2800" b="1" dirty="0" smtClean="0">
              <a:solidFill>
                <a:srgbClr val="0505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Slide Number Placeholder 3"/>
          <p:cNvSpPr txBox="1">
            <a:spLocks/>
          </p:cNvSpPr>
          <p:nvPr/>
        </p:nvSpPr>
        <p:spPr bwMode="auto">
          <a:xfrm>
            <a:off x="8305800" y="6248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BB4478-2010-47DB-A8C1-F36CA706AB9A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1819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Calibri" pitchFamily="34" charset="0"/>
                <a:cs typeface="Calibri" pitchFamily="34" charset="0"/>
              </a:rPr>
              <a:t>Provenance with an Example</a:t>
            </a:r>
            <a:endParaRPr lang="en-US" sz="4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534400" cy="2590800"/>
          </a:xfrm>
        </p:spPr>
        <p:txBody>
          <a:bodyPr/>
          <a:lstStyle/>
          <a:p>
            <a:pPr marL="342900" lvl="2" indent="-342900">
              <a:buSzPct val="75000"/>
            </a:pPr>
            <a:r>
              <a:rPr lang="en-AU" altLang="zh-CN" sz="2800" b="1" dirty="0" smtClean="0">
                <a:latin typeface="Calibri" pitchFamily="34" charset="0"/>
                <a:cs typeface="Calibri" pitchFamily="34" charset="0"/>
              </a:rPr>
              <a:t>Forensics as provenance</a:t>
            </a:r>
          </a:p>
          <a:p>
            <a:pPr lvl="1"/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Origins: data provenance in database </a:t>
            </a:r>
          </a:p>
          <a:p>
            <a:pPr lvl="1"/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Capture the dependencies as a graph</a:t>
            </a:r>
          </a:p>
          <a:p>
            <a:pPr lvl="1"/>
            <a:endParaRPr lang="en-US" altLang="zh-CN" sz="2400" dirty="0" smtClean="0">
              <a:latin typeface="Calibri" pitchFamily="34" charset="0"/>
              <a:cs typeface="Calibri" pitchFamily="34" charset="0"/>
            </a:endParaRPr>
          </a:p>
          <a:p>
            <a:pPr lvl="1"/>
            <a:endParaRPr lang="en-US" altLang="zh-CN" sz="2400" dirty="0" smtClean="0">
              <a:latin typeface="Calibri" pitchFamily="34" charset="0"/>
              <a:cs typeface="Calibri" pitchFamily="34" charset="0"/>
            </a:endParaRPr>
          </a:p>
          <a:p>
            <a:pPr lvl="1"/>
            <a:endParaRPr lang="en-US" altLang="zh-CN" sz="2400" dirty="0" smtClean="0">
              <a:latin typeface="Calibri" pitchFamily="34" charset="0"/>
              <a:cs typeface="Calibri" pitchFamily="34" charset="0"/>
            </a:endParaRPr>
          </a:p>
          <a:p>
            <a:pPr lvl="1"/>
            <a:endParaRPr lang="en-US" altLang="zh-CN" sz="2400" dirty="0" smtClean="0">
              <a:latin typeface="Calibri" pitchFamily="34" charset="0"/>
              <a:cs typeface="Calibri" pitchFamily="34" charset="0"/>
            </a:endParaRPr>
          </a:p>
          <a:p>
            <a:pPr lvl="1"/>
            <a:endParaRPr lang="en-US" altLang="zh-CN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altLang="zh-CN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Our challenge: secure provenance information </a:t>
            </a:r>
            <a:endParaRPr lang="en-US" altLang="zh-CN" sz="2000" b="1" dirty="0" smtClean="0">
              <a:solidFill>
                <a:schemeClr val="bg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en-US" altLang="zh-CN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305800" y="6248400"/>
            <a:ext cx="838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BB4478-2010-47DB-A8C1-F36CA706AB9A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grpSp>
        <p:nvGrpSpPr>
          <p:cNvPr id="14" name="Group 45"/>
          <p:cNvGrpSpPr/>
          <p:nvPr/>
        </p:nvGrpSpPr>
        <p:grpSpPr>
          <a:xfrm>
            <a:off x="6781800" y="2209800"/>
            <a:ext cx="1371600" cy="1066800"/>
            <a:chOff x="990601" y="5181600"/>
            <a:chExt cx="1523999" cy="1143000"/>
          </a:xfrm>
        </p:grpSpPr>
        <p:sp>
          <p:nvSpPr>
            <p:cNvPr id="5" name="Oval 4"/>
            <p:cNvSpPr/>
            <p:nvPr/>
          </p:nvSpPr>
          <p:spPr>
            <a:xfrm>
              <a:off x="990601" y="6019800"/>
              <a:ext cx="457199" cy="304800"/>
            </a:xfrm>
            <a:prstGeom prst="ellipse">
              <a:avLst/>
            </a:prstGeom>
            <a:solidFill>
              <a:schemeClr val="accent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en-US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2082199" y="6019800"/>
              <a:ext cx="432401" cy="304800"/>
            </a:xfrm>
            <a:prstGeom prst="ellipse">
              <a:avLst/>
            </a:prstGeom>
            <a:solidFill>
              <a:schemeClr val="accent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b</a:t>
              </a:r>
              <a:endParaRPr lang="en-US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1548799" y="5181600"/>
              <a:ext cx="432401" cy="304800"/>
            </a:xfrm>
            <a:prstGeom prst="ellipse">
              <a:avLst/>
            </a:prstGeom>
            <a:solidFill>
              <a:schemeClr val="accent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en-US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8" name="Straight Connector 7"/>
            <p:cNvCxnSpPr>
              <a:stCxn id="5" idx="0"/>
              <a:endCxn id="7" idx="3"/>
            </p:cNvCxnSpPr>
            <p:nvPr/>
          </p:nvCxnSpPr>
          <p:spPr>
            <a:xfrm rot="5400000" flipH="1" flipV="1">
              <a:off x="1126644" y="5534321"/>
              <a:ext cx="578037" cy="39292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5" idx="6"/>
              <a:endCxn id="6" idx="2"/>
            </p:cNvCxnSpPr>
            <p:nvPr/>
          </p:nvCxnSpPr>
          <p:spPr>
            <a:xfrm>
              <a:off x="1447800" y="6172200"/>
              <a:ext cx="634399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6" idx="0"/>
              <a:endCxn id="7" idx="5"/>
            </p:cNvCxnSpPr>
            <p:nvPr/>
          </p:nvCxnSpPr>
          <p:spPr>
            <a:xfrm rot="16200000" flipV="1">
              <a:off x="1819120" y="5540520"/>
              <a:ext cx="578037" cy="3805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 rot="18228794">
              <a:off x="852015" y="5480841"/>
              <a:ext cx="821311" cy="410369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(a,c,5)</a:t>
              </a:r>
              <a:endParaRPr lang="en-US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53541" y="5797550"/>
              <a:ext cx="878445" cy="395713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(a,b,3)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 rot="3285300">
              <a:off x="1882399" y="5488080"/>
              <a:ext cx="833333" cy="410369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(b,c,2)</a:t>
              </a:r>
            </a:p>
          </p:txBody>
        </p:sp>
      </p:grpSp>
      <p:graphicFrame>
        <p:nvGraphicFramePr>
          <p:cNvPr id="47" name="Object 1"/>
          <p:cNvGraphicFramePr>
            <a:graphicFrameLocks noChangeAspect="1"/>
          </p:cNvGraphicFramePr>
          <p:nvPr/>
        </p:nvGraphicFramePr>
        <p:xfrm>
          <a:off x="1055687" y="3429000"/>
          <a:ext cx="6183313" cy="1930400"/>
        </p:xfrm>
        <a:graphic>
          <a:graphicData uri="http://schemas.openxmlformats.org/presentationml/2006/ole">
            <p:oleObj spid="_x0000_s318466" name="Visio" r:id="rId5" imgW="4651149" imgH="1444230" progId="Visio.Drawing.11">
              <p:embed/>
            </p:oleObj>
          </a:graphicData>
        </a:graphic>
      </p:graphicFrame>
      <p:sp>
        <p:nvSpPr>
          <p:cNvPr id="48" name="Rectangle 47"/>
          <p:cNvSpPr/>
          <p:nvPr/>
        </p:nvSpPr>
        <p:spPr>
          <a:xfrm>
            <a:off x="2655887" y="3508375"/>
            <a:ext cx="2209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2655887" y="4270375"/>
            <a:ext cx="2209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5029200" y="37338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Dependency relationship between network state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-76200" y="37338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Execution of a part of a protocol (derivation rule)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2960687" y="4064000"/>
            <a:ext cx="457200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</p:cSld>
  <p:clrMapOvr>
    <a:masterClrMapping/>
  </p:clrMapOvr>
  <p:transition advTm="385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/>
      <p:bldP spid="5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Calibri" pitchFamily="34" charset="0"/>
                <a:cs typeface="Calibri" pitchFamily="34" charset="0"/>
              </a:rPr>
              <a:t>System Model and Provenance</a:t>
            </a:r>
            <a:endParaRPr lang="en-US" sz="4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534400" cy="2590800"/>
          </a:xfrm>
        </p:spPr>
        <p:txBody>
          <a:bodyPr/>
          <a:lstStyle/>
          <a:p>
            <a:pPr marL="342900" lvl="2" indent="-342900">
              <a:buSzPct val="75000"/>
            </a:pPr>
            <a:r>
              <a:rPr lang="en-AU" altLang="zh-CN" sz="2800" b="1" dirty="0" smtClean="0">
                <a:latin typeface="Calibri" pitchFamily="34" charset="0"/>
                <a:cs typeface="Calibri" pitchFamily="34" charset="0"/>
              </a:rPr>
              <a:t>Representation of primary systems</a:t>
            </a:r>
          </a:p>
          <a:p>
            <a:pPr lvl="1"/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System state as </a:t>
            </a:r>
            <a:r>
              <a:rPr lang="en-US" altLang="zh-CN" sz="2400" dirty="0" err="1" smtClean="0">
                <a:latin typeface="Calibri" pitchFamily="34" charset="0"/>
                <a:cs typeface="Calibri" pitchFamily="34" charset="0"/>
              </a:rPr>
              <a:t>tuples</a:t>
            </a:r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: E.g. link(@a,c,5), </a:t>
            </a:r>
            <a:r>
              <a:rPr lang="en-US" altLang="zh-CN" sz="2400" dirty="0" err="1" smtClean="0">
                <a:latin typeface="Calibri" pitchFamily="34" charset="0"/>
                <a:cs typeface="Calibri" pitchFamily="34" charset="0"/>
              </a:rPr>
              <a:t>bestCost</a:t>
            </a:r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(@a,c,5)</a:t>
            </a:r>
          </a:p>
          <a:p>
            <a:pPr lvl="1"/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System’s execution logic as derivation rules:</a:t>
            </a:r>
          </a:p>
          <a:p>
            <a:pPr lvl="1">
              <a:buNone/>
            </a:pPr>
            <a:r>
              <a:rPr lang="en-US" altLang="zh-CN" sz="2000" i="1" dirty="0" smtClean="0">
                <a:latin typeface="Calibri" pitchFamily="34" charset="0"/>
                <a:cs typeface="Calibri" pitchFamily="34" charset="0"/>
              </a:rPr>
              <a:t>	E.g. </a:t>
            </a:r>
            <a:r>
              <a:rPr lang="en-US" altLang="zh-CN" sz="2000" i="1" dirty="0" err="1" smtClean="0">
                <a:latin typeface="Calibri" pitchFamily="34" charset="0"/>
                <a:cs typeface="Calibri" pitchFamily="34" charset="0"/>
              </a:rPr>
              <a:t>pathCost</a:t>
            </a:r>
            <a:r>
              <a:rPr lang="en-US" altLang="zh-CN" sz="2000" i="1" dirty="0" smtClean="0">
                <a:latin typeface="Calibri" pitchFamily="34" charset="0"/>
                <a:cs typeface="Calibri" pitchFamily="34" charset="0"/>
              </a:rPr>
              <a:t>(@X,Z,C1+C2) ← link(@X,Y,C1) </a:t>
            </a:r>
            <a:r>
              <a:rPr lang="el-GR" altLang="zh-CN" sz="2000" i="1" dirty="0" smtClean="0">
                <a:latin typeface="Calibri" pitchFamily="34" charset="0"/>
                <a:cs typeface="Calibri" pitchFamily="34" charset="0"/>
              </a:rPr>
              <a:t>Λ</a:t>
            </a:r>
            <a:r>
              <a:rPr lang="en-US" altLang="zh-CN" sz="20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2000" i="1" dirty="0" err="1" smtClean="0">
                <a:latin typeface="Calibri" pitchFamily="34" charset="0"/>
                <a:cs typeface="Calibri" pitchFamily="34" charset="0"/>
              </a:rPr>
              <a:t>bestCost</a:t>
            </a:r>
            <a:r>
              <a:rPr lang="en-US" altLang="zh-CN" sz="2000" i="1" dirty="0" smtClean="0">
                <a:latin typeface="Calibri" pitchFamily="34" charset="0"/>
                <a:cs typeface="Calibri" pitchFamily="34" charset="0"/>
              </a:rPr>
              <a:t>(@Y,Z,C2).</a:t>
            </a:r>
            <a:endParaRPr lang="en-AU" altLang="zh-CN" b="1" dirty="0" smtClean="0">
              <a:latin typeface="Calibri" pitchFamily="34" charset="0"/>
              <a:cs typeface="Calibri" pitchFamily="34" charset="0"/>
            </a:endParaRPr>
          </a:p>
          <a:p>
            <a:pPr marL="342900" lvl="2" indent="-342900">
              <a:buSzPct val="75000"/>
            </a:pPr>
            <a:r>
              <a:rPr lang="en-AU" altLang="zh-CN" sz="2800" b="1" dirty="0" smtClean="0">
                <a:latin typeface="Calibri" pitchFamily="34" charset="0"/>
                <a:cs typeface="Calibri" pitchFamily="34" charset="0"/>
              </a:rPr>
              <a:t>Forensics as provenance</a:t>
            </a:r>
          </a:p>
          <a:p>
            <a:pPr lvl="1"/>
            <a:r>
              <a:rPr lang="en-US" altLang="zh-CN" sz="2400" i="1" dirty="0" smtClean="0">
                <a:latin typeface="Calibri" pitchFamily="34" charset="0"/>
                <a:cs typeface="Calibri" pitchFamily="34" charset="0"/>
              </a:rPr>
              <a:t>Origins: Data provenance </a:t>
            </a:r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from database community</a:t>
            </a:r>
          </a:p>
          <a:p>
            <a:pPr lvl="1"/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Capture the dependencies as a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305800" y="6248400"/>
            <a:ext cx="838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BB4478-2010-47DB-A8C1-F36CA706AB9A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grpSp>
        <p:nvGrpSpPr>
          <p:cNvPr id="14" name="Group 45"/>
          <p:cNvGrpSpPr/>
          <p:nvPr/>
        </p:nvGrpSpPr>
        <p:grpSpPr>
          <a:xfrm>
            <a:off x="1219199" y="5105400"/>
            <a:ext cx="1600201" cy="1219200"/>
            <a:chOff x="990601" y="5181600"/>
            <a:chExt cx="1523999" cy="1143000"/>
          </a:xfrm>
        </p:grpSpPr>
        <p:sp>
          <p:nvSpPr>
            <p:cNvPr id="5" name="Oval 4"/>
            <p:cNvSpPr/>
            <p:nvPr/>
          </p:nvSpPr>
          <p:spPr>
            <a:xfrm>
              <a:off x="990601" y="6019800"/>
              <a:ext cx="457199" cy="3048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2082199" y="6019800"/>
              <a:ext cx="432401" cy="3048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b</a:t>
              </a:r>
              <a:endPara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1548799" y="5181600"/>
              <a:ext cx="432401" cy="3048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8" name="Straight Connector 7"/>
            <p:cNvCxnSpPr>
              <a:stCxn id="5" idx="0"/>
              <a:endCxn id="7" idx="3"/>
            </p:cNvCxnSpPr>
            <p:nvPr/>
          </p:nvCxnSpPr>
          <p:spPr>
            <a:xfrm rot="5400000" flipH="1" flipV="1">
              <a:off x="1126644" y="5534321"/>
              <a:ext cx="578037" cy="39292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5" idx="6"/>
              <a:endCxn id="6" idx="2"/>
            </p:cNvCxnSpPr>
            <p:nvPr/>
          </p:nvCxnSpPr>
          <p:spPr>
            <a:xfrm>
              <a:off x="1447800" y="6172200"/>
              <a:ext cx="634399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6" idx="0"/>
              <a:endCxn id="7" idx="5"/>
            </p:cNvCxnSpPr>
            <p:nvPr/>
          </p:nvCxnSpPr>
          <p:spPr>
            <a:xfrm rot="16200000" flipV="1">
              <a:off x="1819120" y="5540520"/>
              <a:ext cx="578037" cy="38052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 rot="18228794">
              <a:off x="846531" y="5485970"/>
              <a:ext cx="83227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(a,c,5)</a:t>
              </a:r>
              <a:endParaRPr lang="en-US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53541" y="5797550"/>
              <a:ext cx="8579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(a,b,3)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 rot="3285300">
              <a:off x="1877315" y="5493208"/>
              <a:ext cx="8435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(b,c,2)</a:t>
              </a:r>
            </a:p>
          </p:txBody>
        </p:sp>
      </p:grpSp>
      <p:grpSp>
        <p:nvGrpSpPr>
          <p:cNvPr id="15" name="Group 44"/>
          <p:cNvGrpSpPr/>
          <p:nvPr/>
        </p:nvGrpSpPr>
        <p:grpSpPr>
          <a:xfrm>
            <a:off x="3142536" y="5029200"/>
            <a:ext cx="5087064" cy="1371600"/>
            <a:chOff x="3103214" y="4953000"/>
            <a:chExt cx="5087064" cy="1447800"/>
          </a:xfrm>
        </p:grpSpPr>
        <p:sp>
          <p:nvSpPr>
            <p:cNvPr id="16" name="TextBox 15"/>
            <p:cNvSpPr txBox="1"/>
            <p:nvPr/>
          </p:nvSpPr>
          <p:spPr>
            <a:xfrm>
              <a:off x="4483100" y="4953000"/>
              <a:ext cx="17142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mincost</a:t>
              </a:r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(@c,a,5)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5334000" y="5234940"/>
              <a:ext cx="0" cy="152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436557" y="5650468"/>
              <a:ext cx="18118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pathCost</a:t>
              </a:r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(@c,a,5)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103214" y="6031468"/>
              <a:ext cx="13163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link(@b,c,2)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248400" y="6031468"/>
              <a:ext cx="19418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minCost</a:t>
              </a:r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(@b,a,3)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930775" y="5298043"/>
              <a:ext cx="817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sp3@c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flipV="1">
              <a:off x="5334000" y="5943600"/>
              <a:ext cx="0" cy="152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953000" y="6031468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sp2@b</a:t>
              </a:r>
            </a:p>
          </p:txBody>
        </p:sp>
        <p:cxnSp>
          <p:nvCxnSpPr>
            <p:cNvPr id="26" name="Straight Arrow Connector 25"/>
            <p:cNvCxnSpPr>
              <a:stCxn id="21" idx="3"/>
              <a:endCxn id="25" idx="1"/>
            </p:cNvCxnSpPr>
            <p:nvPr/>
          </p:nvCxnSpPr>
          <p:spPr>
            <a:xfrm>
              <a:off x="4419600" y="6216134"/>
              <a:ext cx="5334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2" idx="1"/>
              <a:endCxn id="25" idx="3"/>
            </p:cNvCxnSpPr>
            <p:nvPr/>
          </p:nvCxnSpPr>
          <p:spPr>
            <a:xfrm flipH="1">
              <a:off x="5794897" y="6216134"/>
              <a:ext cx="453503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5334000" y="5584825"/>
              <a:ext cx="0" cy="152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</p:cSld>
  <p:clrMapOvr>
    <a:masterClrMapping/>
  </p:clrMapOvr>
  <p:transition advTm="385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000" dirty="0" smtClean="0">
                <a:latin typeface="Calibri" pitchFamily="34" charset="0"/>
                <a:cs typeface="Calibri" pitchFamily="34" charset="0"/>
              </a:rPr>
              <a:t>Reliable Provenance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267200"/>
            <a:ext cx="8458200" cy="1905000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Treat model: Byzantine adversaries, no trust</a:t>
            </a:r>
          </a:p>
          <a:p>
            <a:pPr lvl="1">
              <a:spcBef>
                <a:spcPts val="400"/>
              </a:spcBef>
            </a:pP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An arbitrary subset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of the network is 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fully controlled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by a 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Byzantine adversary</a:t>
            </a:r>
          </a:p>
          <a:p>
            <a:pPr lvl="1">
              <a:spcBef>
                <a:spcPts val="400"/>
              </a:spcBef>
            </a:pPr>
            <a:r>
              <a:rPr lang="en-AU" altLang="zh-CN" sz="2400" dirty="0" smtClean="0">
                <a:latin typeface="Calibri" pitchFamily="34" charset="0"/>
                <a:cs typeface="Calibri" pitchFamily="34" charset="0"/>
              </a:rPr>
              <a:t>Existing work that relies on trusted components</a:t>
            </a:r>
          </a:p>
          <a:p>
            <a:pPr lvl="2">
              <a:spcBef>
                <a:spcPts val="400"/>
              </a:spcBef>
            </a:pPr>
            <a:r>
              <a:rPr lang="en-AU" altLang="zh-CN" sz="2000" dirty="0" smtClean="0">
                <a:latin typeface="Calibri" pitchFamily="34" charset="0"/>
                <a:cs typeface="Calibri" pitchFamily="34" charset="0"/>
              </a:rPr>
              <a:t>OS kernel, virtual machine, monitor, hardware, etc</a:t>
            </a:r>
          </a:p>
          <a:p>
            <a:pPr lvl="1">
              <a:spcBef>
                <a:spcPts val="400"/>
              </a:spcBef>
            </a:pPr>
            <a:r>
              <a:rPr lang="en-AU" sz="2400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Are there alternatives that do not require such trust?</a:t>
            </a:r>
          </a:p>
          <a:p>
            <a:pPr lvl="1">
              <a:spcBef>
                <a:spcPts val="400"/>
              </a:spcBef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305800" y="6248400"/>
            <a:ext cx="838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BB4478-2010-47DB-A8C1-F36CA706AB9A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grpSp>
        <p:nvGrpSpPr>
          <p:cNvPr id="2" name="Group 341"/>
          <p:cNvGrpSpPr/>
          <p:nvPr/>
        </p:nvGrpSpPr>
        <p:grpSpPr>
          <a:xfrm>
            <a:off x="685800" y="2057400"/>
            <a:ext cx="6600043" cy="1936997"/>
            <a:chOff x="1143000" y="2520703"/>
            <a:chExt cx="5929289" cy="1594097"/>
          </a:xfrm>
        </p:grpSpPr>
        <p:cxnSp>
          <p:nvCxnSpPr>
            <p:cNvPr id="223" name="Straight Connector 222"/>
            <p:cNvCxnSpPr>
              <a:stCxn id="86" idx="4"/>
              <a:endCxn id="216" idx="4"/>
            </p:cNvCxnSpPr>
            <p:nvPr/>
          </p:nvCxnSpPr>
          <p:spPr bwMode="auto">
            <a:xfrm flipH="1" flipV="1">
              <a:off x="4282335" y="3183642"/>
              <a:ext cx="284526" cy="78766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6" name="Straight Connector 225"/>
            <p:cNvCxnSpPr>
              <a:stCxn id="216" idx="4"/>
              <a:endCxn id="177" idx="5"/>
            </p:cNvCxnSpPr>
            <p:nvPr/>
          </p:nvCxnSpPr>
          <p:spPr bwMode="auto">
            <a:xfrm flipH="1" flipV="1">
              <a:off x="3371969" y="2890315"/>
              <a:ext cx="910366" cy="29332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1" name="Straight Connector 210"/>
            <p:cNvCxnSpPr>
              <a:stCxn id="86" idx="4"/>
            </p:cNvCxnSpPr>
            <p:nvPr/>
          </p:nvCxnSpPr>
          <p:spPr bwMode="auto">
            <a:xfrm flipV="1">
              <a:off x="4566860" y="2808157"/>
              <a:ext cx="1255531" cy="11631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5400000" flipH="1" flipV="1">
              <a:off x="2693477" y="2634474"/>
              <a:ext cx="388683" cy="83280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16200000" flipH="1">
              <a:off x="2463110" y="3253529"/>
              <a:ext cx="515358" cy="50062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rot="16200000" flipH="1">
              <a:off x="3348167" y="3384454"/>
              <a:ext cx="215584" cy="96971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rot="5400000" flipH="1" flipV="1">
              <a:off x="4250939" y="3661185"/>
              <a:ext cx="5800" cy="6260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rot="5400000" flipH="1" flipV="1">
              <a:off x="5198616" y="3333746"/>
              <a:ext cx="5804" cy="126931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rot="5400000" flipH="1" flipV="1">
              <a:off x="5827984" y="3480599"/>
              <a:ext cx="493095" cy="4767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rot="5400000" flipH="1">
              <a:off x="5329972" y="2391082"/>
              <a:ext cx="156632" cy="69496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rot="5400000">
              <a:off x="4083431" y="1880105"/>
              <a:ext cx="197230" cy="175751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3" name="Group 74"/>
            <p:cNvGrpSpPr>
              <a:grpSpLocks/>
            </p:cNvGrpSpPr>
            <p:nvPr/>
          </p:nvGrpSpPr>
          <p:grpSpPr bwMode="auto">
            <a:xfrm>
              <a:off x="3063314" y="2717897"/>
              <a:ext cx="479945" cy="277276"/>
              <a:chOff x="2423" y="2253"/>
              <a:chExt cx="257" cy="147"/>
            </a:xfrm>
          </p:grpSpPr>
          <p:sp>
            <p:nvSpPr>
              <p:cNvPr id="99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00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4" name="Group 77"/>
              <p:cNvGrpSpPr>
                <a:grpSpLocks/>
              </p:cNvGrpSpPr>
              <p:nvPr/>
            </p:nvGrpSpPr>
            <p:grpSpPr bwMode="auto">
              <a:xfrm>
                <a:off x="2459" y="2254"/>
                <a:ext cx="166" cy="52"/>
                <a:chOff x="2242" y="2225"/>
                <a:chExt cx="626" cy="249"/>
              </a:xfrm>
            </p:grpSpPr>
            <p:sp>
              <p:nvSpPr>
                <p:cNvPr id="102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3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4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5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6" name="Group 74"/>
            <p:cNvGrpSpPr>
              <a:grpSpLocks/>
            </p:cNvGrpSpPr>
            <p:nvPr/>
          </p:nvGrpSpPr>
          <p:grpSpPr bwMode="auto">
            <a:xfrm>
              <a:off x="5596205" y="3825920"/>
              <a:ext cx="479945" cy="277276"/>
              <a:chOff x="2423" y="2253"/>
              <a:chExt cx="257" cy="147"/>
            </a:xfrm>
          </p:grpSpPr>
          <p:sp>
            <p:nvSpPr>
              <p:cNvPr id="92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93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7" name="Group 77"/>
              <p:cNvGrpSpPr>
                <a:grpSpLocks/>
              </p:cNvGrpSpPr>
              <p:nvPr/>
            </p:nvGrpSpPr>
            <p:grpSpPr bwMode="auto">
              <a:xfrm>
                <a:off x="2449" y="2254"/>
                <a:ext cx="166" cy="52"/>
                <a:chOff x="2242" y="2225"/>
                <a:chExt cx="626" cy="249"/>
              </a:xfrm>
            </p:grpSpPr>
            <p:sp>
              <p:nvSpPr>
                <p:cNvPr id="95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6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7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8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8" name="Group 74"/>
            <p:cNvGrpSpPr>
              <a:grpSpLocks/>
            </p:cNvGrpSpPr>
            <p:nvPr/>
          </p:nvGrpSpPr>
          <p:grpSpPr bwMode="auto">
            <a:xfrm>
              <a:off x="4326888" y="3831724"/>
              <a:ext cx="479945" cy="277276"/>
              <a:chOff x="2423" y="2253"/>
              <a:chExt cx="257" cy="147"/>
            </a:xfrm>
          </p:grpSpPr>
          <p:sp>
            <p:nvSpPr>
              <p:cNvPr id="85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86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9" name="Group 77"/>
              <p:cNvGrpSpPr>
                <a:grpSpLocks/>
              </p:cNvGrpSpPr>
              <p:nvPr/>
            </p:nvGrpSpPr>
            <p:grpSpPr bwMode="auto">
              <a:xfrm>
                <a:off x="2451" y="2254"/>
                <a:ext cx="166" cy="52"/>
                <a:chOff x="2242" y="2225"/>
                <a:chExt cx="626" cy="249"/>
              </a:xfrm>
            </p:grpSpPr>
            <p:sp>
              <p:nvSpPr>
                <p:cNvPr id="88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9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0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1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0" name="Group 74"/>
            <p:cNvGrpSpPr>
              <a:grpSpLocks/>
            </p:cNvGrpSpPr>
            <p:nvPr/>
          </p:nvGrpSpPr>
          <p:grpSpPr bwMode="auto">
            <a:xfrm>
              <a:off x="3700846" y="3837524"/>
              <a:ext cx="479945" cy="277276"/>
              <a:chOff x="2423" y="2253"/>
              <a:chExt cx="257" cy="147"/>
            </a:xfrm>
          </p:grpSpPr>
          <p:sp>
            <p:nvSpPr>
              <p:cNvPr id="78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79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11" name="Group 77"/>
              <p:cNvGrpSpPr>
                <a:grpSpLocks/>
              </p:cNvGrpSpPr>
              <p:nvPr/>
            </p:nvGrpSpPr>
            <p:grpSpPr bwMode="auto">
              <a:xfrm>
                <a:off x="2453" y="2254"/>
                <a:ext cx="166" cy="52"/>
                <a:chOff x="2242" y="2225"/>
                <a:chExt cx="626" cy="249"/>
              </a:xfrm>
            </p:grpSpPr>
            <p:sp>
              <p:nvSpPr>
                <p:cNvPr id="81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2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3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4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20" name="Group 74"/>
            <p:cNvGrpSpPr>
              <a:grpSpLocks/>
            </p:cNvGrpSpPr>
            <p:nvPr/>
          </p:nvGrpSpPr>
          <p:grpSpPr bwMode="auto">
            <a:xfrm>
              <a:off x="2730192" y="3622882"/>
              <a:ext cx="479945" cy="277276"/>
              <a:chOff x="2423" y="2253"/>
              <a:chExt cx="257" cy="147"/>
            </a:xfrm>
          </p:grpSpPr>
          <p:sp>
            <p:nvSpPr>
              <p:cNvPr id="71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72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21" name="Group 77"/>
              <p:cNvGrpSpPr>
                <a:grpSpLocks/>
              </p:cNvGrpSpPr>
              <p:nvPr/>
            </p:nvGrpSpPr>
            <p:grpSpPr bwMode="auto">
              <a:xfrm>
                <a:off x="2455" y="2254"/>
                <a:ext cx="166" cy="52"/>
                <a:chOff x="2242" y="2225"/>
                <a:chExt cx="626" cy="249"/>
              </a:xfrm>
            </p:grpSpPr>
            <p:sp>
              <p:nvSpPr>
                <p:cNvPr id="74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5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6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7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22" name="Group 74"/>
            <p:cNvGrpSpPr>
              <a:grpSpLocks/>
            </p:cNvGrpSpPr>
            <p:nvPr/>
          </p:nvGrpSpPr>
          <p:grpSpPr bwMode="auto">
            <a:xfrm>
              <a:off x="2230507" y="3106580"/>
              <a:ext cx="479945" cy="277276"/>
              <a:chOff x="2423" y="2253"/>
              <a:chExt cx="257" cy="147"/>
            </a:xfrm>
          </p:grpSpPr>
          <p:sp>
            <p:nvSpPr>
              <p:cNvPr id="64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65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23" name="Group 77"/>
              <p:cNvGrpSpPr>
                <a:grpSpLocks/>
              </p:cNvGrpSpPr>
              <p:nvPr/>
            </p:nvGrpSpPr>
            <p:grpSpPr bwMode="auto">
              <a:xfrm>
                <a:off x="2457" y="2254"/>
                <a:ext cx="166" cy="52"/>
                <a:chOff x="2242" y="2225"/>
                <a:chExt cx="626" cy="249"/>
              </a:xfrm>
            </p:grpSpPr>
            <p:sp>
              <p:nvSpPr>
                <p:cNvPr id="67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8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9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0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pic>
          <p:nvPicPr>
            <p:cNvPr id="26" name="Picture 5" descr="MCj0432623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43000" y="3034521"/>
              <a:ext cx="602352" cy="608393"/>
            </a:xfrm>
            <a:prstGeom prst="rect">
              <a:avLst/>
            </a:prstGeom>
            <a:noFill/>
          </p:spPr>
        </p:pic>
        <p:sp>
          <p:nvSpPr>
            <p:cNvPr id="27" name="Text Box 116"/>
            <p:cNvSpPr txBox="1">
              <a:spLocks noChangeArrowheads="1"/>
            </p:cNvSpPr>
            <p:nvPr/>
          </p:nvSpPr>
          <p:spPr bwMode="auto">
            <a:xfrm>
              <a:off x="1157273" y="3559362"/>
              <a:ext cx="843951" cy="45690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dirty="0" smtClean="0"/>
                <a:t>Alice</a:t>
              </a:r>
              <a:endParaRPr lang="en-US" dirty="0"/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 rot="16200000" flipH="1">
              <a:off x="6115963" y="2456686"/>
              <a:ext cx="159631" cy="88001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5400000" flipH="1" flipV="1">
              <a:off x="6301512" y="3080702"/>
              <a:ext cx="403081" cy="38032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4" name="Group 74"/>
            <p:cNvGrpSpPr>
              <a:grpSpLocks/>
            </p:cNvGrpSpPr>
            <p:nvPr/>
          </p:nvGrpSpPr>
          <p:grpSpPr bwMode="auto">
            <a:xfrm>
              <a:off x="5515797" y="2677299"/>
              <a:ext cx="479945" cy="277276"/>
              <a:chOff x="2423" y="2253"/>
              <a:chExt cx="257" cy="147"/>
            </a:xfrm>
          </p:grpSpPr>
          <p:sp>
            <p:nvSpPr>
              <p:cNvPr id="57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58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25" name="Group 415"/>
              <p:cNvGrpSpPr>
                <a:grpSpLocks/>
              </p:cNvGrpSpPr>
              <p:nvPr/>
            </p:nvGrpSpPr>
            <p:grpSpPr bwMode="auto">
              <a:xfrm>
                <a:off x="2445" y="2254"/>
                <a:ext cx="166" cy="52"/>
                <a:chOff x="2242" y="2225"/>
                <a:chExt cx="626" cy="249"/>
              </a:xfrm>
            </p:grpSpPr>
            <p:sp>
              <p:nvSpPr>
                <p:cNvPr id="60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1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2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3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pic>
          <p:nvPicPr>
            <p:cNvPr id="31" name="Picture 92" descr="MCj0434845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394554" y="2607230"/>
              <a:ext cx="677735" cy="684533"/>
            </a:xfrm>
            <a:prstGeom prst="rect">
              <a:avLst/>
            </a:prstGeom>
            <a:noFill/>
          </p:spPr>
        </p:pic>
        <p:pic>
          <p:nvPicPr>
            <p:cNvPr id="36" name="Picture 22" descr="MCj0431632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28688" y="3069328"/>
              <a:ext cx="499865" cy="504880"/>
            </a:xfrm>
            <a:prstGeom prst="rect">
              <a:avLst/>
            </a:prstGeom>
            <a:noFill/>
          </p:spPr>
        </p:pic>
        <p:grpSp>
          <p:nvGrpSpPr>
            <p:cNvPr id="30" name="Group 74"/>
            <p:cNvGrpSpPr>
              <a:grpSpLocks/>
            </p:cNvGrpSpPr>
            <p:nvPr/>
          </p:nvGrpSpPr>
          <p:grpSpPr bwMode="auto">
            <a:xfrm>
              <a:off x="4846601" y="2520703"/>
              <a:ext cx="479945" cy="277276"/>
              <a:chOff x="2423" y="2253"/>
              <a:chExt cx="257" cy="147"/>
            </a:xfrm>
          </p:grpSpPr>
          <p:sp>
            <p:nvSpPr>
              <p:cNvPr id="50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51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224" name="Group 77"/>
              <p:cNvGrpSpPr>
                <a:grpSpLocks/>
              </p:cNvGrpSpPr>
              <p:nvPr/>
            </p:nvGrpSpPr>
            <p:grpSpPr bwMode="auto">
              <a:xfrm>
                <a:off x="2445" y="2254"/>
                <a:ext cx="166" cy="52"/>
                <a:chOff x="2242" y="2225"/>
                <a:chExt cx="626" cy="249"/>
              </a:xfrm>
            </p:grpSpPr>
            <p:sp>
              <p:nvSpPr>
                <p:cNvPr id="53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4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5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6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225" name="Group 74"/>
            <p:cNvGrpSpPr>
              <a:grpSpLocks/>
            </p:cNvGrpSpPr>
            <p:nvPr/>
          </p:nvGrpSpPr>
          <p:grpSpPr bwMode="auto">
            <a:xfrm>
              <a:off x="6072917" y="3332826"/>
              <a:ext cx="479945" cy="277276"/>
              <a:chOff x="2423" y="2253"/>
              <a:chExt cx="257" cy="147"/>
            </a:xfrm>
          </p:grpSpPr>
          <p:sp>
            <p:nvSpPr>
              <p:cNvPr id="43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44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227" name="Group 77"/>
              <p:cNvGrpSpPr>
                <a:grpSpLocks/>
              </p:cNvGrpSpPr>
              <p:nvPr/>
            </p:nvGrpSpPr>
            <p:grpSpPr bwMode="auto">
              <a:xfrm>
                <a:off x="2447" y="2254"/>
                <a:ext cx="166" cy="52"/>
                <a:chOff x="2242" y="2225"/>
                <a:chExt cx="626" cy="249"/>
              </a:xfrm>
            </p:grpSpPr>
            <p:sp>
              <p:nvSpPr>
                <p:cNvPr id="46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7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8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9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41" name="Freeform 40"/>
            <p:cNvSpPr/>
            <p:nvPr/>
          </p:nvSpPr>
          <p:spPr>
            <a:xfrm>
              <a:off x="6460952" y="2636588"/>
              <a:ext cx="431861" cy="627968"/>
            </a:xfrm>
            <a:custGeom>
              <a:avLst/>
              <a:gdLst>
                <a:gd name="connsiteX0" fmla="*/ 0 w 293824"/>
                <a:gd name="connsiteY0" fmla="*/ 65857 h 423005"/>
                <a:gd name="connsiteX1" fmla="*/ 5066 w 293824"/>
                <a:gd name="connsiteY1" fmla="*/ 372345 h 423005"/>
                <a:gd name="connsiteX2" fmla="*/ 159577 w 293824"/>
                <a:gd name="connsiteY2" fmla="*/ 423005 h 423005"/>
                <a:gd name="connsiteX3" fmla="*/ 293824 w 293824"/>
                <a:gd name="connsiteY3" fmla="*/ 331818 h 423005"/>
                <a:gd name="connsiteX4" fmla="*/ 291291 w 293824"/>
                <a:gd name="connsiteY4" fmla="*/ 20263 h 423005"/>
                <a:gd name="connsiteX5" fmla="*/ 164643 w 293824"/>
                <a:gd name="connsiteY5" fmla="*/ 0 h 423005"/>
                <a:gd name="connsiteX6" fmla="*/ 0 w 293824"/>
                <a:gd name="connsiteY6" fmla="*/ 65857 h 423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3824" h="423005">
                  <a:moveTo>
                    <a:pt x="0" y="65857"/>
                  </a:moveTo>
                  <a:cubicBezTo>
                    <a:pt x="1689" y="168020"/>
                    <a:pt x="3377" y="270182"/>
                    <a:pt x="5066" y="372345"/>
                  </a:cubicBezTo>
                  <a:lnTo>
                    <a:pt x="159577" y="423005"/>
                  </a:lnTo>
                  <a:lnTo>
                    <a:pt x="293824" y="331818"/>
                  </a:lnTo>
                  <a:cubicBezTo>
                    <a:pt x="292980" y="227966"/>
                    <a:pt x="292135" y="124115"/>
                    <a:pt x="291291" y="20263"/>
                  </a:cubicBezTo>
                  <a:lnTo>
                    <a:pt x="164643" y="0"/>
                  </a:lnTo>
                  <a:lnTo>
                    <a:pt x="0" y="65857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29" name="Group 74"/>
            <p:cNvGrpSpPr>
              <a:grpSpLocks/>
            </p:cNvGrpSpPr>
            <p:nvPr/>
          </p:nvGrpSpPr>
          <p:grpSpPr bwMode="auto">
            <a:xfrm>
              <a:off x="4042362" y="3044061"/>
              <a:ext cx="479945" cy="277276"/>
              <a:chOff x="2423" y="2253"/>
              <a:chExt cx="257" cy="147"/>
            </a:xfrm>
          </p:grpSpPr>
          <p:sp>
            <p:nvSpPr>
              <p:cNvPr id="215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16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230" name="Group 77"/>
              <p:cNvGrpSpPr>
                <a:grpSpLocks/>
              </p:cNvGrpSpPr>
              <p:nvPr/>
            </p:nvGrpSpPr>
            <p:grpSpPr bwMode="auto">
              <a:xfrm>
                <a:off x="2453" y="2254"/>
                <a:ext cx="166" cy="52"/>
                <a:chOff x="2242" y="2225"/>
                <a:chExt cx="626" cy="249"/>
              </a:xfrm>
            </p:grpSpPr>
            <p:sp>
              <p:nvSpPr>
                <p:cNvPr id="218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9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0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1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119" name="Oval 118"/>
          <p:cNvSpPr/>
          <p:nvPr/>
        </p:nvSpPr>
        <p:spPr>
          <a:xfrm>
            <a:off x="2053584" y="2819400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Text Box 116"/>
          <p:cNvSpPr txBox="1">
            <a:spLocks noChangeArrowheads="1"/>
          </p:cNvSpPr>
          <p:nvPr/>
        </p:nvSpPr>
        <p:spPr bwMode="auto">
          <a:xfrm>
            <a:off x="6984722" y="2787174"/>
            <a:ext cx="1168678" cy="4132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foo.com</a:t>
            </a:r>
            <a:endParaRPr lang="en-US" dirty="0"/>
          </a:p>
        </p:txBody>
      </p:sp>
      <p:sp>
        <p:nvSpPr>
          <p:cNvPr id="124" name="Oval 123"/>
          <p:cNvSpPr/>
          <p:nvPr/>
        </p:nvSpPr>
        <p:spPr>
          <a:xfrm>
            <a:off x="1729740" y="3119445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9" name="Oval 128"/>
          <p:cNvSpPr/>
          <p:nvPr/>
        </p:nvSpPr>
        <p:spPr>
          <a:xfrm>
            <a:off x="2590800" y="3429000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1" name="Straight Connector 130"/>
          <p:cNvCxnSpPr>
            <a:stCxn id="119" idx="3"/>
            <a:endCxn id="124" idx="7"/>
          </p:cNvCxnSpPr>
          <p:nvPr/>
        </p:nvCxnSpPr>
        <p:spPr>
          <a:xfrm flipH="1">
            <a:off x="1924862" y="3014522"/>
            <a:ext cx="162200" cy="138401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119" idx="5"/>
            <a:endCxn id="129" idx="1"/>
          </p:cNvCxnSpPr>
          <p:nvPr/>
        </p:nvCxnSpPr>
        <p:spPr>
          <a:xfrm>
            <a:off x="2248706" y="3014522"/>
            <a:ext cx="375572" cy="447956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>
          <a:xfrm>
            <a:off x="3683000" y="3705225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8" name="Oval 137"/>
          <p:cNvSpPr/>
          <p:nvPr/>
        </p:nvSpPr>
        <p:spPr>
          <a:xfrm>
            <a:off x="4391025" y="3698875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9" name="Oval 138"/>
          <p:cNvSpPr/>
          <p:nvPr/>
        </p:nvSpPr>
        <p:spPr>
          <a:xfrm>
            <a:off x="5791200" y="3686175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Oval 139"/>
          <p:cNvSpPr/>
          <p:nvPr/>
        </p:nvSpPr>
        <p:spPr>
          <a:xfrm>
            <a:off x="6324600" y="3095625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1" name="Oval 140"/>
          <p:cNvSpPr/>
          <p:nvPr/>
        </p:nvSpPr>
        <p:spPr>
          <a:xfrm>
            <a:off x="2286000" y="37338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2" name="Oval 141"/>
          <p:cNvSpPr/>
          <p:nvPr/>
        </p:nvSpPr>
        <p:spPr>
          <a:xfrm>
            <a:off x="3962400" y="39624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" name="Oval 142"/>
          <p:cNvSpPr/>
          <p:nvPr/>
        </p:nvSpPr>
        <p:spPr>
          <a:xfrm>
            <a:off x="4724400" y="39624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4" name="Oval 143"/>
          <p:cNvSpPr/>
          <p:nvPr/>
        </p:nvSpPr>
        <p:spPr>
          <a:xfrm>
            <a:off x="6096000" y="39624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5" name="Oval 144"/>
          <p:cNvSpPr/>
          <p:nvPr/>
        </p:nvSpPr>
        <p:spPr>
          <a:xfrm>
            <a:off x="6781800" y="30480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6" name="Straight Connector 145"/>
          <p:cNvCxnSpPr>
            <a:stCxn id="129" idx="3"/>
            <a:endCxn id="141" idx="7"/>
          </p:cNvCxnSpPr>
          <p:nvPr/>
        </p:nvCxnSpPr>
        <p:spPr>
          <a:xfrm flipH="1">
            <a:off x="2481122" y="3624122"/>
            <a:ext cx="143156" cy="143156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2" idx="1"/>
            <a:endCxn id="137" idx="5"/>
          </p:cNvCxnSpPr>
          <p:nvPr/>
        </p:nvCxnSpPr>
        <p:spPr>
          <a:xfrm flipH="1" flipV="1">
            <a:off x="3878122" y="3900347"/>
            <a:ext cx="117756" cy="95531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>
            <a:stCxn id="143" idx="1"/>
            <a:endCxn id="138" idx="5"/>
          </p:cNvCxnSpPr>
          <p:nvPr/>
        </p:nvCxnSpPr>
        <p:spPr>
          <a:xfrm flipH="1" flipV="1">
            <a:off x="4586147" y="3893997"/>
            <a:ext cx="171731" cy="101881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stCxn id="137" idx="2"/>
          </p:cNvCxnSpPr>
          <p:nvPr/>
        </p:nvCxnSpPr>
        <p:spPr>
          <a:xfrm flipH="1" flipV="1">
            <a:off x="2819400" y="3581400"/>
            <a:ext cx="863600" cy="238125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38" idx="2"/>
            <a:endCxn id="137" idx="6"/>
          </p:cNvCxnSpPr>
          <p:nvPr/>
        </p:nvCxnSpPr>
        <p:spPr>
          <a:xfrm flipH="1">
            <a:off x="3911600" y="3813175"/>
            <a:ext cx="479425" cy="6350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>
            <a:stCxn id="139" idx="2"/>
            <a:endCxn id="138" idx="6"/>
          </p:cNvCxnSpPr>
          <p:nvPr/>
        </p:nvCxnSpPr>
        <p:spPr>
          <a:xfrm flipH="1">
            <a:off x="4619625" y="3800475"/>
            <a:ext cx="1171575" cy="12700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stCxn id="140" idx="3"/>
            <a:endCxn id="139" idx="7"/>
          </p:cNvCxnSpPr>
          <p:nvPr/>
        </p:nvCxnSpPr>
        <p:spPr>
          <a:xfrm flipH="1">
            <a:off x="5986322" y="3290747"/>
            <a:ext cx="371756" cy="428906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>
            <a:stCxn id="144" idx="1"/>
            <a:endCxn id="139" idx="5"/>
          </p:cNvCxnSpPr>
          <p:nvPr/>
        </p:nvCxnSpPr>
        <p:spPr>
          <a:xfrm flipH="1" flipV="1">
            <a:off x="5986322" y="3881297"/>
            <a:ext cx="143156" cy="114581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stCxn id="145" idx="2"/>
            <a:endCxn id="140" idx="6"/>
          </p:cNvCxnSpPr>
          <p:nvPr/>
        </p:nvCxnSpPr>
        <p:spPr>
          <a:xfrm flipH="1">
            <a:off x="6553200" y="3162300"/>
            <a:ext cx="228600" cy="47625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 175"/>
          <p:cNvSpPr/>
          <p:nvPr/>
        </p:nvSpPr>
        <p:spPr>
          <a:xfrm>
            <a:off x="4081467" y="2724156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7" name="Oval 176"/>
          <p:cNvSpPr/>
          <p:nvPr/>
        </p:nvSpPr>
        <p:spPr>
          <a:xfrm>
            <a:off x="2971800" y="2311396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8" name="Oval 177"/>
          <p:cNvSpPr/>
          <p:nvPr/>
        </p:nvSpPr>
        <p:spPr>
          <a:xfrm>
            <a:off x="4953000" y="2114550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9" name="Oval 178"/>
          <p:cNvSpPr/>
          <p:nvPr/>
        </p:nvSpPr>
        <p:spPr>
          <a:xfrm>
            <a:off x="5715000" y="2286000"/>
            <a:ext cx="228600" cy="228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8" name="Straight Connector 187"/>
          <p:cNvCxnSpPr>
            <a:stCxn id="176" idx="2"/>
            <a:endCxn id="177" idx="5"/>
          </p:cNvCxnSpPr>
          <p:nvPr/>
        </p:nvCxnSpPr>
        <p:spPr>
          <a:xfrm flipH="1" flipV="1">
            <a:off x="3166922" y="2506518"/>
            <a:ext cx="914545" cy="331938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>
            <a:stCxn id="179" idx="2"/>
            <a:endCxn id="178" idx="6"/>
          </p:cNvCxnSpPr>
          <p:nvPr/>
        </p:nvCxnSpPr>
        <p:spPr>
          <a:xfrm flipH="1" flipV="1">
            <a:off x="5181600" y="2228850"/>
            <a:ext cx="533400" cy="171450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>
            <a:stCxn id="138" idx="1"/>
            <a:endCxn id="176" idx="4"/>
          </p:cNvCxnSpPr>
          <p:nvPr/>
        </p:nvCxnSpPr>
        <p:spPr>
          <a:xfrm flipH="1" flipV="1">
            <a:off x="4195767" y="2952756"/>
            <a:ext cx="228736" cy="779597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Oval 198"/>
          <p:cNvSpPr/>
          <p:nvPr/>
        </p:nvSpPr>
        <p:spPr>
          <a:xfrm>
            <a:off x="3200400" y="27432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0" name="Oval 199"/>
          <p:cNvSpPr/>
          <p:nvPr/>
        </p:nvSpPr>
        <p:spPr>
          <a:xfrm>
            <a:off x="4419600" y="29718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2" name="Oval 201"/>
          <p:cNvSpPr/>
          <p:nvPr/>
        </p:nvSpPr>
        <p:spPr>
          <a:xfrm>
            <a:off x="5181600" y="24384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3" name="Oval 202"/>
          <p:cNvSpPr/>
          <p:nvPr/>
        </p:nvSpPr>
        <p:spPr>
          <a:xfrm>
            <a:off x="6019800" y="25908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4" name="Straight Connector 203"/>
          <p:cNvCxnSpPr>
            <a:stCxn id="199" idx="1"/>
            <a:endCxn id="177" idx="4"/>
          </p:cNvCxnSpPr>
          <p:nvPr/>
        </p:nvCxnSpPr>
        <p:spPr>
          <a:xfrm flipH="1" flipV="1">
            <a:off x="3086100" y="2539996"/>
            <a:ext cx="147778" cy="236682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200" idx="1"/>
            <a:endCxn id="176" idx="5"/>
          </p:cNvCxnSpPr>
          <p:nvPr/>
        </p:nvCxnSpPr>
        <p:spPr>
          <a:xfrm flipH="1" flipV="1">
            <a:off x="4276589" y="2919278"/>
            <a:ext cx="176489" cy="86000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>
            <a:stCxn id="202" idx="1"/>
            <a:endCxn id="178" idx="4"/>
          </p:cNvCxnSpPr>
          <p:nvPr/>
        </p:nvCxnSpPr>
        <p:spPr>
          <a:xfrm flipH="1" flipV="1">
            <a:off x="5067300" y="2343150"/>
            <a:ext cx="147778" cy="128728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>
            <a:stCxn id="203" idx="1"/>
            <a:endCxn id="179" idx="5"/>
          </p:cNvCxnSpPr>
          <p:nvPr/>
        </p:nvCxnSpPr>
        <p:spPr>
          <a:xfrm flipH="1" flipV="1">
            <a:off x="5910122" y="2481122"/>
            <a:ext cx="143156" cy="143156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Oval 232"/>
          <p:cNvSpPr/>
          <p:nvPr/>
        </p:nvSpPr>
        <p:spPr>
          <a:xfrm>
            <a:off x="2053590" y="2820995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4" name="Oval 233"/>
          <p:cNvSpPr/>
          <p:nvPr/>
        </p:nvSpPr>
        <p:spPr>
          <a:xfrm>
            <a:off x="2590800" y="342900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5" name="Oval 234"/>
          <p:cNvSpPr/>
          <p:nvPr/>
        </p:nvSpPr>
        <p:spPr>
          <a:xfrm>
            <a:off x="3683000" y="370205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6" name="Oval 235"/>
          <p:cNvSpPr/>
          <p:nvPr/>
        </p:nvSpPr>
        <p:spPr>
          <a:xfrm>
            <a:off x="4394200" y="369570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7" name="Oval 236"/>
          <p:cNvSpPr/>
          <p:nvPr/>
        </p:nvSpPr>
        <p:spPr>
          <a:xfrm>
            <a:off x="5797550" y="368935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8" name="Oval 237"/>
          <p:cNvSpPr/>
          <p:nvPr/>
        </p:nvSpPr>
        <p:spPr>
          <a:xfrm>
            <a:off x="6324600" y="309245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6" name="Picture 77" descr="MMj03567080000[1]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76870" y="3200400"/>
            <a:ext cx="499930" cy="499931"/>
          </a:xfrm>
          <a:prstGeom prst="rect">
            <a:avLst/>
          </a:prstGeom>
          <a:noFill/>
        </p:spPr>
      </p:pic>
      <p:sp>
        <p:nvSpPr>
          <p:cNvPr id="157" name="Oval 156"/>
          <p:cNvSpPr/>
          <p:nvPr/>
        </p:nvSpPr>
        <p:spPr>
          <a:xfrm>
            <a:off x="5715000" y="228600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8" name="Straight Connector 157"/>
          <p:cNvCxnSpPr>
            <a:stCxn id="157" idx="3"/>
            <a:endCxn id="236" idx="7"/>
          </p:cNvCxnSpPr>
          <p:nvPr/>
        </p:nvCxnSpPr>
        <p:spPr>
          <a:xfrm flipH="1">
            <a:off x="4589322" y="2481122"/>
            <a:ext cx="1159156" cy="1248056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Oval 166"/>
          <p:cNvSpPr/>
          <p:nvPr/>
        </p:nvSpPr>
        <p:spPr>
          <a:xfrm>
            <a:off x="1729740" y="312420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9" name="Oval 168"/>
          <p:cNvSpPr/>
          <p:nvPr/>
        </p:nvSpPr>
        <p:spPr>
          <a:xfrm>
            <a:off x="2286000" y="373380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0" name="Oval 169"/>
          <p:cNvSpPr/>
          <p:nvPr/>
        </p:nvSpPr>
        <p:spPr>
          <a:xfrm>
            <a:off x="3962400" y="396240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2" name="Oval 171"/>
          <p:cNvSpPr/>
          <p:nvPr/>
        </p:nvSpPr>
        <p:spPr>
          <a:xfrm>
            <a:off x="4724400" y="396240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3" name="Oval 172"/>
          <p:cNvSpPr/>
          <p:nvPr/>
        </p:nvSpPr>
        <p:spPr>
          <a:xfrm>
            <a:off x="6096000" y="396240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4" name="Oval 173"/>
          <p:cNvSpPr/>
          <p:nvPr/>
        </p:nvSpPr>
        <p:spPr>
          <a:xfrm>
            <a:off x="6781800" y="304800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0" name="Oval 179"/>
          <p:cNvSpPr/>
          <p:nvPr/>
        </p:nvSpPr>
        <p:spPr>
          <a:xfrm>
            <a:off x="6019800" y="259080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Tm="1042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 animBg="1"/>
      <p:bldP spid="140" grpId="0" animBg="1"/>
      <p:bldP spid="140" grpId="1" animBg="1"/>
      <p:bldP spid="143" grpId="0" animBg="1"/>
      <p:bldP spid="144" grpId="0" animBg="1"/>
      <p:bldP spid="145" grpId="0" animBg="1"/>
      <p:bldP spid="237" grpId="0" animBg="1"/>
      <p:bldP spid="238" grpId="0" animBg="1"/>
      <p:bldP spid="157" grpId="0" animBg="1"/>
      <p:bldP spid="172" grpId="0" animBg="1"/>
      <p:bldP spid="173" grpId="0" animBg="1"/>
      <p:bldP spid="174" grpId="0" animBg="1"/>
      <p:bldP spid="18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Strawman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Solution</a:t>
            </a:r>
            <a:endParaRPr lang="en-US" sz="4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7D"/>
              </a:buClr>
            </a:pPr>
            <a:r>
              <a:rPr lang="en-AU" altLang="zh-CN" sz="2800" b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Strawman</a:t>
            </a:r>
            <a:r>
              <a:rPr lang="en-AU" altLang="zh-CN" sz="28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solution: provenance + fault detection</a:t>
            </a:r>
          </a:p>
          <a:p>
            <a:pPr lvl="1"/>
            <a:r>
              <a:rPr lang="en-AU" altLang="zh-CN" sz="2400" dirty="0" smtClean="0">
                <a:latin typeface="Calibri" pitchFamily="34" charset="0"/>
                <a:cs typeface="Calibri" pitchFamily="34" charset="0"/>
              </a:rPr>
              <a:t>Not sure if a query result is correct (detection delay)</a:t>
            </a:r>
          </a:p>
          <a:p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endParaRPr lang="en-US" sz="2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9" name="Cloud"/>
          <p:cNvSpPr>
            <a:spLocks noChangeAspect="1" noEditPoints="1" noChangeArrowheads="1"/>
          </p:cNvSpPr>
          <p:nvPr/>
        </p:nvSpPr>
        <p:spPr bwMode="auto">
          <a:xfrm>
            <a:off x="1828800" y="4616710"/>
            <a:ext cx="1433370" cy="84813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10" name="Cloud"/>
          <p:cNvSpPr>
            <a:spLocks noChangeAspect="1" noEditPoints="1" noChangeArrowheads="1"/>
          </p:cNvSpPr>
          <p:nvPr/>
        </p:nvSpPr>
        <p:spPr bwMode="auto">
          <a:xfrm>
            <a:off x="4672600" y="5189196"/>
            <a:ext cx="1094157" cy="64741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11" name="Cloud"/>
          <p:cNvSpPr>
            <a:spLocks noChangeAspect="1" noEditPoints="1" noChangeArrowheads="1"/>
          </p:cNvSpPr>
          <p:nvPr/>
        </p:nvSpPr>
        <p:spPr bwMode="auto">
          <a:xfrm>
            <a:off x="3311716" y="5219983"/>
            <a:ext cx="1094157" cy="64741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12" name="Cloud"/>
          <p:cNvSpPr>
            <a:spLocks noChangeAspect="1" noEditPoints="1" noChangeArrowheads="1"/>
          </p:cNvSpPr>
          <p:nvPr/>
        </p:nvSpPr>
        <p:spPr bwMode="auto">
          <a:xfrm>
            <a:off x="3730111" y="4160058"/>
            <a:ext cx="1536178" cy="90896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13" name="Cloud"/>
          <p:cNvSpPr>
            <a:spLocks noChangeAspect="1" noEditPoints="1" noChangeArrowheads="1"/>
          </p:cNvSpPr>
          <p:nvPr/>
        </p:nvSpPr>
        <p:spPr bwMode="auto">
          <a:xfrm>
            <a:off x="5549027" y="4382927"/>
            <a:ext cx="1319557" cy="7807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/>
          <a:lstStyle/>
          <a:p>
            <a:endParaRPr lang="en-US"/>
          </a:p>
        </p:txBody>
      </p:sp>
      <p:cxnSp>
        <p:nvCxnSpPr>
          <p:cNvPr id="114" name="Straight Connector 113"/>
          <p:cNvCxnSpPr/>
          <p:nvPr/>
        </p:nvCxnSpPr>
        <p:spPr bwMode="auto">
          <a:xfrm rot="5400000" flipH="1" flipV="1">
            <a:off x="3313599" y="4498240"/>
            <a:ext cx="294673" cy="63860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/>
          <p:cNvCxnSpPr/>
          <p:nvPr/>
        </p:nvCxnSpPr>
        <p:spPr bwMode="auto">
          <a:xfrm rot="16200000" flipH="1">
            <a:off x="3137502" y="4969007"/>
            <a:ext cx="390711" cy="38387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rot="16200000" flipH="1">
            <a:off x="3814868" y="5066231"/>
            <a:ext cx="163442" cy="7435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/>
          <p:nvPr/>
        </p:nvCxnSpPr>
        <p:spPr bwMode="auto">
          <a:xfrm rot="5400000" flipH="1" flipV="1">
            <a:off x="4506209" y="5277520"/>
            <a:ext cx="4397" cy="4800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 rot="5400000" flipH="1" flipV="1">
            <a:off x="5232893" y="5026489"/>
            <a:ext cx="4400" cy="9733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/>
          <p:nvPr/>
        </p:nvCxnSpPr>
        <p:spPr bwMode="auto">
          <a:xfrm rot="5400000" flipH="1" flipV="1">
            <a:off x="5717608" y="5141259"/>
            <a:ext cx="373832" cy="3655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/>
          <p:nvPr/>
        </p:nvCxnSpPr>
        <p:spPr bwMode="auto">
          <a:xfrm rot="5400000" flipH="1">
            <a:off x="5334271" y="4314314"/>
            <a:ext cx="118747" cy="53290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 rot="5400000">
            <a:off x="4378593" y="3922318"/>
            <a:ext cx="149527" cy="134767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74"/>
          <p:cNvGrpSpPr>
            <a:grpSpLocks/>
          </p:cNvGrpSpPr>
          <p:nvPr/>
        </p:nvGrpSpPr>
        <p:grpSpPr bwMode="auto">
          <a:xfrm>
            <a:off x="3595508" y="4565097"/>
            <a:ext cx="368024" cy="210212"/>
            <a:chOff x="2423" y="2253"/>
            <a:chExt cx="257" cy="147"/>
          </a:xfrm>
        </p:grpSpPr>
        <p:sp>
          <p:nvSpPr>
            <p:cNvPr id="123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4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5" name="Group 77"/>
            <p:cNvGrpSpPr>
              <a:grpSpLocks/>
            </p:cNvGrpSpPr>
            <p:nvPr/>
          </p:nvGrpSpPr>
          <p:grpSpPr bwMode="auto">
            <a:xfrm>
              <a:off x="2463" y="2254"/>
              <a:ext cx="166" cy="52"/>
              <a:chOff x="2242" y="2225"/>
              <a:chExt cx="626" cy="249"/>
            </a:xfrm>
          </p:grpSpPr>
          <p:sp>
            <p:nvSpPr>
              <p:cNvPr id="126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7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8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9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" name="Group 74"/>
          <p:cNvGrpSpPr>
            <a:grpSpLocks/>
          </p:cNvGrpSpPr>
          <p:nvPr/>
        </p:nvGrpSpPr>
        <p:grpSpPr bwMode="auto">
          <a:xfrm>
            <a:off x="5537741" y="5405127"/>
            <a:ext cx="368024" cy="210212"/>
            <a:chOff x="2423" y="2253"/>
            <a:chExt cx="257" cy="147"/>
          </a:xfrm>
        </p:grpSpPr>
        <p:sp>
          <p:nvSpPr>
            <p:cNvPr id="131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2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7" name="Group 77"/>
            <p:cNvGrpSpPr>
              <a:grpSpLocks/>
            </p:cNvGrpSpPr>
            <p:nvPr/>
          </p:nvGrpSpPr>
          <p:grpSpPr bwMode="auto">
            <a:xfrm>
              <a:off x="2453" y="2254"/>
              <a:ext cx="166" cy="52"/>
              <a:chOff x="2242" y="2225"/>
              <a:chExt cx="626" cy="249"/>
            </a:xfrm>
          </p:grpSpPr>
          <p:sp>
            <p:nvSpPr>
              <p:cNvPr id="134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5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6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7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4564422" y="5409526"/>
            <a:ext cx="368024" cy="210212"/>
            <a:chOff x="2423" y="2253"/>
            <a:chExt cx="257" cy="147"/>
          </a:xfrm>
        </p:grpSpPr>
        <p:sp>
          <p:nvSpPr>
            <p:cNvPr id="139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0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9" name="Group 77"/>
            <p:cNvGrpSpPr>
              <a:grpSpLocks/>
            </p:cNvGrpSpPr>
            <p:nvPr/>
          </p:nvGrpSpPr>
          <p:grpSpPr bwMode="auto">
            <a:xfrm>
              <a:off x="2455" y="2254"/>
              <a:ext cx="166" cy="52"/>
              <a:chOff x="2242" y="2225"/>
              <a:chExt cx="626" cy="249"/>
            </a:xfrm>
          </p:grpSpPr>
          <p:sp>
            <p:nvSpPr>
              <p:cNvPr id="142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3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4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5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" name="Group 74"/>
          <p:cNvGrpSpPr>
            <a:grpSpLocks/>
          </p:cNvGrpSpPr>
          <p:nvPr/>
        </p:nvGrpSpPr>
        <p:grpSpPr bwMode="auto">
          <a:xfrm>
            <a:off x="4084370" y="5413923"/>
            <a:ext cx="368024" cy="210212"/>
            <a:chOff x="2423" y="2253"/>
            <a:chExt cx="257" cy="147"/>
          </a:xfrm>
        </p:grpSpPr>
        <p:sp>
          <p:nvSpPr>
            <p:cNvPr id="147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8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1" name="Group 77"/>
            <p:cNvGrpSpPr>
              <a:grpSpLocks/>
            </p:cNvGrpSpPr>
            <p:nvPr/>
          </p:nvGrpSpPr>
          <p:grpSpPr bwMode="auto">
            <a:xfrm>
              <a:off x="2457" y="2254"/>
              <a:ext cx="166" cy="52"/>
              <a:chOff x="2242" y="2225"/>
              <a:chExt cx="626" cy="249"/>
            </a:xfrm>
          </p:grpSpPr>
          <p:sp>
            <p:nvSpPr>
              <p:cNvPr id="150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1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2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3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" name="Group 74"/>
          <p:cNvGrpSpPr>
            <a:grpSpLocks/>
          </p:cNvGrpSpPr>
          <p:nvPr/>
        </p:nvGrpSpPr>
        <p:grpSpPr bwMode="auto">
          <a:xfrm>
            <a:off x="3340068" y="5251196"/>
            <a:ext cx="368024" cy="210212"/>
            <a:chOff x="2423" y="2253"/>
            <a:chExt cx="257" cy="147"/>
          </a:xfrm>
        </p:grpSpPr>
        <p:sp>
          <p:nvSpPr>
            <p:cNvPr id="155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6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3" name="Group 77"/>
            <p:cNvGrpSpPr>
              <a:grpSpLocks/>
            </p:cNvGrpSpPr>
            <p:nvPr/>
          </p:nvGrpSpPr>
          <p:grpSpPr bwMode="auto">
            <a:xfrm>
              <a:off x="2459" y="2254"/>
              <a:ext cx="166" cy="52"/>
              <a:chOff x="2242" y="2225"/>
              <a:chExt cx="626" cy="249"/>
            </a:xfrm>
          </p:grpSpPr>
          <p:sp>
            <p:nvSpPr>
              <p:cNvPr id="158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9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0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1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" name="Group 74"/>
          <p:cNvGrpSpPr>
            <a:grpSpLocks/>
          </p:cNvGrpSpPr>
          <p:nvPr/>
        </p:nvGrpSpPr>
        <p:grpSpPr bwMode="auto">
          <a:xfrm>
            <a:off x="2956907" y="4859770"/>
            <a:ext cx="368024" cy="210212"/>
            <a:chOff x="2423" y="2253"/>
            <a:chExt cx="257" cy="147"/>
          </a:xfrm>
        </p:grpSpPr>
        <p:sp>
          <p:nvSpPr>
            <p:cNvPr id="163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4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5" name="Group 77"/>
            <p:cNvGrpSpPr>
              <a:grpSpLocks/>
            </p:cNvGrpSpPr>
            <p:nvPr/>
          </p:nvGrpSpPr>
          <p:grpSpPr bwMode="auto">
            <a:xfrm>
              <a:off x="2461" y="2254"/>
              <a:ext cx="166" cy="52"/>
              <a:chOff x="2242" y="2225"/>
              <a:chExt cx="626" cy="249"/>
            </a:xfrm>
          </p:grpSpPr>
          <p:sp>
            <p:nvSpPr>
              <p:cNvPr id="166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7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8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9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</p:grpSp>
      <p:pic>
        <p:nvPicPr>
          <p:cNvPr id="170" name="Picture 5" descr="MCj043262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001" y="4805139"/>
            <a:ext cx="461887" cy="461244"/>
          </a:xfrm>
          <a:prstGeom prst="rect">
            <a:avLst/>
          </a:prstGeom>
          <a:noFill/>
        </p:spPr>
      </p:pic>
      <p:sp>
        <p:nvSpPr>
          <p:cNvPr id="171" name="Text Box 116"/>
          <p:cNvSpPr txBox="1">
            <a:spLocks noChangeArrowheads="1"/>
          </p:cNvSpPr>
          <p:nvPr/>
        </p:nvSpPr>
        <p:spPr bwMode="auto">
          <a:xfrm>
            <a:off x="2043308" y="5488623"/>
            <a:ext cx="647146" cy="3463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mtClean="0"/>
              <a:t>Alice</a:t>
            </a:r>
            <a:endParaRPr lang="en-US"/>
          </a:p>
        </p:txBody>
      </p:sp>
      <p:cxnSp>
        <p:nvCxnSpPr>
          <p:cNvPr id="172" name="Straight Connector 171"/>
          <p:cNvCxnSpPr/>
          <p:nvPr/>
        </p:nvCxnSpPr>
        <p:spPr bwMode="auto">
          <a:xfrm rot="16200000" flipH="1">
            <a:off x="5936985" y="4363248"/>
            <a:ext cx="121022" cy="67480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Straight Connector 172"/>
          <p:cNvCxnSpPr/>
          <p:nvPr/>
        </p:nvCxnSpPr>
        <p:spPr bwMode="auto">
          <a:xfrm rot="5400000" flipH="1" flipV="1">
            <a:off x="6080321" y="4838502"/>
            <a:ext cx="305589" cy="2916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6" name="Group 74"/>
          <p:cNvGrpSpPr>
            <a:grpSpLocks/>
          </p:cNvGrpSpPr>
          <p:nvPr/>
        </p:nvGrpSpPr>
        <p:grpSpPr bwMode="auto">
          <a:xfrm>
            <a:off x="5476083" y="4534317"/>
            <a:ext cx="368024" cy="210212"/>
            <a:chOff x="2423" y="2253"/>
            <a:chExt cx="257" cy="147"/>
          </a:xfrm>
        </p:grpSpPr>
        <p:sp>
          <p:nvSpPr>
            <p:cNvPr id="175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6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7" name="Group 415"/>
            <p:cNvGrpSpPr>
              <a:grpSpLocks/>
            </p:cNvGrpSpPr>
            <p:nvPr/>
          </p:nvGrpSpPr>
          <p:grpSpPr bwMode="auto">
            <a:xfrm>
              <a:off x="2449" y="2254"/>
              <a:ext cx="166" cy="52"/>
              <a:chOff x="2242" y="2225"/>
              <a:chExt cx="626" cy="249"/>
            </a:xfrm>
          </p:grpSpPr>
          <p:sp>
            <p:nvSpPr>
              <p:cNvPr id="178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9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0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1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</p:grpSp>
      <p:pic>
        <p:nvPicPr>
          <p:cNvPr id="182" name="Picture 92" descr="MCj043484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9919" y="4481196"/>
            <a:ext cx="519691" cy="518968"/>
          </a:xfrm>
          <a:prstGeom prst="rect">
            <a:avLst/>
          </a:prstGeom>
          <a:noFill/>
        </p:spPr>
      </p:pic>
      <p:sp>
        <p:nvSpPr>
          <p:cNvPr id="184" name="TextBox 183"/>
          <p:cNvSpPr txBox="1"/>
          <p:nvPr/>
        </p:nvSpPr>
        <p:spPr>
          <a:xfrm>
            <a:off x="4401469" y="4651210"/>
            <a:ext cx="229016" cy="346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85" name="TextBox 184"/>
          <p:cNvSpPr txBox="1"/>
          <p:nvPr/>
        </p:nvSpPr>
        <p:spPr>
          <a:xfrm>
            <a:off x="5132834" y="5103436"/>
            <a:ext cx="229016" cy="346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86" name="TextBox 185"/>
          <p:cNvSpPr txBox="1"/>
          <p:nvPr/>
        </p:nvSpPr>
        <p:spPr>
          <a:xfrm>
            <a:off x="3687994" y="5469242"/>
            <a:ext cx="229016" cy="346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B</a:t>
            </a:r>
            <a:endParaRPr lang="en-US"/>
          </a:p>
        </p:txBody>
      </p:sp>
      <p:pic>
        <p:nvPicPr>
          <p:cNvPr id="187" name="Picture 22" descr="MCj0431632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95428" y="4831527"/>
            <a:ext cx="383300" cy="382767"/>
          </a:xfrm>
          <a:prstGeom prst="rect">
            <a:avLst/>
          </a:prstGeom>
          <a:noFill/>
        </p:spPr>
      </p:pic>
      <p:grpSp>
        <p:nvGrpSpPr>
          <p:cNvPr id="18" name="Group 74"/>
          <p:cNvGrpSpPr>
            <a:grpSpLocks/>
          </p:cNvGrpSpPr>
          <p:nvPr/>
        </p:nvGrpSpPr>
        <p:grpSpPr bwMode="auto">
          <a:xfrm>
            <a:off x="4962941" y="4415597"/>
            <a:ext cx="368024" cy="210212"/>
            <a:chOff x="2423" y="2253"/>
            <a:chExt cx="257" cy="147"/>
          </a:xfrm>
          <a:solidFill>
            <a:srgbClr val="FF7D00"/>
          </a:solidFill>
        </p:grpSpPr>
        <p:sp>
          <p:nvSpPr>
            <p:cNvPr id="189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0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grp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9" name="Group 77"/>
            <p:cNvGrpSpPr>
              <a:grpSpLocks/>
            </p:cNvGrpSpPr>
            <p:nvPr/>
          </p:nvGrpSpPr>
          <p:grpSpPr bwMode="auto">
            <a:xfrm>
              <a:off x="2449" y="2254"/>
              <a:ext cx="166" cy="52"/>
              <a:chOff x="2242" y="2225"/>
              <a:chExt cx="626" cy="249"/>
            </a:xfrm>
            <a:grpFill/>
          </p:grpSpPr>
          <p:sp>
            <p:nvSpPr>
              <p:cNvPr id="192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3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4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5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</p:grpSp>
      <p:pic>
        <p:nvPicPr>
          <p:cNvPr id="196" name="Picture 77" descr="MMj03567080000[1]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4207" y="3817011"/>
            <a:ext cx="498633" cy="497941"/>
          </a:xfrm>
          <a:prstGeom prst="rect">
            <a:avLst/>
          </a:prstGeom>
          <a:noFill/>
        </p:spPr>
      </p:pic>
      <p:sp>
        <p:nvSpPr>
          <p:cNvPr id="197" name="Freeform 196"/>
          <p:cNvSpPr/>
          <p:nvPr/>
        </p:nvSpPr>
        <p:spPr bwMode="auto">
          <a:xfrm>
            <a:off x="2714677" y="4506068"/>
            <a:ext cx="3505707" cy="492581"/>
          </a:xfrm>
          <a:custGeom>
            <a:avLst/>
            <a:gdLst>
              <a:gd name="connsiteX0" fmla="*/ 3173046 w 3173046"/>
              <a:gd name="connsiteY0" fmla="*/ 0 h 633046"/>
              <a:gd name="connsiteX1" fmla="*/ 2962031 w 3173046"/>
              <a:gd name="connsiteY1" fmla="*/ 281354 h 633046"/>
              <a:gd name="connsiteX2" fmla="*/ 2665046 w 3173046"/>
              <a:gd name="connsiteY2" fmla="*/ 593969 h 633046"/>
              <a:gd name="connsiteX3" fmla="*/ 1805354 w 3173046"/>
              <a:gd name="connsiteY3" fmla="*/ 633046 h 633046"/>
              <a:gd name="connsiteX4" fmla="*/ 1375508 w 3173046"/>
              <a:gd name="connsiteY4" fmla="*/ 617415 h 633046"/>
              <a:gd name="connsiteX5" fmla="*/ 734646 w 3173046"/>
              <a:gd name="connsiteY5" fmla="*/ 476738 h 633046"/>
              <a:gd name="connsiteX6" fmla="*/ 398585 w 3173046"/>
              <a:gd name="connsiteY6" fmla="*/ 148492 h 633046"/>
              <a:gd name="connsiteX7" fmla="*/ 0 w 3173046"/>
              <a:gd name="connsiteY7" fmla="*/ 156308 h 633046"/>
              <a:gd name="connsiteX0" fmla="*/ 3126154 w 3126154"/>
              <a:gd name="connsiteY0" fmla="*/ 0 h 554892"/>
              <a:gd name="connsiteX1" fmla="*/ 2962031 w 3126154"/>
              <a:gd name="connsiteY1" fmla="*/ 203200 h 554892"/>
              <a:gd name="connsiteX2" fmla="*/ 2665046 w 3126154"/>
              <a:gd name="connsiteY2" fmla="*/ 515815 h 554892"/>
              <a:gd name="connsiteX3" fmla="*/ 1805354 w 3126154"/>
              <a:gd name="connsiteY3" fmla="*/ 554892 h 554892"/>
              <a:gd name="connsiteX4" fmla="*/ 1375508 w 3126154"/>
              <a:gd name="connsiteY4" fmla="*/ 539261 h 554892"/>
              <a:gd name="connsiteX5" fmla="*/ 734646 w 3126154"/>
              <a:gd name="connsiteY5" fmla="*/ 398584 h 554892"/>
              <a:gd name="connsiteX6" fmla="*/ 398585 w 3126154"/>
              <a:gd name="connsiteY6" fmla="*/ 70338 h 554892"/>
              <a:gd name="connsiteX7" fmla="*/ 0 w 3126154"/>
              <a:gd name="connsiteY7" fmla="*/ 78154 h 554892"/>
              <a:gd name="connsiteX0" fmla="*/ 3126154 w 3126154"/>
              <a:gd name="connsiteY0" fmla="*/ 226646 h 781538"/>
              <a:gd name="connsiteX1" fmla="*/ 2962031 w 3126154"/>
              <a:gd name="connsiteY1" fmla="*/ 429846 h 781538"/>
              <a:gd name="connsiteX2" fmla="*/ 2665046 w 3126154"/>
              <a:gd name="connsiteY2" fmla="*/ 742461 h 781538"/>
              <a:gd name="connsiteX3" fmla="*/ 1805354 w 3126154"/>
              <a:gd name="connsiteY3" fmla="*/ 781538 h 781538"/>
              <a:gd name="connsiteX4" fmla="*/ 1375508 w 3126154"/>
              <a:gd name="connsiteY4" fmla="*/ 765907 h 781538"/>
              <a:gd name="connsiteX5" fmla="*/ 953476 w 3126154"/>
              <a:gd name="connsiteY5" fmla="*/ 0 h 781538"/>
              <a:gd name="connsiteX6" fmla="*/ 398585 w 3126154"/>
              <a:gd name="connsiteY6" fmla="*/ 296984 h 781538"/>
              <a:gd name="connsiteX7" fmla="*/ 0 w 3126154"/>
              <a:gd name="connsiteY7" fmla="*/ 304800 h 781538"/>
              <a:gd name="connsiteX0" fmla="*/ 3126154 w 3126154"/>
              <a:gd name="connsiteY0" fmla="*/ 226646 h 781538"/>
              <a:gd name="connsiteX1" fmla="*/ 2962031 w 3126154"/>
              <a:gd name="connsiteY1" fmla="*/ 429846 h 781538"/>
              <a:gd name="connsiteX2" fmla="*/ 2665046 w 3126154"/>
              <a:gd name="connsiteY2" fmla="*/ 742461 h 781538"/>
              <a:gd name="connsiteX3" fmla="*/ 1805354 w 3126154"/>
              <a:gd name="connsiteY3" fmla="*/ 781538 h 781538"/>
              <a:gd name="connsiteX4" fmla="*/ 1375508 w 3126154"/>
              <a:gd name="connsiteY4" fmla="*/ 765907 h 781538"/>
              <a:gd name="connsiteX5" fmla="*/ 953476 w 3126154"/>
              <a:gd name="connsiteY5" fmla="*/ 0 h 781538"/>
              <a:gd name="connsiteX6" fmla="*/ 390770 w 3126154"/>
              <a:gd name="connsiteY6" fmla="*/ 273538 h 781538"/>
              <a:gd name="connsiteX7" fmla="*/ 0 w 3126154"/>
              <a:gd name="connsiteY7" fmla="*/ 304800 h 781538"/>
              <a:gd name="connsiteX0" fmla="*/ 3126154 w 3126154"/>
              <a:gd name="connsiteY0" fmla="*/ 359509 h 914401"/>
              <a:gd name="connsiteX1" fmla="*/ 2962031 w 3126154"/>
              <a:gd name="connsiteY1" fmla="*/ 562709 h 914401"/>
              <a:gd name="connsiteX2" fmla="*/ 2665046 w 3126154"/>
              <a:gd name="connsiteY2" fmla="*/ 875324 h 914401"/>
              <a:gd name="connsiteX3" fmla="*/ 1805354 w 3126154"/>
              <a:gd name="connsiteY3" fmla="*/ 914401 h 914401"/>
              <a:gd name="connsiteX4" fmla="*/ 2188308 w 3126154"/>
              <a:gd name="connsiteY4" fmla="*/ 0 h 914401"/>
              <a:gd name="connsiteX5" fmla="*/ 953476 w 3126154"/>
              <a:gd name="connsiteY5" fmla="*/ 132863 h 914401"/>
              <a:gd name="connsiteX6" fmla="*/ 390770 w 3126154"/>
              <a:gd name="connsiteY6" fmla="*/ 406401 h 914401"/>
              <a:gd name="connsiteX7" fmla="*/ 0 w 3126154"/>
              <a:gd name="connsiteY7" fmla="*/ 437663 h 914401"/>
              <a:gd name="connsiteX0" fmla="*/ 3126154 w 3126154"/>
              <a:gd name="connsiteY0" fmla="*/ 359509 h 875324"/>
              <a:gd name="connsiteX1" fmla="*/ 2962031 w 3126154"/>
              <a:gd name="connsiteY1" fmla="*/ 562709 h 875324"/>
              <a:gd name="connsiteX2" fmla="*/ 2665046 w 3126154"/>
              <a:gd name="connsiteY2" fmla="*/ 875324 h 875324"/>
              <a:gd name="connsiteX3" fmla="*/ 2641601 w 3126154"/>
              <a:gd name="connsiteY3" fmla="*/ 125047 h 875324"/>
              <a:gd name="connsiteX4" fmla="*/ 2188308 w 3126154"/>
              <a:gd name="connsiteY4" fmla="*/ 0 h 875324"/>
              <a:gd name="connsiteX5" fmla="*/ 953476 w 3126154"/>
              <a:gd name="connsiteY5" fmla="*/ 132863 h 875324"/>
              <a:gd name="connsiteX6" fmla="*/ 390770 w 3126154"/>
              <a:gd name="connsiteY6" fmla="*/ 406401 h 875324"/>
              <a:gd name="connsiteX7" fmla="*/ 0 w 3126154"/>
              <a:gd name="connsiteY7" fmla="*/ 437663 h 875324"/>
              <a:gd name="connsiteX0" fmla="*/ 3126154 w 3126154"/>
              <a:gd name="connsiteY0" fmla="*/ 359509 h 562709"/>
              <a:gd name="connsiteX1" fmla="*/ 2962031 w 3126154"/>
              <a:gd name="connsiteY1" fmla="*/ 562709 h 562709"/>
              <a:gd name="connsiteX2" fmla="*/ 2641601 w 3126154"/>
              <a:gd name="connsiteY2" fmla="*/ 125047 h 562709"/>
              <a:gd name="connsiteX3" fmla="*/ 2188308 w 3126154"/>
              <a:gd name="connsiteY3" fmla="*/ 0 h 562709"/>
              <a:gd name="connsiteX4" fmla="*/ 953476 w 3126154"/>
              <a:gd name="connsiteY4" fmla="*/ 132863 h 562709"/>
              <a:gd name="connsiteX5" fmla="*/ 390770 w 3126154"/>
              <a:gd name="connsiteY5" fmla="*/ 406401 h 562709"/>
              <a:gd name="connsiteX6" fmla="*/ 0 w 3126154"/>
              <a:gd name="connsiteY6" fmla="*/ 437663 h 562709"/>
              <a:gd name="connsiteX0" fmla="*/ 3126154 w 3126154"/>
              <a:gd name="connsiteY0" fmla="*/ 359509 h 437663"/>
              <a:gd name="connsiteX1" fmla="*/ 2641601 w 3126154"/>
              <a:gd name="connsiteY1" fmla="*/ 125047 h 437663"/>
              <a:gd name="connsiteX2" fmla="*/ 2188308 w 3126154"/>
              <a:gd name="connsiteY2" fmla="*/ 0 h 437663"/>
              <a:gd name="connsiteX3" fmla="*/ 953476 w 3126154"/>
              <a:gd name="connsiteY3" fmla="*/ 132863 h 437663"/>
              <a:gd name="connsiteX4" fmla="*/ 390770 w 3126154"/>
              <a:gd name="connsiteY4" fmla="*/ 406401 h 437663"/>
              <a:gd name="connsiteX5" fmla="*/ 0 w 3126154"/>
              <a:gd name="connsiteY5" fmla="*/ 437663 h 437663"/>
              <a:gd name="connsiteX0" fmla="*/ 3110523 w 3110523"/>
              <a:gd name="connsiteY0" fmla="*/ 203201 h 437663"/>
              <a:gd name="connsiteX1" fmla="*/ 2641601 w 3110523"/>
              <a:gd name="connsiteY1" fmla="*/ 125047 h 437663"/>
              <a:gd name="connsiteX2" fmla="*/ 2188308 w 3110523"/>
              <a:gd name="connsiteY2" fmla="*/ 0 h 437663"/>
              <a:gd name="connsiteX3" fmla="*/ 953476 w 3110523"/>
              <a:gd name="connsiteY3" fmla="*/ 132863 h 437663"/>
              <a:gd name="connsiteX4" fmla="*/ 390770 w 3110523"/>
              <a:gd name="connsiteY4" fmla="*/ 406401 h 437663"/>
              <a:gd name="connsiteX5" fmla="*/ 0 w 3110523"/>
              <a:gd name="connsiteY5" fmla="*/ 437663 h 437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10523" h="437663">
                <a:moveTo>
                  <a:pt x="3110523" y="203201"/>
                </a:moveTo>
                <a:lnTo>
                  <a:pt x="2641601" y="125047"/>
                </a:lnTo>
                <a:lnTo>
                  <a:pt x="2188308" y="0"/>
                </a:lnTo>
                <a:lnTo>
                  <a:pt x="953476" y="132863"/>
                </a:lnTo>
                <a:lnTo>
                  <a:pt x="390770" y="406401"/>
                </a:lnTo>
                <a:lnTo>
                  <a:pt x="0" y="437663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1" name="Lightning Bolt 200"/>
          <p:cNvSpPr/>
          <p:nvPr/>
        </p:nvSpPr>
        <p:spPr bwMode="auto">
          <a:xfrm>
            <a:off x="4846564" y="4074296"/>
            <a:ext cx="247337" cy="349908"/>
          </a:xfrm>
          <a:prstGeom prst="lightningBolt">
            <a:avLst/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2613658" y="3902773"/>
            <a:ext cx="1060871" cy="4156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Route r</a:t>
            </a:r>
            <a:endParaRPr lang="en-US" baseline="-25000" dirty="0"/>
          </a:p>
        </p:txBody>
      </p:sp>
      <p:cxnSp>
        <p:nvCxnSpPr>
          <p:cNvPr id="203" name="Straight Arrow Connector 202"/>
          <p:cNvCxnSpPr/>
          <p:nvPr/>
        </p:nvCxnSpPr>
        <p:spPr bwMode="auto">
          <a:xfrm rot="16200000" flipH="1">
            <a:off x="3085467" y="4375177"/>
            <a:ext cx="515464" cy="2567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0" name="Group 74"/>
          <p:cNvGrpSpPr>
            <a:grpSpLocks/>
          </p:cNvGrpSpPr>
          <p:nvPr/>
        </p:nvGrpSpPr>
        <p:grpSpPr bwMode="auto">
          <a:xfrm>
            <a:off x="5903286" y="5031295"/>
            <a:ext cx="368024" cy="210212"/>
            <a:chOff x="2423" y="2253"/>
            <a:chExt cx="257" cy="147"/>
          </a:xfrm>
        </p:grpSpPr>
        <p:sp>
          <p:nvSpPr>
            <p:cNvPr id="205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06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21" name="Group 77"/>
            <p:cNvGrpSpPr>
              <a:grpSpLocks/>
            </p:cNvGrpSpPr>
            <p:nvPr/>
          </p:nvGrpSpPr>
          <p:grpSpPr bwMode="auto">
            <a:xfrm>
              <a:off x="2451" y="2254"/>
              <a:ext cx="166" cy="52"/>
              <a:chOff x="2242" y="2225"/>
              <a:chExt cx="626" cy="249"/>
            </a:xfrm>
          </p:grpSpPr>
          <p:sp>
            <p:nvSpPr>
              <p:cNvPr id="208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9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0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1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212" name="Freeform 211"/>
          <p:cNvSpPr/>
          <p:nvPr/>
        </p:nvSpPr>
        <p:spPr>
          <a:xfrm>
            <a:off x="6200833" y="4503453"/>
            <a:ext cx="331154" cy="476084"/>
          </a:xfrm>
          <a:custGeom>
            <a:avLst/>
            <a:gdLst>
              <a:gd name="connsiteX0" fmla="*/ 0 w 293824"/>
              <a:gd name="connsiteY0" fmla="*/ 65857 h 423005"/>
              <a:gd name="connsiteX1" fmla="*/ 5066 w 293824"/>
              <a:gd name="connsiteY1" fmla="*/ 372345 h 423005"/>
              <a:gd name="connsiteX2" fmla="*/ 159577 w 293824"/>
              <a:gd name="connsiteY2" fmla="*/ 423005 h 423005"/>
              <a:gd name="connsiteX3" fmla="*/ 293824 w 293824"/>
              <a:gd name="connsiteY3" fmla="*/ 331818 h 423005"/>
              <a:gd name="connsiteX4" fmla="*/ 291291 w 293824"/>
              <a:gd name="connsiteY4" fmla="*/ 20263 h 423005"/>
              <a:gd name="connsiteX5" fmla="*/ 164643 w 293824"/>
              <a:gd name="connsiteY5" fmla="*/ 0 h 423005"/>
              <a:gd name="connsiteX6" fmla="*/ 0 w 293824"/>
              <a:gd name="connsiteY6" fmla="*/ 65857 h 423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3824" h="423005">
                <a:moveTo>
                  <a:pt x="0" y="65857"/>
                </a:moveTo>
                <a:cubicBezTo>
                  <a:pt x="1689" y="168020"/>
                  <a:pt x="3377" y="270182"/>
                  <a:pt x="5066" y="372345"/>
                </a:cubicBezTo>
                <a:lnTo>
                  <a:pt x="159577" y="423005"/>
                </a:lnTo>
                <a:lnTo>
                  <a:pt x="293824" y="331818"/>
                </a:lnTo>
                <a:cubicBezTo>
                  <a:pt x="292980" y="227966"/>
                  <a:pt x="292135" y="124115"/>
                  <a:pt x="291291" y="20263"/>
                </a:cubicBezTo>
                <a:lnTo>
                  <a:pt x="164643" y="0"/>
                </a:lnTo>
                <a:lnTo>
                  <a:pt x="0" y="65857"/>
                </a:lnTo>
                <a:close/>
              </a:path>
            </a:pathLst>
          </a:cu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TextBox 215"/>
          <p:cNvSpPr txBox="1"/>
          <p:nvPr/>
        </p:nvSpPr>
        <p:spPr>
          <a:xfrm>
            <a:off x="5791255" y="4674628"/>
            <a:ext cx="229016" cy="415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17" name="TextBox 216"/>
          <p:cNvSpPr txBox="1"/>
          <p:nvPr/>
        </p:nvSpPr>
        <p:spPr>
          <a:xfrm>
            <a:off x="1926610" y="4846151"/>
            <a:ext cx="229016" cy="415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grpSp>
        <p:nvGrpSpPr>
          <p:cNvPr id="22" name="Group 220"/>
          <p:cNvGrpSpPr/>
          <p:nvPr/>
        </p:nvGrpSpPr>
        <p:grpSpPr>
          <a:xfrm>
            <a:off x="228600" y="3810000"/>
            <a:ext cx="1606644" cy="914400"/>
            <a:chOff x="533400" y="3733800"/>
            <a:chExt cx="1606644" cy="914400"/>
          </a:xfrm>
        </p:grpSpPr>
        <p:sp>
          <p:nvSpPr>
            <p:cNvPr id="219" name="Cloud Callout 218"/>
            <p:cNvSpPr/>
            <p:nvPr/>
          </p:nvSpPr>
          <p:spPr>
            <a:xfrm>
              <a:off x="533400" y="3733800"/>
              <a:ext cx="1600200" cy="914400"/>
            </a:xfrm>
            <a:prstGeom prst="cloudCallout">
              <a:avLst>
                <a:gd name="adj1" fmla="val 69792"/>
                <a:gd name="adj2" fmla="val 60417"/>
              </a:avLst>
            </a:prstGeom>
            <a:solidFill>
              <a:schemeClr val="bg1"/>
            </a:solidFill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685800" y="3911025"/>
              <a:ext cx="14542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OK, I need to </a:t>
              </a:r>
            </a:p>
            <a:p>
              <a:r>
                <a:rPr lang="en-US" sz="1600" i="1" dirty="0" smtClean="0"/>
                <a:t>take action</a:t>
              </a:r>
              <a:endParaRPr lang="en-US" sz="1600" i="1" baseline="-25000" dirty="0"/>
            </a:p>
          </p:txBody>
        </p:sp>
      </p:grpSp>
      <p:pic>
        <p:nvPicPr>
          <p:cNvPr id="315393" name="Picture 1" descr="C:\Users\Steven\AppData\Local\Microsoft\Windows\Temporary Internet Files\Content.IE5\8QV7ZCZN\MC900351709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0" y="4258530"/>
            <a:ext cx="369883" cy="327803"/>
          </a:xfrm>
          <a:prstGeom prst="rect">
            <a:avLst/>
          </a:prstGeom>
          <a:noFill/>
        </p:spPr>
      </p:pic>
      <p:pic>
        <p:nvPicPr>
          <p:cNvPr id="222" name="Picture 1" descr="C:\Users\Steven\AppData\Local\Microsoft\Windows\Temporary Internet Files\Content.IE5\8QV7ZCZN\MC900351709[1].wmf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953000" y="4114800"/>
            <a:ext cx="369883" cy="327803"/>
          </a:xfrm>
          <a:prstGeom prst="rect">
            <a:avLst/>
          </a:prstGeom>
          <a:noFill/>
        </p:spPr>
      </p:pic>
      <p:pic>
        <p:nvPicPr>
          <p:cNvPr id="315395" name="Picture 3" descr="C:\Users\Steven\AppData\Local\Microsoft\Windows\Temporary Internet Files\Content.IE5\8QV7ZCZN\MC900412754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81400" y="4188454"/>
            <a:ext cx="339753" cy="351104"/>
          </a:xfrm>
          <a:prstGeom prst="rect">
            <a:avLst/>
          </a:prstGeom>
          <a:noFill/>
        </p:spPr>
      </p:pic>
      <p:pic>
        <p:nvPicPr>
          <p:cNvPr id="315396" name="Picture 4" descr="C:\Users\Steven\AppData\Local\Microsoft\Windows\Temporary Internet Files\Content.IE5\AMGO0G98\MM900236357[1]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52662" y="4476750"/>
            <a:ext cx="223838" cy="304800"/>
          </a:xfrm>
          <a:prstGeom prst="rect">
            <a:avLst/>
          </a:prstGeom>
          <a:noFill/>
        </p:spPr>
      </p:pic>
      <p:grpSp>
        <p:nvGrpSpPr>
          <p:cNvPr id="23" name="Group 225"/>
          <p:cNvGrpSpPr/>
          <p:nvPr/>
        </p:nvGrpSpPr>
        <p:grpSpPr>
          <a:xfrm>
            <a:off x="228600" y="3810000"/>
            <a:ext cx="1649926" cy="914400"/>
            <a:chOff x="533400" y="3733800"/>
            <a:chExt cx="1649926" cy="914400"/>
          </a:xfrm>
        </p:grpSpPr>
        <p:sp>
          <p:nvSpPr>
            <p:cNvPr id="227" name="Cloud Callout 226"/>
            <p:cNvSpPr/>
            <p:nvPr/>
          </p:nvSpPr>
          <p:spPr>
            <a:xfrm>
              <a:off x="533400" y="3733800"/>
              <a:ext cx="1600200" cy="914400"/>
            </a:xfrm>
            <a:prstGeom prst="cloudCallout">
              <a:avLst>
                <a:gd name="adj1" fmla="val 69792"/>
                <a:gd name="adj2" fmla="val 6041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685800" y="3911025"/>
              <a:ext cx="149752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What should I </a:t>
              </a:r>
            </a:p>
            <a:p>
              <a:r>
                <a:rPr lang="en-US" sz="1600" i="1" dirty="0" smtClean="0"/>
                <a:t>do now…</a:t>
              </a:r>
              <a:endParaRPr lang="en-US" sz="1600" i="1" baseline="-25000" dirty="0"/>
            </a:p>
          </p:txBody>
        </p:sp>
      </p:grpSp>
      <p:sp>
        <p:nvSpPr>
          <p:cNvPr id="18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305800" y="6248400"/>
            <a:ext cx="838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BB4478-2010-47DB-A8C1-F36CA706AB9A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altLang="zh-CN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7.03704E-6 L -0.08334 -0.02223 " pathEditMode="relative" ptsTypes="AA">
                                      <p:cBhvr>
                                        <p:cTn id="9" dur="2000" fill="hold"/>
                                        <p:tgtEl>
                                          <p:spTgt spid="3153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7037E-7 L -0.15834 0.02222 " pathEditMode="relative" ptsTypes="AA">
                                      <p:cBhvr>
                                        <p:cTn id="18" dur="2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834 0.02222 L -0.225 0.07778 " pathEditMode="relative" ptsTypes="AA">
                                      <p:cBhvr>
                                        <p:cTn id="21" dur="2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5 0.07778 L -0.275 0.1 " pathEditMode="relative" ptsTypes="AA">
                                      <p:cBhvr>
                                        <p:cTn id="24" dur="2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7.40741E-7 L -0.10833 0.07778 " pathEditMode="relative" ptsTypes="AA">
                                      <p:cBhvr>
                                        <p:cTn id="36" dur="2000" fill="hold"/>
                                        <p:tgtEl>
                                          <p:spTgt spid="3153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Strawman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Solution</a:t>
            </a:r>
            <a:endParaRPr lang="en-US" sz="4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7D"/>
              </a:buClr>
            </a:pPr>
            <a:r>
              <a:rPr lang="en-AU" altLang="zh-CN" sz="2800" b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Strawman</a:t>
            </a:r>
            <a:r>
              <a:rPr lang="en-AU" altLang="zh-CN" sz="28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solution: provenance + fault detection</a:t>
            </a:r>
          </a:p>
          <a:p>
            <a:pPr lvl="1"/>
            <a:r>
              <a:rPr lang="en-AU" altLang="zh-CN" sz="2400" dirty="0" smtClean="0">
                <a:latin typeface="Calibri" pitchFamily="34" charset="0"/>
                <a:cs typeface="Calibri" pitchFamily="34" charset="0"/>
              </a:rPr>
              <a:t>Not sure if a query result is correct (detection delay)</a:t>
            </a:r>
          </a:p>
          <a:p>
            <a:pPr lvl="1"/>
            <a:r>
              <a:rPr lang="en-AU" altLang="zh-CN" sz="2400" dirty="0" smtClean="0">
                <a:latin typeface="Calibri" pitchFamily="34" charset="0"/>
                <a:cs typeface="Calibri" pitchFamily="34" charset="0"/>
              </a:rPr>
              <a:t>Information on other (benign) nodes may be corrupted</a:t>
            </a:r>
          </a:p>
          <a:p>
            <a:pPr lvl="1"/>
            <a:r>
              <a:rPr lang="en-AU" altLang="zh-CN" sz="2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System becomes useless when it is most needed!</a:t>
            </a:r>
          </a:p>
          <a:p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endParaRPr lang="en-US" sz="2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9" name="Cloud"/>
          <p:cNvSpPr>
            <a:spLocks noChangeAspect="1" noEditPoints="1" noChangeArrowheads="1"/>
          </p:cNvSpPr>
          <p:nvPr/>
        </p:nvSpPr>
        <p:spPr bwMode="auto">
          <a:xfrm>
            <a:off x="1828800" y="4616710"/>
            <a:ext cx="1433370" cy="84813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10" name="Cloud"/>
          <p:cNvSpPr>
            <a:spLocks noChangeAspect="1" noEditPoints="1" noChangeArrowheads="1"/>
          </p:cNvSpPr>
          <p:nvPr/>
        </p:nvSpPr>
        <p:spPr bwMode="auto">
          <a:xfrm>
            <a:off x="4672600" y="5189196"/>
            <a:ext cx="1094157" cy="64741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11" name="Cloud"/>
          <p:cNvSpPr>
            <a:spLocks noChangeAspect="1" noEditPoints="1" noChangeArrowheads="1"/>
          </p:cNvSpPr>
          <p:nvPr/>
        </p:nvSpPr>
        <p:spPr bwMode="auto">
          <a:xfrm>
            <a:off x="3311716" y="5219983"/>
            <a:ext cx="1094157" cy="64741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12" name="Cloud"/>
          <p:cNvSpPr>
            <a:spLocks noChangeAspect="1" noEditPoints="1" noChangeArrowheads="1"/>
          </p:cNvSpPr>
          <p:nvPr/>
        </p:nvSpPr>
        <p:spPr bwMode="auto">
          <a:xfrm>
            <a:off x="3730111" y="4160058"/>
            <a:ext cx="1536178" cy="90896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13" name="Cloud"/>
          <p:cNvSpPr>
            <a:spLocks noChangeAspect="1" noEditPoints="1" noChangeArrowheads="1"/>
          </p:cNvSpPr>
          <p:nvPr/>
        </p:nvSpPr>
        <p:spPr bwMode="auto">
          <a:xfrm>
            <a:off x="5549027" y="4382927"/>
            <a:ext cx="1319557" cy="7807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/>
          <a:lstStyle/>
          <a:p>
            <a:endParaRPr lang="en-US"/>
          </a:p>
        </p:txBody>
      </p:sp>
      <p:cxnSp>
        <p:nvCxnSpPr>
          <p:cNvPr id="114" name="Straight Connector 113"/>
          <p:cNvCxnSpPr/>
          <p:nvPr/>
        </p:nvCxnSpPr>
        <p:spPr bwMode="auto">
          <a:xfrm rot="5400000" flipH="1" flipV="1">
            <a:off x="3313599" y="4498240"/>
            <a:ext cx="294673" cy="63860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/>
          <p:cNvCxnSpPr/>
          <p:nvPr/>
        </p:nvCxnSpPr>
        <p:spPr bwMode="auto">
          <a:xfrm rot="16200000" flipH="1">
            <a:off x="3137502" y="4969007"/>
            <a:ext cx="390711" cy="38387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rot="16200000" flipH="1">
            <a:off x="3814868" y="5066231"/>
            <a:ext cx="163442" cy="7435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/>
          <p:nvPr/>
        </p:nvCxnSpPr>
        <p:spPr bwMode="auto">
          <a:xfrm rot="5400000" flipH="1" flipV="1">
            <a:off x="4506209" y="5277520"/>
            <a:ext cx="4397" cy="4800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 rot="5400000" flipH="1" flipV="1">
            <a:off x="5232893" y="5026489"/>
            <a:ext cx="4400" cy="9733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/>
          <p:nvPr/>
        </p:nvCxnSpPr>
        <p:spPr bwMode="auto">
          <a:xfrm rot="5400000" flipH="1" flipV="1">
            <a:off x="5717608" y="5141259"/>
            <a:ext cx="373832" cy="3655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/>
          <p:nvPr/>
        </p:nvCxnSpPr>
        <p:spPr bwMode="auto">
          <a:xfrm rot="5400000" flipH="1">
            <a:off x="5334271" y="4314314"/>
            <a:ext cx="118747" cy="53290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 rot="5400000">
            <a:off x="4378593" y="3922318"/>
            <a:ext cx="149527" cy="134767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74"/>
          <p:cNvGrpSpPr>
            <a:grpSpLocks/>
          </p:cNvGrpSpPr>
          <p:nvPr/>
        </p:nvGrpSpPr>
        <p:grpSpPr bwMode="auto">
          <a:xfrm>
            <a:off x="3595508" y="4565097"/>
            <a:ext cx="368024" cy="210212"/>
            <a:chOff x="2423" y="2253"/>
            <a:chExt cx="257" cy="147"/>
          </a:xfrm>
        </p:grpSpPr>
        <p:sp>
          <p:nvSpPr>
            <p:cNvPr id="123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4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5" name="Group 77"/>
            <p:cNvGrpSpPr>
              <a:grpSpLocks/>
            </p:cNvGrpSpPr>
            <p:nvPr/>
          </p:nvGrpSpPr>
          <p:grpSpPr bwMode="auto">
            <a:xfrm>
              <a:off x="2463" y="2254"/>
              <a:ext cx="166" cy="52"/>
              <a:chOff x="2242" y="2225"/>
              <a:chExt cx="626" cy="249"/>
            </a:xfrm>
          </p:grpSpPr>
          <p:sp>
            <p:nvSpPr>
              <p:cNvPr id="126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7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8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9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" name="Group 74"/>
          <p:cNvGrpSpPr>
            <a:grpSpLocks/>
          </p:cNvGrpSpPr>
          <p:nvPr/>
        </p:nvGrpSpPr>
        <p:grpSpPr bwMode="auto">
          <a:xfrm>
            <a:off x="5537741" y="5405127"/>
            <a:ext cx="368024" cy="210212"/>
            <a:chOff x="2423" y="2253"/>
            <a:chExt cx="257" cy="147"/>
          </a:xfrm>
        </p:grpSpPr>
        <p:sp>
          <p:nvSpPr>
            <p:cNvPr id="131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2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7" name="Group 77"/>
            <p:cNvGrpSpPr>
              <a:grpSpLocks/>
            </p:cNvGrpSpPr>
            <p:nvPr/>
          </p:nvGrpSpPr>
          <p:grpSpPr bwMode="auto">
            <a:xfrm>
              <a:off x="2453" y="2254"/>
              <a:ext cx="166" cy="52"/>
              <a:chOff x="2242" y="2225"/>
              <a:chExt cx="626" cy="249"/>
            </a:xfrm>
          </p:grpSpPr>
          <p:sp>
            <p:nvSpPr>
              <p:cNvPr id="134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5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6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7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4564422" y="5409526"/>
            <a:ext cx="368024" cy="210212"/>
            <a:chOff x="2423" y="2253"/>
            <a:chExt cx="257" cy="147"/>
          </a:xfrm>
        </p:grpSpPr>
        <p:sp>
          <p:nvSpPr>
            <p:cNvPr id="139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0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9" name="Group 77"/>
            <p:cNvGrpSpPr>
              <a:grpSpLocks/>
            </p:cNvGrpSpPr>
            <p:nvPr/>
          </p:nvGrpSpPr>
          <p:grpSpPr bwMode="auto">
            <a:xfrm>
              <a:off x="2455" y="2254"/>
              <a:ext cx="166" cy="52"/>
              <a:chOff x="2242" y="2225"/>
              <a:chExt cx="626" cy="249"/>
            </a:xfrm>
          </p:grpSpPr>
          <p:sp>
            <p:nvSpPr>
              <p:cNvPr id="142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3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4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5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" name="Group 74"/>
          <p:cNvGrpSpPr>
            <a:grpSpLocks/>
          </p:cNvGrpSpPr>
          <p:nvPr/>
        </p:nvGrpSpPr>
        <p:grpSpPr bwMode="auto">
          <a:xfrm>
            <a:off x="4084370" y="5413923"/>
            <a:ext cx="368024" cy="210212"/>
            <a:chOff x="2423" y="2253"/>
            <a:chExt cx="257" cy="147"/>
          </a:xfrm>
        </p:grpSpPr>
        <p:sp>
          <p:nvSpPr>
            <p:cNvPr id="147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8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1" name="Group 77"/>
            <p:cNvGrpSpPr>
              <a:grpSpLocks/>
            </p:cNvGrpSpPr>
            <p:nvPr/>
          </p:nvGrpSpPr>
          <p:grpSpPr bwMode="auto">
            <a:xfrm>
              <a:off x="2457" y="2254"/>
              <a:ext cx="166" cy="52"/>
              <a:chOff x="2242" y="2225"/>
              <a:chExt cx="626" cy="249"/>
            </a:xfrm>
          </p:grpSpPr>
          <p:sp>
            <p:nvSpPr>
              <p:cNvPr id="150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1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2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3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" name="Group 74"/>
          <p:cNvGrpSpPr>
            <a:grpSpLocks/>
          </p:cNvGrpSpPr>
          <p:nvPr/>
        </p:nvGrpSpPr>
        <p:grpSpPr bwMode="auto">
          <a:xfrm>
            <a:off x="3340068" y="5251196"/>
            <a:ext cx="368024" cy="210212"/>
            <a:chOff x="2423" y="2253"/>
            <a:chExt cx="257" cy="147"/>
          </a:xfrm>
        </p:grpSpPr>
        <p:sp>
          <p:nvSpPr>
            <p:cNvPr id="155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6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3" name="Group 77"/>
            <p:cNvGrpSpPr>
              <a:grpSpLocks/>
            </p:cNvGrpSpPr>
            <p:nvPr/>
          </p:nvGrpSpPr>
          <p:grpSpPr bwMode="auto">
            <a:xfrm>
              <a:off x="2459" y="2254"/>
              <a:ext cx="166" cy="52"/>
              <a:chOff x="2242" y="2225"/>
              <a:chExt cx="626" cy="249"/>
            </a:xfrm>
          </p:grpSpPr>
          <p:sp>
            <p:nvSpPr>
              <p:cNvPr id="158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9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0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1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" name="Group 74"/>
          <p:cNvGrpSpPr>
            <a:grpSpLocks/>
          </p:cNvGrpSpPr>
          <p:nvPr/>
        </p:nvGrpSpPr>
        <p:grpSpPr bwMode="auto">
          <a:xfrm>
            <a:off x="2956907" y="4859770"/>
            <a:ext cx="368024" cy="210212"/>
            <a:chOff x="2423" y="2253"/>
            <a:chExt cx="257" cy="147"/>
          </a:xfrm>
        </p:grpSpPr>
        <p:sp>
          <p:nvSpPr>
            <p:cNvPr id="163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4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5" name="Group 77"/>
            <p:cNvGrpSpPr>
              <a:grpSpLocks/>
            </p:cNvGrpSpPr>
            <p:nvPr/>
          </p:nvGrpSpPr>
          <p:grpSpPr bwMode="auto">
            <a:xfrm>
              <a:off x="2461" y="2254"/>
              <a:ext cx="166" cy="52"/>
              <a:chOff x="2242" y="2225"/>
              <a:chExt cx="626" cy="249"/>
            </a:xfrm>
          </p:grpSpPr>
          <p:sp>
            <p:nvSpPr>
              <p:cNvPr id="166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7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8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9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</p:grpSp>
      <p:pic>
        <p:nvPicPr>
          <p:cNvPr id="170" name="Picture 5" descr="MCj043262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001" y="4805139"/>
            <a:ext cx="461887" cy="461244"/>
          </a:xfrm>
          <a:prstGeom prst="rect">
            <a:avLst/>
          </a:prstGeom>
          <a:noFill/>
        </p:spPr>
      </p:pic>
      <p:sp>
        <p:nvSpPr>
          <p:cNvPr id="171" name="Text Box 116"/>
          <p:cNvSpPr txBox="1">
            <a:spLocks noChangeArrowheads="1"/>
          </p:cNvSpPr>
          <p:nvPr/>
        </p:nvSpPr>
        <p:spPr bwMode="auto">
          <a:xfrm>
            <a:off x="2043308" y="5488623"/>
            <a:ext cx="647146" cy="3463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mtClean="0"/>
              <a:t>Alice</a:t>
            </a:r>
            <a:endParaRPr lang="en-US"/>
          </a:p>
        </p:txBody>
      </p:sp>
      <p:cxnSp>
        <p:nvCxnSpPr>
          <p:cNvPr id="172" name="Straight Connector 171"/>
          <p:cNvCxnSpPr/>
          <p:nvPr/>
        </p:nvCxnSpPr>
        <p:spPr bwMode="auto">
          <a:xfrm rot="16200000" flipH="1">
            <a:off x="5936985" y="4363248"/>
            <a:ext cx="121022" cy="67480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Straight Connector 172"/>
          <p:cNvCxnSpPr/>
          <p:nvPr/>
        </p:nvCxnSpPr>
        <p:spPr bwMode="auto">
          <a:xfrm rot="5400000" flipH="1" flipV="1">
            <a:off x="6080321" y="4838502"/>
            <a:ext cx="305589" cy="2916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6" name="Group 74"/>
          <p:cNvGrpSpPr>
            <a:grpSpLocks/>
          </p:cNvGrpSpPr>
          <p:nvPr/>
        </p:nvGrpSpPr>
        <p:grpSpPr bwMode="auto">
          <a:xfrm>
            <a:off x="5476083" y="4534317"/>
            <a:ext cx="368024" cy="210212"/>
            <a:chOff x="2423" y="2253"/>
            <a:chExt cx="257" cy="147"/>
          </a:xfrm>
        </p:grpSpPr>
        <p:sp>
          <p:nvSpPr>
            <p:cNvPr id="175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6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7" name="Group 415"/>
            <p:cNvGrpSpPr>
              <a:grpSpLocks/>
            </p:cNvGrpSpPr>
            <p:nvPr/>
          </p:nvGrpSpPr>
          <p:grpSpPr bwMode="auto">
            <a:xfrm>
              <a:off x="2449" y="2254"/>
              <a:ext cx="166" cy="52"/>
              <a:chOff x="2242" y="2225"/>
              <a:chExt cx="626" cy="249"/>
            </a:xfrm>
          </p:grpSpPr>
          <p:sp>
            <p:nvSpPr>
              <p:cNvPr id="178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9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0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1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</p:grpSp>
      <p:pic>
        <p:nvPicPr>
          <p:cNvPr id="182" name="Picture 92" descr="MCj043484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9919" y="4481196"/>
            <a:ext cx="519691" cy="518968"/>
          </a:xfrm>
          <a:prstGeom prst="rect">
            <a:avLst/>
          </a:prstGeom>
          <a:noFill/>
        </p:spPr>
      </p:pic>
      <p:sp>
        <p:nvSpPr>
          <p:cNvPr id="184" name="TextBox 183"/>
          <p:cNvSpPr txBox="1"/>
          <p:nvPr/>
        </p:nvSpPr>
        <p:spPr>
          <a:xfrm>
            <a:off x="4401469" y="4651210"/>
            <a:ext cx="229016" cy="346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85" name="TextBox 184"/>
          <p:cNvSpPr txBox="1"/>
          <p:nvPr/>
        </p:nvSpPr>
        <p:spPr>
          <a:xfrm>
            <a:off x="5132834" y="5103436"/>
            <a:ext cx="229016" cy="346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86" name="TextBox 185"/>
          <p:cNvSpPr txBox="1"/>
          <p:nvPr/>
        </p:nvSpPr>
        <p:spPr>
          <a:xfrm>
            <a:off x="3687994" y="5469242"/>
            <a:ext cx="229016" cy="346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B</a:t>
            </a:r>
            <a:endParaRPr lang="en-US"/>
          </a:p>
        </p:txBody>
      </p:sp>
      <p:pic>
        <p:nvPicPr>
          <p:cNvPr id="187" name="Picture 22" descr="MCj0431632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95428" y="4831527"/>
            <a:ext cx="383300" cy="382767"/>
          </a:xfrm>
          <a:prstGeom prst="rect">
            <a:avLst/>
          </a:prstGeom>
          <a:noFill/>
        </p:spPr>
      </p:pic>
      <p:grpSp>
        <p:nvGrpSpPr>
          <p:cNvPr id="18" name="Group 74"/>
          <p:cNvGrpSpPr>
            <a:grpSpLocks/>
          </p:cNvGrpSpPr>
          <p:nvPr/>
        </p:nvGrpSpPr>
        <p:grpSpPr bwMode="auto">
          <a:xfrm>
            <a:off x="4962941" y="4415597"/>
            <a:ext cx="368024" cy="210212"/>
            <a:chOff x="2423" y="2253"/>
            <a:chExt cx="257" cy="147"/>
          </a:xfrm>
          <a:solidFill>
            <a:srgbClr val="FF7D00"/>
          </a:solidFill>
        </p:grpSpPr>
        <p:sp>
          <p:nvSpPr>
            <p:cNvPr id="189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0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grp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9" name="Group 77"/>
            <p:cNvGrpSpPr>
              <a:grpSpLocks/>
            </p:cNvGrpSpPr>
            <p:nvPr/>
          </p:nvGrpSpPr>
          <p:grpSpPr bwMode="auto">
            <a:xfrm>
              <a:off x="2449" y="2254"/>
              <a:ext cx="166" cy="52"/>
              <a:chOff x="2242" y="2225"/>
              <a:chExt cx="626" cy="249"/>
            </a:xfrm>
            <a:grpFill/>
          </p:grpSpPr>
          <p:sp>
            <p:nvSpPr>
              <p:cNvPr id="192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3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4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5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</p:grpSp>
      <p:pic>
        <p:nvPicPr>
          <p:cNvPr id="196" name="Picture 77" descr="MMj03567080000[1]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4207" y="3817011"/>
            <a:ext cx="498633" cy="497941"/>
          </a:xfrm>
          <a:prstGeom prst="rect">
            <a:avLst/>
          </a:prstGeom>
          <a:noFill/>
        </p:spPr>
      </p:pic>
      <p:sp>
        <p:nvSpPr>
          <p:cNvPr id="201" name="Lightning Bolt 200"/>
          <p:cNvSpPr/>
          <p:nvPr/>
        </p:nvSpPr>
        <p:spPr bwMode="auto">
          <a:xfrm>
            <a:off x="4846564" y="4074296"/>
            <a:ext cx="247337" cy="349908"/>
          </a:xfrm>
          <a:prstGeom prst="lightningBolt">
            <a:avLst/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2613658" y="3902773"/>
            <a:ext cx="1060871" cy="4156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Route r</a:t>
            </a:r>
            <a:endParaRPr lang="en-US" baseline="-25000" dirty="0"/>
          </a:p>
        </p:txBody>
      </p:sp>
      <p:cxnSp>
        <p:nvCxnSpPr>
          <p:cNvPr id="203" name="Straight Arrow Connector 202"/>
          <p:cNvCxnSpPr/>
          <p:nvPr/>
        </p:nvCxnSpPr>
        <p:spPr bwMode="auto">
          <a:xfrm rot="16200000" flipH="1">
            <a:off x="3085467" y="4375177"/>
            <a:ext cx="515464" cy="2567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0" name="Group 74"/>
          <p:cNvGrpSpPr>
            <a:grpSpLocks/>
          </p:cNvGrpSpPr>
          <p:nvPr/>
        </p:nvGrpSpPr>
        <p:grpSpPr bwMode="auto">
          <a:xfrm>
            <a:off x="5903286" y="5031295"/>
            <a:ext cx="368024" cy="210212"/>
            <a:chOff x="2423" y="2253"/>
            <a:chExt cx="257" cy="147"/>
          </a:xfrm>
        </p:grpSpPr>
        <p:sp>
          <p:nvSpPr>
            <p:cNvPr id="205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06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21" name="Group 77"/>
            <p:cNvGrpSpPr>
              <a:grpSpLocks/>
            </p:cNvGrpSpPr>
            <p:nvPr/>
          </p:nvGrpSpPr>
          <p:grpSpPr bwMode="auto">
            <a:xfrm>
              <a:off x="2451" y="2254"/>
              <a:ext cx="166" cy="52"/>
              <a:chOff x="2242" y="2225"/>
              <a:chExt cx="626" cy="249"/>
            </a:xfrm>
          </p:grpSpPr>
          <p:sp>
            <p:nvSpPr>
              <p:cNvPr id="208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9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0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1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212" name="Freeform 211"/>
          <p:cNvSpPr/>
          <p:nvPr/>
        </p:nvSpPr>
        <p:spPr>
          <a:xfrm>
            <a:off x="6200833" y="4503453"/>
            <a:ext cx="331154" cy="476084"/>
          </a:xfrm>
          <a:custGeom>
            <a:avLst/>
            <a:gdLst>
              <a:gd name="connsiteX0" fmla="*/ 0 w 293824"/>
              <a:gd name="connsiteY0" fmla="*/ 65857 h 423005"/>
              <a:gd name="connsiteX1" fmla="*/ 5066 w 293824"/>
              <a:gd name="connsiteY1" fmla="*/ 372345 h 423005"/>
              <a:gd name="connsiteX2" fmla="*/ 159577 w 293824"/>
              <a:gd name="connsiteY2" fmla="*/ 423005 h 423005"/>
              <a:gd name="connsiteX3" fmla="*/ 293824 w 293824"/>
              <a:gd name="connsiteY3" fmla="*/ 331818 h 423005"/>
              <a:gd name="connsiteX4" fmla="*/ 291291 w 293824"/>
              <a:gd name="connsiteY4" fmla="*/ 20263 h 423005"/>
              <a:gd name="connsiteX5" fmla="*/ 164643 w 293824"/>
              <a:gd name="connsiteY5" fmla="*/ 0 h 423005"/>
              <a:gd name="connsiteX6" fmla="*/ 0 w 293824"/>
              <a:gd name="connsiteY6" fmla="*/ 65857 h 423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3824" h="423005">
                <a:moveTo>
                  <a:pt x="0" y="65857"/>
                </a:moveTo>
                <a:cubicBezTo>
                  <a:pt x="1689" y="168020"/>
                  <a:pt x="3377" y="270182"/>
                  <a:pt x="5066" y="372345"/>
                </a:cubicBezTo>
                <a:lnTo>
                  <a:pt x="159577" y="423005"/>
                </a:lnTo>
                <a:lnTo>
                  <a:pt x="293824" y="331818"/>
                </a:lnTo>
                <a:cubicBezTo>
                  <a:pt x="292980" y="227966"/>
                  <a:pt x="292135" y="124115"/>
                  <a:pt x="291291" y="20263"/>
                </a:cubicBezTo>
                <a:lnTo>
                  <a:pt x="164643" y="0"/>
                </a:lnTo>
                <a:lnTo>
                  <a:pt x="0" y="65857"/>
                </a:lnTo>
                <a:close/>
              </a:path>
            </a:pathLst>
          </a:cu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TextBox 215"/>
          <p:cNvSpPr txBox="1"/>
          <p:nvPr/>
        </p:nvSpPr>
        <p:spPr>
          <a:xfrm>
            <a:off x="5791255" y="4674628"/>
            <a:ext cx="229016" cy="415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17" name="TextBox 216"/>
          <p:cNvSpPr txBox="1"/>
          <p:nvPr/>
        </p:nvSpPr>
        <p:spPr>
          <a:xfrm>
            <a:off x="1926610" y="4846151"/>
            <a:ext cx="229016" cy="415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pic>
        <p:nvPicPr>
          <p:cNvPr id="222" name="Picture 1" descr="C:\Users\Steven\AppData\Local\Microsoft\Windows\Temporary Internet Files\Content.IE5\8QV7ZCZN\MC900351709[1].wmf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953000" y="4114800"/>
            <a:ext cx="369883" cy="327803"/>
          </a:xfrm>
          <a:prstGeom prst="rect">
            <a:avLst/>
          </a:prstGeom>
          <a:noFill/>
        </p:spPr>
      </p:pic>
      <p:pic>
        <p:nvPicPr>
          <p:cNvPr id="122" name="Picture 1" descr="C:\Users\Steven\AppData\Local\Microsoft\Windows\Temporary Internet Files\Content.IE5\8QV7ZCZN\MC900351709[1].wmf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953000" y="4114800"/>
            <a:ext cx="369883" cy="327803"/>
          </a:xfrm>
          <a:prstGeom prst="rect">
            <a:avLst/>
          </a:prstGeom>
          <a:noFill/>
        </p:spPr>
      </p:pic>
      <p:grpSp>
        <p:nvGrpSpPr>
          <p:cNvPr id="22" name="Group 74"/>
          <p:cNvGrpSpPr>
            <a:grpSpLocks/>
          </p:cNvGrpSpPr>
          <p:nvPr/>
        </p:nvGrpSpPr>
        <p:grpSpPr bwMode="auto">
          <a:xfrm>
            <a:off x="5480050" y="4533900"/>
            <a:ext cx="368024" cy="210212"/>
            <a:chOff x="2423" y="2253"/>
            <a:chExt cx="257" cy="147"/>
          </a:xfrm>
          <a:solidFill>
            <a:srgbClr val="FF7D00"/>
          </a:solidFill>
        </p:grpSpPr>
        <p:sp>
          <p:nvSpPr>
            <p:cNvPr id="165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4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grp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23" name="Group 77"/>
            <p:cNvGrpSpPr>
              <a:grpSpLocks/>
            </p:cNvGrpSpPr>
            <p:nvPr/>
          </p:nvGrpSpPr>
          <p:grpSpPr bwMode="auto">
            <a:xfrm>
              <a:off x="2447" y="2254"/>
              <a:ext cx="166" cy="52"/>
              <a:chOff x="2242" y="2225"/>
              <a:chExt cx="626" cy="249"/>
            </a:xfrm>
            <a:grpFill/>
          </p:grpSpPr>
          <p:sp>
            <p:nvSpPr>
              <p:cNvPr id="183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8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1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8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4" name="Group 74"/>
          <p:cNvGrpSpPr>
            <a:grpSpLocks/>
          </p:cNvGrpSpPr>
          <p:nvPr/>
        </p:nvGrpSpPr>
        <p:grpSpPr bwMode="auto">
          <a:xfrm>
            <a:off x="3594100" y="4565650"/>
            <a:ext cx="368024" cy="210212"/>
            <a:chOff x="2423" y="2253"/>
            <a:chExt cx="257" cy="147"/>
          </a:xfrm>
          <a:solidFill>
            <a:srgbClr val="FF7D00"/>
          </a:solidFill>
        </p:grpSpPr>
        <p:sp>
          <p:nvSpPr>
            <p:cNvPr id="200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04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grp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25" name="Group 77"/>
            <p:cNvGrpSpPr>
              <a:grpSpLocks/>
            </p:cNvGrpSpPr>
            <p:nvPr/>
          </p:nvGrpSpPr>
          <p:grpSpPr bwMode="auto">
            <a:xfrm>
              <a:off x="2445" y="2254"/>
              <a:ext cx="166" cy="52"/>
              <a:chOff x="2242" y="2225"/>
              <a:chExt cx="626" cy="249"/>
            </a:xfrm>
            <a:grpFill/>
          </p:grpSpPr>
          <p:sp>
            <p:nvSpPr>
              <p:cNvPr id="213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4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5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8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97" name="Freeform 196"/>
          <p:cNvSpPr/>
          <p:nvPr/>
        </p:nvSpPr>
        <p:spPr bwMode="auto">
          <a:xfrm>
            <a:off x="2714677" y="4506068"/>
            <a:ext cx="3505707" cy="492581"/>
          </a:xfrm>
          <a:custGeom>
            <a:avLst/>
            <a:gdLst>
              <a:gd name="connsiteX0" fmla="*/ 3173046 w 3173046"/>
              <a:gd name="connsiteY0" fmla="*/ 0 h 633046"/>
              <a:gd name="connsiteX1" fmla="*/ 2962031 w 3173046"/>
              <a:gd name="connsiteY1" fmla="*/ 281354 h 633046"/>
              <a:gd name="connsiteX2" fmla="*/ 2665046 w 3173046"/>
              <a:gd name="connsiteY2" fmla="*/ 593969 h 633046"/>
              <a:gd name="connsiteX3" fmla="*/ 1805354 w 3173046"/>
              <a:gd name="connsiteY3" fmla="*/ 633046 h 633046"/>
              <a:gd name="connsiteX4" fmla="*/ 1375508 w 3173046"/>
              <a:gd name="connsiteY4" fmla="*/ 617415 h 633046"/>
              <a:gd name="connsiteX5" fmla="*/ 734646 w 3173046"/>
              <a:gd name="connsiteY5" fmla="*/ 476738 h 633046"/>
              <a:gd name="connsiteX6" fmla="*/ 398585 w 3173046"/>
              <a:gd name="connsiteY6" fmla="*/ 148492 h 633046"/>
              <a:gd name="connsiteX7" fmla="*/ 0 w 3173046"/>
              <a:gd name="connsiteY7" fmla="*/ 156308 h 633046"/>
              <a:gd name="connsiteX0" fmla="*/ 3126154 w 3126154"/>
              <a:gd name="connsiteY0" fmla="*/ 0 h 554892"/>
              <a:gd name="connsiteX1" fmla="*/ 2962031 w 3126154"/>
              <a:gd name="connsiteY1" fmla="*/ 203200 h 554892"/>
              <a:gd name="connsiteX2" fmla="*/ 2665046 w 3126154"/>
              <a:gd name="connsiteY2" fmla="*/ 515815 h 554892"/>
              <a:gd name="connsiteX3" fmla="*/ 1805354 w 3126154"/>
              <a:gd name="connsiteY3" fmla="*/ 554892 h 554892"/>
              <a:gd name="connsiteX4" fmla="*/ 1375508 w 3126154"/>
              <a:gd name="connsiteY4" fmla="*/ 539261 h 554892"/>
              <a:gd name="connsiteX5" fmla="*/ 734646 w 3126154"/>
              <a:gd name="connsiteY5" fmla="*/ 398584 h 554892"/>
              <a:gd name="connsiteX6" fmla="*/ 398585 w 3126154"/>
              <a:gd name="connsiteY6" fmla="*/ 70338 h 554892"/>
              <a:gd name="connsiteX7" fmla="*/ 0 w 3126154"/>
              <a:gd name="connsiteY7" fmla="*/ 78154 h 554892"/>
              <a:gd name="connsiteX0" fmla="*/ 3126154 w 3126154"/>
              <a:gd name="connsiteY0" fmla="*/ 226646 h 781538"/>
              <a:gd name="connsiteX1" fmla="*/ 2962031 w 3126154"/>
              <a:gd name="connsiteY1" fmla="*/ 429846 h 781538"/>
              <a:gd name="connsiteX2" fmla="*/ 2665046 w 3126154"/>
              <a:gd name="connsiteY2" fmla="*/ 742461 h 781538"/>
              <a:gd name="connsiteX3" fmla="*/ 1805354 w 3126154"/>
              <a:gd name="connsiteY3" fmla="*/ 781538 h 781538"/>
              <a:gd name="connsiteX4" fmla="*/ 1375508 w 3126154"/>
              <a:gd name="connsiteY4" fmla="*/ 765907 h 781538"/>
              <a:gd name="connsiteX5" fmla="*/ 953476 w 3126154"/>
              <a:gd name="connsiteY5" fmla="*/ 0 h 781538"/>
              <a:gd name="connsiteX6" fmla="*/ 398585 w 3126154"/>
              <a:gd name="connsiteY6" fmla="*/ 296984 h 781538"/>
              <a:gd name="connsiteX7" fmla="*/ 0 w 3126154"/>
              <a:gd name="connsiteY7" fmla="*/ 304800 h 781538"/>
              <a:gd name="connsiteX0" fmla="*/ 3126154 w 3126154"/>
              <a:gd name="connsiteY0" fmla="*/ 226646 h 781538"/>
              <a:gd name="connsiteX1" fmla="*/ 2962031 w 3126154"/>
              <a:gd name="connsiteY1" fmla="*/ 429846 h 781538"/>
              <a:gd name="connsiteX2" fmla="*/ 2665046 w 3126154"/>
              <a:gd name="connsiteY2" fmla="*/ 742461 h 781538"/>
              <a:gd name="connsiteX3" fmla="*/ 1805354 w 3126154"/>
              <a:gd name="connsiteY3" fmla="*/ 781538 h 781538"/>
              <a:gd name="connsiteX4" fmla="*/ 1375508 w 3126154"/>
              <a:gd name="connsiteY4" fmla="*/ 765907 h 781538"/>
              <a:gd name="connsiteX5" fmla="*/ 953476 w 3126154"/>
              <a:gd name="connsiteY5" fmla="*/ 0 h 781538"/>
              <a:gd name="connsiteX6" fmla="*/ 390770 w 3126154"/>
              <a:gd name="connsiteY6" fmla="*/ 273538 h 781538"/>
              <a:gd name="connsiteX7" fmla="*/ 0 w 3126154"/>
              <a:gd name="connsiteY7" fmla="*/ 304800 h 781538"/>
              <a:gd name="connsiteX0" fmla="*/ 3126154 w 3126154"/>
              <a:gd name="connsiteY0" fmla="*/ 359509 h 914401"/>
              <a:gd name="connsiteX1" fmla="*/ 2962031 w 3126154"/>
              <a:gd name="connsiteY1" fmla="*/ 562709 h 914401"/>
              <a:gd name="connsiteX2" fmla="*/ 2665046 w 3126154"/>
              <a:gd name="connsiteY2" fmla="*/ 875324 h 914401"/>
              <a:gd name="connsiteX3" fmla="*/ 1805354 w 3126154"/>
              <a:gd name="connsiteY3" fmla="*/ 914401 h 914401"/>
              <a:gd name="connsiteX4" fmla="*/ 2188308 w 3126154"/>
              <a:gd name="connsiteY4" fmla="*/ 0 h 914401"/>
              <a:gd name="connsiteX5" fmla="*/ 953476 w 3126154"/>
              <a:gd name="connsiteY5" fmla="*/ 132863 h 914401"/>
              <a:gd name="connsiteX6" fmla="*/ 390770 w 3126154"/>
              <a:gd name="connsiteY6" fmla="*/ 406401 h 914401"/>
              <a:gd name="connsiteX7" fmla="*/ 0 w 3126154"/>
              <a:gd name="connsiteY7" fmla="*/ 437663 h 914401"/>
              <a:gd name="connsiteX0" fmla="*/ 3126154 w 3126154"/>
              <a:gd name="connsiteY0" fmla="*/ 359509 h 875324"/>
              <a:gd name="connsiteX1" fmla="*/ 2962031 w 3126154"/>
              <a:gd name="connsiteY1" fmla="*/ 562709 h 875324"/>
              <a:gd name="connsiteX2" fmla="*/ 2665046 w 3126154"/>
              <a:gd name="connsiteY2" fmla="*/ 875324 h 875324"/>
              <a:gd name="connsiteX3" fmla="*/ 2641601 w 3126154"/>
              <a:gd name="connsiteY3" fmla="*/ 125047 h 875324"/>
              <a:gd name="connsiteX4" fmla="*/ 2188308 w 3126154"/>
              <a:gd name="connsiteY4" fmla="*/ 0 h 875324"/>
              <a:gd name="connsiteX5" fmla="*/ 953476 w 3126154"/>
              <a:gd name="connsiteY5" fmla="*/ 132863 h 875324"/>
              <a:gd name="connsiteX6" fmla="*/ 390770 w 3126154"/>
              <a:gd name="connsiteY6" fmla="*/ 406401 h 875324"/>
              <a:gd name="connsiteX7" fmla="*/ 0 w 3126154"/>
              <a:gd name="connsiteY7" fmla="*/ 437663 h 875324"/>
              <a:gd name="connsiteX0" fmla="*/ 3126154 w 3126154"/>
              <a:gd name="connsiteY0" fmla="*/ 359509 h 562709"/>
              <a:gd name="connsiteX1" fmla="*/ 2962031 w 3126154"/>
              <a:gd name="connsiteY1" fmla="*/ 562709 h 562709"/>
              <a:gd name="connsiteX2" fmla="*/ 2641601 w 3126154"/>
              <a:gd name="connsiteY2" fmla="*/ 125047 h 562709"/>
              <a:gd name="connsiteX3" fmla="*/ 2188308 w 3126154"/>
              <a:gd name="connsiteY3" fmla="*/ 0 h 562709"/>
              <a:gd name="connsiteX4" fmla="*/ 953476 w 3126154"/>
              <a:gd name="connsiteY4" fmla="*/ 132863 h 562709"/>
              <a:gd name="connsiteX5" fmla="*/ 390770 w 3126154"/>
              <a:gd name="connsiteY5" fmla="*/ 406401 h 562709"/>
              <a:gd name="connsiteX6" fmla="*/ 0 w 3126154"/>
              <a:gd name="connsiteY6" fmla="*/ 437663 h 562709"/>
              <a:gd name="connsiteX0" fmla="*/ 3126154 w 3126154"/>
              <a:gd name="connsiteY0" fmla="*/ 359509 h 437663"/>
              <a:gd name="connsiteX1" fmla="*/ 2641601 w 3126154"/>
              <a:gd name="connsiteY1" fmla="*/ 125047 h 437663"/>
              <a:gd name="connsiteX2" fmla="*/ 2188308 w 3126154"/>
              <a:gd name="connsiteY2" fmla="*/ 0 h 437663"/>
              <a:gd name="connsiteX3" fmla="*/ 953476 w 3126154"/>
              <a:gd name="connsiteY3" fmla="*/ 132863 h 437663"/>
              <a:gd name="connsiteX4" fmla="*/ 390770 w 3126154"/>
              <a:gd name="connsiteY4" fmla="*/ 406401 h 437663"/>
              <a:gd name="connsiteX5" fmla="*/ 0 w 3126154"/>
              <a:gd name="connsiteY5" fmla="*/ 437663 h 437663"/>
              <a:gd name="connsiteX0" fmla="*/ 3110523 w 3110523"/>
              <a:gd name="connsiteY0" fmla="*/ 203201 h 437663"/>
              <a:gd name="connsiteX1" fmla="*/ 2641601 w 3110523"/>
              <a:gd name="connsiteY1" fmla="*/ 125047 h 437663"/>
              <a:gd name="connsiteX2" fmla="*/ 2188308 w 3110523"/>
              <a:gd name="connsiteY2" fmla="*/ 0 h 437663"/>
              <a:gd name="connsiteX3" fmla="*/ 953476 w 3110523"/>
              <a:gd name="connsiteY3" fmla="*/ 132863 h 437663"/>
              <a:gd name="connsiteX4" fmla="*/ 390770 w 3110523"/>
              <a:gd name="connsiteY4" fmla="*/ 406401 h 437663"/>
              <a:gd name="connsiteX5" fmla="*/ 0 w 3110523"/>
              <a:gd name="connsiteY5" fmla="*/ 437663 h 437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10523" h="437663">
                <a:moveTo>
                  <a:pt x="3110523" y="203201"/>
                </a:moveTo>
                <a:lnTo>
                  <a:pt x="2641601" y="125047"/>
                </a:lnTo>
                <a:lnTo>
                  <a:pt x="2188308" y="0"/>
                </a:lnTo>
                <a:lnTo>
                  <a:pt x="953476" y="132863"/>
                </a:lnTo>
                <a:lnTo>
                  <a:pt x="390770" y="406401"/>
                </a:lnTo>
                <a:lnTo>
                  <a:pt x="0" y="437663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Slide Number Placeholder 3"/>
          <p:cNvSpPr txBox="1">
            <a:spLocks/>
          </p:cNvSpPr>
          <p:nvPr/>
        </p:nvSpPr>
        <p:spPr bwMode="auto">
          <a:xfrm>
            <a:off x="8305800" y="6248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BB4478-2010-47DB-A8C1-F36CA706AB9A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7037E-7 L -0.15834 0.02222 " pathEditMode="relative" ptsTypes="AA">
                                      <p:cBhvr>
                                        <p:cTn id="11" dur="2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77778E-6 3.7037E-7 L 0.06666 0.02222 " pathEditMode="relative" ptsTypes="AA">
                                      <p:cBhvr>
                                        <p:cTn id="13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Integration with Legacy Application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43400"/>
          </a:xfrm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Proxies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Intercept network I/Os (and system state updates)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Specify dependency logic in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NDlog</a:t>
            </a:r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“Maybe” rules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Treat legacy application as “black-box”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Possible causal relationships between I/Os and state updates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E.g. incoming and outgoing route advertisement:</a:t>
            </a:r>
          </a:p>
          <a:p>
            <a:pPr lvl="3"/>
            <a:endParaRPr lang="en-US" sz="1000" dirty="0" smtClean="0"/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	</a:t>
            </a:r>
            <a:r>
              <a:rPr lang="en-US" sz="1800" dirty="0" err="1" smtClean="0">
                <a:solidFill>
                  <a:srgbClr val="00B050"/>
                </a:solidFill>
              </a:rPr>
              <a:t>outputRoute</a:t>
            </a:r>
            <a:r>
              <a:rPr lang="en-US" sz="1800" dirty="0" smtClean="0">
                <a:solidFill>
                  <a:srgbClr val="00B050"/>
                </a:solidFill>
              </a:rPr>
              <a:t>(AS,Prefix,Route2)</a:t>
            </a:r>
            <a:r>
              <a:rPr lang="en-US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?- </a:t>
            </a:r>
            <a:r>
              <a:rPr lang="en-US" sz="18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inputRoute</a:t>
            </a:r>
            <a:r>
              <a:rPr lang="en-US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(AS,Prefix,Route1),</a:t>
            </a:r>
          </a:p>
          <a:p>
            <a:pPr>
              <a:buNone/>
            </a:pPr>
            <a:r>
              <a:rPr lang="en-US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                                                           </a:t>
            </a:r>
            <a:r>
              <a:rPr lang="en-US" sz="18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f_isExtend</a:t>
            </a:r>
            <a:r>
              <a:rPr lang="en-US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(Route2,Route1,AS)=1.</a:t>
            </a:r>
          </a:p>
          <a:p>
            <a:pPr>
              <a:buNone/>
            </a:pPr>
            <a:endParaRPr lang="en-US" sz="1000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	Multiple incoming route advertisement to the prefix</a:t>
            </a:r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	Decision is made based on (secret) policies</a:t>
            </a:r>
            <a:endParaRPr lang="en-US" sz="6600" dirty="0" smtClean="0">
              <a:solidFill>
                <a:srgbClr val="00B05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819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Optimizations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82000" cy="3962400"/>
          </a:xfrm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Periodic snapshots of system state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Log-replay for long-running executions is expensive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Optimization: retrieve only part of the snapshot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Use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Merkle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Hash Tree for integrity check</a:t>
            </a: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Batching messages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Mitigate costs of signatures and ACKs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Trade latency for communication/storage/computation cost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305800" y="6248400"/>
            <a:ext cx="838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BB4478-2010-47DB-A8C1-F36CA706AB9A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 altLang="zh-CN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000" dirty="0" smtClean="0">
                <a:latin typeface="Calibri" pitchFamily="34" charset="0"/>
                <a:cs typeface="Calibri" pitchFamily="34" charset="0"/>
              </a:rPr>
              <a:t>Ideal Solution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305800" y="6248400"/>
            <a:ext cx="838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BB4478-2010-47DB-A8C1-F36CA706AB9A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pic>
        <p:nvPicPr>
          <p:cNvPr id="349" name="Picture 77" descr="MMj03567080000[1]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36890" y="2324100"/>
            <a:ext cx="499930" cy="499931"/>
          </a:xfrm>
          <a:prstGeom prst="rect">
            <a:avLst/>
          </a:prstGeom>
          <a:noFill/>
        </p:spPr>
      </p:pic>
      <p:sp>
        <p:nvSpPr>
          <p:cNvPr id="119" name="Oval 118"/>
          <p:cNvSpPr/>
          <p:nvPr/>
        </p:nvSpPr>
        <p:spPr>
          <a:xfrm>
            <a:off x="2819400" y="2286000"/>
            <a:ext cx="5715000" cy="2286000"/>
          </a:xfrm>
          <a:prstGeom prst="ellipse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4908084" y="4191000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The Network</a:t>
            </a:r>
            <a:endParaRPr lang="en-US" i="1" baseline="-25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4" name="Oval Callout 123"/>
          <p:cNvSpPr/>
          <p:nvPr/>
        </p:nvSpPr>
        <p:spPr>
          <a:xfrm>
            <a:off x="4343400" y="4724400"/>
            <a:ext cx="4572000" cy="1028700"/>
          </a:xfrm>
          <a:prstGeom prst="wedgeEllipseCallout">
            <a:avLst>
              <a:gd name="adj1" fmla="val -26141"/>
              <a:gd name="adj2" fmla="val -65543"/>
            </a:avLst>
          </a:prstGeom>
          <a:solidFill>
            <a:srgbClr val="7DFF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A: Because 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someone accessed Router D</a:t>
            </a: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and changed  the configuration 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from X to Y</a:t>
            </a: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5" name="Rectangle 3"/>
          <p:cNvSpPr txBox="1">
            <a:spLocks noChangeArrowheads="1"/>
          </p:cNvSpPr>
          <p:nvPr/>
        </p:nvSpPr>
        <p:spPr bwMode="auto">
          <a:xfrm>
            <a:off x="457200" y="5334000"/>
            <a:ext cx="8458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91" name="Group 190"/>
          <p:cNvGrpSpPr/>
          <p:nvPr/>
        </p:nvGrpSpPr>
        <p:grpSpPr>
          <a:xfrm>
            <a:off x="2133600" y="2247900"/>
            <a:ext cx="6324600" cy="1905000"/>
            <a:chOff x="2286000" y="2721596"/>
            <a:chExt cx="6324600" cy="1905000"/>
          </a:xfrm>
        </p:grpSpPr>
        <p:cxnSp>
          <p:nvCxnSpPr>
            <p:cNvPr id="117" name="Straight Connector 116"/>
            <p:cNvCxnSpPr>
              <a:stCxn id="148" idx="4"/>
              <a:endCxn id="170" idx="0"/>
            </p:cNvCxnSpPr>
            <p:nvPr/>
          </p:nvCxnSpPr>
          <p:spPr bwMode="auto">
            <a:xfrm flipV="1">
              <a:off x="4995461" y="3310283"/>
              <a:ext cx="1110476" cy="119178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 rot="5400000" flipH="1" flipV="1">
              <a:off x="3799954" y="3261134"/>
              <a:ext cx="351524" cy="80650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Straight Connector 120"/>
            <p:cNvCxnSpPr>
              <a:endCxn id="148" idx="4"/>
            </p:cNvCxnSpPr>
            <p:nvPr/>
          </p:nvCxnSpPr>
          <p:spPr bwMode="auto">
            <a:xfrm>
              <a:off x="3571556" y="3841001"/>
              <a:ext cx="1423905" cy="661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 rot="5400000" flipH="1" flipV="1">
              <a:off x="5295974" y="4196308"/>
              <a:ext cx="5246" cy="6062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Straight Connector 126"/>
            <p:cNvCxnSpPr/>
            <p:nvPr/>
          </p:nvCxnSpPr>
          <p:spPr bwMode="auto">
            <a:xfrm rot="5400000" flipH="1" flipV="1">
              <a:off x="6213722" y="3879581"/>
              <a:ext cx="5249" cy="12292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8" name="Straight Connector 127"/>
            <p:cNvCxnSpPr/>
            <p:nvPr/>
          </p:nvCxnSpPr>
          <p:spPr bwMode="auto">
            <a:xfrm rot="5400000" flipH="1" flipV="1">
              <a:off x="6838813" y="4037766"/>
              <a:ext cx="445954" cy="46165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5400000" flipH="1">
              <a:off x="6345758" y="3045424"/>
              <a:ext cx="141658" cy="67301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30" name="Group 74"/>
            <p:cNvGrpSpPr>
              <a:grpSpLocks/>
            </p:cNvGrpSpPr>
            <p:nvPr/>
          </p:nvGrpSpPr>
          <p:grpSpPr bwMode="auto">
            <a:xfrm>
              <a:off x="4145669" y="3363241"/>
              <a:ext cx="464788" cy="250768"/>
              <a:chOff x="2423" y="2253"/>
              <a:chExt cx="257" cy="147"/>
            </a:xfrm>
          </p:grpSpPr>
          <p:sp>
            <p:nvSpPr>
              <p:cNvPr id="131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32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133" name="Group 77"/>
              <p:cNvGrpSpPr>
                <a:grpSpLocks/>
              </p:cNvGrpSpPr>
              <p:nvPr/>
            </p:nvGrpSpPr>
            <p:grpSpPr bwMode="auto">
              <a:xfrm>
                <a:off x="2459" y="2254"/>
                <a:ext cx="166" cy="52"/>
                <a:chOff x="2242" y="2225"/>
                <a:chExt cx="626" cy="249"/>
              </a:xfrm>
            </p:grpSpPr>
            <p:sp>
              <p:nvSpPr>
                <p:cNvPr id="134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5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6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7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38" name="Group 74"/>
            <p:cNvGrpSpPr>
              <a:grpSpLocks/>
            </p:cNvGrpSpPr>
            <p:nvPr/>
          </p:nvGrpSpPr>
          <p:grpSpPr bwMode="auto">
            <a:xfrm>
              <a:off x="6598569" y="4365334"/>
              <a:ext cx="464788" cy="250768"/>
              <a:chOff x="2423" y="2253"/>
              <a:chExt cx="257" cy="147"/>
            </a:xfrm>
          </p:grpSpPr>
          <p:sp>
            <p:nvSpPr>
              <p:cNvPr id="139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40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141" name="Group 77"/>
              <p:cNvGrpSpPr>
                <a:grpSpLocks/>
              </p:cNvGrpSpPr>
              <p:nvPr/>
            </p:nvGrpSpPr>
            <p:grpSpPr bwMode="auto">
              <a:xfrm>
                <a:off x="2449" y="2254"/>
                <a:ext cx="166" cy="52"/>
                <a:chOff x="2242" y="2225"/>
                <a:chExt cx="626" cy="249"/>
              </a:xfrm>
            </p:grpSpPr>
            <p:sp>
              <p:nvSpPr>
                <p:cNvPr id="142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3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4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5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46" name="Group 74"/>
            <p:cNvGrpSpPr>
              <a:grpSpLocks/>
            </p:cNvGrpSpPr>
            <p:nvPr/>
          </p:nvGrpSpPr>
          <p:grpSpPr bwMode="auto">
            <a:xfrm>
              <a:off x="4763067" y="4375828"/>
              <a:ext cx="464788" cy="250768"/>
              <a:chOff x="2423" y="2253"/>
              <a:chExt cx="257" cy="147"/>
            </a:xfrm>
          </p:grpSpPr>
          <p:sp>
            <p:nvSpPr>
              <p:cNvPr id="147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48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149" name="Group 77"/>
              <p:cNvGrpSpPr>
                <a:grpSpLocks/>
              </p:cNvGrpSpPr>
              <p:nvPr/>
            </p:nvGrpSpPr>
            <p:grpSpPr bwMode="auto">
              <a:xfrm>
                <a:off x="2453" y="2254"/>
                <a:ext cx="166" cy="52"/>
                <a:chOff x="2242" y="2225"/>
                <a:chExt cx="626" cy="249"/>
              </a:xfrm>
            </p:grpSpPr>
            <p:sp>
              <p:nvSpPr>
                <p:cNvPr id="150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1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2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3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54" name="Group 74"/>
            <p:cNvGrpSpPr>
              <a:grpSpLocks/>
            </p:cNvGrpSpPr>
            <p:nvPr/>
          </p:nvGrpSpPr>
          <p:grpSpPr bwMode="auto">
            <a:xfrm>
              <a:off x="3339163" y="3714765"/>
              <a:ext cx="464788" cy="250768"/>
              <a:chOff x="2423" y="2253"/>
              <a:chExt cx="257" cy="147"/>
            </a:xfrm>
          </p:grpSpPr>
          <p:sp>
            <p:nvSpPr>
              <p:cNvPr id="155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56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157" name="Group 77"/>
              <p:cNvGrpSpPr>
                <a:grpSpLocks/>
              </p:cNvGrpSpPr>
              <p:nvPr/>
            </p:nvGrpSpPr>
            <p:grpSpPr bwMode="auto">
              <a:xfrm>
                <a:off x="2457" y="2254"/>
                <a:ext cx="166" cy="52"/>
                <a:chOff x="2242" y="2225"/>
                <a:chExt cx="626" cy="249"/>
              </a:xfrm>
            </p:grpSpPr>
            <p:sp>
              <p:nvSpPr>
                <p:cNvPr id="158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9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0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1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pic>
          <p:nvPicPr>
            <p:cNvPr id="162" name="Picture 5" descr="MCj0432623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286000" y="3649595"/>
              <a:ext cx="583329" cy="550229"/>
            </a:xfrm>
            <a:prstGeom prst="rect">
              <a:avLst/>
            </a:prstGeom>
            <a:noFill/>
          </p:spPr>
        </p:pic>
        <p:sp>
          <p:nvSpPr>
            <p:cNvPr id="163" name="Text Box 116"/>
            <p:cNvSpPr txBox="1">
              <a:spLocks noChangeArrowheads="1"/>
            </p:cNvSpPr>
            <p:nvPr/>
          </p:nvSpPr>
          <p:spPr bwMode="auto">
            <a:xfrm>
              <a:off x="2299822" y="4124259"/>
              <a:ext cx="817298" cy="4132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dirty="0" smtClean="0"/>
                <a:t>Alice</a:t>
              </a:r>
              <a:endParaRPr lang="en-US" dirty="0"/>
            </a:p>
          </p:txBody>
        </p:sp>
        <p:cxnSp>
          <p:nvCxnSpPr>
            <p:cNvPr id="164" name="Straight Connector 27"/>
            <p:cNvCxnSpPr/>
            <p:nvPr/>
          </p:nvCxnSpPr>
          <p:spPr bwMode="auto">
            <a:xfrm rot="16200000" flipH="1">
              <a:off x="7107023" y="3098832"/>
              <a:ext cx="144370" cy="85222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5" name="Straight Connector 164"/>
            <p:cNvCxnSpPr/>
            <p:nvPr/>
          </p:nvCxnSpPr>
          <p:spPr bwMode="auto">
            <a:xfrm rot="5400000" flipH="1" flipV="1">
              <a:off x="7294505" y="3679186"/>
              <a:ext cx="364545" cy="36831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66" name="Picture 92" descr="MCj04348450000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371706" y="3263154"/>
              <a:ext cx="656332" cy="619090"/>
            </a:xfrm>
            <a:prstGeom prst="rect">
              <a:avLst/>
            </a:prstGeom>
            <a:noFill/>
          </p:spPr>
        </p:pic>
        <p:sp>
          <p:nvSpPr>
            <p:cNvPr id="167" name="Text Box 116"/>
            <p:cNvSpPr txBox="1">
              <a:spLocks noChangeArrowheads="1"/>
            </p:cNvSpPr>
            <p:nvPr/>
          </p:nvSpPr>
          <p:spPr bwMode="auto">
            <a:xfrm>
              <a:off x="7441922" y="3799879"/>
              <a:ext cx="1168678" cy="4132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dirty="0" smtClean="0"/>
                <a:t>foo.com</a:t>
              </a:r>
              <a:endParaRPr lang="en-US" dirty="0"/>
            </a:p>
          </p:txBody>
        </p:sp>
        <p:pic>
          <p:nvPicPr>
            <p:cNvPr id="168" name="Picture 22" descr="MCj04316320000[1]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756350" y="3681074"/>
              <a:ext cx="484079" cy="456612"/>
            </a:xfrm>
            <a:prstGeom prst="rect">
              <a:avLst/>
            </a:prstGeom>
            <a:noFill/>
          </p:spPr>
        </p:pic>
        <p:grpSp>
          <p:nvGrpSpPr>
            <p:cNvPr id="169" name="Group 74"/>
            <p:cNvGrpSpPr>
              <a:grpSpLocks/>
            </p:cNvGrpSpPr>
            <p:nvPr/>
          </p:nvGrpSpPr>
          <p:grpSpPr bwMode="auto">
            <a:xfrm>
              <a:off x="5872638" y="3184899"/>
              <a:ext cx="464788" cy="250768"/>
              <a:chOff x="2423" y="2253"/>
              <a:chExt cx="257" cy="147"/>
            </a:xfrm>
          </p:grpSpPr>
          <p:sp>
            <p:nvSpPr>
              <p:cNvPr id="170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71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172" name="Group 77"/>
              <p:cNvGrpSpPr>
                <a:grpSpLocks/>
              </p:cNvGrpSpPr>
              <p:nvPr/>
            </p:nvGrpSpPr>
            <p:grpSpPr bwMode="auto">
              <a:xfrm>
                <a:off x="2445" y="2254"/>
                <a:ext cx="166" cy="52"/>
                <a:chOff x="2242" y="2225"/>
                <a:chExt cx="626" cy="249"/>
              </a:xfrm>
            </p:grpSpPr>
            <p:sp>
              <p:nvSpPr>
                <p:cNvPr id="173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4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5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6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177" name="Freeform 176"/>
            <p:cNvSpPr/>
            <p:nvPr/>
          </p:nvSpPr>
          <p:spPr>
            <a:xfrm>
              <a:off x="7436007" y="3289705"/>
              <a:ext cx="418222" cy="567933"/>
            </a:xfrm>
            <a:custGeom>
              <a:avLst/>
              <a:gdLst>
                <a:gd name="connsiteX0" fmla="*/ 0 w 293824"/>
                <a:gd name="connsiteY0" fmla="*/ 65857 h 423005"/>
                <a:gd name="connsiteX1" fmla="*/ 5066 w 293824"/>
                <a:gd name="connsiteY1" fmla="*/ 372345 h 423005"/>
                <a:gd name="connsiteX2" fmla="*/ 159577 w 293824"/>
                <a:gd name="connsiteY2" fmla="*/ 423005 h 423005"/>
                <a:gd name="connsiteX3" fmla="*/ 293824 w 293824"/>
                <a:gd name="connsiteY3" fmla="*/ 331818 h 423005"/>
                <a:gd name="connsiteX4" fmla="*/ 291291 w 293824"/>
                <a:gd name="connsiteY4" fmla="*/ 20263 h 423005"/>
                <a:gd name="connsiteX5" fmla="*/ 164643 w 293824"/>
                <a:gd name="connsiteY5" fmla="*/ 0 h 423005"/>
                <a:gd name="connsiteX6" fmla="*/ 0 w 293824"/>
                <a:gd name="connsiteY6" fmla="*/ 65857 h 423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3824" h="423005">
                  <a:moveTo>
                    <a:pt x="0" y="65857"/>
                  </a:moveTo>
                  <a:cubicBezTo>
                    <a:pt x="1689" y="168020"/>
                    <a:pt x="3377" y="270182"/>
                    <a:pt x="5066" y="372345"/>
                  </a:cubicBezTo>
                  <a:lnTo>
                    <a:pt x="159577" y="423005"/>
                  </a:lnTo>
                  <a:lnTo>
                    <a:pt x="293824" y="331818"/>
                  </a:lnTo>
                  <a:cubicBezTo>
                    <a:pt x="292980" y="227966"/>
                    <a:pt x="292135" y="124115"/>
                    <a:pt x="291291" y="20263"/>
                  </a:cubicBezTo>
                  <a:lnTo>
                    <a:pt x="164643" y="0"/>
                  </a:lnTo>
                  <a:lnTo>
                    <a:pt x="0" y="65857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83" name="Straight Connector 182"/>
            <p:cNvCxnSpPr/>
            <p:nvPr/>
          </p:nvCxnSpPr>
          <p:spPr bwMode="auto">
            <a:xfrm rot="5400000">
              <a:off x="5139883" y="2549284"/>
              <a:ext cx="178374" cy="170201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84" name="Group 183"/>
            <p:cNvGrpSpPr/>
            <p:nvPr/>
          </p:nvGrpSpPr>
          <p:grpSpPr>
            <a:xfrm>
              <a:off x="3057612" y="2721596"/>
              <a:ext cx="4486188" cy="1142999"/>
              <a:chOff x="2905212" y="1866900"/>
              <a:chExt cx="4486188" cy="1142999"/>
            </a:xfrm>
          </p:grpSpPr>
          <p:sp>
            <p:nvSpPr>
              <p:cNvPr id="185" name="TextBox 184"/>
              <p:cNvSpPr txBox="1"/>
              <p:nvPr/>
            </p:nvSpPr>
            <p:spPr>
              <a:xfrm>
                <a:off x="5486399" y="1866900"/>
                <a:ext cx="1193777" cy="4132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Route r</a:t>
                </a:r>
                <a:r>
                  <a:rPr lang="en-US" baseline="-25000" dirty="0" smtClean="0"/>
                  <a:t>2</a:t>
                </a:r>
                <a:endParaRPr lang="en-US" baseline="-25000" dirty="0"/>
              </a:p>
            </p:txBody>
          </p:sp>
          <p:cxnSp>
            <p:nvCxnSpPr>
              <p:cNvPr id="186" name="Straight Arrow Connector 185"/>
              <p:cNvCxnSpPr/>
              <p:nvPr/>
            </p:nvCxnSpPr>
            <p:spPr bwMode="auto">
              <a:xfrm flipH="1">
                <a:off x="5466727" y="2171700"/>
                <a:ext cx="248272" cy="270137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87" name="Freeform 186"/>
              <p:cNvSpPr/>
              <p:nvPr/>
            </p:nvSpPr>
            <p:spPr bwMode="auto">
              <a:xfrm>
                <a:off x="2905212" y="2438400"/>
                <a:ext cx="4486188" cy="571499"/>
              </a:xfrm>
              <a:custGeom>
                <a:avLst/>
                <a:gdLst>
                  <a:gd name="connsiteX0" fmla="*/ 3173046 w 3173046"/>
                  <a:gd name="connsiteY0" fmla="*/ 0 h 633046"/>
                  <a:gd name="connsiteX1" fmla="*/ 2962031 w 3173046"/>
                  <a:gd name="connsiteY1" fmla="*/ 281354 h 633046"/>
                  <a:gd name="connsiteX2" fmla="*/ 2665046 w 3173046"/>
                  <a:gd name="connsiteY2" fmla="*/ 593969 h 633046"/>
                  <a:gd name="connsiteX3" fmla="*/ 1805354 w 3173046"/>
                  <a:gd name="connsiteY3" fmla="*/ 633046 h 633046"/>
                  <a:gd name="connsiteX4" fmla="*/ 1375508 w 3173046"/>
                  <a:gd name="connsiteY4" fmla="*/ 617415 h 633046"/>
                  <a:gd name="connsiteX5" fmla="*/ 734646 w 3173046"/>
                  <a:gd name="connsiteY5" fmla="*/ 476738 h 633046"/>
                  <a:gd name="connsiteX6" fmla="*/ 398585 w 3173046"/>
                  <a:gd name="connsiteY6" fmla="*/ 148492 h 633046"/>
                  <a:gd name="connsiteX7" fmla="*/ 0 w 3173046"/>
                  <a:gd name="connsiteY7" fmla="*/ 156308 h 633046"/>
                  <a:gd name="connsiteX0" fmla="*/ 3126154 w 3126154"/>
                  <a:gd name="connsiteY0" fmla="*/ 0 h 554892"/>
                  <a:gd name="connsiteX1" fmla="*/ 2962031 w 3126154"/>
                  <a:gd name="connsiteY1" fmla="*/ 203200 h 554892"/>
                  <a:gd name="connsiteX2" fmla="*/ 2665046 w 3126154"/>
                  <a:gd name="connsiteY2" fmla="*/ 515815 h 554892"/>
                  <a:gd name="connsiteX3" fmla="*/ 1805354 w 3126154"/>
                  <a:gd name="connsiteY3" fmla="*/ 554892 h 554892"/>
                  <a:gd name="connsiteX4" fmla="*/ 1375508 w 3126154"/>
                  <a:gd name="connsiteY4" fmla="*/ 539261 h 554892"/>
                  <a:gd name="connsiteX5" fmla="*/ 734646 w 3126154"/>
                  <a:gd name="connsiteY5" fmla="*/ 398584 h 554892"/>
                  <a:gd name="connsiteX6" fmla="*/ 398585 w 3126154"/>
                  <a:gd name="connsiteY6" fmla="*/ 70338 h 554892"/>
                  <a:gd name="connsiteX7" fmla="*/ 0 w 3126154"/>
                  <a:gd name="connsiteY7" fmla="*/ 78154 h 554892"/>
                  <a:gd name="connsiteX0" fmla="*/ 3126154 w 3126154"/>
                  <a:gd name="connsiteY0" fmla="*/ 226646 h 781538"/>
                  <a:gd name="connsiteX1" fmla="*/ 2962031 w 3126154"/>
                  <a:gd name="connsiteY1" fmla="*/ 429846 h 781538"/>
                  <a:gd name="connsiteX2" fmla="*/ 2665046 w 3126154"/>
                  <a:gd name="connsiteY2" fmla="*/ 742461 h 781538"/>
                  <a:gd name="connsiteX3" fmla="*/ 1805354 w 3126154"/>
                  <a:gd name="connsiteY3" fmla="*/ 781538 h 781538"/>
                  <a:gd name="connsiteX4" fmla="*/ 1375508 w 3126154"/>
                  <a:gd name="connsiteY4" fmla="*/ 765907 h 781538"/>
                  <a:gd name="connsiteX5" fmla="*/ 953476 w 3126154"/>
                  <a:gd name="connsiteY5" fmla="*/ 0 h 781538"/>
                  <a:gd name="connsiteX6" fmla="*/ 398585 w 3126154"/>
                  <a:gd name="connsiteY6" fmla="*/ 296984 h 781538"/>
                  <a:gd name="connsiteX7" fmla="*/ 0 w 3126154"/>
                  <a:gd name="connsiteY7" fmla="*/ 304800 h 781538"/>
                  <a:gd name="connsiteX0" fmla="*/ 3126154 w 3126154"/>
                  <a:gd name="connsiteY0" fmla="*/ 226646 h 781538"/>
                  <a:gd name="connsiteX1" fmla="*/ 2962031 w 3126154"/>
                  <a:gd name="connsiteY1" fmla="*/ 429846 h 781538"/>
                  <a:gd name="connsiteX2" fmla="*/ 2665046 w 3126154"/>
                  <a:gd name="connsiteY2" fmla="*/ 742461 h 781538"/>
                  <a:gd name="connsiteX3" fmla="*/ 1805354 w 3126154"/>
                  <a:gd name="connsiteY3" fmla="*/ 781538 h 781538"/>
                  <a:gd name="connsiteX4" fmla="*/ 1375508 w 3126154"/>
                  <a:gd name="connsiteY4" fmla="*/ 765907 h 781538"/>
                  <a:gd name="connsiteX5" fmla="*/ 953476 w 3126154"/>
                  <a:gd name="connsiteY5" fmla="*/ 0 h 781538"/>
                  <a:gd name="connsiteX6" fmla="*/ 390770 w 3126154"/>
                  <a:gd name="connsiteY6" fmla="*/ 273538 h 781538"/>
                  <a:gd name="connsiteX7" fmla="*/ 0 w 3126154"/>
                  <a:gd name="connsiteY7" fmla="*/ 304800 h 781538"/>
                  <a:gd name="connsiteX0" fmla="*/ 3126154 w 3126154"/>
                  <a:gd name="connsiteY0" fmla="*/ 359509 h 914401"/>
                  <a:gd name="connsiteX1" fmla="*/ 2962031 w 3126154"/>
                  <a:gd name="connsiteY1" fmla="*/ 562709 h 914401"/>
                  <a:gd name="connsiteX2" fmla="*/ 2665046 w 3126154"/>
                  <a:gd name="connsiteY2" fmla="*/ 875324 h 914401"/>
                  <a:gd name="connsiteX3" fmla="*/ 1805354 w 3126154"/>
                  <a:gd name="connsiteY3" fmla="*/ 914401 h 914401"/>
                  <a:gd name="connsiteX4" fmla="*/ 2188308 w 3126154"/>
                  <a:gd name="connsiteY4" fmla="*/ 0 h 914401"/>
                  <a:gd name="connsiteX5" fmla="*/ 953476 w 3126154"/>
                  <a:gd name="connsiteY5" fmla="*/ 132863 h 914401"/>
                  <a:gd name="connsiteX6" fmla="*/ 390770 w 3126154"/>
                  <a:gd name="connsiteY6" fmla="*/ 406401 h 914401"/>
                  <a:gd name="connsiteX7" fmla="*/ 0 w 3126154"/>
                  <a:gd name="connsiteY7" fmla="*/ 437663 h 914401"/>
                  <a:gd name="connsiteX0" fmla="*/ 3126154 w 3126154"/>
                  <a:gd name="connsiteY0" fmla="*/ 359509 h 875324"/>
                  <a:gd name="connsiteX1" fmla="*/ 2962031 w 3126154"/>
                  <a:gd name="connsiteY1" fmla="*/ 562709 h 875324"/>
                  <a:gd name="connsiteX2" fmla="*/ 2665046 w 3126154"/>
                  <a:gd name="connsiteY2" fmla="*/ 875324 h 875324"/>
                  <a:gd name="connsiteX3" fmla="*/ 2641601 w 3126154"/>
                  <a:gd name="connsiteY3" fmla="*/ 125047 h 875324"/>
                  <a:gd name="connsiteX4" fmla="*/ 2188308 w 3126154"/>
                  <a:gd name="connsiteY4" fmla="*/ 0 h 875324"/>
                  <a:gd name="connsiteX5" fmla="*/ 953476 w 3126154"/>
                  <a:gd name="connsiteY5" fmla="*/ 132863 h 875324"/>
                  <a:gd name="connsiteX6" fmla="*/ 390770 w 3126154"/>
                  <a:gd name="connsiteY6" fmla="*/ 406401 h 875324"/>
                  <a:gd name="connsiteX7" fmla="*/ 0 w 3126154"/>
                  <a:gd name="connsiteY7" fmla="*/ 437663 h 875324"/>
                  <a:gd name="connsiteX0" fmla="*/ 3126154 w 3126154"/>
                  <a:gd name="connsiteY0" fmla="*/ 359509 h 562709"/>
                  <a:gd name="connsiteX1" fmla="*/ 2962031 w 3126154"/>
                  <a:gd name="connsiteY1" fmla="*/ 562709 h 562709"/>
                  <a:gd name="connsiteX2" fmla="*/ 2641601 w 3126154"/>
                  <a:gd name="connsiteY2" fmla="*/ 125047 h 562709"/>
                  <a:gd name="connsiteX3" fmla="*/ 2188308 w 3126154"/>
                  <a:gd name="connsiteY3" fmla="*/ 0 h 562709"/>
                  <a:gd name="connsiteX4" fmla="*/ 953476 w 3126154"/>
                  <a:gd name="connsiteY4" fmla="*/ 132863 h 562709"/>
                  <a:gd name="connsiteX5" fmla="*/ 390770 w 3126154"/>
                  <a:gd name="connsiteY5" fmla="*/ 406401 h 562709"/>
                  <a:gd name="connsiteX6" fmla="*/ 0 w 3126154"/>
                  <a:gd name="connsiteY6" fmla="*/ 437663 h 562709"/>
                  <a:gd name="connsiteX0" fmla="*/ 3126154 w 3126154"/>
                  <a:gd name="connsiteY0" fmla="*/ 359509 h 437663"/>
                  <a:gd name="connsiteX1" fmla="*/ 2641601 w 3126154"/>
                  <a:gd name="connsiteY1" fmla="*/ 125047 h 437663"/>
                  <a:gd name="connsiteX2" fmla="*/ 2188308 w 3126154"/>
                  <a:gd name="connsiteY2" fmla="*/ 0 h 437663"/>
                  <a:gd name="connsiteX3" fmla="*/ 953476 w 3126154"/>
                  <a:gd name="connsiteY3" fmla="*/ 132863 h 437663"/>
                  <a:gd name="connsiteX4" fmla="*/ 390770 w 3126154"/>
                  <a:gd name="connsiteY4" fmla="*/ 406401 h 437663"/>
                  <a:gd name="connsiteX5" fmla="*/ 0 w 3126154"/>
                  <a:gd name="connsiteY5" fmla="*/ 437663 h 437663"/>
                  <a:gd name="connsiteX0" fmla="*/ 3110523 w 3110523"/>
                  <a:gd name="connsiteY0" fmla="*/ 203201 h 437663"/>
                  <a:gd name="connsiteX1" fmla="*/ 2641601 w 3110523"/>
                  <a:gd name="connsiteY1" fmla="*/ 125047 h 437663"/>
                  <a:gd name="connsiteX2" fmla="*/ 2188308 w 3110523"/>
                  <a:gd name="connsiteY2" fmla="*/ 0 h 437663"/>
                  <a:gd name="connsiteX3" fmla="*/ 953476 w 3110523"/>
                  <a:gd name="connsiteY3" fmla="*/ 132863 h 437663"/>
                  <a:gd name="connsiteX4" fmla="*/ 390770 w 3110523"/>
                  <a:gd name="connsiteY4" fmla="*/ 406401 h 437663"/>
                  <a:gd name="connsiteX5" fmla="*/ 0 w 3110523"/>
                  <a:gd name="connsiteY5" fmla="*/ 437663 h 437663"/>
                  <a:gd name="connsiteX0" fmla="*/ 3110523 w 3110523"/>
                  <a:gd name="connsiteY0" fmla="*/ 203201 h 437663"/>
                  <a:gd name="connsiteX1" fmla="*/ 2188308 w 3110523"/>
                  <a:gd name="connsiteY1" fmla="*/ 0 h 437663"/>
                  <a:gd name="connsiteX2" fmla="*/ 953476 w 3110523"/>
                  <a:gd name="connsiteY2" fmla="*/ 132863 h 437663"/>
                  <a:gd name="connsiteX3" fmla="*/ 390770 w 3110523"/>
                  <a:gd name="connsiteY3" fmla="*/ 406401 h 437663"/>
                  <a:gd name="connsiteX4" fmla="*/ 0 w 3110523"/>
                  <a:gd name="connsiteY4" fmla="*/ 437663 h 437663"/>
                  <a:gd name="connsiteX0" fmla="*/ 3110523 w 3110523"/>
                  <a:gd name="connsiteY0" fmla="*/ 191199 h 425661"/>
                  <a:gd name="connsiteX1" fmla="*/ 2134630 w 3110523"/>
                  <a:gd name="connsiteY1" fmla="*/ 0 h 425661"/>
                  <a:gd name="connsiteX2" fmla="*/ 953476 w 3110523"/>
                  <a:gd name="connsiteY2" fmla="*/ 120861 h 425661"/>
                  <a:gd name="connsiteX3" fmla="*/ 390770 w 3110523"/>
                  <a:gd name="connsiteY3" fmla="*/ 394399 h 425661"/>
                  <a:gd name="connsiteX4" fmla="*/ 0 w 3110523"/>
                  <a:gd name="connsiteY4" fmla="*/ 425661 h 425661"/>
                  <a:gd name="connsiteX0" fmla="*/ 3151787 w 3151787"/>
                  <a:gd name="connsiteY0" fmla="*/ 227020 h 425661"/>
                  <a:gd name="connsiteX1" fmla="*/ 2134630 w 3151787"/>
                  <a:gd name="connsiteY1" fmla="*/ 0 h 425661"/>
                  <a:gd name="connsiteX2" fmla="*/ 953476 w 3151787"/>
                  <a:gd name="connsiteY2" fmla="*/ 120861 h 425661"/>
                  <a:gd name="connsiteX3" fmla="*/ 390770 w 3151787"/>
                  <a:gd name="connsiteY3" fmla="*/ 394399 h 425661"/>
                  <a:gd name="connsiteX4" fmla="*/ 0 w 3151787"/>
                  <a:gd name="connsiteY4" fmla="*/ 425661 h 4256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51787" h="425661">
                    <a:moveTo>
                      <a:pt x="3151787" y="227020"/>
                    </a:moveTo>
                    <a:lnTo>
                      <a:pt x="2134630" y="0"/>
                    </a:lnTo>
                    <a:lnTo>
                      <a:pt x="953476" y="120861"/>
                    </a:lnTo>
                    <a:lnTo>
                      <a:pt x="390770" y="394399"/>
                    </a:lnTo>
                    <a:lnTo>
                      <a:pt x="0" y="425661"/>
                    </a:lnTo>
                  </a:path>
                </a:pathLst>
              </a:cu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stealth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sp>
        <p:nvSpPr>
          <p:cNvPr id="348" name="Freeform 347"/>
          <p:cNvSpPr/>
          <p:nvPr/>
        </p:nvSpPr>
        <p:spPr bwMode="auto">
          <a:xfrm>
            <a:off x="4241504" y="2677133"/>
            <a:ext cx="362946" cy="307777"/>
          </a:xfrm>
          <a:custGeom>
            <a:avLst/>
            <a:gdLst>
              <a:gd name="connsiteX0" fmla="*/ 0 w 352995"/>
              <a:gd name="connsiteY0" fmla="*/ 351692 h 351692"/>
              <a:gd name="connsiteX1" fmla="*/ 296985 w 352995"/>
              <a:gd name="connsiteY1" fmla="*/ 234461 h 351692"/>
              <a:gd name="connsiteX2" fmla="*/ 336062 w 352995"/>
              <a:gd name="connsiteY2" fmla="*/ 0 h 351692"/>
              <a:gd name="connsiteX0" fmla="*/ 0 w 344528"/>
              <a:gd name="connsiteY0" fmla="*/ 351692 h 351692"/>
              <a:gd name="connsiteX1" fmla="*/ 257908 w 344528"/>
              <a:gd name="connsiteY1" fmla="*/ 203199 h 351692"/>
              <a:gd name="connsiteX2" fmla="*/ 336062 w 344528"/>
              <a:gd name="connsiteY2" fmla="*/ 0 h 351692"/>
              <a:gd name="connsiteX0" fmla="*/ 0 w 344528"/>
              <a:gd name="connsiteY0" fmla="*/ 268102 h 268102"/>
              <a:gd name="connsiteX1" fmla="*/ 257908 w 344528"/>
              <a:gd name="connsiteY1" fmla="*/ 119609 h 268102"/>
              <a:gd name="connsiteX2" fmla="*/ 336062 w 344528"/>
              <a:gd name="connsiteY2" fmla="*/ 0 h 268102"/>
              <a:gd name="connsiteX0" fmla="*/ 0 w 344528"/>
              <a:gd name="connsiteY0" fmla="*/ 268102 h 268102"/>
              <a:gd name="connsiteX1" fmla="*/ 195573 w 344528"/>
              <a:gd name="connsiteY1" fmla="*/ 192750 h 268102"/>
              <a:gd name="connsiteX2" fmla="*/ 336062 w 344528"/>
              <a:gd name="connsiteY2" fmla="*/ 0 h 268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528" h="268102">
                <a:moveTo>
                  <a:pt x="0" y="268102"/>
                </a:moveTo>
                <a:cubicBezTo>
                  <a:pt x="120487" y="238794"/>
                  <a:pt x="139563" y="237434"/>
                  <a:pt x="195573" y="192750"/>
                </a:cubicBezTo>
                <a:cubicBezTo>
                  <a:pt x="251583" y="148066"/>
                  <a:pt x="344528" y="87923"/>
                  <a:pt x="336062" y="0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3595689" y="316443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4073214" y="257389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D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6172200" y="260246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4343400" y="382166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B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6854702" y="3810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C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7" name="Rectangle 3"/>
          <p:cNvSpPr txBox="1">
            <a:spLocks noChangeArrowheads="1"/>
          </p:cNvSpPr>
          <p:nvPr/>
        </p:nvSpPr>
        <p:spPr bwMode="auto">
          <a:xfrm>
            <a:off x="457200" y="5791200"/>
            <a:ext cx="845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80" name="Rectangle 3"/>
          <p:cNvSpPr txBox="1">
            <a:spLocks noChangeArrowheads="1"/>
          </p:cNvSpPr>
          <p:nvPr/>
        </p:nvSpPr>
        <p:spPr bwMode="auto">
          <a:xfrm>
            <a:off x="457200" y="5867400"/>
            <a:ext cx="845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Not realistic: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a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dversary can tell lies</a:t>
            </a:r>
            <a:endParaRPr lang="en-US" sz="2800" b="1" kern="0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2" name="Cloud Callout 81"/>
          <p:cNvSpPr/>
          <p:nvPr/>
        </p:nvSpPr>
        <p:spPr>
          <a:xfrm>
            <a:off x="304798" y="2247900"/>
            <a:ext cx="2895602" cy="914400"/>
          </a:xfrm>
          <a:prstGeom prst="cloudCallout">
            <a:avLst>
              <a:gd name="adj1" fmla="val 20692"/>
              <a:gd name="adj2" fmla="val 77300"/>
            </a:avLst>
          </a:prstGeom>
          <a:solidFill>
            <a:srgbClr val="BCFF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Why did my route to foo.com change?!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3" name="Oval Callout 122"/>
          <p:cNvSpPr/>
          <p:nvPr/>
        </p:nvSpPr>
        <p:spPr>
          <a:xfrm>
            <a:off x="228600" y="2286000"/>
            <a:ext cx="2743200" cy="838200"/>
          </a:xfrm>
          <a:prstGeom prst="wedgeEllipseCallout">
            <a:avLst>
              <a:gd name="adj1" fmla="val 26595"/>
              <a:gd name="adj2" fmla="val 57953"/>
            </a:avLst>
          </a:prstGeom>
          <a:solidFill>
            <a:srgbClr val="7DFF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Q: Explain why the route to foo.com changed to r2.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042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 animBg="1"/>
      <p:bldP spid="120" grpId="0"/>
      <p:bldP spid="124" grpId="0" animBg="1"/>
      <p:bldP spid="348" grpId="0" animBg="1"/>
      <p:bldP spid="82" grpId="1" animBg="1"/>
      <p:bldP spid="1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000" dirty="0" smtClean="0">
                <a:latin typeface="Calibri" pitchFamily="34" charset="0"/>
                <a:cs typeface="Calibri" pitchFamily="34" charset="0"/>
              </a:rPr>
              <a:t>Challenge: Adversaries Can Lie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305800" y="6248400"/>
            <a:ext cx="838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BB4478-2010-47DB-A8C1-F36CA706AB9A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pic>
        <p:nvPicPr>
          <p:cNvPr id="349" name="Picture 77" descr="MMj03567080000[1]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36890" y="2324100"/>
            <a:ext cx="499930" cy="499931"/>
          </a:xfrm>
          <a:prstGeom prst="rect">
            <a:avLst/>
          </a:prstGeom>
          <a:noFill/>
        </p:spPr>
      </p:pic>
      <p:sp>
        <p:nvSpPr>
          <p:cNvPr id="119" name="Oval 118"/>
          <p:cNvSpPr/>
          <p:nvPr/>
        </p:nvSpPr>
        <p:spPr>
          <a:xfrm>
            <a:off x="2819400" y="2286000"/>
            <a:ext cx="5715000" cy="2286000"/>
          </a:xfrm>
          <a:prstGeom prst="ellipse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4908084" y="4191000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The Network</a:t>
            </a:r>
            <a:endParaRPr lang="en-US" i="1" baseline="-25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3" name="Oval Callout 122"/>
          <p:cNvSpPr/>
          <p:nvPr/>
        </p:nvSpPr>
        <p:spPr>
          <a:xfrm>
            <a:off x="228600" y="2286000"/>
            <a:ext cx="2743200" cy="838200"/>
          </a:xfrm>
          <a:prstGeom prst="wedgeEllipseCallout">
            <a:avLst>
              <a:gd name="adj1" fmla="val 26595"/>
              <a:gd name="adj2" fmla="val 57953"/>
            </a:avLst>
          </a:prstGeom>
          <a:solidFill>
            <a:srgbClr val="7DFF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Q: Explain why the route to foo.com changed to r2.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5" name="Rectangle 3"/>
          <p:cNvSpPr txBox="1">
            <a:spLocks noChangeArrowheads="1"/>
          </p:cNvSpPr>
          <p:nvPr/>
        </p:nvSpPr>
        <p:spPr bwMode="auto">
          <a:xfrm>
            <a:off x="457200" y="5334000"/>
            <a:ext cx="8458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190"/>
          <p:cNvGrpSpPr/>
          <p:nvPr/>
        </p:nvGrpSpPr>
        <p:grpSpPr>
          <a:xfrm>
            <a:off x="2133600" y="2247900"/>
            <a:ext cx="6324600" cy="1905000"/>
            <a:chOff x="2286000" y="2721596"/>
            <a:chExt cx="6324600" cy="1905000"/>
          </a:xfrm>
        </p:grpSpPr>
        <p:cxnSp>
          <p:nvCxnSpPr>
            <p:cNvPr id="117" name="Straight Connector 116"/>
            <p:cNvCxnSpPr>
              <a:stCxn id="148" idx="4"/>
              <a:endCxn id="170" idx="0"/>
            </p:cNvCxnSpPr>
            <p:nvPr/>
          </p:nvCxnSpPr>
          <p:spPr bwMode="auto">
            <a:xfrm flipV="1">
              <a:off x="4995461" y="3310283"/>
              <a:ext cx="1110476" cy="119178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 rot="5400000" flipH="1" flipV="1">
              <a:off x="3799954" y="3261134"/>
              <a:ext cx="351524" cy="80650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Straight Connector 120"/>
            <p:cNvCxnSpPr>
              <a:endCxn id="148" idx="4"/>
            </p:cNvCxnSpPr>
            <p:nvPr/>
          </p:nvCxnSpPr>
          <p:spPr bwMode="auto">
            <a:xfrm>
              <a:off x="3571556" y="3841001"/>
              <a:ext cx="1423905" cy="661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 rot="5400000" flipH="1" flipV="1">
              <a:off x="5295974" y="4196308"/>
              <a:ext cx="5246" cy="6062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Straight Connector 126"/>
            <p:cNvCxnSpPr/>
            <p:nvPr/>
          </p:nvCxnSpPr>
          <p:spPr bwMode="auto">
            <a:xfrm rot="5400000" flipH="1" flipV="1">
              <a:off x="6213722" y="3879581"/>
              <a:ext cx="5249" cy="12292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8" name="Straight Connector 127"/>
            <p:cNvCxnSpPr/>
            <p:nvPr/>
          </p:nvCxnSpPr>
          <p:spPr bwMode="auto">
            <a:xfrm rot="5400000" flipH="1" flipV="1">
              <a:off x="6838813" y="4037766"/>
              <a:ext cx="445954" cy="46165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5400000" flipH="1">
              <a:off x="6345758" y="3045424"/>
              <a:ext cx="141658" cy="67301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3" name="Group 74"/>
            <p:cNvGrpSpPr>
              <a:grpSpLocks/>
            </p:cNvGrpSpPr>
            <p:nvPr/>
          </p:nvGrpSpPr>
          <p:grpSpPr bwMode="auto">
            <a:xfrm>
              <a:off x="4145669" y="3363241"/>
              <a:ext cx="464788" cy="250768"/>
              <a:chOff x="2423" y="2253"/>
              <a:chExt cx="257" cy="147"/>
            </a:xfrm>
          </p:grpSpPr>
          <p:sp>
            <p:nvSpPr>
              <p:cNvPr id="131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32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4" name="Group 77"/>
              <p:cNvGrpSpPr>
                <a:grpSpLocks/>
              </p:cNvGrpSpPr>
              <p:nvPr/>
            </p:nvGrpSpPr>
            <p:grpSpPr bwMode="auto">
              <a:xfrm>
                <a:off x="2459" y="2254"/>
                <a:ext cx="166" cy="52"/>
                <a:chOff x="2242" y="2225"/>
                <a:chExt cx="626" cy="249"/>
              </a:xfrm>
            </p:grpSpPr>
            <p:sp>
              <p:nvSpPr>
                <p:cNvPr id="134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5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6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7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6" name="Group 74"/>
            <p:cNvGrpSpPr>
              <a:grpSpLocks/>
            </p:cNvGrpSpPr>
            <p:nvPr/>
          </p:nvGrpSpPr>
          <p:grpSpPr bwMode="auto">
            <a:xfrm>
              <a:off x="6598569" y="4365334"/>
              <a:ext cx="464788" cy="250768"/>
              <a:chOff x="2423" y="2253"/>
              <a:chExt cx="257" cy="147"/>
            </a:xfrm>
          </p:grpSpPr>
          <p:sp>
            <p:nvSpPr>
              <p:cNvPr id="139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40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7" name="Group 77"/>
              <p:cNvGrpSpPr>
                <a:grpSpLocks/>
              </p:cNvGrpSpPr>
              <p:nvPr/>
            </p:nvGrpSpPr>
            <p:grpSpPr bwMode="auto">
              <a:xfrm>
                <a:off x="2449" y="2254"/>
                <a:ext cx="166" cy="52"/>
                <a:chOff x="2242" y="2225"/>
                <a:chExt cx="626" cy="249"/>
              </a:xfrm>
            </p:grpSpPr>
            <p:sp>
              <p:nvSpPr>
                <p:cNvPr id="142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3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4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5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8" name="Group 74"/>
            <p:cNvGrpSpPr>
              <a:grpSpLocks/>
            </p:cNvGrpSpPr>
            <p:nvPr/>
          </p:nvGrpSpPr>
          <p:grpSpPr bwMode="auto">
            <a:xfrm>
              <a:off x="4763067" y="4375828"/>
              <a:ext cx="464788" cy="250768"/>
              <a:chOff x="2423" y="2253"/>
              <a:chExt cx="257" cy="147"/>
            </a:xfrm>
          </p:grpSpPr>
          <p:sp>
            <p:nvSpPr>
              <p:cNvPr id="147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48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9" name="Group 77"/>
              <p:cNvGrpSpPr>
                <a:grpSpLocks/>
              </p:cNvGrpSpPr>
              <p:nvPr/>
            </p:nvGrpSpPr>
            <p:grpSpPr bwMode="auto">
              <a:xfrm>
                <a:off x="2453" y="2254"/>
                <a:ext cx="166" cy="52"/>
                <a:chOff x="2242" y="2225"/>
                <a:chExt cx="626" cy="249"/>
              </a:xfrm>
            </p:grpSpPr>
            <p:sp>
              <p:nvSpPr>
                <p:cNvPr id="150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1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2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3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0" name="Group 74"/>
            <p:cNvGrpSpPr>
              <a:grpSpLocks/>
            </p:cNvGrpSpPr>
            <p:nvPr/>
          </p:nvGrpSpPr>
          <p:grpSpPr bwMode="auto">
            <a:xfrm>
              <a:off x="3339163" y="3714765"/>
              <a:ext cx="464788" cy="250768"/>
              <a:chOff x="2423" y="2253"/>
              <a:chExt cx="257" cy="147"/>
            </a:xfrm>
          </p:grpSpPr>
          <p:sp>
            <p:nvSpPr>
              <p:cNvPr id="155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56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11" name="Group 77"/>
              <p:cNvGrpSpPr>
                <a:grpSpLocks/>
              </p:cNvGrpSpPr>
              <p:nvPr/>
            </p:nvGrpSpPr>
            <p:grpSpPr bwMode="auto">
              <a:xfrm>
                <a:off x="2457" y="2254"/>
                <a:ext cx="166" cy="52"/>
                <a:chOff x="2242" y="2225"/>
                <a:chExt cx="626" cy="249"/>
              </a:xfrm>
            </p:grpSpPr>
            <p:sp>
              <p:nvSpPr>
                <p:cNvPr id="158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9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0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1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pic>
          <p:nvPicPr>
            <p:cNvPr id="162" name="Picture 5" descr="MCj0432623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286000" y="3649595"/>
              <a:ext cx="583329" cy="550229"/>
            </a:xfrm>
            <a:prstGeom prst="rect">
              <a:avLst/>
            </a:prstGeom>
            <a:noFill/>
          </p:spPr>
        </p:pic>
        <p:sp>
          <p:nvSpPr>
            <p:cNvPr id="163" name="Text Box 116"/>
            <p:cNvSpPr txBox="1">
              <a:spLocks noChangeArrowheads="1"/>
            </p:cNvSpPr>
            <p:nvPr/>
          </p:nvSpPr>
          <p:spPr bwMode="auto">
            <a:xfrm>
              <a:off x="2299822" y="4124259"/>
              <a:ext cx="817298" cy="4132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dirty="0" smtClean="0"/>
                <a:t>Alice</a:t>
              </a:r>
              <a:endParaRPr lang="en-US" dirty="0"/>
            </a:p>
          </p:txBody>
        </p:sp>
        <p:cxnSp>
          <p:nvCxnSpPr>
            <p:cNvPr id="164" name="Straight Connector 27"/>
            <p:cNvCxnSpPr/>
            <p:nvPr/>
          </p:nvCxnSpPr>
          <p:spPr bwMode="auto">
            <a:xfrm rot="16200000" flipH="1">
              <a:off x="7107023" y="3098832"/>
              <a:ext cx="144370" cy="85222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5" name="Straight Connector 164"/>
            <p:cNvCxnSpPr/>
            <p:nvPr/>
          </p:nvCxnSpPr>
          <p:spPr bwMode="auto">
            <a:xfrm rot="5400000" flipH="1" flipV="1">
              <a:off x="7294505" y="3679186"/>
              <a:ext cx="364545" cy="36831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66" name="Picture 92" descr="MCj04348450000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371706" y="3263154"/>
              <a:ext cx="656332" cy="619090"/>
            </a:xfrm>
            <a:prstGeom prst="rect">
              <a:avLst/>
            </a:prstGeom>
            <a:noFill/>
          </p:spPr>
        </p:pic>
        <p:sp>
          <p:nvSpPr>
            <p:cNvPr id="167" name="Text Box 116"/>
            <p:cNvSpPr txBox="1">
              <a:spLocks noChangeArrowheads="1"/>
            </p:cNvSpPr>
            <p:nvPr/>
          </p:nvSpPr>
          <p:spPr bwMode="auto">
            <a:xfrm>
              <a:off x="7441922" y="3799879"/>
              <a:ext cx="1168678" cy="4132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dirty="0" smtClean="0"/>
                <a:t>foo.com</a:t>
              </a:r>
              <a:endParaRPr lang="en-US" dirty="0"/>
            </a:p>
          </p:txBody>
        </p:sp>
        <p:pic>
          <p:nvPicPr>
            <p:cNvPr id="168" name="Picture 22" descr="MCj04316320000[1]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756350" y="3681074"/>
              <a:ext cx="484079" cy="456612"/>
            </a:xfrm>
            <a:prstGeom prst="rect">
              <a:avLst/>
            </a:prstGeom>
            <a:noFill/>
          </p:spPr>
        </p:pic>
        <p:grpSp>
          <p:nvGrpSpPr>
            <p:cNvPr id="12" name="Group 74"/>
            <p:cNvGrpSpPr>
              <a:grpSpLocks/>
            </p:cNvGrpSpPr>
            <p:nvPr/>
          </p:nvGrpSpPr>
          <p:grpSpPr bwMode="auto">
            <a:xfrm>
              <a:off x="5872638" y="3184899"/>
              <a:ext cx="464788" cy="250768"/>
              <a:chOff x="2423" y="2253"/>
              <a:chExt cx="257" cy="147"/>
            </a:xfrm>
          </p:grpSpPr>
          <p:sp>
            <p:nvSpPr>
              <p:cNvPr id="170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71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13" name="Group 77"/>
              <p:cNvGrpSpPr>
                <a:grpSpLocks/>
              </p:cNvGrpSpPr>
              <p:nvPr/>
            </p:nvGrpSpPr>
            <p:grpSpPr bwMode="auto">
              <a:xfrm>
                <a:off x="2445" y="2254"/>
                <a:ext cx="166" cy="52"/>
                <a:chOff x="2242" y="2225"/>
                <a:chExt cx="626" cy="249"/>
              </a:xfrm>
            </p:grpSpPr>
            <p:sp>
              <p:nvSpPr>
                <p:cNvPr id="173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4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5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6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177" name="Freeform 176"/>
            <p:cNvSpPr/>
            <p:nvPr/>
          </p:nvSpPr>
          <p:spPr>
            <a:xfrm>
              <a:off x="7436007" y="3289705"/>
              <a:ext cx="418222" cy="567933"/>
            </a:xfrm>
            <a:custGeom>
              <a:avLst/>
              <a:gdLst>
                <a:gd name="connsiteX0" fmla="*/ 0 w 293824"/>
                <a:gd name="connsiteY0" fmla="*/ 65857 h 423005"/>
                <a:gd name="connsiteX1" fmla="*/ 5066 w 293824"/>
                <a:gd name="connsiteY1" fmla="*/ 372345 h 423005"/>
                <a:gd name="connsiteX2" fmla="*/ 159577 w 293824"/>
                <a:gd name="connsiteY2" fmla="*/ 423005 h 423005"/>
                <a:gd name="connsiteX3" fmla="*/ 293824 w 293824"/>
                <a:gd name="connsiteY3" fmla="*/ 331818 h 423005"/>
                <a:gd name="connsiteX4" fmla="*/ 291291 w 293824"/>
                <a:gd name="connsiteY4" fmla="*/ 20263 h 423005"/>
                <a:gd name="connsiteX5" fmla="*/ 164643 w 293824"/>
                <a:gd name="connsiteY5" fmla="*/ 0 h 423005"/>
                <a:gd name="connsiteX6" fmla="*/ 0 w 293824"/>
                <a:gd name="connsiteY6" fmla="*/ 65857 h 423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3824" h="423005">
                  <a:moveTo>
                    <a:pt x="0" y="65857"/>
                  </a:moveTo>
                  <a:cubicBezTo>
                    <a:pt x="1689" y="168020"/>
                    <a:pt x="3377" y="270182"/>
                    <a:pt x="5066" y="372345"/>
                  </a:cubicBezTo>
                  <a:lnTo>
                    <a:pt x="159577" y="423005"/>
                  </a:lnTo>
                  <a:lnTo>
                    <a:pt x="293824" y="331818"/>
                  </a:lnTo>
                  <a:cubicBezTo>
                    <a:pt x="292980" y="227966"/>
                    <a:pt x="292135" y="124115"/>
                    <a:pt x="291291" y="20263"/>
                  </a:cubicBezTo>
                  <a:lnTo>
                    <a:pt x="164643" y="0"/>
                  </a:lnTo>
                  <a:lnTo>
                    <a:pt x="0" y="65857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83" name="Straight Connector 182"/>
            <p:cNvCxnSpPr/>
            <p:nvPr/>
          </p:nvCxnSpPr>
          <p:spPr bwMode="auto">
            <a:xfrm rot="5400000">
              <a:off x="5139883" y="2549284"/>
              <a:ext cx="178374" cy="170201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4" name="Group 183"/>
            <p:cNvGrpSpPr/>
            <p:nvPr/>
          </p:nvGrpSpPr>
          <p:grpSpPr>
            <a:xfrm>
              <a:off x="3057612" y="2721596"/>
              <a:ext cx="4486188" cy="1142999"/>
              <a:chOff x="2905212" y="1866900"/>
              <a:chExt cx="4486188" cy="1142999"/>
            </a:xfrm>
          </p:grpSpPr>
          <p:sp>
            <p:nvSpPr>
              <p:cNvPr id="185" name="TextBox 184"/>
              <p:cNvSpPr txBox="1"/>
              <p:nvPr/>
            </p:nvSpPr>
            <p:spPr>
              <a:xfrm>
                <a:off x="5486399" y="1866900"/>
                <a:ext cx="1193777" cy="4132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Route r</a:t>
                </a:r>
                <a:r>
                  <a:rPr lang="en-US" baseline="-25000" dirty="0" smtClean="0"/>
                  <a:t>2</a:t>
                </a:r>
                <a:endParaRPr lang="en-US" baseline="-25000" dirty="0"/>
              </a:p>
            </p:txBody>
          </p:sp>
          <p:cxnSp>
            <p:nvCxnSpPr>
              <p:cNvPr id="186" name="Straight Arrow Connector 185"/>
              <p:cNvCxnSpPr/>
              <p:nvPr/>
            </p:nvCxnSpPr>
            <p:spPr bwMode="auto">
              <a:xfrm flipH="1">
                <a:off x="5466727" y="2171700"/>
                <a:ext cx="248272" cy="270137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87" name="Freeform 186"/>
              <p:cNvSpPr/>
              <p:nvPr/>
            </p:nvSpPr>
            <p:spPr bwMode="auto">
              <a:xfrm>
                <a:off x="2905212" y="2438400"/>
                <a:ext cx="4486188" cy="571499"/>
              </a:xfrm>
              <a:custGeom>
                <a:avLst/>
                <a:gdLst>
                  <a:gd name="connsiteX0" fmla="*/ 3173046 w 3173046"/>
                  <a:gd name="connsiteY0" fmla="*/ 0 h 633046"/>
                  <a:gd name="connsiteX1" fmla="*/ 2962031 w 3173046"/>
                  <a:gd name="connsiteY1" fmla="*/ 281354 h 633046"/>
                  <a:gd name="connsiteX2" fmla="*/ 2665046 w 3173046"/>
                  <a:gd name="connsiteY2" fmla="*/ 593969 h 633046"/>
                  <a:gd name="connsiteX3" fmla="*/ 1805354 w 3173046"/>
                  <a:gd name="connsiteY3" fmla="*/ 633046 h 633046"/>
                  <a:gd name="connsiteX4" fmla="*/ 1375508 w 3173046"/>
                  <a:gd name="connsiteY4" fmla="*/ 617415 h 633046"/>
                  <a:gd name="connsiteX5" fmla="*/ 734646 w 3173046"/>
                  <a:gd name="connsiteY5" fmla="*/ 476738 h 633046"/>
                  <a:gd name="connsiteX6" fmla="*/ 398585 w 3173046"/>
                  <a:gd name="connsiteY6" fmla="*/ 148492 h 633046"/>
                  <a:gd name="connsiteX7" fmla="*/ 0 w 3173046"/>
                  <a:gd name="connsiteY7" fmla="*/ 156308 h 633046"/>
                  <a:gd name="connsiteX0" fmla="*/ 3126154 w 3126154"/>
                  <a:gd name="connsiteY0" fmla="*/ 0 h 554892"/>
                  <a:gd name="connsiteX1" fmla="*/ 2962031 w 3126154"/>
                  <a:gd name="connsiteY1" fmla="*/ 203200 h 554892"/>
                  <a:gd name="connsiteX2" fmla="*/ 2665046 w 3126154"/>
                  <a:gd name="connsiteY2" fmla="*/ 515815 h 554892"/>
                  <a:gd name="connsiteX3" fmla="*/ 1805354 w 3126154"/>
                  <a:gd name="connsiteY3" fmla="*/ 554892 h 554892"/>
                  <a:gd name="connsiteX4" fmla="*/ 1375508 w 3126154"/>
                  <a:gd name="connsiteY4" fmla="*/ 539261 h 554892"/>
                  <a:gd name="connsiteX5" fmla="*/ 734646 w 3126154"/>
                  <a:gd name="connsiteY5" fmla="*/ 398584 h 554892"/>
                  <a:gd name="connsiteX6" fmla="*/ 398585 w 3126154"/>
                  <a:gd name="connsiteY6" fmla="*/ 70338 h 554892"/>
                  <a:gd name="connsiteX7" fmla="*/ 0 w 3126154"/>
                  <a:gd name="connsiteY7" fmla="*/ 78154 h 554892"/>
                  <a:gd name="connsiteX0" fmla="*/ 3126154 w 3126154"/>
                  <a:gd name="connsiteY0" fmla="*/ 226646 h 781538"/>
                  <a:gd name="connsiteX1" fmla="*/ 2962031 w 3126154"/>
                  <a:gd name="connsiteY1" fmla="*/ 429846 h 781538"/>
                  <a:gd name="connsiteX2" fmla="*/ 2665046 w 3126154"/>
                  <a:gd name="connsiteY2" fmla="*/ 742461 h 781538"/>
                  <a:gd name="connsiteX3" fmla="*/ 1805354 w 3126154"/>
                  <a:gd name="connsiteY3" fmla="*/ 781538 h 781538"/>
                  <a:gd name="connsiteX4" fmla="*/ 1375508 w 3126154"/>
                  <a:gd name="connsiteY4" fmla="*/ 765907 h 781538"/>
                  <a:gd name="connsiteX5" fmla="*/ 953476 w 3126154"/>
                  <a:gd name="connsiteY5" fmla="*/ 0 h 781538"/>
                  <a:gd name="connsiteX6" fmla="*/ 398585 w 3126154"/>
                  <a:gd name="connsiteY6" fmla="*/ 296984 h 781538"/>
                  <a:gd name="connsiteX7" fmla="*/ 0 w 3126154"/>
                  <a:gd name="connsiteY7" fmla="*/ 304800 h 781538"/>
                  <a:gd name="connsiteX0" fmla="*/ 3126154 w 3126154"/>
                  <a:gd name="connsiteY0" fmla="*/ 226646 h 781538"/>
                  <a:gd name="connsiteX1" fmla="*/ 2962031 w 3126154"/>
                  <a:gd name="connsiteY1" fmla="*/ 429846 h 781538"/>
                  <a:gd name="connsiteX2" fmla="*/ 2665046 w 3126154"/>
                  <a:gd name="connsiteY2" fmla="*/ 742461 h 781538"/>
                  <a:gd name="connsiteX3" fmla="*/ 1805354 w 3126154"/>
                  <a:gd name="connsiteY3" fmla="*/ 781538 h 781538"/>
                  <a:gd name="connsiteX4" fmla="*/ 1375508 w 3126154"/>
                  <a:gd name="connsiteY4" fmla="*/ 765907 h 781538"/>
                  <a:gd name="connsiteX5" fmla="*/ 953476 w 3126154"/>
                  <a:gd name="connsiteY5" fmla="*/ 0 h 781538"/>
                  <a:gd name="connsiteX6" fmla="*/ 390770 w 3126154"/>
                  <a:gd name="connsiteY6" fmla="*/ 273538 h 781538"/>
                  <a:gd name="connsiteX7" fmla="*/ 0 w 3126154"/>
                  <a:gd name="connsiteY7" fmla="*/ 304800 h 781538"/>
                  <a:gd name="connsiteX0" fmla="*/ 3126154 w 3126154"/>
                  <a:gd name="connsiteY0" fmla="*/ 359509 h 914401"/>
                  <a:gd name="connsiteX1" fmla="*/ 2962031 w 3126154"/>
                  <a:gd name="connsiteY1" fmla="*/ 562709 h 914401"/>
                  <a:gd name="connsiteX2" fmla="*/ 2665046 w 3126154"/>
                  <a:gd name="connsiteY2" fmla="*/ 875324 h 914401"/>
                  <a:gd name="connsiteX3" fmla="*/ 1805354 w 3126154"/>
                  <a:gd name="connsiteY3" fmla="*/ 914401 h 914401"/>
                  <a:gd name="connsiteX4" fmla="*/ 2188308 w 3126154"/>
                  <a:gd name="connsiteY4" fmla="*/ 0 h 914401"/>
                  <a:gd name="connsiteX5" fmla="*/ 953476 w 3126154"/>
                  <a:gd name="connsiteY5" fmla="*/ 132863 h 914401"/>
                  <a:gd name="connsiteX6" fmla="*/ 390770 w 3126154"/>
                  <a:gd name="connsiteY6" fmla="*/ 406401 h 914401"/>
                  <a:gd name="connsiteX7" fmla="*/ 0 w 3126154"/>
                  <a:gd name="connsiteY7" fmla="*/ 437663 h 914401"/>
                  <a:gd name="connsiteX0" fmla="*/ 3126154 w 3126154"/>
                  <a:gd name="connsiteY0" fmla="*/ 359509 h 875324"/>
                  <a:gd name="connsiteX1" fmla="*/ 2962031 w 3126154"/>
                  <a:gd name="connsiteY1" fmla="*/ 562709 h 875324"/>
                  <a:gd name="connsiteX2" fmla="*/ 2665046 w 3126154"/>
                  <a:gd name="connsiteY2" fmla="*/ 875324 h 875324"/>
                  <a:gd name="connsiteX3" fmla="*/ 2641601 w 3126154"/>
                  <a:gd name="connsiteY3" fmla="*/ 125047 h 875324"/>
                  <a:gd name="connsiteX4" fmla="*/ 2188308 w 3126154"/>
                  <a:gd name="connsiteY4" fmla="*/ 0 h 875324"/>
                  <a:gd name="connsiteX5" fmla="*/ 953476 w 3126154"/>
                  <a:gd name="connsiteY5" fmla="*/ 132863 h 875324"/>
                  <a:gd name="connsiteX6" fmla="*/ 390770 w 3126154"/>
                  <a:gd name="connsiteY6" fmla="*/ 406401 h 875324"/>
                  <a:gd name="connsiteX7" fmla="*/ 0 w 3126154"/>
                  <a:gd name="connsiteY7" fmla="*/ 437663 h 875324"/>
                  <a:gd name="connsiteX0" fmla="*/ 3126154 w 3126154"/>
                  <a:gd name="connsiteY0" fmla="*/ 359509 h 562709"/>
                  <a:gd name="connsiteX1" fmla="*/ 2962031 w 3126154"/>
                  <a:gd name="connsiteY1" fmla="*/ 562709 h 562709"/>
                  <a:gd name="connsiteX2" fmla="*/ 2641601 w 3126154"/>
                  <a:gd name="connsiteY2" fmla="*/ 125047 h 562709"/>
                  <a:gd name="connsiteX3" fmla="*/ 2188308 w 3126154"/>
                  <a:gd name="connsiteY3" fmla="*/ 0 h 562709"/>
                  <a:gd name="connsiteX4" fmla="*/ 953476 w 3126154"/>
                  <a:gd name="connsiteY4" fmla="*/ 132863 h 562709"/>
                  <a:gd name="connsiteX5" fmla="*/ 390770 w 3126154"/>
                  <a:gd name="connsiteY5" fmla="*/ 406401 h 562709"/>
                  <a:gd name="connsiteX6" fmla="*/ 0 w 3126154"/>
                  <a:gd name="connsiteY6" fmla="*/ 437663 h 562709"/>
                  <a:gd name="connsiteX0" fmla="*/ 3126154 w 3126154"/>
                  <a:gd name="connsiteY0" fmla="*/ 359509 h 437663"/>
                  <a:gd name="connsiteX1" fmla="*/ 2641601 w 3126154"/>
                  <a:gd name="connsiteY1" fmla="*/ 125047 h 437663"/>
                  <a:gd name="connsiteX2" fmla="*/ 2188308 w 3126154"/>
                  <a:gd name="connsiteY2" fmla="*/ 0 h 437663"/>
                  <a:gd name="connsiteX3" fmla="*/ 953476 w 3126154"/>
                  <a:gd name="connsiteY3" fmla="*/ 132863 h 437663"/>
                  <a:gd name="connsiteX4" fmla="*/ 390770 w 3126154"/>
                  <a:gd name="connsiteY4" fmla="*/ 406401 h 437663"/>
                  <a:gd name="connsiteX5" fmla="*/ 0 w 3126154"/>
                  <a:gd name="connsiteY5" fmla="*/ 437663 h 437663"/>
                  <a:gd name="connsiteX0" fmla="*/ 3110523 w 3110523"/>
                  <a:gd name="connsiteY0" fmla="*/ 203201 h 437663"/>
                  <a:gd name="connsiteX1" fmla="*/ 2641601 w 3110523"/>
                  <a:gd name="connsiteY1" fmla="*/ 125047 h 437663"/>
                  <a:gd name="connsiteX2" fmla="*/ 2188308 w 3110523"/>
                  <a:gd name="connsiteY2" fmla="*/ 0 h 437663"/>
                  <a:gd name="connsiteX3" fmla="*/ 953476 w 3110523"/>
                  <a:gd name="connsiteY3" fmla="*/ 132863 h 437663"/>
                  <a:gd name="connsiteX4" fmla="*/ 390770 w 3110523"/>
                  <a:gd name="connsiteY4" fmla="*/ 406401 h 437663"/>
                  <a:gd name="connsiteX5" fmla="*/ 0 w 3110523"/>
                  <a:gd name="connsiteY5" fmla="*/ 437663 h 437663"/>
                  <a:gd name="connsiteX0" fmla="*/ 3110523 w 3110523"/>
                  <a:gd name="connsiteY0" fmla="*/ 203201 h 437663"/>
                  <a:gd name="connsiteX1" fmla="*/ 2188308 w 3110523"/>
                  <a:gd name="connsiteY1" fmla="*/ 0 h 437663"/>
                  <a:gd name="connsiteX2" fmla="*/ 953476 w 3110523"/>
                  <a:gd name="connsiteY2" fmla="*/ 132863 h 437663"/>
                  <a:gd name="connsiteX3" fmla="*/ 390770 w 3110523"/>
                  <a:gd name="connsiteY3" fmla="*/ 406401 h 437663"/>
                  <a:gd name="connsiteX4" fmla="*/ 0 w 3110523"/>
                  <a:gd name="connsiteY4" fmla="*/ 437663 h 437663"/>
                  <a:gd name="connsiteX0" fmla="*/ 3110523 w 3110523"/>
                  <a:gd name="connsiteY0" fmla="*/ 191199 h 425661"/>
                  <a:gd name="connsiteX1" fmla="*/ 2134630 w 3110523"/>
                  <a:gd name="connsiteY1" fmla="*/ 0 h 425661"/>
                  <a:gd name="connsiteX2" fmla="*/ 953476 w 3110523"/>
                  <a:gd name="connsiteY2" fmla="*/ 120861 h 425661"/>
                  <a:gd name="connsiteX3" fmla="*/ 390770 w 3110523"/>
                  <a:gd name="connsiteY3" fmla="*/ 394399 h 425661"/>
                  <a:gd name="connsiteX4" fmla="*/ 0 w 3110523"/>
                  <a:gd name="connsiteY4" fmla="*/ 425661 h 425661"/>
                  <a:gd name="connsiteX0" fmla="*/ 3151787 w 3151787"/>
                  <a:gd name="connsiteY0" fmla="*/ 227020 h 425661"/>
                  <a:gd name="connsiteX1" fmla="*/ 2134630 w 3151787"/>
                  <a:gd name="connsiteY1" fmla="*/ 0 h 425661"/>
                  <a:gd name="connsiteX2" fmla="*/ 953476 w 3151787"/>
                  <a:gd name="connsiteY2" fmla="*/ 120861 h 425661"/>
                  <a:gd name="connsiteX3" fmla="*/ 390770 w 3151787"/>
                  <a:gd name="connsiteY3" fmla="*/ 394399 h 425661"/>
                  <a:gd name="connsiteX4" fmla="*/ 0 w 3151787"/>
                  <a:gd name="connsiteY4" fmla="*/ 425661 h 4256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51787" h="425661">
                    <a:moveTo>
                      <a:pt x="3151787" y="227020"/>
                    </a:moveTo>
                    <a:lnTo>
                      <a:pt x="2134630" y="0"/>
                    </a:lnTo>
                    <a:lnTo>
                      <a:pt x="953476" y="120861"/>
                    </a:lnTo>
                    <a:lnTo>
                      <a:pt x="390770" y="394399"/>
                    </a:lnTo>
                    <a:lnTo>
                      <a:pt x="0" y="425661"/>
                    </a:lnTo>
                  </a:path>
                </a:pathLst>
              </a:cu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stealth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sp>
        <p:nvSpPr>
          <p:cNvPr id="348" name="Freeform 347"/>
          <p:cNvSpPr/>
          <p:nvPr/>
        </p:nvSpPr>
        <p:spPr bwMode="auto">
          <a:xfrm>
            <a:off x="4241504" y="2677133"/>
            <a:ext cx="362946" cy="307777"/>
          </a:xfrm>
          <a:custGeom>
            <a:avLst/>
            <a:gdLst>
              <a:gd name="connsiteX0" fmla="*/ 0 w 352995"/>
              <a:gd name="connsiteY0" fmla="*/ 351692 h 351692"/>
              <a:gd name="connsiteX1" fmla="*/ 296985 w 352995"/>
              <a:gd name="connsiteY1" fmla="*/ 234461 h 351692"/>
              <a:gd name="connsiteX2" fmla="*/ 336062 w 352995"/>
              <a:gd name="connsiteY2" fmla="*/ 0 h 351692"/>
              <a:gd name="connsiteX0" fmla="*/ 0 w 344528"/>
              <a:gd name="connsiteY0" fmla="*/ 351692 h 351692"/>
              <a:gd name="connsiteX1" fmla="*/ 257908 w 344528"/>
              <a:gd name="connsiteY1" fmla="*/ 203199 h 351692"/>
              <a:gd name="connsiteX2" fmla="*/ 336062 w 344528"/>
              <a:gd name="connsiteY2" fmla="*/ 0 h 351692"/>
              <a:gd name="connsiteX0" fmla="*/ 0 w 344528"/>
              <a:gd name="connsiteY0" fmla="*/ 268102 h 268102"/>
              <a:gd name="connsiteX1" fmla="*/ 257908 w 344528"/>
              <a:gd name="connsiteY1" fmla="*/ 119609 h 268102"/>
              <a:gd name="connsiteX2" fmla="*/ 336062 w 344528"/>
              <a:gd name="connsiteY2" fmla="*/ 0 h 268102"/>
              <a:gd name="connsiteX0" fmla="*/ 0 w 344528"/>
              <a:gd name="connsiteY0" fmla="*/ 268102 h 268102"/>
              <a:gd name="connsiteX1" fmla="*/ 195573 w 344528"/>
              <a:gd name="connsiteY1" fmla="*/ 192750 h 268102"/>
              <a:gd name="connsiteX2" fmla="*/ 336062 w 344528"/>
              <a:gd name="connsiteY2" fmla="*/ 0 h 268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528" h="268102">
                <a:moveTo>
                  <a:pt x="0" y="268102"/>
                </a:moveTo>
                <a:cubicBezTo>
                  <a:pt x="120487" y="238794"/>
                  <a:pt x="139563" y="237434"/>
                  <a:pt x="195573" y="192750"/>
                </a:cubicBezTo>
                <a:cubicBezTo>
                  <a:pt x="251583" y="148066"/>
                  <a:pt x="344528" y="87923"/>
                  <a:pt x="336062" y="0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3595689" y="316443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4073214" y="257389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D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6172200" y="260246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4343400" y="382166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B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6854702" y="3810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C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7" name="Rectangle 3"/>
          <p:cNvSpPr txBox="1">
            <a:spLocks noChangeArrowheads="1"/>
          </p:cNvSpPr>
          <p:nvPr/>
        </p:nvSpPr>
        <p:spPr bwMode="auto">
          <a:xfrm>
            <a:off x="457200" y="5257800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Problem: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a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dversary can …</a:t>
            </a:r>
            <a:endParaRPr lang="en-US" sz="2800" b="1" kern="0" dirty="0" smtClean="0">
              <a:latin typeface="Calibri" pitchFamily="34" charset="0"/>
              <a:cs typeface="Calibri" pitchFamily="34" charset="0"/>
            </a:endParaRPr>
          </a:p>
          <a:p>
            <a:pPr marL="800100" lvl="1" indent="-3429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AU" altLang="zh-CN" sz="2400" dirty="0" smtClean="0">
                <a:latin typeface="Calibri" pitchFamily="34" charset="0"/>
                <a:cs typeface="Calibri" pitchFamily="34" charset="0"/>
              </a:rPr>
              <a:t>... fabricate plausible (yet incorrect) response</a:t>
            </a:r>
          </a:p>
          <a:p>
            <a:pPr marL="800100" lvl="1" indent="-3429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… point accusation towards innocent nodes</a:t>
            </a:r>
          </a:p>
        </p:txBody>
      </p:sp>
      <p:sp>
        <p:nvSpPr>
          <p:cNvPr id="80" name="Oval Callout 79"/>
          <p:cNvSpPr/>
          <p:nvPr/>
        </p:nvSpPr>
        <p:spPr>
          <a:xfrm>
            <a:off x="2743200" y="1485900"/>
            <a:ext cx="3352800" cy="723900"/>
          </a:xfrm>
          <a:prstGeom prst="wedgeEllipseCallout">
            <a:avLst>
              <a:gd name="adj1" fmla="val 5071"/>
              <a:gd name="adj2" fmla="val 68141"/>
            </a:avLst>
          </a:prstGeom>
          <a:solidFill>
            <a:srgbClr val="7DFF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Everything is fine. Router E advertised a new route.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3" name="Cloud Callout 82"/>
          <p:cNvSpPr/>
          <p:nvPr/>
        </p:nvSpPr>
        <p:spPr>
          <a:xfrm>
            <a:off x="4572001" y="1485900"/>
            <a:ext cx="2514599" cy="914400"/>
          </a:xfrm>
          <a:prstGeom prst="cloudCallout">
            <a:avLst>
              <a:gd name="adj1" fmla="val -32082"/>
              <a:gd name="adj2" fmla="val 60201"/>
            </a:avLst>
          </a:prstGeom>
          <a:solidFill>
            <a:srgbClr val="BCFF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 should cover up the intrusion. 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042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Existing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458200" cy="4495800"/>
          </a:xfrm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Existing systems assume trusted components</a:t>
            </a:r>
          </a:p>
          <a:p>
            <a:pPr lvl="1"/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Trusted OS kernel, monitor, or hardware</a:t>
            </a:r>
          </a:p>
          <a:p>
            <a:pPr lvl="2"/>
            <a:r>
              <a:rPr lang="en-US" altLang="zh-CN" sz="2000" dirty="0" smtClean="0">
                <a:latin typeface="Calibri" pitchFamily="34" charset="0"/>
                <a:cs typeface="Calibri" pitchFamily="34" charset="0"/>
              </a:rPr>
              <a:t>E.g. Backtracker [OSDI 06], PASS [USENIX ATC 06],</a:t>
            </a:r>
            <a:r>
              <a:rPr lang="de-DE" altLang="zh-CN" sz="2000" dirty="0" smtClean="0">
                <a:latin typeface="Calibri" pitchFamily="34" charset="0"/>
                <a:cs typeface="Calibri" pitchFamily="34" charset="0"/>
              </a:rPr>
              <a:t> ReVirt [OSDI 02], </a:t>
            </a:r>
            <a:r>
              <a:rPr lang="en-AU" altLang="zh-CN" sz="2000" dirty="0" smtClean="0">
                <a:latin typeface="Calibri" pitchFamily="34" charset="0"/>
                <a:cs typeface="Calibri" pitchFamily="34" charset="0"/>
              </a:rPr>
              <a:t>A2M [SOSP 07] </a:t>
            </a:r>
            <a:endParaRPr lang="de-DE" altLang="zh-CN" sz="20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AU" altLang="zh-CN" sz="2400" dirty="0" smtClean="0">
                <a:latin typeface="Calibri" pitchFamily="34" charset="0"/>
                <a:cs typeface="Calibri" pitchFamily="34" charset="0"/>
              </a:rPr>
              <a:t>These components may have bugs or be compromised</a:t>
            </a:r>
          </a:p>
          <a:p>
            <a:pPr lvl="1"/>
            <a:r>
              <a:rPr lang="en-AU" sz="24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Are there alternatives that do not require such trust?</a:t>
            </a:r>
            <a:endParaRPr lang="de-DE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de-DE" sz="2800" b="1" dirty="0" smtClean="0">
                <a:latin typeface="Calibri" pitchFamily="34" charset="0"/>
                <a:cs typeface="Calibri" pitchFamily="34" charset="0"/>
              </a:rPr>
              <a:t>Our solution:</a:t>
            </a:r>
          </a:p>
          <a:p>
            <a:pPr lvl="1"/>
            <a:r>
              <a:rPr lang="de-DE" sz="2400" dirty="0" smtClean="0">
                <a:latin typeface="Calibri" pitchFamily="34" charset="0"/>
                <a:cs typeface="Calibri" pitchFamily="34" charset="0"/>
              </a:rPr>
              <a:t>We assume no trusted components;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Adversary has 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full control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over 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an arbitrary subset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of the network (Byzantine faults). </a:t>
            </a:r>
          </a:p>
        </p:txBody>
      </p:sp>
      <p:sp>
        <p:nvSpPr>
          <p:cNvPr id="39" name="Slide Number Placeholder 3"/>
          <p:cNvSpPr txBox="1">
            <a:spLocks/>
          </p:cNvSpPr>
          <p:nvPr/>
        </p:nvSpPr>
        <p:spPr bwMode="auto">
          <a:xfrm>
            <a:off x="8305800" y="6248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BB4478-2010-47DB-A8C1-F36CA706AB9A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1819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Ideal Guarantees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458200" cy="4495800"/>
          </a:xfrm>
        </p:spPr>
        <p:txBody>
          <a:bodyPr/>
          <a:lstStyle/>
          <a:p>
            <a:pPr marL="342900" lvl="2" indent="-342900">
              <a:buSzPct val="75000"/>
            </a:pPr>
            <a:r>
              <a:rPr lang="en-AU" altLang="zh-CN" sz="2800" b="1" dirty="0" smtClean="0">
                <a:latin typeface="Calibri" pitchFamily="34" charset="0"/>
                <a:cs typeface="Calibri" pitchFamily="34" charset="0"/>
              </a:rPr>
              <a:t>Ideally: explanation</a:t>
            </a:r>
            <a:r>
              <a:rPr lang="en-US" altLang="zh-CN" sz="2800" b="1" dirty="0" smtClean="0">
                <a:latin typeface="Calibri" pitchFamily="34" charset="0"/>
                <a:cs typeface="Calibri" pitchFamily="34" charset="0"/>
              </a:rPr>
              <a:t> is always complete and accurate</a:t>
            </a:r>
          </a:p>
          <a:p>
            <a:pPr marL="342900" lvl="2" indent="-342900">
              <a:buSzPct val="75000"/>
            </a:pPr>
            <a:r>
              <a:rPr lang="en-US" altLang="zh-CN" sz="2800" b="1" dirty="0" smtClean="0">
                <a:latin typeface="Calibri" pitchFamily="34" charset="0"/>
                <a:cs typeface="Calibri" pitchFamily="34" charset="0"/>
              </a:rPr>
              <a:t>Fundamental limitations</a:t>
            </a:r>
          </a:p>
          <a:p>
            <a:pPr lvl="1"/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E.g. Faulty nodes secretly exchange messages</a:t>
            </a:r>
            <a:endParaRPr lang="en-US" altLang="zh-CN" sz="20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E.g. Faulty nodes communicate outside the system</a:t>
            </a:r>
          </a:p>
          <a:p>
            <a:r>
              <a:rPr lang="en-US" altLang="zh-CN" sz="28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What guarantees can we provide?</a:t>
            </a:r>
          </a:p>
        </p:txBody>
      </p:sp>
      <p:sp>
        <p:nvSpPr>
          <p:cNvPr id="39" name="Slide Number Placeholder 3"/>
          <p:cNvSpPr txBox="1">
            <a:spLocks/>
          </p:cNvSpPr>
          <p:nvPr/>
        </p:nvSpPr>
        <p:spPr bwMode="auto">
          <a:xfrm>
            <a:off x="8305800" y="6248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BB4478-2010-47DB-A8C1-F36CA706AB9A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82165" y="1371601"/>
            <a:ext cx="2409369" cy="64633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Fundamentally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impossible</a:t>
            </a:r>
            <a:endParaRPr lang="en-US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819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Realistic Guarantees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105400"/>
            <a:ext cx="9144000" cy="9906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2600" b="1" dirty="0" smtClean="0">
                <a:latin typeface="Calibri" pitchFamily="34" charset="0"/>
                <a:cs typeface="Calibri" pitchFamily="34" charset="0"/>
              </a:rPr>
              <a:t>No faults: Explanation is </a:t>
            </a:r>
            <a:r>
              <a:rPr lang="en-US" altLang="zh-CN" sz="2600" b="1" dirty="0" smtClean="0">
                <a:solidFill>
                  <a:srgbClr val="0505FF"/>
                </a:solidFill>
                <a:latin typeface="Calibri" pitchFamily="34" charset="0"/>
                <a:cs typeface="Calibri" pitchFamily="34" charset="0"/>
              </a:rPr>
              <a:t>complete and accurate</a:t>
            </a:r>
          </a:p>
          <a:p>
            <a:pPr>
              <a:spcBef>
                <a:spcPts val="600"/>
              </a:spcBef>
            </a:pPr>
            <a:r>
              <a:rPr lang="en-US" altLang="zh-CN" sz="2600" b="1" dirty="0" smtClean="0">
                <a:latin typeface="Calibri" pitchFamily="34" charset="0"/>
                <a:cs typeface="Calibri" pitchFamily="34" charset="0"/>
              </a:rPr>
              <a:t>Byzantine fault: Explanation </a:t>
            </a:r>
            <a:r>
              <a:rPr lang="en-US" altLang="zh-CN" sz="26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identifies at least one faulty node</a:t>
            </a:r>
          </a:p>
          <a:p>
            <a:pPr>
              <a:spcBef>
                <a:spcPts val="600"/>
              </a:spcBef>
            </a:pPr>
            <a:r>
              <a:rPr lang="en-US" altLang="zh-CN" sz="2600" b="1" i="1" dirty="0" smtClean="0">
                <a:latin typeface="Calibri" pitchFamily="34" charset="0"/>
                <a:cs typeface="Calibri" pitchFamily="34" charset="0"/>
              </a:rPr>
              <a:t>Formal definitions and proofs in the paper</a:t>
            </a:r>
            <a:endParaRPr lang="en-AU" altLang="zh-CN" sz="2600" b="1" i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305800" y="6248400"/>
            <a:ext cx="838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BB4478-2010-47DB-A8C1-F36CA706AB9A}" type="slidenum">
              <a:rPr lang="en-US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pic>
        <p:nvPicPr>
          <p:cNvPr id="160" name="Picture 77" descr="MMj03567080000[1]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36890" y="1905000"/>
            <a:ext cx="499930" cy="499931"/>
          </a:xfrm>
          <a:prstGeom prst="rect">
            <a:avLst/>
          </a:prstGeom>
          <a:noFill/>
        </p:spPr>
      </p:pic>
      <p:sp>
        <p:nvSpPr>
          <p:cNvPr id="161" name="Oval 160"/>
          <p:cNvSpPr/>
          <p:nvPr/>
        </p:nvSpPr>
        <p:spPr>
          <a:xfrm>
            <a:off x="2819400" y="1866900"/>
            <a:ext cx="5715000" cy="2095500"/>
          </a:xfrm>
          <a:prstGeom prst="ellipse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TextBox 161"/>
          <p:cNvSpPr txBox="1"/>
          <p:nvPr/>
        </p:nvSpPr>
        <p:spPr>
          <a:xfrm>
            <a:off x="4908084" y="3505200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The Network</a:t>
            </a:r>
            <a:endParaRPr lang="en-US" i="1" baseline="-25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3" name="Oval Callout 162"/>
          <p:cNvSpPr/>
          <p:nvPr/>
        </p:nvSpPr>
        <p:spPr>
          <a:xfrm>
            <a:off x="0" y="1866900"/>
            <a:ext cx="3048000" cy="838200"/>
          </a:xfrm>
          <a:prstGeom prst="wedgeEllipseCallout">
            <a:avLst>
              <a:gd name="adj1" fmla="val 26595"/>
              <a:gd name="adj2" fmla="val 57953"/>
            </a:avLst>
          </a:prstGeom>
          <a:solidFill>
            <a:srgbClr val="7DFF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Q: Why did my route to foo.com change to r2?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4" name="Oval Callout 163"/>
          <p:cNvSpPr/>
          <p:nvPr/>
        </p:nvSpPr>
        <p:spPr>
          <a:xfrm>
            <a:off x="4343400" y="4038600"/>
            <a:ext cx="4572000" cy="952500"/>
          </a:xfrm>
          <a:prstGeom prst="wedgeEllipseCallout">
            <a:avLst>
              <a:gd name="adj1" fmla="val -18641"/>
              <a:gd name="adj2" fmla="val -65543"/>
            </a:avLst>
          </a:prstGeom>
          <a:solidFill>
            <a:srgbClr val="7DFF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A: Because 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someone accessed Router D</a:t>
            </a: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and changed its router configuration 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from X to Y</a:t>
            </a: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66" name="Group 165"/>
          <p:cNvGrpSpPr/>
          <p:nvPr/>
        </p:nvGrpSpPr>
        <p:grpSpPr>
          <a:xfrm>
            <a:off x="2133600" y="1828800"/>
            <a:ext cx="6324600" cy="1752600"/>
            <a:chOff x="2286000" y="2721596"/>
            <a:chExt cx="6324600" cy="1905000"/>
          </a:xfrm>
        </p:grpSpPr>
        <p:cxnSp>
          <p:nvCxnSpPr>
            <p:cNvPr id="167" name="Straight Connector 166"/>
            <p:cNvCxnSpPr>
              <a:stCxn id="207" idx="4"/>
              <a:endCxn id="192" idx="0"/>
            </p:cNvCxnSpPr>
            <p:nvPr/>
          </p:nvCxnSpPr>
          <p:spPr bwMode="auto">
            <a:xfrm flipV="1">
              <a:off x="4995461" y="3310283"/>
              <a:ext cx="1110476" cy="119178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/>
            <p:cNvCxnSpPr/>
            <p:nvPr/>
          </p:nvCxnSpPr>
          <p:spPr bwMode="auto">
            <a:xfrm rot="5400000" flipH="1" flipV="1">
              <a:off x="3799954" y="3261134"/>
              <a:ext cx="351524" cy="80650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9" name="Straight Connector 168"/>
            <p:cNvCxnSpPr>
              <a:endCxn id="207" idx="4"/>
            </p:cNvCxnSpPr>
            <p:nvPr/>
          </p:nvCxnSpPr>
          <p:spPr bwMode="auto">
            <a:xfrm>
              <a:off x="3571556" y="3841001"/>
              <a:ext cx="1423905" cy="661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0" name="Straight Connector 169"/>
            <p:cNvCxnSpPr/>
            <p:nvPr/>
          </p:nvCxnSpPr>
          <p:spPr bwMode="auto">
            <a:xfrm rot="5400000" flipH="1" flipV="1">
              <a:off x="5295974" y="4196308"/>
              <a:ext cx="5246" cy="6062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1" name="Straight Connector 170"/>
            <p:cNvCxnSpPr/>
            <p:nvPr/>
          </p:nvCxnSpPr>
          <p:spPr bwMode="auto">
            <a:xfrm rot="5400000" flipH="1" flipV="1">
              <a:off x="6213722" y="3879581"/>
              <a:ext cx="5249" cy="12292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2" name="Straight Connector 171"/>
            <p:cNvCxnSpPr/>
            <p:nvPr/>
          </p:nvCxnSpPr>
          <p:spPr bwMode="auto">
            <a:xfrm rot="5400000" flipH="1" flipV="1">
              <a:off x="6838813" y="4037766"/>
              <a:ext cx="445954" cy="46165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3" name="Straight Connector 172"/>
            <p:cNvCxnSpPr/>
            <p:nvPr/>
          </p:nvCxnSpPr>
          <p:spPr bwMode="auto">
            <a:xfrm rot="5400000" flipH="1">
              <a:off x="6345758" y="3045424"/>
              <a:ext cx="141658" cy="67301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74" name="Group 74"/>
            <p:cNvGrpSpPr>
              <a:grpSpLocks/>
            </p:cNvGrpSpPr>
            <p:nvPr/>
          </p:nvGrpSpPr>
          <p:grpSpPr bwMode="auto">
            <a:xfrm>
              <a:off x="4145669" y="3363241"/>
              <a:ext cx="464788" cy="250768"/>
              <a:chOff x="2423" y="2253"/>
              <a:chExt cx="257" cy="147"/>
            </a:xfrm>
          </p:grpSpPr>
          <p:sp>
            <p:nvSpPr>
              <p:cNvPr id="220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21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222" name="Group 77"/>
              <p:cNvGrpSpPr>
                <a:grpSpLocks/>
              </p:cNvGrpSpPr>
              <p:nvPr/>
            </p:nvGrpSpPr>
            <p:grpSpPr bwMode="auto">
              <a:xfrm>
                <a:off x="2459" y="2254"/>
                <a:ext cx="166" cy="52"/>
                <a:chOff x="2242" y="2225"/>
                <a:chExt cx="626" cy="249"/>
              </a:xfrm>
            </p:grpSpPr>
            <p:sp>
              <p:nvSpPr>
                <p:cNvPr id="223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4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5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6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75" name="Group 74"/>
            <p:cNvGrpSpPr>
              <a:grpSpLocks/>
            </p:cNvGrpSpPr>
            <p:nvPr/>
          </p:nvGrpSpPr>
          <p:grpSpPr bwMode="auto">
            <a:xfrm>
              <a:off x="6598569" y="4365334"/>
              <a:ext cx="464788" cy="250768"/>
              <a:chOff x="2423" y="2253"/>
              <a:chExt cx="257" cy="147"/>
            </a:xfrm>
          </p:grpSpPr>
          <p:sp>
            <p:nvSpPr>
              <p:cNvPr id="213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14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215" name="Group 77"/>
              <p:cNvGrpSpPr>
                <a:grpSpLocks/>
              </p:cNvGrpSpPr>
              <p:nvPr/>
            </p:nvGrpSpPr>
            <p:grpSpPr bwMode="auto">
              <a:xfrm>
                <a:off x="2449" y="2254"/>
                <a:ext cx="166" cy="52"/>
                <a:chOff x="2242" y="2225"/>
                <a:chExt cx="626" cy="249"/>
              </a:xfrm>
            </p:grpSpPr>
            <p:sp>
              <p:nvSpPr>
                <p:cNvPr id="216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7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8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9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76" name="Group 74"/>
            <p:cNvGrpSpPr>
              <a:grpSpLocks/>
            </p:cNvGrpSpPr>
            <p:nvPr/>
          </p:nvGrpSpPr>
          <p:grpSpPr bwMode="auto">
            <a:xfrm>
              <a:off x="4763067" y="4375828"/>
              <a:ext cx="464788" cy="250768"/>
              <a:chOff x="2423" y="2253"/>
              <a:chExt cx="257" cy="147"/>
            </a:xfrm>
          </p:grpSpPr>
          <p:sp>
            <p:nvSpPr>
              <p:cNvPr id="206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07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208" name="Group 77"/>
              <p:cNvGrpSpPr>
                <a:grpSpLocks/>
              </p:cNvGrpSpPr>
              <p:nvPr/>
            </p:nvGrpSpPr>
            <p:grpSpPr bwMode="auto">
              <a:xfrm>
                <a:off x="2453" y="2254"/>
                <a:ext cx="166" cy="52"/>
                <a:chOff x="2242" y="2225"/>
                <a:chExt cx="626" cy="249"/>
              </a:xfrm>
            </p:grpSpPr>
            <p:sp>
              <p:nvSpPr>
                <p:cNvPr id="209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0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1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2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77" name="Group 74"/>
            <p:cNvGrpSpPr>
              <a:grpSpLocks/>
            </p:cNvGrpSpPr>
            <p:nvPr/>
          </p:nvGrpSpPr>
          <p:grpSpPr bwMode="auto">
            <a:xfrm>
              <a:off x="3339163" y="3714765"/>
              <a:ext cx="464788" cy="250768"/>
              <a:chOff x="2423" y="2253"/>
              <a:chExt cx="257" cy="147"/>
            </a:xfrm>
          </p:grpSpPr>
          <p:sp>
            <p:nvSpPr>
              <p:cNvPr id="199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00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201" name="Group 77"/>
              <p:cNvGrpSpPr>
                <a:grpSpLocks/>
              </p:cNvGrpSpPr>
              <p:nvPr/>
            </p:nvGrpSpPr>
            <p:grpSpPr bwMode="auto">
              <a:xfrm>
                <a:off x="2457" y="2254"/>
                <a:ext cx="166" cy="52"/>
                <a:chOff x="2242" y="2225"/>
                <a:chExt cx="626" cy="249"/>
              </a:xfrm>
            </p:grpSpPr>
            <p:sp>
              <p:nvSpPr>
                <p:cNvPr id="202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3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4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5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pic>
          <p:nvPicPr>
            <p:cNvPr id="178" name="Picture 5" descr="MCj0432623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286000" y="3649595"/>
              <a:ext cx="583329" cy="550229"/>
            </a:xfrm>
            <a:prstGeom prst="rect">
              <a:avLst/>
            </a:prstGeom>
            <a:noFill/>
          </p:spPr>
        </p:pic>
        <p:sp>
          <p:nvSpPr>
            <p:cNvPr id="179" name="Text Box 116"/>
            <p:cNvSpPr txBox="1">
              <a:spLocks noChangeArrowheads="1"/>
            </p:cNvSpPr>
            <p:nvPr/>
          </p:nvSpPr>
          <p:spPr bwMode="auto">
            <a:xfrm>
              <a:off x="2299822" y="4124259"/>
              <a:ext cx="817298" cy="4132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dirty="0" smtClean="0"/>
                <a:t>Alice</a:t>
              </a:r>
              <a:endParaRPr lang="en-US" dirty="0"/>
            </a:p>
          </p:txBody>
        </p:sp>
        <p:cxnSp>
          <p:nvCxnSpPr>
            <p:cNvPr id="180" name="Straight Connector 27"/>
            <p:cNvCxnSpPr/>
            <p:nvPr/>
          </p:nvCxnSpPr>
          <p:spPr bwMode="auto">
            <a:xfrm rot="16200000" flipH="1">
              <a:off x="7107023" y="3098832"/>
              <a:ext cx="144370" cy="85222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1" name="Straight Connector 180"/>
            <p:cNvCxnSpPr/>
            <p:nvPr/>
          </p:nvCxnSpPr>
          <p:spPr bwMode="auto">
            <a:xfrm rot="5400000" flipH="1" flipV="1">
              <a:off x="7294505" y="3679186"/>
              <a:ext cx="364545" cy="36831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82" name="Picture 92" descr="MCj04348450000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371706" y="3263154"/>
              <a:ext cx="656332" cy="619090"/>
            </a:xfrm>
            <a:prstGeom prst="rect">
              <a:avLst/>
            </a:prstGeom>
            <a:noFill/>
          </p:spPr>
        </p:pic>
        <p:sp>
          <p:nvSpPr>
            <p:cNvPr id="183" name="Text Box 116"/>
            <p:cNvSpPr txBox="1">
              <a:spLocks noChangeArrowheads="1"/>
            </p:cNvSpPr>
            <p:nvPr/>
          </p:nvSpPr>
          <p:spPr bwMode="auto">
            <a:xfrm>
              <a:off x="7441922" y="3799879"/>
              <a:ext cx="1168678" cy="4132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dirty="0" smtClean="0"/>
                <a:t>foo.com</a:t>
              </a:r>
              <a:endParaRPr lang="en-US" dirty="0"/>
            </a:p>
          </p:txBody>
        </p:sp>
        <p:pic>
          <p:nvPicPr>
            <p:cNvPr id="184" name="Picture 22" descr="MCj04316320000[1]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756350" y="3681074"/>
              <a:ext cx="484079" cy="456612"/>
            </a:xfrm>
            <a:prstGeom prst="rect">
              <a:avLst/>
            </a:prstGeom>
            <a:noFill/>
          </p:spPr>
        </p:pic>
        <p:grpSp>
          <p:nvGrpSpPr>
            <p:cNvPr id="185" name="Group 74"/>
            <p:cNvGrpSpPr>
              <a:grpSpLocks/>
            </p:cNvGrpSpPr>
            <p:nvPr/>
          </p:nvGrpSpPr>
          <p:grpSpPr bwMode="auto">
            <a:xfrm>
              <a:off x="5872638" y="3184899"/>
              <a:ext cx="464788" cy="250768"/>
              <a:chOff x="2423" y="2253"/>
              <a:chExt cx="257" cy="147"/>
            </a:xfrm>
          </p:grpSpPr>
          <p:sp>
            <p:nvSpPr>
              <p:cNvPr id="192" name="AutoShape 75"/>
              <p:cNvSpPr>
                <a:spLocks noChangeArrowheads="1"/>
              </p:cNvSpPr>
              <p:nvPr/>
            </p:nvSpPr>
            <p:spPr bwMode="auto">
              <a:xfrm>
                <a:off x="2424" y="2253"/>
                <a:ext cx="256" cy="147"/>
              </a:xfrm>
              <a:prstGeom prst="ca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93" name="Oval 76"/>
              <p:cNvSpPr>
                <a:spLocks noChangeArrowheads="1"/>
              </p:cNvSpPr>
              <p:nvPr/>
            </p:nvSpPr>
            <p:spPr bwMode="auto">
              <a:xfrm>
                <a:off x="2423" y="2253"/>
                <a:ext cx="257" cy="74"/>
              </a:xfrm>
              <a:prstGeom prst="ellipse">
                <a:avLst/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194" name="Group 77"/>
              <p:cNvGrpSpPr>
                <a:grpSpLocks/>
              </p:cNvGrpSpPr>
              <p:nvPr/>
            </p:nvGrpSpPr>
            <p:grpSpPr bwMode="auto">
              <a:xfrm>
                <a:off x="2445" y="2254"/>
                <a:ext cx="166" cy="52"/>
                <a:chOff x="2242" y="2225"/>
                <a:chExt cx="626" cy="249"/>
              </a:xfrm>
            </p:grpSpPr>
            <p:sp>
              <p:nvSpPr>
                <p:cNvPr id="195" name="Freeform 78"/>
                <p:cNvSpPr>
                  <a:spLocks/>
                </p:cNvSpPr>
                <p:nvPr/>
              </p:nvSpPr>
              <p:spPr bwMode="auto">
                <a:xfrm>
                  <a:off x="2247" y="2225"/>
                  <a:ext cx="319" cy="114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67" y="86"/>
                    </a:cxn>
                    <a:cxn ang="0">
                      <a:pos x="94" y="110"/>
                    </a:cxn>
                    <a:cxn ang="0">
                      <a:pos x="273" y="114"/>
                    </a:cxn>
                    <a:cxn ang="0">
                      <a:pos x="319" y="38"/>
                    </a:cxn>
                    <a:cxn ang="0">
                      <a:pos x="245" y="62"/>
                    </a:cxn>
                    <a:cxn ang="0">
                      <a:pos x="107" y="0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19" h="114">
                      <a:moveTo>
                        <a:pt x="0" y="18"/>
                      </a:moveTo>
                      <a:lnTo>
                        <a:pt x="167" y="86"/>
                      </a:lnTo>
                      <a:lnTo>
                        <a:pt x="94" y="110"/>
                      </a:lnTo>
                      <a:lnTo>
                        <a:pt x="273" y="114"/>
                      </a:lnTo>
                      <a:lnTo>
                        <a:pt x="319" y="38"/>
                      </a:lnTo>
                      <a:lnTo>
                        <a:pt x="245" y="62"/>
                      </a:lnTo>
                      <a:lnTo>
                        <a:pt x="107" y="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6" name="Freeform 79"/>
                <p:cNvSpPr>
                  <a:spLocks/>
                </p:cNvSpPr>
                <p:nvPr/>
              </p:nvSpPr>
              <p:spPr bwMode="auto">
                <a:xfrm>
                  <a:off x="2539" y="2361"/>
                  <a:ext cx="329" cy="113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19" y="3"/>
                    </a:cxn>
                    <a:cxn ang="0">
                      <a:pos x="213" y="0"/>
                    </a:cxn>
                    <a:cxn ang="0">
                      <a:pos x="144" y="22"/>
                    </a:cxn>
                    <a:cxn ang="0">
                      <a:pos x="329" y="89"/>
                    </a:cxn>
                    <a:cxn ang="0">
                      <a:pos x="224" y="113"/>
                    </a:cxn>
                    <a:cxn ang="0">
                      <a:pos x="70" y="49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329" h="113">
                      <a:moveTo>
                        <a:pt x="0" y="72"/>
                      </a:moveTo>
                      <a:lnTo>
                        <a:pt x="19" y="3"/>
                      </a:lnTo>
                      <a:lnTo>
                        <a:pt x="213" y="0"/>
                      </a:lnTo>
                      <a:lnTo>
                        <a:pt x="144" y="22"/>
                      </a:lnTo>
                      <a:lnTo>
                        <a:pt x="329" y="89"/>
                      </a:lnTo>
                      <a:lnTo>
                        <a:pt x="224" y="113"/>
                      </a:lnTo>
                      <a:lnTo>
                        <a:pt x="70" y="49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7" name="Freeform 80"/>
                <p:cNvSpPr>
                  <a:spLocks/>
                </p:cNvSpPr>
                <p:nvPr/>
              </p:nvSpPr>
              <p:spPr bwMode="auto">
                <a:xfrm>
                  <a:off x="2242" y="2354"/>
                  <a:ext cx="287" cy="105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26" y="105"/>
                    </a:cxn>
                    <a:cxn ang="0">
                      <a:pos x="218" y="103"/>
                    </a:cxn>
                    <a:cxn ang="0">
                      <a:pos x="146" y="81"/>
                    </a:cxn>
                    <a:cxn ang="0">
                      <a:pos x="287" y="27"/>
                    </a:cxn>
                    <a:cxn ang="0">
                      <a:pos x="219" y="0"/>
                    </a:cxn>
                    <a:cxn ang="0">
                      <a:pos x="60" y="63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287" h="105">
                      <a:moveTo>
                        <a:pt x="0" y="45"/>
                      </a:moveTo>
                      <a:lnTo>
                        <a:pt x="26" y="105"/>
                      </a:lnTo>
                      <a:lnTo>
                        <a:pt x="218" y="103"/>
                      </a:lnTo>
                      <a:lnTo>
                        <a:pt x="146" y="81"/>
                      </a:lnTo>
                      <a:lnTo>
                        <a:pt x="287" y="27"/>
                      </a:lnTo>
                      <a:lnTo>
                        <a:pt x="219" y="0"/>
                      </a:lnTo>
                      <a:lnTo>
                        <a:pt x="60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8" name="Freeform 81"/>
                <p:cNvSpPr>
                  <a:spLocks/>
                </p:cNvSpPr>
                <p:nvPr/>
              </p:nvSpPr>
              <p:spPr bwMode="auto">
                <a:xfrm>
                  <a:off x="2558" y="2244"/>
                  <a:ext cx="291" cy="10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68" y="105"/>
                    </a:cxn>
                    <a:cxn ang="0">
                      <a:pos x="217" y="39"/>
                    </a:cxn>
                    <a:cxn ang="0">
                      <a:pos x="291" y="61"/>
                    </a:cxn>
                    <a:cxn ang="0">
                      <a:pos x="261" y="0"/>
                    </a:cxn>
                    <a:cxn ang="0">
                      <a:pos x="94" y="1"/>
                    </a:cxn>
                    <a:cxn ang="0">
                      <a:pos x="142" y="19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91" h="105">
                      <a:moveTo>
                        <a:pt x="0" y="75"/>
                      </a:moveTo>
                      <a:lnTo>
                        <a:pt x="68" y="105"/>
                      </a:lnTo>
                      <a:lnTo>
                        <a:pt x="217" y="39"/>
                      </a:lnTo>
                      <a:lnTo>
                        <a:pt x="291" y="61"/>
                      </a:lnTo>
                      <a:lnTo>
                        <a:pt x="261" y="0"/>
                      </a:lnTo>
                      <a:lnTo>
                        <a:pt x="94" y="1"/>
                      </a:lnTo>
                      <a:lnTo>
                        <a:pt x="142" y="1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186" name="Freeform 185"/>
            <p:cNvSpPr/>
            <p:nvPr/>
          </p:nvSpPr>
          <p:spPr>
            <a:xfrm>
              <a:off x="7436007" y="3289705"/>
              <a:ext cx="418222" cy="567933"/>
            </a:xfrm>
            <a:custGeom>
              <a:avLst/>
              <a:gdLst>
                <a:gd name="connsiteX0" fmla="*/ 0 w 293824"/>
                <a:gd name="connsiteY0" fmla="*/ 65857 h 423005"/>
                <a:gd name="connsiteX1" fmla="*/ 5066 w 293824"/>
                <a:gd name="connsiteY1" fmla="*/ 372345 h 423005"/>
                <a:gd name="connsiteX2" fmla="*/ 159577 w 293824"/>
                <a:gd name="connsiteY2" fmla="*/ 423005 h 423005"/>
                <a:gd name="connsiteX3" fmla="*/ 293824 w 293824"/>
                <a:gd name="connsiteY3" fmla="*/ 331818 h 423005"/>
                <a:gd name="connsiteX4" fmla="*/ 291291 w 293824"/>
                <a:gd name="connsiteY4" fmla="*/ 20263 h 423005"/>
                <a:gd name="connsiteX5" fmla="*/ 164643 w 293824"/>
                <a:gd name="connsiteY5" fmla="*/ 0 h 423005"/>
                <a:gd name="connsiteX6" fmla="*/ 0 w 293824"/>
                <a:gd name="connsiteY6" fmla="*/ 65857 h 423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3824" h="423005">
                  <a:moveTo>
                    <a:pt x="0" y="65857"/>
                  </a:moveTo>
                  <a:cubicBezTo>
                    <a:pt x="1689" y="168020"/>
                    <a:pt x="3377" y="270182"/>
                    <a:pt x="5066" y="372345"/>
                  </a:cubicBezTo>
                  <a:lnTo>
                    <a:pt x="159577" y="423005"/>
                  </a:lnTo>
                  <a:lnTo>
                    <a:pt x="293824" y="331818"/>
                  </a:lnTo>
                  <a:cubicBezTo>
                    <a:pt x="292980" y="227966"/>
                    <a:pt x="292135" y="124115"/>
                    <a:pt x="291291" y="20263"/>
                  </a:cubicBezTo>
                  <a:lnTo>
                    <a:pt x="164643" y="0"/>
                  </a:lnTo>
                  <a:lnTo>
                    <a:pt x="0" y="65857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87" name="Straight Connector 186"/>
            <p:cNvCxnSpPr/>
            <p:nvPr/>
          </p:nvCxnSpPr>
          <p:spPr bwMode="auto">
            <a:xfrm rot="5400000">
              <a:off x="5139883" y="2549284"/>
              <a:ext cx="178374" cy="170201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88" name="Group 183"/>
            <p:cNvGrpSpPr/>
            <p:nvPr/>
          </p:nvGrpSpPr>
          <p:grpSpPr>
            <a:xfrm>
              <a:off x="3057612" y="2721596"/>
              <a:ext cx="4486188" cy="1142999"/>
              <a:chOff x="2905212" y="1866900"/>
              <a:chExt cx="4486188" cy="1142999"/>
            </a:xfrm>
          </p:grpSpPr>
          <p:sp>
            <p:nvSpPr>
              <p:cNvPr id="189" name="TextBox 188"/>
              <p:cNvSpPr txBox="1"/>
              <p:nvPr/>
            </p:nvSpPr>
            <p:spPr>
              <a:xfrm>
                <a:off x="5486399" y="1866900"/>
                <a:ext cx="1193777" cy="4132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Route r</a:t>
                </a:r>
                <a:r>
                  <a:rPr lang="en-US" baseline="-25000" dirty="0" smtClean="0"/>
                  <a:t>2</a:t>
                </a:r>
                <a:endParaRPr lang="en-US" baseline="-25000" dirty="0"/>
              </a:p>
            </p:txBody>
          </p:sp>
          <p:cxnSp>
            <p:nvCxnSpPr>
              <p:cNvPr id="190" name="Straight Arrow Connector 189"/>
              <p:cNvCxnSpPr/>
              <p:nvPr/>
            </p:nvCxnSpPr>
            <p:spPr bwMode="auto">
              <a:xfrm flipH="1">
                <a:off x="5466727" y="2171700"/>
                <a:ext cx="248272" cy="270137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91" name="Freeform 190"/>
              <p:cNvSpPr/>
              <p:nvPr/>
            </p:nvSpPr>
            <p:spPr bwMode="auto">
              <a:xfrm>
                <a:off x="2905212" y="2438400"/>
                <a:ext cx="4486188" cy="571499"/>
              </a:xfrm>
              <a:custGeom>
                <a:avLst/>
                <a:gdLst>
                  <a:gd name="connsiteX0" fmla="*/ 3173046 w 3173046"/>
                  <a:gd name="connsiteY0" fmla="*/ 0 h 633046"/>
                  <a:gd name="connsiteX1" fmla="*/ 2962031 w 3173046"/>
                  <a:gd name="connsiteY1" fmla="*/ 281354 h 633046"/>
                  <a:gd name="connsiteX2" fmla="*/ 2665046 w 3173046"/>
                  <a:gd name="connsiteY2" fmla="*/ 593969 h 633046"/>
                  <a:gd name="connsiteX3" fmla="*/ 1805354 w 3173046"/>
                  <a:gd name="connsiteY3" fmla="*/ 633046 h 633046"/>
                  <a:gd name="connsiteX4" fmla="*/ 1375508 w 3173046"/>
                  <a:gd name="connsiteY4" fmla="*/ 617415 h 633046"/>
                  <a:gd name="connsiteX5" fmla="*/ 734646 w 3173046"/>
                  <a:gd name="connsiteY5" fmla="*/ 476738 h 633046"/>
                  <a:gd name="connsiteX6" fmla="*/ 398585 w 3173046"/>
                  <a:gd name="connsiteY6" fmla="*/ 148492 h 633046"/>
                  <a:gd name="connsiteX7" fmla="*/ 0 w 3173046"/>
                  <a:gd name="connsiteY7" fmla="*/ 156308 h 633046"/>
                  <a:gd name="connsiteX0" fmla="*/ 3126154 w 3126154"/>
                  <a:gd name="connsiteY0" fmla="*/ 0 h 554892"/>
                  <a:gd name="connsiteX1" fmla="*/ 2962031 w 3126154"/>
                  <a:gd name="connsiteY1" fmla="*/ 203200 h 554892"/>
                  <a:gd name="connsiteX2" fmla="*/ 2665046 w 3126154"/>
                  <a:gd name="connsiteY2" fmla="*/ 515815 h 554892"/>
                  <a:gd name="connsiteX3" fmla="*/ 1805354 w 3126154"/>
                  <a:gd name="connsiteY3" fmla="*/ 554892 h 554892"/>
                  <a:gd name="connsiteX4" fmla="*/ 1375508 w 3126154"/>
                  <a:gd name="connsiteY4" fmla="*/ 539261 h 554892"/>
                  <a:gd name="connsiteX5" fmla="*/ 734646 w 3126154"/>
                  <a:gd name="connsiteY5" fmla="*/ 398584 h 554892"/>
                  <a:gd name="connsiteX6" fmla="*/ 398585 w 3126154"/>
                  <a:gd name="connsiteY6" fmla="*/ 70338 h 554892"/>
                  <a:gd name="connsiteX7" fmla="*/ 0 w 3126154"/>
                  <a:gd name="connsiteY7" fmla="*/ 78154 h 554892"/>
                  <a:gd name="connsiteX0" fmla="*/ 3126154 w 3126154"/>
                  <a:gd name="connsiteY0" fmla="*/ 226646 h 781538"/>
                  <a:gd name="connsiteX1" fmla="*/ 2962031 w 3126154"/>
                  <a:gd name="connsiteY1" fmla="*/ 429846 h 781538"/>
                  <a:gd name="connsiteX2" fmla="*/ 2665046 w 3126154"/>
                  <a:gd name="connsiteY2" fmla="*/ 742461 h 781538"/>
                  <a:gd name="connsiteX3" fmla="*/ 1805354 w 3126154"/>
                  <a:gd name="connsiteY3" fmla="*/ 781538 h 781538"/>
                  <a:gd name="connsiteX4" fmla="*/ 1375508 w 3126154"/>
                  <a:gd name="connsiteY4" fmla="*/ 765907 h 781538"/>
                  <a:gd name="connsiteX5" fmla="*/ 953476 w 3126154"/>
                  <a:gd name="connsiteY5" fmla="*/ 0 h 781538"/>
                  <a:gd name="connsiteX6" fmla="*/ 398585 w 3126154"/>
                  <a:gd name="connsiteY6" fmla="*/ 296984 h 781538"/>
                  <a:gd name="connsiteX7" fmla="*/ 0 w 3126154"/>
                  <a:gd name="connsiteY7" fmla="*/ 304800 h 781538"/>
                  <a:gd name="connsiteX0" fmla="*/ 3126154 w 3126154"/>
                  <a:gd name="connsiteY0" fmla="*/ 226646 h 781538"/>
                  <a:gd name="connsiteX1" fmla="*/ 2962031 w 3126154"/>
                  <a:gd name="connsiteY1" fmla="*/ 429846 h 781538"/>
                  <a:gd name="connsiteX2" fmla="*/ 2665046 w 3126154"/>
                  <a:gd name="connsiteY2" fmla="*/ 742461 h 781538"/>
                  <a:gd name="connsiteX3" fmla="*/ 1805354 w 3126154"/>
                  <a:gd name="connsiteY3" fmla="*/ 781538 h 781538"/>
                  <a:gd name="connsiteX4" fmla="*/ 1375508 w 3126154"/>
                  <a:gd name="connsiteY4" fmla="*/ 765907 h 781538"/>
                  <a:gd name="connsiteX5" fmla="*/ 953476 w 3126154"/>
                  <a:gd name="connsiteY5" fmla="*/ 0 h 781538"/>
                  <a:gd name="connsiteX6" fmla="*/ 390770 w 3126154"/>
                  <a:gd name="connsiteY6" fmla="*/ 273538 h 781538"/>
                  <a:gd name="connsiteX7" fmla="*/ 0 w 3126154"/>
                  <a:gd name="connsiteY7" fmla="*/ 304800 h 781538"/>
                  <a:gd name="connsiteX0" fmla="*/ 3126154 w 3126154"/>
                  <a:gd name="connsiteY0" fmla="*/ 359509 h 914401"/>
                  <a:gd name="connsiteX1" fmla="*/ 2962031 w 3126154"/>
                  <a:gd name="connsiteY1" fmla="*/ 562709 h 914401"/>
                  <a:gd name="connsiteX2" fmla="*/ 2665046 w 3126154"/>
                  <a:gd name="connsiteY2" fmla="*/ 875324 h 914401"/>
                  <a:gd name="connsiteX3" fmla="*/ 1805354 w 3126154"/>
                  <a:gd name="connsiteY3" fmla="*/ 914401 h 914401"/>
                  <a:gd name="connsiteX4" fmla="*/ 2188308 w 3126154"/>
                  <a:gd name="connsiteY4" fmla="*/ 0 h 914401"/>
                  <a:gd name="connsiteX5" fmla="*/ 953476 w 3126154"/>
                  <a:gd name="connsiteY5" fmla="*/ 132863 h 914401"/>
                  <a:gd name="connsiteX6" fmla="*/ 390770 w 3126154"/>
                  <a:gd name="connsiteY6" fmla="*/ 406401 h 914401"/>
                  <a:gd name="connsiteX7" fmla="*/ 0 w 3126154"/>
                  <a:gd name="connsiteY7" fmla="*/ 437663 h 914401"/>
                  <a:gd name="connsiteX0" fmla="*/ 3126154 w 3126154"/>
                  <a:gd name="connsiteY0" fmla="*/ 359509 h 875324"/>
                  <a:gd name="connsiteX1" fmla="*/ 2962031 w 3126154"/>
                  <a:gd name="connsiteY1" fmla="*/ 562709 h 875324"/>
                  <a:gd name="connsiteX2" fmla="*/ 2665046 w 3126154"/>
                  <a:gd name="connsiteY2" fmla="*/ 875324 h 875324"/>
                  <a:gd name="connsiteX3" fmla="*/ 2641601 w 3126154"/>
                  <a:gd name="connsiteY3" fmla="*/ 125047 h 875324"/>
                  <a:gd name="connsiteX4" fmla="*/ 2188308 w 3126154"/>
                  <a:gd name="connsiteY4" fmla="*/ 0 h 875324"/>
                  <a:gd name="connsiteX5" fmla="*/ 953476 w 3126154"/>
                  <a:gd name="connsiteY5" fmla="*/ 132863 h 875324"/>
                  <a:gd name="connsiteX6" fmla="*/ 390770 w 3126154"/>
                  <a:gd name="connsiteY6" fmla="*/ 406401 h 875324"/>
                  <a:gd name="connsiteX7" fmla="*/ 0 w 3126154"/>
                  <a:gd name="connsiteY7" fmla="*/ 437663 h 875324"/>
                  <a:gd name="connsiteX0" fmla="*/ 3126154 w 3126154"/>
                  <a:gd name="connsiteY0" fmla="*/ 359509 h 562709"/>
                  <a:gd name="connsiteX1" fmla="*/ 2962031 w 3126154"/>
                  <a:gd name="connsiteY1" fmla="*/ 562709 h 562709"/>
                  <a:gd name="connsiteX2" fmla="*/ 2641601 w 3126154"/>
                  <a:gd name="connsiteY2" fmla="*/ 125047 h 562709"/>
                  <a:gd name="connsiteX3" fmla="*/ 2188308 w 3126154"/>
                  <a:gd name="connsiteY3" fmla="*/ 0 h 562709"/>
                  <a:gd name="connsiteX4" fmla="*/ 953476 w 3126154"/>
                  <a:gd name="connsiteY4" fmla="*/ 132863 h 562709"/>
                  <a:gd name="connsiteX5" fmla="*/ 390770 w 3126154"/>
                  <a:gd name="connsiteY5" fmla="*/ 406401 h 562709"/>
                  <a:gd name="connsiteX6" fmla="*/ 0 w 3126154"/>
                  <a:gd name="connsiteY6" fmla="*/ 437663 h 562709"/>
                  <a:gd name="connsiteX0" fmla="*/ 3126154 w 3126154"/>
                  <a:gd name="connsiteY0" fmla="*/ 359509 h 437663"/>
                  <a:gd name="connsiteX1" fmla="*/ 2641601 w 3126154"/>
                  <a:gd name="connsiteY1" fmla="*/ 125047 h 437663"/>
                  <a:gd name="connsiteX2" fmla="*/ 2188308 w 3126154"/>
                  <a:gd name="connsiteY2" fmla="*/ 0 h 437663"/>
                  <a:gd name="connsiteX3" fmla="*/ 953476 w 3126154"/>
                  <a:gd name="connsiteY3" fmla="*/ 132863 h 437663"/>
                  <a:gd name="connsiteX4" fmla="*/ 390770 w 3126154"/>
                  <a:gd name="connsiteY4" fmla="*/ 406401 h 437663"/>
                  <a:gd name="connsiteX5" fmla="*/ 0 w 3126154"/>
                  <a:gd name="connsiteY5" fmla="*/ 437663 h 437663"/>
                  <a:gd name="connsiteX0" fmla="*/ 3110523 w 3110523"/>
                  <a:gd name="connsiteY0" fmla="*/ 203201 h 437663"/>
                  <a:gd name="connsiteX1" fmla="*/ 2641601 w 3110523"/>
                  <a:gd name="connsiteY1" fmla="*/ 125047 h 437663"/>
                  <a:gd name="connsiteX2" fmla="*/ 2188308 w 3110523"/>
                  <a:gd name="connsiteY2" fmla="*/ 0 h 437663"/>
                  <a:gd name="connsiteX3" fmla="*/ 953476 w 3110523"/>
                  <a:gd name="connsiteY3" fmla="*/ 132863 h 437663"/>
                  <a:gd name="connsiteX4" fmla="*/ 390770 w 3110523"/>
                  <a:gd name="connsiteY4" fmla="*/ 406401 h 437663"/>
                  <a:gd name="connsiteX5" fmla="*/ 0 w 3110523"/>
                  <a:gd name="connsiteY5" fmla="*/ 437663 h 437663"/>
                  <a:gd name="connsiteX0" fmla="*/ 3110523 w 3110523"/>
                  <a:gd name="connsiteY0" fmla="*/ 203201 h 437663"/>
                  <a:gd name="connsiteX1" fmla="*/ 2188308 w 3110523"/>
                  <a:gd name="connsiteY1" fmla="*/ 0 h 437663"/>
                  <a:gd name="connsiteX2" fmla="*/ 953476 w 3110523"/>
                  <a:gd name="connsiteY2" fmla="*/ 132863 h 437663"/>
                  <a:gd name="connsiteX3" fmla="*/ 390770 w 3110523"/>
                  <a:gd name="connsiteY3" fmla="*/ 406401 h 437663"/>
                  <a:gd name="connsiteX4" fmla="*/ 0 w 3110523"/>
                  <a:gd name="connsiteY4" fmla="*/ 437663 h 437663"/>
                  <a:gd name="connsiteX0" fmla="*/ 3110523 w 3110523"/>
                  <a:gd name="connsiteY0" fmla="*/ 191199 h 425661"/>
                  <a:gd name="connsiteX1" fmla="*/ 2134630 w 3110523"/>
                  <a:gd name="connsiteY1" fmla="*/ 0 h 425661"/>
                  <a:gd name="connsiteX2" fmla="*/ 953476 w 3110523"/>
                  <a:gd name="connsiteY2" fmla="*/ 120861 h 425661"/>
                  <a:gd name="connsiteX3" fmla="*/ 390770 w 3110523"/>
                  <a:gd name="connsiteY3" fmla="*/ 394399 h 425661"/>
                  <a:gd name="connsiteX4" fmla="*/ 0 w 3110523"/>
                  <a:gd name="connsiteY4" fmla="*/ 425661 h 425661"/>
                  <a:gd name="connsiteX0" fmla="*/ 3151787 w 3151787"/>
                  <a:gd name="connsiteY0" fmla="*/ 227020 h 425661"/>
                  <a:gd name="connsiteX1" fmla="*/ 2134630 w 3151787"/>
                  <a:gd name="connsiteY1" fmla="*/ 0 h 425661"/>
                  <a:gd name="connsiteX2" fmla="*/ 953476 w 3151787"/>
                  <a:gd name="connsiteY2" fmla="*/ 120861 h 425661"/>
                  <a:gd name="connsiteX3" fmla="*/ 390770 w 3151787"/>
                  <a:gd name="connsiteY3" fmla="*/ 394399 h 425661"/>
                  <a:gd name="connsiteX4" fmla="*/ 0 w 3151787"/>
                  <a:gd name="connsiteY4" fmla="*/ 425661 h 4256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51787" h="425661">
                    <a:moveTo>
                      <a:pt x="3151787" y="227020"/>
                    </a:moveTo>
                    <a:lnTo>
                      <a:pt x="2134630" y="0"/>
                    </a:lnTo>
                    <a:lnTo>
                      <a:pt x="953476" y="120861"/>
                    </a:lnTo>
                    <a:lnTo>
                      <a:pt x="390770" y="394399"/>
                    </a:lnTo>
                    <a:lnTo>
                      <a:pt x="0" y="425661"/>
                    </a:lnTo>
                  </a:path>
                </a:pathLst>
              </a:cu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stealth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sp>
        <p:nvSpPr>
          <p:cNvPr id="227" name="Freeform 226"/>
          <p:cNvSpPr/>
          <p:nvPr/>
        </p:nvSpPr>
        <p:spPr bwMode="auto">
          <a:xfrm>
            <a:off x="4241504" y="2258033"/>
            <a:ext cx="362946" cy="307777"/>
          </a:xfrm>
          <a:custGeom>
            <a:avLst/>
            <a:gdLst>
              <a:gd name="connsiteX0" fmla="*/ 0 w 352995"/>
              <a:gd name="connsiteY0" fmla="*/ 351692 h 351692"/>
              <a:gd name="connsiteX1" fmla="*/ 296985 w 352995"/>
              <a:gd name="connsiteY1" fmla="*/ 234461 h 351692"/>
              <a:gd name="connsiteX2" fmla="*/ 336062 w 352995"/>
              <a:gd name="connsiteY2" fmla="*/ 0 h 351692"/>
              <a:gd name="connsiteX0" fmla="*/ 0 w 344528"/>
              <a:gd name="connsiteY0" fmla="*/ 351692 h 351692"/>
              <a:gd name="connsiteX1" fmla="*/ 257908 w 344528"/>
              <a:gd name="connsiteY1" fmla="*/ 203199 h 351692"/>
              <a:gd name="connsiteX2" fmla="*/ 336062 w 344528"/>
              <a:gd name="connsiteY2" fmla="*/ 0 h 351692"/>
              <a:gd name="connsiteX0" fmla="*/ 0 w 344528"/>
              <a:gd name="connsiteY0" fmla="*/ 268102 h 268102"/>
              <a:gd name="connsiteX1" fmla="*/ 257908 w 344528"/>
              <a:gd name="connsiteY1" fmla="*/ 119609 h 268102"/>
              <a:gd name="connsiteX2" fmla="*/ 336062 w 344528"/>
              <a:gd name="connsiteY2" fmla="*/ 0 h 268102"/>
              <a:gd name="connsiteX0" fmla="*/ 0 w 344528"/>
              <a:gd name="connsiteY0" fmla="*/ 268102 h 268102"/>
              <a:gd name="connsiteX1" fmla="*/ 195573 w 344528"/>
              <a:gd name="connsiteY1" fmla="*/ 192750 h 268102"/>
              <a:gd name="connsiteX2" fmla="*/ 336062 w 344528"/>
              <a:gd name="connsiteY2" fmla="*/ 0 h 268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528" h="268102">
                <a:moveTo>
                  <a:pt x="0" y="268102"/>
                </a:moveTo>
                <a:cubicBezTo>
                  <a:pt x="120487" y="238794"/>
                  <a:pt x="139563" y="237434"/>
                  <a:pt x="195573" y="192750"/>
                </a:cubicBezTo>
                <a:cubicBezTo>
                  <a:pt x="251583" y="148066"/>
                  <a:pt x="344528" y="87923"/>
                  <a:pt x="336062" y="0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3595689" y="274533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4073214" y="215479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D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6172200" y="218336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4343400" y="340256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B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6854702" y="33909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C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3" name="Rectangle 232"/>
          <p:cNvSpPr/>
          <p:nvPr/>
        </p:nvSpPr>
        <p:spPr>
          <a:xfrm>
            <a:off x="5486400" y="4686300"/>
            <a:ext cx="2514600" cy="1828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Rectangle 233"/>
          <p:cNvSpPr/>
          <p:nvPr/>
        </p:nvSpPr>
        <p:spPr>
          <a:xfrm>
            <a:off x="6096000" y="4429990"/>
            <a:ext cx="1905000" cy="18011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9" name="Group 74"/>
          <p:cNvGrpSpPr>
            <a:grpSpLocks/>
          </p:cNvGrpSpPr>
          <p:nvPr/>
        </p:nvGrpSpPr>
        <p:grpSpPr bwMode="auto">
          <a:xfrm>
            <a:off x="3990978" y="2418783"/>
            <a:ext cx="464788" cy="250768"/>
            <a:chOff x="2423" y="2253"/>
            <a:chExt cx="257" cy="147"/>
          </a:xfrm>
          <a:solidFill>
            <a:srgbClr val="FF0000"/>
          </a:solidFill>
        </p:grpSpPr>
        <p:sp>
          <p:nvSpPr>
            <p:cNvPr id="240" name="AutoShape 75"/>
            <p:cNvSpPr>
              <a:spLocks noChangeArrowheads="1"/>
            </p:cNvSpPr>
            <p:nvPr/>
          </p:nvSpPr>
          <p:spPr bwMode="auto">
            <a:xfrm>
              <a:off x="2424" y="2253"/>
              <a:ext cx="256" cy="147"/>
            </a:xfrm>
            <a:prstGeom prst="can">
              <a:avLst>
                <a:gd name="adj" fmla="val 50000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241" name="Oval 76"/>
            <p:cNvSpPr>
              <a:spLocks noChangeArrowheads="1"/>
            </p:cNvSpPr>
            <p:nvPr/>
          </p:nvSpPr>
          <p:spPr bwMode="auto">
            <a:xfrm>
              <a:off x="2423" y="2253"/>
              <a:ext cx="257" cy="74"/>
            </a:xfrm>
            <a:prstGeom prst="ellipse">
              <a:avLst/>
            </a:prstGeom>
            <a:grp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grpSp>
          <p:nvGrpSpPr>
            <p:cNvPr id="242" name="Group 77"/>
            <p:cNvGrpSpPr>
              <a:grpSpLocks/>
            </p:cNvGrpSpPr>
            <p:nvPr/>
          </p:nvGrpSpPr>
          <p:grpSpPr bwMode="auto">
            <a:xfrm>
              <a:off x="2459" y="2254"/>
              <a:ext cx="166" cy="52"/>
              <a:chOff x="2242" y="2225"/>
              <a:chExt cx="626" cy="249"/>
            </a:xfrm>
            <a:grpFill/>
          </p:grpSpPr>
          <p:sp>
            <p:nvSpPr>
              <p:cNvPr id="243" name="Freeform 78"/>
              <p:cNvSpPr>
                <a:spLocks/>
              </p:cNvSpPr>
              <p:nvPr/>
            </p:nvSpPr>
            <p:spPr bwMode="auto">
              <a:xfrm>
                <a:off x="2247" y="2225"/>
                <a:ext cx="319" cy="114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67" y="86"/>
                  </a:cxn>
                  <a:cxn ang="0">
                    <a:pos x="94" y="110"/>
                  </a:cxn>
                  <a:cxn ang="0">
                    <a:pos x="273" y="114"/>
                  </a:cxn>
                  <a:cxn ang="0">
                    <a:pos x="319" y="38"/>
                  </a:cxn>
                  <a:cxn ang="0">
                    <a:pos x="245" y="62"/>
                  </a:cxn>
                  <a:cxn ang="0">
                    <a:pos x="107" y="0"/>
                  </a:cxn>
                  <a:cxn ang="0">
                    <a:pos x="0" y="18"/>
                  </a:cxn>
                </a:cxnLst>
                <a:rect l="0" t="0" r="r" b="b"/>
                <a:pathLst>
                  <a:path w="319" h="114">
                    <a:moveTo>
                      <a:pt x="0" y="18"/>
                    </a:moveTo>
                    <a:lnTo>
                      <a:pt x="167" y="86"/>
                    </a:lnTo>
                    <a:lnTo>
                      <a:pt x="94" y="110"/>
                    </a:lnTo>
                    <a:lnTo>
                      <a:pt x="273" y="114"/>
                    </a:lnTo>
                    <a:lnTo>
                      <a:pt x="319" y="38"/>
                    </a:lnTo>
                    <a:lnTo>
                      <a:pt x="245" y="62"/>
                    </a:lnTo>
                    <a:lnTo>
                      <a:pt x="107" y="0"/>
                    </a:lnTo>
                    <a:lnTo>
                      <a:pt x="0" y="1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44" name="Freeform 79"/>
              <p:cNvSpPr>
                <a:spLocks/>
              </p:cNvSpPr>
              <p:nvPr/>
            </p:nvSpPr>
            <p:spPr bwMode="auto">
              <a:xfrm>
                <a:off x="2539" y="2361"/>
                <a:ext cx="329" cy="113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9" y="3"/>
                  </a:cxn>
                  <a:cxn ang="0">
                    <a:pos x="213" y="0"/>
                  </a:cxn>
                  <a:cxn ang="0">
                    <a:pos x="144" y="22"/>
                  </a:cxn>
                  <a:cxn ang="0">
                    <a:pos x="329" y="89"/>
                  </a:cxn>
                  <a:cxn ang="0">
                    <a:pos x="224" y="113"/>
                  </a:cxn>
                  <a:cxn ang="0">
                    <a:pos x="70" y="49"/>
                  </a:cxn>
                  <a:cxn ang="0">
                    <a:pos x="0" y="72"/>
                  </a:cxn>
                </a:cxnLst>
                <a:rect l="0" t="0" r="r" b="b"/>
                <a:pathLst>
                  <a:path w="329" h="113">
                    <a:moveTo>
                      <a:pt x="0" y="72"/>
                    </a:moveTo>
                    <a:lnTo>
                      <a:pt x="19" y="3"/>
                    </a:lnTo>
                    <a:lnTo>
                      <a:pt x="213" y="0"/>
                    </a:lnTo>
                    <a:lnTo>
                      <a:pt x="144" y="22"/>
                    </a:lnTo>
                    <a:lnTo>
                      <a:pt x="329" y="89"/>
                    </a:lnTo>
                    <a:lnTo>
                      <a:pt x="224" y="113"/>
                    </a:lnTo>
                    <a:lnTo>
                      <a:pt x="70" y="49"/>
                    </a:lnTo>
                    <a:lnTo>
                      <a:pt x="0" y="7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45" name="Freeform 80"/>
              <p:cNvSpPr>
                <a:spLocks/>
              </p:cNvSpPr>
              <p:nvPr/>
            </p:nvSpPr>
            <p:spPr bwMode="auto">
              <a:xfrm>
                <a:off x="2242" y="2354"/>
                <a:ext cx="287" cy="10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26" y="105"/>
                  </a:cxn>
                  <a:cxn ang="0">
                    <a:pos x="218" y="103"/>
                  </a:cxn>
                  <a:cxn ang="0">
                    <a:pos x="146" y="81"/>
                  </a:cxn>
                  <a:cxn ang="0">
                    <a:pos x="287" y="27"/>
                  </a:cxn>
                  <a:cxn ang="0">
                    <a:pos x="219" y="0"/>
                  </a:cxn>
                  <a:cxn ang="0">
                    <a:pos x="60" y="63"/>
                  </a:cxn>
                  <a:cxn ang="0">
                    <a:pos x="0" y="45"/>
                  </a:cxn>
                </a:cxnLst>
                <a:rect l="0" t="0" r="r" b="b"/>
                <a:pathLst>
                  <a:path w="287" h="105">
                    <a:moveTo>
                      <a:pt x="0" y="45"/>
                    </a:moveTo>
                    <a:lnTo>
                      <a:pt x="26" y="105"/>
                    </a:lnTo>
                    <a:lnTo>
                      <a:pt x="218" y="103"/>
                    </a:lnTo>
                    <a:lnTo>
                      <a:pt x="146" y="81"/>
                    </a:lnTo>
                    <a:lnTo>
                      <a:pt x="287" y="27"/>
                    </a:lnTo>
                    <a:lnTo>
                      <a:pt x="219" y="0"/>
                    </a:lnTo>
                    <a:lnTo>
                      <a:pt x="60" y="63"/>
                    </a:lnTo>
                    <a:lnTo>
                      <a:pt x="0" y="4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46" name="Freeform 81"/>
              <p:cNvSpPr>
                <a:spLocks/>
              </p:cNvSpPr>
              <p:nvPr/>
            </p:nvSpPr>
            <p:spPr bwMode="auto">
              <a:xfrm>
                <a:off x="2558" y="2244"/>
                <a:ext cx="291" cy="10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68" y="105"/>
                  </a:cxn>
                  <a:cxn ang="0">
                    <a:pos x="217" y="39"/>
                  </a:cxn>
                  <a:cxn ang="0">
                    <a:pos x="291" y="61"/>
                  </a:cxn>
                  <a:cxn ang="0">
                    <a:pos x="261" y="0"/>
                  </a:cxn>
                  <a:cxn ang="0">
                    <a:pos x="94" y="1"/>
                  </a:cxn>
                  <a:cxn ang="0">
                    <a:pos x="142" y="19"/>
                  </a:cxn>
                  <a:cxn ang="0">
                    <a:pos x="0" y="75"/>
                  </a:cxn>
                </a:cxnLst>
                <a:rect l="0" t="0" r="r" b="b"/>
                <a:pathLst>
                  <a:path w="291" h="105">
                    <a:moveTo>
                      <a:pt x="0" y="75"/>
                    </a:moveTo>
                    <a:lnTo>
                      <a:pt x="68" y="105"/>
                    </a:lnTo>
                    <a:lnTo>
                      <a:pt x="217" y="39"/>
                    </a:lnTo>
                    <a:lnTo>
                      <a:pt x="291" y="61"/>
                    </a:lnTo>
                    <a:lnTo>
                      <a:pt x="261" y="0"/>
                    </a:lnTo>
                    <a:lnTo>
                      <a:pt x="94" y="1"/>
                    </a:lnTo>
                    <a:lnTo>
                      <a:pt x="142" y="19"/>
                    </a:lnTo>
                    <a:lnTo>
                      <a:pt x="0" y="7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</p:grpSp>
      </p:grpSp>
      <p:sp>
        <p:nvSpPr>
          <p:cNvPr id="247" name="Oval Callout 246"/>
          <p:cNvSpPr/>
          <p:nvPr/>
        </p:nvSpPr>
        <p:spPr>
          <a:xfrm>
            <a:off x="228600" y="3657600"/>
            <a:ext cx="3352800" cy="1066800"/>
          </a:xfrm>
          <a:prstGeom prst="wedgeEllipseCallout">
            <a:avLst>
              <a:gd name="adj1" fmla="val 15178"/>
              <a:gd name="adj2" fmla="val -67156"/>
            </a:avLst>
          </a:prstGeom>
          <a:solidFill>
            <a:srgbClr val="7DFF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Aha, at least I know which node is compromised.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3657600" y="1866900"/>
            <a:ext cx="685800" cy="523305"/>
            <a:chOff x="1295400" y="2133600"/>
            <a:chExt cx="685800" cy="523305"/>
          </a:xfrm>
        </p:grpSpPr>
        <p:pic>
          <p:nvPicPr>
            <p:cNvPr id="91" name="Picture 2" descr="C:\Users\Andreas Haeberlen\AppData\Local\Microsoft\Windows\Temporary Internet Files\Content.IE5\XC8QYFDJ\MC900239181[1]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295400" y="2133600"/>
              <a:ext cx="619903" cy="480536"/>
            </a:xfrm>
            <a:prstGeom prst="rect">
              <a:avLst/>
            </a:prstGeom>
            <a:noFill/>
          </p:spPr>
        </p:pic>
        <p:pic>
          <p:nvPicPr>
            <p:cNvPr id="92" name="Picture 31" descr="MCj04315990000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1610295" y="2286000"/>
              <a:ext cx="370905" cy="370905"/>
            </a:xfrm>
            <a:prstGeom prst="rect">
              <a:avLst/>
            </a:prstGeom>
            <a:noFill/>
          </p:spPr>
        </p:pic>
      </p:grpSp>
    </p:spTree>
    <p:custDataLst>
      <p:tags r:id="rId1"/>
    </p:custDataLst>
  </p:cSld>
  <p:clrMapOvr>
    <a:masterClrMapping/>
  </p:clrMapOvr>
  <p:transition advTm="385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" grpId="0" animBg="1"/>
      <p:bldP spid="234" grpId="0" animBg="1"/>
      <p:bldP spid="24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Outline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Goal: A secure forensics system that works in an adversarial environment</a:t>
            </a:r>
          </a:p>
          <a:p>
            <a:pPr lvl="1"/>
            <a:r>
              <a:rPr lang="en-US" altLang="zh-CN" sz="2000" dirty="0" smtClean="0">
                <a:latin typeface="Calibri" pitchFamily="34" charset="0"/>
                <a:cs typeface="Calibri" pitchFamily="34" charset="0"/>
              </a:rPr>
              <a:t>Explains unexpected behavior</a:t>
            </a:r>
          </a:p>
          <a:p>
            <a:pPr lvl="1"/>
            <a:r>
              <a:rPr lang="en-US" altLang="zh-CN" sz="2000" dirty="0" smtClean="0">
                <a:latin typeface="Calibri" pitchFamily="34" charset="0"/>
                <a:cs typeface="Calibri" pitchFamily="34" charset="0"/>
              </a:rPr>
              <a:t>No faults: explanation is complete and accurate</a:t>
            </a:r>
          </a:p>
          <a:p>
            <a:pPr lvl="1"/>
            <a:r>
              <a:rPr lang="en-US" altLang="zh-CN" sz="2000" dirty="0" smtClean="0">
                <a:latin typeface="Calibri" pitchFamily="34" charset="0"/>
                <a:cs typeface="Calibri" pitchFamily="34" charset="0"/>
              </a:rPr>
              <a:t>Byzantine fault: exposes at least one faulty node with evidence</a:t>
            </a:r>
            <a:endParaRPr lang="en-AU" altLang="zh-CN" sz="2000" dirty="0" smtClean="0">
              <a:latin typeface="Calibri" pitchFamily="34" charset="0"/>
              <a:cs typeface="Calibri" pitchFamily="34" charset="0"/>
            </a:endParaRPr>
          </a:p>
          <a:p>
            <a:pPr lvl="1"/>
            <a:endParaRPr lang="en-US" sz="2000" b="1" dirty="0" smtClean="0"/>
          </a:p>
          <a:p>
            <a:r>
              <a:rPr lang="en-US" sz="2400" b="1" i="1" dirty="0" smtClean="0">
                <a:solidFill>
                  <a:srgbClr val="FF0000"/>
                </a:solidFill>
              </a:rPr>
              <a:t>Model: Secure Network Provenance</a:t>
            </a:r>
          </a:p>
          <a:p>
            <a:r>
              <a:rPr lang="en-US" sz="2400" b="1" dirty="0" smtClean="0"/>
              <a:t>Tamper-evident Maintenance and Processing</a:t>
            </a:r>
          </a:p>
          <a:p>
            <a:r>
              <a:rPr lang="en-US" sz="2400" b="1" dirty="0" smtClean="0"/>
              <a:t>Evaluation</a:t>
            </a:r>
          </a:p>
          <a:p>
            <a:r>
              <a:rPr lang="en-US" sz="2400" b="1" dirty="0" smtClean="0"/>
              <a:t>Conclusion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305800" y="6248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BB4478-2010-47DB-A8C1-F36CA706AB9A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6|3.4|0.4|4.2|7.4|17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4|18.1|0.3|0.4|0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0.7|12.5|1.6|32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1.3|12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3|2.2|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8|9.6|2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7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8|17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.2|37.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.1|19.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6.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3.1|48.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3.1|48.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4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11.1|11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3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|3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4|17.4|12.2|16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7|14.6|7.2|12|11.1|9.9|9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|1.7|1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19115</TotalTime>
  <Words>2371</Words>
  <Application>Microsoft Office PowerPoint</Application>
  <PresentationFormat>On-screen Show (4:3)</PresentationFormat>
  <Paragraphs>600</Paragraphs>
  <Slides>36</Slides>
  <Notes>32</Notes>
  <HiddenSlides>7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Office Theme</vt:lpstr>
      <vt:lpstr>Pixel</vt:lpstr>
      <vt:lpstr>Visio</vt:lpstr>
      <vt:lpstr>Secure Network Provenance</vt:lpstr>
      <vt:lpstr>Motivation</vt:lpstr>
      <vt:lpstr>We Need Secure Forensics</vt:lpstr>
      <vt:lpstr>Ideal Solution</vt:lpstr>
      <vt:lpstr>Challenge: Adversaries Can Lie</vt:lpstr>
      <vt:lpstr>Existing Solutions</vt:lpstr>
      <vt:lpstr>Ideal Guarantees</vt:lpstr>
      <vt:lpstr>Realistic Guarantees</vt:lpstr>
      <vt:lpstr>Outline</vt:lpstr>
      <vt:lpstr>Provenance as Explanations</vt:lpstr>
      <vt:lpstr>Secure Network Provenance</vt:lpstr>
      <vt:lpstr>Secure Network Provenance</vt:lpstr>
      <vt:lpstr>Secure Network Provenance</vt:lpstr>
      <vt:lpstr>Secure Network Provenance</vt:lpstr>
      <vt:lpstr>Partitioning the Provenance Graph</vt:lpstr>
      <vt:lpstr>Securing Cross-Node Edges</vt:lpstr>
      <vt:lpstr>Outline</vt:lpstr>
      <vt:lpstr>System Overview</vt:lpstr>
      <vt:lpstr>Extracting Dependencies</vt:lpstr>
      <vt:lpstr>Secure Provenance Maintenance</vt:lpstr>
      <vt:lpstr>Secure Provenance Querying</vt:lpstr>
      <vt:lpstr>Secure Provenance Querying</vt:lpstr>
      <vt:lpstr>Secure Provenance Querying</vt:lpstr>
      <vt:lpstr>Outline</vt:lpstr>
      <vt:lpstr>Evaluation Results</vt:lpstr>
      <vt:lpstr>Usability: Applications</vt:lpstr>
      <vt:lpstr>Runtime Overhead: Storage</vt:lpstr>
      <vt:lpstr>Query Latency</vt:lpstr>
      <vt:lpstr>Summary</vt:lpstr>
      <vt:lpstr>Provenance with an Example</vt:lpstr>
      <vt:lpstr>System Model and Provenance</vt:lpstr>
      <vt:lpstr>Reliable Provenance</vt:lpstr>
      <vt:lpstr>Strawman Solution</vt:lpstr>
      <vt:lpstr>Strawman Solution</vt:lpstr>
      <vt:lpstr>Integration with Legacy Application</vt:lpstr>
      <vt:lpstr>Optimizations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Tracking &amp; Mitigating  Adversarial Behavior with  Secure Network Provenance</dc:title>
  <dc:creator>Wenchao Zhou</dc:creator>
  <cp:lastModifiedBy>Wenchao</cp:lastModifiedBy>
  <cp:revision>2189</cp:revision>
  <cp:lastPrinted>2010-06-15T17:42:31Z</cp:lastPrinted>
  <dcterms:created xsi:type="dcterms:W3CDTF">2010-06-15T17:40:37Z</dcterms:created>
  <dcterms:modified xsi:type="dcterms:W3CDTF">2011-10-25T10:16:16Z</dcterms:modified>
</cp:coreProperties>
</file>