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tags/tag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6.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2"/>
  </p:notesMasterIdLst>
  <p:sldIdLst>
    <p:sldId id="498" r:id="rId2"/>
    <p:sldId id="510" r:id="rId3"/>
    <p:sldId id="548" r:id="rId4"/>
    <p:sldId id="525" r:id="rId5"/>
    <p:sldId id="541" r:id="rId6"/>
    <p:sldId id="533" r:id="rId7"/>
    <p:sldId id="549" r:id="rId8"/>
    <p:sldId id="527" r:id="rId9"/>
    <p:sldId id="521" r:id="rId10"/>
    <p:sldId id="532" r:id="rId11"/>
    <p:sldId id="529" r:id="rId12"/>
    <p:sldId id="550" r:id="rId13"/>
    <p:sldId id="551" r:id="rId14"/>
    <p:sldId id="530" r:id="rId15"/>
    <p:sldId id="528" r:id="rId16"/>
    <p:sldId id="542" r:id="rId17"/>
    <p:sldId id="552" r:id="rId18"/>
    <p:sldId id="535" r:id="rId19"/>
    <p:sldId id="547" r:id="rId20"/>
    <p:sldId id="519" r:id="rId21"/>
    <p:sldId id="481" r:id="rId22"/>
    <p:sldId id="482" r:id="rId23"/>
    <p:sldId id="483" r:id="rId24"/>
    <p:sldId id="539" r:id="rId25"/>
    <p:sldId id="460" r:id="rId26"/>
    <p:sldId id="540" r:id="rId27"/>
    <p:sldId id="466" r:id="rId28"/>
    <p:sldId id="543" r:id="rId29"/>
    <p:sldId id="544" r:id="rId30"/>
    <p:sldId id="54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08" autoAdjust="0"/>
    <p:restoredTop sz="82532" autoAdjust="0"/>
  </p:normalViewPr>
  <p:slideViewPr>
    <p:cSldViewPr>
      <p:cViewPr varScale="1">
        <p:scale>
          <a:sx n="41" d="100"/>
          <a:sy n="41" d="100"/>
        </p:scale>
        <p:origin x="-1332" y="-102"/>
      </p:cViewPr>
      <p:guideLst>
        <p:guide orient="horz" pos="2160"/>
        <p:guide pos="2880"/>
      </p:guideLst>
    </p:cSldViewPr>
  </p:slideViewPr>
  <p:outlineViewPr>
    <p:cViewPr>
      <p:scale>
        <a:sx n="33" d="100"/>
        <a:sy n="33" d="100"/>
      </p:scale>
      <p:origin x="48" y="4302"/>
    </p:cViewPr>
  </p:outlineViewPr>
  <p:notesTextViewPr>
    <p:cViewPr>
      <p:scale>
        <a:sx n="100" d="100"/>
        <a:sy n="100" d="100"/>
      </p:scale>
      <p:origin x="0" y="0"/>
    </p:cViewPr>
  </p:notesTextViewPr>
  <p:sorterViewPr>
    <p:cViewPr>
      <p:scale>
        <a:sx n="100" d="100"/>
        <a:sy n="100" d="100"/>
      </p:scale>
      <p:origin x="0" y="2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Fay</c:v>
                </c:pt>
                <c:pt idx="1">
                  <c:v>Solaris Dtrace</c:v>
                </c:pt>
                <c:pt idx="2">
                  <c:v>OS X Dtrace</c:v>
                </c:pt>
                <c:pt idx="3">
                  <c:v>Stap Linux</c:v>
                </c:pt>
              </c:strCache>
            </c:strRef>
          </c:cat>
          <c:val>
            <c:numRef>
              <c:f>Sheet1!$B$2:$B$5</c:f>
              <c:numCache>
                <c:formatCode>General</c:formatCode>
                <c:ptCount val="4"/>
                <c:pt idx="0">
                  <c:v>197</c:v>
                </c:pt>
                <c:pt idx="1">
                  <c:v>1557</c:v>
                </c:pt>
                <c:pt idx="2">
                  <c:v>2565</c:v>
                </c:pt>
                <c:pt idx="3">
                  <c:v>9009</c:v>
                </c:pt>
              </c:numCache>
            </c:numRef>
          </c:val>
        </c:ser>
        <c:dLbls>
          <c:showLegendKey val="0"/>
          <c:showVal val="0"/>
          <c:showCatName val="0"/>
          <c:showSerName val="0"/>
          <c:showPercent val="0"/>
          <c:showBubbleSize val="0"/>
        </c:dLbls>
        <c:gapWidth val="150"/>
        <c:axId val="131481600"/>
        <c:axId val="131483136"/>
      </c:barChart>
      <c:catAx>
        <c:axId val="131481600"/>
        <c:scaling>
          <c:orientation val="minMax"/>
        </c:scaling>
        <c:delete val="0"/>
        <c:axPos val="b"/>
        <c:majorTickMark val="out"/>
        <c:minorTickMark val="none"/>
        <c:tickLblPos val="nextTo"/>
        <c:crossAx val="131483136"/>
        <c:crosses val="autoZero"/>
        <c:auto val="1"/>
        <c:lblAlgn val="ctr"/>
        <c:lblOffset val="100"/>
        <c:noMultiLvlLbl val="0"/>
      </c:catAx>
      <c:valAx>
        <c:axId val="131483136"/>
        <c:scaling>
          <c:orientation val="minMax"/>
        </c:scaling>
        <c:delete val="0"/>
        <c:axPos val="l"/>
        <c:majorGridlines/>
        <c:numFmt formatCode="General" sourceLinked="1"/>
        <c:majorTickMark val="out"/>
        <c:minorTickMark val="none"/>
        <c:tickLblPos val="nextTo"/>
        <c:crossAx val="131481600"/>
        <c:crosses val="autoZero"/>
        <c:crossBetween val="between"/>
        <c:minorUnit val="2000"/>
      </c:valAx>
    </c:plotArea>
    <c:plotVisOnly val="1"/>
    <c:dispBlanksAs val="gap"/>
    <c:showDLblsOverMax val="0"/>
  </c:chart>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dPt>
            <c:idx val="3"/>
            <c:invertIfNegative val="0"/>
            <c:bubble3D val="0"/>
            <c:spPr>
              <a:noFill/>
              <a:ln w="50800">
                <a:solidFill>
                  <a:srgbClr val="FF0000"/>
                </a:solidFill>
              </a:ln>
            </c:spPr>
          </c:dPt>
          <c:dLbls>
            <c:dLbl>
              <c:idx val="3"/>
              <c:layout/>
              <c:tx>
                <c:rich>
                  <a:bodyPr/>
                  <a:lstStyle/>
                  <a:p>
                    <a:r>
                      <a:rPr lang="en-US" smtClean="0"/>
                      <a:t>Crash</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Sheet1!$A$2:$A$5</c:f>
              <c:strCache>
                <c:ptCount val="4"/>
                <c:pt idx="0">
                  <c:v>Fay</c:v>
                </c:pt>
                <c:pt idx="1">
                  <c:v>Solaris Dtrace</c:v>
                </c:pt>
                <c:pt idx="2">
                  <c:v>OS X Dtrace</c:v>
                </c:pt>
                <c:pt idx="3">
                  <c:v>Stap Linux</c:v>
                </c:pt>
              </c:strCache>
            </c:strRef>
          </c:cat>
          <c:val>
            <c:numRef>
              <c:f>Sheet1!$B$2:$B$5</c:f>
              <c:numCache>
                <c:formatCode>General</c:formatCode>
                <c:ptCount val="4"/>
                <c:pt idx="0">
                  <c:v>2.8</c:v>
                </c:pt>
                <c:pt idx="1">
                  <c:v>17.2</c:v>
                </c:pt>
                <c:pt idx="2">
                  <c:v>26.7</c:v>
                </c:pt>
                <c:pt idx="3">
                  <c:v>27</c:v>
                </c:pt>
              </c:numCache>
            </c:numRef>
          </c:val>
        </c:ser>
        <c:dLbls>
          <c:showLegendKey val="0"/>
          <c:showVal val="0"/>
          <c:showCatName val="0"/>
          <c:showSerName val="0"/>
          <c:showPercent val="0"/>
          <c:showBubbleSize val="0"/>
        </c:dLbls>
        <c:gapWidth val="150"/>
        <c:axId val="131507328"/>
        <c:axId val="131508864"/>
      </c:barChart>
      <c:catAx>
        <c:axId val="131507328"/>
        <c:scaling>
          <c:orientation val="minMax"/>
        </c:scaling>
        <c:delete val="0"/>
        <c:axPos val="b"/>
        <c:majorTickMark val="out"/>
        <c:minorTickMark val="none"/>
        <c:tickLblPos val="nextTo"/>
        <c:crossAx val="131508864"/>
        <c:crosses val="autoZero"/>
        <c:auto val="1"/>
        <c:lblAlgn val="ctr"/>
        <c:lblOffset val="100"/>
        <c:noMultiLvlLbl val="0"/>
      </c:catAx>
      <c:valAx>
        <c:axId val="131508864"/>
        <c:scaling>
          <c:orientation val="minMax"/>
        </c:scaling>
        <c:delete val="0"/>
        <c:axPos val="l"/>
        <c:majorGridlines/>
        <c:numFmt formatCode="General" sourceLinked="1"/>
        <c:majorTickMark val="out"/>
        <c:minorTickMark val="none"/>
        <c:tickLblPos val="nextTo"/>
        <c:crossAx val="131507328"/>
        <c:crosses val="autoZero"/>
        <c:crossBetween val="between"/>
        <c:minorUnit val="10"/>
      </c:valAx>
    </c:plotArea>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de-CH"/>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numRef>
              <c:f>Sheet1!$A$2:$A$5</c:f>
              <c:numCache>
                <c:formatCode>General</c:formatCode>
                <c:ptCount val="4"/>
                <c:pt idx="0">
                  <c:v>1024</c:v>
                </c:pt>
                <c:pt idx="1">
                  <c:v>2048</c:v>
                </c:pt>
                <c:pt idx="2">
                  <c:v>4096</c:v>
                </c:pt>
                <c:pt idx="3">
                  <c:v>8192</c:v>
                </c:pt>
              </c:numCache>
            </c:numRef>
          </c:cat>
          <c:val>
            <c:numRef>
              <c:f>Sheet1!$B$2:$B$5</c:f>
              <c:numCache>
                <c:formatCode>General</c:formatCode>
                <c:ptCount val="4"/>
                <c:pt idx="0">
                  <c:v>4300</c:v>
                </c:pt>
                <c:pt idx="1">
                  <c:v>2500</c:v>
                </c:pt>
                <c:pt idx="2">
                  <c:v>3500</c:v>
                </c:pt>
                <c:pt idx="3">
                  <c:v>4500</c:v>
                </c:pt>
              </c:numCache>
            </c:numRef>
          </c:val>
        </c:ser>
        <c:dLbls>
          <c:showLegendKey val="0"/>
          <c:showVal val="0"/>
          <c:showCatName val="0"/>
          <c:showSerName val="0"/>
          <c:showPercent val="0"/>
          <c:showBubbleSize val="0"/>
        </c:dLbls>
        <c:gapWidth val="150"/>
        <c:axId val="5512192"/>
        <c:axId val="5534848"/>
      </c:barChart>
      <c:catAx>
        <c:axId val="5512192"/>
        <c:scaling>
          <c:orientation val="minMax"/>
        </c:scaling>
        <c:delete val="0"/>
        <c:axPos val="b"/>
        <c:numFmt formatCode="General" sourceLinked="1"/>
        <c:majorTickMark val="out"/>
        <c:minorTickMark val="none"/>
        <c:tickLblPos val="nextTo"/>
        <c:crossAx val="5534848"/>
        <c:crosses val="autoZero"/>
        <c:auto val="1"/>
        <c:lblAlgn val="ctr"/>
        <c:lblOffset val="100"/>
        <c:noMultiLvlLbl val="0"/>
      </c:catAx>
      <c:valAx>
        <c:axId val="5534848"/>
        <c:scaling>
          <c:orientation val="minMax"/>
        </c:scaling>
        <c:delete val="0"/>
        <c:axPos val="l"/>
        <c:majorGridlines/>
        <c:numFmt formatCode="General" sourceLinked="1"/>
        <c:majorTickMark val="out"/>
        <c:minorTickMark val="none"/>
        <c:tickLblPos val="nextTo"/>
        <c:crossAx val="5512192"/>
        <c:crosses val="autoZero"/>
        <c:crossBetween val="between"/>
      </c:valAx>
    </c:plotArea>
    <c:plotVisOnly val="1"/>
    <c:dispBlanksAs val="gap"/>
    <c:showDLblsOverMax val="0"/>
  </c:chart>
  <c:txPr>
    <a:bodyPr/>
    <a:lstStyle/>
    <a:p>
      <a:pPr>
        <a:defRPr sz="1800"/>
      </a:pPr>
      <a:endParaRPr lang="de-DE"/>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E3DBE8-5BA1-4ADA-A11D-1DD9F6E8ED55}" type="datetimeFigureOut">
              <a:rPr lang="en-US" smtClean="0"/>
              <a:pPr/>
              <a:t>10/24/2011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F49AD2-655A-4AA1-A146-552A2E0E9FBE}" type="slidenum">
              <a:rPr lang="en-US" smtClean="0"/>
              <a:pPr/>
              <a:t>‹#›</a:t>
            </a:fld>
            <a:endParaRPr lang="en-US"/>
          </a:p>
        </p:txBody>
      </p:sp>
    </p:spTree>
    <p:extLst>
      <p:ext uri="{BB962C8B-B14F-4D97-AF65-F5344CB8AC3E}">
        <p14:creationId xmlns:p14="http://schemas.microsoft.com/office/powerpoint/2010/main" val="762699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collaborators</a:t>
            </a:r>
            <a:endParaRPr lang="en-US"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But since we specify both what to trace, as well as how to aggregate, we can reduce the amount of data produced in a clever way by orders of magnitue. In the previous example, we would do the system call counting right inside the source machines and then run k-means as a distributed computation using the data right from the source machines.</a:t>
            </a:r>
            <a:endParaRPr lang="de-CH" dirty="0" smtClean="0"/>
          </a:p>
          <a:p>
            <a:endParaRPr lang="de-CH" dirty="0" smtClean="0"/>
          </a:p>
          <a:p>
            <a:r>
              <a:rPr lang="de-CH" dirty="0" smtClean="0"/>
              <a:t>Show 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11</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But since we specify both what to trace, as well as how to aggregate, we can reduce the amount of data produced in a clever way by orders of magnitue. In the previous example, we would do the system call counting right inside the source machines and then run k-means as a distributed computation using the data right from the source machines.</a:t>
            </a:r>
            <a:endParaRPr lang="de-CH" dirty="0" smtClean="0"/>
          </a:p>
          <a:p>
            <a:endParaRPr lang="de-CH" dirty="0" smtClean="0"/>
          </a:p>
          <a:p>
            <a:r>
              <a:rPr lang="de-CH" dirty="0" smtClean="0"/>
              <a:t>Show 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12</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But since we specify both what to trace, as well as how to aggregate, we can reduce the amount of data produced in a clever way by orders of magnitue. In the previous example, we would do the system call counting right inside the source machines and then run k-means as a distributed computation using the data right from the source machines.</a:t>
            </a:r>
            <a:endParaRPr lang="de-CH" dirty="0" smtClean="0"/>
          </a:p>
          <a:p>
            <a:endParaRPr lang="de-CH" dirty="0" smtClean="0"/>
          </a:p>
          <a:p>
            <a:r>
              <a:rPr lang="de-CH" dirty="0" smtClean="0"/>
              <a:t>Show 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13</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CH" baseline="0" dirty="0" smtClean="0"/>
              <a:t>But since we specify both what to trace, as well as how to aggregate, we can reduce the amount of data produced in a clever way by orders of magnitue. In the previous example, we would do the system call counting right inside the source machines and then run k-means as a distributed computation using the data right from the source machines.</a:t>
            </a:r>
            <a:endParaRPr lang="de-CH" dirty="0" smtClean="0"/>
          </a:p>
          <a:p>
            <a:endParaRPr lang="de-CH" dirty="0" smtClean="0"/>
          </a:p>
          <a:p>
            <a:r>
              <a:rPr lang="de-CH" dirty="0" smtClean="0"/>
              <a:t>Show 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14</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This is where the</a:t>
            </a:r>
            <a:r>
              <a:rPr lang="de-CH" baseline="0" dirty="0" smtClean="0"/>
              <a:t> additional knowledge gained through unified queries comes into play. If we did not know how data is aggregated for later analysis, the only way to deploy the query would be in a fan-in fashion to a central machine. This transfers a lot of data and can easily overload the system.</a:t>
            </a:r>
          </a:p>
          <a:p>
            <a:endParaRPr lang="de-CH" dirty="0" smtClean="0"/>
          </a:p>
          <a:p>
            <a:r>
              <a:rPr lang="de-CH" dirty="0" smtClean="0"/>
              <a:t>Show 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15</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This is where the</a:t>
            </a:r>
            <a:r>
              <a:rPr lang="de-CH" baseline="0" dirty="0" smtClean="0"/>
              <a:t> additional knowledge gained through unified queries comes into play. If we did not know how data is aggregated for later analysis, the only way to deploy the query would be in a fan-in fashion to a central machine. This transfers a lot of data and can easily overload the system.</a:t>
            </a:r>
          </a:p>
          <a:p>
            <a:endParaRPr lang="de-CH" dirty="0" smtClean="0"/>
          </a:p>
          <a:p>
            <a:r>
              <a:rPr lang="de-CH" dirty="0" smtClean="0"/>
              <a:t>Show </a:t>
            </a:r>
            <a:r>
              <a:rPr lang="de-CH" dirty="0" smtClean="0"/>
              <a:t>icons of computers</a:t>
            </a:r>
          </a:p>
          <a:p>
            <a:r>
              <a:rPr lang="de-CH" dirty="0" smtClean="0"/>
              <a:t>All system calls flow into one machine</a:t>
            </a:r>
          </a:p>
          <a:p>
            <a:pPr lvl="1"/>
            <a:r>
              <a:rPr lang="de-CH" dirty="0" smtClean="0"/>
              <a:t>Push reduction, aggregation into source machine</a:t>
            </a:r>
          </a:p>
          <a:p>
            <a:pPr lvl="1"/>
            <a:r>
              <a:rPr lang="de-CH" dirty="0" smtClean="0"/>
              <a:t>Distributed aggregation across machines</a:t>
            </a:r>
          </a:p>
          <a:p>
            <a:pPr lvl="1"/>
            <a:r>
              <a:rPr lang="de-CH" dirty="0" smtClean="0"/>
              <a:t>Actually, inside machine we’re also disaggregated</a:t>
            </a:r>
          </a:p>
          <a:p>
            <a:r>
              <a:rPr lang="de-CH" dirty="0" smtClean="0"/>
              <a:t>Say</a:t>
            </a:r>
          </a:p>
          <a:p>
            <a:pPr lvl="1"/>
            <a:r>
              <a:rPr lang="de-CH" dirty="0" smtClean="0"/>
              <a:t>Optimizer knows</a:t>
            </a:r>
          </a:p>
          <a:p>
            <a:pPr lvl="1"/>
            <a:r>
              <a:rPr lang="de-CH" dirty="0" smtClean="0"/>
              <a:t>For k-means, we re-partition</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16</a:t>
            </a:fld>
            <a:endParaRPr lang="en-US"/>
          </a:p>
        </p:txBody>
      </p:sp>
    </p:spTree>
    <p:extLst>
      <p:ext uri="{BB962C8B-B14F-4D97-AF65-F5344CB8AC3E}">
        <p14:creationId xmlns:p14="http://schemas.microsoft.com/office/powerpoint/2010/main" val="339912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If this is a system you’d want then Fay is for you.</a:t>
            </a:r>
          </a:p>
          <a:p>
            <a:endParaRPr lang="de-CH" dirty="0" smtClean="0"/>
          </a:p>
          <a:p>
            <a:r>
              <a:rPr lang="de-CH" baseline="0" dirty="0" smtClean="0"/>
              <a:t>Fay is a system for the dynamic, low-level tracing of entire clusters of machines.</a:t>
            </a:r>
            <a:endParaRPr lang="de-CH" dirty="0" smtClean="0"/>
          </a:p>
          <a:p>
            <a:r>
              <a:rPr lang="de-CH" dirty="0" smtClean="0"/>
              <a:t>What’s making it different</a:t>
            </a:r>
            <a:r>
              <a:rPr lang="de-CH" baseline="0" dirty="0" smtClean="0"/>
              <a:t> from other such systems is the combination of 3 unique techniques:</a:t>
            </a:r>
          </a:p>
          <a:p>
            <a:r>
              <a:rPr lang="de-CH" baseline="0" dirty="0" smtClean="0"/>
              <a:t>Firtly, we allow the writing of a single, unified trace query to specify both what to trace, as well as how to process the generated trace event data for later analysis. This makes trace queries both easier to write and to optimize, as we will see later through the talk.</a:t>
            </a:r>
          </a:p>
          <a:p>
            <a:r>
              <a:rPr lang="de-CH" dirty="0" smtClean="0"/>
              <a:t>Secondly, Fay</a:t>
            </a:r>
            <a:r>
              <a:rPr lang="de-CH" baseline="0" dirty="0" smtClean="0"/>
              <a:t> is pervasively data-parallel; across clusters and within a machine, making it scale to vast amounts of cores and machines.</a:t>
            </a:r>
          </a:p>
          <a:p>
            <a:r>
              <a:rPr lang="de-CH" baseline="0" dirty="0" smtClean="0"/>
              <a:t>Thirdly, we leverage the safe execution of arbitrary machine-code tracing probes that gather trace data on the cluster, making the system extensible and efficient.</a:t>
            </a:r>
          </a:p>
          <a:p>
            <a:endParaRPr lang="de-CH" baseline="0" dirty="0" smtClean="0"/>
          </a:p>
          <a:p>
            <a:r>
              <a:rPr lang="de-CH" baseline="0" dirty="0" smtClean="0"/>
              <a:t>Finally, Fay is a working and deployed system, which we implemented for the Windows operating system.</a:t>
            </a:r>
            <a:endParaRPr lang="de-CH" dirty="0" smtClean="0"/>
          </a:p>
        </p:txBody>
      </p:sp>
      <p:sp>
        <p:nvSpPr>
          <p:cNvPr id="4" name="Slide Number Placeholder 3"/>
          <p:cNvSpPr>
            <a:spLocks noGrp="1"/>
          </p:cNvSpPr>
          <p:nvPr>
            <p:ph type="sldNum" sz="quarter" idx="10"/>
          </p:nvPr>
        </p:nvSpPr>
        <p:spPr/>
        <p:txBody>
          <a:bodyPr/>
          <a:lstStyle/>
          <a:p>
            <a:fld id="{EEF49AD2-655A-4AA1-A146-552A2E0E9FBE}" type="slidenum">
              <a:rPr lang="en-US" smtClean="0"/>
              <a:pPr/>
              <a:t>17</a:t>
            </a:fld>
            <a:endParaRPr lang="en-US"/>
          </a:p>
        </p:txBody>
      </p:sp>
    </p:spTree>
    <p:extLst>
      <p:ext uri="{BB962C8B-B14F-4D97-AF65-F5344CB8AC3E}">
        <p14:creationId xmlns:p14="http://schemas.microsoft.com/office/powerpoint/2010/main" val="29385271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Reason we can do processing right there, where the data is,</a:t>
            </a:r>
            <a:r>
              <a:rPr lang="de-CH" baseline="0" dirty="0" smtClean="0"/>
              <a:t> is because we can make tracing safe.</a:t>
            </a:r>
          </a:p>
          <a:p>
            <a:endParaRPr lang="de-CH" baseline="0" dirty="0" smtClean="0"/>
          </a:p>
          <a:p>
            <a:r>
              <a:rPr lang="de-CH" baseline="0" dirty="0" smtClean="0"/>
              <a:t>We use a particular version of software-fault isolation. It’s a simplified version of XFI, published in OSDI’06.  XFI is particularly suited for kernel-space fault-isolation and adding safe modules into address spaces. We can use the same stack as the host code, while still guaranteeing integrity.</a:t>
            </a:r>
            <a:endParaRPr lang="de-CH"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18</a:t>
            </a:fld>
            <a:endParaRPr lang="en-US"/>
          </a:p>
        </p:txBody>
      </p:sp>
    </p:spTree>
    <p:extLst>
      <p:ext uri="{BB962C8B-B14F-4D97-AF65-F5344CB8AC3E}">
        <p14:creationId xmlns:p14="http://schemas.microsoft.com/office/powerpoint/2010/main" val="12985017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If this is a system you’d want then Fay is for you.</a:t>
            </a:r>
          </a:p>
          <a:p>
            <a:endParaRPr lang="de-CH" dirty="0" smtClean="0"/>
          </a:p>
          <a:p>
            <a:r>
              <a:rPr lang="de-CH" baseline="0" dirty="0" smtClean="0"/>
              <a:t>Fay is a system for the dynamic, low-level tracing of entire clusters of machines.</a:t>
            </a:r>
            <a:endParaRPr lang="de-CH" dirty="0" smtClean="0"/>
          </a:p>
          <a:p>
            <a:r>
              <a:rPr lang="de-CH" dirty="0" smtClean="0"/>
              <a:t>What’s making it different</a:t>
            </a:r>
            <a:r>
              <a:rPr lang="de-CH" baseline="0" dirty="0" smtClean="0"/>
              <a:t> from other such systems is the combination of 3 unique techniques:</a:t>
            </a:r>
          </a:p>
          <a:p>
            <a:r>
              <a:rPr lang="de-CH" baseline="0" dirty="0" smtClean="0"/>
              <a:t>Firtly, we allow the writing of a single, unified trace query to specify both what to trace, as well as how to process the generated trace event data for later analysis. This makes trace queries both easier to write and to optimize, as we will see later through the talk.</a:t>
            </a:r>
          </a:p>
          <a:p>
            <a:r>
              <a:rPr lang="de-CH" dirty="0" smtClean="0"/>
              <a:t>Secondly, Fay</a:t>
            </a:r>
            <a:r>
              <a:rPr lang="de-CH" baseline="0" dirty="0" smtClean="0"/>
              <a:t> is pervasively data-parallel; across clusters and within a machine, making it scale to vast amounts of cores and machines.</a:t>
            </a:r>
          </a:p>
          <a:p>
            <a:r>
              <a:rPr lang="de-CH" baseline="0" dirty="0" smtClean="0"/>
              <a:t>Thirdly, we leverage the safe execution of arbitrary machine-code tracing probes that gather trace data on the cluster, making the system extensible and efficient.</a:t>
            </a:r>
          </a:p>
          <a:p>
            <a:endParaRPr lang="de-CH" baseline="0" dirty="0" smtClean="0"/>
          </a:p>
          <a:p>
            <a:r>
              <a:rPr lang="de-CH" baseline="0" dirty="0" smtClean="0"/>
              <a:t>Finally, Fay is a working and deployed system, which we implemented for the Windows operating system.</a:t>
            </a:r>
            <a:endParaRPr lang="de-CH" dirty="0" smtClean="0"/>
          </a:p>
        </p:txBody>
      </p:sp>
      <p:sp>
        <p:nvSpPr>
          <p:cNvPr id="4" name="Slide Number Placeholder 3"/>
          <p:cNvSpPr>
            <a:spLocks noGrp="1"/>
          </p:cNvSpPr>
          <p:nvPr>
            <p:ph type="sldNum" sz="quarter" idx="10"/>
          </p:nvPr>
        </p:nvSpPr>
        <p:spPr/>
        <p:txBody>
          <a:bodyPr/>
          <a:lstStyle/>
          <a:p>
            <a:fld id="{EEF49AD2-655A-4AA1-A146-552A2E0E9FBE}" type="slidenum">
              <a:rPr lang="en-US" smtClean="0"/>
              <a:pPr/>
              <a:t>19</a:t>
            </a:fld>
            <a:endParaRPr lang="en-US"/>
          </a:p>
        </p:txBody>
      </p:sp>
    </p:spTree>
    <p:extLst>
      <p:ext uri="{BB962C8B-B14F-4D97-AF65-F5344CB8AC3E}">
        <p14:creationId xmlns:p14="http://schemas.microsoft.com/office/powerpoint/2010/main" val="29385271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Now how</a:t>
            </a:r>
            <a:r>
              <a:rPr lang="de-CH" baseline="0" dirty="0" smtClean="0"/>
              <a:t> are probes deployed? First, Fay installs a user-space tracing runtime and Fay kernel module on each machine involved in the trace.</a:t>
            </a:r>
            <a:endParaRPr lang="de-CH"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20</a:t>
            </a:fld>
            <a:endParaRPr lang="en-US"/>
          </a:p>
        </p:txBody>
      </p:sp>
    </p:spTree>
    <p:extLst>
      <p:ext uri="{BB962C8B-B14F-4D97-AF65-F5344CB8AC3E}">
        <p14:creationId xmlns:p14="http://schemas.microsoft.com/office/powerpoint/2010/main" val="310919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Let’s</a:t>
            </a:r>
            <a:r>
              <a:rPr lang="de-CH" baseline="0" dirty="0" smtClean="0"/>
              <a:t> imagine a really, really complex tracing query. Let’s try and do machine learning on using tracing. </a:t>
            </a:r>
            <a:endParaRPr lang="de-CH"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2</a:t>
            </a:fld>
            <a:endParaRPr lang="en-US"/>
          </a:p>
        </p:txBody>
      </p:sp>
    </p:spTree>
    <p:extLst>
      <p:ext uri="{BB962C8B-B14F-4D97-AF65-F5344CB8AC3E}">
        <p14:creationId xmlns:p14="http://schemas.microsoft.com/office/powerpoint/2010/main" val="28518254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How do probes become</a:t>
            </a:r>
            <a:r>
              <a:rPr lang="de-CH" baseline="0" dirty="0" smtClean="0"/>
              <a:t> executed?</a:t>
            </a:r>
          </a:p>
          <a:p>
            <a:endParaRPr lang="de-CH" dirty="0" smtClean="0"/>
          </a:p>
          <a:p>
            <a:r>
              <a:rPr lang="de-CH" dirty="0" smtClean="0"/>
              <a:t>At the lowest level, we use function hotpatching to instrument a</a:t>
            </a:r>
            <a:r>
              <a:rPr lang="de-CH" baseline="0" dirty="0" smtClean="0"/>
              <a:t> system, by replacing the first opcode of each instrumented function with a jump to a special hotpatch area in front of the function.</a:t>
            </a:r>
            <a:endParaRPr lang="de-CH" dirty="0" smtClean="0"/>
          </a:p>
          <a:p>
            <a:endParaRPr lang="de-CH" dirty="0" smtClean="0"/>
          </a:p>
          <a:p>
            <a:r>
              <a:rPr lang="de-CH" dirty="0" smtClean="0"/>
              <a:t>This is disaggregated, one thread is doing this</a:t>
            </a:r>
          </a:p>
          <a:p>
            <a:r>
              <a:rPr lang="de-CH" dirty="0" smtClean="0"/>
              <a:t>Talk about Informer</a:t>
            </a:r>
          </a:p>
          <a:p>
            <a:pPr lvl="1"/>
            <a:r>
              <a:rPr lang="de-CH" dirty="0" smtClean="0"/>
              <a:t>Running just machine code at where event is happening is good idea</a:t>
            </a:r>
          </a:p>
          <a:p>
            <a:pPr lvl="1"/>
            <a:r>
              <a:rPr lang="de-CH" dirty="0" smtClean="0"/>
              <a:t>Have to make safe</a:t>
            </a:r>
          </a:p>
          <a:p>
            <a:pPr lvl="1"/>
            <a:r>
              <a:rPr lang="de-CH" dirty="0" smtClean="0"/>
              <a:t>Informer did that in ‘69</a:t>
            </a:r>
          </a:p>
          <a:p>
            <a:r>
              <a:rPr lang="de-CH" dirty="0" smtClean="0"/>
              <a:t>Can include any code we want</a:t>
            </a:r>
          </a:p>
          <a:p>
            <a:pPr lvl="1"/>
            <a:r>
              <a:rPr lang="de-CH" dirty="0" smtClean="0"/>
              <a:t>Arbitrary computation</a:t>
            </a:r>
          </a:p>
          <a:p>
            <a:r>
              <a:rPr lang="de-CH" dirty="0" smtClean="0"/>
              <a:t>Have to deal with concurrency</a:t>
            </a:r>
          </a:p>
        </p:txBody>
      </p:sp>
      <p:sp>
        <p:nvSpPr>
          <p:cNvPr id="4" name="Slide Number Placeholder 3"/>
          <p:cNvSpPr>
            <a:spLocks noGrp="1"/>
          </p:cNvSpPr>
          <p:nvPr>
            <p:ph type="sldNum" sz="quarter" idx="10"/>
          </p:nvPr>
        </p:nvSpPr>
        <p:spPr/>
        <p:txBody>
          <a:bodyPr/>
          <a:lstStyle/>
          <a:p>
            <a:fld id="{EEF49AD2-655A-4AA1-A146-552A2E0E9FBE}" type="slidenum">
              <a:rPr lang="en-US" smtClean="0"/>
              <a:pPr/>
              <a:t>21</a:t>
            </a:fld>
            <a:endParaRPr lang="en-US"/>
          </a:p>
        </p:txBody>
      </p:sp>
    </p:spTree>
    <p:extLst>
      <p:ext uri="{BB962C8B-B14F-4D97-AF65-F5344CB8AC3E}">
        <p14:creationId xmlns:p14="http://schemas.microsoft.com/office/powerpoint/2010/main" val="35268535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The inserted</a:t>
            </a:r>
            <a:r>
              <a:rPr lang="de-CH" baseline="0" dirty="0" smtClean="0"/>
              <a:t> code calls out to the Fay probe dispatcher, which is pre-loaded into the same address space as the traced module when tracing is deployed. The dispatcher is responsible for looking up and executing the appropriate probe to gather the information necessary to generate a trace event.</a:t>
            </a:r>
            <a:endParaRPr lang="de-CH" dirty="0" smtClean="0"/>
          </a:p>
          <a:p>
            <a:endParaRPr lang="de-CH" dirty="0" smtClean="0"/>
          </a:p>
          <a:p>
            <a:r>
              <a:rPr lang="de-CH" dirty="0" smtClean="0"/>
              <a:t>This is disaggregated, one thread is doing this</a:t>
            </a:r>
          </a:p>
          <a:p>
            <a:r>
              <a:rPr lang="de-CH" dirty="0" smtClean="0"/>
              <a:t>Talk about Informer</a:t>
            </a:r>
          </a:p>
          <a:p>
            <a:pPr lvl="1"/>
            <a:r>
              <a:rPr lang="de-CH" dirty="0" smtClean="0"/>
              <a:t>Running just machine code at where event is happening is good idea</a:t>
            </a:r>
          </a:p>
          <a:p>
            <a:pPr lvl="1"/>
            <a:r>
              <a:rPr lang="de-CH" dirty="0" smtClean="0"/>
              <a:t>Have to make safe</a:t>
            </a:r>
          </a:p>
          <a:p>
            <a:pPr lvl="1"/>
            <a:r>
              <a:rPr lang="de-CH" dirty="0" smtClean="0"/>
              <a:t>Informer did that in ‘69</a:t>
            </a:r>
          </a:p>
          <a:p>
            <a:r>
              <a:rPr lang="de-CH" dirty="0" smtClean="0"/>
              <a:t>Can include any code we want</a:t>
            </a:r>
          </a:p>
          <a:p>
            <a:pPr lvl="1"/>
            <a:r>
              <a:rPr lang="de-CH" dirty="0" smtClean="0"/>
              <a:t>Arbitrary computation</a:t>
            </a:r>
          </a:p>
          <a:p>
            <a:r>
              <a:rPr lang="de-CH" dirty="0" smtClean="0"/>
              <a:t>Have to deal with concurrency</a:t>
            </a:r>
          </a:p>
        </p:txBody>
      </p:sp>
      <p:sp>
        <p:nvSpPr>
          <p:cNvPr id="4" name="Slide Number Placeholder 3"/>
          <p:cNvSpPr>
            <a:spLocks noGrp="1"/>
          </p:cNvSpPr>
          <p:nvPr>
            <p:ph type="sldNum" sz="quarter" idx="10"/>
          </p:nvPr>
        </p:nvSpPr>
        <p:spPr/>
        <p:txBody>
          <a:bodyPr/>
          <a:lstStyle/>
          <a:p>
            <a:fld id="{EEF49AD2-655A-4AA1-A146-552A2E0E9FBE}" type="slidenum">
              <a:rPr lang="en-US" smtClean="0"/>
              <a:pPr/>
              <a:t>22</a:t>
            </a:fld>
            <a:endParaRPr lang="en-US"/>
          </a:p>
        </p:txBody>
      </p:sp>
    </p:spTree>
    <p:extLst>
      <p:ext uri="{BB962C8B-B14F-4D97-AF65-F5344CB8AC3E}">
        <p14:creationId xmlns:p14="http://schemas.microsoft.com/office/powerpoint/2010/main" val="35268535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To</a:t>
            </a:r>
            <a:r>
              <a:rPr lang="de-CH" baseline="0" dirty="0" smtClean="0"/>
              <a:t> do this, probes can execute arbitrary machine code, as long as this does not change the system we are tracing.</a:t>
            </a:r>
          </a:p>
          <a:p>
            <a:r>
              <a:rPr lang="de-CH" baseline="0" smtClean="0"/>
              <a:t>After probe execution, the dispatcher jumps back to the instrumented function by means of a special return trampoline that executes the original, replaced first opcode, before continuing with the function.</a:t>
            </a:r>
            <a:endParaRPr lang="de-CH" dirty="0" smtClean="0"/>
          </a:p>
          <a:p>
            <a:endParaRPr lang="de-CH" dirty="0" smtClean="0"/>
          </a:p>
          <a:p>
            <a:r>
              <a:rPr lang="de-CH" dirty="0" smtClean="0"/>
              <a:t>This is disaggregated, one thread is doing this</a:t>
            </a:r>
          </a:p>
          <a:p>
            <a:r>
              <a:rPr lang="de-CH" dirty="0" smtClean="0"/>
              <a:t>Talk about Informer</a:t>
            </a:r>
          </a:p>
          <a:p>
            <a:pPr lvl="1"/>
            <a:r>
              <a:rPr lang="de-CH" dirty="0" smtClean="0"/>
              <a:t>Running just machine code at where event is happening is good idea</a:t>
            </a:r>
          </a:p>
          <a:p>
            <a:pPr lvl="1"/>
            <a:r>
              <a:rPr lang="de-CH" dirty="0" smtClean="0"/>
              <a:t>Have to make safe</a:t>
            </a:r>
          </a:p>
          <a:p>
            <a:pPr lvl="1"/>
            <a:r>
              <a:rPr lang="de-CH" dirty="0" smtClean="0"/>
              <a:t>Informer did that in ‘69</a:t>
            </a:r>
          </a:p>
          <a:p>
            <a:r>
              <a:rPr lang="de-CH" dirty="0" smtClean="0"/>
              <a:t>Can include any code we want</a:t>
            </a:r>
          </a:p>
          <a:p>
            <a:pPr lvl="1"/>
            <a:r>
              <a:rPr lang="de-CH" dirty="0" smtClean="0"/>
              <a:t>Arbitrary computation</a:t>
            </a:r>
          </a:p>
          <a:p>
            <a:r>
              <a:rPr lang="de-CH" dirty="0" smtClean="0"/>
              <a:t>Have to deal with concurrency</a:t>
            </a:r>
          </a:p>
        </p:txBody>
      </p:sp>
      <p:sp>
        <p:nvSpPr>
          <p:cNvPr id="4" name="Slide Number Placeholder 3"/>
          <p:cNvSpPr>
            <a:spLocks noGrp="1"/>
          </p:cNvSpPr>
          <p:nvPr>
            <p:ph type="sldNum" sz="quarter" idx="10"/>
          </p:nvPr>
        </p:nvSpPr>
        <p:spPr/>
        <p:txBody>
          <a:bodyPr/>
          <a:lstStyle/>
          <a:p>
            <a:fld id="{EEF49AD2-655A-4AA1-A146-552A2E0E9FBE}" type="slidenum">
              <a:rPr lang="en-US" smtClean="0"/>
              <a:pPr/>
              <a:t>23</a:t>
            </a:fld>
            <a:endParaRPr lang="en-US"/>
          </a:p>
        </p:txBody>
      </p:sp>
    </p:spTree>
    <p:extLst>
      <p:ext uri="{BB962C8B-B14F-4D97-AF65-F5344CB8AC3E}">
        <p14:creationId xmlns:p14="http://schemas.microsoft.com/office/powerpoint/2010/main" val="3526853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Take tables</a:t>
            </a:r>
          </a:p>
          <a:p>
            <a:pPr lvl="1"/>
            <a:r>
              <a:rPr lang="de-CH" dirty="0" smtClean="0"/>
              <a:t>Null-probe overhead (table 2)</a:t>
            </a:r>
          </a:p>
          <a:p>
            <a:pPr lvl="1"/>
            <a:r>
              <a:rPr lang="de-CH" dirty="0" smtClean="0"/>
              <a:t>Scalability (table 4)</a:t>
            </a:r>
          </a:p>
          <a:p>
            <a:pPr lvl="1"/>
            <a:endParaRPr lang="de-CH" dirty="0" smtClean="0"/>
          </a:p>
          <a:p>
            <a:pPr lvl="1"/>
            <a:r>
              <a:rPr lang="de-CH" dirty="0" smtClean="0"/>
              <a:t>Example</a:t>
            </a:r>
            <a:r>
              <a:rPr lang="de-CH" baseline="0" dirty="0" smtClean="0"/>
              <a:t> application is generation of function call graphs, which require tracing all functions</a:t>
            </a:r>
            <a:endParaRPr lang="de-CH" dirty="0" smtClean="0"/>
          </a:p>
        </p:txBody>
      </p:sp>
      <p:sp>
        <p:nvSpPr>
          <p:cNvPr id="4" name="Slide Number Placeholder 3"/>
          <p:cNvSpPr>
            <a:spLocks noGrp="1"/>
          </p:cNvSpPr>
          <p:nvPr>
            <p:ph type="sldNum" sz="quarter" idx="10"/>
          </p:nvPr>
        </p:nvSpPr>
        <p:spPr/>
        <p:txBody>
          <a:bodyPr/>
          <a:lstStyle/>
          <a:p>
            <a:fld id="{EEF49AD2-655A-4AA1-A146-552A2E0E9FBE}" type="slidenum">
              <a:rPr lang="en-US" smtClean="0"/>
              <a:pPr/>
              <a:t>24</a:t>
            </a:fld>
            <a:endParaRPr lang="en-US"/>
          </a:p>
        </p:txBody>
      </p:sp>
    </p:spTree>
    <p:extLst>
      <p:ext uri="{BB962C8B-B14F-4D97-AF65-F5344CB8AC3E}">
        <p14:creationId xmlns:p14="http://schemas.microsoft.com/office/powerpoint/2010/main" val="3744093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Section 5.3.2</a:t>
            </a:r>
          </a:p>
          <a:p>
            <a:pPr lvl="1"/>
            <a:r>
              <a:rPr lang="de-CH" dirty="0" smtClean="0"/>
              <a:t>Talk about very large scale</a:t>
            </a:r>
          </a:p>
        </p:txBody>
      </p:sp>
      <p:sp>
        <p:nvSpPr>
          <p:cNvPr id="4" name="Slide Number Placeholder 3"/>
          <p:cNvSpPr>
            <a:spLocks noGrp="1"/>
          </p:cNvSpPr>
          <p:nvPr>
            <p:ph type="sldNum" sz="quarter" idx="10"/>
          </p:nvPr>
        </p:nvSpPr>
        <p:spPr/>
        <p:txBody>
          <a:bodyPr/>
          <a:lstStyle/>
          <a:p>
            <a:fld id="{EEF49AD2-655A-4AA1-A146-552A2E0E9FBE}" type="slidenum">
              <a:rPr lang="en-US" smtClean="0"/>
              <a:pPr/>
              <a:t>25</a:t>
            </a:fld>
            <a:endParaRPr lang="en-US"/>
          </a:p>
        </p:txBody>
      </p:sp>
    </p:spTree>
    <p:extLst>
      <p:ext uri="{BB962C8B-B14F-4D97-AF65-F5344CB8AC3E}">
        <p14:creationId xmlns:p14="http://schemas.microsoft.com/office/powerpoint/2010/main" val="39022982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Take tables</a:t>
            </a:r>
          </a:p>
          <a:p>
            <a:pPr lvl="1"/>
            <a:r>
              <a:rPr lang="de-CH" dirty="0" smtClean="0"/>
              <a:t>Null-probe overhead (table 2)</a:t>
            </a:r>
          </a:p>
          <a:p>
            <a:pPr lvl="1"/>
            <a:r>
              <a:rPr lang="de-CH" dirty="0" smtClean="0"/>
              <a:t>Scalability (table 4)</a:t>
            </a:r>
          </a:p>
          <a:p>
            <a:pPr lvl="1"/>
            <a:endParaRPr lang="de-CH" dirty="0" smtClean="0"/>
          </a:p>
          <a:p>
            <a:pPr lvl="1"/>
            <a:r>
              <a:rPr lang="de-CH" dirty="0" smtClean="0"/>
              <a:t>Example</a:t>
            </a:r>
            <a:r>
              <a:rPr lang="de-CH" baseline="0" dirty="0" smtClean="0"/>
              <a:t> application is generation of function call graphs, which require tracing all functions</a:t>
            </a:r>
            <a:endParaRPr lang="de-CH" dirty="0" smtClean="0"/>
          </a:p>
        </p:txBody>
      </p:sp>
      <p:sp>
        <p:nvSpPr>
          <p:cNvPr id="4" name="Slide Number Placeholder 3"/>
          <p:cNvSpPr>
            <a:spLocks noGrp="1"/>
          </p:cNvSpPr>
          <p:nvPr>
            <p:ph type="sldNum" sz="quarter" idx="10"/>
          </p:nvPr>
        </p:nvSpPr>
        <p:spPr/>
        <p:txBody>
          <a:bodyPr/>
          <a:lstStyle/>
          <a:p>
            <a:fld id="{EEF49AD2-655A-4AA1-A146-552A2E0E9FBE}" type="slidenum">
              <a:rPr lang="en-US" smtClean="0"/>
              <a:pPr/>
              <a:t>26</a:t>
            </a:fld>
            <a:endParaRPr lang="en-US"/>
          </a:p>
        </p:txBody>
      </p:sp>
    </p:spTree>
    <p:extLst>
      <p:ext uri="{BB962C8B-B14F-4D97-AF65-F5344CB8AC3E}">
        <p14:creationId xmlns:p14="http://schemas.microsoft.com/office/powerpoint/2010/main" val="37440931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Let’s look at an example query to show you how easy</a:t>
            </a:r>
            <a:r>
              <a:rPr lang="de-CH" baseline="0" dirty="0" smtClean="0"/>
              <a:t> it is to write powerful Fay trace queries.</a:t>
            </a:r>
          </a:p>
          <a:p>
            <a:r>
              <a:rPr lang="de-CH" baseline="0" dirty="0" smtClean="0"/>
              <a:t>This one returns a histogram of all read sizes done in the iolib module over a timespan of 5 minutes, both in kernel and in user-mode.</a:t>
            </a:r>
          </a:p>
        </p:txBody>
      </p:sp>
      <p:sp>
        <p:nvSpPr>
          <p:cNvPr id="4" name="Slide Number Placeholder 3"/>
          <p:cNvSpPr>
            <a:spLocks noGrp="1"/>
          </p:cNvSpPr>
          <p:nvPr>
            <p:ph type="sldNum" sz="quarter" idx="10"/>
          </p:nvPr>
        </p:nvSpPr>
        <p:spPr/>
        <p:txBody>
          <a:bodyPr/>
          <a:lstStyle/>
          <a:p>
            <a:fld id="{EEF49AD2-655A-4AA1-A146-552A2E0E9FBE}" type="slidenum">
              <a:rPr lang="en-US" smtClean="0"/>
              <a:pPr/>
              <a:t>29</a:t>
            </a:fld>
            <a:endParaRPr lang="en-US"/>
          </a:p>
        </p:txBody>
      </p:sp>
    </p:spTree>
    <p:extLst>
      <p:ext uri="{BB962C8B-B14F-4D97-AF65-F5344CB8AC3E}">
        <p14:creationId xmlns:p14="http://schemas.microsoft.com/office/powerpoint/2010/main" val="19625708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baseline="0" dirty="0" smtClean="0"/>
              <a:t>You can see quite easily that the query specifies both what to trace, that is the 2nd argument of the read function in iolib, as well as how to analyze the generated data, by putting it into kb-sized buckets and counting the number of occurrences.</a:t>
            </a:r>
          </a:p>
          <a:p>
            <a:r>
              <a:rPr lang="de-CH" baseline="0" dirty="0" smtClean="0"/>
              <a:t>Now, how is this query actually executed by Fay?</a:t>
            </a:r>
            <a:endParaRPr lang="de-CH"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30</a:t>
            </a:fld>
            <a:endParaRPr lang="en-US"/>
          </a:p>
        </p:txBody>
      </p:sp>
    </p:spTree>
    <p:extLst>
      <p:ext uri="{BB962C8B-B14F-4D97-AF65-F5344CB8AC3E}">
        <p14:creationId xmlns:p14="http://schemas.microsoft.com/office/powerpoint/2010/main" val="1962570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So let’s ask</a:t>
            </a:r>
            <a:r>
              <a:rPr lang="de-CH" baseline="0" dirty="0" smtClean="0"/>
              <a:t> a really crazy question. In this one we’re using data-mining techniques. Akin to the bag of words technique used to mine documents without knowing their structure, where we’re automatically categorizing cluster behavior, based purely on system call activity. What we’re doing here is to quantize time into timeslice and create vectors of system call frequencies for each timeslice. We’re applying k-means clustering to group these vectors into useful clusters and visualize.</a:t>
            </a:r>
            <a:endParaRPr lang="de-CH" dirty="0" smtClean="0"/>
          </a:p>
          <a:p>
            <a:endParaRPr lang="de-CH" dirty="0" smtClean="0"/>
          </a:p>
          <a:p>
            <a:endParaRPr lang="de-CH" dirty="0" smtClean="0"/>
          </a:p>
          <a:p>
            <a:endParaRPr lang="de-CH" dirty="0" smtClean="0"/>
          </a:p>
          <a:p>
            <a:r>
              <a:rPr lang="de-CH" dirty="0" smtClean="0"/>
              <a:t>Using this approach, we can,</a:t>
            </a:r>
            <a:r>
              <a:rPr lang="de-CH" baseline="0" dirty="0" smtClean="0"/>
              <a:t> for example, generate </a:t>
            </a:r>
            <a:endParaRPr lang="de-CH" dirty="0" smtClean="0"/>
          </a:p>
          <a:p>
            <a:endParaRPr lang="de-CH" dirty="0" smtClean="0"/>
          </a:p>
          <a:p>
            <a:r>
              <a:rPr lang="de-CH" dirty="0" smtClean="0"/>
              <a:t>Show k-means colorful image</a:t>
            </a:r>
          </a:p>
          <a:p>
            <a:r>
              <a:rPr lang="de-CH" dirty="0" smtClean="0"/>
              <a:t>Say</a:t>
            </a:r>
          </a:p>
          <a:p>
            <a:pPr lvl="1"/>
            <a:r>
              <a:rPr lang="de-CH" dirty="0" smtClean="0"/>
              <a:t>This is one thing we can now do</a:t>
            </a:r>
          </a:p>
          <a:p>
            <a:pPr lvl="1"/>
            <a:r>
              <a:rPr lang="de-CH" dirty="0" smtClean="0"/>
              <a:t>But how do we program this?</a:t>
            </a:r>
          </a:p>
        </p:txBody>
      </p:sp>
      <p:sp>
        <p:nvSpPr>
          <p:cNvPr id="4" name="Slide Number Placeholder 3"/>
          <p:cNvSpPr>
            <a:spLocks noGrp="1"/>
          </p:cNvSpPr>
          <p:nvPr>
            <p:ph type="sldNum" sz="quarter" idx="10"/>
          </p:nvPr>
        </p:nvSpPr>
        <p:spPr/>
        <p:txBody>
          <a:bodyPr/>
          <a:lstStyle/>
          <a:p>
            <a:fld id="{EEF49AD2-655A-4AA1-A146-552A2E0E9FBE}" type="slidenum">
              <a:rPr lang="en-US" smtClean="0"/>
              <a:pPr/>
              <a:t>4</a:t>
            </a:fld>
            <a:endParaRPr lang="en-US"/>
          </a:p>
        </p:txBody>
      </p:sp>
    </p:spTree>
    <p:extLst>
      <p:ext uri="{BB962C8B-B14F-4D97-AF65-F5344CB8AC3E}">
        <p14:creationId xmlns:p14="http://schemas.microsoft.com/office/powerpoint/2010/main" val="4215548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So let’s ask</a:t>
            </a:r>
            <a:r>
              <a:rPr lang="de-CH" baseline="0" dirty="0" smtClean="0"/>
              <a:t> a really crazy question. In this one we’re using data-mining techniques. Akin to the bag of words technique used to mine documents without knowing their structure, where we’re automatically categorizing cluster behavior, based purely on system call activity. What we’re doing here is to quantize time into timeslice and create vectors of system call frequencies for each timeslice. We’re applying k-means clustering to group these vectors into useful clusters and visualize.</a:t>
            </a:r>
            <a:endParaRPr lang="de-CH" dirty="0" smtClean="0"/>
          </a:p>
          <a:p>
            <a:endParaRPr lang="de-CH" dirty="0" smtClean="0"/>
          </a:p>
          <a:p>
            <a:endParaRPr lang="de-CH" dirty="0" smtClean="0"/>
          </a:p>
          <a:p>
            <a:endParaRPr lang="de-CH" dirty="0" smtClean="0"/>
          </a:p>
          <a:p>
            <a:r>
              <a:rPr lang="de-CH" dirty="0" smtClean="0"/>
              <a:t>Using this approach, we can,</a:t>
            </a:r>
            <a:r>
              <a:rPr lang="de-CH" baseline="0" dirty="0" smtClean="0"/>
              <a:t> for example, generate </a:t>
            </a:r>
            <a:endParaRPr lang="de-CH" dirty="0" smtClean="0"/>
          </a:p>
          <a:p>
            <a:endParaRPr lang="de-CH" dirty="0" smtClean="0"/>
          </a:p>
          <a:p>
            <a:r>
              <a:rPr lang="de-CH" dirty="0" smtClean="0"/>
              <a:t>Show k-means colorful image</a:t>
            </a:r>
          </a:p>
          <a:p>
            <a:r>
              <a:rPr lang="de-CH" dirty="0" smtClean="0"/>
              <a:t>Say</a:t>
            </a:r>
          </a:p>
          <a:p>
            <a:pPr lvl="1"/>
            <a:r>
              <a:rPr lang="de-CH" dirty="0" smtClean="0"/>
              <a:t>This is one thing we can now do</a:t>
            </a:r>
          </a:p>
          <a:p>
            <a:pPr lvl="1"/>
            <a:r>
              <a:rPr lang="de-CH" dirty="0" smtClean="0"/>
              <a:t>But how do we program this?</a:t>
            </a:r>
          </a:p>
        </p:txBody>
      </p:sp>
      <p:sp>
        <p:nvSpPr>
          <p:cNvPr id="4" name="Slide Number Placeholder 3"/>
          <p:cNvSpPr>
            <a:spLocks noGrp="1"/>
          </p:cNvSpPr>
          <p:nvPr>
            <p:ph type="sldNum" sz="quarter" idx="10"/>
          </p:nvPr>
        </p:nvSpPr>
        <p:spPr/>
        <p:txBody>
          <a:bodyPr/>
          <a:lstStyle/>
          <a:p>
            <a:fld id="{EEF49AD2-655A-4AA1-A146-552A2E0E9FBE}" type="slidenum">
              <a:rPr lang="en-US" smtClean="0"/>
              <a:pPr/>
              <a:t>5</a:t>
            </a:fld>
            <a:endParaRPr lang="en-US"/>
          </a:p>
        </p:txBody>
      </p:sp>
    </p:spTree>
    <p:extLst>
      <p:ext uri="{BB962C8B-B14F-4D97-AF65-F5344CB8AC3E}">
        <p14:creationId xmlns:p14="http://schemas.microsoft.com/office/powerpoint/2010/main" val="421554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Show all source</a:t>
            </a:r>
          </a:p>
          <a:p>
            <a:pPr marL="457200" lvl="1" indent="0">
              <a:buNone/>
            </a:pPr>
            <a:r>
              <a:rPr lang="de-CH" dirty="0" smtClean="0"/>
              <a:t>Say</a:t>
            </a:r>
          </a:p>
          <a:p>
            <a:pPr marL="457200" lvl="1" indent="0">
              <a:buNone/>
            </a:pPr>
            <a:r>
              <a:rPr lang="de-CH" dirty="0" smtClean="0"/>
              <a:t>	This is the program</a:t>
            </a:r>
          </a:p>
          <a:p>
            <a:pPr marL="457200" lvl="1" indent="0">
              <a:buNone/>
            </a:pPr>
            <a:r>
              <a:rPr lang="de-CH" dirty="0" smtClean="0"/>
              <a:t>	There’s nothing in Fay that knows about k-means</a:t>
            </a:r>
          </a:p>
          <a:p>
            <a:pPr marL="457200" lvl="1" indent="0">
              <a:buNone/>
            </a:pPr>
            <a:r>
              <a:rPr lang="de-CH" dirty="0" smtClean="0"/>
              <a:t>	No fixed set of abstractions in Fay</a:t>
            </a:r>
          </a:p>
          <a:p>
            <a:pPr marL="457200" lvl="1" indent="0">
              <a:buNone/>
            </a:pPr>
            <a:r>
              <a:rPr lang="de-CH" dirty="0" smtClean="0"/>
              <a:t>	How does this get executed and optimized?</a:t>
            </a:r>
          </a:p>
        </p:txBody>
      </p:sp>
      <p:sp>
        <p:nvSpPr>
          <p:cNvPr id="4" name="Slide Number Placeholder 3"/>
          <p:cNvSpPr>
            <a:spLocks noGrp="1"/>
          </p:cNvSpPr>
          <p:nvPr>
            <p:ph type="sldNum" sz="quarter" idx="10"/>
          </p:nvPr>
        </p:nvSpPr>
        <p:spPr/>
        <p:txBody>
          <a:bodyPr/>
          <a:lstStyle/>
          <a:p>
            <a:fld id="{EEF49AD2-655A-4AA1-A146-552A2E0E9FBE}" type="slidenum">
              <a:rPr lang="en-US" smtClean="0"/>
              <a:pPr/>
              <a:t>6</a:t>
            </a:fld>
            <a:endParaRPr lang="en-US"/>
          </a:p>
        </p:txBody>
      </p:sp>
    </p:spTree>
    <p:extLst>
      <p:ext uri="{BB962C8B-B14F-4D97-AF65-F5344CB8AC3E}">
        <p14:creationId xmlns:p14="http://schemas.microsoft.com/office/powerpoint/2010/main" val="905274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Show all source</a:t>
            </a:r>
          </a:p>
          <a:p>
            <a:pPr marL="457200" lvl="1" indent="0">
              <a:buNone/>
            </a:pPr>
            <a:r>
              <a:rPr lang="de-CH" dirty="0" smtClean="0"/>
              <a:t>Say</a:t>
            </a:r>
          </a:p>
          <a:p>
            <a:pPr marL="457200" lvl="1" indent="0">
              <a:buNone/>
            </a:pPr>
            <a:r>
              <a:rPr lang="de-CH" dirty="0" smtClean="0"/>
              <a:t>	This is the program</a:t>
            </a:r>
          </a:p>
          <a:p>
            <a:pPr marL="457200" lvl="1" indent="0">
              <a:buNone/>
            </a:pPr>
            <a:r>
              <a:rPr lang="de-CH" dirty="0" smtClean="0"/>
              <a:t>	There’s nothing in Fay that knows about k-means</a:t>
            </a:r>
          </a:p>
          <a:p>
            <a:pPr marL="457200" lvl="1" indent="0">
              <a:buNone/>
            </a:pPr>
            <a:r>
              <a:rPr lang="de-CH" dirty="0" smtClean="0"/>
              <a:t>	No fixed set of abstractions in Fay</a:t>
            </a:r>
          </a:p>
          <a:p>
            <a:pPr marL="457200" lvl="1" indent="0">
              <a:buNone/>
            </a:pPr>
            <a:r>
              <a:rPr lang="de-CH" dirty="0" smtClean="0"/>
              <a:t>	How does this get executed and optimized?</a:t>
            </a:r>
          </a:p>
        </p:txBody>
      </p:sp>
      <p:sp>
        <p:nvSpPr>
          <p:cNvPr id="4" name="Slide Number Placeholder 3"/>
          <p:cNvSpPr>
            <a:spLocks noGrp="1"/>
          </p:cNvSpPr>
          <p:nvPr>
            <p:ph type="sldNum" sz="quarter" idx="10"/>
          </p:nvPr>
        </p:nvSpPr>
        <p:spPr/>
        <p:txBody>
          <a:bodyPr/>
          <a:lstStyle/>
          <a:p>
            <a:fld id="{EEF49AD2-655A-4AA1-A146-552A2E0E9FBE}" type="slidenum">
              <a:rPr lang="en-US" smtClean="0"/>
              <a:pPr/>
              <a:t>7</a:t>
            </a:fld>
            <a:endParaRPr lang="en-US"/>
          </a:p>
        </p:txBody>
      </p:sp>
    </p:spTree>
    <p:extLst>
      <p:ext uri="{BB962C8B-B14F-4D97-AF65-F5344CB8AC3E}">
        <p14:creationId xmlns:p14="http://schemas.microsoft.com/office/powerpoint/2010/main" val="905274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Hakim</a:t>
            </a:r>
            <a:r>
              <a:rPr lang="de-CH" baseline="0" dirty="0" smtClean="0"/>
              <a:t> Witherspoons group from Cornell</a:t>
            </a:r>
            <a:endParaRPr lang="de-CH" dirty="0"/>
          </a:p>
        </p:txBody>
      </p:sp>
      <p:sp>
        <p:nvSpPr>
          <p:cNvPr id="4" name="Slide Number Placeholder 3"/>
          <p:cNvSpPr>
            <a:spLocks noGrp="1"/>
          </p:cNvSpPr>
          <p:nvPr>
            <p:ph type="sldNum" sz="quarter" idx="10"/>
          </p:nvPr>
        </p:nvSpPr>
        <p:spPr/>
        <p:txBody>
          <a:bodyPr/>
          <a:lstStyle/>
          <a:p>
            <a:fld id="{EEF49AD2-655A-4AA1-A146-552A2E0E9FBE}" type="slidenum">
              <a:rPr lang="en-US" smtClean="0"/>
              <a:pPr/>
              <a:t>8</a:t>
            </a:fld>
            <a:endParaRPr lang="en-US"/>
          </a:p>
        </p:txBody>
      </p:sp>
    </p:spTree>
    <p:extLst>
      <p:ext uri="{BB962C8B-B14F-4D97-AF65-F5344CB8AC3E}">
        <p14:creationId xmlns:p14="http://schemas.microsoft.com/office/powerpoint/2010/main" val="118460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If this is a system you’d want then Fay is for you.</a:t>
            </a:r>
          </a:p>
          <a:p>
            <a:endParaRPr lang="de-CH" dirty="0" smtClean="0"/>
          </a:p>
          <a:p>
            <a:r>
              <a:rPr lang="de-CH" baseline="0" dirty="0" smtClean="0"/>
              <a:t>Fay is a system for the dynamic, low-level tracing of entire clusters of machines.</a:t>
            </a:r>
            <a:endParaRPr lang="de-CH" dirty="0" smtClean="0"/>
          </a:p>
          <a:p>
            <a:r>
              <a:rPr lang="de-CH" dirty="0" smtClean="0"/>
              <a:t>What’s making it different</a:t>
            </a:r>
            <a:r>
              <a:rPr lang="de-CH" baseline="0" dirty="0" smtClean="0"/>
              <a:t> from other such systems is the combination of 3 unique techniques:</a:t>
            </a:r>
          </a:p>
          <a:p>
            <a:r>
              <a:rPr lang="de-CH" baseline="0" dirty="0" smtClean="0"/>
              <a:t>Firtly, we allow the writing of a single, unified trace query to specify both what to trace, as well as how to process the generated trace event data for later analysis. This makes trace queries both easier to write and to optimize, as we will see later through the talk.</a:t>
            </a:r>
          </a:p>
          <a:p>
            <a:r>
              <a:rPr lang="de-CH" dirty="0" smtClean="0"/>
              <a:t>Secondly, Fay</a:t>
            </a:r>
            <a:r>
              <a:rPr lang="de-CH" baseline="0" dirty="0" smtClean="0"/>
              <a:t> is pervasively data-parallel; across clusters and within a machine, making it scale to vast amounts of cores and machines.</a:t>
            </a:r>
          </a:p>
          <a:p>
            <a:r>
              <a:rPr lang="de-CH" baseline="0" dirty="0" smtClean="0"/>
              <a:t>Thirdly, we leverage the safe execution of arbitrary machine-code tracing probes that gather trace data on the cluster, making the system extensible and efficient.</a:t>
            </a:r>
          </a:p>
          <a:p>
            <a:endParaRPr lang="de-CH" baseline="0" dirty="0" smtClean="0"/>
          </a:p>
          <a:p>
            <a:r>
              <a:rPr lang="de-CH" baseline="0" dirty="0" smtClean="0"/>
              <a:t>Finally, Fay is a working and deployed system, which we implemented for the Windows operating system.</a:t>
            </a:r>
            <a:endParaRPr lang="de-CH" dirty="0" smtClean="0"/>
          </a:p>
        </p:txBody>
      </p:sp>
      <p:sp>
        <p:nvSpPr>
          <p:cNvPr id="4" name="Slide Number Placeholder 3"/>
          <p:cNvSpPr>
            <a:spLocks noGrp="1"/>
          </p:cNvSpPr>
          <p:nvPr>
            <p:ph type="sldNum" sz="quarter" idx="10"/>
          </p:nvPr>
        </p:nvSpPr>
        <p:spPr/>
        <p:txBody>
          <a:bodyPr/>
          <a:lstStyle/>
          <a:p>
            <a:fld id="{EEF49AD2-655A-4AA1-A146-552A2E0E9FBE}" type="slidenum">
              <a:rPr lang="en-US" smtClean="0"/>
              <a:pPr/>
              <a:t>9</a:t>
            </a:fld>
            <a:endParaRPr lang="en-US"/>
          </a:p>
        </p:txBody>
      </p:sp>
    </p:spTree>
    <p:extLst>
      <p:ext uri="{BB962C8B-B14F-4D97-AF65-F5344CB8AC3E}">
        <p14:creationId xmlns:p14="http://schemas.microsoft.com/office/powerpoint/2010/main" val="2938527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CH" dirty="0" smtClean="0"/>
              <a:t>Show all source</a:t>
            </a:r>
          </a:p>
          <a:p>
            <a:pPr marL="457200" lvl="1" indent="0">
              <a:buNone/>
            </a:pPr>
            <a:r>
              <a:rPr lang="de-CH" dirty="0" smtClean="0"/>
              <a:t>Say</a:t>
            </a:r>
          </a:p>
          <a:p>
            <a:pPr marL="457200" lvl="1" indent="0">
              <a:buNone/>
            </a:pPr>
            <a:r>
              <a:rPr lang="de-CH" dirty="0" smtClean="0"/>
              <a:t>	This is the program</a:t>
            </a:r>
          </a:p>
          <a:p>
            <a:pPr marL="457200" lvl="1" indent="0">
              <a:buNone/>
            </a:pPr>
            <a:r>
              <a:rPr lang="de-CH" dirty="0" smtClean="0"/>
              <a:t>	There’s nothing in Fay that knows about k-means</a:t>
            </a:r>
          </a:p>
          <a:p>
            <a:pPr marL="457200" lvl="1" indent="0">
              <a:buNone/>
            </a:pPr>
            <a:r>
              <a:rPr lang="de-CH" dirty="0" smtClean="0"/>
              <a:t>	No fixed set of abstractions in Fay</a:t>
            </a:r>
          </a:p>
          <a:p>
            <a:pPr marL="457200" lvl="1" indent="0">
              <a:buNone/>
            </a:pPr>
            <a:r>
              <a:rPr lang="de-CH" dirty="0" smtClean="0"/>
              <a:t>	How does this get executed and optimized?</a:t>
            </a:r>
          </a:p>
        </p:txBody>
      </p:sp>
      <p:sp>
        <p:nvSpPr>
          <p:cNvPr id="4" name="Slide Number Placeholder 3"/>
          <p:cNvSpPr>
            <a:spLocks noGrp="1"/>
          </p:cNvSpPr>
          <p:nvPr>
            <p:ph type="sldNum" sz="quarter" idx="10"/>
          </p:nvPr>
        </p:nvSpPr>
        <p:spPr/>
        <p:txBody>
          <a:bodyPr/>
          <a:lstStyle/>
          <a:p>
            <a:fld id="{EEF49AD2-655A-4AA1-A146-552A2E0E9FBE}" type="slidenum">
              <a:rPr lang="en-US" smtClean="0"/>
              <a:pPr/>
              <a:t>10</a:t>
            </a:fld>
            <a:endParaRPr lang="en-US"/>
          </a:p>
        </p:txBody>
      </p:sp>
    </p:spTree>
    <p:extLst>
      <p:ext uri="{BB962C8B-B14F-4D97-AF65-F5344CB8AC3E}">
        <p14:creationId xmlns:p14="http://schemas.microsoft.com/office/powerpoint/2010/main" val="905274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C0845A-1BC7-40D8-8EF5-07261682CB64}" type="datetime1">
              <a:rPr lang="en-US" smtClean="0"/>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403297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E4D2FB-AB98-40C9-9CA0-CA2FC42BD02F}" type="datetime1">
              <a:rPr lang="en-US" smtClean="0"/>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1819537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2CDB5C-4DE2-423C-BF4B-1049B0EE8113}" type="datetime1">
              <a:rPr lang="en-US" smtClean="0"/>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2856471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0E519-BC3F-4FAC-8146-FD5FF8FA9BC4}" type="datetime1">
              <a:rPr lang="en-US" smtClean="0"/>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209743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88AF24-B57F-49B9-BD95-BB82C8A6435F}" type="datetime1">
              <a:rPr lang="en-US" smtClean="0"/>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3299103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711B4A-4EDD-48BD-B1AB-7C50FAAABDD2}" type="datetime1">
              <a:rPr lang="en-US" smtClean="0"/>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3324196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67D346-800A-40BE-9689-0118843BC463}" type="datetime1">
              <a:rPr lang="en-US" smtClean="0"/>
              <a:t>10/24/2011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480653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225FF1-8FC1-4A1A-A363-65955F2C4638}" type="datetime1">
              <a:rPr lang="en-US" smtClean="0"/>
              <a:t>10/24/2011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3346095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153AC-4295-457A-9BE9-AE1294F5DF1D}" type="datetime1">
              <a:rPr lang="en-US" smtClean="0"/>
              <a:t>10/24/2011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318687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AFD8C-EA10-48AA-9733-96A779773EA1}" type="datetime1">
              <a:rPr lang="en-US" smtClean="0"/>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3661412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ABE3C5-5C21-4DC1-9A8F-E2917FBF7EE5}" type="datetime1">
              <a:rPr lang="en-US" smtClean="0"/>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68EB7B-46B2-4F12-A9B7-A515DFFCC9BA}" type="slidenum">
              <a:rPr lang="en-US" smtClean="0"/>
              <a:pPr/>
              <a:t>‹#›</a:t>
            </a:fld>
            <a:endParaRPr lang="en-US"/>
          </a:p>
        </p:txBody>
      </p:sp>
    </p:spTree>
    <p:extLst>
      <p:ext uri="{BB962C8B-B14F-4D97-AF65-F5344CB8AC3E}">
        <p14:creationId xmlns:p14="http://schemas.microsoft.com/office/powerpoint/2010/main" val="86506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689698-6CEA-4A0B-A19C-834070261F34}" type="datetime1">
              <a:rPr lang="en-US" smtClean="0"/>
              <a:t>10/24/2011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68EB7B-46B2-4F12-A9B7-A515DFFCC9BA}" type="slidenum">
              <a:rPr lang="en-US" smtClean="0"/>
              <a:pPr/>
              <a:t>‹#›</a:t>
            </a:fld>
            <a:endParaRPr lang="en-US"/>
          </a:p>
        </p:txBody>
      </p:sp>
    </p:spTree>
    <p:extLst>
      <p:ext uri="{BB962C8B-B14F-4D97-AF65-F5344CB8AC3E}">
        <p14:creationId xmlns:p14="http://schemas.microsoft.com/office/powerpoint/2010/main" val="297117270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5.emf"/><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71549"/>
            <a:ext cx="7772400" cy="2762251"/>
          </a:xfrm>
        </p:spPr>
        <p:txBody>
          <a:bodyPr>
            <a:noAutofit/>
          </a:bodyPr>
          <a:lstStyle/>
          <a:p>
            <a:r>
              <a:rPr lang="en-US" sz="4400" b="1" dirty="0" smtClean="0"/>
              <a:t/>
            </a:r>
            <a:br>
              <a:rPr lang="en-US" sz="4400" b="1" dirty="0" smtClean="0"/>
            </a:br>
            <a:r>
              <a:rPr lang="en-US" sz="4400" b="1" dirty="0" smtClean="0"/>
              <a:t>Extensible Distributed Tracing from Kernels to Clusters</a:t>
            </a:r>
            <a:endParaRPr lang="en-US" sz="4400" b="1" dirty="0"/>
          </a:p>
        </p:txBody>
      </p:sp>
      <p:sp>
        <p:nvSpPr>
          <p:cNvPr id="3" name="Subtitle 2"/>
          <p:cNvSpPr>
            <a:spLocks noGrp="1"/>
          </p:cNvSpPr>
          <p:nvPr>
            <p:ph type="subTitle" idx="1"/>
          </p:nvPr>
        </p:nvSpPr>
        <p:spPr>
          <a:xfrm>
            <a:off x="533400" y="3228536"/>
            <a:ext cx="7854696" cy="3096064"/>
          </a:xfrm>
        </p:spPr>
        <p:txBody>
          <a:bodyPr>
            <a:normAutofit/>
          </a:bodyPr>
          <a:lstStyle/>
          <a:p>
            <a:endParaRPr lang="en-US" dirty="0" smtClean="0"/>
          </a:p>
          <a:p>
            <a:r>
              <a:rPr lang="en-US" dirty="0" smtClean="0">
                <a:solidFill>
                  <a:schemeClr val="tx1">
                    <a:lumMod val="65000"/>
                    <a:lumOff val="35000"/>
                  </a:schemeClr>
                </a:solidFill>
              </a:rPr>
              <a:t>Úlfar Erlingsson, Google Inc.</a:t>
            </a:r>
          </a:p>
          <a:p>
            <a:r>
              <a:rPr lang="en-US" dirty="0" smtClean="0">
                <a:solidFill>
                  <a:schemeClr val="tx1">
                    <a:lumMod val="65000"/>
                    <a:lumOff val="35000"/>
                  </a:schemeClr>
                </a:solidFill>
              </a:rPr>
              <a:t>Marcus </a:t>
            </a:r>
            <a:r>
              <a:rPr lang="en-US" dirty="0" err="1" smtClean="0">
                <a:solidFill>
                  <a:schemeClr val="tx1">
                    <a:lumMod val="65000"/>
                    <a:lumOff val="35000"/>
                  </a:schemeClr>
                </a:solidFill>
              </a:rPr>
              <a:t>Peinado</a:t>
            </a:r>
            <a:r>
              <a:rPr lang="en-US" dirty="0" smtClean="0">
                <a:solidFill>
                  <a:schemeClr val="tx1">
                    <a:lumMod val="65000"/>
                    <a:lumOff val="35000"/>
                  </a:schemeClr>
                </a:solidFill>
              </a:rPr>
              <a:t>, Microsoft Research</a:t>
            </a:r>
          </a:p>
          <a:p>
            <a:r>
              <a:rPr lang="en-US" b="1" dirty="0" smtClean="0">
                <a:solidFill>
                  <a:schemeClr val="tx1">
                    <a:lumMod val="85000"/>
                    <a:lumOff val="15000"/>
                  </a:schemeClr>
                </a:solidFill>
              </a:rPr>
              <a:t>Simon Peter, Systems Group, ETH Zurich</a:t>
            </a:r>
          </a:p>
          <a:p>
            <a:r>
              <a:rPr lang="en-US" dirty="0" err="1" smtClean="0">
                <a:solidFill>
                  <a:schemeClr val="tx1">
                    <a:lumMod val="65000"/>
                    <a:lumOff val="35000"/>
                  </a:schemeClr>
                </a:solidFill>
              </a:rPr>
              <a:t>Mihai</a:t>
            </a:r>
            <a:r>
              <a:rPr lang="en-US" dirty="0" smtClean="0">
                <a:solidFill>
                  <a:schemeClr val="tx1">
                    <a:lumMod val="65000"/>
                    <a:lumOff val="35000"/>
                  </a:schemeClr>
                </a:solidFill>
              </a:rPr>
              <a:t> </a:t>
            </a:r>
            <a:r>
              <a:rPr lang="en-US" dirty="0" err="1" smtClean="0">
                <a:solidFill>
                  <a:schemeClr val="tx1">
                    <a:lumMod val="65000"/>
                    <a:lumOff val="35000"/>
                  </a:schemeClr>
                </a:solidFill>
              </a:rPr>
              <a:t>Budiu</a:t>
            </a:r>
            <a:r>
              <a:rPr lang="en-US" dirty="0" smtClean="0">
                <a:solidFill>
                  <a:schemeClr val="tx1">
                    <a:lumMod val="65000"/>
                    <a:lumOff val="35000"/>
                  </a:schemeClr>
                </a:solidFill>
              </a:rPr>
              <a:t>, Microsoft Research</a:t>
            </a:r>
          </a:p>
        </p:txBody>
      </p:sp>
      <p:sp>
        <p:nvSpPr>
          <p:cNvPr id="4" name="Slide Number Placeholder 3"/>
          <p:cNvSpPr>
            <a:spLocks noGrp="1"/>
          </p:cNvSpPr>
          <p:nvPr>
            <p:ph type="sldNum" sz="quarter" idx="12"/>
          </p:nvPr>
        </p:nvSpPr>
        <p:spPr/>
        <p:txBody>
          <a:bodyPr/>
          <a:lstStyle/>
          <a:p>
            <a:fld id="{8D68EB7B-46B2-4F12-A9B7-A515DFFCC9BA}" type="slidenum">
              <a:rPr lang="en-US" smtClean="0"/>
              <a:pPr/>
              <a:t>1</a:t>
            </a:fld>
            <a:endParaRPr lang="en-US"/>
          </a:p>
        </p:txBody>
      </p:sp>
      <p:sp>
        <p:nvSpPr>
          <p:cNvPr id="5" name="Rectangle 4"/>
          <p:cNvSpPr/>
          <p:nvPr/>
        </p:nvSpPr>
        <p:spPr>
          <a:xfrm>
            <a:off x="3607634" y="457200"/>
            <a:ext cx="1928733" cy="1569660"/>
          </a:xfrm>
          <a:prstGeom prst="rect">
            <a:avLst/>
          </a:prstGeom>
          <a:noFill/>
        </p:spPr>
        <p:txBody>
          <a:bodyPr wrap="none" lIns="91440" tIns="45720" rIns="91440" bIns="45720">
            <a:spAutoFit/>
          </a:bodyPr>
          <a:lstStyle/>
          <a:p>
            <a:pPr algn="ctr"/>
            <a:r>
              <a:rPr lang="en-US" sz="9600" b="1" cap="none" spc="0" dirty="0" smtClean="0">
                <a:ln w="12700">
                  <a:solidFill>
                    <a:schemeClr val="tx1">
                      <a:lumMod val="65000"/>
                      <a:lumOff val="35000"/>
                    </a:schemeClr>
                  </a:solidFill>
                  <a:prstDash val="solid"/>
                </a:ln>
                <a:solidFill>
                  <a:srgbClr val="000000"/>
                </a:solidFill>
                <a:effectLst>
                  <a:outerShdw blurRad="50800" dist="38100" algn="l" rotWithShape="0">
                    <a:prstClr val="black">
                      <a:alpha val="40000"/>
                    </a:prstClr>
                  </a:outerShdw>
                </a:effectLst>
                <a:latin typeface="Edwardian Script ITC"/>
                <a:cs typeface="Edwardian Script ITC"/>
              </a:rPr>
              <a:t>Fay</a:t>
            </a:r>
            <a:endParaRPr lang="en-US" sz="9600" b="1" cap="none" spc="0" dirty="0">
              <a:ln w="12700">
                <a:solidFill>
                  <a:schemeClr val="tx1">
                    <a:lumMod val="65000"/>
                    <a:lumOff val="35000"/>
                  </a:schemeClr>
                </a:solidFill>
                <a:prstDash val="solid"/>
              </a:ln>
              <a:solidFill>
                <a:srgbClr val="000000"/>
              </a:solidFill>
              <a:effectLst>
                <a:outerShdw blurRad="50800" dist="38100" algn="l" rotWithShape="0">
                  <a:prstClr val="black">
                    <a:alpha val="40000"/>
                  </a:prstClr>
                </a:outerShdw>
              </a:effectLst>
              <a:latin typeface="Edwardian Script ITC"/>
              <a:cs typeface="Edwardian Script ITC"/>
            </a:endParaRPr>
          </a:p>
        </p:txBody>
      </p:sp>
    </p:spTree>
    <p:extLst>
      <p:ext uri="{BB962C8B-B14F-4D97-AF65-F5344CB8AC3E}">
        <p14:creationId xmlns:p14="http://schemas.microsoft.com/office/powerpoint/2010/main" val="4141148649"/>
      </p:ext>
    </p:extLst>
  </p:cSld>
  <p:clrMapOvr>
    <a:masterClrMapping/>
  </p:clrMapOvr>
  <mc:AlternateContent xmlns:mc="http://schemas.openxmlformats.org/markup-compatibility/2006" xmlns:p14="http://schemas.microsoft.com/office/powerpoint/2010/main">
    <mc:Choice Requires="p14">
      <p:transition spd="slow" p14:dur="2000" advTm="2413"/>
    </mc:Choice>
    <mc:Fallback xmlns="">
      <p:transition spd="slow" advTm="241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114800"/>
            <a:ext cx="4267200" cy="1676399"/>
          </a:xfrm>
          <a:ln>
            <a:no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sz="1200" noProof="1" smtClean="0">
                <a:latin typeface="Lucida Sans Typewriter"/>
                <a:cs typeface="Lucida Sans Typewriter"/>
              </a:rPr>
              <a:t>Vector Nearest(Vector pt, Vectors centers) {</a:t>
            </a:r>
          </a:p>
          <a:p>
            <a:pPr marL="0" indent="0">
              <a:buNone/>
            </a:pPr>
            <a:r>
              <a:rPr lang="en-US" sz="1200" noProof="1" smtClean="0">
                <a:latin typeface="Lucida Sans Typewriter"/>
                <a:cs typeface="Lucida Sans Typewriter"/>
              </a:rPr>
              <a:t>    </a:t>
            </a:r>
            <a:r>
              <a:rPr lang="en-US" sz="1200" b="1" noProof="1" smtClean="0">
                <a:latin typeface="Lucida Sans Typewriter"/>
                <a:cs typeface="Lucida Sans Typewriter"/>
              </a:rPr>
              <a:t>var</a:t>
            </a:r>
            <a:r>
              <a:rPr lang="en-US" sz="1200" noProof="1" smtClean="0">
                <a:latin typeface="Lucida Sans Typewriter"/>
                <a:cs typeface="Lucida Sans Typewriter"/>
              </a:rPr>
              <a:t> near = centers.First();</a:t>
            </a:r>
          </a:p>
          <a:p>
            <a:pPr marL="0" indent="0">
              <a:buNone/>
            </a:pPr>
            <a:r>
              <a:rPr lang="en-US" sz="1200" noProof="1" smtClean="0">
                <a:latin typeface="Lucida Sans Typewriter"/>
                <a:cs typeface="Lucida Sans Typewriter"/>
              </a:rPr>
              <a:t>    </a:t>
            </a:r>
            <a:r>
              <a:rPr lang="sv-SE" sz="1200" b="1" noProof="1" smtClean="0">
                <a:latin typeface="Lucida Sans Typewriter"/>
                <a:cs typeface="Lucida Sans Typewriter"/>
              </a:rPr>
              <a:t>foreach</a:t>
            </a:r>
            <a:r>
              <a:rPr lang="sv-SE" sz="1200" noProof="1" smtClean="0">
                <a:latin typeface="Lucida Sans Typewriter"/>
                <a:cs typeface="Lucida Sans Typewriter"/>
              </a:rPr>
              <a:t> (</a:t>
            </a:r>
            <a:r>
              <a:rPr lang="sv-SE" sz="1200" b="1" noProof="1" smtClean="0">
                <a:latin typeface="Lucida Sans Typewriter"/>
                <a:cs typeface="Lucida Sans Typewriter"/>
              </a:rPr>
              <a:t>var</a:t>
            </a:r>
            <a:r>
              <a:rPr lang="sv-SE" sz="1200" noProof="1" smtClean="0">
                <a:latin typeface="Lucida Sans Typewriter"/>
                <a:cs typeface="Lucida Sans Typewriter"/>
              </a:rPr>
              <a:t> c in centers) </a:t>
            </a:r>
          </a:p>
          <a:p>
            <a:pPr marL="0" indent="0">
              <a:buNone/>
            </a:pPr>
            <a:r>
              <a:rPr lang="sv-SE" sz="1200" noProof="1" smtClean="0">
                <a:latin typeface="Lucida Sans Typewriter"/>
                <a:cs typeface="Lucida Sans Typewriter"/>
              </a:rPr>
              <a:t>        </a:t>
            </a:r>
            <a:r>
              <a:rPr lang="en-US" sz="1200" b="1" noProof="1" smtClean="0">
                <a:latin typeface="Lucida Sans Typewriter"/>
                <a:cs typeface="Lucida Sans Typewriter"/>
              </a:rPr>
              <a:t>if</a:t>
            </a:r>
            <a:r>
              <a:rPr lang="en-US" sz="1200" noProof="1" smtClean="0">
                <a:latin typeface="Lucida Sans Typewriter"/>
                <a:cs typeface="Lucida Sans Typewriter"/>
              </a:rPr>
              <a:t> (|pt – c| &lt; |pt – near|)</a:t>
            </a:r>
          </a:p>
          <a:p>
            <a:pPr marL="0" indent="0">
              <a:buNone/>
            </a:pPr>
            <a:r>
              <a:rPr lang="en-US" sz="1200" noProof="1">
                <a:latin typeface="Lucida Sans Typewriter"/>
                <a:cs typeface="Lucida Sans Typewriter"/>
              </a:rPr>
              <a:t> </a:t>
            </a:r>
            <a:r>
              <a:rPr lang="en-US" sz="1200" noProof="1" smtClean="0">
                <a:latin typeface="Lucida Sans Typewriter"/>
                <a:cs typeface="Lucida Sans Typewriter"/>
              </a:rPr>
              <a:t>           near = c;</a:t>
            </a:r>
          </a:p>
          <a:p>
            <a:pPr marL="0" indent="0">
              <a:buNone/>
            </a:pPr>
            <a:r>
              <a:rPr lang="en-US" sz="1200" noProof="1">
                <a:latin typeface="Lucida Sans Typewriter"/>
                <a:cs typeface="Lucida Sans Typewriter"/>
              </a:rPr>
              <a:t> </a:t>
            </a: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near; </a:t>
            </a:r>
          </a:p>
          <a:p>
            <a:pPr marL="0" indent="0">
              <a:buNone/>
            </a:pPr>
            <a:r>
              <a:rPr lang="en-US" sz="1200" noProof="1" smtClean="0">
                <a:latin typeface="Lucida Sans Typewriter"/>
                <a:cs typeface="Lucida Sans Typewriter"/>
              </a:rPr>
              <a:t>}</a:t>
            </a:r>
          </a:p>
        </p:txBody>
      </p:sp>
      <p:sp>
        <p:nvSpPr>
          <p:cNvPr id="4" name="Slide Number Placeholder 3"/>
          <p:cNvSpPr>
            <a:spLocks noGrp="1"/>
          </p:cNvSpPr>
          <p:nvPr>
            <p:ph type="sldNum" sz="quarter" idx="12"/>
          </p:nvPr>
        </p:nvSpPr>
        <p:spPr/>
        <p:txBody>
          <a:bodyPr/>
          <a:lstStyle/>
          <a:p>
            <a:fld id="{8D68EB7B-46B2-4F12-A9B7-A515DFFCC9BA}" type="slidenum">
              <a:rPr lang="en-US" smtClean="0"/>
              <a:pPr/>
              <a:t>10</a:t>
            </a:fld>
            <a:endParaRPr lang="en-US"/>
          </a:p>
        </p:txBody>
      </p:sp>
      <p:sp>
        <p:nvSpPr>
          <p:cNvPr id="5" name="Content Placeholder 2"/>
          <p:cNvSpPr txBox="1">
            <a:spLocks/>
          </p:cNvSpPr>
          <p:nvPr/>
        </p:nvSpPr>
        <p:spPr>
          <a:xfrm>
            <a:off x="2133600" y="1524000"/>
            <a:ext cx="4953000" cy="2133600"/>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b="1" noProof="1" smtClean="0">
                <a:latin typeface="Lucida Sans Typewriter"/>
                <a:cs typeface="Lucida Sans Typewriter"/>
              </a:rPr>
              <a:t>var</a:t>
            </a:r>
            <a:r>
              <a:rPr lang="en-US" sz="1200" noProof="1" smtClean="0">
                <a:latin typeface="Lucida Sans Typewriter"/>
                <a:cs typeface="Lucida Sans Typewriter"/>
              </a:rPr>
              <a:t> kernelFunctionFrequencyVectors = </a:t>
            </a:r>
          </a:p>
          <a:p>
            <a:pPr marL="0" indent="0">
              <a:spcBef>
                <a:spcPts val="800"/>
              </a:spcBef>
              <a:buFont typeface="Arial" pitchFamily="34" charset="0"/>
              <a:buNone/>
            </a:pPr>
            <a:r>
              <a:rPr lang="en-US" sz="1200" noProof="1" smtClean="0">
                <a:latin typeface="Lucida Sans Typewriter"/>
                <a:cs typeface="Lucida Sans Typewriter"/>
              </a:rPr>
              <a:t>    cluster.Function(kernel, “*”)</a:t>
            </a:r>
          </a:p>
          <a:p>
            <a:pPr marL="0" indent="0">
              <a:spcBef>
                <a:spcPts val="800"/>
              </a:spcBef>
              <a:buFont typeface="Arial" pitchFamily="34" charset="0"/>
              <a:buNone/>
            </a:pPr>
            <a:r>
              <a:rPr lang="en-US" sz="1200" noProof="1" smtClean="0">
                <a:latin typeface="Lucida Sans Typewriter"/>
                <a:cs typeface="Lucida Sans Typewriter"/>
              </a:rPr>
              <a:t>    .Where(evt =&gt; evt.time &lt; Now.AddMinutes(3))</a:t>
            </a:r>
          </a:p>
          <a:p>
            <a:pPr marL="0" indent="0">
              <a:spcBef>
                <a:spcPts val="800"/>
              </a:spcBef>
              <a:buFont typeface="Arial" pitchFamily="34" charset="0"/>
              <a:buNone/>
            </a:pPr>
            <a:r>
              <a:rPr lang="en-US" sz="1200" noProof="1" smtClean="0">
                <a:latin typeface="Lucida Sans Typewriter"/>
                <a:cs typeface="Lucida Sans Typewriter"/>
              </a:rPr>
              <a:t>    .Select(evt =&gt; new { Machine = MachineID(), </a:t>
            </a:r>
          </a:p>
          <a:p>
            <a:pPr marL="0" indent="0">
              <a:buFont typeface="Arial" pitchFamily="34" charset="0"/>
              <a:buNone/>
            </a:pPr>
            <a:r>
              <a:rPr lang="en-US" sz="1200" noProof="1" smtClean="0">
                <a:latin typeface="Lucida Sans Typewriter"/>
                <a:cs typeface="Lucida Sans Typewriter"/>
              </a:rPr>
              <a:t>                         Interval = w.Cycles / CPS,</a:t>
            </a:r>
          </a:p>
          <a:p>
            <a:pPr marL="0" indent="0">
              <a:buFont typeface="Arial" pitchFamily="34" charset="0"/>
              <a:buNone/>
            </a:pPr>
            <a:r>
              <a:rPr lang="en-US" sz="1200" noProof="1" smtClean="0">
                <a:latin typeface="Lucida Sans Typewriter"/>
                <a:cs typeface="Lucida Sans Typewriter"/>
              </a:rPr>
              <a:t>                         Function = w.CallerAddr})</a:t>
            </a:r>
          </a:p>
          <a:p>
            <a:pPr marL="0" indent="0">
              <a:buFont typeface="Arial" pitchFamily="34" charset="0"/>
              <a:buNone/>
            </a:pPr>
            <a:r>
              <a:rPr lang="en-US" sz="1200" noProof="1" smtClean="0">
                <a:latin typeface="Lucida Sans Typewriter"/>
                <a:cs typeface="Lucida Sans Typewriter"/>
              </a:rPr>
              <a:t>    .GroupBy(evt =&gt; evt, </a:t>
            </a:r>
          </a:p>
          <a:p>
            <a:pPr marL="0" indent="0">
              <a:buFont typeface="Arial" pitchFamily="34" charset="0"/>
              <a:buNone/>
            </a:pPr>
            <a:r>
              <a:rPr lang="en-US" sz="1200" noProof="1" smtClean="0">
                <a:latin typeface="Lucida Sans Typewriter"/>
                <a:cs typeface="Lucida Sans Typewriter"/>
              </a:rPr>
              <a:t>     (k,g) =&gt; new { key = k, count = g.Count() }); </a:t>
            </a:r>
            <a:endParaRPr lang="en-US" sz="1200" noProof="1">
              <a:latin typeface="Lucida Sans Typewriter"/>
              <a:cs typeface="Lucida Sans Typewriter"/>
            </a:endParaRPr>
          </a:p>
        </p:txBody>
      </p:sp>
      <p:sp>
        <p:nvSpPr>
          <p:cNvPr id="6" name="Content Placeholder 2"/>
          <p:cNvSpPr txBox="1">
            <a:spLocks/>
          </p:cNvSpPr>
          <p:nvPr/>
        </p:nvSpPr>
        <p:spPr>
          <a:xfrm>
            <a:off x="4419600" y="4114800"/>
            <a:ext cx="4648200" cy="2514600"/>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noProof="1" smtClean="0">
                <a:latin typeface="Lucida Sans Typewriter"/>
                <a:cs typeface="Lucida Sans Typewriter"/>
              </a:rPr>
              <a:t>Vectors OneKMeansStep(Vectors vs, Vectors cs)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vs.GroupBy(v =&gt; Nearest(v, cs))</a:t>
            </a:r>
          </a:p>
          <a:p>
            <a:pPr marL="0" indent="0">
              <a:buFont typeface="Arial" pitchFamily="34" charset="0"/>
              <a:buNone/>
            </a:pPr>
            <a:r>
              <a:rPr lang="en-US" sz="1200" noProof="1" smtClean="0">
                <a:latin typeface="Lucida Sans Typewriter"/>
                <a:cs typeface="Lucida Sans Typewriter"/>
              </a:rPr>
              <a:t>    .Select(g =&gt; g.Aggregate((x,y) </a:t>
            </a:r>
          </a:p>
          <a:p>
            <a:pPr marL="0" indent="0">
              <a:buFont typeface="Arial" pitchFamily="34" charset="0"/>
              <a:buNone/>
            </a:pPr>
            <a:r>
              <a:rPr lang="en-US" sz="1200" noProof="1" smtClean="0">
                <a:latin typeface="Lucida Sans Typewriter"/>
                <a:cs typeface="Lucida Sans Typewriter"/>
              </a:rPr>
              <a:t>                           =&gt; x+y)/g.Count());</a:t>
            </a:r>
          </a:p>
          <a:p>
            <a:pPr marL="0" indent="0">
              <a:buFont typeface="Arial" pitchFamily="34" charset="0"/>
              <a:buNone/>
            </a:pPr>
            <a:r>
              <a:rPr lang="en-US" sz="1200" noProof="1" smtClean="0">
                <a:latin typeface="Lucida Sans Typewriter"/>
                <a:cs typeface="Lucida Sans Typewriter"/>
              </a:rPr>
              <a:t>}</a:t>
            </a:r>
          </a:p>
          <a:p>
            <a:pPr marL="0" indent="0">
              <a:buFont typeface="Arial" pitchFamily="34" charset="0"/>
              <a:buNone/>
            </a:pPr>
            <a:endParaRPr lang="en-US" sz="1200" noProof="1" smtClean="0">
              <a:latin typeface="Lucida Sans Typewriter"/>
              <a:cs typeface="Lucida Sans Typewriter"/>
            </a:endParaRPr>
          </a:p>
          <a:p>
            <a:pPr marL="0" indent="0">
              <a:buFont typeface="Arial" pitchFamily="34" charset="0"/>
              <a:buNone/>
            </a:pPr>
            <a:r>
              <a:rPr lang="en-US" sz="1200" noProof="1" smtClean="0">
                <a:latin typeface="Lucida Sans Typewriter"/>
                <a:cs typeface="Lucida Sans Typewriter"/>
              </a:rPr>
              <a:t>Vectors KMeans(Vectors vs, Vectors cs, int K)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for</a:t>
            </a:r>
            <a:r>
              <a:rPr lang="en-US" sz="1200" noProof="1" smtClean="0">
                <a:latin typeface="Lucida Sans Typewriter"/>
                <a:cs typeface="Lucida Sans Typewriter"/>
              </a:rPr>
              <a:t> (</a:t>
            </a:r>
            <a:r>
              <a:rPr lang="en-US" sz="1200" b="1" noProof="1" smtClean="0">
                <a:latin typeface="Lucida Sans Typewriter"/>
                <a:cs typeface="Lucida Sans Typewriter"/>
              </a:rPr>
              <a:t>int</a:t>
            </a:r>
            <a:r>
              <a:rPr lang="en-US" sz="1200" noProof="1" smtClean="0">
                <a:latin typeface="Lucida Sans Typewriter"/>
                <a:cs typeface="Lucida Sans Typewriter"/>
              </a:rPr>
              <a:t> i=0; i &lt; K; ++i)</a:t>
            </a:r>
          </a:p>
          <a:p>
            <a:pPr marL="0" indent="0">
              <a:buFont typeface="Arial" pitchFamily="34" charset="0"/>
              <a:buNone/>
            </a:pPr>
            <a:r>
              <a:rPr lang="en-US" sz="1200" noProof="1">
                <a:latin typeface="Lucida Sans Typewriter"/>
                <a:cs typeface="Lucida Sans Typewriter"/>
              </a:rPr>
              <a:t> </a:t>
            </a:r>
            <a:r>
              <a:rPr lang="en-US" sz="1200" noProof="1" smtClean="0">
                <a:latin typeface="Lucida Sans Typewriter"/>
                <a:cs typeface="Lucida Sans Typewriter"/>
              </a:rPr>
              <a:t>       cs = OneKMeansStep(vs, cs);</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cs;</a:t>
            </a:r>
          </a:p>
          <a:p>
            <a:pPr marL="0" indent="0">
              <a:buFont typeface="Arial" pitchFamily="34" charset="0"/>
              <a:buNone/>
            </a:pPr>
            <a:r>
              <a:rPr lang="en-US" sz="1200" noProof="1" smtClean="0">
                <a:latin typeface="Lucida Sans Typewriter"/>
                <a:cs typeface="Lucida Sans Typewriter"/>
              </a:rPr>
              <a:t>}</a:t>
            </a:r>
          </a:p>
        </p:txBody>
      </p:sp>
      <p:sp>
        <p:nvSpPr>
          <p:cNvPr id="7" name="Title 6"/>
          <p:cNvSpPr>
            <a:spLocks noGrp="1"/>
          </p:cNvSpPr>
          <p:nvPr>
            <p:ph type="title"/>
          </p:nvPr>
        </p:nvSpPr>
        <p:spPr>
          <a:xfrm>
            <a:off x="0" y="274638"/>
            <a:ext cx="9144000" cy="1143000"/>
          </a:xfrm>
        </p:spPr>
        <p:txBody>
          <a:bodyPr>
            <a:normAutofit/>
          </a:bodyPr>
          <a:lstStyle/>
          <a:p>
            <a:r>
              <a:rPr lang="en-US" dirty="0" smtClean="0"/>
              <a:t>K-Means: Single, Unified Fay Query</a:t>
            </a:r>
            <a:endParaRPr lang="en-US" dirty="0"/>
          </a:p>
        </p:txBody>
      </p:sp>
      <p:sp>
        <p:nvSpPr>
          <p:cNvPr id="9" name="Content Placeholder 2"/>
          <p:cNvSpPr txBox="1">
            <a:spLocks/>
          </p:cNvSpPr>
          <p:nvPr/>
        </p:nvSpPr>
        <p:spPr>
          <a:xfrm>
            <a:off x="1981200" y="1524000"/>
            <a:ext cx="5181600" cy="19812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b="1" noProof="1">
                <a:latin typeface="Lucida Sans Typewriter"/>
                <a:cs typeface="Lucida Sans Typewriter"/>
              </a:rPr>
              <a:t>var</a:t>
            </a:r>
            <a:r>
              <a:rPr lang="en-US" sz="1200" noProof="1">
                <a:latin typeface="Lucida Sans Typewriter"/>
                <a:cs typeface="Lucida Sans Typewriter"/>
              </a:rPr>
              <a:t> kernelFunctionFrequencyVectors = </a:t>
            </a:r>
          </a:p>
          <a:p>
            <a:pPr marL="0" indent="0">
              <a:spcBef>
                <a:spcPts val="800"/>
              </a:spcBef>
              <a:buNone/>
            </a:pPr>
            <a:r>
              <a:rPr lang="en-US" sz="1200" noProof="1">
                <a:latin typeface="Lucida Sans Typewriter"/>
                <a:cs typeface="Lucida Sans Typewriter"/>
              </a:rPr>
              <a:t>    cluster.Function(kernel, “*”)</a:t>
            </a:r>
          </a:p>
          <a:p>
            <a:pPr marL="0" indent="0">
              <a:spcBef>
                <a:spcPts val="800"/>
              </a:spcBef>
              <a:buNone/>
            </a:pPr>
            <a:r>
              <a:rPr lang="en-US" sz="1200" noProof="1">
                <a:latin typeface="Lucida Sans Typewriter"/>
                <a:cs typeface="Lucida Sans Typewriter"/>
              </a:rPr>
              <a:t>    .Where(evt =&gt; evt.time &lt; Now.AddMinutes(3))</a:t>
            </a:r>
          </a:p>
          <a:p>
            <a:pPr marL="0" indent="0">
              <a:spcBef>
                <a:spcPts val="800"/>
              </a:spcBef>
              <a:buNone/>
            </a:pPr>
            <a:r>
              <a:rPr lang="en-US" sz="1200" noProof="1">
                <a:latin typeface="Lucida Sans Typewriter"/>
                <a:cs typeface="Lucida Sans Typewriter"/>
              </a:rPr>
              <a:t>    .Select(evt =&gt; new { Machine = fay.MachineID(), </a:t>
            </a:r>
          </a:p>
          <a:p>
            <a:pPr marL="0" indent="0">
              <a:buNone/>
            </a:pPr>
            <a:r>
              <a:rPr lang="en-US" sz="1200" noProof="1">
                <a:latin typeface="Lucida Sans Typewriter"/>
                <a:cs typeface="Lucida Sans Typewriter"/>
              </a:rPr>
              <a:t>                         Interval = evt.Cycles / CPS,</a:t>
            </a:r>
          </a:p>
          <a:p>
            <a:pPr marL="0" indent="0">
              <a:buNone/>
            </a:pPr>
            <a:r>
              <a:rPr lang="en-US" sz="1200" noProof="1">
                <a:latin typeface="Lucida Sans Typewriter"/>
                <a:cs typeface="Lucida Sans Typewriter"/>
              </a:rPr>
              <a:t>                         Function = evt.CallerAddr})</a:t>
            </a:r>
          </a:p>
          <a:p>
            <a:pPr marL="0" indent="0">
              <a:buNone/>
            </a:pPr>
            <a:r>
              <a:rPr lang="en-US" sz="1200" noProof="1">
                <a:latin typeface="Lucida Sans Typewriter"/>
                <a:cs typeface="Lucida Sans Typewriter"/>
              </a:rPr>
              <a:t>    .GroupBy(evt =&gt; evt, </a:t>
            </a:r>
          </a:p>
          <a:p>
            <a:pPr marL="0" indent="0">
              <a:buNone/>
            </a:pPr>
            <a:r>
              <a:rPr lang="en-US" sz="1200" noProof="1">
                <a:latin typeface="Lucida Sans Typewriter"/>
                <a:cs typeface="Lucida Sans Typewriter"/>
              </a:rPr>
              <a:t>     (k,g) =&gt; new { key = k, count = g.Count() }); </a:t>
            </a:r>
          </a:p>
        </p:txBody>
      </p:sp>
      <p:grpSp>
        <p:nvGrpSpPr>
          <p:cNvPr id="2" name="Group 1"/>
          <p:cNvGrpSpPr/>
          <p:nvPr/>
        </p:nvGrpSpPr>
        <p:grpSpPr>
          <a:xfrm>
            <a:off x="76200" y="4114800"/>
            <a:ext cx="8991600" cy="2514600"/>
            <a:chOff x="76200" y="4114800"/>
            <a:chExt cx="8991600" cy="2514600"/>
          </a:xfrm>
        </p:grpSpPr>
        <p:sp>
          <p:nvSpPr>
            <p:cNvPr id="11" name="Content Placeholder 2"/>
            <p:cNvSpPr txBox="1">
              <a:spLocks/>
            </p:cNvSpPr>
            <p:nvPr/>
          </p:nvSpPr>
          <p:spPr>
            <a:xfrm>
              <a:off x="76200" y="4114800"/>
              <a:ext cx="4267200" cy="1676399"/>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0" indent="0">
                <a:buNone/>
              </a:pPr>
              <a:r>
                <a:rPr lang="en-US" sz="1200" noProof="1">
                  <a:latin typeface="Lucida Sans Typewriter"/>
                  <a:cs typeface="Lucida Sans Typewriter"/>
                </a:rPr>
                <a:t>Vector Nearest(Vector pt, Vectors centers) {</a:t>
              </a:r>
            </a:p>
            <a:p>
              <a:pPr marL="0" indent="0">
                <a:buNone/>
              </a:pPr>
              <a:r>
                <a:rPr lang="en-US" sz="1200" noProof="1">
                  <a:latin typeface="Lucida Sans Typewriter"/>
                  <a:cs typeface="Lucida Sans Typewriter"/>
                </a:rPr>
                <a:t>    </a:t>
              </a:r>
              <a:r>
                <a:rPr lang="en-US" sz="1200" b="1" noProof="1">
                  <a:latin typeface="Lucida Sans Typewriter"/>
                  <a:cs typeface="Lucida Sans Typewriter"/>
                </a:rPr>
                <a:t>var</a:t>
              </a:r>
              <a:r>
                <a:rPr lang="en-US" sz="1200" noProof="1">
                  <a:latin typeface="Lucida Sans Typewriter"/>
                  <a:cs typeface="Lucida Sans Typewriter"/>
                </a:rPr>
                <a:t> near = centers.First();</a:t>
              </a:r>
            </a:p>
            <a:p>
              <a:pPr marL="0" indent="0">
                <a:buNone/>
              </a:pPr>
              <a:r>
                <a:rPr lang="en-US" sz="1200" noProof="1">
                  <a:latin typeface="Lucida Sans Typewriter"/>
                  <a:cs typeface="Lucida Sans Typewriter"/>
                </a:rPr>
                <a:t>    </a:t>
              </a:r>
              <a:r>
                <a:rPr lang="sv-SE" sz="1200" b="1" noProof="1">
                  <a:latin typeface="Lucida Sans Typewriter"/>
                  <a:cs typeface="Lucida Sans Typewriter"/>
                </a:rPr>
                <a:t>foreach</a:t>
              </a:r>
              <a:r>
                <a:rPr lang="sv-SE" sz="1200" noProof="1">
                  <a:latin typeface="Lucida Sans Typewriter"/>
                  <a:cs typeface="Lucida Sans Typewriter"/>
                </a:rPr>
                <a:t> (</a:t>
              </a:r>
              <a:r>
                <a:rPr lang="sv-SE" sz="1200" b="1" noProof="1">
                  <a:latin typeface="Lucida Sans Typewriter"/>
                  <a:cs typeface="Lucida Sans Typewriter"/>
                </a:rPr>
                <a:t>var</a:t>
              </a:r>
              <a:r>
                <a:rPr lang="sv-SE" sz="1200" noProof="1">
                  <a:latin typeface="Lucida Sans Typewriter"/>
                  <a:cs typeface="Lucida Sans Typewriter"/>
                </a:rPr>
                <a:t> c in centers) </a:t>
              </a:r>
            </a:p>
            <a:p>
              <a:pPr marL="0" indent="0">
                <a:buNone/>
              </a:pPr>
              <a:r>
                <a:rPr lang="sv-SE" sz="1200" noProof="1">
                  <a:latin typeface="Lucida Sans Typewriter"/>
                  <a:cs typeface="Lucida Sans Typewriter"/>
                </a:rPr>
                <a:t>        </a:t>
              </a:r>
              <a:r>
                <a:rPr lang="en-US" sz="1200" b="1" noProof="1">
                  <a:latin typeface="Lucida Sans Typewriter"/>
                  <a:cs typeface="Lucida Sans Typewriter"/>
                </a:rPr>
                <a:t>if</a:t>
              </a:r>
              <a:r>
                <a:rPr lang="en-US" sz="1200" noProof="1">
                  <a:latin typeface="Lucida Sans Typewriter"/>
                  <a:cs typeface="Lucida Sans Typewriter"/>
                </a:rPr>
                <a:t> (Norm(pt – c) &lt; Norm(pt – near))</a:t>
              </a:r>
            </a:p>
            <a:p>
              <a:pPr marL="0" indent="0">
                <a:buNone/>
              </a:pPr>
              <a:r>
                <a:rPr lang="en-US" sz="1200" noProof="1">
                  <a:latin typeface="Lucida Sans Typewriter"/>
                  <a:cs typeface="Lucida Sans Typewriter"/>
                </a:rPr>
                <a:t>            near = c;</a:t>
              </a:r>
            </a:p>
            <a:p>
              <a:pPr marL="0" indent="0">
                <a:buNone/>
              </a:pPr>
              <a:r>
                <a:rPr lang="en-US" sz="1200" noProof="1">
                  <a:latin typeface="Lucida Sans Typewriter"/>
                  <a:cs typeface="Lucida Sans Typewriter"/>
                </a:rPr>
                <a:t>    </a:t>
              </a:r>
              <a:r>
                <a:rPr lang="en-US" sz="1200" b="1" noProof="1">
                  <a:latin typeface="Lucida Sans Typewriter"/>
                  <a:cs typeface="Lucida Sans Typewriter"/>
                </a:rPr>
                <a:t>return</a:t>
              </a:r>
              <a:r>
                <a:rPr lang="en-US" sz="1200" noProof="1">
                  <a:latin typeface="Lucida Sans Typewriter"/>
                  <a:cs typeface="Lucida Sans Typewriter"/>
                </a:rPr>
                <a:t> near; </a:t>
              </a:r>
            </a:p>
            <a:p>
              <a:pPr marL="0" indent="0">
                <a:buNone/>
              </a:pPr>
              <a:r>
                <a:rPr lang="en-US" sz="1200" noProof="1">
                  <a:latin typeface="Lucida Sans Typewriter"/>
                  <a:cs typeface="Lucida Sans Typewriter"/>
                </a:rPr>
                <a:t>}</a:t>
              </a:r>
            </a:p>
          </p:txBody>
        </p:sp>
        <p:sp>
          <p:nvSpPr>
            <p:cNvPr id="12" name="Content Placeholder 2"/>
            <p:cNvSpPr txBox="1">
              <a:spLocks/>
            </p:cNvSpPr>
            <p:nvPr/>
          </p:nvSpPr>
          <p:spPr>
            <a:xfrm>
              <a:off x="4419600" y="4114800"/>
              <a:ext cx="4648200" cy="2514600"/>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noProof="1" smtClean="0">
                  <a:latin typeface="Lucida Sans Typewriter"/>
                  <a:cs typeface="Lucida Sans Typewriter"/>
                </a:rPr>
                <a:t>Vectors OneKMeansStep(Vectors vs, Vectors cs)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vs.GroupBy(v =&gt; Nearest(v, cs))</a:t>
              </a:r>
            </a:p>
            <a:p>
              <a:pPr marL="0" indent="0">
                <a:buFont typeface="Arial" pitchFamily="34" charset="0"/>
                <a:buNone/>
              </a:pPr>
              <a:r>
                <a:rPr lang="en-US" sz="1200" noProof="1" smtClean="0">
                  <a:latin typeface="Lucida Sans Typewriter"/>
                  <a:cs typeface="Lucida Sans Typewriter"/>
                </a:rPr>
                <a:t>    .Select(g =&gt; g.Aggregate((x,y) </a:t>
              </a:r>
            </a:p>
            <a:p>
              <a:pPr marL="0" indent="0">
                <a:buFont typeface="Arial" pitchFamily="34" charset="0"/>
                <a:buNone/>
              </a:pPr>
              <a:r>
                <a:rPr lang="en-US" sz="1200" noProof="1" smtClean="0">
                  <a:latin typeface="Lucida Sans Typewriter"/>
                  <a:cs typeface="Lucida Sans Typewriter"/>
                </a:rPr>
                <a:t>                           =&gt; x+y)/g.Count());</a:t>
              </a:r>
            </a:p>
            <a:p>
              <a:pPr marL="0" indent="0">
                <a:buFont typeface="Arial" pitchFamily="34" charset="0"/>
                <a:buNone/>
              </a:pPr>
              <a:r>
                <a:rPr lang="en-US" sz="1200" noProof="1" smtClean="0">
                  <a:latin typeface="Lucida Sans Typewriter"/>
                  <a:cs typeface="Lucida Sans Typewriter"/>
                </a:rPr>
                <a:t>}</a:t>
              </a:r>
            </a:p>
            <a:p>
              <a:pPr marL="0" indent="0">
                <a:buFont typeface="Arial" pitchFamily="34" charset="0"/>
                <a:buNone/>
              </a:pPr>
              <a:endParaRPr lang="en-US" sz="1200" noProof="1" smtClean="0">
                <a:latin typeface="Lucida Sans Typewriter"/>
                <a:cs typeface="Lucida Sans Typewriter"/>
              </a:endParaRPr>
            </a:p>
            <a:p>
              <a:pPr marL="0" indent="0">
                <a:buFont typeface="Arial" pitchFamily="34" charset="0"/>
                <a:buNone/>
              </a:pPr>
              <a:r>
                <a:rPr lang="en-US" sz="1200" noProof="1" smtClean="0">
                  <a:latin typeface="Lucida Sans Typewriter"/>
                  <a:cs typeface="Lucida Sans Typewriter"/>
                </a:rPr>
                <a:t>Vectors KMeans(Vectors vs, Vectors cs, int K)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for</a:t>
              </a:r>
              <a:r>
                <a:rPr lang="en-US" sz="1200" noProof="1" smtClean="0">
                  <a:latin typeface="Lucida Sans Typewriter"/>
                  <a:cs typeface="Lucida Sans Typewriter"/>
                </a:rPr>
                <a:t> (</a:t>
              </a:r>
              <a:r>
                <a:rPr lang="en-US" sz="1200" b="1" noProof="1" smtClean="0">
                  <a:latin typeface="Lucida Sans Typewriter"/>
                  <a:cs typeface="Lucida Sans Typewriter"/>
                </a:rPr>
                <a:t>int</a:t>
              </a:r>
              <a:r>
                <a:rPr lang="en-US" sz="1200" noProof="1" smtClean="0">
                  <a:latin typeface="Lucida Sans Typewriter"/>
                  <a:cs typeface="Lucida Sans Typewriter"/>
                </a:rPr>
                <a:t> i=0; i &lt; K; ++i)</a:t>
              </a:r>
            </a:p>
            <a:p>
              <a:pPr marL="0" indent="0">
                <a:buFont typeface="Arial" pitchFamily="34" charset="0"/>
                <a:buNone/>
              </a:pPr>
              <a:r>
                <a:rPr lang="en-US" sz="1200" noProof="1">
                  <a:latin typeface="Lucida Sans Typewriter"/>
                  <a:cs typeface="Lucida Sans Typewriter"/>
                </a:rPr>
                <a:t> </a:t>
              </a:r>
              <a:r>
                <a:rPr lang="en-US" sz="1200" noProof="1" smtClean="0">
                  <a:latin typeface="Lucida Sans Typewriter"/>
                  <a:cs typeface="Lucida Sans Typewriter"/>
                </a:rPr>
                <a:t>       cs = OneKMeansStep(vs, cs);</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cs;</a:t>
              </a:r>
            </a:p>
            <a:p>
              <a:pPr marL="0" indent="0">
                <a:buFont typeface="Arial" pitchFamily="34" charset="0"/>
                <a:buNone/>
              </a:pPr>
              <a:r>
                <a:rPr lang="en-US" sz="1200" noProof="1" smtClean="0">
                  <a:latin typeface="Lucida Sans Typewriter"/>
                  <a:cs typeface="Lucida Sans Typewriter"/>
                </a:rPr>
                <a:t>}</a:t>
              </a:r>
            </a:p>
          </p:txBody>
        </p:sp>
      </p:grpSp>
    </p:spTree>
    <p:custDataLst>
      <p:tags r:id="rId1"/>
    </p:custDataLst>
    <p:extLst>
      <p:ext uri="{BB962C8B-B14F-4D97-AF65-F5344CB8AC3E}">
        <p14:creationId xmlns:p14="http://schemas.microsoft.com/office/powerpoint/2010/main" val="2348598776"/>
      </p:ext>
    </p:extLst>
  </p:cSld>
  <p:clrMapOvr>
    <a:masterClrMapping/>
  </p:clrMapOvr>
  <mc:AlternateContent xmlns:mc="http://schemas.openxmlformats.org/markup-compatibility/2006" xmlns:p14="http://schemas.microsoft.com/office/powerpoint/2010/main">
    <mc:Choice Requires="p14">
      <p:transition spd="slow" p14:dur="2000" advTm="40712"/>
    </mc:Choice>
    <mc:Fallback xmlns="">
      <p:transition spd="slow" advTm="40712"/>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Fay is Data-Parallel </a:t>
            </a:r>
            <a:r>
              <a:rPr lang="de-CH" dirty="0" smtClean="0"/>
              <a:t>on Cluster</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11</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0670"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0670" y="1703280"/>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3986" y="168122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3986"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4679" y="23646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BU009469.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48400" y="2057400"/>
            <a:ext cx="456059" cy="1015226"/>
          </a:xfrm>
          <a:prstGeom prst="rect">
            <a:avLst/>
          </a:prstGeom>
        </p:spPr>
      </p:pic>
      <p:sp>
        <p:nvSpPr>
          <p:cNvPr id="28" name="TextBox 27"/>
          <p:cNvSpPr txBox="1"/>
          <p:nvPr/>
        </p:nvSpPr>
        <p:spPr>
          <a:xfrm>
            <a:off x="774218" y="4572000"/>
            <a:ext cx="7912582" cy="954107"/>
          </a:xfrm>
          <a:prstGeom prst="rect">
            <a:avLst/>
          </a:prstGeom>
          <a:noFill/>
        </p:spPr>
        <p:txBody>
          <a:bodyPr wrap="square" rtlCol="0">
            <a:spAutoFit/>
          </a:bodyPr>
          <a:lstStyle/>
          <a:p>
            <a:pPr marL="457200" indent="-457200">
              <a:buFont typeface="Arial" pitchFamily="34" charset="0"/>
              <a:buChar char="•"/>
            </a:pPr>
            <a:r>
              <a:rPr lang="en-US" sz="2800" dirty="0" smtClean="0"/>
              <a:t>View trace query as distributed computation</a:t>
            </a:r>
          </a:p>
          <a:p>
            <a:pPr marL="457200" indent="-457200">
              <a:buFont typeface="Arial" pitchFamily="34" charset="0"/>
              <a:buChar char="•"/>
            </a:pPr>
            <a:r>
              <a:rPr lang="en-US" sz="2800" dirty="0" smtClean="0"/>
              <a:t>Use cluster for analysis</a:t>
            </a:r>
          </a:p>
        </p:txBody>
      </p:sp>
      <p:pic>
        <p:nvPicPr>
          <p:cNvPr id="2050" name="Picture 2" descr="C:\Users\Simon\AppData\Local\Microsoft\Windows\Temporary Internet Files\Content.IE5\T687BDG7\MC90027954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0510" y="1110521"/>
            <a:ext cx="553184" cy="1015441"/>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descr="C:\Users\Simon\AppData\Local\Microsoft\Windows\Temporary Internet Files\Content.IE5\T687BDG7\MC90027954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56535" y="2717570"/>
            <a:ext cx="553184" cy="1015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722427"/>
      </p:ext>
    </p:extLst>
  </p:cSld>
  <p:clrMapOvr>
    <a:masterClrMapping/>
  </p:clrMapOvr>
  <mc:AlternateContent xmlns:mc="http://schemas.openxmlformats.org/markup-compatibility/2006" xmlns:p14="http://schemas.microsoft.com/office/powerpoint/2010/main">
    <mc:Choice Requires="p14">
      <p:transition spd="slow" p14:dur="2000" advTm="46835"/>
    </mc:Choice>
    <mc:Fallback xmlns="">
      <p:transition spd="slow" advTm="4683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Simon\AppData\Local\Microsoft\Windows\Temporary Internet Files\Content.IE5\T687BDG7\MC9002795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0510" y="1110521"/>
            <a:ext cx="553184" cy="101544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Users\Simon\AppData\Local\Microsoft\Windows\Temporary Internet Files\Content.IE5\T687BDG7\MC9002795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6535" y="2717570"/>
            <a:ext cx="553184" cy="10154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de-CH" dirty="0" smtClean="0"/>
              <a:t>Fay is Data-Parallel </a:t>
            </a:r>
            <a:r>
              <a:rPr lang="de-CH" dirty="0" smtClean="0"/>
              <a:t>on Cluster</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12</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0670"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0670" y="1703280"/>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3986" y="168122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3986"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04679" y="2364611"/>
            <a:ext cx="346614" cy="6858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74218" y="4572000"/>
            <a:ext cx="7912582" cy="1384995"/>
          </a:xfrm>
          <a:prstGeom prst="rect">
            <a:avLst/>
          </a:prstGeom>
          <a:noFill/>
        </p:spPr>
        <p:txBody>
          <a:bodyPr wrap="square" rtlCol="0">
            <a:spAutoFit/>
          </a:bodyPr>
          <a:lstStyle/>
          <a:p>
            <a:r>
              <a:rPr lang="en-US" sz="2800" dirty="0" smtClean="0"/>
              <a:t>System call trace events</a:t>
            </a:r>
          </a:p>
          <a:p>
            <a:pPr marL="285750" indent="-285750">
              <a:buFont typeface="Arial" pitchFamily="34" charset="0"/>
              <a:buChar char="•"/>
            </a:pPr>
            <a:r>
              <a:rPr lang="en-US" sz="2800" dirty="0" smtClean="0"/>
              <a:t>Fay does early aggregation &amp; data </a:t>
            </a:r>
            <a:r>
              <a:rPr lang="en-US" sz="2800" dirty="0" smtClean="0"/>
              <a:t>reduction</a:t>
            </a:r>
          </a:p>
          <a:p>
            <a:pPr marL="285750" indent="-285750">
              <a:buFont typeface="Arial" pitchFamily="34" charset="0"/>
              <a:buChar char="•"/>
            </a:pPr>
            <a:r>
              <a:rPr lang="en-US" sz="2800" dirty="0" smtClean="0"/>
              <a:t>Fay knows what’s needed for later analysis</a:t>
            </a:r>
            <a:endParaRPr lang="en-US" sz="2800" dirty="0" smtClean="0"/>
          </a:p>
        </p:txBody>
      </p:sp>
      <p:pic>
        <p:nvPicPr>
          <p:cNvPr id="23" name="Picture 22" descr="BU009469.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48400" y="2057400"/>
            <a:ext cx="456059" cy="1015226"/>
          </a:xfrm>
          <a:prstGeom prst="rect">
            <a:avLst/>
          </a:prstGeom>
        </p:spPr>
      </p:pic>
      <p:pic>
        <p:nvPicPr>
          <p:cNvPr id="24" name="Picture 23"/>
          <p:cNvPicPr>
            <a:picLocks noChangeAspect="1"/>
          </p:cNvPicPr>
          <p:nvPr/>
        </p:nvPicPr>
        <p:blipFill>
          <a:blip r:embed="rId6"/>
          <a:stretch>
            <a:fillRect/>
          </a:stretch>
        </p:blipFill>
        <p:spPr>
          <a:xfrm>
            <a:off x="2895600" y="1600200"/>
            <a:ext cx="673100" cy="723900"/>
          </a:xfrm>
          <a:prstGeom prst="rect">
            <a:avLst/>
          </a:prstGeom>
        </p:spPr>
      </p:pic>
      <p:pic>
        <p:nvPicPr>
          <p:cNvPr id="26" name="Picture 25"/>
          <p:cNvPicPr>
            <a:picLocks noChangeAspect="1"/>
          </p:cNvPicPr>
          <p:nvPr/>
        </p:nvPicPr>
        <p:blipFill>
          <a:blip r:embed="rId6"/>
          <a:stretch>
            <a:fillRect/>
          </a:stretch>
        </p:blipFill>
        <p:spPr>
          <a:xfrm>
            <a:off x="2895600" y="3467128"/>
            <a:ext cx="673100" cy="723900"/>
          </a:xfrm>
          <a:prstGeom prst="rect">
            <a:avLst/>
          </a:prstGeom>
        </p:spPr>
      </p:pic>
    </p:spTree>
    <p:extLst>
      <p:ext uri="{BB962C8B-B14F-4D97-AF65-F5344CB8AC3E}">
        <p14:creationId xmlns:p14="http://schemas.microsoft.com/office/powerpoint/2010/main" val="2165692009"/>
      </p:ext>
    </p:extLst>
  </p:cSld>
  <p:clrMapOvr>
    <a:masterClrMapping/>
  </p:clrMapOvr>
  <mc:AlternateContent xmlns:mc="http://schemas.openxmlformats.org/markup-compatibility/2006" xmlns:p14="http://schemas.microsoft.com/office/powerpoint/2010/main">
    <mc:Choice Requires="p14">
      <p:transition spd="slow" p14:dur="2000" advTm="46835"/>
    </mc:Choice>
    <mc:Fallback xmlns="">
      <p:transition spd="slow" advTm="46835"/>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 descr="C:\Users\Simon\AppData\Local\Microsoft\Windows\Temporary Internet Files\Content.IE5\T687BDG7\MC9002795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0510" y="1110521"/>
            <a:ext cx="553184" cy="101544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C:\Users\Simon\AppData\Local\Microsoft\Windows\Temporary Internet Files\Content.IE5\T687BDG7\MC90027954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6535" y="2717570"/>
            <a:ext cx="553184" cy="10154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de-CH" dirty="0" smtClean="0"/>
              <a:t>Fay is Data-Parallel </a:t>
            </a:r>
            <a:r>
              <a:rPr lang="de-CH" dirty="0" smtClean="0"/>
              <a:t>on Cluster</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13</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0670"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0670" y="1703280"/>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3986" y="168122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53986"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04679" y="2364611"/>
            <a:ext cx="346614" cy="6858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74218" y="4572000"/>
            <a:ext cx="7912582" cy="2400657"/>
          </a:xfrm>
          <a:prstGeom prst="rect">
            <a:avLst/>
          </a:prstGeom>
          <a:noFill/>
        </p:spPr>
        <p:txBody>
          <a:bodyPr wrap="square" rtlCol="0">
            <a:spAutoFit/>
          </a:bodyPr>
          <a:lstStyle/>
          <a:p>
            <a:r>
              <a:rPr lang="en-US" sz="2800" dirty="0" smtClean="0"/>
              <a:t>System call trace events</a:t>
            </a:r>
          </a:p>
          <a:p>
            <a:pPr marL="285750" indent="-285750">
              <a:buFont typeface="Arial" pitchFamily="34" charset="0"/>
              <a:buChar char="•"/>
            </a:pPr>
            <a:r>
              <a:rPr lang="en-US" sz="2800" dirty="0" smtClean="0"/>
              <a:t>Fay does early aggregation &amp; data </a:t>
            </a:r>
            <a:r>
              <a:rPr lang="en-US" sz="2800" dirty="0" smtClean="0"/>
              <a:t>reduction</a:t>
            </a:r>
          </a:p>
          <a:p>
            <a:endParaRPr lang="en-US" sz="1000" dirty="0" smtClean="0"/>
          </a:p>
          <a:p>
            <a:r>
              <a:rPr lang="en-US" sz="2800" dirty="0" smtClean="0"/>
              <a:t>K-Means analysis</a:t>
            </a:r>
          </a:p>
          <a:p>
            <a:pPr marL="285750" indent="-285750">
              <a:buFont typeface="Arial" pitchFamily="34" charset="0"/>
              <a:buChar char="•"/>
            </a:pPr>
            <a:r>
              <a:rPr lang="en-US" sz="2800" dirty="0" smtClean="0"/>
              <a:t>Fay builds an efficient processing plan from query</a:t>
            </a:r>
          </a:p>
          <a:p>
            <a:pPr marL="285750" indent="-285750">
              <a:buFont typeface="Arial" pitchFamily="34" charset="0"/>
              <a:buChar char="•"/>
            </a:pPr>
            <a:endParaRPr lang="en-US" sz="2800" dirty="0" smtClean="0"/>
          </a:p>
        </p:txBody>
      </p:sp>
      <p:cxnSp>
        <p:nvCxnSpPr>
          <p:cNvPr id="10" name="Straight Arrow Connector 9"/>
          <p:cNvCxnSpPr>
            <a:stCxn id="6" idx="3"/>
            <a:endCxn id="8" idx="1"/>
          </p:cNvCxnSpPr>
          <p:nvPr/>
        </p:nvCxnSpPr>
        <p:spPr>
          <a:xfrm>
            <a:off x="3747284" y="2046180"/>
            <a:ext cx="706702" cy="168683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7" idx="1"/>
          </p:cNvCxnSpPr>
          <p:nvPr/>
        </p:nvCxnSpPr>
        <p:spPr>
          <a:xfrm flipV="1">
            <a:off x="3747284" y="2024122"/>
            <a:ext cx="706702" cy="17088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3"/>
            <a:endCxn id="9" idx="1"/>
          </p:cNvCxnSpPr>
          <p:nvPr/>
        </p:nvCxnSpPr>
        <p:spPr>
          <a:xfrm flipV="1">
            <a:off x="4800600" y="2707511"/>
            <a:ext cx="1004079" cy="10255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7" idx="3"/>
          </p:cNvCxnSpPr>
          <p:nvPr/>
        </p:nvCxnSpPr>
        <p:spPr>
          <a:xfrm>
            <a:off x="4800600" y="2024122"/>
            <a:ext cx="1004079" cy="6833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3"/>
          </p:cNvCxnSpPr>
          <p:nvPr/>
        </p:nvCxnSpPr>
        <p:spPr>
          <a:xfrm flipV="1">
            <a:off x="3747284" y="2024122"/>
            <a:ext cx="706702" cy="2205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5" idx="3"/>
            <a:endCxn id="8" idx="1"/>
          </p:cNvCxnSpPr>
          <p:nvPr/>
        </p:nvCxnSpPr>
        <p:spPr>
          <a:xfrm>
            <a:off x="3747284" y="3733011"/>
            <a:ext cx="70670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23" name="Picture 22" descr="BU009469.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48400" y="2057400"/>
            <a:ext cx="456059" cy="1015226"/>
          </a:xfrm>
          <a:prstGeom prst="rect">
            <a:avLst/>
          </a:prstGeom>
        </p:spPr>
      </p:pic>
      <p:pic>
        <p:nvPicPr>
          <p:cNvPr id="24" name="Picture 23"/>
          <p:cNvPicPr>
            <a:picLocks noChangeAspect="1"/>
          </p:cNvPicPr>
          <p:nvPr/>
        </p:nvPicPr>
        <p:blipFill>
          <a:blip r:embed="rId6"/>
          <a:stretch>
            <a:fillRect/>
          </a:stretch>
        </p:blipFill>
        <p:spPr>
          <a:xfrm>
            <a:off x="2895600" y="1600200"/>
            <a:ext cx="673100" cy="723900"/>
          </a:xfrm>
          <a:prstGeom prst="rect">
            <a:avLst/>
          </a:prstGeom>
        </p:spPr>
      </p:pic>
      <p:pic>
        <p:nvPicPr>
          <p:cNvPr id="26" name="Picture 25"/>
          <p:cNvPicPr>
            <a:picLocks noChangeAspect="1"/>
          </p:cNvPicPr>
          <p:nvPr/>
        </p:nvPicPr>
        <p:blipFill>
          <a:blip r:embed="rId6"/>
          <a:stretch>
            <a:fillRect/>
          </a:stretch>
        </p:blipFill>
        <p:spPr>
          <a:xfrm>
            <a:off x="2895600" y="3467128"/>
            <a:ext cx="673100" cy="723900"/>
          </a:xfrm>
          <a:prstGeom prst="rect">
            <a:avLst/>
          </a:prstGeom>
        </p:spPr>
      </p:pic>
    </p:spTree>
    <p:extLst>
      <p:ext uri="{BB962C8B-B14F-4D97-AF65-F5344CB8AC3E}">
        <p14:creationId xmlns:p14="http://schemas.microsoft.com/office/powerpoint/2010/main" val="3024916947"/>
      </p:ext>
    </p:extLst>
  </p:cSld>
  <p:clrMapOvr>
    <a:masterClrMapping/>
  </p:clrMapOvr>
  <mc:AlternateContent xmlns:mc="http://schemas.openxmlformats.org/markup-compatibility/2006" xmlns:p14="http://schemas.microsoft.com/office/powerpoint/2010/main">
    <mc:Choice Requires="p14">
      <p:transition spd="slow" p14:dur="2000" advTm="46835"/>
    </mc:Choice>
    <mc:Fallback xmlns="">
      <p:transition spd="slow" advTm="46835"/>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lstStyle/>
          <a:p>
            <a:r>
              <a:rPr lang="en-US" dirty="0" smtClean="0"/>
              <a:t>Fay is Data-Parallel within Machines</a:t>
            </a:r>
            <a:endParaRPr lang="en-US"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14</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0670"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0670" y="1703280"/>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3986" y="168122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3986" y="33901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04679" y="2364611"/>
            <a:ext cx="346614" cy="6858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p:cNvSpPr txBox="1"/>
          <p:nvPr/>
        </p:nvSpPr>
        <p:spPr>
          <a:xfrm>
            <a:off x="775196" y="4496141"/>
            <a:ext cx="7379182" cy="1815882"/>
          </a:xfrm>
          <a:prstGeom prst="rect">
            <a:avLst/>
          </a:prstGeom>
          <a:noFill/>
        </p:spPr>
        <p:txBody>
          <a:bodyPr wrap="square" rtlCol="0">
            <a:spAutoFit/>
          </a:bodyPr>
          <a:lstStyle/>
          <a:p>
            <a:pPr marL="285750" indent="-285750">
              <a:buFont typeface="Arial" pitchFamily="34" charset="0"/>
              <a:buChar char="•"/>
            </a:pPr>
            <a:r>
              <a:rPr lang="en-US" sz="2800" dirty="0" smtClean="0"/>
              <a:t>Early </a:t>
            </a:r>
            <a:r>
              <a:rPr lang="en-US" sz="2800" dirty="0" smtClean="0"/>
              <a:t>aggregation</a:t>
            </a:r>
          </a:p>
          <a:p>
            <a:pPr marL="742950" lvl="1" indent="-285750">
              <a:buFont typeface="Arial" pitchFamily="34" charset="0"/>
              <a:buChar char="•"/>
            </a:pPr>
            <a:r>
              <a:rPr lang="en-US" sz="2800" dirty="0" smtClean="0"/>
              <a:t>Inline, in OS kernel</a:t>
            </a:r>
          </a:p>
          <a:p>
            <a:pPr marL="742950" lvl="1" indent="-285750">
              <a:buFont typeface="Arial" pitchFamily="34" charset="0"/>
              <a:buChar char="•"/>
            </a:pPr>
            <a:r>
              <a:rPr lang="en-US" sz="2800" dirty="0" smtClean="0"/>
              <a:t>Reduce dataflow</a:t>
            </a:r>
            <a:r>
              <a:rPr lang="en-US" sz="2800" dirty="0" smtClean="0"/>
              <a:t> &amp; </a:t>
            </a:r>
            <a:r>
              <a:rPr lang="en-US" sz="2800" dirty="0" smtClean="0"/>
              <a:t>kernel/user </a:t>
            </a:r>
            <a:r>
              <a:rPr lang="en-US" sz="2800" dirty="0" smtClean="0"/>
              <a:t>transitions</a:t>
            </a:r>
          </a:p>
          <a:p>
            <a:pPr marL="285750" indent="-285750">
              <a:buFont typeface="Arial" pitchFamily="34" charset="0"/>
              <a:buChar char="•"/>
            </a:pPr>
            <a:r>
              <a:rPr lang="en-US" sz="2800" dirty="0" smtClean="0"/>
              <a:t>Data-parallel per each core/thread</a:t>
            </a:r>
          </a:p>
        </p:txBody>
      </p:sp>
      <p:cxnSp>
        <p:nvCxnSpPr>
          <p:cNvPr id="10" name="Straight Arrow Connector 9"/>
          <p:cNvCxnSpPr>
            <a:stCxn id="6" idx="3"/>
            <a:endCxn id="8" idx="1"/>
          </p:cNvCxnSpPr>
          <p:nvPr/>
        </p:nvCxnSpPr>
        <p:spPr>
          <a:xfrm>
            <a:off x="3747284" y="2046180"/>
            <a:ext cx="706702" cy="168683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5" idx="3"/>
            <a:endCxn id="7" idx="1"/>
          </p:cNvCxnSpPr>
          <p:nvPr/>
        </p:nvCxnSpPr>
        <p:spPr>
          <a:xfrm flipV="1">
            <a:off x="3747284" y="2024122"/>
            <a:ext cx="706702" cy="17088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8" idx="3"/>
            <a:endCxn id="9" idx="1"/>
          </p:cNvCxnSpPr>
          <p:nvPr/>
        </p:nvCxnSpPr>
        <p:spPr>
          <a:xfrm flipV="1">
            <a:off x="4800600" y="2707511"/>
            <a:ext cx="1004079" cy="10255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7" idx="3"/>
          </p:cNvCxnSpPr>
          <p:nvPr/>
        </p:nvCxnSpPr>
        <p:spPr>
          <a:xfrm>
            <a:off x="4800600" y="2024122"/>
            <a:ext cx="1004079" cy="6833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6" idx="3"/>
          </p:cNvCxnSpPr>
          <p:nvPr/>
        </p:nvCxnSpPr>
        <p:spPr>
          <a:xfrm flipV="1">
            <a:off x="3747284" y="2024122"/>
            <a:ext cx="706702" cy="2205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5" idx="3"/>
            <a:endCxn id="8" idx="1"/>
          </p:cNvCxnSpPr>
          <p:nvPr/>
        </p:nvCxnSpPr>
        <p:spPr>
          <a:xfrm>
            <a:off x="3747284" y="3733011"/>
            <a:ext cx="70670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23" name="Picture 22" descr="AA039247.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88218" y="1702582"/>
            <a:ext cx="1600203" cy="633439"/>
          </a:xfrm>
          <a:prstGeom prst="rect">
            <a:avLst/>
          </a:prstGeom>
        </p:spPr>
      </p:pic>
      <p:pic>
        <p:nvPicPr>
          <p:cNvPr id="24" name="Picture 23"/>
          <p:cNvPicPr>
            <a:picLocks noChangeAspect="1"/>
          </p:cNvPicPr>
          <p:nvPr/>
        </p:nvPicPr>
        <p:blipFill>
          <a:blip r:embed="rId5"/>
          <a:stretch>
            <a:fillRect/>
          </a:stretch>
        </p:blipFill>
        <p:spPr>
          <a:xfrm>
            <a:off x="1905000" y="1219200"/>
            <a:ext cx="381000" cy="409755"/>
          </a:xfrm>
          <a:prstGeom prst="rect">
            <a:avLst/>
          </a:prstGeom>
        </p:spPr>
      </p:pic>
      <p:pic>
        <p:nvPicPr>
          <p:cNvPr id="26" name="Picture 25"/>
          <p:cNvPicPr>
            <a:picLocks noChangeAspect="1"/>
          </p:cNvPicPr>
          <p:nvPr/>
        </p:nvPicPr>
        <p:blipFill>
          <a:blip r:embed="rId5"/>
          <a:stretch>
            <a:fillRect/>
          </a:stretch>
        </p:blipFill>
        <p:spPr>
          <a:xfrm>
            <a:off x="1828800" y="1676400"/>
            <a:ext cx="381000" cy="409755"/>
          </a:xfrm>
          <a:prstGeom prst="rect">
            <a:avLst/>
          </a:prstGeom>
        </p:spPr>
      </p:pic>
      <p:pic>
        <p:nvPicPr>
          <p:cNvPr id="28" name="Picture 27"/>
          <p:cNvPicPr>
            <a:picLocks noChangeAspect="1"/>
          </p:cNvPicPr>
          <p:nvPr/>
        </p:nvPicPr>
        <p:blipFill>
          <a:blip r:embed="rId5"/>
          <a:stretch>
            <a:fillRect/>
          </a:stretch>
        </p:blipFill>
        <p:spPr>
          <a:xfrm>
            <a:off x="1828800" y="2057400"/>
            <a:ext cx="381000" cy="409755"/>
          </a:xfrm>
          <a:prstGeom prst="rect">
            <a:avLst/>
          </a:prstGeom>
        </p:spPr>
      </p:pic>
      <p:pic>
        <p:nvPicPr>
          <p:cNvPr id="29" name="Picture 28"/>
          <p:cNvPicPr>
            <a:picLocks noChangeAspect="1"/>
          </p:cNvPicPr>
          <p:nvPr/>
        </p:nvPicPr>
        <p:blipFill>
          <a:blip r:embed="rId5"/>
          <a:stretch>
            <a:fillRect/>
          </a:stretch>
        </p:blipFill>
        <p:spPr>
          <a:xfrm>
            <a:off x="1752600" y="2438400"/>
            <a:ext cx="381000" cy="409755"/>
          </a:xfrm>
          <a:prstGeom prst="rect">
            <a:avLst/>
          </a:prstGeom>
        </p:spPr>
      </p:pic>
      <p:cxnSp>
        <p:nvCxnSpPr>
          <p:cNvPr id="30" name="Straight Arrow Connector 29"/>
          <p:cNvCxnSpPr/>
          <p:nvPr/>
        </p:nvCxnSpPr>
        <p:spPr>
          <a:xfrm>
            <a:off x="2286000" y="1469858"/>
            <a:ext cx="762000" cy="435142"/>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2209800" y="1828800"/>
            <a:ext cx="762000" cy="282742"/>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133600" y="2286000"/>
            <a:ext cx="838200" cy="0"/>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2057400" y="2362200"/>
            <a:ext cx="990600" cy="228600"/>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pic>
        <p:nvPicPr>
          <p:cNvPr id="35" name="Picture 34"/>
          <p:cNvPicPr>
            <a:picLocks noChangeAspect="1"/>
          </p:cNvPicPr>
          <p:nvPr/>
        </p:nvPicPr>
        <p:blipFill>
          <a:blip r:embed="rId5"/>
          <a:stretch>
            <a:fillRect/>
          </a:stretch>
        </p:blipFill>
        <p:spPr>
          <a:xfrm>
            <a:off x="2895600" y="1600200"/>
            <a:ext cx="673100" cy="723900"/>
          </a:xfrm>
          <a:prstGeom prst="rect">
            <a:avLst/>
          </a:prstGeom>
        </p:spPr>
      </p:pic>
      <p:pic>
        <p:nvPicPr>
          <p:cNvPr id="36" name="Picture 35" descr="BU009469.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48400" y="2057400"/>
            <a:ext cx="456059" cy="1015226"/>
          </a:xfrm>
          <a:prstGeom prst="rect">
            <a:avLst/>
          </a:prstGeom>
        </p:spPr>
      </p:pic>
      <p:pic>
        <p:nvPicPr>
          <p:cNvPr id="38" name="Picture 37" descr="AA039247.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6200000">
            <a:off x="880863" y="3325927"/>
            <a:ext cx="1600203" cy="633439"/>
          </a:xfrm>
          <a:prstGeom prst="rect">
            <a:avLst/>
          </a:prstGeom>
        </p:spPr>
      </p:pic>
      <p:pic>
        <p:nvPicPr>
          <p:cNvPr id="39" name="Picture 38"/>
          <p:cNvPicPr>
            <a:picLocks noChangeAspect="1"/>
          </p:cNvPicPr>
          <p:nvPr/>
        </p:nvPicPr>
        <p:blipFill>
          <a:blip r:embed="rId5"/>
          <a:stretch>
            <a:fillRect/>
          </a:stretch>
        </p:blipFill>
        <p:spPr>
          <a:xfrm>
            <a:off x="1897645" y="2842545"/>
            <a:ext cx="381000" cy="409755"/>
          </a:xfrm>
          <a:prstGeom prst="rect">
            <a:avLst/>
          </a:prstGeom>
        </p:spPr>
      </p:pic>
      <p:pic>
        <p:nvPicPr>
          <p:cNvPr id="40" name="Picture 39"/>
          <p:cNvPicPr>
            <a:picLocks noChangeAspect="1"/>
          </p:cNvPicPr>
          <p:nvPr/>
        </p:nvPicPr>
        <p:blipFill>
          <a:blip r:embed="rId5"/>
          <a:stretch>
            <a:fillRect/>
          </a:stretch>
        </p:blipFill>
        <p:spPr>
          <a:xfrm>
            <a:off x="1821445" y="3299745"/>
            <a:ext cx="381000" cy="409755"/>
          </a:xfrm>
          <a:prstGeom prst="rect">
            <a:avLst/>
          </a:prstGeom>
        </p:spPr>
      </p:pic>
      <p:pic>
        <p:nvPicPr>
          <p:cNvPr id="41" name="Picture 40"/>
          <p:cNvPicPr>
            <a:picLocks noChangeAspect="1"/>
          </p:cNvPicPr>
          <p:nvPr/>
        </p:nvPicPr>
        <p:blipFill>
          <a:blip r:embed="rId5"/>
          <a:stretch>
            <a:fillRect/>
          </a:stretch>
        </p:blipFill>
        <p:spPr>
          <a:xfrm>
            <a:off x="1821445" y="3680745"/>
            <a:ext cx="381000" cy="409755"/>
          </a:xfrm>
          <a:prstGeom prst="rect">
            <a:avLst/>
          </a:prstGeom>
        </p:spPr>
      </p:pic>
      <p:pic>
        <p:nvPicPr>
          <p:cNvPr id="42" name="Picture 41"/>
          <p:cNvPicPr>
            <a:picLocks noChangeAspect="1"/>
          </p:cNvPicPr>
          <p:nvPr/>
        </p:nvPicPr>
        <p:blipFill>
          <a:blip r:embed="rId5"/>
          <a:stretch>
            <a:fillRect/>
          </a:stretch>
        </p:blipFill>
        <p:spPr>
          <a:xfrm>
            <a:off x="1745245" y="4061745"/>
            <a:ext cx="381000" cy="409755"/>
          </a:xfrm>
          <a:prstGeom prst="rect">
            <a:avLst/>
          </a:prstGeom>
        </p:spPr>
      </p:pic>
      <p:cxnSp>
        <p:nvCxnSpPr>
          <p:cNvPr id="43" name="Straight Arrow Connector 42"/>
          <p:cNvCxnSpPr/>
          <p:nvPr/>
        </p:nvCxnSpPr>
        <p:spPr>
          <a:xfrm>
            <a:off x="2278645" y="3093203"/>
            <a:ext cx="762000" cy="435142"/>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2202445" y="3452145"/>
            <a:ext cx="762000" cy="282742"/>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2126245" y="3909345"/>
            <a:ext cx="838200" cy="0"/>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V="1">
            <a:off x="2050045" y="3985545"/>
            <a:ext cx="990600" cy="228600"/>
          </a:xfrm>
          <a:prstGeom prst="straightConnector1">
            <a:avLst/>
          </a:prstGeom>
          <a:ln w="19050" cmpd="sng">
            <a:tailEnd type="arrow"/>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p:nvPicPr>
        <p:blipFill>
          <a:blip r:embed="rId5"/>
          <a:stretch>
            <a:fillRect/>
          </a:stretch>
        </p:blipFill>
        <p:spPr>
          <a:xfrm>
            <a:off x="2895600" y="3467128"/>
            <a:ext cx="673100" cy="723900"/>
          </a:xfrm>
          <a:prstGeom prst="rect">
            <a:avLst/>
          </a:prstGeom>
        </p:spPr>
      </p:pic>
    </p:spTree>
    <p:extLst>
      <p:ext uri="{BB962C8B-B14F-4D97-AF65-F5344CB8AC3E}">
        <p14:creationId xmlns:p14="http://schemas.microsoft.com/office/powerpoint/2010/main" val="2820062207"/>
      </p:ext>
    </p:extLst>
  </p:cSld>
  <p:clrMapOvr>
    <a:masterClrMapping/>
  </p:clrMapOvr>
  <mc:AlternateContent xmlns:mc="http://schemas.openxmlformats.org/markup-compatibility/2006" xmlns:p14="http://schemas.microsoft.com/office/powerpoint/2010/main">
    <mc:Choice Requires="p14">
      <p:transition spd="slow" p14:dur="2000" advTm="46835"/>
    </mc:Choice>
    <mc:Fallback xmlns="">
      <p:transition spd="slow" advTm="4683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CH" dirty="0" smtClean="0"/>
              <a:t>Processing w/o Fay Optimizations</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15</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929" y="336564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929" y="16788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5245" y="1656753"/>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5245" y="3365642"/>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Curved Connector 10"/>
          <p:cNvCxnSpPr>
            <a:stCxn id="7" idx="3"/>
          </p:cNvCxnSpPr>
          <p:nvPr/>
        </p:nvCxnSpPr>
        <p:spPr>
          <a:xfrm>
            <a:off x="3091859" y="1999653"/>
            <a:ext cx="1004079" cy="683389"/>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12"/>
          <p:cNvCxnSpPr>
            <a:stCxn id="6" idx="3"/>
          </p:cNvCxnSpPr>
          <p:nvPr/>
        </p:nvCxnSpPr>
        <p:spPr>
          <a:xfrm>
            <a:off x="2038543" y="2021711"/>
            <a:ext cx="2057395" cy="661331"/>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urved Connector 14"/>
          <p:cNvCxnSpPr>
            <a:stCxn id="8" idx="3"/>
          </p:cNvCxnSpPr>
          <p:nvPr/>
        </p:nvCxnSpPr>
        <p:spPr>
          <a:xfrm flipV="1">
            <a:off x="3091859" y="2683042"/>
            <a:ext cx="1004079" cy="1025500"/>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5" idx="3"/>
          </p:cNvCxnSpPr>
          <p:nvPr/>
        </p:nvCxnSpPr>
        <p:spPr>
          <a:xfrm flipV="1">
            <a:off x="2038543" y="2683042"/>
            <a:ext cx="2057395" cy="1025500"/>
          </a:xfrm>
          <a:prstGeom prst="curvedConnector3">
            <a:avLst>
              <a:gd name="adj1" fmla="val 30627"/>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4218" y="5029200"/>
            <a:ext cx="7379182" cy="1569660"/>
          </a:xfrm>
          <a:prstGeom prst="rect">
            <a:avLst/>
          </a:prstGeom>
          <a:noFill/>
        </p:spPr>
        <p:txBody>
          <a:bodyPr wrap="square" rtlCol="0">
            <a:spAutoFit/>
          </a:bodyPr>
          <a:lstStyle/>
          <a:p>
            <a:pPr marL="285750" indent="-285750">
              <a:buFont typeface="Arial" pitchFamily="34" charset="0"/>
              <a:buChar char="•"/>
            </a:pPr>
            <a:r>
              <a:rPr lang="en-US" sz="3200" dirty="0" smtClean="0"/>
              <a:t>Collect data first (on disk)</a:t>
            </a:r>
          </a:p>
          <a:p>
            <a:pPr marL="742950" lvl="1" indent="-285750">
              <a:buFont typeface="Arial" pitchFamily="34" charset="0"/>
              <a:buChar char="•"/>
            </a:pPr>
            <a:r>
              <a:rPr lang="en-US" sz="3200" dirty="0" smtClean="0"/>
              <a:t>Reduce later</a:t>
            </a:r>
          </a:p>
          <a:p>
            <a:pPr marL="742950" lvl="1" indent="-285750">
              <a:buFont typeface="Arial" pitchFamily="34" charset="0"/>
              <a:buChar char="•"/>
            </a:pPr>
            <a:r>
              <a:rPr lang="en-US" sz="3200" dirty="0" smtClean="0"/>
              <a:t>Inefficient, can suffer data overload</a:t>
            </a:r>
          </a:p>
        </p:txBody>
      </p:sp>
      <p:pic>
        <p:nvPicPr>
          <p:cNvPr id="14"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7484" y="3344395"/>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47484" y="1657564"/>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1635506"/>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3344395"/>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Arrow Connector 9"/>
          <p:cNvCxnSpPr/>
          <p:nvPr/>
        </p:nvCxnSpPr>
        <p:spPr>
          <a:xfrm flipV="1">
            <a:off x="4442552" y="1978406"/>
            <a:ext cx="904932" cy="704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442552" y="2683042"/>
            <a:ext cx="904932" cy="100425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6" idx="3"/>
          </p:cNvCxnSpPr>
          <p:nvPr/>
        </p:nvCxnSpPr>
        <p:spPr>
          <a:xfrm flipV="1">
            <a:off x="5694098" y="1978406"/>
            <a:ext cx="706702" cy="2205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3"/>
            <a:endCxn id="20" idx="1"/>
          </p:cNvCxnSpPr>
          <p:nvPr/>
        </p:nvCxnSpPr>
        <p:spPr>
          <a:xfrm>
            <a:off x="5694098" y="3687295"/>
            <a:ext cx="70670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6" idx="3"/>
            <a:endCxn id="20" idx="1"/>
          </p:cNvCxnSpPr>
          <p:nvPr/>
        </p:nvCxnSpPr>
        <p:spPr>
          <a:xfrm>
            <a:off x="5694098" y="2000464"/>
            <a:ext cx="706702" cy="168683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4" idx="0"/>
            <a:endCxn id="18" idx="1"/>
          </p:cNvCxnSpPr>
          <p:nvPr/>
        </p:nvCxnSpPr>
        <p:spPr>
          <a:xfrm flipV="1">
            <a:off x="5520791" y="1978406"/>
            <a:ext cx="880009" cy="136598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524000" y="4267200"/>
            <a:ext cx="2745245" cy="0"/>
          </a:xfrm>
          <a:prstGeom prst="line">
            <a:avLst/>
          </a:prstGeom>
          <a:ln w="381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646155" y="4267200"/>
            <a:ext cx="2745245" cy="0"/>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524000" y="4444484"/>
            <a:ext cx="2247025" cy="369332"/>
          </a:xfrm>
          <a:prstGeom prst="rect">
            <a:avLst/>
          </a:prstGeom>
          <a:noFill/>
        </p:spPr>
        <p:txBody>
          <a:bodyPr wrap="none" rtlCol="0">
            <a:spAutoFit/>
          </a:bodyPr>
          <a:lstStyle/>
          <a:p>
            <a:r>
              <a:rPr lang="de-CH" dirty="0" smtClean="0"/>
              <a:t>K-Means: System calls</a:t>
            </a:r>
            <a:endParaRPr lang="de-CH" dirty="0"/>
          </a:p>
        </p:txBody>
      </p:sp>
      <p:sp>
        <p:nvSpPr>
          <p:cNvPr id="37" name="TextBox 36"/>
          <p:cNvSpPr txBox="1"/>
          <p:nvPr/>
        </p:nvSpPr>
        <p:spPr>
          <a:xfrm>
            <a:off x="4646155" y="4444484"/>
            <a:ext cx="2897645" cy="369332"/>
          </a:xfrm>
          <a:prstGeom prst="rect">
            <a:avLst/>
          </a:prstGeom>
          <a:noFill/>
        </p:spPr>
        <p:txBody>
          <a:bodyPr wrap="square" rtlCol="0">
            <a:spAutoFit/>
          </a:bodyPr>
          <a:lstStyle/>
          <a:p>
            <a:r>
              <a:rPr lang="de-CH" dirty="0" smtClean="0"/>
              <a:t>K-Means: Clustering</a:t>
            </a:r>
            <a:endParaRPr lang="de-CH" dirty="0"/>
          </a:p>
        </p:txBody>
      </p:sp>
      <p:pic>
        <p:nvPicPr>
          <p:cNvPr id="38" name="Picture 2" descr="C:\Users\Simon\AppData\Local\Microsoft\Windows\Temporary Internet Files\Content.IE5\66QGFP2L\MC900435242[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70493" y="2509992"/>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42" name="Straight Arrow Connector 41"/>
          <p:cNvCxnSpPr>
            <a:stCxn id="20" idx="3"/>
            <a:endCxn id="38" idx="1"/>
          </p:cNvCxnSpPr>
          <p:nvPr/>
        </p:nvCxnSpPr>
        <p:spPr>
          <a:xfrm flipV="1">
            <a:off x="6747414" y="2852892"/>
            <a:ext cx="623079" cy="83440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8" idx="3"/>
          </p:cNvCxnSpPr>
          <p:nvPr/>
        </p:nvCxnSpPr>
        <p:spPr>
          <a:xfrm>
            <a:off x="6747414" y="1978406"/>
            <a:ext cx="643986" cy="72249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47" name="Picture 46" descr="BU009469.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46035" y="2153787"/>
            <a:ext cx="456059" cy="1015226"/>
          </a:xfrm>
          <a:prstGeom prst="rect">
            <a:avLst/>
          </a:prstGeom>
        </p:spPr>
      </p:pic>
      <p:pic>
        <p:nvPicPr>
          <p:cNvPr id="52" name="Picture 51"/>
          <p:cNvPicPr>
            <a:picLocks noChangeAspect="1"/>
          </p:cNvPicPr>
          <p:nvPr/>
        </p:nvPicPr>
        <p:blipFill>
          <a:blip r:embed="rId5"/>
          <a:stretch>
            <a:fillRect/>
          </a:stretch>
        </p:blipFill>
        <p:spPr>
          <a:xfrm>
            <a:off x="4909030" y="3297321"/>
            <a:ext cx="598340" cy="643498"/>
          </a:xfrm>
          <a:prstGeom prst="rect">
            <a:avLst/>
          </a:prstGeom>
        </p:spPr>
      </p:pic>
      <p:pic>
        <p:nvPicPr>
          <p:cNvPr id="39" name="Picture 38"/>
          <p:cNvPicPr>
            <a:picLocks noChangeAspect="1"/>
          </p:cNvPicPr>
          <p:nvPr/>
        </p:nvPicPr>
        <p:blipFill>
          <a:blip r:embed="rId5"/>
          <a:stretch>
            <a:fillRect/>
          </a:stretch>
        </p:blipFill>
        <p:spPr>
          <a:xfrm>
            <a:off x="4922451" y="1667686"/>
            <a:ext cx="598340" cy="643498"/>
          </a:xfrm>
          <a:prstGeom prst="rect">
            <a:avLst/>
          </a:prstGeom>
        </p:spPr>
      </p:pic>
      <p:sp>
        <p:nvSpPr>
          <p:cNvPr id="43" name="Can 42"/>
          <p:cNvSpPr/>
          <p:nvPr/>
        </p:nvSpPr>
        <p:spPr>
          <a:xfrm>
            <a:off x="4006882" y="2311184"/>
            <a:ext cx="456927" cy="609542"/>
          </a:xfrm>
          <a:prstGeom prst="can">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CH" b="1" dirty="0" smtClean="0"/>
          </a:p>
        </p:txBody>
      </p:sp>
    </p:spTree>
    <p:extLst>
      <p:ext uri="{BB962C8B-B14F-4D97-AF65-F5344CB8AC3E}">
        <p14:creationId xmlns:p14="http://schemas.microsoft.com/office/powerpoint/2010/main" val="3652002399"/>
      </p:ext>
    </p:extLst>
  </p:cSld>
  <p:clrMapOvr>
    <a:masterClrMapping/>
  </p:clrMapOvr>
  <mc:AlternateContent xmlns:mc="http://schemas.openxmlformats.org/markup-compatibility/2006" xmlns:p14="http://schemas.microsoft.com/office/powerpoint/2010/main">
    <mc:Choice Requires="p14">
      <p:transition spd="slow" p14:dur="2000" advTm="54787"/>
    </mc:Choice>
    <mc:Fallback xmlns="">
      <p:transition spd="slow" advTm="5478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Traditional Trace Processing</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16</a:t>
            </a:fld>
            <a:endParaRPr lang="en-US"/>
          </a:p>
        </p:txBody>
      </p:sp>
      <p:pic>
        <p:nvPicPr>
          <p:cNvPr id="5"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929" y="3365642"/>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1929" y="1678811"/>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5245" y="1656753"/>
            <a:ext cx="346614" cy="6858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45245" y="3365642"/>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Curved Connector 10"/>
          <p:cNvCxnSpPr>
            <a:stCxn id="7" idx="3"/>
          </p:cNvCxnSpPr>
          <p:nvPr/>
        </p:nvCxnSpPr>
        <p:spPr>
          <a:xfrm>
            <a:off x="3091859" y="1999653"/>
            <a:ext cx="1004079" cy="683389"/>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urved Connector 12"/>
          <p:cNvCxnSpPr>
            <a:stCxn id="6" idx="3"/>
          </p:cNvCxnSpPr>
          <p:nvPr/>
        </p:nvCxnSpPr>
        <p:spPr>
          <a:xfrm>
            <a:off x="2038543" y="2021711"/>
            <a:ext cx="2057395" cy="661331"/>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Curved Connector 14"/>
          <p:cNvCxnSpPr>
            <a:stCxn id="8" idx="3"/>
          </p:cNvCxnSpPr>
          <p:nvPr/>
        </p:nvCxnSpPr>
        <p:spPr>
          <a:xfrm flipV="1">
            <a:off x="3091859" y="2683042"/>
            <a:ext cx="1004079" cy="1025500"/>
          </a:xfrm>
          <a:prstGeom prst="curvedConnector3">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Curved Connector 16"/>
          <p:cNvCxnSpPr>
            <a:stCxn id="5" idx="3"/>
          </p:cNvCxnSpPr>
          <p:nvPr/>
        </p:nvCxnSpPr>
        <p:spPr>
          <a:xfrm flipV="1">
            <a:off x="2038543" y="2683042"/>
            <a:ext cx="2057395" cy="1025500"/>
          </a:xfrm>
          <a:prstGeom prst="curvedConnector3">
            <a:avLst>
              <a:gd name="adj1" fmla="val 30627"/>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74218" y="5029200"/>
            <a:ext cx="7379182" cy="1569660"/>
          </a:xfrm>
          <a:prstGeom prst="rect">
            <a:avLst/>
          </a:prstGeom>
          <a:noFill/>
        </p:spPr>
        <p:txBody>
          <a:bodyPr wrap="square" rtlCol="0">
            <a:spAutoFit/>
          </a:bodyPr>
          <a:lstStyle/>
          <a:p>
            <a:pPr marL="285750" indent="-285750">
              <a:buFont typeface="Arial" pitchFamily="34" charset="0"/>
              <a:buChar char="•"/>
            </a:pPr>
            <a:r>
              <a:rPr lang="de-CH" sz="3200" dirty="0" smtClean="0"/>
              <a:t>First log all data (a deluge)</a:t>
            </a:r>
          </a:p>
          <a:p>
            <a:pPr marL="285750" indent="-285750">
              <a:buFont typeface="Arial" pitchFamily="34" charset="0"/>
              <a:buChar char="•"/>
            </a:pPr>
            <a:r>
              <a:rPr lang="de-CH" sz="3200" dirty="0" smtClean="0"/>
              <a:t>Process later (centrally)</a:t>
            </a:r>
          </a:p>
          <a:p>
            <a:pPr marL="285750" indent="-285750">
              <a:buFont typeface="Arial" pitchFamily="34" charset="0"/>
              <a:buChar char="•"/>
            </a:pPr>
            <a:r>
              <a:rPr lang="de-CH" sz="3200" dirty="0" smtClean="0"/>
              <a:t>Compose tools via scripting</a:t>
            </a:r>
            <a:endParaRPr lang="de-CH" sz="3200" dirty="0"/>
          </a:p>
        </p:txBody>
      </p:sp>
      <p:pic>
        <p:nvPicPr>
          <p:cNvPr id="14"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40578" y="2411685"/>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21" name="Straight Arrow Connector 20"/>
          <p:cNvCxnSpPr>
            <a:endCxn id="52" idx="1"/>
          </p:cNvCxnSpPr>
          <p:nvPr/>
        </p:nvCxnSpPr>
        <p:spPr>
          <a:xfrm>
            <a:off x="4442552" y="2683042"/>
            <a:ext cx="959572" cy="331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524000" y="4267200"/>
            <a:ext cx="2745245" cy="0"/>
          </a:xfrm>
          <a:prstGeom prst="line">
            <a:avLst/>
          </a:prstGeom>
          <a:ln w="38100">
            <a:solidFill>
              <a:schemeClr val="tx1"/>
            </a:solidFill>
            <a:prstDash val="solid"/>
            <a:tailEnd type="non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646155" y="4267200"/>
            <a:ext cx="2745245" cy="0"/>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pic>
        <p:nvPicPr>
          <p:cNvPr id="38" name="Picture 2" descr="C:\Users\Simon\AppData\Local\Microsoft\Windows\Temporary Internet Files\Content.IE5\66QGFP2L\MC900435242[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70493" y="2342553"/>
            <a:ext cx="346614" cy="685800"/>
          </a:xfrm>
          <a:prstGeom prst="rect">
            <a:avLst/>
          </a:prstGeom>
          <a:noFill/>
          <a:extLst>
            <a:ext uri="{909E8E84-426E-40DD-AFC4-6F175D3DCCD1}">
              <a14:hiddenFill xmlns:a14="http://schemas.microsoft.com/office/drawing/2010/main">
                <a:solidFill>
                  <a:srgbClr val="FFFFFF"/>
                </a:solidFill>
              </a14:hiddenFill>
            </a:ext>
          </a:extLst>
        </p:spPr>
      </p:pic>
      <p:cxnSp>
        <p:nvCxnSpPr>
          <p:cNvPr id="42" name="Straight Arrow Connector 41"/>
          <p:cNvCxnSpPr>
            <a:endCxn id="38" idx="1"/>
          </p:cNvCxnSpPr>
          <p:nvPr/>
        </p:nvCxnSpPr>
        <p:spPr>
          <a:xfrm flipV="1">
            <a:off x="6187192" y="2685453"/>
            <a:ext cx="1183301" cy="90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47" name="Picture 46" descr="BU009469.pn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46035" y="1986348"/>
            <a:ext cx="456059" cy="1015226"/>
          </a:xfrm>
          <a:prstGeom prst="rect">
            <a:avLst/>
          </a:prstGeom>
        </p:spPr>
      </p:pic>
      <p:pic>
        <p:nvPicPr>
          <p:cNvPr id="52" name="Picture 51"/>
          <p:cNvPicPr>
            <a:picLocks noChangeAspect="1"/>
          </p:cNvPicPr>
          <p:nvPr/>
        </p:nvPicPr>
        <p:blipFill>
          <a:blip r:embed="rId6"/>
          <a:stretch>
            <a:fillRect/>
          </a:stretch>
        </p:blipFill>
        <p:spPr>
          <a:xfrm>
            <a:off x="5402124" y="2364611"/>
            <a:ext cx="598340" cy="643498"/>
          </a:xfrm>
          <a:prstGeom prst="rect">
            <a:avLst/>
          </a:prstGeom>
        </p:spPr>
      </p:pic>
      <p:sp>
        <p:nvSpPr>
          <p:cNvPr id="3" name="Can 2"/>
          <p:cNvSpPr/>
          <p:nvPr/>
        </p:nvSpPr>
        <p:spPr>
          <a:xfrm>
            <a:off x="4006882" y="2311184"/>
            <a:ext cx="456927" cy="609542"/>
          </a:xfrm>
          <a:prstGeom prst="can">
            <a:avLst/>
          </a:prstGeom>
          <a:ln/>
        </p:spPr>
        <p:style>
          <a:lnRef idx="1">
            <a:schemeClr val="dk1"/>
          </a:lnRef>
          <a:fillRef idx="2">
            <a:schemeClr val="dk1"/>
          </a:fillRef>
          <a:effectRef idx="1">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CH" b="1" dirty="0" smtClean="0"/>
          </a:p>
        </p:txBody>
      </p:sp>
      <p:sp>
        <p:nvSpPr>
          <p:cNvPr id="43" name="TextBox 42"/>
          <p:cNvSpPr txBox="1"/>
          <p:nvPr/>
        </p:nvSpPr>
        <p:spPr>
          <a:xfrm>
            <a:off x="1524000" y="4444484"/>
            <a:ext cx="2247025" cy="369332"/>
          </a:xfrm>
          <a:prstGeom prst="rect">
            <a:avLst/>
          </a:prstGeom>
          <a:noFill/>
        </p:spPr>
        <p:txBody>
          <a:bodyPr wrap="none" rtlCol="0">
            <a:spAutoFit/>
          </a:bodyPr>
          <a:lstStyle/>
          <a:p>
            <a:r>
              <a:rPr lang="de-CH" dirty="0" smtClean="0"/>
              <a:t>K-Means: System calls</a:t>
            </a:r>
            <a:endParaRPr lang="de-CH" dirty="0"/>
          </a:p>
        </p:txBody>
      </p:sp>
      <p:sp>
        <p:nvSpPr>
          <p:cNvPr id="44" name="TextBox 43"/>
          <p:cNvSpPr txBox="1"/>
          <p:nvPr/>
        </p:nvSpPr>
        <p:spPr>
          <a:xfrm>
            <a:off x="4646155" y="4444484"/>
            <a:ext cx="2897645" cy="369332"/>
          </a:xfrm>
          <a:prstGeom prst="rect">
            <a:avLst/>
          </a:prstGeom>
          <a:noFill/>
        </p:spPr>
        <p:txBody>
          <a:bodyPr wrap="square" rtlCol="0">
            <a:spAutoFit/>
          </a:bodyPr>
          <a:lstStyle/>
          <a:p>
            <a:r>
              <a:rPr lang="de-CH" dirty="0" smtClean="0"/>
              <a:t>K-Means: Clustering</a:t>
            </a:r>
            <a:endParaRPr lang="de-CH" dirty="0"/>
          </a:p>
        </p:txBody>
      </p:sp>
    </p:spTree>
    <p:extLst>
      <p:ext uri="{BB962C8B-B14F-4D97-AF65-F5344CB8AC3E}">
        <p14:creationId xmlns:p14="http://schemas.microsoft.com/office/powerpoint/2010/main" val="1020125065"/>
      </p:ext>
    </p:extLst>
  </p:cSld>
  <p:clrMapOvr>
    <a:masterClrMapping/>
  </p:clrMapOvr>
  <mc:AlternateContent xmlns:mc="http://schemas.openxmlformats.org/markup-compatibility/2006">
    <mc:Choice xmlns:p14="http://schemas.microsoft.com/office/powerpoint/2010/main" Requires="p14">
      <p:transition spd="slow" p14:dur="2000" advTm="32915"/>
    </mc:Choice>
    <mc:Fallback>
      <p:transition spd="slow" advTm="32915"/>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Takeaways so far</a:t>
            </a:r>
            <a:endParaRPr lang="en-US" dirty="0"/>
          </a:p>
        </p:txBody>
      </p:sp>
      <p:sp>
        <p:nvSpPr>
          <p:cNvPr id="3" name="Content Placeholder 2"/>
          <p:cNvSpPr>
            <a:spLocks noGrp="1"/>
          </p:cNvSpPr>
          <p:nvPr>
            <p:ph idx="1"/>
          </p:nvPr>
        </p:nvSpPr>
        <p:spPr>
          <a:xfrm>
            <a:off x="457200" y="1600200"/>
            <a:ext cx="8534400" cy="4800600"/>
          </a:xfrm>
        </p:spPr>
        <p:txBody>
          <a:bodyPr>
            <a:normAutofit/>
          </a:bodyPr>
          <a:lstStyle/>
          <a:p>
            <a:pPr marL="0" indent="0">
              <a:buNone/>
            </a:pPr>
            <a:r>
              <a:rPr lang="en-US" b="1" dirty="0" smtClean="0"/>
              <a:t>Fay: Flexible monitoring of distributed </a:t>
            </a:r>
            <a:r>
              <a:rPr lang="en-US" b="1" dirty="0" smtClean="0"/>
              <a:t>executions</a:t>
            </a:r>
          </a:p>
          <a:p>
            <a:pPr marL="0" indent="0">
              <a:buNone/>
            </a:pPr>
            <a:r>
              <a:rPr lang="en-US" b="1" dirty="0"/>
              <a:t>	</a:t>
            </a:r>
            <a:endParaRPr lang="en-US" b="1" dirty="0" smtClean="0"/>
          </a:p>
          <a:p>
            <a:pPr marL="514350" indent="-514350">
              <a:spcBef>
                <a:spcPts val="1400"/>
              </a:spcBef>
              <a:buFont typeface="+mj-lt"/>
              <a:buAutoNum type="arabicPeriod"/>
            </a:pPr>
            <a:r>
              <a:rPr lang="en-US" b="1" dirty="0" smtClean="0"/>
              <a:t>Single </a:t>
            </a:r>
            <a:r>
              <a:rPr lang="en-US" b="1" dirty="0" smtClean="0"/>
              <a:t>query </a:t>
            </a:r>
            <a:r>
              <a:rPr lang="en-US" dirty="0" smtClean="0"/>
              <a:t>specifies both </a:t>
            </a:r>
            <a:r>
              <a:rPr lang="en-US" dirty="0"/>
              <a:t>tracing &amp; </a:t>
            </a:r>
            <a:r>
              <a:rPr lang="en-US" dirty="0" smtClean="0"/>
              <a:t>analysis</a:t>
            </a:r>
          </a:p>
          <a:p>
            <a:pPr lvl="1"/>
            <a:endParaRPr lang="en-US" i="1" dirty="0" smtClean="0"/>
          </a:p>
          <a:p>
            <a:pPr marL="514350" indent="-514350">
              <a:spcBef>
                <a:spcPts val="1400"/>
              </a:spcBef>
              <a:buFont typeface="+mj-lt"/>
              <a:buAutoNum type="arabicPeriod"/>
            </a:pPr>
            <a:r>
              <a:rPr lang="en-US" b="1" dirty="0" smtClean="0"/>
              <a:t>Pervasively </a:t>
            </a:r>
            <a:r>
              <a:rPr lang="en-US" b="1" dirty="0" smtClean="0"/>
              <a:t>data-parallel</a:t>
            </a:r>
            <a:r>
              <a:rPr lang="en-US" dirty="0" smtClean="0"/>
              <a:t>,</a:t>
            </a:r>
            <a:r>
              <a:rPr lang="en-US" dirty="0"/>
              <a:t> </a:t>
            </a:r>
            <a:r>
              <a:rPr lang="en-US" dirty="0" smtClean="0"/>
              <a:t>scalable </a:t>
            </a:r>
            <a:r>
              <a:rPr lang="en-US" dirty="0" smtClean="0"/>
              <a:t>processing</a:t>
            </a:r>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17</a:t>
            </a:fld>
            <a:endParaRPr lang="en-US" dirty="0"/>
          </a:p>
        </p:txBody>
      </p:sp>
    </p:spTree>
    <p:custDataLst>
      <p:tags r:id="rId1"/>
    </p:custDataLst>
    <p:extLst>
      <p:ext uri="{BB962C8B-B14F-4D97-AF65-F5344CB8AC3E}">
        <p14:creationId xmlns:p14="http://schemas.microsoft.com/office/powerpoint/2010/main" val="3172367890"/>
      </p:ext>
    </p:extLst>
  </p:cSld>
  <p:clrMapOvr>
    <a:masterClrMapping/>
  </p:clrMapOvr>
  <mc:AlternateContent xmlns:mc="http://schemas.openxmlformats.org/markup-compatibility/2006" xmlns:p14="http://schemas.microsoft.com/office/powerpoint/2010/main">
    <mc:Choice Requires="p14">
      <p:transition spd="slow" p14:dur="2000" advTm="57562"/>
    </mc:Choice>
    <mc:Fallback xmlns="">
      <p:transition spd="slow" advTm="57562"/>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of Fay Tracing Probes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variant of XFI used for safety </a:t>
            </a:r>
            <a:r>
              <a:rPr lang="en-US" sz="2400" dirty="0" smtClean="0"/>
              <a:t>[OSDI’06]</a:t>
            </a:r>
          </a:p>
          <a:p>
            <a:pPr lvl="1"/>
            <a:r>
              <a:rPr lang="en-US" dirty="0" smtClean="0"/>
              <a:t>Works </a:t>
            </a:r>
            <a:r>
              <a:rPr lang="en-US" dirty="0" smtClean="0"/>
              <a:t>well in the kernel or any address space</a:t>
            </a:r>
          </a:p>
          <a:p>
            <a:pPr lvl="1"/>
            <a:r>
              <a:rPr lang="en-US" dirty="0" smtClean="0"/>
              <a:t>Can safely use existing stacks, etc</a:t>
            </a:r>
            <a:r>
              <a:rPr lang="en-US" dirty="0" smtClean="0"/>
              <a:t>.</a:t>
            </a:r>
          </a:p>
          <a:p>
            <a:pPr lvl="1"/>
            <a:r>
              <a:rPr lang="en-US" dirty="0"/>
              <a:t>Instead of language interpreter (</a:t>
            </a:r>
            <a:r>
              <a:rPr lang="en-US" dirty="0" err="1"/>
              <a:t>DTrace</a:t>
            </a:r>
            <a:r>
              <a:rPr lang="en-US" dirty="0"/>
              <a:t>)</a:t>
            </a:r>
          </a:p>
          <a:p>
            <a:pPr lvl="1"/>
            <a:r>
              <a:rPr lang="en-US" dirty="0"/>
              <a:t>Arbitrary, efficient, </a:t>
            </a:r>
            <a:r>
              <a:rPr lang="en-US" dirty="0" err="1"/>
              <a:t>stateful</a:t>
            </a:r>
            <a:r>
              <a:rPr lang="en-US" dirty="0"/>
              <a:t> </a:t>
            </a:r>
            <a:r>
              <a:rPr lang="en-US" dirty="0" smtClean="0"/>
              <a:t>computation</a:t>
            </a:r>
            <a:endParaRPr lang="en-US" dirty="0" smtClean="0"/>
          </a:p>
          <a:p>
            <a:endParaRPr lang="en-US" dirty="0" smtClean="0"/>
          </a:p>
          <a:p>
            <a:r>
              <a:rPr lang="en-US" dirty="0" smtClean="0"/>
              <a:t>Probes can </a:t>
            </a:r>
            <a:r>
              <a:rPr lang="en-US" dirty="0" smtClean="0"/>
              <a:t>access</a:t>
            </a:r>
            <a:r>
              <a:rPr lang="en-US" dirty="0" smtClean="0"/>
              <a:t> thread-local/global </a:t>
            </a:r>
            <a:r>
              <a:rPr lang="en-US" dirty="0" smtClean="0"/>
              <a:t>state</a:t>
            </a:r>
            <a:endParaRPr lang="en-US" dirty="0" smtClean="0"/>
          </a:p>
          <a:p>
            <a:r>
              <a:rPr lang="en-US" dirty="0" smtClean="0"/>
              <a:t>Probes can try to read any address</a:t>
            </a:r>
          </a:p>
          <a:p>
            <a:pPr lvl="1"/>
            <a:r>
              <a:rPr lang="en-US" dirty="0" smtClean="0"/>
              <a:t>I/O registers are </a:t>
            </a:r>
            <a:r>
              <a:rPr lang="en-US" dirty="0" smtClean="0"/>
              <a:t>protected</a:t>
            </a:r>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18</a:t>
            </a:fld>
            <a:endParaRPr lang="en-US"/>
          </a:p>
        </p:txBody>
      </p:sp>
    </p:spTree>
    <p:extLst>
      <p:ext uri="{BB962C8B-B14F-4D97-AF65-F5344CB8AC3E}">
        <p14:creationId xmlns:p14="http://schemas.microsoft.com/office/powerpoint/2010/main" val="23168091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 Again</a:t>
            </a:r>
            <a:endParaRPr lang="en-US" dirty="0"/>
          </a:p>
        </p:txBody>
      </p:sp>
      <p:sp>
        <p:nvSpPr>
          <p:cNvPr id="3" name="Content Placeholder 2"/>
          <p:cNvSpPr>
            <a:spLocks noGrp="1"/>
          </p:cNvSpPr>
          <p:nvPr>
            <p:ph idx="1"/>
          </p:nvPr>
        </p:nvSpPr>
        <p:spPr>
          <a:xfrm>
            <a:off x="457200" y="1600200"/>
            <a:ext cx="8534400" cy="4800600"/>
          </a:xfrm>
        </p:spPr>
        <p:txBody>
          <a:bodyPr>
            <a:normAutofit/>
          </a:bodyPr>
          <a:lstStyle/>
          <a:p>
            <a:pPr marL="0" indent="0">
              <a:buNone/>
            </a:pPr>
            <a:r>
              <a:rPr lang="en-US" b="1" dirty="0" smtClean="0"/>
              <a:t>Fay: Flexible monitoring of distributed </a:t>
            </a:r>
            <a:r>
              <a:rPr lang="en-US" b="1" dirty="0" smtClean="0"/>
              <a:t>executions</a:t>
            </a:r>
          </a:p>
          <a:p>
            <a:pPr marL="0" indent="0">
              <a:buNone/>
            </a:pPr>
            <a:r>
              <a:rPr lang="en-US" b="1" dirty="0"/>
              <a:t>	</a:t>
            </a:r>
            <a:endParaRPr lang="en-US" b="1" dirty="0" smtClean="0"/>
          </a:p>
          <a:p>
            <a:pPr marL="514350" indent="-514350">
              <a:spcBef>
                <a:spcPts val="1400"/>
              </a:spcBef>
              <a:buFont typeface="+mj-lt"/>
              <a:buAutoNum type="arabicPeriod"/>
            </a:pPr>
            <a:r>
              <a:rPr lang="en-US" b="1" dirty="0" smtClean="0"/>
              <a:t>Single </a:t>
            </a:r>
            <a:r>
              <a:rPr lang="en-US" b="1" dirty="0" smtClean="0"/>
              <a:t>query </a:t>
            </a:r>
            <a:r>
              <a:rPr lang="en-US" dirty="0" smtClean="0"/>
              <a:t>specifies both </a:t>
            </a:r>
            <a:r>
              <a:rPr lang="en-US" dirty="0"/>
              <a:t>tracing &amp; </a:t>
            </a:r>
            <a:r>
              <a:rPr lang="en-US" dirty="0" smtClean="0"/>
              <a:t>analysis</a:t>
            </a:r>
          </a:p>
          <a:p>
            <a:pPr lvl="1"/>
            <a:endParaRPr lang="en-US" i="1" dirty="0" smtClean="0"/>
          </a:p>
          <a:p>
            <a:pPr marL="514350" indent="-514350">
              <a:spcBef>
                <a:spcPts val="1400"/>
              </a:spcBef>
              <a:buFont typeface="+mj-lt"/>
              <a:buAutoNum type="arabicPeriod"/>
            </a:pPr>
            <a:r>
              <a:rPr lang="en-US" b="1" dirty="0" smtClean="0"/>
              <a:t>Pervasively </a:t>
            </a:r>
            <a:r>
              <a:rPr lang="en-US" b="1" dirty="0" smtClean="0"/>
              <a:t>data-parallel</a:t>
            </a:r>
            <a:r>
              <a:rPr lang="en-US" dirty="0" smtClean="0"/>
              <a:t>,</a:t>
            </a:r>
            <a:r>
              <a:rPr lang="en-US" dirty="0"/>
              <a:t> </a:t>
            </a:r>
            <a:r>
              <a:rPr lang="en-US" dirty="0" smtClean="0"/>
              <a:t>scalable processing</a:t>
            </a:r>
          </a:p>
          <a:p>
            <a:pPr lvl="1"/>
            <a:endParaRPr lang="en-US" i="1" dirty="0" smtClean="0"/>
          </a:p>
          <a:p>
            <a:pPr marL="514350" indent="-514350">
              <a:spcBef>
                <a:spcPts val="1400"/>
              </a:spcBef>
              <a:buFont typeface="+mj-lt"/>
              <a:buAutoNum type="arabicPeriod"/>
            </a:pPr>
            <a:r>
              <a:rPr lang="en-US" b="1" dirty="0" smtClean="0"/>
              <a:t>Inline</a:t>
            </a:r>
            <a:r>
              <a:rPr lang="en-US" b="1" dirty="0" smtClean="0"/>
              <a:t>, safe machine-</a:t>
            </a:r>
            <a:r>
              <a:rPr lang="en-US" b="1" dirty="0"/>
              <a:t>code </a:t>
            </a:r>
            <a:r>
              <a:rPr lang="en-US" dirty="0" smtClean="0"/>
              <a:t>at </a:t>
            </a:r>
            <a:r>
              <a:rPr lang="en-US" dirty="0" err="1" smtClean="0"/>
              <a:t>tracepoints</a:t>
            </a:r>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19</a:t>
            </a:fld>
            <a:endParaRPr lang="en-US" dirty="0"/>
          </a:p>
        </p:txBody>
      </p:sp>
    </p:spTree>
    <p:custDataLst>
      <p:tags r:id="rId1"/>
    </p:custDataLst>
    <p:extLst>
      <p:ext uri="{BB962C8B-B14F-4D97-AF65-F5344CB8AC3E}">
        <p14:creationId xmlns:p14="http://schemas.microsoft.com/office/powerpoint/2010/main" val="3223125257"/>
      </p:ext>
    </p:extLst>
  </p:cSld>
  <p:clrMapOvr>
    <a:masterClrMapping/>
  </p:clrMapOvr>
  <mc:AlternateContent xmlns:mc="http://schemas.openxmlformats.org/markup-compatibility/2006" xmlns:p14="http://schemas.microsoft.com/office/powerpoint/2010/main">
    <mc:Choice Requires="p14">
      <p:transition spd="slow" p14:dur="2000" advTm="57562"/>
    </mc:Choice>
    <mc:Fallback xmlns="">
      <p:transition spd="slow" advTm="57562"/>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Wouldn’t it be nice if…</a:t>
            </a:r>
            <a:endParaRPr lang="en-US" i="1" dirty="0"/>
          </a:p>
        </p:txBody>
      </p:sp>
      <p:sp>
        <p:nvSpPr>
          <p:cNvPr id="3" name="Content Placeholder 2"/>
          <p:cNvSpPr>
            <a:spLocks noGrp="1"/>
          </p:cNvSpPr>
          <p:nvPr>
            <p:ph idx="1"/>
          </p:nvPr>
        </p:nvSpPr>
        <p:spPr>
          <a:xfrm>
            <a:off x="457200" y="1600200"/>
            <a:ext cx="8458200" cy="4525963"/>
          </a:xfrm>
        </p:spPr>
        <p:txBody>
          <a:bodyPr/>
          <a:lstStyle/>
          <a:p>
            <a:r>
              <a:rPr lang="en-US" dirty="0" smtClean="0"/>
              <a:t>We could know what our clusters were doing?</a:t>
            </a:r>
          </a:p>
          <a:p>
            <a:endParaRPr lang="en-US" dirty="0"/>
          </a:p>
          <a:p>
            <a:r>
              <a:rPr lang="en-US" dirty="0" smtClean="0"/>
              <a:t>We could ask </a:t>
            </a:r>
            <a:r>
              <a:rPr lang="en-US" b="1" i="1" dirty="0" smtClean="0"/>
              <a:t>any</a:t>
            </a:r>
            <a:r>
              <a:rPr lang="en-US" dirty="0" smtClean="0"/>
              <a:t> question,</a:t>
            </a:r>
            <a:br>
              <a:rPr lang="en-US" dirty="0" smtClean="0"/>
            </a:br>
            <a:r>
              <a:rPr lang="en-US" dirty="0" smtClean="0"/>
              <a:t>	… easily, using one simple-to-use system.</a:t>
            </a:r>
          </a:p>
          <a:p>
            <a:endParaRPr lang="en-US" dirty="0"/>
          </a:p>
          <a:p>
            <a:r>
              <a:rPr lang="en-US" dirty="0" smtClean="0"/>
              <a:t>We could collect answers extremely efficiently</a:t>
            </a:r>
            <a:br>
              <a:rPr lang="en-US" dirty="0" smtClean="0"/>
            </a:br>
            <a:r>
              <a:rPr lang="en-US" dirty="0" smtClean="0"/>
              <a:t>	… so cheaply we may even ask continuously.</a:t>
            </a:r>
            <a:endParaRPr lang="en-US"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a:t>
            </a:fld>
            <a:endParaRPr lang="en-US"/>
          </a:p>
        </p:txBody>
      </p:sp>
    </p:spTree>
    <p:extLst>
      <p:ext uri="{BB962C8B-B14F-4D97-AF65-F5344CB8AC3E}">
        <p14:creationId xmlns:p14="http://schemas.microsoft.com/office/powerpoint/2010/main" val="4285580288"/>
      </p:ext>
    </p:extLst>
  </p:cSld>
  <p:clrMapOvr>
    <a:masterClrMapping/>
  </p:clrMapOvr>
  <mc:AlternateContent xmlns:mc="http://schemas.openxmlformats.org/markup-compatibility/2006" xmlns:p14="http://schemas.microsoft.com/office/powerpoint/2010/main">
    <mc:Choice Requires="p14">
      <p:transition spd="slow" p14:dur="2000" advTm="29247"/>
    </mc:Choice>
    <mc:Fallback xmlns="">
      <p:transition spd="slow" advTm="29247"/>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2315590" y="3276600"/>
            <a:ext cx="1295400" cy="990600"/>
          </a:xfrm>
          <a:prstGeom prst="roundRect">
            <a:avLst/>
          </a:prstGeom>
          <a:ln w="9525"/>
        </p:spPr>
        <p:style>
          <a:lnRef idx="2">
            <a:schemeClr val="dk1"/>
          </a:lnRef>
          <a:fillRef idx="1">
            <a:schemeClr val="lt1"/>
          </a:fillRef>
          <a:effectRef idx="0">
            <a:schemeClr val="dk1"/>
          </a:effectRef>
          <a:fontRef idx="minor">
            <a:schemeClr val="dk1"/>
          </a:fontRef>
        </p:style>
        <p:txBody>
          <a:bodyPr rtlCol="0" anchor="t"/>
          <a:lstStyle/>
          <a:p>
            <a:r>
              <a:rPr lang="en-US" sz="1800" dirty="0" smtClean="0">
                <a:latin typeface="Tahoma" pitchFamily="34" charset="0"/>
                <a:ea typeface="Tahoma" pitchFamily="34" charset="0"/>
                <a:cs typeface="Tahoma" pitchFamily="34" charset="0"/>
              </a:rPr>
              <a:t>Target</a:t>
            </a:r>
            <a:endParaRPr lang="en-US" sz="1800" dirty="0">
              <a:latin typeface="Tahoma" pitchFamily="34" charset="0"/>
              <a:ea typeface="Tahoma" pitchFamily="34" charset="0"/>
              <a:cs typeface="Tahoma" pitchFamily="34" charset="0"/>
            </a:endParaRPr>
          </a:p>
        </p:txBody>
      </p:sp>
      <p:sp>
        <p:nvSpPr>
          <p:cNvPr id="2" name="Title 1"/>
          <p:cNvSpPr>
            <a:spLocks noGrp="1"/>
          </p:cNvSpPr>
          <p:nvPr>
            <p:ph type="title"/>
          </p:nvPr>
        </p:nvSpPr>
        <p:spPr/>
        <p:txBody>
          <a:bodyPr/>
          <a:lstStyle/>
          <a:p>
            <a:r>
              <a:rPr lang="en-US" dirty="0" smtClean="0"/>
              <a:t>Installing and Executing Fay Tracing</a:t>
            </a:r>
            <a:endParaRPr lang="en-US" dirty="0"/>
          </a:p>
        </p:txBody>
      </p:sp>
      <p:sp>
        <p:nvSpPr>
          <p:cNvPr id="4" name="Content Placeholder 3"/>
          <p:cNvSpPr>
            <a:spLocks noGrp="1"/>
          </p:cNvSpPr>
          <p:nvPr>
            <p:ph idx="1"/>
          </p:nvPr>
        </p:nvSpPr>
        <p:spPr>
          <a:xfrm>
            <a:off x="457200" y="4953000"/>
            <a:ext cx="8305800" cy="1676400"/>
          </a:xfrm>
        </p:spPr>
        <p:txBody>
          <a:bodyPr>
            <a:normAutofit lnSpcReduction="10000"/>
          </a:bodyPr>
          <a:lstStyle/>
          <a:p>
            <a:r>
              <a:rPr lang="en-US" dirty="0" smtClean="0"/>
              <a:t>Fay runtime </a:t>
            </a:r>
            <a:r>
              <a:rPr lang="en-US" dirty="0" smtClean="0"/>
              <a:t>on </a:t>
            </a:r>
            <a:r>
              <a:rPr lang="en-US" dirty="0" smtClean="0"/>
              <a:t>each machine</a:t>
            </a:r>
          </a:p>
          <a:p>
            <a:r>
              <a:rPr lang="en-US" dirty="0" smtClean="0"/>
              <a:t>Fay module in each traced address space</a:t>
            </a:r>
            <a:endParaRPr lang="en-US" dirty="0" smtClean="0"/>
          </a:p>
          <a:p>
            <a:r>
              <a:rPr lang="en-US" dirty="0" err="1" smtClean="0"/>
              <a:t>Tracepoints</a:t>
            </a:r>
            <a:r>
              <a:rPr lang="en-US" dirty="0" smtClean="0"/>
              <a:t> at </a:t>
            </a:r>
            <a:r>
              <a:rPr lang="en-US" dirty="0" err="1" smtClean="0"/>
              <a:t>hotpatched</a:t>
            </a:r>
            <a:r>
              <a:rPr lang="en-US" dirty="0" smtClean="0"/>
              <a:t> function boundary</a:t>
            </a:r>
          </a:p>
        </p:txBody>
      </p:sp>
      <p:sp>
        <p:nvSpPr>
          <p:cNvPr id="3" name="Slide Number Placeholder 2"/>
          <p:cNvSpPr>
            <a:spLocks noGrp="1"/>
          </p:cNvSpPr>
          <p:nvPr>
            <p:ph type="sldNum" sz="quarter" idx="12"/>
          </p:nvPr>
        </p:nvSpPr>
        <p:spPr/>
        <p:txBody>
          <a:bodyPr/>
          <a:lstStyle/>
          <a:p>
            <a:fld id="{8D68EB7B-46B2-4F12-A9B7-A515DFFCC9BA}" type="slidenum">
              <a:rPr lang="en-US" smtClean="0"/>
              <a:pPr/>
              <a:t>20</a:t>
            </a:fld>
            <a:endParaRPr lang="en-US" dirty="0"/>
          </a:p>
        </p:txBody>
      </p:sp>
      <p:sp>
        <p:nvSpPr>
          <p:cNvPr id="7" name="Regular Pentagon 6"/>
          <p:cNvSpPr/>
          <p:nvPr/>
        </p:nvSpPr>
        <p:spPr>
          <a:xfrm>
            <a:off x="3077590" y="1600200"/>
            <a:ext cx="4572000" cy="1295400"/>
          </a:xfrm>
          <a:prstGeom prst="pentagon">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endParaRPr lang="en-US" sz="2400" dirty="0">
              <a:latin typeface="Tahoma" pitchFamily="34" charset="0"/>
              <a:ea typeface="Tahoma" pitchFamily="34" charset="0"/>
              <a:cs typeface="Tahoma" pitchFamily="34" charset="0"/>
            </a:endParaRPr>
          </a:p>
        </p:txBody>
      </p:sp>
      <p:cxnSp>
        <p:nvCxnSpPr>
          <p:cNvPr id="8" name="Straight Connector 7"/>
          <p:cNvCxnSpPr/>
          <p:nvPr/>
        </p:nvCxnSpPr>
        <p:spPr>
          <a:xfrm rot="10800000">
            <a:off x="1324990" y="3124199"/>
            <a:ext cx="6400800" cy="0"/>
          </a:xfrm>
          <a:prstGeom prst="line">
            <a:avLst/>
          </a:prstGeom>
          <a:ln w="444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4232926" y="1798238"/>
            <a:ext cx="2378857" cy="461665"/>
          </a:xfrm>
          <a:prstGeom prst="rect">
            <a:avLst/>
          </a:prstGeom>
        </p:spPr>
        <p:txBody>
          <a:bodyPr wrap="none">
            <a:spAutoFit/>
          </a:bodyPr>
          <a:lstStyle/>
          <a:p>
            <a:pPr algn="ctr"/>
            <a:r>
              <a:rPr lang="en-US" sz="2400" dirty="0" smtClean="0">
                <a:latin typeface="Tahoma" pitchFamily="34" charset="0"/>
                <a:ea typeface="Tahoma" pitchFamily="34" charset="0"/>
                <a:cs typeface="Tahoma" pitchFamily="34" charset="0"/>
              </a:rPr>
              <a:t>Tracing Runtime</a:t>
            </a:r>
            <a:endParaRPr lang="en-US" sz="2400" dirty="0">
              <a:latin typeface="Tahoma" pitchFamily="34" charset="0"/>
              <a:ea typeface="Tahoma" pitchFamily="34" charset="0"/>
              <a:cs typeface="Tahoma" pitchFamily="34" charset="0"/>
            </a:endParaRPr>
          </a:p>
        </p:txBody>
      </p:sp>
      <p:sp>
        <p:nvSpPr>
          <p:cNvPr id="26" name="Rounded Rectangle 25"/>
          <p:cNvSpPr/>
          <p:nvPr/>
        </p:nvSpPr>
        <p:spPr>
          <a:xfrm>
            <a:off x="3839590" y="3276600"/>
            <a:ext cx="1143000" cy="990600"/>
          </a:xfrm>
          <a:prstGeom prst="roundRect">
            <a:avLst/>
          </a:prstGeom>
          <a:ln w="9525"/>
        </p:spPr>
        <p:style>
          <a:lnRef idx="2">
            <a:schemeClr val="dk1"/>
          </a:lnRef>
          <a:fillRef idx="1">
            <a:schemeClr val="lt1"/>
          </a:fillRef>
          <a:effectRef idx="0">
            <a:schemeClr val="dk1"/>
          </a:effectRef>
          <a:fontRef idx="minor">
            <a:schemeClr val="dk1"/>
          </a:fontRef>
        </p:style>
        <p:txBody>
          <a:bodyPr rtlCol="0" anchor="t"/>
          <a:lstStyle/>
          <a:p>
            <a:r>
              <a:rPr lang="en-US" sz="1800" dirty="0" smtClean="0">
                <a:latin typeface="Tahoma" pitchFamily="34" charset="0"/>
                <a:ea typeface="Tahoma" pitchFamily="34" charset="0"/>
                <a:cs typeface="Tahoma" pitchFamily="34" charset="0"/>
              </a:rPr>
              <a:t>Fay</a:t>
            </a:r>
            <a:endParaRPr lang="en-US" sz="1800" dirty="0">
              <a:latin typeface="Tahoma" pitchFamily="34" charset="0"/>
              <a:ea typeface="Tahoma" pitchFamily="34" charset="0"/>
              <a:cs typeface="Tahoma" pitchFamily="34" charset="0"/>
            </a:endParaRPr>
          </a:p>
        </p:txBody>
      </p:sp>
      <p:sp>
        <p:nvSpPr>
          <p:cNvPr id="27" name="TextBox 26"/>
          <p:cNvSpPr txBox="1"/>
          <p:nvPr/>
        </p:nvSpPr>
        <p:spPr>
          <a:xfrm>
            <a:off x="1334514" y="2607092"/>
            <a:ext cx="1296189" cy="369332"/>
          </a:xfrm>
          <a:prstGeom prst="rect">
            <a:avLst/>
          </a:prstGeom>
          <a:noFill/>
        </p:spPr>
        <p:txBody>
          <a:bodyPr wrap="none" rtlCol="0">
            <a:spAutoFit/>
          </a:bodyPr>
          <a:lstStyle/>
          <a:p>
            <a:r>
              <a:rPr lang="en-US" dirty="0" smtClean="0"/>
              <a:t>User-Space</a:t>
            </a:r>
            <a:endParaRPr lang="en-US" dirty="0"/>
          </a:p>
        </p:txBody>
      </p:sp>
      <p:sp>
        <p:nvSpPr>
          <p:cNvPr id="28" name="TextBox 27"/>
          <p:cNvSpPr txBox="1"/>
          <p:nvPr/>
        </p:nvSpPr>
        <p:spPr>
          <a:xfrm>
            <a:off x="1334514" y="3271976"/>
            <a:ext cx="840615" cy="369332"/>
          </a:xfrm>
          <a:prstGeom prst="rect">
            <a:avLst/>
          </a:prstGeom>
          <a:noFill/>
        </p:spPr>
        <p:txBody>
          <a:bodyPr wrap="none" rtlCol="0">
            <a:spAutoFit/>
          </a:bodyPr>
          <a:lstStyle/>
          <a:p>
            <a:r>
              <a:rPr lang="en-US" dirty="0" smtClean="0"/>
              <a:t>Kernel</a:t>
            </a:r>
            <a:endParaRPr lang="en-US" dirty="0"/>
          </a:p>
        </p:txBody>
      </p:sp>
      <p:grpSp>
        <p:nvGrpSpPr>
          <p:cNvPr id="11" name="Group 10"/>
          <p:cNvGrpSpPr/>
          <p:nvPr/>
        </p:nvGrpSpPr>
        <p:grpSpPr>
          <a:xfrm>
            <a:off x="5134990" y="3276600"/>
            <a:ext cx="1444752" cy="1435706"/>
            <a:chOff x="5134990" y="3276600"/>
            <a:chExt cx="1444752" cy="1435706"/>
          </a:xfrm>
        </p:grpSpPr>
        <p:sp>
          <p:nvSpPr>
            <p:cNvPr id="25" name="Oval 24"/>
            <p:cNvSpPr/>
            <p:nvPr/>
          </p:nvSpPr>
          <p:spPr>
            <a:xfrm>
              <a:off x="5134990" y="3276600"/>
              <a:ext cx="1444752" cy="1371600"/>
            </a:xfrm>
            <a:prstGeom prst="ellipse">
              <a:avLst/>
            </a:prstGeom>
            <a:noFill/>
            <a:ln w="9525" cmpd="sng">
              <a:solidFill>
                <a:schemeClr val="tx1"/>
              </a:solidFill>
            </a:ln>
            <a:effectLst/>
          </p:spPr>
          <p:style>
            <a:lnRef idx="1">
              <a:schemeClr val="accent4"/>
            </a:lnRef>
            <a:fillRef idx="3">
              <a:schemeClr val="accent4"/>
            </a:fillRef>
            <a:effectRef idx="2">
              <a:schemeClr val="accent4"/>
            </a:effectRef>
            <a:fontRef idx="minor">
              <a:schemeClr val="lt1"/>
            </a:fontRef>
          </p:style>
          <p:txBody>
            <a:bodyPr lIns="0" tIns="0" rIns="0" bIns="0" rtlCol="0" anchor="ctr"/>
            <a:lstStyle/>
            <a:p>
              <a:pPr algn="ctr"/>
              <a:r>
                <a:rPr lang="en-US" sz="1800" dirty="0" smtClean="0">
                  <a:solidFill>
                    <a:schemeClr val="tx1"/>
                  </a:solidFill>
                  <a:latin typeface="Tahoma" pitchFamily="34" charset="0"/>
                  <a:ea typeface="Tahoma" pitchFamily="34" charset="0"/>
                  <a:cs typeface="Tahoma" pitchFamily="34" charset="0"/>
                </a:rPr>
                <a:t>Probe</a:t>
              </a:r>
              <a:endParaRPr lang="en-US" sz="1800" dirty="0">
                <a:solidFill>
                  <a:schemeClr val="tx1"/>
                </a:solidFill>
                <a:latin typeface="Tahoma" pitchFamily="34" charset="0"/>
                <a:ea typeface="Tahoma" pitchFamily="34" charset="0"/>
                <a:cs typeface="Tahoma" pitchFamily="34" charset="0"/>
              </a:endParaRPr>
            </a:p>
          </p:txBody>
        </p:sp>
        <p:sp>
          <p:nvSpPr>
            <p:cNvPr id="29" name="Rectangle 28"/>
            <p:cNvSpPr/>
            <p:nvPr/>
          </p:nvSpPr>
          <p:spPr>
            <a:xfrm>
              <a:off x="6057350" y="4342974"/>
              <a:ext cx="468364" cy="369332"/>
            </a:xfrm>
            <a:prstGeom prst="rect">
              <a:avLst/>
            </a:prstGeom>
            <a:solidFill>
              <a:schemeClr val="bg1"/>
            </a:solidFill>
          </p:spPr>
          <p:txBody>
            <a:bodyPr wrap="none" lIns="45720" tIns="45720" rIns="18288">
              <a:spAutoFit/>
            </a:bodyPr>
            <a:lstStyle/>
            <a:p>
              <a:r>
                <a:rPr lang="en-US" b="1" dirty="0">
                  <a:latin typeface="Tahoma" pitchFamily="34" charset="0"/>
                  <a:ea typeface="Tahoma" pitchFamily="34" charset="0"/>
                  <a:cs typeface="Tahoma" pitchFamily="34" charset="0"/>
                </a:rPr>
                <a:t>X</a:t>
              </a:r>
              <a:r>
                <a:rPr lang="en-US" sz="1800" b="1" dirty="0" smtClean="0">
                  <a:latin typeface="Tahoma" pitchFamily="34" charset="0"/>
                  <a:ea typeface="Tahoma" pitchFamily="34" charset="0"/>
                  <a:cs typeface="Tahoma" pitchFamily="34" charset="0"/>
                </a:rPr>
                <a:t>FI</a:t>
              </a:r>
              <a:endParaRPr lang="en-US" sz="1800" b="1" dirty="0"/>
            </a:p>
          </p:txBody>
        </p:sp>
        <p:sp>
          <p:nvSpPr>
            <p:cNvPr id="30" name="Rectangle 29"/>
            <p:cNvSpPr/>
            <p:nvPr/>
          </p:nvSpPr>
          <p:spPr>
            <a:xfrm>
              <a:off x="5800290" y="3733800"/>
              <a:ext cx="609600" cy="76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p:cNvGrpSpPr/>
          <p:nvPr/>
        </p:nvGrpSpPr>
        <p:grpSpPr>
          <a:xfrm>
            <a:off x="4495502" y="2237749"/>
            <a:ext cx="1020488" cy="1239717"/>
            <a:chOff x="4495502" y="2237749"/>
            <a:chExt cx="1020488" cy="1239717"/>
          </a:xfrm>
        </p:grpSpPr>
        <p:sp>
          <p:nvSpPr>
            <p:cNvPr id="31" name="Folded Corner 30"/>
            <p:cNvSpPr/>
            <p:nvPr/>
          </p:nvSpPr>
          <p:spPr>
            <a:xfrm rot="10800000" flipH="1">
              <a:off x="5211190" y="2362199"/>
              <a:ext cx="304800" cy="414050"/>
            </a:xfrm>
            <a:prstGeom prst="foldedCorner">
              <a:avLst>
                <a:gd name="adj" fmla="val 50000"/>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32" name="Rectangle 31"/>
            <p:cNvSpPr/>
            <p:nvPr/>
          </p:nvSpPr>
          <p:spPr>
            <a:xfrm>
              <a:off x="4495502" y="2237749"/>
              <a:ext cx="768737" cy="584775"/>
            </a:xfrm>
            <a:prstGeom prst="rect">
              <a:avLst/>
            </a:prstGeom>
          </p:spPr>
          <p:txBody>
            <a:bodyPr wrap="none">
              <a:spAutoFit/>
            </a:bodyPr>
            <a:lstStyle/>
            <a:p>
              <a:r>
                <a:rPr lang="en-US" sz="1600" dirty="0" smtClean="0">
                  <a:latin typeface="Tahoma" pitchFamily="34" charset="0"/>
                  <a:ea typeface="Tahoma" pitchFamily="34" charset="0"/>
                  <a:cs typeface="Tahoma" pitchFamily="34" charset="0"/>
                </a:rPr>
                <a:t>Create</a:t>
              </a:r>
              <a:br>
                <a:rPr lang="en-US" sz="1600" dirty="0" smtClean="0">
                  <a:latin typeface="Tahoma" pitchFamily="34" charset="0"/>
                  <a:ea typeface="Tahoma" pitchFamily="34" charset="0"/>
                  <a:cs typeface="Tahoma" pitchFamily="34" charset="0"/>
                </a:rPr>
              </a:br>
              <a:r>
                <a:rPr lang="en-US" sz="1600" dirty="0" smtClean="0">
                  <a:latin typeface="Tahoma" pitchFamily="34" charset="0"/>
                  <a:ea typeface="Tahoma" pitchFamily="34" charset="0"/>
                  <a:cs typeface="Tahoma" pitchFamily="34" charset="0"/>
                </a:rPr>
                <a:t>probe </a:t>
              </a:r>
              <a:endParaRPr lang="en-US" sz="1600" dirty="0"/>
            </a:p>
          </p:txBody>
        </p:sp>
        <p:cxnSp>
          <p:nvCxnSpPr>
            <p:cNvPr id="33" name="Straight Arrow Connector 32"/>
            <p:cNvCxnSpPr>
              <a:stCxn id="31" idx="0"/>
              <a:endCxn id="25" idx="1"/>
            </p:cNvCxnSpPr>
            <p:nvPr/>
          </p:nvCxnSpPr>
          <p:spPr>
            <a:xfrm rot="5400000">
              <a:off x="5004472" y="3118347"/>
              <a:ext cx="701217" cy="17021"/>
            </a:xfrm>
            <a:prstGeom prst="straightConnector1">
              <a:avLst/>
            </a:prstGeom>
            <a:ln w="76200">
              <a:solidFill>
                <a:schemeClr val="accent1"/>
              </a:solidFill>
              <a:headEnd type="none" w="med" len="med"/>
              <a:tailEnd type="triangle" w="med" len="med"/>
            </a:ln>
          </p:spPr>
          <p:style>
            <a:lnRef idx="2">
              <a:schemeClr val="dk1"/>
            </a:lnRef>
            <a:fillRef idx="1">
              <a:schemeClr val="lt1"/>
            </a:fillRef>
            <a:effectRef idx="0">
              <a:schemeClr val="dk1"/>
            </a:effectRef>
            <a:fontRef idx="minor">
              <a:schemeClr val="dk1"/>
            </a:fontRef>
          </p:style>
        </p:cxnSp>
      </p:grpSp>
      <p:grpSp>
        <p:nvGrpSpPr>
          <p:cNvPr id="43" name="Group 42"/>
          <p:cNvGrpSpPr/>
          <p:nvPr/>
        </p:nvGrpSpPr>
        <p:grpSpPr>
          <a:xfrm>
            <a:off x="3039756" y="4058528"/>
            <a:ext cx="1611339" cy="708370"/>
            <a:chOff x="3039756" y="4058528"/>
            <a:chExt cx="1611339" cy="708370"/>
          </a:xfrm>
        </p:grpSpPr>
        <p:sp>
          <p:nvSpPr>
            <p:cNvPr id="35" name="Bent Arrow 34"/>
            <p:cNvSpPr/>
            <p:nvPr/>
          </p:nvSpPr>
          <p:spPr>
            <a:xfrm rot="16200000">
              <a:off x="3458590" y="3829928"/>
              <a:ext cx="381000" cy="838200"/>
            </a:xfrm>
            <a:prstGeom prst="bentArrow">
              <a:avLst>
                <a:gd name="adj1" fmla="val 25000"/>
                <a:gd name="adj2" fmla="val 0"/>
                <a:gd name="adj3" fmla="val 30143"/>
                <a:gd name="adj4" fmla="val 43750"/>
              </a:avLst>
            </a:prstGeom>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Bent Arrow 35"/>
            <p:cNvSpPr/>
            <p:nvPr/>
          </p:nvSpPr>
          <p:spPr>
            <a:xfrm rot="5400000" flipH="1">
              <a:off x="3839590" y="3829928"/>
              <a:ext cx="381000" cy="838200"/>
            </a:xfrm>
            <a:prstGeom prst="bentArrow">
              <a:avLst>
                <a:gd name="adj1" fmla="val 25000"/>
                <a:gd name="adj2" fmla="val 0"/>
                <a:gd name="adj3" fmla="val 31821"/>
                <a:gd name="adj4" fmla="val 43750"/>
              </a:avLst>
            </a:prstGeom>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Right Triangle 36"/>
            <p:cNvSpPr/>
            <p:nvPr/>
          </p:nvSpPr>
          <p:spPr>
            <a:xfrm rot="8100000">
              <a:off x="3139407" y="4074353"/>
              <a:ext cx="182880" cy="18288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3039756" y="4397566"/>
              <a:ext cx="1611339" cy="369332"/>
            </a:xfrm>
            <a:prstGeom prst="rect">
              <a:avLst/>
            </a:prstGeom>
          </p:spPr>
          <p:txBody>
            <a:bodyPr wrap="none">
              <a:spAutoFit/>
            </a:bodyPr>
            <a:lstStyle/>
            <a:p>
              <a:r>
                <a:rPr lang="en-US" sz="1800" b="1" dirty="0" smtClean="0">
                  <a:latin typeface="Tahoma" pitchFamily="34" charset="0"/>
                  <a:ea typeface="Tahoma" pitchFamily="34" charset="0"/>
                  <a:cs typeface="Tahoma" pitchFamily="34" charset="0"/>
                </a:rPr>
                <a:t>Hotpatching</a:t>
              </a:r>
              <a:endParaRPr lang="en-US" sz="1800" b="1" dirty="0"/>
            </a:p>
          </p:txBody>
        </p:sp>
      </p:grpSp>
      <p:grpSp>
        <p:nvGrpSpPr>
          <p:cNvPr id="48" name="Group 47"/>
          <p:cNvGrpSpPr/>
          <p:nvPr/>
        </p:nvGrpSpPr>
        <p:grpSpPr>
          <a:xfrm>
            <a:off x="1353821" y="1965912"/>
            <a:ext cx="1617185" cy="338554"/>
            <a:chOff x="1353821" y="1965912"/>
            <a:chExt cx="1617185" cy="338554"/>
          </a:xfrm>
        </p:grpSpPr>
        <p:cxnSp>
          <p:nvCxnSpPr>
            <p:cNvPr id="39" name="Straight Arrow Connector 38"/>
            <p:cNvCxnSpPr/>
            <p:nvPr/>
          </p:nvCxnSpPr>
          <p:spPr>
            <a:xfrm rot="10800000" flipH="1">
              <a:off x="2286000" y="2133600"/>
              <a:ext cx="685006"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sp>
          <p:nvSpPr>
            <p:cNvPr id="40" name="TextBox 39"/>
            <p:cNvSpPr txBox="1"/>
            <p:nvPr/>
          </p:nvSpPr>
          <p:spPr>
            <a:xfrm>
              <a:off x="1353821" y="1965912"/>
              <a:ext cx="801823" cy="338554"/>
            </a:xfrm>
            <a:prstGeom prst="rect">
              <a:avLst/>
            </a:prstGeom>
            <a:noFill/>
          </p:spPr>
          <p:txBody>
            <a:bodyPr wrap="none" rtlCol="0">
              <a:spAutoFit/>
            </a:bodyPr>
            <a:lstStyle/>
            <a:p>
              <a:r>
                <a:rPr lang="en-US" sz="1600" b="1" dirty="0" smtClean="0">
                  <a:latin typeface="Courier New" pitchFamily="49" charset="0"/>
                  <a:cs typeface="Courier New" pitchFamily="49" charset="0"/>
                </a:rPr>
                <a:t>query</a:t>
              </a:r>
              <a:endParaRPr lang="en-US" sz="1600" b="1" baseline="30000" dirty="0">
                <a:latin typeface="Courier New" pitchFamily="49" charset="0"/>
                <a:cs typeface="Courier New" pitchFamily="49" charset="0"/>
              </a:endParaRPr>
            </a:p>
          </p:txBody>
        </p:sp>
      </p:grpSp>
      <p:sp>
        <p:nvSpPr>
          <p:cNvPr id="42" name="7-Point Star 41"/>
          <p:cNvSpPr/>
          <p:nvPr/>
        </p:nvSpPr>
        <p:spPr>
          <a:xfrm>
            <a:off x="3077590" y="3657600"/>
            <a:ext cx="304800" cy="304800"/>
          </a:xfrm>
          <a:prstGeom prst="star7">
            <a:avLst/>
          </a:prstGeom>
          <a:noFill/>
          <a:ln>
            <a:solidFill>
              <a:schemeClr val="tx1"/>
            </a:solid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nvGrpSpPr>
          <p:cNvPr id="46" name="Group 45"/>
          <p:cNvGrpSpPr/>
          <p:nvPr/>
        </p:nvGrpSpPr>
        <p:grpSpPr>
          <a:xfrm>
            <a:off x="3429001" y="3808411"/>
            <a:ext cx="1971699" cy="1588"/>
            <a:chOff x="3429001" y="3808411"/>
            <a:chExt cx="1971699" cy="1588"/>
          </a:xfrm>
        </p:grpSpPr>
        <p:cxnSp>
          <p:nvCxnSpPr>
            <p:cNvPr id="44" name="Straight Arrow Connector 43"/>
            <p:cNvCxnSpPr/>
            <p:nvPr/>
          </p:nvCxnSpPr>
          <p:spPr>
            <a:xfrm rot="10800000" flipH="1">
              <a:off x="3429001" y="3808411"/>
              <a:ext cx="685006"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cxnSp>
          <p:nvCxnSpPr>
            <p:cNvPr id="45" name="Straight Arrow Connector 44"/>
            <p:cNvCxnSpPr/>
            <p:nvPr/>
          </p:nvCxnSpPr>
          <p:spPr>
            <a:xfrm rot="10800000" flipH="1">
              <a:off x="4715694" y="3808411"/>
              <a:ext cx="685006" cy="1588"/>
            </a:xfrm>
            <a:prstGeom prst="straightConnector1">
              <a:avLst/>
            </a:prstGeom>
            <a:ln>
              <a:tailEnd type="arrow"/>
            </a:ln>
          </p:spPr>
          <p:style>
            <a:lnRef idx="2">
              <a:schemeClr val="dk1"/>
            </a:lnRef>
            <a:fillRef idx="1">
              <a:schemeClr val="lt1"/>
            </a:fillRef>
            <a:effectRef idx="0">
              <a:schemeClr val="dk1"/>
            </a:effectRef>
            <a:fontRef idx="minor">
              <a:schemeClr val="dk1"/>
            </a:fontRef>
          </p:style>
        </p:cxnSp>
      </p:grpSp>
      <p:sp>
        <p:nvSpPr>
          <p:cNvPr id="47" name="Up Arrow 46"/>
          <p:cNvSpPr/>
          <p:nvPr/>
        </p:nvSpPr>
        <p:spPr>
          <a:xfrm>
            <a:off x="5562600" y="2286000"/>
            <a:ext cx="1066800" cy="1219200"/>
          </a:xfrm>
          <a:prstGeom prst="upArrow">
            <a:avLst/>
          </a:prstGeom>
          <a:ln w="3175"/>
        </p:spPr>
        <p:style>
          <a:lnRef idx="2">
            <a:schemeClr val="dk1"/>
          </a:lnRef>
          <a:fillRef idx="1">
            <a:schemeClr val="lt1"/>
          </a:fillRef>
          <a:effectRef idx="0">
            <a:schemeClr val="dk1"/>
          </a:effectRef>
          <a:fontRef idx="minor">
            <a:schemeClr val="dk1"/>
          </a:fontRef>
        </p:style>
        <p:txBody>
          <a:bodyPr lIns="0" tIns="0" rIns="0" bIns="0" rtlCol="0" anchor="t"/>
          <a:lstStyle/>
          <a:p>
            <a:pPr algn="ctr"/>
            <a:r>
              <a:rPr lang="en-US" sz="1800" b="1" dirty="0" smtClean="0">
                <a:latin typeface="Tahoma" pitchFamily="34" charset="0"/>
                <a:ea typeface="Tahoma" pitchFamily="34" charset="0"/>
                <a:cs typeface="Tahoma" pitchFamily="34" charset="0"/>
              </a:rPr>
              <a:t>ETW</a:t>
            </a:r>
            <a:endParaRPr lang="en-US" sz="1800" b="1" dirty="0">
              <a:latin typeface="Tahoma" pitchFamily="34" charset="0"/>
              <a:ea typeface="Tahoma" pitchFamily="34" charset="0"/>
              <a:cs typeface="Tahoma" pitchFamily="34" charset="0"/>
            </a:endParaRPr>
          </a:p>
        </p:txBody>
      </p:sp>
      <p:sp>
        <p:nvSpPr>
          <p:cNvPr id="5" name="Rounded Rectangular Callout 4"/>
          <p:cNvSpPr/>
          <p:nvPr/>
        </p:nvSpPr>
        <p:spPr>
          <a:xfrm>
            <a:off x="3101531" y="4876800"/>
            <a:ext cx="2461069" cy="685800"/>
          </a:xfrm>
          <a:prstGeom prst="wedgeRoundRectCallout">
            <a:avLst>
              <a:gd name="adj1" fmla="val -44735"/>
              <a:gd name="adj2" fmla="val -115301"/>
              <a:gd name="adj3" fmla="val 16667"/>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de-CH" b="1" dirty="0" smtClean="0">
                <a:solidFill>
                  <a:sysClr val="windowText" lastClr="000000"/>
                </a:solidFill>
              </a:rPr>
              <a:t>200 cycles</a:t>
            </a:r>
            <a:endParaRPr lang="de-CH" b="1" dirty="0" smtClean="0">
              <a:solidFill>
                <a:sysClr val="windowText" lastClr="000000"/>
              </a:solidFill>
            </a:endParaRPr>
          </a:p>
        </p:txBody>
      </p:sp>
    </p:spTree>
    <p:extLst>
      <p:ext uri="{BB962C8B-B14F-4D97-AF65-F5344CB8AC3E}">
        <p14:creationId xmlns:p14="http://schemas.microsoft.com/office/powerpoint/2010/main" val="3222545617"/>
      </p:ext>
    </p:extLst>
  </p:cSld>
  <p:clrMapOvr>
    <a:masterClrMapping/>
  </p:clrMapOvr>
  <mc:AlternateContent xmlns:mc="http://schemas.openxmlformats.org/markup-compatibility/2006" xmlns:p14="http://schemas.microsoft.com/office/powerpoint/2010/main">
    <mc:Choice Requires="p14">
      <p:transition spd="slow" p14:dur="2000" advTm="22843"/>
    </mc:Choice>
    <mc:Fallback xmlns="">
      <p:transition spd="slow" advTm="228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41"/>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43"/>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7" grpId="0" animBg="1"/>
      <p:bldP spid="5" grpId="0" animBg="1"/>
      <p:bldP spid="5"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Low-level Code Instrumentation</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21</a:t>
            </a:fld>
            <a:endParaRPr lang="en-US"/>
          </a:p>
        </p:txBody>
      </p:sp>
      <p:sp>
        <p:nvSpPr>
          <p:cNvPr id="11" name="TextBox 10"/>
          <p:cNvSpPr txBox="1"/>
          <p:nvPr/>
        </p:nvSpPr>
        <p:spPr>
          <a:xfrm>
            <a:off x="757773" y="2171143"/>
            <a:ext cx="3158237" cy="2108269"/>
          </a:xfrm>
          <a:prstGeom prst="rect">
            <a:avLst/>
          </a:prstGeom>
          <a:noFill/>
        </p:spPr>
        <p:txBody>
          <a:bodyPr wrap="none" rtlCol="0">
            <a:spAutoFit/>
          </a:bodyPr>
          <a:lstStyle/>
          <a:p>
            <a:r>
              <a:rPr lang="en-US" sz="1100" b="1" noProof="1" smtClean="0">
                <a:latin typeface="Courier New" pitchFamily="49" charset="0"/>
                <a:cs typeface="Courier New" pitchFamily="49" charset="0"/>
              </a:rPr>
              <a:t>Caller:</a:t>
            </a:r>
          </a:p>
          <a:p>
            <a:r>
              <a:rPr lang="en-US" sz="1100" noProof="1" smtClean="0">
                <a:latin typeface="Courier New" pitchFamily="49" charset="0"/>
                <a:cs typeface="Courier New" pitchFamily="49" charset="0"/>
              </a:rPr>
              <a:t>      ...</a:t>
            </a:r>
          </a:p>
          <a:p>
            <a:r>
              <a:rPr lang="en-US" sz="1100" noProof="1" smtClean="0">
                <a:latin typeface="Courier New" pitchFamily="49" charset="0"/>
                <a:cs typeface="Courier New" pitchFamily="49" charset="0"/>
              </a:rPr>
              <a:t>      e8ab62ffff   call Foo</a:t>
            </a:r>
          </a:p>
          <a:p>
            <a:r>
              <a:rPr lang="en-US" sz="1100" noProof="1" smtClean="0">
                <a:latin typeface="Courier New" pitchFamily="49" charset="0"/>
                <a:cs typeface="Courier New" pitchFamily="49" charset="0"/>
              </a:rPr>
              <a:t>      ...</a:t>
            </a:r>
          </a:p>
          <a:p>
            <a:endParaRPr lang="en-US" sz="11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ff1508e70600 call[Dispatcher]</a:t>
            </a:r>
          </a:p>
          <a:p>
            <a:r>
              <a:rPr lang="en-US" sz="1100" b="1" noProof="1" smtClean="0">
                <a:latin typeface="Courier New" pitchFamily="49" charset="0"/>
                <a:cs typeface="Courier New" pitchFamily="49" charset="0"/>
              </a:rPr>
              <a:t>Foo:  </a:t>
            </a:r>
            <a:r>
              <a:rPr lang="en-US" sz="1100" noProof="1" smtClean="0">
                <a:latin typeface="Courier New" pitchFamily="49" charset="0"/>
                <a:cs typeface="Courier New" pitchFamily="49" charset="0"/>
              </a:rPr>
              <a:t>ebf8         jmp  Foo-6</a:t>
            </a:r>
          </a:p>
          <a:p>
            <a:r>
              <a:rPr lang="en-US" sz="1100" noProof="1" smtClean="0">
                <a:latin typeface="Courier New" pitchFamily="49" charset="0"/>
                <a:cs typeface="Courier New" pitchFamily="49" charset="0"/>
              </a:rPr>
              <a:t>      cccccc</a:t>
            </a:r>
            <a:endParaRPr lang="en-US" sz="1100" i="1" noProof="1" smtClean="0">
              <a:latin typeface="Times New Roman" pitchFamily="18" charset="0"/>
              <a:cs typeface="Times New Roman" pitchFamily="18" charset="0"/>
            </a:endParaRPr>
          </a:p>
          <a:p>
            <a:r>
              <a:rPr lang="en-US" sz="1100" noProof="1" smtClean="0">
                <a:latin typeface="Courier New" pitchFamily="49" charset="0"/>
                <a:cs typeface="Courier New" pitchFamily="49" charset="0"/>
              </a:rPr>
              <a:t>Foo2</a:t>
            </a:r>
            <a:r>
              <a:rPr lang="en-US" sz="1100" b="1" noProof="1" smtClean="0">
                <a:latin typeface="Courier New" pitchFamily="49" charset="0"/>
                <a:cs typeface="Courier New" pitchFamily="49" charset="0"/>
              </a:rPr>
              <a:t>: </a:t>
            </a:r>
            <a:r>
              <a:rPr lang="en-US" sz="1100" noProof="1" smtClean="0">
                <a:latin typeface="Courier New" pitchFamily="49" charset="0"/>
                <a:cs typeface="Courier New" pitchFamily="49" charset="0"/>
              </a:rPr>
              <a:t>57           push rdi</a:t>
            </a:r>
          </a:p>
          <a:p>
            <a:endParaRPr lang="en-US" sz="4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a:t>
            </a:r>
          </a:p>
          <a:p>
            <a:endParaRPr lang="en-US" sz="600" noProof="1" smtClean="0">
              <a:latin typeface="Courier New" pitchFamily="49" charset="0"/>
              <a:cs typeface="Courier New" pitchFamily="49" charset="0"/>
            </a:endParaRP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c3           ret</a:t>
            </a:r>
            <a:endParaRPr lang="en-US" sz="1100" noProof="1">
              <a:latin typeface="Courier New" pitchFamily="49" charset="0"/>
              <a:cs typeface="Courier New" pitchFamily="49" charset="0"/>
            </a:endParaRPr>
          </a:p>
        </p:txBody>
      </p:sp>
      <p:sp>
        <p:nvSpPr>
          <p:cNvPr id="12" name="U-Turn Arrow 11"/>
          <p:cNvSpPr/>
          <p:nvPr/>
        </p:nvSpPr>
        <p:spPr>
          <a:xfrm rot="16200000">
            <a:off x="1146573" y="3163271"/>
            <a:ext cx="228600" cy="128016"/>
          </a:xfrm>
          <a:prstGeom prst="uturnArrow">
            <a:avLst>
              <a:gd name="adj1" fmla="val 1474"/>
              <a:gd name="adj2" fmla="val 14565"/>
              <a:gd name="adj3" fmla="val 19783"/>
              <a:gd name="adj4" fmla="val 43750"/>
              <a:gd name="adj5" fmla="val 100000"/>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grpSp>
        <p:nvGrpSpPr>
          <p:cNvPr id="13" name="Group 16"/>
          <p:cNvGrpSpPr/>
          <p:nvPr/>
        </p:nvGrpSpPr>
        <p:grpSpPr>
          <a:xfrm>
            <a:off x="529173" y="2646034"/>
            <a:ext cx="762000" cy="685800"/>
            <a:chOff x="457200" y="1981200"/>
            <a:chExt cx="762000" cy="838200"/>
          </a:xfrm>
        </p:grpSpPr>
        <p:sp>
          <p:nvSpPr>
            <p:cNvPr id="14" name="U-Turn Arrow 13"/>
            <p:cNvSpPr/>
            <p:nvPr/>
          </p:nvSpPr>
          <p:spPr>
            <a:xfrm rot="5400000" flipV="1">
              <a:off x="266700" y="2171700"/>
              <a:ext cx="838200" cy="457200"/>
            </a:xfrm>
            <a:prstGeom prst="uturnArrow">
              <a:avLst>
                <a:gd name="adj1" fmla="val 1474"/>
                <a:gd name="adj2" fmla="val 5329"/>
                <a:gd name="adj3" fmla="val 19850"/>
                <a:gd name="adj4" fmla="val 42412"/>
                <a:gd name="adj5" fmla="val 63435"/>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5" name="Rectangle 14"/>
            <p:cNvSpPr/>
            <p:nvPr/>
          </p:nvSpPr>
          <p:spPr>
            <a:xfrm>
              <a:off x="914400" y="1981200"/>
              <a:ext cx="304800" cy="9144"/>
            </a:xfrm>
            <a:prstGeom prst="rect">
              <a:avLst/>
            </a:prstGeom>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6" name="Rectangle 15"/>
          <p:cNvSpPr/>
          <p:nvPr/>
        </p:nvSpPr>
        <p:spPr>
          <a:xfrm>
            <a:off x="376773" y="1687124"/>
            <a:ext cx="38100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Module with a traced function </a:t>
            </a:r>
            <a:r>
              <a:rPr lang="en-US" dirty="0" err="1" smtClean="0">
                <a:solidFill>
                  <a:schemeClr val="tx1"/>
                </a:solidFill>
              </a:rPr>
              <a:t>Foo</a:t>
            </a:r>
            <a:endParaRPr lang="en-US" dirty="0">
              <a:solidFill>
                <a:schemeClr val="tx1"/>
              </a:solidFill>
            </a:endParaRPr>
          </a:p>
        </p:txBody>
      </p:sp>
      <p:sp>
        <p:nvSpPr>
          <p:cNvPr id="43" name="Rounded Rectangle 42"/>
          <p:cNvSpPr/>
          <p:nvPr/>
        </p:nvSpPr>
        <p:spPr>
          <a:xfrm>
            <a:off x="376773" y="1687124"/>
            <a:ext cx="3810000" cy="2743200"/>
          </a:xfrm>
          <a:prstGeom prst="roundRect">
            <a:avLst>
              <a:gd name="adj" fmla="val 84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376773" y="4876800"/>
            <a:ext cx="8310027" cy="584776"/>
          </a:xfrm>
          <a:prstGeom prst="rect">
            <a:avLst/>
          </a:prstGeom>
          <a:noFill/>
        </p:spPr>
        <p:txBody>
          <a:bodyPr wrap="square" rtlCol="0">
            <a:spAutoFit/>
          </a:bodyPr>
          <a:lstStyle/>
          <a:p>
            <a:pPr marL="285750" indent="-285750">
              <a:buFont typeface="Arial" pitchFamily="34" charset="0"/>
              <a:buChar char="•"/>
            </a:pPr>
            <a:r>
              <a:rPr lang="en-US" sz="3200" dirty="0" smtClean="0"/>
              <a:t>Replace 1</a:t>
            </a:r>
            <a:r>
              <a:rPr lang="en-US" sz="3200" baseline="30000" dirty="0" smtClean="0"/>
              <a:t>st</a:t>
            </a:r>
            <a:r>
              <a:rPr lang="en-US" sz="3200" dirty="0" smtClean="0"/>
              <a:t> </a:t>
            </a:r>
            <a:r>
              <a:rPr lang="en-US" sz="3200" dirty="0" err="1" smtClean="0"/>
              <a:t>opcode</a:t>
            </a:r>
            <a:r>
              <a:rPr lang="en-US" sz="3200" dirty="0" smtClean="0"/>
              <a:t> of functions</a:t>
            </a:r>
          </a:p>
        </p:txBody>
      </p:sp>
    </p:spTree>
    <p:extLst>
      <p:ext uri="{BB962C8B-B14F-4D97-AF65-F5344CB8AC3E}">
        <p14:creationId xmlns:p14="http://schemas.microsoft.com/office/powerpoint/2010/main" val="974116643"/>
      </p:ext>
    </p:extLst>
  </p:cSld>
  <p:clrMapOvr>
    <a:masterClrMapping/>
  </p:clrMapOvr>
  <mc:AlternateContent xmlns:mc="http://schemas.openxmlformats.org/markup-compatibility/2006" xmlns:p14="http://schemas.microsoft.com/office/powerpoint/2010/main">
    <mc:Choice Requires="p14">
      <p:transition spd="slow" p14:dur="2000" advTm="20382"/>
    </mc:Choice>
    <mc:Fallback xmlns="">
      <p:transition spd="slow" advTm="20382"/>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Low-level Code Instrumentation</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22</a:t>
            </a:fld>
            <a:endParaRPr lang="en-US"/>
          </a:p>
        </p:txBody>
      </p:sp>
      <p:sp>
        <p:nvSpPr>
          <p:cNvPr id="11" name="TextBox 10"/>
          <p:cNvSpPr txBox="1"/>
          <p:nvPr/>
        </p:nvSpPr>
        <p:spPr>
          <a:xfrm>
            <a:off x="757773" y="2171143"/>
            <a:ext cx="3158237" cy="2108269"/>
          </a:xfrm>
          <a:prstGeom prst="rect">
            <a:avLst/>
          </a:prstGeom>
          <a:noFill/>
        </p:spPr>
        <p:txBody>
          <a:bodyPr wrap="none" rtlCol="0">
            <a:spAutoFit/>
          </a:bodyPr>
          <a:lstStyle/>
          <a:p>
            <a:r>
              <a:rPr lang="en-US" sz="1100" b="1" noProof="1" smtClean="0">
                <a:latin typeface="Courier New" pitchFamily="49" charset="0"/>
                <a:cs typeface="Courier New" pitchFamily="49" charset="0"/>
              </a:rPr>
              <a:t>Caller:</a:t>
            </a:r>
          </a:p>
          <a:p>
            <a:r>
              <a:rPr lang="en-US" sz="1100" noProof="1" smtClean="0">
                <a:latin typeface="Courier New" pitchFamily="49" charset="0"/>
                <a:cs typeface="Courier New" pitchFamily="49" charset="0"/>
              </a:rPr>
              <a:t>      ...</a:t>
            </a:r>
          </a:p>
          <a:p>
            <a:r>
              <a:rPr lang="en-US" sz="1100" noProof="1" smtClean="0">
                <a:latin typeface="Courier New" pitchFamily="49" charset="0"/>
                <a:cs typeface="Courier New" pitchFamily="49" charset="0"/>
              </a:rPr>
              <a:t>      e8ab62ffff   call Foo</a:t>
            </a:r>
          </a:p>
          <a:p>
            <a:r>
              <a:rPr lang="en-US" sz="1100" noProof="1" smtClean="0">
                <a:latin typeface="Courier New" pitchFamily="49" charset="0"/>
                <a:cs typeface="Courier New" pitchFamily="49" charset="0"/>
              </a:rPr>
              <a:t>      ...</a:t>
            </a:r>
          </a:p>
          <a:p>
            <a:endParaRPr lang="en-US" sz="11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ff1508e70600 call[Dispatcher]</a:t>
            </a:r>
          </a:p>
          <a:p>
            <a:r>
              <a:rPr lang="en-US" sz="1100" b="1" noProof="1" smtClean="0">
                <a:latin typeface="Courier New" pitchFamily="49" charset="0"/>
                <a:cs typeface="Courier New" pitchFamily="49" charset="0"/>
              </a:rPr>
              <a:t>Foo:  </a:t>
            </a:r>
            <a:r>
              <a:rPr lang="en-US" sz="1100" noProof="1" smtClean="0">
                <a:latin typeface="Courier New" pitchFamily="49" charset="0"/>
                <a:cs typeface="Courier New" pitchFamily="49" charset="0"/>
              </a:rPr>
              <a:t>ebf8         jmp  Foo-6</a:t>
            </a:r>
          </a:p>
          <a:p>
            <a:r>
              <a:rPr lang="en-US" sz="1100" noProof="1" smtClean="0">
                <a:latin typeface="Courier New" pitchFamily="49" charset="0"/>
                <a:cs typeface="Courier New" pitchFamily="49" charset="0"/>
              </a:rPr>
              <a:t>      cccccc</a:t>
            </a:r>
            <a:endParaRPr lang="en-US" sz="1100" i="1" noProof="1" smtClean="0">
              <a:latin typeface="Times New Roman" pitchFamily="18" charset="0"/>
              <a:cs typeface="Times New Roman" pitchFamily="18" charset="0"/>
            </a:endParaRPr>
          </a:p>
          <a:p>
            <a:r>
              <a:rPr lang="en-US" sz="1100" noProof="1" smtClean="0">
                <a:latin typeface="Courier New" pitchFamily="49" charset="0"/>
                <a:cs typeface="Courier New" pitchFamily="49" charset="0"/>
              </a:rPr>
              <a:t>Foo2</a:t>
            </a:r>
            <a:r>
              <a:rPr lang="en-US" sz="1100" b="1" noProof="1" smtClean="0">
                <a:latin typeface="Courier New" pitchFamily="49" charset="0"/>
                <a:cs typeface="Courier New" pitchFamily="49" charset="0"/>
              </a:rPr>
              <a:t>: </a:t>
            </a:r>
            <a:r>
              <a:rPr lang="en-US" sz="1100" noProof="1" smtClean="0">
                <a:latin typeface="Courier New" pitchFamily="49" charset="0"/>
                <a:cs typeface="Courier New" pitchFamily="49" charset="0"/>
              </a:rPr>
              <a:t>57           push rdi</a:t>
            </a:r>
          </a:p>
          <a:p>
            <a:endParaRPr lang="en-US" sz="4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a:t>
            </a:r>
          </a:p>
          <a:p>
            <a:endParaRPr lang="en-US" sz="600" noProof="1" smtClean="0">
              <a:latin typeface="Courier New" pitchFamily="49" charset="0"/>
              <a:cs typeface="Courier New" pitchFamily="49" charset="0"/>
            </a:endParaRP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c3           ret</a:t>
            </a:r>
            <a:endParaRPr lang="en-US" sz="1100" noProof="1">
              <a:latin typeface="Courier New" pitchFamily="49" charset="0"/>
              <a:cs typeface="Courier New" pitchFamily="49" charset="0"/>
            </a:endParaRPr>
          </a:p>
        </p:txBody>
      </p:sp>
      <p:sp>
        <p:nvSpPr>
          <p:cNvPr id="12" name="U-Turn Arrow 11"/>
          <p:cNvSpPr/>
          <p:nvPr/>
        </p:nvSpPr>
        <p:spPr>
          <a:xfrm rot="16200000">
            <a:off x="1146573" y="3163271"/>
            <a:ext cx="228600" cy="128016"/>
          </a:xfrm>
          <a:prstGeom prst="uturnArrow">
            <a:avLst>
              <a:gd name="adj1" fmla="val 1474"/>
              <a:gd name="adj2" fmla="val 14565"/>
              <a:gd name="adj3" fmla="val 19783"/>
              <a:gd name="adj4" fmla="val 43750"/>
              <a:gd name="adj5" fmla="val 100000"/>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grpSp>
        <p:nvGrpSpPr>
          <p:cNvPr id="13" name="Group 16"/>
          <p:cNvGrpSpPr/>
          <p:nvPr/>
        </p:nvGrpSpPr>
        <p:grpSpPr>
          <a:xfrm>
            <a:off x="529173" y="2646034"/>
            <a:ext cx="762000" cy="685800"/>
            <a:chOff x="457200" y="1981200"/>
            <a:chExt cx="762000" cy="838200"/>
          </a:xfrm>
        </p:grpSpPr>
        <p:sp>
          <p:nvSpPr>
            <p:cNvPr id="14" name="U-Turn Arrow 13"/>
            <p:cNvSpPr/>
            <p:nvPr/>
          </p:nvSpPr>
          <p:spPr>
            <a:xfrm rot="5400000" flipV="1">
              <a:off x="266700" y="2171700"/>
              <a:ext cx="838200" cy="457200"/>
            </a:xfrm>
            <a:prstGeom prst="uturnArrow">
              <a:avLst>
                <a:gd name="adj1" fmla="val 1474"/>
                <a:gd name="adj2" fmla="val 5329"/>
                <a:gd name="adj3" fmla="val 19850"/>
                <a:gd name="adj4" fmla="val 42412"/>
                <a:gd name="adj5" fmla="val 63435"/>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5" name="Rectangle 14"/>
            <p:cNvSpPr/>
            <p:nvPr/>
          </p:nvSpPr>
          <p:spPr>
            <a:xfrm>
              <a:off x="914400" y="1981200"/>
              <a:ext cx="304800" cy="9144"/>
            </a:xfrm>
            <a:prstGeom prst="rect">
              <a:avLst/>
            </a:prstGeom>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6" name="Rectangle 15"/>
          <p:cNvSpPr/>
          <p:nvPr/>
        </p:nvSpPr>
        <p:spPr>
          <a:xfrm>
            <a:off x="376773" y="1687124"/>
            <a:ext cx="38100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Module with a traced function </a:t>
            </a:r>
            <a:r>
              <a:rPr lang="en-US" dirty="0" err="1" smtClean="0">
                <a:solidFill>
                  <a:schemeClr val="tx1"/>
                </a:solidFill>
              </a:rPr>
              <a:t>Foo</a:t>
            </a:r>
            <a:endParaRPr lang="en-US" dirty="0">
              <a:solidFill>
                <a:schemeClr val="tx1"/>
              </a:solidFill>
            </a:endParaRPr>
          </a:p>
        </p:txBody>
      </p:sp>
      <p:sp>
        <p:nvSpPr>
          <p:cNvPr id="18" name="Rectangle 17"/>
          <p:cNvSpPr/>
          <p:nvPr/>
        </p:nvSpPr>
        <p:spPr>
          <a:xfrm>
            <a:off x="4415373" y="1687124"/>
            <a:ext cx="24384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Fay platform module</a:t>
            </a:r>
            <a:endParaRPr lang="en-US" dirty="0">
              <a:solidFill>
                <a:schemeClr val="tx1"/>
              </a:solidFill>
            </a:endParaRPr>
          </a:p>
        </p:txBody>
      </p:sp>
      <p:sp>
        <p:nvSpPr>
          <p:cNvPr id="19" name="TextBox 18"/>
          <p:cNvSpPr txBox="1"/>
          <p:nvPr/>
        </p:nvSpPr>
        <p:spPr>
          <a:xfrm>
            <a:off x="4491573" y="2078066"/>
            <a:ext cx="2308645" cy="2323713"/>
          </a:xfrm>
          <a:prstGeom prst="rect">
            <a:avLst/>
          </a:prstGeom>
          <a:noFill/>
        </p:spPr>
        <p:txBody>
          <a:bodyPr wrap="none" rtlCol="0">
            <a:spAutoFit/>
          </a:bodyPr>
          <a:lstStyle/>
          <a:p>
            <a:endParaRPr lang="en-US" sz="1100" b="1" noProof="1">
              <a:latin typeface="Courier New" pitchFamily="49" charset="0"/>
              <a:cs typeface="Courier New" pitchFamily="49" charset="0"/>
            </a:endParaRPr>
          </a:p>
          <a:p>
            <a:endParaRPr lang="en-US" sz="1100" b="1" noProof="1" smtClean="0">
              <a:latin typeface="Courier New" pitchFamily="49" charset="0"/>
              <a:cs typeface="Courier New" pitchFamily="49" charset="0"/>
            </a:endParaRPr>
          </a:p>
          <a:p>
            <a:endParaRPr lang="en-US" sz="1100" b="1" noProof="1">
              <a:latin typeface="Courier New" pitchFamily="49" charset="0"/>
              <a:cs typeface="Courier New" pitchFamily="49" charset="0"/>
            </a:endParaRPr>
          </a:p>
          <a:p>
            <a:endParaRPr lang="en-US" sz="1100" noProof="1" smtClean="0">
              <a:latin typeface="Courier New" pitchFamily="49" charset="0"/>
              <a:cs typeface="Courier New" pitchFamily="49" charset="0"/>
            </a:endParaRPr>
          </a:p>
          <a:p>
            <a:r>
              <a:rPr lang="en-US" sz="1100" b="1" noProof="1" smtClean="0">
                <a:latin typeface="Courier New" pitchFamily="49" charset="0"/>
                <a:cs typeface="Courier New" pitchFamily="49" charset="0"/>
              </a:rPr>
              <a:t>Dispatcher:</a:t>
            </a:r>
          </a:p>
          <a:p>
            <a:r>
              <a:rPr lang="en-US" sz="1100" noProof="1" smtClean="0">
                <a:latin typeface="Courier New" pitchFamily="49" charset="0"/>
                <a:cs typeface="Courier New" pitchFamily="49" charset="0"/>
              </a:rPr>
              <a:t>  t = lookup(return_addr)</a:t>
            </a:r>
          </a:p>
          <a:p>
            <a:r>
              <a:rPr lang="en-US" sz="800" noProof="1" smtClean="0">
                <a:latin typeface="Courier New" pitchFamily="49" charset="0"/>
                <a:cs typeface="Courier New" pitchFamily="49" charset="0"/>
              </a:rPr>
              <a:t>   ...</a:t>
            </a: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call t.entry_probes</a:t>
            </a:r>
          </a:p>
          <a:p>
            <a:r>
              <a:rPr lang="en-US" sz="800" noProof="1" smtClean="0">
                <a:latin typeface="Courier New" pitchFamily="49" charset="0"/>
                <a:cs typeface="Courier New" pitchFamily="49" charset="0"/>
              </a:rPr>
              <a:t>   ...</a:t>
            </a: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call t.Foo2_trampoline</a:t>
            </a:r>
          </a:p>
          <a:p>
            <a:r>
              <a:rPr lang="en-US" sz="800" noProof="1" smtClean="0">
                <a:latin typeface="Courier New" pitchFamily="49" charset="0"/>
                <a:cs typeface="Courier New" pitchFamily="49" charset="0"/>
              </a:rPr>
              <a:t>   ...</a:t>
            </a:r>
          </a:p>
          <a:p>
            <a:r>
              <a:rPr lang="en-US" sz="1100" noProof="1" smtClean="0">
                <a:latin typeface="Courier New" pitchFamily="49" charset="0"/>
                <a:cs typeface="Courier New" pitchFamily="49" charset="0"/>
              </a:rPr>
              <a:t>  call t.return_probes</a:t>
            </a:r>
          </a:p>
          <a:p>
            <a:r>
              <a:rPr lang="en-US" sz="1100" noProof="1" smtClean="0">
                <a:latin typeface="Courier New" pitchFamily="49" charset="0"/>
                <a:cs typeface="Courier New" pitchFamily="49" charset="0"/>
              </a:rPr>
              <a:t>  </a:t>
            </a:r>
            <a:r>
              <a:rPr lang="en-US" sz="800" noProof="1" smtClean="0">
                <a:solidFill>
                  <a:prstClr val="black"/>
                </a:solidFill>
                <a:latin typeface="Courier New" pitchFamily="49" charset="0"/>
                <a:cs typeface="Courier New" pitchFamily="49" charset="0"/>
              </a:rPr>
              <a:t>...</a:t>
            </a:r>
            <a:endParaRPr lang="en-US" sz="11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return </a:t>
            </a:r>
            <a:r>
              <a:rPr lang="en-US" sz="1100" i="1" noProof="1" smtClean="0">
                <a:latin typeface="Times New Roman" pitchFamily="18" charset="0"/>
                <a:cs typeface="Times New Roman" pitchFamily="18" charset="0"/>
              </a:rPr>
              <a:t>/* to after call Foo */</a:t>
            </a:r>
            <a:endParaRPr lang="en-US" sz="1100" i="1" noProof="1">
              <a:latin typeface="Times New Roman" pitchFamily="18" charset="0"/>
              <a:cs typeface="Times New Roman" pitchFamily="18" charset="0"/>
            </a:endParaRPr>
          </a:p>
        </p:txBody>
      </p:sp>
      <p:sp>
        <p:nvSpPr>
          <p:cNvPr id="20" name="Right Arrow 19"/>
          <p:cNvSpPr/>
          <p:nvPr/>
        </p:nvSpPr>
        <p:spPr>
          <a:xfrm rot="20419200">
            <a:off x="3889171" y="2958774"/>
            <a:ext cx="6858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376773" y="1687124"/>
            <a:ext cx="3810000" cy="2743200"/>
          </a:xfrm>
          <a:prstGeom prst="roundRect">
            <a:avLst>
              <a:gd name="adj" fmla="val 84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4415373" y="1687124"/>
            <a:ext cx="2438400" cy="2743200"/>
          </a:xfrm>
          <a:prstGeom prst="roundRect">
            <a:avLst>
              <a:gd name="adj" fmla="val 84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76773" y="4876800"/>
            <a:ext cx="8310027" cy="1077218"/>
          </a:xfrm>
          <a:prstGeom prst="rect">
            <a:avLst/>
          </a:prstGeom>
          <a:noFill/>
        </p:spPr>
        <p:txBody>
          <a:bodyPr wrap="square" rtlCol="0">
            <a:spAutoFit/>
          </a:bodyPr>
          <a:lstStyle/>
          <a:p>
            <a:pPr marL="285750" indent="-285750">
              <a:buFont typeface="Arial" pitchFamily="34" charset="0"/>
              <a:buChar char="•"/>
            </a:pPr>
            <a:r>
              <a:rPr lang="en-US" sz="3200" dirty="0" smtClean="0"/>
              <a:t>Replace 1</a:t>
            </a:r>
            <a:r>
              <a:rPr lang="en-US" sz="3200" baseline="30000" dirty="0" smtClean="0"/>
              <a:t>st</a:t>
            </a:r>
            <a:r>
              <a:rPr lang="en-US" sz="3200" dirty="0" smtClean="0"/>
              <a:t> </a:t>
            </a:r>
            <a:r>
              <a:rPr lang="en-US" sz="3200" dirty="0" err="1" smtClean="0"/>
              <a:t>opcode</a:t>
            </a:r>
            <a:r>
              <a:rPr lang="en-US" sz="3200" dirty="0" smtClean="0"/>
              <a:t> of functions</a:t>
            </a:r>
          </a:p>
          <a:p>
            <a:pPr marL="285750" indent="-285750">
              <a:buFont typeface="Arial" pitchFamily="34" charset="0"/>
              <a:buChar char="•"/>
            </a:pPr>
            <a:r>
              <a:rPr lang="en-US" sz="3200" dirty="0" smtClean="0"/>
              <a:t>Fay dispatcher called via trampoline</a:t>
            </a:r>
          </a:p>
        </p:txBody>
      </p:sp>
    </p:spTree>
    <p:extLst>
      <p:ext uri="{BB962C8B-B14F-4D97-AF65-F5344CB8AC3E}">
        <p14:creationId xmlns:p14="http://schemas.microsoft.com/office/powerpoint/2010/main" val="2938637694"/>
      </p:ext>
    </p:extLst>
  </p:cSld>
  <p:clrMapOvr>
    <a:masterClrMapping/>
  </p:clrMapOvr>
  <mc:AlternateContent xmlns:mc="http://schemas.openxmlformats.org/markup-compatibility/2006" xmlns:p14="http://schemas.microsoft.com/office/powerpoint/2010/main">
    <mc:Choice Requires="p14">
      <p:transition spd="slow" p14:dur="2000" advTm="15352"/>
    </mc:Choice>
    <mc:Fallback xmlns="">
      <p:transition spd="slow" advTm="15352"/>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Low-level Code Instrumentation</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23</a:t>
            </a:fld>
            <a:endParaRPr lang="en-US"/>
          </a:p>
        </p:txBody>
      </p:sp>
      <p:sp>
        <p:nvSpPr>
          <p:cNvPr id="6" name="Oval 5"/>
          <p:cNvSpPr/>
          <p:nvPr/>
        </p:nvSpPr>
        <p:spPr>
          <a:xfrm>
            <a:off x="7844373" y="3668324"/>
            <a:ext cx="457200" cy="457200"/>
          </a:xfrm>
          <a:prstGeom prst="ellipse">
            <a:avLst/>
          </a:prstGeom>
          <a:ln w="9525"/>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smtClean="0"/>
              <a:t>PF5</a:t>
            </a:r>
            <a:endParaRPr lang="en-US" sz="1400" dirty="0"/>
          </a:p>
        </p:txBody>
      </p:sp>
      <p:sp>
        <p:nvSpPr>
          <p:cNvPr id="8" name="Oval 7"/>
          <p:cNvSpPr/>
          <p:nvPr/>
        </p:nvSpPr>
        <p:spPr>
          <a:xfrm>
            <a:off x="7116493" y="3107628"/>
            <a:ext cx="457200" cy="457200"/>
          </a:xfrm>
          <a:prstGeom prst="ellipse">
            <a:avLst/>
          </a:prstGeom>
          <a:ln w="9525"/>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PF3</a:t>
            </a:r>
            <a:endParaRPr lang="en-US" sz="1400" dirty="0"/>
          </a:p>
        </p:txBody>
      </p:sp>
      <p:sp>
        <p:nvSpPr>
          <p:cNvPr id="9" name="Oval 8"/>
          <p:cNvSpPr/>
          <p:nvPr/>
        </p:nvSpPr>
        <p:spPr>
          <a:xfrm>
            <a:off x="7116493" y="3668324"/>
            <a:ext cx="457200" cy="457200"/>
          </a:xfrm>
          <a:prstGeom prst="ellipse">
            <a:avLst/>
          </a:prstGeom>
          <a:ln w="9525"/>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lang="en-US" sz="1400" dirty="0" smtClean="0"/>
              <a:t>PF4</a:t>
            </a:r>
            <a:endParaRPr lang="en-US" sz="1400" dirty="0"/>
          </a:p>
        </p:txBody>
      </p:sp>
      <p:sp>
        <p:nvSpPr>
          <p:cNvPr id="11" name="TextBox 10"/>
          <p:cNvSpPr txBox="1"/>
          <p:nvPr/>
        </p:nvSpPr>
        <p:spPr>
          <a:xfrm>
            <a:off x="757773" y="2171143"/>
            <a:ext cx="3158237" cy="2108269"/>
          </a:xfrm>
          <a:prstGeom prst="rect">
            <a:avLst/>
          </a:prstGeom>
          <a:noFill/>
        </p:spPr>
        <p:txBody>
          <a:bodyPr wrap="none" rtlCol="0">
            <a:spAutoFit/>
          </a:bodyPr>
          <a:lstStyle/>
          <a:p>
            <a:r>
              <a:rPr lang="en-US" sz="1100" b="1" noProof="1" smtClean="0">
                <a:latin typeface="Courier New" pitchFamily="49" charset="0"/>
                <a:cs typeface="Courier New" pitchFamily="49" charset="0"/>
              </a:rPr>
              <a:t>Caller:</a:t>
            </a:r>
          </a:p>
          <a:p>
            <a:r>
              <a:rPr lang="en-US" sz="1100" noProof="1" smtClean="0">
                <a:latin typeface="Courier New" pitchFamily="49" charset="0"/>
                <a:cs typeface="Courier New" pitchFamily="49" charset="0"/>
              </a:rPr>
              <a:t>      ...</a:t>
            </a:r>
          </a:p>
          <a:p>
            <a:r>
              <a:rPr lang="en-US" sz="1100" noProof="1" smtClean="0">
                <a:latin typeface="Courier New" pitchFamily="49" charset="0"/>
                <a:cs typeface="Courier New" pitchFamily="49" charset="0"/>
              </a:rPr>
              <a:t>      e8ab62ffff   call Foo</a:t>
            </a:r>
          </a:p>
          <a:p>
            <a:r>
              <a:rPr lang="en-US" sz="1100" noProof="1" smtClean="0">
                <a:latin typeface="Courier New" pitchFamily="49" charset="0"/>
                <a:cs typeface="Courier New" pitchFamily="49" charset="0"/>
              </a:rPr>
              <a:t>      ...</a:t>
            </a:r>
          </a:p>
          <a:p>
            <a:endParaRPr lang="en-US" sz="11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ff1508e70600 call[Dispatcher]</a:t>
            </a:r>
          </a:p>
          <a:p>
            <a:r>
              <a:rPr lang="en-US" sz="1100" b="1" noProof="1" smtClean="0">
                <a:latin typeface="Courier New" pitchFamily="49" charset="0"/>
                <a:cs typeface="Courier New" pitchFamily="49" charset="0"/>
              </a:rPr>
              <a:t>Foo:  </a:t>
            </a:r>
            <a:r>
              <a:rPr lang="en-US" sz="1100" noProof="1" smtClean="0">
                <a:latin typeface="Courier New" pitchFamily="49" charset="0"/>
                <a:cs typeface="Courier New" pitchFamily="49" charset="0"/>
              </a:rPr>
              <a:t>ebf8         jmp  Foo-6</a:t>
            </a:r>
          </a:p>
          <a:p>
            <a:r>
              <a:rPr lang="en-US" sz="1100" noProof="1" smtClean="0">
                <a:latin typeface="Courier New" pitchFamily="49" charset="0"/>
                <a:cs typeface="Courier New" pitchFamily="49" charset="0"/>
              </a:rPr>
              <a:t>      cccccc</a:t>
            </a:r>
            <a:endParaRPr lang="en-US" sz="1100" i="1" noProof="1" smtClean="0">
              <a:latin typeface="Times New Roman" pitchFamily="18" charset="0"/>
              <a:cs typeface="Times New Roman" pitchFamily="18" charset="0"/>
            </a:endParaRPr>
          </a:p>
          <a:p>
            <a:r>
              <a:rPr lang="en-US" sz="1100" noProof="1" smtClean="0">
                <a:latin typeface="Courier New" pitchFamily="49" charset="0"/>
                <a:cs typeface="Courier New" pitchFamily="49" charset="0"/>
              </a:rPr>
              <a:t>Foo2</a:t>
            </a:r>
            <a:r>
              <a:rPr lang="en-US" sz="1100" b="1" noProof="1" smtClean="0">
                <a:latin typeface="Courier New" pitchFamily="49" charset="0"/>
                <a:cs typeface="Courier New" pitchFamily="49" charset="0"/>
              </a:rPr>
              <a:t>: </a:t>
            </a:r>
            <a:r>
              <a:rPr lang="en-US" sz="1100" noProof="1" smtClean="0">
                <a:latin typeface="Courier New" pitchFamily="49" charset="0"/>
                <a:cs typeface="Courier New" pitchFamily="49" charset="0"/>
              </a:rPr>
              <a:t>57           push rdi</a:t>
            </a:r>
          </a:p>
          <a:p>
            <a:endParaRPr lang="en-US" sz="4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a:t>
            </a:r>
          </a:p>
          <a:p>
            <a:endParaRPr lang="en-US" sz="600" noProof="1" smtClean="0">
              <a:latin typeface="Courier New" pitchFamily="49" charset="0"/>
              <a:cs typeface="Courier New" pitchFamily="49" charset="0"/>
            </a:endParaRP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c3           ret</a:t>
            </a:r>
            <a:endParaRPr lang="en-US" sz="1100" noProof="1">
              <a:latin typeface="Courier New" pitchFamily="49" charset="0"/>
              <a:cs typeface="Courier New" pitchFamily="49" charset="0"/>
            </a:endParaRPr>
          </a:p>
        </p:txBody>
      </p:sp>
      <p:sp>
        <p:nvSpPr>
          <p:cNvPr id="12" name="U-Turn Arrow 11"/>
          <p:cNvSpPr/>
          <p:nvPr/>
        </p:nvSpPr>
        <p:spPr>
          <a:xfrm rot="16200000">
            <a:off x="1146573" y="3163271"/>
            <a:ext cx="228600" cy="128016"/>
          </a:xfrm>
          <a:prstGeom prst="uturnArrow">
            <a:avLst>
              <a:gd name="adj1" fmla="val 1474"/>
              <a:gd name="adj2" fmla="val 14565"/>
              <a:gd name="adj3" fmla="val 19783"/>
              <a:gd name="adj4" fmla="val 43750"/>
              <a:gd name="adj5" fmla="val 100000"/>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grpSp>
        <p:nvGrpSpPr>
          <p:cNvPr id="13" name="Group 16"/>
          <p:cNvGrpSpPr/>
          <p:nvPr/>
        </p:nvGrpSpPr>
        <p:grpSpPr>
          <a:xfrm>
            <a:off x="529173" y="2646034"/>
            <a:ext cx="762000" cy="685800"/>
            <a:chOff x="457200" y="1981200"/>
            <a:chExt cx="762000" cy="838200"/>
          </a:xfrm>
        </p:grpSpPr>
        <p:sp>
          <p:nvSpPr>
            <p:cNvPr id="14" name="U-Turn Arrow 13"/>
            <p:cNvSpPr/>
            <p:nvPr/>
          </p:nvSpPr>
          <p:spPr>
            <a:xfrm rot="5400000" flipV="1">
              <a:off x="266700" y="2171700"/>
              <a:ext cx="838200" cy="457200"/>
            </a:xfrm>
            <a:prstGeom prst="uturnArrow">
              <a:avLst>
                <a:gd name="adj1" fmla="val 1474"/>
                <a:gd name="adj2" fmla="val 5329"/>
                <a:gd name="adj3" fmla="val 19850"/>
                <a:gd name="adj4" fmla="val 42412"/>
                <a:gd name="adj5" fmla="val 63435"/>
              </a:avLst>
            </a:prstGeom>
            <a:ln w="12700">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5" name="Rectangle 14"/>
            <p:cNvSpPr/>
            <p:nvPr/>
          </p:nvSpPr>
          <p:spPr>
            <a:xfrm>
              <a:off x="914400" y="1981200"/>
              <a:ext cx="304800" cy="9144"/>
            </a:xfrm>
            <a:prstGeom prst="rect">
              <a:avLst/>
            </a:prstGeom>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sp>
        <p:nvSpPr>
          <p:cNvPr id="16" name="Rectangle 15"/>
          <p:cNvSpPr/>
          <p:nvPr/>
        </p:nvSpPr>
        <p:spPr>
          <a:xfrm>
            <a:off x="376773" y="1687124"/>
            <a:ext cx="38100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Module with a traced function </a:t>
            </a:r>
            <a:r>
              <a:rPr lang="en-US" dirty="0" err="1" smtClean="0">
                <a:solidFill>
                  <a:schemeClr val="tx1"/>
                </a:solidFill>
              </a:rPr>
              <a:t>Foo</a:t>
            </a:r>
            <a:endParaRPr lang="en-US" dirty="0">
              <a:solidFill>
                <a:schemeClr val="tx1"/>
              </a:solidFill>
            </a:endParaRPr>
          </a:p>
        </p:txBody>
      </p:sp>
      <p:sp>
        <p:nvSpPr>
          <p:cNvPr id="17" name="Right Arrow 16"/>
          <p:cNvSpPr/>
          <p:nvPr/>
        </p:nvSpPr>
        <p:spPr>
          <a:xfrm flipH="1">
            <a:off x="3333943" y="3596340"/>
            <a:ext cx="1371600" cy="76200"/>
          </a:xfrm>
          <a:prstGeom prst="rightArrow">
            <a:avLst>
              <a:gd name="adj1" fmla="val 12800"/>
              <a:gd name="adj2" fmla="val 104000"/>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415373" y="1687124"/>
            <a:ext cx="24384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Fay platform module</a:t>
            </a:r>
            <a:endParaRPr lang="en-US" dirty="0">
              <a:solidFill>
                <a:schemeClr val="tx1"/>
              </a:solidFill>
            </a:endParaRPr>
          </a:p>
        </p:txBody>
      </p:sp>
      <p:sp>
        <p:nvSpPr>
          <p:cNvPr id="19" name="TextBox 18"/>
          <p:cNvSpPr txBox="1"/>
          <p:nvPr/>
        </p:nvSpPr>
        <p:spPr>
          <a:xfrm>
            <a:off x="4491573" y="2078066"/>
            <a:ext cx="2308645" cy="2323713"/>
          </a:xfrm>
          <a:prstGeom prst="rect">
            <a:avLst/>
          </a:prstGeom>
          <a:noFill/>
        </p:spPr>
        <p:txBody>
          <a:bodyPr wrap="none" rtlCol="0">
            <a:spAutoFit/>
          </a:bodyPr>
          <a:lstStyle/>
          <a:p>
            <a:endParaRPr lang="en-US" sz="1100" b="1" noProof="1" smtClean="0">
              <a:latin typeface="Courier New" pitchFamily="49" charset="0"/>
              <a:cs typeface="Courier New" pitchFamily="49" charset="0"/>
            </a:endParaRPr>
          </a:p>
          <a:p>
            <a:endParaRPr lang="en-US" sz="1100" b="1" noProof="1">
              <a:latin typeface="Courier New" pitchFamily="49" charset="0"/>
              <a:cs typeface="Courier New" pitchFamily="49" charset="0"/>
            </a:endParaRPr>
          </a:p>
          <a:p>
            <a:endParaRPr lang="en-US" sz="1100" b="1" noProof="1" smtClean="0">
              <a:latin typeface="Courier New" pitchFamily="49" charset="0"/>
              <a:cs typeface="Courier New" pitchFamily="49" charset="0"/>
            </a:endParaRPr>
          </a:p>
          <a:p>
            <a:endParaRPr lang="en-US" sz="1100" b="1" noProof="1">
              <a:latin typeface="Courier New" pitchFamily="49" charset="0"/>
              <a:cs typeface="Courier New" pitchFamily="49" charset="0"/>
            </a:endParaRPr>
          </a:p>
          <a:p>
            <a:r>
              <a:rPr lang="en-US" sz="1100" b="1" noProof="1" smtClean="0">
                <a:latin typeface="Courier New" pitchFamily="49" charset="0"/>
                <a:cs typeface="Courier New" pitchFamily="49" charset="0"/>
              </a:rPr>
              <a:t>Dispatcher:</a:t>
            </a:r>
          </a:p>
          <a:p>
            <a:r>
              <a:rPr lang="en-US" sz="1100" noProof="1" smtClean="0">
                <a:latin typeface="Courier New" pitchFamily="49" charset="0"/>
                <a:cs typeface="Courier New" pitchFamily="49" charset="0"/>
              </a:rPr>
              <a:t>  t = lookup(return_addr)</a:t>
            </a:r>
          </a:p>
          <a:p>
            <a:r>
              <a:rPr lang="en-US" sz="800" noProof="1" smtClean="0">
                <a:latin typeface="Courier New" pitchFamily="49" charset="0"/>
                <a:cs typeface="Courier New" pitchFamily="49" charset="0"/>
              </a:rPr>
              <a:t>   ...</a:t>
            </a: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call t.entry_probes</a:t>
            </a:r>
          </a:p>
          <a:p>
            <a:r>
              <a:rPr lang="en-US" sz="800" noProof="1" smtClean="0">
                <a:latin typeface="Courier New" pitchFamily="49" charset="0"/>
                <a:cs typeface="Courier New" pitchFamily="49" charset="0"/>
              </a:rPr>
              <a:t>   ...</a:t>
            </a:r>
          </a:p>
          <a:p>
            <a:r>
              <a:rPr lang="en-US" sz="1100" noProof="1">
                <a:latin typeface="Courier New" pitchFamily="49" charset="0"/>
                <a:cs typeface="Courier New" pitchFamily="49" charset="0"/>
              </a:rPr>
              <a:t> </a:t>
            </a:r>
            <a:r>
              <a:rPr lang="en-US" sz="1100" noProof="1" smtClean="0">
                <a:latin typeface="Courier New" pitchFamily="49" charset="0"/>
                <a:cs typeface="Courier New" pitchFamily="49" charset="0"/>
              </a:rPr>
              <a:t> call t.Foo2_trampoline</a:t>
            </a:r>
          </a:p>
          <a:p>
            <a:r>
              <a:rPr lang="en-US" sz="800" noProof="1" smtClean="0">
                <a:latin typeface="Courier New" pitchFamily="49" charset="0"/>
                <a:cs typeface="Courier New" pitchFamily="49" charset="0"/>
              </a:rPr>
              <a:t>   ...</a:t>
            </a:r>
          </a:p>
          <a:p>
            <a:r>
              <a:rPr lang="en-US" sz="1100" noProof="1" smtClean="0">
                <a:latin typeface="Courier New" pitchFamily="49" charset="0"/>
                <a:cs typeface="Courier New" pitchFamily="49" charset="0"/>
              </a:rPr>
              <a:t>  call t.return_probes</a:t>
            </a:r>
          </a:p>
          <a:p>
            <a:r>
              <a:rPr lang="en-US" sz="1100" noProof="1" smtClean="0">
                <a:latin typeface="Courier New" pitchFamily="49" charset="0"/>
                <a:cs typeface="Courier New" pitchFamily="49" charset="0"/>
              </a:rPr>
              <a:t>  </a:t>
            </a:r>
            <a:r>
              <a:rPr lang="en-US" sz="800" noProof="1" smtClean="0">
                <a:solidFill>
                  <a:prstClr val="black"/>
                </a:solidFill>
                <a:latin typeface="Courier New" pitchFamily="49" charset="0"/>
                <a:cs typeface="Courier New" pitchFamily="49" charset="0"/>
              </a:rPr>
              <a:t>...</a:t>
            </a:r>
            <a:endParaRPr lang="en-US" sz="1100" noProof="1" smtClean="0">
              <a:latin typeface="Courier New" pitchFamily="49" charset="0"/>
              <a:cs typeface="Courier New" pitchFamily="49" charset="0"/>
            </a:endParaRPr>
          </a:p>
          <a:p>
            <a:r>
              <a:rPr lang="en-US" sz="1100" noProof="1" smtClean="0">
                <a:latin typeface="Courier New" pitchFamily="49" charset="0"/>
                <a:cs typeface="Courier New" pitchFamily="49" charset="0"/>
              </a:rPr>
              <a:t>  return </a:t>
            </a:r>
            <a:r>
              <a:rPr lang="en-US" sz="1100" i="1" noProof="1" smtClean="0">
                <a:latin typeface="Times New Roman" pitchFamily="18" charset="0"/>
                <a:cs typeface="Times New Roman" pitchFamily="18" charset="0"/>
              </a:rPr>
              <a:t>/* to after call Foo */</a:t>
            </a:r>
            <a:endParaRPr lang="en-US" sz="1100" i="1" noProof="1">
              <a:latin typeface="Times New Roman" pitchFamily="18" charset="0"/>
              <a:cs typeface="Times New Roman" pitchFamily="18" charset="0"/>
            </a:endParaRPr>
          </a:p>
        </p:txBody>
      </p:sp>
      <p:sp>
        <p:nvSpPr>
          <p:cNvPr id="20" name="Right Arrow 19"/>
          <p:cNvSpPr/>
          <p:nvPr/>
        </p:nvSpPr>
        <p:spPr>
          <a:xfrm rot="20419200">
            <a:off x="3889171" y="2958774"/>
            <a:ext cx="6858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20584957">
            <a:off x="3367163" y="3927610"/>
            <a:ext cx="1371600" cy="76200"/>
          </a:xfrm>
          <a:prstGeom prst="rightArrow">
            <a:avLst>
              <a:gd name="adj1" fmla="val 12800"/>
              <a:gd name="adj2" fmla="val 104000"/>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3282738" y="3707949"/>
            <a:ext cx="65835" cy="417575"/>
          </a:xfrm>
          <a:custGeom>
            <a:avLst/>
            <a:gdLst>
              <a:gd name="connsiteX0" fmla="*/ 709574 w 883920"/>
              <a:gd name="connsiteY0" fmla="*/ 0 h 2553004"/>
              <a:gd name="connsiteX1" fmla="*/ 21946 w 883920"/>
              <a:gd name="connsiteY1" fmla="*/ 307238 h 2553004"/>
              <a:gd name="connsiteX2" fmla="*/ 841248 w 883920"/>
              <a:gd name="connsiteY2" fmla="*/ 607161 h 2553004"/>
              <a:gd name="connsiteX3" fmla="*/ 146304 w 883920"/>
              <a:gd name="connsiteY3" fmla="*/ 1038758 h 2553004"/>
              <a:gd name="connsiteX4" fmla="*/ 863194 w 883920"/>
              <a:gd name="connsiteY4" fmla="*/ 1345996 h 2553004"/>
              <a:gd name="connsiteX5" fmla="*/ 270662 w 883920"/>
              <a:gd name="connsiteY5" fmla="*/ 1689811 h 2553004"/>
              <a:gd name="connsiteX6" fmla="*/ 833933 w 883920"/>
              <a:gd name="connsiteY6" fmla="*/ 1989734 h 2553004"/>
              <a:gd name="connsiteX7" fmla="*/ 365760 w 883920"/>
              <a:gd name="connsiteY7" fmla="*/ 2260396 h 2553004"/>
              <a:gd name="connsiteX8" fmla="*/ 819302 w 883920"/>
              <a:gd name="connsiteY8" fmla="*/ 2553004 h 2553004"/>
              <a:gd name="connsiteX0" fmla="*/ 566928 w 741274"/>
              <a:gd name="connsiteY0" fmla="*/ 0 h 2553004"/>
              <a:gd name="connsiteX1" fmla="*/ 24994 w 741274"/>
              <a:gd name="connsiteY1" fmla="*/ 282854 h 2553004"/>
              <a:gd name="connsiteX2" fmla="*/ 698602 w 741274"/>
              <a:gd name="connsiteY2" fmla="*/ 607161 h 2553004"/>
              <a:gd name="connsiteX3" fmla="*/ 3658 w 741274"/>
              <a:gd name="connsiteY3" fmla="*/ 1038758 h 2553004"/>
              <a:gd name="connsiteX4" fmla="*/ 720548 w 741274"/>
              <a:gd name="connsiteY4" fmla="*/ 1345996 h 2553004"/>
              <a:gd name="connsiteX5" fmla="*/ 128016 w 741274"/>
              <a:gd name="connsiteY5" fmla="*/ 1689811 h 2553004"/>
              <a:gd name="connsiteX6" fmla="*/ 691287 w 741274"/>
              <a:gd name="connsiteY6" fmla="*/ 1989734 h 2553004"/>
              <a:gd name="connsiteX7" fmla="*/ 223114 w 741274"/>
              <a:gd name="connsiteY7" fmla="*/ 2260396 h 2553004"/>
              <a:gd name="connsiteX8" fmla="*/ 676656 w 741274"/>
              <a:gd name="connsiteY8" fmla="*/ 2553004 h 2553004"/>
              <a:gd name="connsiteX0" fmla="*/ 563880 w 734670"/>
              <a:gd name="connsiteY0" fmla="*/ 0 h 2553004"/>
              <a:gd name="connsiteX1" fmla="*/ 21946 w 734670"/>
              <a:gd name="connsiteY1" fmla="*/ 282854 h 2553004"/>
              <a:gd name="connsiteX2" fmla="*/ 695554 w 734670"/>
              <a:gd name="connsiteY2" fmla="*/ 607161 h 2553004"/>
              <a:gd name="connsiteX3" fmla="*/ 21946 w 734670"/>
              <a:gd name="connsiteY3" fmla="*/ 1044854 h 2553004"/>
              <a:gd name="connsiteX4" fmla="*/ 717500 w 734670"/>
              <a:gd name="connsiteY4" fmla="*/ 1345996 h 2553004"/>
              <a:gd name="connsiteX5" fmla="*/ 124968 w 734670"/>
              <a:gd name="connsiteY5" fmla="*/ 1689811 h 2553004"/>
              <a:gd name="connsiteX6" fmla="*/ 688239 w 734670"/>
              <a:gd name="connsiteY6" fmla="*/ 1989734 h 2553004"/>
              <a:gd name="connsiteX7" fmla="*/ 220066 w 734670"/>
              <a:gd name="connsiteY7" fmla="*/ 2260396 h 2553004"/>
              <a:gd name="connsiteX8" fmla="*/ 673608 w 734670"/>
              <a:gd name="connsiteY8" fmla="*/ 2553004 h 2553004"/>
              <a:gd name="connsiteX0" fmla="*/ 556260 w 727050"/>
              <a:gd name="connsiteY0" fmla="*/ 0 h 2553004"/>
              <a:gd name="connsiteX1" fmla="*/ 14326 w 727050"/>
              <a:gd name="connsiteY1" fmla="*/ 282854 h 2553004"/>
              <a:gd name="connsiteX2" fmla="*/ 623926 w 727050"/>
              <a:gd name="connsiteY2" fmla="*/ 587654 h 2553004"/>
              <a:gd name="connsiteX3" fmla="*/ 14326 w 727050"/>
              <a:gd name="connsiteY3" fmla="*/ 1044854 h 2553004"/>
              <a:gd name="connsiteX4" fmla="*/ 709880 w 727050"/>
              <a:gd name="connsiteY4" fmla="*/ 1345996 h 2553004"/>
              <a:gd name="connsiteX5" fmla="*/ 117348 w 727050"/>
              <a:gd name="connsiteY5" fmla="*/ 1689811 h 2553004"/>
              <a:gd name="connsiteX6" fmla="*/ 680619 w 727050"/>
              <a:gd name="connsiteY6" fmla="*/ 1989734 h 2553004"/>
              <a:gd name="connsiteX7" fmla="*/ 212446 w 727050"/>
              <a:gd name="connsiteY7" fmla="*/ 2260396 h 2553004"/>
              <a:gd name="connsiteX8" fmla="*/ 665988 w 727050"/>
              <a:gd name="connsiteY8" fmla="*/ 2553004 h 2553004"/>
              <a:gd name="connsiteX0" fmla="*/ 553212 w 693421"/>
              <a:gd name="connsiteY0" fmla="*/ 0 h 2553004"/>
              <a:gd name="connsiteX1" fmla="*/ 11278 w 693421"/>
              <a:gd name="connsiteY1" fmla="*/ 282854 h 2553004"/>
              <a:gd name="connsiteX2" fmla="*/ 620878 w 693421"/>
              <a:gd name="connsiteY2" fmla="*/ 587654 h 2553004"/>
              <a:gd name="connsiteX3" fmla="*/ 11278 w 693421"/>
              <a:gd name="connsiteY3" fmla="*/ 1044854 h 2553004"/>
              <a:gd name="connsiteX4" fmla="*/ 620878 w 693421"/>
              <a:gd name="connsiteY4" fmla="*/ 1349654 h 2553004"/>
              <a:gd name="connsiteX5" fmla="*/ 114300 w 693421"/>
              <a:gd name="connsiteY5" fmla="*/ 1689811 h 2553004"/>
              <a:gd name="connsiteX6" fmla="*/ 677571 w 693421"/>
              <a:gd name="connsiteY6" fmla="*/ 1989734 h 2553004"/>
              <a:gd name="connsiteX7" fmla="*/ 209398 w 693421"/>
              <a:gd name="connsiteY7" fmla="*/ 2260396 h 2553004"/>
              <a:gd name="connsiteX8" fmla="*/ 662940 w 693421"/>
              <a:gd name="connsiteY8" fmla="*/ 2553004 h 2553004"/>
              <a:gd name="connsiteX0" fmla="*/ 553212 w 697891"/>
              <a:gd name="connsiteY0" fmla="*/ 0 h 2553004"/>
              <a:gd name="connsiteX1" fmla="*/ 11278 w 697891"/>
              <a:gd name="connsiteY1" fmla="*/ 282854 h 2553004"/>
              <a:gd name="connsiteX2" fmla="*/ 620878 w 697891"/>
              <a:gd name="connsiteY2" fmla="*/ 587654 h 2553004"/>
              <a:gd name="connsiteX3" fmla="*/ 11278 w 697891"/>
              <a:gd name="connsiteY3" fmla="*/ 1044854 h 2553004"/>
              <a:gd name="connsiteX4" fmla="*/ 620878 w 697891"/>
              <a:gd name="connsiteY4" fmla="*/ 1349654 h 2553004"/>
              <a:gd name="connsiteX5" fmla="*/ 87479 w 697891"/>
              <a:gd name="connsiteY5" fmla="*/ 1730654 h 2553004"/>
              <a:gd name="connsiteX6" fmla="*/ 677571 w 697891"/>
              <a:gd name="connsiteY6" fmla="*/ 1989734 h 2553004"/>
              <a:gd name="connsiteX7" fmla="*/ 209398 w 697891"/>
              <a:gd name="connsiteY7" fmla="*/ 2260396 h 2553004"/>
              <a:gd name="connsiteX8" fmla="*/ 662940 w 697891"/>
              <a:gd name="connsiteY8" fmla="*/ 2553004 h 2553004"/>
              <a:gd name="connsiteX0" fmla="*/ 553212 w 710591"/>
              <a:gd name="connsiteY0" fmla="*/ 0 h 2553004"/>
              <a:gd name="connsiteX1" fmla="*/ 11278 w 710591"/>
              <a:gd name="connsiteY1" fmla="*/ 282854 h 2553004"/>
              <a:gd name="connsiteX2" fmla="*/ 620878 w 710591"/>
              <a:gd name="connsiteY2" fmla="*/ 587654 h 2553004"/>
              <a:gd name="connsiteX3" fmla="*/ 11278 w 710591"/>
              <a:gd name="connsiteY3" fmla="*/ 1044854 h 2553004"/>
              <a:gd name="connsiteX4" fmla="*/ 620878 w 710591"/>
              <a:gd name="connsiteY4" fmla="*/ 1349654 h 2553004"/>
              <a:gd name="connsiteX5" fmla="*/ 11279 w 710591"/>
              <a:gd name="connsiteY5" fmla="*/ 1730654 h 2553004"/>
              <a:gd name="connsiteX6" fmla="*/ 677571 w 710591"/>
              <a:gd name="connsiteY6" fmla="*/ 1989734 h 2553004"/>
              <a:gd name="connsiteX7" fmla="*/ 209398 w 710591"/>
              <a:gd name="connsiteY7" fmla="*/ 2260396 h 2553004"/>
              <a:gd name="connsiteX8" fmla="*/ 662940 w 710591"/>
              <a:gd name="connsiteY8" fmla="*/ 2553004 h 2553004"/>
              <a:gd name="connsiteX0" fmla="*/ 553212 w 662940"/>
              <a:gd name="connsiteY0" fmla="*/ 0 h 2553004"/>
              <a:gd name="connsiteX1" fmla="*/ 11278 w 662940"/>
              <a:gd name="connsiteY1" fmla="*/ 282854 h 2553004"/>
              <a:gd name="connsiteX2" fmla="*/ 620878 w 662940"/>
              <a:gd name="connsiteY2" fmla="*/ 587654 h 2553004"/>
              <a:gd name="connsiteX3" fmla="*/ 11278 w 662940"/>
              <a:gd name="connsiteY3" fmla="*/ 1044854 h 2553004"/>
              <a:gd name="connsiteX4" fmla="*/ 620878 w 662940"/>
              <a:gd name="connsiteY4" fmla="*/ 1349654 h 2553004"/>
              <a:gd name="connsiteX5" fmla="*/ 11279 w 662940"/>
              <a:gd name="connsiteY5" fmla="*/ 1730654 h 2553004"/>
              <a:gd name="connsiteX6" fmla="*/ 620879 w 662940"/>
              <a:gd name="connsiteY6" fmla="*/ 2035454 h 2553004"/>
              <a:gd name="connsiteX7" fmla="*/ 209398 w 662940"/>
              <a:gd name="connsiteY7" fmla="*/ 2260396 h 2553004"/>
              <a:gd name="connsiteX8" fmla="*/ 662940 w 662940"/>
              <a:gd name="connsiteY8" fmla="*/ 2553004 h 2553004"/>
              <a:gd name="connsiteX0" fmla="*/ 553212 w 662940"/>
              <a:gd name="connsiteY0" fmla="*/ 0 h 2553004"/>
              <a:gd name="connsiteX1" fmla="*/ 11278 w 662940"/>
              <a:gd name="connsiteY1" fmla="*/ 282854 h 2553004"/>
              <a:gd name="connsiteX2" fmla="*/ 620878 w 662940"/>
              <a:gd name="connsiteY2" fmla="*/ 587654 h 2553004"/>
              <a:gd name="connsiteX3" fmla="*/ 11278 w 662940"/>
              <a:gd name="connsiteY3" fmla="*/ 1044854 h 2553004"/>
              <a:gd name="connsiteX4" fmla="*/ 620878 w 662940"/>
              <a:gd name="connsiteY4" fmla="*/ 1349654 h 2553004"/>
              <a:gd name="connsiteX5" fmla="*/ 11279 w 662940"/>
              <a:gd name="connsiteY5" fmla="*/ 1730654 h 2553004"/>
              <a:gd name="connsiteX6" fmla="*/ 620879 w 662940"/>
              <a:gd name="connsiteY6" fmla="*/ 2035454 h 2553004"/>
              <a:gd name="connsiteX7" fmla="*/ 11279 w 662940"/>
              <a:gd name="connsiteY7" fmla="*/ 2264054 h 2553004"/>
              <a:gd name="connsiteX8" fmla="*/ 662940 w 662940"/>
              <a:gd name="connsiteY8" fmla="*/ 2553004 h 2553004"/>
              <a:gd name="connsiteX0" fmla="*/ 553212 w 620879"/>
              <a:gd name="connsiteY0" fmla="*/ 0 h 2568854"/>
              <a:gd name="connsiteX1" fmla="*/ 11278 w 620879"/>
              <a:gd name="connsiteY1" fmla="*/ 282854 h 2568854"/>
              <a:gd name="connsiteX2" fmla="*/ 620878 w 620879"/>
              <a:gd name="connsiteY2" fmla="*/ 587654 h 2568854"/>
              <a:gd name="connsiteX3" fmla="*/ 11278 w 620879"/>
              <a:gd name="connsiteY3" fmla="*/ 1044854 h 2568854"/>
              <a:gd name="connsiteX4" fmla="*/ 620878 w 620879"/>
              <a:gd name="connsiteY4" fmla="*/ 1349654 h 2568854"/>
              <a:gd name="connsiteX5" fmla="*/ 11279 w 620879"/>
              <a:gd name="connsiteY5" fmla="*/ 1730654 h 2568854"/>
              <a:gd name="connsiteX6" fmla="*/ 620879 w 620879"/>
              <a:gd name="connsiteY6" fmla="*/ 2035454 h 2568854"/>
              <a:gd name="connsiteX7" fmla="*/ 11279 w 620879"/>
              <a:gd name="connsiteY7" fmla="*/ 2264054 h 2568854"/>
              <a:gd name="connsiteX8" fmla="*/ 620879 w 620879"/>
              <a:gd name="connsiteY8" fmla="*/ 2568854 h 2568854"/>
              <a:gd name="connsiteX0" fmla="*/ 609602 w 609602"/>
              <a:gd name="connsiteY0" fmla="*/ 0 h 2514600"/>
              <a:gd name="connsiteX1" fmla="*/ 0 w 609602"/>
              <a:gd name="connsiteY1" fmla="*/ 228600 h 2514600"/>
              <a:gd name="connsiteX2" fmla="*/ 609600 w 609602"/>
              <a:gd name="connsiteY2" fmla="*/ 533400 h 2514600"/>
              <a:gd name="connsiteX3" fmla="*/ 0 w 609602"/>
              <a:gd name="connsiteY3" fmla="*/ 990600 h 2514600"/>
              <a:gd name="connsiteX4" fmla="*/ 609600 w 609602"/>
              <a:gd name="connsiteY4" fmla="*/ 1295400 h 2514600"/>
              <a:gd name="connsiteX5" fmla="*/ 1 w 609602"/>
              <a:gd name="connsiteY5" fmla="*/ 1676400 h 2514600"/>
              <a:gd name="connsiteX6" fmla="*/ 609601 w 609602"/>
              <a:gd name="connsiteY6" fmla="*/ 1981200 h 2514600"/>
              <a:gd name="connsiteX7" fmla="*/ 1 w 609602"/>
              <a:gd name="connsiteY7" fmla="*/ 2209800 h 2514600"/>
              <a:gd name="connsiteX8" fmla="*/ 609601 w 609602"/>
              <a:gd name="connsiteY8" fmla="*/ 2514600 h 2514600"/>
              <a:gd name="connsiteX0" fmla="*/ 609602 w 609602"/>
              <a:gd name="connsiteY0" fmla="*/ 0 h 2514600"/>
              <a:gd name="connsiteX1" fmla="*/ 1 w 609602"/>
              <a:gd name="connsiteY1" fmla="*/ 381000 h 2514600"/>
              <a:gd name="connsiteX2" fmla="*/ 609600 w 609602"/>
              <a:gd name="connsiteY2" fmla="*/ 533400 h 2514600"/>
              <a:gd name="connsiteX3" fmla="*/ 0 w 609602"/>
              <a:gd name="connsiteY3" fmla="*/ 990600 h 2514600"/>
              <a:gd name="connsiteX4" fmla="*/ 609600 w 609602"/>
              <a:gd name="connsiteY4" fmla="*/ 1295400 h 2514600"/>
              <a:gd name="connsiteX5" fmla="*/ 1 w 609602"/>
              <a:gd name="connsiteY5" fmla="*/ 1676400 h 2514600"/>
              <a:gd name="connsiteX6" fmla="*/ 609601 w 609602"/>
              <a:gd name="connsiteY6" fmla="*/ 1981200 h 2514600"/>
              <a:gd name="connsiteX7" fmla="*/ 1 w 609602"/>
              <a:gd name="connsiteY7" fmla="*/ 2209800 h 2514600"/>
              <a:gd name="connsiteX8" fmla="*/ 609601 w 609602"/>
              <a:gd name="connsiteY8" fmla="*/ 2514600 h 2514600"/>
              <a:gd name="connsiteX0" fmla="*/ 609602 w 609602"/>
              <a:gd name="connsiteY0" fmla="*/ 0 h 2514600"/>
              <a:gd name="connsiteX1" fmla="*/ 1 w 609602"/>
              <a:gd name="connsiteY1" fmla="*/ 381000 h 2514600"/>
              <a:gd name="connsiteX2" fmla="*/ 609601 w 609602"/>
              <a:gd name="connsiteY2" fmla="*/ 762000 h 2514600"/>
              <a:gd name="connsiteX3" fmla="*/ 0 w 609602"/>
              <a:gd name="connsiteY3" fmla="*/ 990600 h 2514600"/>
              <a:gd name="connsiteX4" fmla="*/ 609600 w 609602"/>
              <a:gd name="connsiteY4" fmla="*/ 1295400 h 2514600"/>
              <a:gd name="connsiteX5" fmla="*/ 1 w 609602"/>
              <a:gd name="connsiteY5" fmla="*/ 1676400 h 2514600"/>
              <a:gd name="connsiteX6" fmla="*/ 609601 w 609602"/>
              <a:gd name="connsiteY6" fmla="*/ 1981200 h 2514600"/>
              <a:gd name="connsiteX7" fmla="*/ 1 w 609602"/>
              <a:gd name="connsiteY7" fmla="*/ 2209800 h 2514600"/>
              <a:gd name="connsiteX8" fmla="*/ 609601 w 609602"/>
              <a:gd name="connsiteY8" fmla="*/ 2514600 h 2514600"/>
              <a:gd name="connsiteX0" fmla="*/ 609602 w 609602"/>
              <a:gd name="connsiteY0" fmla="*/ 0 h 2514600"/>
              <a:gd name="connsiteX1" fmla="*/ 1 w 609602"/>
              <a:gd name="connsiteY1" fmla="*/ 457200 h 2514600"/>
              <a:gd name="connsiteX2" fmla="*/ 609601 w 609602"/>
              <a:gd name="connsiteY2" fmla="*/ 762000 h 2514600"/>
              <a:gd name="connsiteX3" fmla="*/ 0 w 609602"/>
              <a:gd name="connsiteY3" fmla="*/ 990600 h 2514600"/>
              <a:gd name="connsiteX4" fmla="*/ 609600 w 609602"/>
              <a:gd name="connsiteY4" fmla="*/ 1295400 h 2514600"/>
              <a:gd name="connsiteX5" fmla="*/ 1 w 609602"/>
              <a:gd name="connsiteY5" fmla="*/ 1676400 h 2514600"/>
              <a:gd name="connsiteX6" fmla="*/ 609601 w 609602"/>
              <a:gd name="connsiteY6" fmla="*/ 1981200 h 2514600"/>
              <a:gd name="connsiteX7" fmla="*/ 1 w 609602"/>
              <a:gd name="connsiteY7" fmla="*/ 2209800 h 2514600"/>
              <a:gd name="connsiteX8" fmla="*/ 609601 w 609602"/>
              <a:gd name="connsiteY8" fmla="*/ 2514600 h 2514600"/>
              <a:gd name="connsiteX0" fmla="*/ 609601 w 609601"/>
              <a:gd name="connsiteY0" fmla="*/ 0 h 2286000"/>
              <a:gd name="connsiteX1" fmla="*/ 1 w 609601"/>
              <a:gd name="connsiteY1" fmla="*/ 228600 h 2286000"/>
              <a:gd name="connsiteX2" fmla="*/ 609601 w 609601"/>
              <a:gd name="connsiteY2" fmla="*/ 533400 h 2286000"/>
              <a:gd name="connsiteX3" fmla="*/ 0 w 609601"/>
              <a:gd name="connsiteY3" fmla="*/ 762000 h 2286000"/>
              <a:gd name="connsiteX4" fmla="*/ 609600 w 609601"/>
              <a:gd name="connsiteY4" fmla="*/ 1066800 h 2286000"/>
              <a:gd name="connsiteX5" fmla="*/ 1 w 609601"/>
              <a:gd name="connsiteY5" fmla="*/ 1447800 h 2286000"/>
              <a:gd name="connsiteX6" fmla="*/ 609601 w 609601"/>
              <a:gd name="connsiteY6" fmla="*/ 1752600 h 2286000"/>
              <a:gd name="connsiteX7" fmla="*/ 1 w 609601"/>
              <a:gd name="connsiteY7" fmla="*/ 1981200 h 2286000"/>
              <a:gd name="connsiteX8" fmla="*/ 609601 w 609601"/>
              <a:gd name="connsiteY8" fmla="*/ 2286000 h 2286000"/>
              <a:gd name="connsiteX0" fmla="*/ 609601 w 609601"/>
              <a:gd name="connsiteY0" fmla="*/ 0 h 2505450"/>
              <a:gd name="connsiteX1" fmla="*/ 1 w 609601"/>
              <a:gd name="connsiteY1" fmla="*/ 228600 h 2505450"/>
              <a:gd name="connsiteX2" fmla="*/ 609601 w 609601"/>
              <a:gd name="connsiteY2" fmla="*/ 533400 h 2505450"/>
              <a:gd name="connsiteX3" fmla="*/ 0 w 609601"/>
              <a:gd name="connsiteY3" fmla="*/ 762000 h 2505450"/>
              <a:gd name="connsiteX4" fmla="*/ 609600 w 609601"/>
              <a:gd name="connsiteY4" fmla="*/ 1066800 h 2505450"/>
              <a:gd name="connsiteX5" fmla="*/ 1 w 609601"/>
              <a:gd name="connsiteY5" fmla="*/ 1447800 h 2505450"/>
              <a:gd name="connsiteX6" fmla="*/ 609601 w 609601"/>
              <a:gd name="connsiteY6" fmla="*/ 1752600 h 2505450"/>
              <a:gd name="connsiteX7" fmla="*/ 1 w 609601"/>
              <a:gd name="connsiteY7" fmla="*/ 1981200 h 2505450"/>
              <a:gd name="connsiteX8" fmla="*/ 609601 w 609601"/>
              <a:gd name="connsiteY8" fmla="*/ 2505450 h 2505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9601" h="2505450">
                <a:moveTo>
                  <a:pt x="609601" y="0"/>
                </a:moveTo>
                <a:cubicBezTo>
                  <a:pt x="254814" y="103022"/>
                  <a:pt x="1" y="139700"/>
                  <a:pt x="1" y="228600"/>
                </a:cubicBezTo>
                <a:cubicBezTo>
                  <a:pt x="1" y="317500"/>
                  <a:pt x="609601" y="444500"/>
                  <a:pt x="609601" y="533400"/>
                </a:cubicBezTo>
                <a:cubicBezTo>
                  <a:pt x="609601" y="622300"/>
                  <a:pt x="0" y="673100"/>
                  <a:pt x="0" y="762000"/>
                </a:cubicBezTo>
                <a:cubicBezTo>
                  <a:pt x="0" y="850900"/>
                  <a:pt x="609600" y="952500"/>
                  <a:pt x="609600" y="1066800"/>
                </a:cubicBezTo>
                <a:cubicBezTo>
                  <a:pt x="609600" y="1181100"/>
                  <a:pt x="1" y="1333500"/>
                  <a:pt x="1" y="1447800"/>
                </a:cubicBezTo>
                <a:cubicBezTo>
                  <a:pt x="1" y="1562100"/>
                  <a:pt x="609601" y="1663700"/>
                  <a:pt x="609601" y="1752600"/>
                </a:cubicBezTo>
                <a:cubicBezTo>
                  <a:pt x="609601" y="1841500"/>
                  <a:pt x="1" y="1855725"/>
                  <a:pt x="1" y="1981200"/>
                </a:cubicBezTo>
                <a:cubicBezTo>
                  <a:pt x="1" y="2106675"/>
                  <a:pt x="381611" y="2406085"/>
                  <a:pt x="609601" y="2505450"/>
                </a:cubicBezTo>
              </a:path>
            </a:pathLst>
          </a:custGeom>
          <a:ln w="127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4" name="Straight Arrow Connector 23"/>
          <p:cNvCxnSpPr/>
          <p:nvPr/>
        </p:nvCxnSpPr>
        <p:spPr>
          <a:xfrm>
            <a:off x="7602125" y="3896924"/>
            <a:ext cx="228600" cy="1588"/>
          </a:xfrm>
          <a:prstGeom prst="straightConnector1">
            <a:avLst/>
          </a:prstGeom>
          <a:ln w="127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6" name="Shape 134"/>
          <p:cNvCxnSpPr/>
          <p:nvPr/>
        </p:nvCxnSpPr>
        <p:spPr>
          <a:xfrm>
            <a:off x="7602125" y="3325425"/>
            <a:ext cx="152400" cy="190499"/>
          </a:xfrm>
          <a:prstGeom prst="bentConnector2">
            <a:avLst/>
          </a:prstGeom>
          <a:ln w="127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7" name="Shape 135"/>
          <p:cNvCxnSpPr/>
          <p:nvPr/>
        </p:nvCxnSpPr>
        <p:spPr>
          <a:xfrm>
            <a:off x="8301573" y="3896924"/>
            <a:ext cx="152400" cy="190499"/>
          </a:xfrm>
          <a:prstGeom prst="bentConnector2">
            <a:avLst/>
          </a:prstGeom>
          <a:ln w="1270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6663448" y="3264289"/>
            <a:ext cx="365760" cy="152400"/>
            <a:chOff x="6172200" y="4800600"/>
            <a:chExt cx="1143000" cy="152400"/>
          </a:xfrm>
        </p:grpSpPr>
        <p:sp>
          <p:nvSpPr>
            <p:cNvPr id="32" name="Right Arrow 31"/>
            <p:cNvSpPr/>
            <p:nvPr/>
          </p:nvSpPr>
          <p:spPr>
            <a:xfrm>
              <a:off x="6172200" y="4800600"/>
              <a:ext cx="11430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ight Arrow 32"/>
            <p:cNvSpPr/>
            <p:nvPr/>
          </p:nvSpPr>
          <p:spPr>
            <a:xfrm flipH="1">
              <a:off x="6172200" y="4876800"/>
              <a:ext cx="11430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p:cNvGrpSpPr/>
          <p:nvPr/>
        </p:nvGrpSpPr>
        <p:grpSpPr>
          <a:xfrm>
            <a:off x="6663448" y="3820724"/>
            <a:ext cx="365760" cy="152400"/>
            <a:chOff x="6172200" y="4800600"/>
            <a:chExt cx="1143000" cy="152400"/>
          </a:xfrm>
        </p:grpSpPr>
        <p:sp>
          <p:nvSpPr>
            <p:cNvPr id="35" name="Right Arrow 34"/>
            <p:cNvSpPr/>
            <p:nvPr/>
          </p:nvSpPr>
          <p:spPr>
            <a:xfrm>
              <a:off x="6172200" y="4800600"/>
              <a:ext cx="11430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ight Arrow 35"/>
            <p:cNvSpPr/>
            <p:nvPr/>
          </p:nvSpPr>
          <p:spPr>
            <a:xfrm flipH="1">
              <a:off x="6172200" y="4876800"/>
              <a:ext cx="1143000" cy="76200"/>
            </a:xfrm>
            <a:prstGeom prst="rightArrow">
              <a:avLst>
                <a:gd name="adj1" fmla="val 12800"/>
                <a:gd name="adj2" fmla="val 104000"/>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p:cNvSpPr/>
          <p:nvPr/>
        </p:nvSpPr>
        <p:spPr>
          <a:xfrm>
            <a:off x="7006173" y="1687124"/>
            <a:ext cx="1524000" cy="2743200"/>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smtClean="0">
                <a:solidFill>
                  <a:schemeClr val="tx1"/>
                </a:solidFill>
              </a:rPr>
              <a:t>Fay probes</a:t>
            </a:r>
            <a:endParaRPr lang="en-US" dirty="0">
              <a:solidFill>
                <a:schemeClr val="tx1"/>
              </a:solidFill>
            </a:endParaRPr>
          </a:p>
        </p:txBody>
      </p:sp>
      <p:sp>
        <p:nvSpPr>
          <p:cNvPr id="40" name="Rectangle 39"/>
          <p:cNvSpPr/>
          <p:nvPr/>
        </p:nvSpPr>
        <p:spPr>
          <a:xfrm>
            <a:off x="7387173" y="4013980"/>
            <a:ext cx="214867" cy="187744"/>
          </a:xfrm>
          <a:prstGeom prst="rect">
            <a:avLst/>
          </a:prstGeom>
          <a:solidFill>
            <a:schemeClr val="bg1"/>
          </a:solidFill>
          <a:ln w="3175">
            <a:noFill/>
          </a:ln>
        </p:spPr>
        <p:txBody>
          <a:bodyPr wrap="none" lIns="27432" tIns="9144" rIns="9144" bIns="9144">
            <a:spAutoFit/>
          </a:bodyPr>
          <a:lstStyle/>
          <a:p>
            <a:r>
              <a:rPr lang="en-US" sz="1100" b="1" dirty="0" smtClean="0"/>
              <a:t>XFI</a:t>
            </a:r>
            <a:endParaRPr lang="en-US" sz="1100" b="1" dirty="0"/>
          </a:p>
        </p:txBody>
      </p:sp>
      <p:sp>
        <p:nvSpPr>
          <p:cNvPr id="41" name="Rectangle 40"/>
          <p:cNvSpPr/>
          <p:nvPr/>
        </p:nvSpPr>
        <p:spPr>
          <a:xfrm>
            <a:off x="8072973" y="4013980"/>
            <a:ext cx="214867" cy="187744"/>
          </a:xfrm>
          <a:prstGeom prst="rect">
            <a:avLst/>
          </a:prstGeom>
          <a:solidFill>
            <a:schemeClr val="bg1"/>
          </a:solidFill>
          <a:ln w="3175">
            <a:noFill/>
          </a:ln>
        </p:spPr>
        <p:txBody>
          <a:bodyPr wrap="none" lIns="27432" tIns="9144" rIns="9144" bIns="9144">
            <a:spAutoFit/>
          </a:bodyPr>
          <a:lstStyle/>
          <a:p>
            <a:r>
              <a:rPr lang="en-US" sz="1100" b="1" dirty="0" smtClean="0"/>
              <a:t>XFI</a:t>
            </a:r>
            <a:endParaRPr lang="en-US" sz="1100" b="1" dirty="0"/>
          </a:p>
        </p:txBody>
      </p:sp>
      <p:sp>
        <p:nvSpPr>
          <p:cNvPr id="42" name="Rectangle 41"/>
          <p:cNvSpPr/>
          <p:nvPr/>
        </p:nvSpPr>
        <p:spPr>
          <a:xfrm>
            <a:off x="7387173" y="3442039"/>
            <a:ext cx="214867" cy="187744"/>
          </a:xfrm>
          <a:prstGeom prst="rect">
            <a:avLst/>
          </a:prstGeom>
          <a:solidFill>
            <a:schemeClr val="bg1"/>
          </a:solidFill>
          <a:ln w="3175">
            <a:noFill/>
          </a:ln>
        </p:spPr>
        <p:txBody>
          <a:bodyPr wrap="none" lIns="27432" tIns="9144" rIns="9144" bIns="9144">
            <a:spAutoFit/>
          </a:bodyPr>
          <a:lstStyle/>
          <a:p>
            <a:r>
              <a:rPr lang="en-US" sz="1100" b="1" dirty="0" smtClean="0"/>
              <a:t>XFI</a:t>
            </a:r>
            <a:endParaRPr lang="en-US" sz="1100" b="1" dirty="0"/>
          </a:p>
        </p:txBody>
      </p:sp>
      <p:sp>
        <p:nvSpPr>
          <p:cNvPr id="43" name="Rounded Rectangle 42"/>
          <p:cNvSpPr/>
          <p:nvPr/>
        </p:nvSpPr>
        <p:spPr>
          <a:xfrm>
            <a:off x="376773" y="1687124"/>
            <a:ext cx="3810000" cy="2743200"/>
          </a:xfrm>
          <a:prstGeom prst="roundRect">
            <a:avLst>
              <a:gd name="adj" fmla="val 84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4415373" y="1687124"/>
            <a:ext cx="2438400" cy="2743200"/>
          </a:xfrm>
          <a:prstGeom prst="roundRect">
            <a:avLst>
              <a:gd name="adj" fmla="val 845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376773" y="4876800"/>
            <a:ext cx="8310027" cy="1569660"/>
          </a:xfrm>
          <a:prstGeom prst="rect">
            <a:avLst/>
          </a:prstGeom>
          <a:noFill/>
        </p:spPr>
        <p:txBody>
          <a:bodyPr wrap="square" rtlCol="0">
            <a:spAutoFit/>
          </a:bodyPr>
          <a:lstStyle/>
          <a:p>
            <a:pPr marL="285750" indent="-285750">
              <a:buFont typeface="Arial" pitchFamily="34" charset="0"/>
              <a:buChar char="•"/>
            </a:pPr>
            <a:r>
              <a:rPr lang="en-US" sz="3200" dirty="0" smtClean="0"/>
              <a:t>Replace </a:t>
            </a:r>
            <a:r>
              <a:rPr lang="en-US" sz="3200" dirty="0" smtClean="0"/>
              <a:t>1</a:t>
            </a:r>
            <a:r>
              <a:rPr lang="en-US" sz="3200" baseline="30000" dirty="0" smtClean="0"/>
              <a:t>st</a:t>
            </a:r>
            <a:r>
              <a:rPr lang="en-US" sz="3200" dirty="0" smtClean="0"/>
              <a:t> </a:t>
            </a:r>
            <a:r>
              <a:rPr lang="en-US" sz="3200" dirty="0" err="1" smtClean="0"/>
              <a:t>opcode</a:t>
            </a:r>
            <a:r>
              <a:rPr lang="en-US" sz="3200" dirty="0" smtClean="0"/>
              <a:t> of functions</a:t>
            </a:r>
          </a:p>
          <a:p>
            <a:pPr marL="285750" indent="-285750">
              <a:buFont typeface="Arial" pitchFamily="34" charset="0"/>
              <a:buChar char="•"/>
            </a:pPr>
            <a:r>
              <a:rPr lang="en-US" sz="3200" dirty="0" smtClean="0"/>
              <a:t>Fay dispatcher called via trampoline</a:t>
            </a:r>
          </a:p>
          <a:p>
            <a:pPr marL="285750" indent="-285750">
              <a:buFont typeface="Arial" pitchFamily="34" charset="0"/>
              <a:buChar char="•"/>
            </a:pPr>
            <a:r>
              <a:rPr lang="en-US" sz="3200" dirty="0" smtClean="0"/>
              <a:t>Fay calls the function, and entry &amp; exit probes</a:t>
            </a:r>
          </a:p>
        </p:txBody>
      </p:sp>
    </p:spTree>
    <p:extLst>
      <p:ext uri="{BB962C8B-B14F-4D97-AF65-F5344CB8AC3E}">
        <p14:creationId xmlns:p14="http://schemas.microsoft.com/office/powerpoint/2010/main" val="2141974256"/>
      </p:ext>
    </p:extLst>
  </p:cSld>
  <p:clrMapOvr>
    <a:masterClrMapping/>
  </p:clrMapOvr>
  <mc:AlternateContent xmlns:mc="http://schemas.openxmlformats.org/markup-compatibility/2006" xmlns:p14="http://schemas.microsoft.com/office/powerpoint/2010/main">
    <mc:Choice Requires="p14">
      <p:transition spd="slow" p14:dur="2000" advTm="49136"/>
    </mc:Choice>
    <mc:Fallback xmlns="">
      <p:transition spd="slow" advTm="49136"/>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a:xfrm>
            <a:off x="457200" y="1600201"/>
            <a:ext cx="8458200" cy="2057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Fay adds 220 to 430 cycles per traced function </a:t>
            </a:r>
          </a:p>
          <a:p>
            <a:r>
              <a:rPr lang="en-US" dirty="0" smtClean="0"/>
              <a:t>Fay adds 180% CPU to trace all kernel functions</a:t>
            </a:r>
          </a:p>
          <a:p>
            <a:r>
              <a:rPr lang="en-US" dirty="0" smtClean="0"/>
              <a:t>Both </a:t>
            </a:r>
            <a:r>
              <a:rPr lang="en-US" dirty="0" err="1" smtClean="0"/>
              <a:t>approx</a:t>
            </a:r>
            <a:r>
              <a:rPr lang="en-US" dirty="0" smtClean="0"/>
              <a:t> 10x faster than </a:t>
            </a:r>
            <a:r>
              <a:rPr lang="en-US" dirty="0" err="1" smtClean="0"/>
              <a:t>Dtrace</a:t>
            </a:r>
            <a:r>
              <a:rPr lang="en-US" dirty="0" smtClean="0"/>
              <a:t>, </a:t>
            </a:r>
            <a:r>
              <a:rPr lang="en-US" dirty="0" err="1" smtClean="0"/>
              <a:t>SystemTap</a:t>
            </a:r>
            <a:endParaRPr lang="en-US" dirty="0" smtClean="0"/>
          </a:p>
        </p:txBody>
      </p:sp>
      <p:sp>
        <p:nvSpPr>
          <p:cNvPr id="2" name="Title 1"/>
          <p:cNvSpPr>
            <a:spLocks noGrp="1"/>
          </p:cNvSpPr>
          <p:nvPr>
            <p:ph type="title"/>
          </p:nvPr>
        </p:nvSpPr>
        <p:spPr>
          <a:xfrm>
            <a:off x="304800" y="304800"/>
            <a:ext cx="8458200" cy="1143000"/>
          </a:xfrm>
        </p:spPr>
        <p:txBody>
          <a:bodyPr>
            <a:normAutofit fontScale="90000"/>
          </a:bodyPr>
          <a:lstStyle/>
          <a:p>
            <a:r>
              <a:rPr lang="de-CH" dirty="0" smtClean="0"/>
              <a:t>What’s Fay’s </a:t>
            </a:r>
            <a:r>
              <a:rPr lang="de-CH" dirty="0" smtClean="0"/>
              <a:t>Performance &amp; </a:t>
            </a:r>
            <a:r>
              <a:rPr lang="de-CH" dirty="0" smtClean="0"/>
              <a:t>Scalability?</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24</a:t>
            </a:fld>
            <a:endParaRPr lang="en-US"/>
          </a:p>
        </p:txBody>
      </p:sp>
      <p:graphicFrame>
        <p:nvGraphicFramePr>
          <p:cNvPr id="9" name="Chart 8"/>
          <p:cNvGraphicFramePr/>
          <p:nvPr>
            <p:extLst>
              <p:ext uri="{D42A27DB-BD31-4B8C-83A1-F6EECF244321}">
                <p14:modId xmlns:p14="http://schemas.microsoft.com/office/powerpoint/2010/main" val="3615841723"/>
              </p:ext>
            </p:extLst>
          </p:nvPr>
        </p:nvGraphicFramePr>
        <p:xfrm>
          <a:off x="609600" y="3778417"/>
          <a:ext cx="3600000" cy="25690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extLst>
              <p:ext uri="{D42A27DB-BD31-4B8C-83A1-F6EECF244321}">
                <p14:modId xmlns:p14="http://schemas.microsoft.com/office/powerpoint/2010/main" val="987021515"/>
              </p:ext>
            </p:extLst>
          </p:nvPr>
        </p:nvGraphicFramePr>
        <p:xfrm>
          <a:off x="5052641" y="3807320"/>
          <a:ext cx="3600000" cy="2569098"/>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1471448" y="3447397"/>
            <a:ext cx="2743200" cy="357981"/>
          </a:xfrm>
          <a:prstGeom prst="rect">
            <a:avLst/>
          </a:prstGeom>
          <a:noFill/>
          <a:ln>
            <a:solidFill>
              <a:schemeClr val="bg1"/>
            </a:solidFill>
          </a:ln>
          <a:effectLst/>
        </p:spPr>
        <p:style>
          <a:lnRef idx="1">
            <a:schemeClr val="accent3"/>
          </a:lnRef>
          <a:fillRef idx="2">
            <a:schemeClr val="accent3"/>
          </a:fillRef>
          <a:effectRef idx="1">
            <a:schemeClr val="accent3"/>
          </a:effectRef>
          <a:fontRef idx="minor">
            <a:schemeClr val="dk1"/>
          </a:fontRef>
        </p:style>
        <p:txBody>
          <a:bodyPr vert="horz" wrap="none" lIns="91440" tIns="45720" rIns="91440" bIns="45720" rtlCol="0" anchor="ctr">
            <a:noAutofit/>
          </a:bodyPr>
          <a:lstStyle/>
          <a:p>
            <a:pPr marL="0" indent="0">
              <a:buFont typeface="Arial" pitchFamily="34" charset="0"/>
              <a:buNone/>
            </a:pPr>
            <a:r>
              <a:rPr lang="de-CH" sz="2400" noProof="1" smtClean="0">
                <a:cs typeface="Lucida Sans Typewriter"/>
              </a:rPr>
              <a:t>Null-probe overhead</a:t>
            </a:r>
            <a:endParaRPr lang="de-CH" sz="2400" noProof="1" smtClean="0">
              <a:cs typeface="Lucida Sans Typewriter"/>
            </a:endParaRPr>
          </a:p>
        </p:txBody>
      </p:sp>
      <p:sp>
        <p:nvSpPr>
          <p:cNvPr id="11" name="TextBox 10"/>
          <p:cNvSpPr txBox="1"/>
          <p:nvPr/>
        </p:nvSpPr>
        <p:spPr>
          <a:xfrm>
            <a:off x="6096000" y="3200401"/>
            <a:ext cx="914400" cy="914400"/>
          </a:xfrm>
          <a:prstGeom prst="rect">
            <a:avLst/>
          </a:prstGeom>
          <a:noFill/>
          <a:ln>
            <a:solidFill>
              <a:schemeClr val="bg1"/>
            </a:solidFill>
          </a:ln>
          <a:effectLst/>
        </p:spPr>
        <p:style>
          <a:lnRef idx="1">
            <a:schemeClr val="accent3"/>
          </a:lnRef>
          <a:fillRef idx="2">
            <a:schemeClr val="accent3"/>
          </a:fillRef>
          <a:effectRef idx="1">
            <a:schemeClr val="accent3"/>
          </a:effectRef>
          <a:fontRef idx="minor">
            <a:schemeClr val="dk1"/>
          </a:fontRef>
        </p:style>
        <p:txBody>
          <a:bodyPr vert="horz" wrap="none" lIns="91440" tIns="45720" rIns="91440" bIns="45720" rtlCol="0" anchor="ctr">
            <a:noAutofit/>
          </a:bodyPr>
          <a:lstStyle/>
          <a:p>
            <a:pPr marL="0" indent="0">
              <a:buFont typeface="Arial" pitchFamily="34" charset="0"/>
              <a:buNone/>
            </a:pPr>
            <a:r>
              <a:rPr lang="de-CH" sz="2400" noProof="1" smtClean="0">
                <a:cs typeface="Lucida Sans Typewriter"/>
              </a:rPr>
              <a:t>Slowdown (x)</a:t>
            </a:r>
          </a:p>
        </p:txBody>
      </p:sp>
      <p:sp>
        <p:nvSpPr>
          <p:cNvPr id="12" name="TextBox 11"/>
          <p:cNvSpPr txBox="1"/>
          <p:nvPr/>
        </p:nvSpPr>
        <p:spPr>
          <a:xfrm>
            <a:off x="19050" y="4233654"/>
            <a:ext cx="914400" cy="914400"/>
          </a:xfrm>
          <a:prstGeom prst="rect">
            <a:avLst/>
          </a:prstGeom>
          <a:noFill/>
          <a:ln>
            <a:solidFill>
              <a:schemeClr val="bg1"/>
            </a:solidFill>
          </a:ln>
          <a:effectLst/>
        </p:spPr>
        <p:style>
          <a:lnRef idx="1">
            <a:schemeClr val="accent3"/>
          </a:lnRef>
          <a:fillRef idx="2">
            <a:schemeClr val="accent3"/>
          </a:fillRef>
          <a:effectRef idx="1">
            <a:schemeClr val="accent3"/>
          </a:effectRef>
          <a:fontRef idx="minor">
            <a:schemeClr val="dk1"/>
          </a:fontRef>
        </p:style>
        <p:txBody>
          <a:bodyPr vert="vert270" wrap="none" lIns="91440" tIns="45720" rIns="91440" bIns="45720" rtlCol="0" anchor="ctr">
            <a:noAutofit/>
          </a:bodyPr>
          <a:lstStyle/>
          <a:p>
            <a:pPr marL="0" indent="0">
              <a:buFont typeface="Arial" pitchFamily="34" charset="0"/>
              <a:buNone/>
            </a:pPr>
            <a:r>
              <a:rPr lang="de-CH" sz="2400" noProof="1" smtClean="0">
                <a:cs typeface="Lucida Sans Typewriter"/>
              </a:rPr>
              <a:t>Cycles</a:t>
            </a:r>
          </a:p>
        </p:txBody>
      </p:sp>
      <p:sp>
        <p:nvSpPr>
          <p:cNvPr id="13" name="Rounded Rectangle 12"/>
          <p:cNvSpPr/>
          <p:nvPr/>
        </p:nvSpPr>
        <p:spPr>
          <a:xfrm>
            <a:off x="1471448" y="5029200"/>
            <a:ext cx="662152" cy="1100346"/>
          </a:xfrm>
          <a:prstGeom prst="roundRect">
            <a:avLst>
              <a:gd name="adj" fmla="val 50000"/>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b="1" dirty="0" smtClean="0"/>
          </a:p>
        </p:txBody>
      </p:sp>
      <p:sp>
        <p:nvSpPr>
          <p:cNvPr id="14" name="Rounded Rectangle 13"/>
          <p:cNvSpPr/>
          <p:nvPr/>
        </p:nvSpPr>
        <p:spPr>
          <a:xfrm>
            <a:off x="5662448" y="5071854"/>
            <a:ext cx="662152" cy="1100346"/>
          </a:xfrm>
          <a:prstGeom prst="roundRect">
            <a:avLst>
              <a:gd name="adj" fmla="val 50000"/>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b="1" dirty="0" smtClean="0"/>
          </a:p>
        </p:txBody>
      </p:sp>
    </p:spTree>
    <p:extLst>
      <p:ext uri="{BB962C8B-B14F-4D97-AF65-F5344CB8AC3E}">
        <p14:creationId xmlns:p14="http://schemas.microsoft.com/office/powerpoint/2010/main" val="2136268930"/>
      </p:ext>
    </p:extLst>
  </p:cSld>
  <p:clrMapOvr>
    <a:masterClrMapping/>
  </p:clrMapOvr>
  <mc:AlternateContent xmlns:mc="http://schemas.openxmlformats.org/markup-compatibility/2006" xmlns:p14="http://schemas.microsoft.com/office/powerpoint/2010/main">
    <mc:Choice Requires="p14">
      <p:transition spd="slow" p14:dur="2000" advTm="29653"/>
    </mc:Choice>
    <mc:Fallback xmlns="">
      <p:transition spd="slow" advTm="29653"/>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CH" dirty="0" smtClean="0"/>
              <a:t>Fay </a:t>
            </a:r>
            <a:r>
              <a:rPr lang="de-CH" dirty="0" smtClean="0"/>
              <a:t>Scalability on a Cluster</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25</a:t>
            </a:fld>
            <a:endParaRPr lang="en-US"/>
          </a:p>
        </p:txBody>
      </p:sp>
      <p:sp>
        <p:nvSpPr>
          <p:cNvPr id="5" name="Content Placeholder 4"/>
          <p:cNvSpPr>
            <a:spLocks noGrp="1"/>
          </p:cNvSpPr>
          <p:nvPr>
            <p:ph idx="1"/>
          </p:nvPr>
        </p:nvSpPr>
        <p:spPr/>
        <p:txBody>
          <a:bodyPr>
            <a:normAutofit/>
          </a:bodyPr>
          <a:lstStyle/>
          <a:p>
            <a:r>
              <a:rPr lang="en-US" dirty="0"/>
              <a:t>Fay </a:t>
            </a:r>
            <a:r>
              <a:rPr lang="en-US" dirty="0" smtClean="0"/>
              <a:t>tracing </a:t>
            </a:r>
            <a:r>
              <a:rPr lang="en-US" dirty="0" smtClean="0"/>
              <a:t>memory </a:t>
            </a:r>
            <a:r>
              <a:rPr lang="en-US" dirty="0" smtClean="0"/>
              <a:t>allocations, </a:t>
            </a:r>
            <a:r>
              <a:rPr lang="en-US" dirty="0"/>
              <a:t>in a loop:</a:t>
            </a:r>
          </a:p>
          <a:p>
            <a:pPr lvl="1"/>
            <a:r>
              <a:rPr lang="en-US" dirty="0"/>
              <a:t>Ran workload on a 128-node, 1024-core </a:t>
            </a:r>
            <a:r>
              <a:rPr lang="en-US" dirty="0" smtClean="0"/>
              <a:t>cluster</a:t>
            </a:r>
            <a:endParaRPr lang="en-US" dirty="0"/>
          </a:p>
          <a:p>
            <a:pPr lvl="1"/>
            <a:r>
              <a:rPr lang="en-US" dirty="0"/>
              <a:t>Spread work over 128 to 1,280,000 </a:t>
            </a:r>
            <a:r>
              <a:rPr lang="en-US" dirty="0" smtClean="0"/>
              <a:t>threads</a:t>
            </a:r>
          </a:p>
          <a:p>
            <a:pPr lvl="1"/>
            <a:r>
              <a:rPr lang="en-US" dirty="0" smtClean="0"/>
              <a:t>100% CPU utilization</a:t>
            </a:r>
            <a:endParaRPr lang="en-US" dirty="0" smtClean="0"/>
          </a:p>
          <a:p>
            <a:r>
              <a:rPr lang="en-US" dirty="0" smtClean="0"/>
              <a:t>Fay overhead was 1% to 11% (mean 7.8</a:t>
            </a:r>
            <a:r>
              <a:rPr lang="en-US" dirty="0" smtClean="0"/>
              <a:t>%)</a:t>
            </a:r>
            <a:endParaRPr lang="en-US" dirty="0" smtClean="0"/>
          </a:p>
        </p:txBody>
      </p:sp>
    </p:spTree>
    <p:extLst>
      <p:ext uri="{BB962C8B-B14F-4D97-AF65-F5344CB8AC3E}">
        <p14:creationId xmlns:p14="http://schemas.microsoft.com/office/powerpoint/2010/main" val="515307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e-CH" dirty="0" smtClean="0"/>
              <a:t>More Fay </a:t>
            </a:r>
            <a:r>
              <a:rPr lang="de-CH" dirty="0" smtClean="0"/>
              <a:t>Implementation Details</a:t>
            </a:r>
            <a:endParaRPr lang="de-CH" dirty="0"/>
          </a:p>
        </p:txBody>
      </p:sp>
      <p:sp>
        <p:nvSpPr>
          <p:cNvPr id="3" name="Content Placeholder 2"/>
          <p:cNvSpPr>
            <a:spLocks noGrp="1"/>
          </p:cNvSpPr>
          <p:nvPr>
            <p:ph idx="1"/>
          </p:nvPr>
        </p:nvSpPr>
        <p:spPr/>
        <p:txBody>
          <a:bodyPr>
            <a:normAutofit fontScale="92500" lnSpcReduction="10000"/>
          </a:bodyPr>
          <a:lstStyle/>
          <a:p>
            <a:r>
              <a:rPr lang="en-US" dirty="0" smtClean="0"/>
              <a:t>Details of query-plan optimizations</a:t>
            </a:r>
          </a:p>
          <a:p>
            <a:r>
              <a:rPr lang="en-US" dirty="0" smtClean="0"/>
              <a:t>C</a:t>
            </a:r>
            <a:r>
              <a:rPr lang="en-US" dirty="0" smtClean="0"/>
              <a:t>ase studies of different tracing strategies</a:t>
            </a:r>
            <a:endParaRPr lang="en-US" dirty="0" smtClean="0"/>
          </a:p>
          <a:p>
            <a:r>
              <a:rPr lang="en-US" dirty="0" smtClean="0"/>
              <a:t>Examples of using Fay for performance analysis</a:t>
            </a:r>
          </a:p>
          <a:p>
            <a:endParaRPr lang="en-US" dirty="0" smtClean="0"/>
          </a:p>
          <a:p>
            <a:r>
              <a:rPr lang="en-US" dirty="0" smtClean="0"/>
              <a:t>Fay is based on LINQ and Windows specifics</a:t>
            </a:r>
          </a:p>
          <a:p>
            <a:pPr lvl="1"/>
            <a:r>
              <a:rPr lang="en-US" dirty="0" smtClean="0"/>
              <a:t>Could build on Linux using </a:t>
            </a:r>
            <a:r>
              <a:rPr lang="en-US" dirty="0" err="1" smtClean="0"/>
              <a:t>Ftrace</a:t>
            </a:r>
            <a:r>
              <a:rPr lang="en-US" dirty="0" smtClean="0"/>
              <a:t>, </a:t>
            </a:r>
            <a:r>
              <a:rPr lang="en-US" dirty="0" err="1" smtClean="0"/>
              <a:t>Hadoop</a:t>
            </a:r>
            <a:r>
              <a:rPr lang="en-US" dirty="0" smtClean="0"/>
              <a:t>, etc.</a:t>
            </a:r>
          </a:p>
          <a:p>
            <a:endParaRPr lang="en-US" dirty="0" smtClean="0"/>
          </a:p>
          <a:p>
            <a:r>
              <a:rPr lang="en-US" dirty="0" smtClean="0"/>
              <a:t>Some restrictions apply currently</a:t>
            </a:r>
            <a:endParaRPr lang="en-US" dirty="0"/>
          </a:p>
          <a:p>
            <a:pPr lvl="1"/>
            <a:r>
              <a:rPr lang="en-US" dirty="0" smtClean="0"/>
              <a:t>E.g., </a:t>
            </a:r>
            <a:r>
              <a:rPr lang="en-US" dirty="0" smtClean="0"/>
              <a:t>skew </a:t>
            </a:r>
            <a:r>
              <a:rPr lang="en-US" dirty="0" smtClean="0"/>
              <a:t>towards batch </a:t>
            </a:r>
            <a:r>
              <a:rPr lang="en-US" dirty="0" smtClean="0"/>
              <a:t>processing due to Dryad</a:t>
            </a:r>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26</a:t>
            </a:fld>
            <a:endParaRPr lang="en-US"/>
          </a:p>
        </p:txBody>
      </p:sp>
    </p:spTree>
    <p:extLst>
      <p:ext uri="{BB962C8B-B14F-4D97-AF65-F5344CB8AC3E}">
        <p14:creationId xmlns:p14="http://schemas.microsoft.com/office/powerpoint/2010/main" val="1104604302"/>
      </p:ext>
    </p:extLst>
  </p:cSld>
  <p:clrMapOvr>
    <a:masterClrMapping/>
  </p:clrMapOvr>
  <mc:AlternateContent xmlns:mc="http://schemas.openxmlformats.org/markup-compatibility/2006" xmlns:p14="http://schemas.microsoft.com/office/powerpoint/2010/main">
    <mc:Choice Requires="p14">
      <p:transition spd="slow" p14:dur="2000" advTm="29653"/>
    </mc:Choice>
    <mc:Fallback xmlns="">
      <p:transition spd="slow" advTm="29653"/>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Conclusion</a:t>
            </a:r>
            <a:endParaRPr lang="de-CH" dirty="0"/>
          </a:p>
        </p:txBody>
      </p:sp>
      <p:sp>
        <p:nvSpPr>
          <p:cNvPr id="3" name="Content Placeholder 2"/>
          <p:cNvSpPr>
            <a:spLocks noGrp="1"/>
          </p:cNvSpPr>
          <p:nvPr>
            <p:ph idx="1"/>
          </p:nvPr>
        </p:nvSpPr>
        <p:spPr/>
        <p:txBody>
          <a:bodyPr>
            <a:normAutofit/>
          </a:bodyPr>
          <a:lstStyle/>
          <a:p>
            <a:r>
              <a:rPr lang="en-US" dirty="0" smtClean="0"/>
              <a:t>Fay: Flexible tracing of distributed executions</a:t>
            </a:r>
          </a:p>
          <a:p>
            <a:endParaRPr lang="en-US" dirty="0" smtClean="0"/>
          </a:p>
          <a:p>
            <a:r>
              <a:rPr lang="en-US" dirty="0"/>
              <a:t>Both </a:t>
            </a:r>
            <a:r>
              <a:rPr lang="en-US" dirty="0" smtClean="0"/>
              <a:t>expressive</a:t>
            </a:r>
            <a:r>
              <a:rPr lang="en-US" dirty="0" smtClean="0"/>
              <a:t> </a:t>
            </a:r>
            <a:r>
              <a:rPr lang="en-US" dirty="0" smtClean="0"/>
              <a:t>and </a:t>
            </a:r>
            <a:r>
              <a:rPr lang="en-US" dirty="0" smtClean="0"/>
              <a:t>efficient</a:t>
            </a:r>
            <a:endParaRPr lang="en-US" dirty="0" smtClean="0"/>
          </a:p>
          <a:p>
            <a:pPr lvl="1"/>
            <a:r>
              <a:rPr lang="en-US" dirty="0" smtClean="0"/>
              <a:t>Unified </a:t>
            </a:r>
            <a:r>
              <a:rPr lang="en-US" dirty="0" smtClean="0"/>
              <a:t>trace queries</a:t>
            </a:r>
          </a:p>
          <a:p>
            <a:pPr lvl="1"/>
            <a:r>
              <a:rPr lang="en-US" dirty="0" smtClean="0"/>
              <a:t>Pervasive data-parallelism</a:t>
            </a:r>
          </a:p>
          <a:p>
            <a:pPr lvl="1"/>
            <a:r>
              <a:rPr lang="en-US" dirty="0" smtClean="0"/>
              <a:t>Safe machine-code probe processing</a:t>
            </a:r>
          </a:p>
          <a:p>
            <a:endParaRPr lang="en-US" sz="1800" dirty="0"/>
          </a:p>
          <a:p>
            <a:r>
              <a:rPr lang="en-US" dirty="0" smtClean="0"/>
              <a:t>Often equally efficient as purpose-built tools</a:t>
            </a:r>
            <a:endParaRPr lang="en-US"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27</a:t>
            </a:fld>
            <a:endParaRPr lang="en-US"/>
          </a:p>
        </p:txBody>
      </p:sp>
    </p:spTree>
    <p:extLst>
      <p:ext uri="{BB962C8B-B14F-4D97-AF65-F5344CB8AC3E}">
        <p14:creationId xmlns:p14="http://schemas.microsoft.com/office/powerpoint/2010/main" val="1629664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Backup</a:t>
            </a:r>
            <a:endParaRPr lang="de-CH" dirty="0"/>
          </a:p>
        </p:txBody>
      </p:sp>
      <p:sp>
        <p:nvSpPr>
          <p:cNvPr id="3" name="Content Placeholder 2"/>
          <p:cNvSpPr>
            <a:spLocks noGrp="1"/>
          </p:cNvSpPr>
          <p:nvPr>
            <p:ph idx="1"/>
          </p:nvPr>
        </p:nvSpPr>
        <p:spPr/>
        <p:txBody>
          <a:bodyPr/>
          <a:lstStyle/>
          <a:p>
            <a:endParaRPr lang="de-CH"/>
          </a:p>
        </p:txBody>
      </p:sp>
      <p:sp>
        <p:nvSpPr>
          <p:cNvPr id="4" name="Slide Number Placeholder 3"/>
          <p:cNvSpPr>
            <a:spLocks noGrp="1"/>
          </p:cNvSpPr>
          <p:nvPr>
            <p:ph type="sldNum" sz="quarter" idx="12"/>
          </p:nvPr>
        </p:nvSpPr>
        <p:spPr/>
        <p:txBody>
          <a:bodyPr/>
          <a:lstStyle/>
          <a:p>
            <a:fld id="{8D68EB7B-46B2-4F12-A9B7-A515DFFCC9BA}" type="slidenum">
              <a:rPr lang="en-US" smtClean="0"/>
              <a:pPr/>
              <a:t>28</a:t>
            </a:fld>
            <a:endParaRPr lang="en-US"/>
          </a:p>
        </p:txBody>
      </p:sp>
    </p:spTree>
    <p:extLst>
      <p:ext uri="{BB962C8B-B14F-4D97-AF65-F5344CB8AC3E}">
        <p14:creationId xmlns:p14="http://schemas.microsoft.com/office/powerpoint/2010/main" val="38403719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A Fay Trace Query</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29</a:t>
            </a:fld>
            <a:endParaRPr lang="en-US"/>
          </a:p>
        </p:txBody>
      </p:sp>
      <p:sp>
        <p:nvSpPr>
          <p:cNvPr id="7" name="Rectangle 6"/>
          <p:cNvSpPr/>
          <p:nvPr/>
        </p:nvSpPr>
        <p:spPr>
          <a:xfrm>
            <a:off x="914400" y="2400300"/>
            <a:ext cx="7391400" cy="1754326"/>
          </a:xfrm>
          <a:prstGeom prst="rect">
            <a:avLst/>
          </a:prstGeom>
        </p:spPr>
        <p:txBody>
          <a:bodyPr wrap="square">
            <a:spAutoFit/>
          </a:bodyPr>
          <a:lstStyle/>
          <a:p>
            <a:r>
              <a:rPr lang="en-US" b="1" dirty="0">
                <a:latin typeface="Courier New" pitchFamily="49" charset="0"/>
                <a:cs typeface="Courier New" pitchFamily="49" charset="0"/>
              </a:rPr>
              <a:t>from </a:t>
            </a:r>
            <a:r>
              <a:rPr lang="en-US" dirty="0" err="1">
                <a:latin typeface="Courier New" pitchFamily="49" charset="0"/>
                <a:cs typeface="Courier New" pitchFamily="49" charset="0"/>
              </a:rPr>
              <a:t>io</a:t>
            </a:r>
            <a:r>
              <a:rPr lang="en-US" dirty="0">
                <a:latin typeface="Courier New" pitchFamily="49" charset="0"/>
                <a:cs typeface="Courier New" pitchFamily="49" charset="0"/>
              </a:rPr>
              <a:t> </a:t>
            </a:r>
            <a:r>
              <a:rPr lang="en-US" b="1" dirty="0">
                <a:latin typeface="Courier New" pitchFamily="49" charset="0"/>
                <a:cs typeface="Courier New" pitchFamily="49" charset="0"/>
              </a:rPr>
              <a:t>in </a:t>
            </a:r>
            <a:r>
              <a:rPr lang="en-US" dirty="0" err="1">
                <a:latin typeface="Courier New" pitchFamily="49" charset="0"/>
                <a:cs typeface="Courier New" pitchFamily="49" charset="0"/>
              </a:rPr>
              <a:t>cluster.Function</a:t>
            </a:r>
            <a:r>
              <a:rPr lang="en-US" dirty="0">
                <a:latin typeface="Courier New" pitchFamily="49" charset="0"/>
                <a:cs typeface="Courier New" pitchFamily="49" charset="0"/>
              </a:rPr>
              <a:t>("</a:t>
            </a:r>
            <a:r>
              <a:rPr lang="en-US" dirty="0" err="1">
                <a:latin typeface="Courier New" pitchFamily="49" charset="0"/>
                <a:cs typeface="Courier New" pitchFamily="49" charset="0"/>
              </a:rPr>
              <a:t>iolib!Read</a:t>
            </a:r>
            <a:r>
              <a:rPr lang="en-US" dirty="0">
                <a:latin typeface="Courier New" pitchFamily="49" charset="0"/>
                <a:cs typeface="Courier New" pitchFamily="49" charset="0"/>
              </a:rPr>
              <a:t>")</a:t>
            </a:r>
          </a:p>
          <a:p>
            <a:r>
              <a:rPr lang="de-CH" b="1" dirty="0" smtClean="0">
                <a:latin typeface="Courier New" pitchFamily="49" charset="0"/>
                <a:cs typeface="Courier New" pitchFamily="49" charset="0"/>
              </a:rPr>
              <a:t>	where </a:t>
            </a:r>
            <a:r>
              <a:rPr lang="de-CH" dirty="0">
                <a:latin typeface="Courier New" pitchFamily="49" charset="0"/>
                <a:cs typeface="Courier New" pitchFamily="49" charset="0"/>
              </a:rPr>
              <a:t>io.time &lt; Now.AddMinutes(5)</a:t>
            </a:r>
          </a:p>
          <a:p>
            <a:r>
              <a:rPr lang="en-US" b="1" dirty="0" smtClean="0">
                <a:latin typeface="Courier New" pitchFamily="49" charset="0"/>
                <a:cs typeface="Courier New" pitchFamily="49" charset="0"/>
              </a:rPr>
              <a:t>	let </a:t>
            </a:r>
            <a:r>
              <a:rPr lang="en-US" dirty="0">
                <a:latin typeface="Courier New" pitchFamily="49" charset="0"/>
                <a:cs typeface="Courier New" pitchFamily="49" charset="0"/>
              </a:rPr>
              <a:t>size = </a:t>
            </a:r>
            <a:r>
              <a:rPr lang="en-US" dirty="0" err="1">
                <a:latin typeface="Courier New" pitchFamily="49" charset="0"/>
                <a:cs typeface="Courier New" pitchFamily="49" charset="0"/>
              </a:rPr>
              <a:t>io.Arg</a:t>
            </a:r>
            <a:r>
              <a:rPr lang="en-US" dirty="0">
                <a:latin typeface="Courier New" pitchFamily="49" charset="0"/>
                <a:cs typeface="Courier New" pitchFamily="49" charset="0"/>
              </a:rPr>
              <a:t>(2) // request size in bytes</a:t>
            </a:r>
          </a:p>
          <a:p>
            <a:r>
              <a:rPr lang="en-US" b="1" dirty="0" smtClean="0">
                <a:latin typeface="Courier New" pitchFamily="49" charset="0"/>
                <a:cs typeface="Courier New" pitchFamily="49" charset="0"/>
              </a:rPr>
              <a:t>	group </a:t>
            </a:r>
            <a:r>
              <a:rPr lang="en-US" dirty="0" err="1">
                <a:latin typeface="Courier New" pitchFamily="49" charset="0"/>
                <a:cs typeface="Courier New" pitchFamily="49" charset="0"/>
              </a:rPr>
              <a:t>io</a:t>
            </a:r>
            <a:r>
              <a:rPr lang="en-US" dirty="0">
                <a:latin typeface="Courier New" pitchFamily="49" charset="0"/>
                <a:cs typeface="Courier New" pitchFamily="49" charset="0"/>
              </a:rPr>
              <a:t> </a:t>
            </a:r>
            <a:r>
              <a:rPr lang="en-US" b="1" dirty="0">
                <a:latin typeface="Courier New" pitchFamily="49" charset="0"/>
                <a:cs typeface="Courier New" pitchFamily="49" charset="0"/>
              </a:rPr>
              <a:t>by </a:t>
            </a:r>
            <a:r>
              <a:rPr lang="en-US" dirty="0">
                <a:latin typeface="Courier New" pitchFamily="49" charset="0"/>
                <a:cs typeface="Courier New" pitchFamily="49" charset="0"/>
              </a:rPr>
              <a:t>size/1024 </a:t>
            </a:r>
            <a:r>
              <a:rPr lang="en-US" b="1" dirty="0">
                <a:latin typeface="Courier New" pitchFamily="49" charset="0"/>
                <a:cs typeface="Courier New" pitchFamily="49" charset="0"/>
              </a:rPr>
              <a:t>into </a:t>
            </a:r>
            <a:r>
              <a:rPr lang="en-US" dirty="0">
                <a:latin typeface="Courier New" pitchFamily="49" charset="0"/>
                <a:cs typeface="Courier New" pitchFamily="49" charset="0"/>
              </a:rPr>
              <a:t>g</a:t>
            </a:r>
          </a:p>
          <a:p>
            <a:r>
              <a:rPr lang="de-CH" b="1" dirty="0" smtClean="0">
                <a:latin typeface="Courier New" pitchFamily="49" charset="0"/>
                <a:cs typeface="Courier New" pitchFamily="49" charset="0"/>
              </a:rPr>
              <a:t>	select </a:t>
            </a:r>
            <a:r>
              <a:rPr lang="de-CH" b="1" dirty="0">
                <a:latin typeface="Courier New" pitchFamily="49" charset="0"/>
                <a:cs typeface="Courier New" pitchFamily="49" charset="0"/>
              </a:rPr>
              <a:t>new </a:t>
            </a:r>
            <a:r>
              <a:rPr lang="de-CH" dirty="0">
                <a:latin typeface="Courier New" pitchFamily="49" charset="0"/>
                <a:cs typeface="Courier New" pitchFamily="49" charset="0"/>
              </a:rPr>
              <a:t>{ sizeInKilobytes = g.Key,</a:t>
            </a:r>
          </a:p>
          <a:p>
            <a:r>
              <a:rPr lang="de-CH" dirty="0" smtClean="0">
                <a:latin typeface="Courier New" pitchFamily="49" charset="0"/>
                <a:cs typeface="Courier New" pitchFamily="49" charset="0"/>
              </a:rPr>
              <a:t>			countOfReadIOs </a:t>
            </a:r>
            <a:r>
              <a:rPr lang="de-CH" dirty="0">
                <a:latin typeface="Courier New" pitchFamily="49" charset="0"/>
                <a:cs typeface="Courier New" pitchFamily="49" charset="0"/>
              </a:rPr>
              <a:t>= g.Count() };</a:t>
            </a:r>
          </a:p>
        </p:txBody>
      </p:sp>
      <p:sp>
        <p:nvSpPr>
          <p:cNvPr id="8" name="TextBox 7"/>
          <p:cNvSpPr txBox="1"/>
          <p:nvPr/>
        </p:nvSpPr>
        <p:spPr>
          <a:xfrm>
            <a:off x="914400" y="4724400"/>
            <a:ext cx="7391400" cy="1200329"/>
          </a:xfrm>
          <a:prstGeom prst="rect">
            <a:avLst/>
          </a:prstGeom>
          <a:noFill/>
        </p:spPr>
        <p:txBody>
          <a:bodyPr wrap="square" rtlCol="0">
            <a:spAutoFit/>
          </a:bodyPr>
          <a:lstStyle/>
          <a:p>
            <a:pPr marL="285750" indent="-285750">
              <a:buFont typeface="Arial" pitchFamily="34" charset="0"/>
              <a:buChar char="•"/>
            </a:pPr>
            <a:r>
              <a:rPr lang="de-CH" sz="2400" dirty="0" smtClean="0"/>
              <a:t>Aggregates read activity in </a:t>
            </a:r>
            <a:r>
              <a:rPr lang="de-CH" sz="2400" dirty="0" smtClean="0">
                <a:latin typeface="Courier New" pitchFamily="49" charset="0"/>
                <a:cs typeface="Courier New" pitchFamily="49" charset="0"/>
              </a:rPr>
              <a:t>iolib</a:t>
            </a:r>
            <a:r>
              <a:rPr lang="de-CH" sz="2400" dirty="0" smtClean="0"/>
              <a:t> module</a:t>
            </a:r>
          </a:p>
          <a:p>
            <a:pPr marL="742950" lvl="1" indent="-285750">
              <a:buFont typeface="Arial" pitchFamily="34" charset="0"/>
              <a:buChar char="•"/>
            </a:pPr>
            <a:r>
              <a:rPr lang="de-CH" sz="2400" dirty="0"/>
              <a:t>Across cluster, both user-mode &amp; </a:t>
            </a:r>
            <a:r>
              <a:rPr lang="de-CH" sz="2400" dirty="0" smtClean="0"/>
              <a:t>kernel</a:t>
            </a:r>
          </a:p>
          <a:p>
            <a:pPr marL="742950" lvl="1" indent="-285750">
              <a:buFont typeface="Arial" pitchFamily="34" charset="0"/>
              <a:buChar char="•"/>
            </a:pPr>
            <a:r>
              <a:rPr lang="de-CH" sz="2400" dirty="0" smtClean="0"/>
              <a:t>Over 5 minutes</a:t>
            </a:r>
          </a:p>
        </p:txBody>
      </p:sp>
    </p:spTree>
    <p:extLst>
      <p:ext uri="{BB962C8B-B14F-4D97-AF65-F5344CB8AC3E}">
        <p14:creationId xmlns:p14="http://schemas.microsoft.com/office/powerpoint/2010/main" val="2187799693"/>
      </p:ext>
    </p:extLst>
  </p:cSld>
  <p:clrMapOvr>
    <a:masterClrMapping/>
  </p:clrMapOvr>
  <mc:AlternateContent xmlns:mc="http://schemas.openxmlformats.org/markup-compatibility/2006" xmlns:p14="http://schemas.microsoft.com/office/powerpoint/2010/main">
    <mc:Choice Requires="p14">
      <p:transition spd="slow" p14:dur="2000" advTm="2530"/>
    </mc:Choice>
    <mc:Fallback xmlns="">
      <p:transition spd="slow" advTm="253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i="1" dirty="0" smtClean="0"/>
              <a:t>Let’s imagine...</a:t>
            </a:r>
            <a:endParaRPr lang="de-CH" i="1" dirty="0"/>
          </a:p>
        </p:txBody>
      </p:sp>
      <p:sp>
        <p:nvSpPr>
          <p:cNvPr id="3" name="Content Placeholder 2"/>
          <p:cNvSpPr>
            <a:spLocks noGrp="1"/>
          </p:cNvSpPr>
          <p:nvPr>
            <p:ph idx="1"/>
          </p:nvPr>
        </p:nvSpPr>
        <p:spPr/>
        <p:txBody>
          <a:bodyPr/>
          <a:lstStyle/>
          <a:p>
            <a:r>
              <a:rPr lang="de-CH" dirty="0" smtClean="0"/>
              <a:t>Applying data-mining to cluster tracing</a:t>
            </a:r>
          </a:p>
          <a:p>
            <a:r>
              <a:rPr lang="de-CH" i="1" dirty="0" smtClean="0"/>
              <a:t>Bag of words</a:t>
            </a:r>
            <a:r>
              <a:rPr lang="de-CH" dirty="0" smtClean="0"/>
              <a:t> technique</a:t>
            </a:r>
          </a:p>
          <a:p>
            <a:pPr lvl="1"/>
            <a:r>
              <a:rPr lang="de-CH" dirty="0" smtClean="0"/>
              <a:t>Compare documents w/o structural knowledge</a:t>
            </a:r>
          </a:p>
          <a:p>
            <a:pPr lvl="1"/>
            <a:r>
              <a:rPr lang="de-CH" dirty="0" smtClean="0"/>
              <a:t>N-dimensional feature vectors</a:t>
            </a:r>
          </a:p>
          <a:p>
            <a:pPr lvl="1"/>
            <a:r>
              <a:rPr lang="de-CH" dirty="0" smtClean="0"/>
              <a:t>K-means clustering</a:t>
            </a:r>
          </a:p>
          <a:p>
            <a:endParaRPr lang="de-CH" dirty="0"/>
          </a:p>
          <a:p>
            <a:r>
              <a:rPr lang="de-CH" dirty="0" smtClean="0"/>
              <a:t>Can apply to clusters, too!</a:t>
            </a:r>
          </a:p>
        </p:txBody>
      </p:sp>
      <p:sp>
        <p:nvSpPr>
          <p:cNvPr id="4" name="Slide Number Placeholder 3"/>
          <p:cNvSpPr>
            <a:spLocks noGrp="1"/>
          </p:cNvSpPr>
          <p:nvPr>
            <p:ph type="sldNum" sz="quarter" idx="12"/>
          </p:nvPr>
        </p:nvSpPr>
        <p:spPr/>
        <p:txBody>
          <a:bodyPr/>
          <a:lstStyle/>
          <a:p>
            <a:fld id="{8D68EB7B-46B2-4F12-A9B7-A515DFFCC9BA}" type="slidenum">
              <a:rPr lang="en-US" smtClean="0"/>
              <a:pPr/>
              <a:t>3</a:t>
            </a:fld>
            <a:endParaRPr lang="en-US"/>
          </a:p>
        </p:txBody>
      </p:sp>
    </p:spTree>
    <p:extLst>
      <p:ext uri="{BB962C8B-B14F-4D97-AF65-F5344CB8AC3E}">
        <p14:creationId xmlns:p14="http://schemas.microsoft.com/office/powerpoint/2010/main" val="403395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CH" dirty="0" smtClean="0"/>
              <a:t>A Fay Trace Query</a:t>
            </a:r>
            <a:endParaRPr lang="de-CH"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30</a:t>
            </a:fld>
            <a:endParaRPr lang="en-US"/>
          </a:p>
        </p:txBody>
      </p:sp>
      <p:sp>
        <p:nvSpPr>
          <p:cNvPr id="7" name="Rectangle 6"/>
          <p:cNvSpPr/>
          <p:nvPr/>
        </p:nvSpPr>
        <p:spPr>
          <a:xfrm>
            <a:off x="914400" y="2400300"/>
            <a:ext cx="7391400" cy="1754326"/>
          </a:xfrm>
          <a:prstGeom prst="rect">
            <a:avLst/>
          </a:prstGeom>
        </p:spPr>
        <p:txBody>
          <a:bodyPr wrap="square">
            <a:spAutoFit/>
          </a:bodyPr>
          <a:lstStyle/>
          <a:p>
            <a:r>
              <a:rPr lang="en-US" b="1" dirty="0">
                <a:latin typeface="Courier New" pitchFamily="49" charset="0"/>
                <a:cs typeface="Courier New" pitchFamily="49" charset="0"/>
              </a:rPr>
              <a:t>from </a:t>
            </a:r>
            <a:r>
              <a:rPr lang="en-US" dirty="0" err="1">
                <a:latin typeface="Courier New" pitchFamily="49" charset="0"/>
                <a:cs typeface="Courier New" pitchFamily="49" charset="0"/>
              </a:rPr>
              <a:t>io</a:t>
            </a:r>
            <a:r>
              <a:rPr lang="en-US" dirty="0">
                <a:latin typeface="Courier New" pitchFamily="49" charset="0"/>
                <a:cs typeface="Courier New" pitchFamily="49" charset="0"/>
              </a:rPr>
              <a:t> </a:t>
            </a:r>
            <a:r>
              <a:rPr lang="en-US" b="1" dirty="0">
                <a:latin typeface="Courier New" pitchFamily="49" charset="0"/>
                <a:cs typeface="Courier New" pitchFamily="49" charset="0"/>
              </a:rPr>
              <a:t>in </a:t>
            </a:r>
            <a:r>
              <a:rPr lang="en-US" dirty="0" err="1">
                <a:solidFill>
                  <a:srgbClr val="FF0000"/>
                </a:solidFill>
                <a:latin typeface="Courier New" pitchFamily="49" charset="0"/>
                <a:cs typeface="Courier New" pitchFamily="49" charset="0"/>
              </a:rPr>
              <a:t>cluster.Function</a:t>
            </a:r>
            <a:r>
              <a:rPr lang="en-US" dirty="0">
                <a:solidFill>
                  <a:srgbClr val="FF0000"/>
                </a:solidFill>
                <a:latin typeface="Courier New" pitchFamily="49" charset="0"/>
                <a:cs typeface="Courier New" pitchFamily="49" charset="0"/>
              </a:rPr>
              <a:t>("</a:t>
            </a:r>
            <a:r>
              <a:rPr lang="en-US" dirty="0" err="1">
                <a:solidFill>
                  <a:srgbClr val="FF0000"/>
                </a:solidFill>
                <a:latin typeface="Courier New" pitchFamily="49" charset="0"/>
                <a:cs typeface="Courier New" pitchFamily="49" charset="0"/>
              </a:rPr>
              <a:t>iolib!Read</a:t>
            </a:r>
            <a:r>
              <a:rPr lang="en-US" dirty="0">
                <a:solidFill>
                  <a:srgbClr val="FF0000"/>
                </a:solidFill>
                <a:latin typeface="Courier New" pitchFamily="49" charset="0"/>
                <a:cs typeface="Courier New" pitchFamily="49" charset="0"/>
              </a:rPr>
              <a:t>")</a:t>
            </a:r>
          </a:p>
          <a:p>
            <a:r>
              <a:rPr lang="de-CH" b="1" dirty="0" smtClean="0">
                <a:solidFill>
                  <a:srgbClr val="FF0000"/>
                </a:solidFill>
                <a:latin typeface="Courier New" pitchFamily="49" charset="0"/>
                <a:cs typeface="Courier New" pitchFamily="49" charset="0"/>
              </a:rPr>
              <a:t>	where </a:t>
            </a:r>
            <a:r>
              <a:rPr lang="de-CH" dirty="0">
                <a:solidFill>
                  <a:srgbClr val="FF0000"/>
                </a:solidFill>
                <a:latin typeface="Courier New" pitchFamily="49" charset="0"/>
                <a:cs typeface="Courier New" pitchFamily="49" charset="0"/>
              </a:rPr>
              <a:t>io.time &lt; Now.AddMinutes(5)</a:t>
            </a:r>
          </a:p>
          <a:p>
            <a:r>
              <a:rPr lang="en-US" b="1" dirty="0" smtClean="0">
                <a:solidFill>
                  <a:srgbClr val="FF0000"/>
                </a:solidFill>
                <a:latin typeface="Courier New" pitchFamily="49" charset="0"/>
                <a:cs typeface="Courier New" pitchFamily="49" charset="0"/>
              </a:rPr>
              <a:t>	let </a:t>
            </a:r>
            <a:r>
              <a:rPr lang="en-US" dirty="0">
                <a:solidFill>
                  <a:srgbClr val="FF0000"/>
                </a:solidFill>
                <a:latin typeface="Courier New" pitchFamily="49" charset="0"/>
                <a:cs typeface="Courier New" pitchFamily="49" charset="0"/>
              </a:rPr>
              <a:t>size = </a:t>
            </a:r>
            <a:r>
              <a:rPr lang="en-US" dirty="0" err="1">
                <a:solidFill>
                  <a:srgbClr val="FF0000"/>
                </a:solidFill>
                <a:latin typeface="Courier New" pitchFamily="49" charset="0"/>
                <a:cs typeface="Courier New" pitchFamily="49" charset="0"/>
              </a:rPr>
              <a:t>io.Arg</a:t>
            </a:r>
            <a:r>
              <a:rPr lang="en-US" dirty="0">
                <a:solidFill>
                  <a:srgbClr val="FF0000"/>
                </a:solidFill>
                <a:latin typeface="Courier New" pitchFamily="49" charset="0"/>
                <a:cs typeface="Courier New" pitchFamily="49" charset="0"/>
              </a:rPr>
              <a:t>(2) // request size in bytes</a:t>
            </a:r>
          </a:p>
          <a:p>
            <a:r>
              <a:rPr lang="en-US" b="1" dirty="0" smtClean="0">
                <a:solidFill>
                  <a:srgbClr val="002060"/>
                </a:solidFill>
                <a:latin typeface="Courier New" pitchFamily="49" charset="0"/>
                <a:cs typeface="Courier New" pitchFamily="49" charset="0"/>
              </a:rPr>
              <a:t>	group </a:t>
            </a:r>
            <a:r>
              <a:rPr lang="en-US" dirty="0" err="1">
                <a:solidFill>
                  <a:srgbClr val="002060"/>
                </a:solidFill>
                <a:latin typeface="Courier New" pitchFamily="49" charset="0"/>
                <a:cs typeface="Courier New" pitchFamily="49" charset="0"/>
              </a:rPr>
              <a:t>io</a:t>
            </a:r>
            <a:r>
              <a:rPr lang="en-US" dirty="0">
                <a:solidFill>
                  <a:srgbClr val="002060"/>
                </a:solidFill>
                <a:latin typeface="Courier New" pitchFamily="49" charset="0"/>
                <a:cs typeface="Courier New" pitchFamily="49" charset="0"/>
              </a:rPr>
              <a:t> </a:t>
            </a:r>
            <a:r>
              <a:rPr lang="en-US" b="1" dirty="0">
                <a:solidFill>
                  <a:srgbClr val="002060"/>
                </a:solidFill>
                <a:latin typeface="Courier New" pitchFamily="49" charset="0"/>
                <a:cs typeface="Courier New" pitchFamily="49" charset="0"/>
              </a:rPr>
              <a:t>by </a:t>
            </a:r>
            <a:r>
              <a:rPr lang="en-US" dirty="0">
                <a:solidFill>
                  <a:srgbClr val="002060"/>
                </a:solidFill>
                <a:latin typeface="Courier New" pitchFamily="49" charset="0"/>
                <a:cs typeface="Courier New" pitchFamily="49" charset="0"/>
              </a:rPr>
              <a:t>size/1024 </a:t>
            </a:r>
            <a:r>
              <a:rPr lang="en-US" b="1" dirty="0">
                <a:solidFill>
                  <a:srgbClr val="002060"/>
                </a:solidFill>
                <a:latin typeface="Courier New" pitchFamily="49" charset="0"/>
                <a:cs typeface="Courier New" pitchFamily="49" charset="0"/>
              </a:rPr>
              <a:t>into </a:t>
            </a:r>
            <a:r>
              <a:rPr lang="en-US" dirty="0">
                <a:solidFill>
                  <a:srgbClr val="002060"/>
                </a:solidFill>
                <a:latin typeface="Courier New" pitchFamily="49" charset="0"/>
                <a:cs typeface="Courier New" pitchFamily="49" charset="0"/>
              </a:rPr>
              <a:t>g</a:t>
            </a:r>
          </a:p>
          <a:p>
            <a:r>
              <a:rPr lang="de-CH" b="1" dirty="0" smtClean="0">
                <a:solidFill>
                  <a:srgbClr val="002060"/>
                </a:solidFill>
                <a:latin typeface="Courier New" pitchFamily="49" charset="0"/>
                <a:cs typeface="Courier New" pitchFamily="49" charset="0"/>
              </a:rPr>
              <a:t>	select </a:t>
            </a:r>
            <a:r>
              <a:rPr lang="de-CH" b="1" dirty="0">
                <a:solidFill>
                  <a:srgbClr val="002060"/>
                </a:solidFill>
                <a:latin typeface="Courier New" pitchFamily="49" charset="0"/>
                <a:cs typeface="Courier New" pitchFamily="49" charset="0"/>
              </a:rPr>
              <a:t>new </a:t>
            </a:r>
            <a:r>
              <a:rPr lang="de-CH" dirty="0">
                <a:solidFill>
                  <a:srgbClr val="002060"/>
                </a:solidFill>
                <a:latin typeface="Courier New" pitchFamily="49" charset="0"/>
                <a:cs typeface="Courier New" pitchFamily="49" charset="0"/>
              </a:rPr>
              <a:t>{ sizeInKilobytes = g.Key,</a:t>
            </a:r>
          </a:p>
          <a:p>
            <a:r>
              <a:rPr lang="de-CH" dirty="0" smtClean="0">
                <a:solidFill>
                  <a:srgbClr val="002060"/>
                </a:solidFill>
                <a:latin typeface="Courier New" pitchFamily="49" charset="0"/>
                <a:cs typeface="Courier New" pitchFamily="49" charset="0"/>
              </a:rPr>
              <a:t>			countOfReadIOs </a:t>
            </a:r>
            <a:r>
              <a:rPr lang="de-CH" dirty="0">
                <a:solidFill>
                  <a:srgbClr val="002060"/>
                </a:solidFill>
                <a:latin typeface="Courier New" pitchFamily="49" charset="0"/>
                <a:cs typeface="Courier New" pitchFamily="49" charset="0"/>
              </a:rPr>
              <a:t>= g.Count() };</a:t>
            </a:r>
          </a:p>
        </p:txBody>
      </p:sp>
      <p:sp>
        <p:nvSpPr>
          <p:cNvPr id="8" name="TextBox 7"/>
          <p:cNvSpPr txBox="1"/>
          <p:nvPr/>
        </p:nvSpPr>
        <p:spPr>
          <a:xfrm>
            <a:off x="914400" y="4724400"/>
            <a:ext cx="7391400" cy="1569660"/>
          </a:xfrm>
          <a:prstGeom prst="rect">
            <a:avLst/>
          </a:prstGeom>
          <a:noFill/>
        </p:spPr>
        <p:txBody>
          <a:bodyPr wrap="square" rtlCol="0">
            <a:spAutoFit/>
          </a:bodyPr>
          <a:lstStyle/>
          <a:p>
            <a:pPr marL="285750" indent="-285750">
              <a:buFont typeface="Arial" pitchFamily="34" charset="0"/>
              <a:buChar char="•"/>
            </a:pPr>
            <a:r>
              <a:rPr lang="de-CH" sz="2400" dirty="0" smtClean="0">
                <a:solidFill>
                  <a:srgbClr val="FF0000"/>
                </a:solidFill>
              </a:rPr>
              <a:t>Specifies what to trace</a:t>
            </a:r>
          </a:p>
          <a:p>
            <a:pPr marL="742950" lvl="1" indent="-285750">
              <a:buFont typeface="Arial" pitchFamily="34" charset="0"/>
              <a:buChar char="•"/>
            </a:pPr>
            <a:r>
              <a:rPr lang="de-CH" sz="2400" dirty="0" smtClean="0">
                <a:solidFill>
                  <a:srgbClr val="FF0000"/>
                </a:solidFill>
              </a:rPr>
              <a:t>2nd argument of read function in iolib</a:t>
            </a:r>
          </a:p>
          <a:p>
            <a:pPr marL="285750" indent="-285750">
              <a:buFont typeface="Arial" pitchFamily="34" charset="0"/>
              <a:buChar char="•"/>
            </a:pPr>
            <a:r>
              <a:rPr lang="de-CH" sz="2400" dirty="0" smtClean="0">
                <a:solidFill>
                  <a:srgbClr val="002060"/>
                </a:solidFill>
              </a:rPr>
              <a:t>And how to aggregate</a:t>
            </a:r>
          </a:p>
          <a:p>
            <a:pPr marL="742950" lvl="1" indent="-285750">
              <a:buFont typeface="Arial" pitchFamily="34" charset="0"/>
              <a:buChar char="•"/>
            </a:pPr>
            <a:r>
              <a:rPr lang="de-CH" sz="2400" dirty="0" smtClean="0">
                <a:solidFill>
                  <a:srgbClr val="002060"/>
                </a:solidFill>
              </a:rPr>
              <a:t>Group into kb-size buckets and count</a:t>
            </a:r>
            <a:endParaRPr lang="de-CH" sz="2400" dirty="0">
              <a:solidFill>
                <a:srgbClr val="002060"/>
              </a:solidFill>
            </a:endParaRPr>
          </a:p>
        </p:txBody>
      </p:sp>
      <p:graphicFrame>
        <p:nvGraphicFramePr>
          <p:cNvPr id="3" name="Chart 2"/>
          <p:cNvGraphicFramePr/>
          <p:nvPr>
            <p:extLst>
              <p:ext uri="{D42A27DB-BD31-4B8C-83A1-F6EECF244321}">
                <p14:modId xmlns:p14="http://schemas.microsoft.com/office/powerpoint/2010/main" val="486547830"/>
              </p:ext>
            </p:extLst>
          </p:nvPr>
        </p:nvGraphicFramePr>
        <p:xfrm>
          <a:off x="6324600" y="4811502"/>
          <a:ext cx="2590800" cy="1498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3031114"/>
      </p:ext>
    </p:extLst>
  </p:cSld>
  <p:clrMapOvr>
    <a:masterClrMapping/>
  </p:clrMapOvr>
  <mc:AlternateContent xmlns:mc="http://schemas.openxmlformats.org/markup-compatibility/2006" xmlns:p14="http://schemas.microsoft.com/office/powerpoint/2010/main">
    <mc:Choice Requires="p14">
      <p:transition spd="slow" p14:dur="2000" advTm="295"/>
    </mc:Choice>
    <mc:Fallback xmlns="">
      <p:transition spd="slow" advTm="29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Cluster-mining</a:t>
            </a:r>
            <a:r>
              <a:rPr lang="en-US" dirty="0" smtClean="0"/>
              <a:t> with Fay</a:t>
            </a:r>
            <a:endParaRPr lang="en-US" dirty="0"/>
          </a:p>
        </p:txBody>
      </p:sp>
      <p:sp>
        <p:nvSpPr>
          <p:cNvPr id="3" name="Content Placeholder 2"/>
          <p:cNvSpPr>
            <a:spLocks noGrp="1"/>
          </p:cNvSpPr>
          <p:nvPr>
            <p:ph idx="1"/>
          </p:nvPr>
        </p:nvSpPr>
        <p:spPr>
          <a:xfrm>
            <a:off x="457200" y="4267200"/>
            <a:ext cx="8229600" cy="2286000"/>
          </a:xfrm>
        </p:spPr>
        <p:txBody>
          <a:bodyPr>
            <a:normAutofit/>
          </a:bodyPr>
          <a:lstStyle/>
          <a:p>
            <a:r>
              <a:rPr lang="en-US" dirty="0"/>
              <a:t>A</a:t>
            </a:r>
            <a:r>
              <a:rPr lang="en-US" dirty="0" smtClean="0"/>
              <a:t>utomatically categorize cluster behavior, based on system call </a:t>
            </a:r>
            <a:r>
              <a:rPr lang="en-US" dirty="0" smtClean="0"/>
              <a:t>activity</a:t>
            </a:r>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4</a:t>
            </a:fld>
            <a:endParaRPr lang="en-US"/>
          </a:p>
        </p:txBody>
      </p:sp>
    </p:spTree>
    <p:extLst>
      <p:ext uri="{BB962C8B-B14F-4D97-AF65-F5344CB8AC3E}">
        <p14:creationId xmlns:p14="http://schemas.microsoft.com/office/powerpoint/2010/main" val="818488215"/>
      </p:ext>
    </p:extLst>
  </p:cSld>
  <p:clrMapOvr>
    <a:masterClrMapping/>
  </p:clrMapOvr>
  <mc:AlternateContent xmlns:mc="http://schemas.openxmlformats.org/markup-compatibility/2006" xmlns:p14="http://schemas.microsoft.com/office/powerpoint/2010/main">
    <mc:Choice Requires="p14">
      <p:transition spd="slow" p14:dur="2000" advTm="121353"/>
    </mc:Choice>
    <mc:Fallback xmlns="">
      <p:transition spd="slow" advTm="12135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20586"/>
          <a:stretch/>
        </p:blipFill>
        <p:spPr bwMode="auto">
          <a:xfrm>
            <a:off x="956786" y="1295400"/>
            <a:ext cx="7230429" cy="2973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normAutofit/>
          </a:bodyPr>
          <a:lstStyle/>
          <a:p>
            <a:r>
              <a:rPr lang="en-US" i="1" dirty="0" smtClean="0"/>
              <a:t>Cluster-mining</a:t>
            </a:r>
            <a:r>
              <a:rPr lang="en-US" dirty="0" smtClean="0"/>
              <a:t> with Fay</a:t>
            </a:r>
            <a:endParaRPr lang="en-US" dirty="0"/>
          </a:p>
        </p:txBody>
      </p:sp>
      <p:sp>
        <p:nvSpPr>
          <p:cNvPr id="3" name="Content Placeholder 2"/>
          <p:cNvSpPr>
            <a:spLocks noGrp="1"/>
          </p:cNvSpPr>
          <p:nvPr>
            <p:ph idx="1"/>
          </p:nvPr>
        </p:nvSpPr>
        <p:spPr>
          <a:xfrm>
            <a:off x="457200" y="4267200"/>
            <a:ext cx="8229600" cy="2286000"/>
          </a:xfrm>
        </p:spPr>
        <p:txBody>
          <a:bodyPr>
            <a:normAutofit/>
          </a:bodyPr>
          <a:lstStyle/>
          <a:p>
            <a:r>
              <a:rPr lang="en-US" dirty="0"/>
              <a:t>A</a:t>
            </a:r>
            <a:r>
              <a:rPr lang="en-US" dirty="0" smtClean="0"/>
              <a:t>utomatically categorize cluster behavior, based on system call activity </a:t>
            </a:r>
          </a:p>
          <a:p>
            <a:pPr lvl="1"/>
            <a:r>
              <a:rPr lang="en-US" dirty="0" smtClean="0"/>
              <a:t>Without measurable overhead on the execution</a:t>
            </a:r>
          </a:p>
          <a:p>
            <a:pPr lvl="1"/>
            <a:r>
              <a:rPr lang="en-US" dirty="0" smtClean="0"/>
              <a:t>Without any special Fay </a:t>
            </a:r>
            <a:r>
              <a:rPr lang="en-US" dirty="0" smtClean="0"/>
              <a:t>data-mining support</a:t>
            </a:r>
            <a:endParaRPr lang="en-US"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5</a:t>
            </a:fld>
            <a:endParaRPr lang="en-US"/>
          </a:p>
        </p:txBody>
      </p:sp>
    </p:spTree>
    <p:extLst>
      <p:ext uri="{BB962C8B-B14F-4D97-AF65-F5344CB8AC3E}">
        <p14:creationId xmlns:p14="http://schemas.microsoft.com/office/powerpoint/2010/main" val="1844570133"/>
      </p:ext>
    </p:extLst>
  </p:cSld>
  <p:clrMapOvr>
    <a:masterClrMapping/>
  </p:clrMapOvr>
  <mc:AlternateContent xmlns:mc="http://schemas.openxmlformats.org/markup-compatibility/2006" xmlns:p14="http://schemas.microsoft.com/office/powerpoint/2010/main">
    <mc:Choice Requires="p14">
      <p:transition spd="slow" p14:dur="2000" advTm="121353"/>
    </mc:Choice>
    <mc:Fallback xmlns="">
      <p:transition spd="slow" advTm="12135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114800"/>
            <a:ext cx="4267200" cy="1676399"/>
          </a:xfrm>
          <a:ln>
            <a:no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sz="1200" noProof="1" smtClean="0">
                <a:latin typeface="Lucida Sans Typewriter"/>
                <a:cs typeface="Lucida Sans Typewriter"/>
              </a:rPr>
              <a:t>Vector Nearest(Vector pt, Vectors centers) {</a:t>
            </a:r>
          </a:p>
          <a:p>
            <a:pPr marL="0" indent="0">
              <a:buNone/>
            </a:pPr>
            <a:r>
              <a:rPr lang="en-US" sz="1200" noProof="1" smtClean="0">
                <a:latin typeface="Lucida Sans Typewriter"/>
                <a:cs typeface="Lucida Sans Typewriter"/>
              </a:rPr>
              <a:t>    </a:t>
            </a:r>
            <a:r>
              <a:rPr lang="en-US" sz="1200" b="1" noProof="1" smtClean="0">
                <a:latin typeface="Lucida Sans Typewriter"/>
                <a:cs typeface="Lucida Sans Typewriter"/>
              </a:rPr>
              <a:t>var</a:t>
            </a:r>
            <a:r>
              <a:rPr lang="en-US" sz="1200" noProof="1" smtClean="0">
                <a:latin typeface="Lucida Sans Typewriter"/>
                <a:cs typeface="Lucida Sans Typewriter"/>
              </a:rPr>
              <a:t> near = centers.First();</a:t>
            </a:r>
          </a:p>
          <a:p>
            <a:pPr marL="0" indent="0">
              <a:buNone/>
            </a:pPr>
            <a:r>
              <a:rPr lang="en-US" sz="1200" noProof="1" smtClean="0">
                <a:latin typeface="Lucida Sans Typewriter"/>
                <a:cs typeface="Lucida Sans Typewriter"/>
              </a:rPr>
              <a:t>    </a:t>
            </a:r>
            <a:r>
              <a:rPr lang="sv-SE" sz="1200" b="1" noProof="1" smtClean="0">
                <a:latin typeface="Lucida Sans Typewriter"/>
                <a:cs typeface="Lucida Sans Typewriter"/>
              </a:rPr>
              <a:t>foreach</a:t>
            </a:r>
            <a:r>
              <a:rPr lang="sv-SE" sz="1200" noProof="1" smtClean="0">
                <a:latin typeface="Lucida Sans Typewriter"/>
                <a:cs typeface="Lucida Sans Typewriter"/>
              </a:rPr>
              <a:t> (</a:t>
            </a:r>
            <a:r>
              <a:rPr lang="sv-SE" sz="1200" b="1" noProof="1" smtClean="0">
                <a:latin typeface="Lucida Sans Typewriter"/>
                <a:cs typeface="Lucida Sans Typewriter"/>
              </a:rPr>
              <a:t>var</a:t>
            </a:r>
            <a:r>
              <a:rPr lang="sv-SE" sz="1200" noProof="1" smtClean="0">
                <a:latin typeface="Lucida Sans Typewriter"/>
                <a:cs typeface="Lucida Sans Typewriter"/>
              </a:rPr>
              <a:t> c in centers) </a:t>
            </a:r>
          </a:p>
          <a:p>
            <a:pPr marL="0" indent="0">
              <a:buNone/>
            </a:pPr>
            <a:r>
              <a:rPr lang="sv-SE" sz="1200" noProof="1" smtClean="0">
                <a:latin typeface="Lucida Sans Typewriter"/>
                <a:cs typeface="Lucida Sans Typewriter"/>
              </a:rPr>
              <a:t>        </a:t>
            </a:r>
            <a:r>
              <a:rPr lang="en-US" sz="1200" b="1" noProof="1" smtClean="0">
                <a:latin typeface="Lucida Sans Typewriter"/>
                <a:cs typeface="Lucida Sans Typewriter"/>
              </a:rPr>
              <a:t>if</a:t>
            </a:r>
            <a:r>
              <a:rPr lang="en-US" sz="1200" noProof="1" smtClean="0">
                <a:latin typeface="Lucida Sans Typewriter"/>
                <a:cs typeface="Lucida Sans Typewriter"/>
              </a:rPr>
              <a:t> (Norm(pt – c) &lt; Norm(pt – near))</a:t>
            </a:r>
          </a:p>
          <a:p>
            <a:pPr marL="0" indent="0">
              <a:buNone/>
            </a:pPr>
            <a:r>
              <a:rPr lang="en-US" sz="1200" noProof="1">
                <a:latin typeface="Lucida Sans Typewriter"/>
                <a:cs typeface="Lucida Sans Typewriter"/>
              </a:rPr>
              <a:t> </a:t>
            </a:r>
            <a:r>
              <a:rPr lang="en-US" sz="1200" noProof="1" smtClean="0">
                <a:latin typeface="Lucida Sans Typewriter"/>
                <a:cs typeface="Lucida Sans Typewriter"/>
              </a:rPr>
              <a:t>           near = c;</a:t>
            </a:r>
          </a:p>
          <a:p>
            <a:pPr marL="0" indent="0">
              <a:buNone/>
            </a:pPr>
            <a:r>
              <a:rPr lang="en-US" sz="1200" noProof="1">
                <a:latin typeface="Lucida Sans Typewriter"/>
                <a:cs typeface="Lucida Sans Typewriter"/>
              </a:rPr>
              <a:t> </a:t>
            </a: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near; </a:t>
            </a:r>
          </a:p>
          <a:p>
            <a:pPr marL="0" indent="0">
              <a:buNone/>
            </a:pPr>
            <a:r>
              <a:rPr lang="en-US" sz="1200" noProof="1" smtClean="0">
                <a:latin typeface="Lucida Sans Typewriter"/>
                <a:cs typeface="Lucida Sans Typewriter"/>
              </a:rPr>
              <a:t>}</a:t>
            </a:r>
          </a:p>
        </p:txBody>
      </p:sp>
      <p:sp>
        <p:nvSpPr>
          <p:cNvPr id="4" name="Slide Number Placeholder 3"/>
          <p:cNvSpPr>
            <a:spLocks noGrp="1"/>
          </p:cNvSpPr>
          <p:nvPr>
            <p:ph type="sldNum" sz="quarter" idx="12"/>
          </p:nvPr>
        </p:nvSpPr>
        <p:spPr/>
        <p:txBody>
          <a:bodyPr/>
          <a:lstStyle/>
          <a:p>
            <a:fld id="{8D68EB7B-46B2-4F12-A9B7-A515DFFCC9BA}" type="slidenum">
              <a:rPr lang="en-US" smtClean="0"/>
              <a:pPr/>
              <a:t>6</a:t>
            </a:fld>
            <a:endParaRPr lang="en-US"/>
          </a:p>
        </p:txBody>
      </p:sp>
      <p:sp>
        <p:nvSpPr>
          <p:cNvPr id="5" name="Content Placeholder 2"/>
          <p:cNvSpPr txBox="1">
            <a:spLocks/>
          </p:cNvSpPr>
          <p:nvPr/>
        </p:nvSpPr>
        <p:spPr>
          <a:xfrm>
            <a:off x="1981200" y="1524000"/>
            <a:ext cx="5181600" cy="2133600"/>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b="1" noProof="1" smtClean="0">
                <a:latin typeface="Lucida Sans Typewriter"/>
                <a:cs typeface="Lucida Sans Typewriter"/>
              </a:rPr>
              <a:t>var</a:t>
            </a:r>
            <a:r>
              <a:rPr lang="en-US" sz="1200" noProof="1" smtClean="0">
                <a:latin typeface="Lucida Sans Typewriter"/>
                <a:cs typeface="Lucida Sans Typewriter"/>
              </a:rPr>
              <a:t> kernelFunctionFrequencyVectors = </a:t>
            </a:r>
          </a:p>
          <a:p>
            <a:pPr marL="0" indent="0">
              <a:spcBef>
                <a:spcPts val="800"/>
              </a:spcBef>
              <a:buFont typeface="Arial" pitchFamily="34" charset="0"/>
              <a:buNone/>
            </a:pPr>
            <a:r>
              <a:rPr lang="en-US" sz="1200" noProof="1" smtClean="0">
                <a:latin typeface="Lucida Sans Typewriter"/>
                <a:cs typeface="Lucida Sans Typewriter"/>
              </a:rPr>
              <a:t>    cluster.Function(kernel, </a:t>
            </a:r>
            <a:r>
              <a:rPr lang="en-US" sz="1200" noProof="1" smtClean="0">
                <a:latin typeface="Lucida Sans Typewriter"/>
                <a:cs typeface="Lucida Sans Typewriter"/>
              </a:rPr>
              <a:t>“syscalls!*”)</a:t>
            </a:r>
            <a:endParaRPr lang="en-US" sz="1200" noProof="1" smtClean="0">
              <a:latin typeface="Lucida Sans Typewriter"/>
              <a:cs typeface="Lucida Sans Typewriter"/>
            </a:endParaRPr>
          </a:p>
          <a:p>
            <a:pPr marL="0" indent="0">
              <a:spcBef>
                <a:spcPts val="800"/>
              </a:spcBef>
              <a:buFont typeface="Arial" pitchFamily="34" charset="0"/>
              <a:buNone/>
            </a:pPr>
            <a:r>
              <a:rPr lang="en-US" sz="1200" noProof="1" smtClean="0">
                <a:latin typeface="Lucida Sans Typewriter"/>
                <a:cs typeface="Lucida Sans Typewriter"/>
              </a:rPr>
              <a:t>    .Where(evt =&gt; evt.time &lt; Now.AddMinutes(3))</a:t>
            </a:r>
          </a:p>
          <a:p>
            <a:pPr marL="0" indent="0">
              <a:spcBef>
                <a:spcPts val="800"/>
              </a:spcBef>
              <a:buFont typeface="Arial" pitchFamily="34" charset="0"/>
              <a:buNone/>
            </a:pPr>
            <a:r>
              <a:rPr lang="en-US" sz="1200" noProof="1" smtClean="0">
                <a:latin typeface="Lucida Sans Typewriter"/>
                <a:cs typeface="Lucida Sans Typewriter"/>
              </a:rPr>
              <a:t>    .Select(evt =&gt; new { Machine = fay.MachineID(), </a:t>
            </a:r>
          </a:p>
          <a:p>
            <a:pPr marL="0" indent="0">
              <a:buFont typeface="Arial" pitchFamily="34" charset="0"/>
              <a:buNone/>
            </a:pPr>
            <a:r>
              <a:rPr lang="en-US" sz="1200" noProof="1" smtClean="0">
                <a:latin typeface="Lucida Sans Typewriter"/>
                <a:cs typeface="Lucida Sans Typewriter"/>
              </a:rPr>
              <a:t>                         Interval = evt.Cycles / CPS,</a:t>
            </a:r>
          </a:p>
          <a:p>
            <a:pPr marL="0" indent="0">
              <a:buFont typeface="Arial" pitchFamily="34" charset="0"/>
              <a:buNone/>
            </a:pPr>
            <a:r>
              <a:rPr lang="en-US" sz="1200" noProof="1" smtClean="0">
                <a:latin typeface="Lucida Sans Typewriter"/>
                <a:cs typeface="Lucida Sans Typewriter"/>
              </a:rPr>
              <a:t>                         Function = </a:t>
            </a:r>
            <a:r>
              <a:rPr lang="en-US" sz="1200" noProof="1" smtClean="0">
                <a:latin typeface="Lucida Sans Typewriter"/>
                <a:cs typeface="Lucida Sans Typewriter"/>
              </a:rPr>
              <a:t>evt.CallerAddr })</a:t>
            </a:r>
            <a:endParaRPr lang="en-US" sz="1200" noProof="1" smtClean="0">
              <a:latin typeface="Lucida Sans Typewriter"/>
              <a:cs typeface="Lucida Sans Typewriter"/>
            </a:endParaRPr>
          </a:p>
          <a:p>
            <a:pPr marL="0" indent="0">
              <a:buFont typeface="Arial" pitchFamily="34" charset="0"/>
              <a:buNone/>
            </a:pPr>
            <a:r>
              <a:rPr lang="en-US" sz="1200" noProof="1" smtClean="0">
                <a:latin typeface="Lucida Sans Typewriter"/>
                <a:cs typeface="Lucida Sans Typewriter"/>
              </a:rPr>
              <a:t>    .GroupBy(evt =&gt; evt, </a:t>
            </a:r>
          </a:p>
          <a:p>
            <a:pPr marL="0" indent="0">
              <a:buFont typeface="Arial" pitchFamily="34" charset="0"/>
              <a:buNone/>
            </a:pPr>
            <a:r>
              <a:rPr lang="en-US" sz="1200" noProof="1" smtClean="0">
                <a:latin typeface="Lucida Sans Typewriter"/>
                <a:cs typeface="Lucida Sans Typewriter"/>
              </a:rPr>
              <a:t>     (k,g) =&gt; new { key = k, count = g.Count() }); </a:t>
            </a:r>
            <a:endParaRPr lang="en-US" sz="1200" noProof="1">
              <a:latin typeface="Lucida Sans Typewriter"/>
              <a:cs typeface="Lucida Sans Typewriter"/>
            </a:endParaRPr>
          </a:p>
        </p:txBody>
      </p:sp>
      <p:sp>
        <p:nvSpPr>
          <p:cNvPr id="6" name="Content Placeholder 2"/>
          <p:cNvSpPr txBox="1">
            <a:spLocks/>
          </p:cNvSpPr>
          <p:nvPr/>
        </p:nvSpPr>
        <p:spPr>
          <a:xfrm>
            <a:off x="4419600" y="4114800"/>
            <a:ext cx="4648200" cy="2514600"/>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200" noProof="1" smtClean="0">
                <a:latin typeface="Lucida Sans Typewriter"/>
                <a:cs typeface="Lucida Sans Typewriter"/>
              </a:rPr>
              <a:t>Vectors OneKMeansStep(Vectors vs, Vectors cs)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vs.GroupBy(v =&gt; Nearest(v, cs))</a:t>
            </a:r>
          </a:p>
          <a:p>
            <a:pPr marL="0" indent="0">
              <a:buFont typeface="Arial" pitchFamily="34" charset="0"/>
              <a:buNone/>
            </a:pPr>
            <a:r>
              <a:rPr lang="en-US" sz="1200" noProof="1" smtClean="0">
                <a:latin typeface="Lucida Sans Typewriter"/>
                <a:cs typeface="Lucida Sans Typewriter"/>
              </a:rPr>
              <a:t>    .Select(g =&gt; g.Aggregate((x,y) </a:t>
            </a:r>
          </a:p>
          <a:p>
            <a:pPr marL="0" indent="0">
              <a:buFont typeface="Arial" pitchFamily="34" charset="0"/>
              <a:buNone/>
            </a:pPr>
            <a:r>
              <a:rPr lang="en-US" sz="1200" noProof="1" smtClean="0">
                <a:latin typeface="Lucida Sans Typewriter"/>
                <a:cs typeface="Lucida Sans Typewriter"/>
              </a:rPr>
              <a:t>                           =&gt; x+y)/g.Count());</a:t>
            </a:r>
          </a:p>
          <a:p>
            <a:pPr marL="0" indent="0">
              <a:buFont typeface="Arial" pitchFamily="34" charset="0"/>
              <a:buNone/>
            </a:pPr>
            <a:r>
              <a:rPr lang="en-US" sz="1200" noProof="1" smtClean="0">
                <a:latin typeface="Lucida Sans Typewriter"/>
                <a:cs typeface="Lucida Sans Typewriter"/>
              </a:rPr>
              <a:t>}</a:t>
            </a:r>
          </a:p>
          <a:p>
            <a:pPr marL="0" indent="0">
              <a:buFont typeface="Arial" pitchFamily="34" charset="0"/>
              <a:buNone/>
            </a:pPr>
            <a:endParaRPr lang="en-US" sz="1200" noProof="1" smtClean="0">
              <a:latin typeface="Lucida Sans Typewriter"/>
              <a:cs typeface="Lucida Sans Typewriter"/>
            </a:endParaRPr>
          </a:p>
          <a:p>
            <a:pPr marL="0" indent="0">
              <a:buFont typeface="Arial" pitchFamily="34" charset="0"/>
              <a:buNone/>
            </a:pPr>
            <a:r>
              <a:rPr lang="en-US" sz="1200" noProof="1" smtClean="0">
                <a:latin typeface="Lucida Sans Typewriter"/>
                <a:cs typeface="Lucida Sans Typewriter"/>
              </a:rPr>
              <a:t>Vectors KMeans(Vectors vs, Vectors cs, int K) {</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for</a:t>
            </a:r>
            <a:r>
              <a:rPr lang="en-US" sz="1200" noProof="1" smtClean="0">
                <a:latin typeface="Lucida Sans Typewriter"/>
                <a:cs typeface="Lucida Sans Typewriter"/>
              </a:rPr>
              <a:t> (</a:t>
            </a:r>
            <a:r>
              <a:rPr lang="en-US" sz="1200" b="1" noProof="1" smtClean="0">
                <a:latin typeface="Lucida Sans Typewriter"/>
                <a:cs typeface="Lucida Sans Typewriter"/>
              </a:rPr>
              <a:t>int</a:t>
            </a:r>
            <a:r>
              <a:rPr lang="en-US" sz="1200" noProof="1" smtClean="0">
                <a:latin typeface="Lucida Sans Typewriter"/>
                <a:cs typeface="Lucida Sans Typewriter"/>
              </a:rPr>
              <a:t> i=0; i &lt; K; ++i)</a:t>
            </a:r>
          </a:p>
          <a:p>
            <a:pPr marL="0" indent="0">
              <a:buFont typeface="Arial" pitchFamily="34" charset="0"/>
              <a:buNone/>
            </a:pPr>
            <a:r>
              <a:rPr lang="en-US" sz="1200" noProof="1">
                <a:latin typeface="Lucida Sans Typewriter"/>
                <a:cs typeface="Lucida Sans Typewriter"/>
              </a:rPr>
              <a:t> </a:t>
            </a:r>
            <a:r>
              <a:rPr lang="en-US" sz="1200" noProof="1" smtClean="0">
                <a:latin typeface="Lucida Sans Typewriter"/>
                <a:cs typeface="Lucida Sans Typewriter"/>
              </a:rPr>
              <a:t>       cs = OneKMeansStep(vs, cs);</a:t>
            </a:r>
          </a:p>
          <a:p>
            <a:pPr marL="0" indent="0">
              <a:buFont typeface="Arial" pitchFamily="34" charset="0"/>
              <a:buNone/>
            </a:pPr>
            <a:r>
              <a:rPr lang="en-US" sz="1200" noProof="1" smtClean="0">
                <a:latin typeface="Lucida Sans Typewriter"/>
                <a:cs typeface="Lucida Sans Typewriter"/>
              </a:rPr>
              <a:t>    </a:t>
            </a:r>
            <a:r>
              <a:rPr lang="en-US" sz="1200" b="1" noProof="1" smtClean="0">
                <a:latin typeface="Lucida Sans Typewriter"/>
                <a:cs typeface="Lucida Sans Typewriter"/>
              </a:rPr>
              <a:t>return</a:t>
            </a:r>
            <a:r>
              <a:rPr lang="en-US" sz="1200" noProof="1" smtClean="0">
                <a:latin typeface="Lucida Sans Typewriter"/>
                <a:cs typeface="Lucida Sans Typewriter"/>
              </a:rPr>
              <a:t> cs;</a:t>
            </a:r>
          </a:p>
          <a:p>
            <a:pPr marL="0" indent="0">
              <a:buFont typeface="Arial" pitchFamily="34" charset="0"/>
              <a:buNone/>
            </a:pPr>
            <a:r>
              <a:rPr lang="en-US" sz="1200" noProof="1" smtClean="0">
                <a:latin typeface="Lucida Sans Typewriter"/>
                <a:cs typeface="Lucida Sans Typewriter"/>
              </a:rPr>
              <a:t>}</a:t>
            </a:r>
          </a:p>
        </p:txBody>
      </p:sp>
      <p:sp>
        <p:nvSpPr>
          <p:cNvPr id="7" name="Title 6"/>
          <p:cNvSpPr>
            <a:spLocks noGrp="1"/>
          </p:cNvSpPr>
          <p:nvPr>
            <p:ph type="title"/>
          </p:nvPr>
        </p:nvSpPr>
        <p:spPr>
          <a:xfrm>
            <a:off x="0" y="274638"/>
            <a:ext cx="9144000" cy="1143000"/>
          </a:xfrm>
        </p:spPr>
        <p:txBody>
          <a:bodyPr>
            <a:normAutofit/>
          </a:bodyPr>
          <a:lstStyle/>
          <a:p>
            <a:r>
              <a:rPr lang="en-US" dirty="0" smtClean="0"/>
              <a:t>Fay K-Means Behavior-Analysis Code</a:t>
            </a:r>
            <a:endParaRPr lang="en-US" dirty="0"/>
          </a:p>
        </p:txBody>
      </p:sp>
    </p:spTree>
    <p:custDataLst>
      <p:tags r:id="rId1"/>
    </p:custDataLst>
    <p:extLst>
      <p:ext uri="{BB962C8B-B14F-4D97-AF65-F5344CB8AC3E}">
        <p14:creationId xmlns:p14="http://schemas.microsoft.com/office/powerpoint/2010/main" val="1471401963"/>
      </p:ext>
    </p:extLst>
  </p:cSld>
  <p:clrMapOvr>
    <a:masterClrMapping/>
  </p:clrMapOvr>
  <mc:AlternateContent xmlns:mc="http://schemas.openxmlformats.org/markup-compatibility/2006" xmlns:p14="http://schemas.microsoft.com/office/powerpoint/2010/main">
    <mc:Choice Requires="p14">
      <p:transition spd="slow" p14:dur="2000" advTm="40712"/>
    </mc:Choice>
    <mc:Fallback xmlns="">
      <p:transition spd="slow" advTm="4071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D68EB7B-46B2-4F12-A9B7-A515DFFCC9BA}" type="slidenum">
              <a:rPr lang="en-US" smtClean="0"/>
              <a:pPr/>
              <a:t>7</a:t>
            </a:fld>
            <a:endParaRPr lang="en-US"/>
          </a:p>
        </p:txBody>
      </p:sp>
      <p:sp>
        <p:nvSpPr>
          <p:cNvPr id="5" name="Content Placeholder 2"/>
          <p:cNvSpPr txBox="1">
            <a:spLocks/>
          </p:cNvSpPr>
          <p:nvPr/>
        </p:nvSpPr>
        <p:spPr>
          <a:xfrm>
            <a:off x="381000" y="1524000"/>
            <a:ext cx="8077200" cy="4114800"/>
          </a:xfrm>
          <a:prstGeom prst="rect">
            <a:avLst/>
          </a:prstGeom>
          <a:ln>
            <a:noFill/>
          </a:ln>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noProof="1" smtClean="0">
                <a:latin typeface="Lucida Sans Typewriter"/>
                <a:cs typeface="Lucida Sans Typewriter"/>
              </a:rPr>
              <a:t>var</a:t>
            </a:r>
            <a:r>
              <a:rPr lang="en-US" sz="2000" noProof="1" smtClean="0">
                <a:latin typeface="Lucida Sans Typewriter"/>
                <a:cs typeface="Lucida Sans Typewriter"/>
              </a:rPr>
              <a:t> kernelFunctionFrequencyVectors = </a:t>
            </a:r>
          </a:p>
          <a:p>
            <a:pPr marL="0" indent="0">
              <a:spcBef>
                <a:spcPts val="800"/>
              </a:spcBef>
              <a:buFont typeface="Arial" pitchFamily="34" charset="0"/>
              <a:buNone/>
            </a:pPr>
            <a:r>
              <a:rPr lang="en-US" sz="2000" noProof="1" smtClean="0">
                <a:latin typeface="Lucida Sans Typewriter"/>
                <a:cs typeface="Lucida Sans Typewriter"/>
              </a:rPr>
              <a:t>    cluster.Function(kernel, </a:t>
            </a:r>
            <a:r>
              <a:rPr lang="en-US" sz="2000" noProof="1" smtClean="0">
                <a:latin typeface="Lucida Sans Typewriter"/>
                <a:cs typeface="Lucida Sans Typewriter"/>
              </a:rPr>
              <a:t>“syscalls!*”)</a:t>
            </a:r>
            <a:endParaRPr lang="en-US" sz="2000" noProof="1" smtClean="0">
              <a:latin typeface="Lucida Sans Typewriter"/>
              <a:cs typeface="Lucida Sans Typewriter"/>
            </a:endParaRPr>
          </a:p>
          <a:p>
            <a:pPr marL="0" indent="0">
              <a:spcBef>
                <a:spcPts val="800"/>
              </a:spcBef>
              <a:buFont typeface="Arial" pitchFamily="34" charset="0"/>
              <a:buNone/>
            </a:pPr>
            <a:r>
              <a:rPr lang="en-US" sz="2000" noProof="1" smtClean="0">
                <a:latin typeface="Lucida Sans Typewriter"/>
                <a:cs typeface="Lucida Sans Typewriter"/>
              </a:rPr>
              <a:t>    .Where(evt =&gt; evt.time &lt; Now.AddMinutes(3))</a:t>
            </a:r>
          </a:p>
          <a:p>
            <a:pPr marL="0" indent="0">
              <a:spcBef>
                <a:spcPts val="800"/>
              </a:spcBef>
              <a:buFont typeface="Arial" pitchFamily="34" charset="0"/>
              <a:buNone/>
            </a:pPr>
            <a:r>
              <a:rPr lang="en-US" sz="2000" noProof="1" smtClean="0">
                <a:latin typeface="Lucida Sans Typewriter"/>
                <a:cs typeface="Lucida Sans Typewriter"/>
              </a:rPr>
              <a:t>    .Select(evt =&gt; new { Machine = fay.MachineID(), </a:t>
            </a:r>
          </a:p>
          <a:p>
            <a:pPr marL="0" indent="0">
              <a:buFont typeface="Arial" pitchFamily="34" charset="0"/>
              <a:buNone/>
            </a:pPr>
            <a:r>
              <a:rPr lang="en-US" sz="2000" noProof="1" smtClean="0">
                <a:latin typeface="Lucida Sans Typewriter"/>
                <a:cs typeface="Lucida Sans Typewriter"/>
              </a:rPr>
              <a:t>                   </a:t>
            </a:r>
            <a:r>
              <a:rPr lang="en-US" sz="2000" noProof="1" smtClean="0">
                <a:latin typeface="Lucida Sans Typewriter"/>
                <a:cs typeface="Lucida Sans Typewriter"/>
              </a:rPr>
              <a:t>    </a:t>
            </a:r>
            <a:r>
              <a:rPr lang="en-US" sz="2000" noProof="1" smtClean="0">
                <a:latin typeface="Lucida Sans Typewriter"/>
                <a:cs typeface="Lucida Sans Typewriter"/>
              </a:rPr>
              <a:t>Interval = evt.Cycles / CPS,</a:t>
            </a:r>
          </a:p>
          <a:p>
            <a:pPr marL="0" indent="0">
              <a:buFont typeface="Arial" pitchFamily="34" charset="0"/>
              <a:buNone/>
            </a:pPr>
            <a:r>
              <a:rPr lang="en-US" sz="2000" noProof="1" smtClean="0">
                <a:latin typeface="Lucida Sans Typewriter"/>
                <a:cs typeface="Lucida Sans Typewriter"/>
              </a:rPr>
              <a:t>                 </a:t>
            </a:r>
            <a:r>
              <a:rPr lang="en-US" sz="2000" noProof="1" smtClean="0">
                <a:latin typeface="Lucida Sans Typewriter"/>
                <a:cs typeface="Lucida Sans Typewriter"/>
              </a:rPr>
              <a:t>      </a:t>
            </a:r>
            <a:r>
              <a:rPr lang="en-US" sz="2000" noProof="1" smtClean="0">
                <a:latin typeface="Lucida Sans Typewriter"/>
                <a:cs typeface="Lucida Sans Typewriter"/>
              </a:rPr>
              <a:t>Function = </a:t>
            </a:r>
            <a:r>
              <a:rPr lang="en-US" sz="2000" noProof="1" smtClean="0">
                <a:latin typeface="Lucida Sans Typewriter"/>
                <a:cs typeface="Lucida Sans Typewriter"/>
              </a:rPr>
              <a:t>evt.CallerAddr })</a:t>
            </a:r>
            <a:endParaRPr lang="en-US" sz="2000" noProof="1" smtClean="0">
              <a:latin typeface="Lucida Sans Typewriter"/>
              <a:cs typeface="Lucida Sans Typewriter"/>
            </a:endParaRPr>
          </a:p>
          <a:p>
            <a:pPr marL="0" indent="0">
              <a:buFont typeface="Arial" pitchFamily="34" charset="0"/>
              <a:buNone/>
            </a:pPr>
            <a:r>
              <a:rPr lang="en-US" sz="2000" noProof="1" smtClean="0">
                <a:latin typeface="Lucida Sans Typewriter"/>
                <a:cs typeface="Lucida Sans Typewriter"/>
              </a:rPr>
              <a:t>    .GroupBy(evt =&gt; evt, </a:t>
            </a:r>
          </a:p>
          <a:p>
            <a:pPr marL="0" indent="0">
              <a:buFont typeface="Arial" pitchFamily="34" charset="0"/>
              <a:buNone/>
            </a:pPr>
            <a:r>
              <a:rPr lang="en-US" sz="2000" noProof="1" smtClean="0">
                <a:latin typeface="Lucida Sans Typewriter"/>
                <a:cs typeface="Lucida Sans Typewriter"/>
              </a:rPr>
              <a:t>     (k,g) =&gt; new { key = k, count = g.Count() }); </a:t>
            </a:r>
            <a:endParaRPr lang="en-US" sz="2000" noProof="1">
              <a:latin typeface="Lucida Sans Typewriter"/>
              <a:cs typeface="Lucida Sans Typewriter"/>
            </a:endParaRPr>
          </a:p>
        </p:txBody>
      </p:sp>
      <p:sp>
        <p:nvSpPr>
          <p:cNvPr id="7" name="Title 6"/>
          <p:cNvSpPr>
            <a:spLocks noGrp="1"/>
          </p:cNvSpPr>
          <p:nvPr>
            <p:ph type="title"/>
          </p:nvPr>
        </p:nvSpPr>
        <p:spPr>
          <a:xfrm>
            <a:off x="0" y="274638"/>
            <a:ext cx="9144000" cy="1143000"/>
          </a:xfrm>
        </p:spPr>
        <p:txBody>
          <a:bodyPr>
            <a:normAutofit/>
          </a:bodyPr>
          <a:lstStyle/>
          <a:p>
            <a:r>
              <a:rPr lang="en-US" dirty="0" smtClean="0"/>
              <a:t>Fay K-Means Behavior-Analysis Code</a:t>
            </a:r>
            <a:endParaRPr lang="en-US" dirty="0"/>
          </a:p>
        </p:txBody>
      </p:sp>
    </p:spTree>
    <p:custDataLst>
      <p:tags r:id="rId1"/>
    </p:custDataLst>
    <p:extLst>
      <p:ext uri="{BB962C8B-B14F-4D97-AF65-F5344CB8AC3E}">
        <p14:creationId xmlns:p14="http://schemas.microsoft.com/office/powerpoint/2010/main" val="1504386911"/>
      </p:ext>
    </p:extLst>
  </p:cSld>
  <p:clrMapOvr>
    <a:masterClrMapping/>
  </p:clrMapOvr>
  <mc:AlternateContent xmlns:mc="http://schemas.openxmlformats.org/markup-compatibility/2006" xmlns:p14="http://schemas.microsoft.com/office/powerpoint/2010/main">
    <mc:Choice Requires="p14">
      <p:transition spd="slow" p14:dur="2000" advTm="40712"/>
    </mc:Choice>
    <mc:Fallback xmlns="">
      <p:transition spd="slow" advTm="40712"/>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Fay vs. Specialized Tracing</a:t>
            </a:r>
            <a:endParaRPr lang="en-US" dirty="0"/>
          </a:p>
        </p:txBody>
      </p:sp>
      <p:sp>
        <p:nvSpPr>
          <p:cNvPr id="3" name="Content Placeholder 2"/>
          <p:cNvSpPr>
            <a:spLocks noGrp="1"/>
          </p:cNvSpPr>
          <p:nvPr>
            <p:ph idx="1"/>
          </p:nvPr>
        </p:nvSpPr>
        <p:spPr/>
        <p:txBody>
          <a:bodyPr/>
          <a:lstStyle/>
          <a:p>
            <a:r>
              <a:rPr lang="en-US" dirty="0" smtClean="0"/>
              <a:t>Could’ve </a:t>
            </a:r>
            <a:r>
              <a:rPr lang="en-US" dirty="0" smtClean="0"/>
              <a:t>built </a:t>
            </a:r>
            <a:r>
              <a:rPr lang="en-US" dirty="0" smtClean="0"/>
              <a:t>a specialized tool for this</a:t>
            </a:r>
          </a:p>
          <a:p>
            <a:pPr lvl="1"/>
            <a:r>
              <a:rPr lang="en-US" dirty="0"/>
              <a:t>Automatic categorization of behavior (</a:t>
            </a:r>
            <a:r>
              <a:rPr lang="en-US" dirty="0" err="1"/>
              <a:t>Fmeter</a:t>
            </a:r>
            <a:r>
              <a:rPr lang="en-US" dirty="0" smtClean="0"/>
              <a:t>)</a:t>
            </a:r>
          </a:p>
          <a:p>
            <a:pPr lvl="1"/>
            <a:endParaRPr lang="en-US" dirty="0"/>
          </a:p>
          <a:p>
            <a:r>
              <a:rPr lang="en-US" dirty="0" smtClean="0"/>
              <a:t>Fay is general, but can efficiently do</a:t>
            </a:r>
          </a:p>
          <a:p>
            <a:pPr lvl="1"/>
            <a:r>
              <a:rPr lang="en-US" dirty="0" smtClean="0"/>
              <a:t>Tracing </a:t>
            </a:r>
            <a:r>
              <a:rPr lang="en-US" dirty="0" smtClean="0"/>
              <a:t>across abstractions, systems (Magpie)</a:t>
            </a:r>
          </a:p>
          <a:p>
            <a:pPr lvl="1"/>
            <a:r>
              <a:rPr lang="en-US" dirty="0" smtClean="0"/>
              <a:t>Predicated and windowed tracing (Streams)</a:t>
            </a:r>
          </a:p>
          <a:p>
            <a:pPr lvl="1"/>
            <a:r>
              <a:rPr lang="en-US" dirty="0" smtClean="0"/>
              <a:t>Probabilistic tracing (</a:t>
            </a:r>
            <a:r>
              <a:rPr lang="en-US" dirty="0" err="1" smtClean="0"/>
              <a:t>Chopstix</a:t>
            </a:r>
            <a:r>
              <a:rPr lang="en-US" dirty="0" smtClean="0"/>
              <a:t>)</a:t>
            </a:r>
          </a:p>
          <a:p>
            <a:pPr lvl="1"/>
            <a:r>
              <a:rPr lang="en-US" dirty="0" smtClean="0"/>
              <a:t>Flight recorders, performance counters, …</a:t>
            </a:r>
            <a:endParaRPr lang="en-US" dirty="0"/>
          </a:p>
        </p:txBody>
      </p:sp>
      <p:sp>
        <p:nvSpPr>
          <p:cNvPr id="4" name="Slide Number Placeholder 3"/>
          <p:cNvSpPr>
            <a:spLocks noGrp="1"/>
          </p:cNvSpPr>
          <p:nvPr>
            <p:ph type="sldNum" sz="quarter" idx="12"/>
          </p:nvPr>
        </p:nvSpPr>
        <p:spPr/>
        <p:txBody>
          <a:bodyPr/>
          <a:lstStyle/>
          <a:p>
            <a:fld id="{8D68EB7B-46B2-4F12-A9B7-A515DFFCC9BA}" type="slidenum">
              <a:rPr lang="en-US" smtClean="0"/>
              <a:pPr/>
              <a:t>8</a:t>
            </a:fld>
            <a:endParaRPr lang="en-US"/>
          </a:p>
        </p:txBody>
      </p:sp>
    </p:spTree>
    <p:extLst>
      <p:ext uri="{BB962C8B-B14F-4D97-AF65-F5344CB8AC3E}">
        <p14:creationId xmlns:p14="http://schemas.microsoft.com/office/powerpoint/2010/main" val="1210258512"/>
      </p:ext>
    </p:extLst>
  </p:cSld>
  <p:clrMapOvr>
    <a:masterClrMapping/>
  </p:clrMapOvr>
  <mc:AlternateContent xmlns:mc="http://schemas.openxmlformats.org/markup-compatibility/2006" xmlns:p14="http://schemas.microsoft.com/office/powerpoint/2010/main">
    <mc:Choice Requires="p14">
      <p:transition spd="slow" p14:dur="2000" advTm="18857"/>
    </mc:Choice>
    <mc:Fallback xmlns="">
      <p:transition spd="slow" advTm="18857"/>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Takeaways</a:t>
            </a:r>
            <a:endParaRPr lang="en-US" dirty="0"/>
          </a:p>
        </p:txBody>
      </p:sp>
      <p:sp>
        <p:nvSpPr>
          <p:cNvPr id="3" name="Content Placeholder 2"/>
          <p:cNvSpPr>
            <a:spLocks noGrp="1"/>
          </p:cNvSpPr>
          <p:nvPr>
            <p:ph idx="1"/>
          </p:nvPr>
        </p:nvSpPr>
        <p:spPr>
          <a:xfrm>
            <a:off x="457200" y="1600200"/>
            <a:ext cx="8382000" cy="4800600"/>
          </a:xfrm>
        </p:spPr>
        <p:txBody>
          <a:bodyPr>
            <a:normAutofit/>
          </a:bodyPr>
          <a:lstStyle/>
          <a:p>
            <a:pPr marL="0" indent="0">
              <a:buNone/>
            </a:pPr>
            <a:r>
              <a:rPr lang="en-US" b="1" dirty="0" smtClean="0"/>
              <a:t>Fay: </a:t>
            </a:r>
            <a:r>
              <a:rPr lang="en-US" dirty="0" smtClean="0"/>
              <a:t>Flexible monitoring of distributed executions</a:t>
            </a:r>
          </a:p>
          <a:p>
            <a:pPr lvl="1"/>
            <a:r>
              <a:rPr lang="en-US" i="1" dirty="0" smtClean="0"/>
              <a:t>Can be applied to </a:t>
            </a:r>
            <a:r>
              <a:rPr lang="en-US" i="1" dirty="0"/>
              <a:t>existing, live Windows servers</a:t>
            </a:r>
            <a:endParaRPr lang="en-US" i="1" dirty="0" smtClean="0"/>
          </a:p>
          <a:p>
            <a:pPr marL="514350" indent="-514350">
              <a:spcBef>
                <a:spcPts val="1400"/>
              </a:spcBef>
              <a:buFont typeface="+mj-lt"/>
              <a:buAutoNum type="arabicPeriod"/>
            </a:pPr>
            <a:r>
              <a:rPr lang="en-US" b="1" dirty="0"/>
              <a:t>S</a:t>
            </a:r>
            <a:r>
              <a:rPr lang="en-US" b="1" dirty="0" smtClean="0"/>
              <a:t>ingle query </a:t>
            </a:r>
            <a:r>
              <a:rPr lang="en-US" dirty="0" smtClean="0"/>
              <a:t>specifies both </a:t>
            </a:r>
            <a:r>
              <a:rPr lang="en-US" dirty="0"/>
              <a:t>tracing &amp; </a:t>
            </a:r>
            <a:r>
              <a:rPr lang="en-US" dirty="0" smtClean="0"/>
              <a:t>analysis</a:t>
            </a:r>
          </a:p>
          <a:p>
            <a:pPr lvl="1"/>
            <a:r>
              <a:rPr lang="en-US" i="1" dirty="0" smtClean="0"/>
              <a:t>Easy to write &amp; enables automatic optimizations</a:t>
            </a:r>
          </a:p>
          <a:p>
            <a:pPr marL="514350" indent="-514350">
              <a:spcBef>
                <a:spcPts val="1400"/>
              </a:spcBef>
              <a:buFont typeface="+mj-lt"/>
              <a:buAutoNum type="arabicPeriod"/>
            </a:pPr>
            <a:r>
              <a:rPr lang="en-US" b="1" dirty="0" smtClean="0"/>
              <a:t>Pervasively data-parallel</a:t>
            </a:r>
            <a:r>
              <a:rPr lang="en-US" dirty="0" smtClean="0"/>
              <a:t>,</a:t>
            </a:r>
            <a:r>
              <a:rPr lang="en-US" dirty="0"/>
              <a:t> </a:t>
            </a:r>
            <a:r>
              <a:rPr lang="en-US" dirty="0" smtClean="0"/>
              <a:t>scalable processing</a:t>
            </a:r>
          </a:p>
          <a:p>
            <a:pPr lvl="1"/>
            <a:r>
              <a:rPr lang="en-US" i="1" dirty="0" smtClean="0"/>
              <a:t>Same model within machines </a:t>
            </a:r>
            <a:r>
              <a:rPr lang="en-US" i="1" dirty="0"/>
              <a:t>&amp; </a:t>
            </a:r>
            <a:r>
              <a:rPr lang="en-US" i="1" dirty="0" smtClean="0"/>
              <a:t>across clusters</a:t>
            </a:r>
          </a:p>
          <a:p>
            <a:pPr marL="514350" indent="-514350">
              <a:spcBef>
                <a:spcPts val="1400"/>
              </a:spcBef>
              <a:buFont typeface="+mj-lt"/>
              <a:buAutoNum type="arabicPeriod"/>
            </a:pPr>
            <a:r>
              <a:rPr lang="en-US" b="1" dirty="0" smtClean="0"/>
              <a:t>Inline, safe machine-</a:t>
            </a:r>
            <a:r>
              <a:rPr lang="en-US" b="1" dirty="0"/>
              <a:t>code </a:t>
            </a:r>
            <a:r>
              <a:rPr lang="en-US" dirty="0" smtClean="0"/>
              <a:t>at </a:t>
            </a:r>
            <a:r>
              <a:rPr lang="en-US" dirty="0" err="1" smtClean="0"/>
              <a:t>tracepoints</a:t>
            </a:r>
            <a:endParaRPr lang="en-US" dirty="0" smtClean="0"/>
          </a:p>
          <a:p>
            <a:pPr lvl="1"/>
            <a:r>
              <a:rPr lang="en-US" i="1" dirty="0" smtClean="0"/>
              <a:t>Allows </a:t>
            </a:r>
            <a:r>
              <a:rPr lang="en-US" i="1" dirty="0" smtClean="0"/>
              <a:t>us to do computation right at data source</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8D68EB7B-46B2-4F12-A9B7-A515DFFCC9BA}" type="slidenum">
              <a:rPr lang="en-US" smtClean="0"/>
              <a:pPr/>
              <a:t>9</a:t>
            </a:fld>
            <a:endParaRPr lang="en-US" dirty="0"/>
          </a:p>
        </p:txBody>
      </p:sp>
    </p:spTree>
    <p:custDataLst>
      <p:tags r:id="rId1"/>
    </p:custDataLst>
    <p:extLst>
      <p:ext uri="{BB962C8B-B14F-4D97-AF65-F5344CB8AC3E}">
        <p14:creationId xmlns:p14="http://schemas.microsoft.com/office/powerpoint/2010/main" val="1934898932"/>
      </p:ext>
    </p:extLst>
  </p:cSld>
  <p:clrMapOvr>
    <a:masterClrMapping/>
  </p:clrMapOvr>
  <mc:AlternateContent xmlns:mc="http://schemas.openxmlformats.org/markup-compatibility/2006" xmlns:p14="http://schemas.microsoft.com/office/powerpoint/2010/main">
    <mc:Choice Requires="p14">
      <p:transition spd="slow" p14:dur="2000" advTm="57562"/>
    </mc:Choice>
    <mc:Fallback xmlns="">
      <p:transition spd="slow" advTm="575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7|13.5"/>
</p:tagLst>
</file>

<file path=ppt/tags/tag2.xml><?xml version="1.0" encoding="utf-8"?>
<p:tagLst xmlns:a="http://schemas.openxmlformats.org/drawingml/2006/main" xmlns:r="http://schemas.openxmlformats.org/officeDocument/2006/relationships" xmlns:p="http://schemas.openxmlformats.org/presentationml/2006/main">
  <p:tag name="TIMING" val="|16.7|13.5"/>
</p:tagLst>
</file>

<file path=ppt/tags/tag3.xml><?xml version="1.0" encoding="utf-8"?>
<p:tagLst xmlns:a="http://schemas.openxmlformats.org/drawingml/2006/main" xmlns:r="http://schemas.openxmlformats.org/officeDocument/2006/relationships" xmlns:p="http://schemas.openxmlformats.org/presentationml/2006/main">
  <p:tag name="TIMING" val="|10.8|22.9|8.8"/>
</p:tagLst>
</file>

<file path=ppt/tags/tag4.xml><?xml version="1.0" encoding="utf-8"?>
<p:tagLst xmlns:a="http://schemas.openxmlformats.org/drawingml/2006/main" xmlns:r="http://schemas.openxmlformats.org/officeDocument/2006/relationships" xmlns:p="http://schemas.openxmlformats.org/presentationml/2006/main">
  <p:tag name="TIMING" val="|16.7|13.5"/>
</p:tagLst>
</file>

<file path=ppt/tags/tag5.xml><?xml version="1.0" encoding="utf-8"?>
<p:tagLst xmlns:a="http://schemas.openxmlformats.org/drawingml/2006/main" xmlns:r="http://schemas.openxmlformats.org/officeDocument/2006/relationships" xmlns:p="http://schemas.openxmlformats.org/presentationml/2006/main">
  <p:tag name="TIMING" val="|10.8|22.9|8.8"/>
</p:tagLst>
</file>

<file path=ppt/tags/tag6.xml><?xml version="1.0" encoding="utf-8"?>
<p:tagLst xmlns:a="http://schemas.openxmlformats.org/drawingml/2006/main" xmlns:r="http://schemas.openxmlformats.org/officeDocument/2006/relationships" xmlns:p="http://schemas.openxmlformats.org/presentationml/2006/main">
  <p:tag name="TIMING" val="|10.8|22.9|8.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bg1"/>
          </a:solidFill>
        </a:ln>
      </a:spPr>
      <a:bodyPr rtlCol="0" anchor="ctr"/>
      <a:lstStyle>
        <a:defPPr algn="ctr">
          <a:defRPr b="1" dirty="0" smtClean="0"/>
        </a:defPPr>
      </a:lstStyle>
      <a:style>
        <a:lnRef idx="2">
          <a:schemeClr val="accent1">
            <a:shade val="50000"/>
          </a:schemeClr>
        </a:lnRef>
        <a:fillRef idx="1">
          <a:schemeClr val="accent1"/>
        </a:fillRef>
        <a:effectRef idx="0">
          <a:schemeClr val="accent1"/>
        </a:effectRef>
        <a:fontRef idx="minor">
          <a:schemeClr val="lt1"/>
        </a:fontRef>
      </a:style>
    </a:spDef>
    <a:lnDef>
      <a:spPr>
        <a:ln w="38100">
          <a:tailEnd type="arrow"/>
        </a:ln>
      </a:spPr>
      <a:bodyPr/>
      <a:lstStyle/>
      <a:style>
        <a:lnRef idx="1">
          <a:schemeClr val="accent1"/>
        </a:lnRef>
        <a:fillRef idx="0">
          <a:schemeClr val="accent1"/>
        </a:fillRef>
        <a:effectRef idx="0">
          <a:schemeClr val="accent1"/>
        </a:effectRef>
        <a:fontRef idx="minor">
          <a:schemeClr val="tx1"/>
        </a:fontRef>
      </a:style>
    </a:lnDef>
    <a:txDef>
      <a:spPr/>
      <a:bodyPr vert="horz" lIns="91440" tIns="45720" rIns="91440" bIns="45720" rtlCol="0">
        <a:noAutofit/>
      </a:bodyPr>
      <a:lstStyle>
        <a:defPPr marL="0" indent="0">
          <a:buFont typeface="Arial" pitchFamily="34" charset="0"/>
          <a:buNone/>
          <a:defRPr sz="1200" noProof="1" smtClean="0">
            <a:latin typeface="Lucida Sans Typewriter"/>
            <a:cs typeface="Lucida Sans Typewriter"/>
          </a:defRPr>
        </a:defPPr>
      </a:lstStyle>
      <a:style>
        <a:lnRef idx="1">
          <a:schemeClr val="accent3"/>
        </a:lnRef>
        <a:fillRef idx="2">
          <a:schemeClr val="accent3"/>
        </a:fillRef>
        <a:effectRef idx="1">
          <a:schemeClr val="accent3"/>
        </a:effectRef>
        <a:fontRef idx="minor">
          <a:schemeClr val="dk1"/>
        </a:fontRef>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3532</Words>
  <Application>Microsoft Office PowerPoint</Application>
  <PresentationFormat>On-screen Show (4:3)</PresentationFormat>
  <Paragraphs>585</Paragraphs>
  <Slides>30</Slides>
  <Notes>27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Extensible Distributed Tracing from Kernels to Clusters</vt:lpstr>
      <vt:lpstr>Wouldn’t it be nice if…</vt:lpstr>
      <vt:lpstr>Let’s imagine...</vt:lpstr>
      <vt:lpstr>Cluster-mining with Fay</vt:lpstr>
      <vt:lpstr>Cluster-mining with Fay</vt:lpstr>
      <vt:lpstr>Fay K-Means Behavior-Analysis Code</vt:lpstr>
      <vt:lpstr>Fay K-Means Behavior-Analysis Code</vt:lpstr>
      <vt:lpstr>Fay vs. Specialized Tracing</vt:lpstr>
      <vt:lpstr>Key Takeaways</vt:lpstr>
      <vt:lpstr>K-Means: Single, Unified Fay Query</vt:lpstr>
      <vt:lpstr>Fay is Data-Parallel on Cluster</vt:lpstr>
      <vt:lpstr>Fay is Data-Parallel on Cluster</vt:lpstr>
      <vt:lpstr>Fay is Data-Parallel on Cluster</vt:lpstr>
      <vt:lpstr>Fay is Data-Parallel within Machines</vt:lpstr>
      <vt:lpstr>Processing w/o Fay Optimizations</vt:lpstr>
      <vt:lpstr>Traditional Trace Processing</vt:lpstr>
      <vt:lpstr>Takeaways so far</vt:lpstr>
      <vt:lpstr>Safety of Fay Tracing Probes</vt:lpstr>
      <vt:lpstr>Key Takeaways, Again</vt:lpstr>
      <vt:lpstr>Installing and Executing Fay Tracing</vt:lpstr>
      <vt:lpstr>Low-level Code Instrumentation</vt:lpstr>
      <vt:lpstr>Low-level Code Instrumentation</vt:lpstr>
      <vt:lpstr>Low-level Code Instrumentation</vt:lpstr>
      <vt:lpstr>What’s Fay’s Performance &amp; Scalability?</vt:lpstr>
      <vt:lpstr>Fay Scalability on a Cluster</vt:lpstr>
      <vt:lpstr>More Fay Implementation Details</vt:lpstr>
      <vt:lpstr>Conclusion</vt:lpstr>
      <vt:lpstr>Backup</vt:lpstr>
      <vt:lpstr>A Fay Trace Query</vt:lpstr>
      <vt:lpstr>A Fay Trace Query</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WinDI: Pervasive Tracing in Windows</dc:title>
  <dc:creator>Simon Peter</dc:creator>
  <cp:lastModifiedBy>Simon</cp:lastModifiedBy>
  <cp:revision>1420</cp:revision>
  <dcterms:created xsi:type="dcterms:W3CDTF">2009-08-28T21:16:45Z</dcterms:created>
  <dcterms:modified xsi:type="dcterms:W3CDTF">2011-10-25T11:45:14Z</dcterms:modified>
</cp:coreProperties>
</file>