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302" r:id="rId4"/>
    <p:sldId id="258" r:id="rId5"/>
    <p:sldId id="259" r:id="rId6"/>
    <p:sldId id="322" r:id="rId7"/>
    <p:sldId id="378" r:id="rId8"/>
    <p:sldId id="394" r:id="rId9"/>
    <p:sldId id="346" r:id="rId10"/>
    <p:sldId id="260" r:id="rId11"/>
    <p:sldId id="261" r:id="rId12"/>
    <p:sldId id="262" r:id="rId13"/>
    <p:sldId id="263" r:id="rId14"/>
    <p:sldId id="305" r:id="rId15"/>
    <p:sldId id="348" r:id="rId16"/>
    <p:sldId id="355" r:id="rId17"/>
    <p:sldId id="376" r:id="rId18"/>
    <p:sldId id="352" r:id="rId19"/>
    <p:sldId id="381" r:id="rId20"/>
    <p:sldId id="382" r:id="rId21"/>
    <p:sldId id="384" r:id="rId22"/>
    <p:sldId id="385" r:id="rId23"/>
    <p:sldId id="388" r:id="rId24"/>
    <p:sldId id="389" r:id="rId25"/>
    <p:sldId id="403" r:id="rId26"/>
    <p:sldId id="391" r:id="rId27"/>
    <p:sldId id="393" r:id="rId28"/>
    <p:sldId id="404" r:id="rId29"/>
    <p:sldId id="399" r:id="rId30"/>
    <p:sldId id="273" r:id="rId31"/>
    <p:sldId id="269" r:id="rId32"/>
    <p:sldId id="400" r:id="rId33"/>
    <p:sldId id="271" r:id="rId34"/>
    <p:sldId id="276" r:id="rId35"/>
    <p:sldId id="405" r:id="rId36"/>
    <p:sldId id="278" r:id="rId37"/>
  </p:sldIdLst>
  <p:sldSz cx="9144000" cy="6858000" type="screen4x3"/>
  <p:notesSz cx="6985000" cy="92837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  <a:srgbClr val="FFFFFF"/>
    <a:srgbClr val="0303BD"/>
    <a:srgbClr val="B10AFC"/>
    <a:srgbClr val="D60093"/>
    <a:srgbClr val="2319EB"/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3" autoAdjust="0"/>
    <p:restoredTop sz="73143" autoAdjust="0"/>
  </p:normalViewPr>
  <p:slideViewPr>
    <p:cSldViewPr>
      <p:cViewPr>
        <p:scale>
          <a:sx n="66" d="100"/>
          <a:sy n="66" d="100"/>
        </p:scale>
        <p:origin x="-5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8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956550" y="1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r">
              <a:defRPr sz="1200"/>
            </a:lvl1pPr>
          </a:lstStyle>
          <a:p>
            <a:fld id="{F06BEBF5-0662-4F41-B483-F88D5FC77885}" type="datetimeFigureOut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956550" y="8817905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r">
              <a:defRPr sz="1200"/>
            </a:lvl1pPr>
          </a:lstStyle>
          <a:p>
            <a:fld id="{879DA4E6-EF5C-4A59-9E9B-5B5104E238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10006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56550" y="1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r">
              <a:defRPr sz="1200"/>
            </a:lvl1pPr>
          </a:lstStyle>
          <a:p>
            <a:fld id="{A0CCD358-4A74-4CDD-93A5-E7BAF07505B1}" type="datetimeFigureOut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2" tIns="46476" rIns="92952" bIns="4647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2" tIns="46476" rIns="92952" bIns="46476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56550" y="8817905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r">
              <a:defRPr sz="1200"/>
            </a:lvl1pPr>
          </a:lstStyle>
          <a:p>
            <a:fld id="{64B88386-9327-4578-8C2C-C10749544DD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8651652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altLang="zh-CN" baseline="0" dirty="0" smtClean="0">
              <a:sym typeface="Wingdings" pitchFamily="2" charset="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5523C-8246-45C4-81EF-B055984A4C83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BDD8-A6F4-4FFD-8016-68DFC044C6D7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BACE-1584-49EB-B5C2-A3FD07023F23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0A7B-09D0-4BFE-A637-08040940F585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C590-6569-4217-B804-279CDC0B228A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0A8-5327-492C-93BD-9930A5E33587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35-0001-4DE6-94BC-8351E403A5D6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A7AC-4087-4E57-A8D3-BF8B1347DDD5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73E9-7C8B-4852-8B85-0F6290A33EF3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4009-1DA6-47AD-A47F-C62427D4795C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DC8C-73A4-4466-ABAA-19FA72419717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AB557-4840-4D86-879B-DF5EADBDB0EC}" type="datetime1">
              <a:rPr lang="zh-CN" altLang="en-US" smtClean="0"/>
              <a:pPr/>
              <a:t>2011/11/22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521246"/>
            <a:ext cx="8208912" cy="197165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PEREGRINE:</a:t>
            </a:r>
            <a:br>
              <a:rPr lang="en-US" altLang="zh-CN" b="1" dirty="0" smtClean="0"/>
            </a:br>
            <a:r>
              <a:rPr lang="en-US" altLang="zh-CN" b="1" dirty="0" smtClean="0"/>
              <a:t>Efficient Deterministic Multithreading through Schedule Relaxation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9512" y="3068960"/>
            <a:ext cx="4176464" cy="331236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</a:rPr>
              <a:t>Heming Cui</a:t>
            </a:r>
            <a:r>
              <a:rPr lang="en-US" altLang="zh-CN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altLang="zh-CN" dirty="0" err="1" smtClean="0">
                <a:solidFill>
                  <a:schemeClr val="tx1"/>
                </a:solidFill>
              </a:rPr>
              <a:t>Jingyue</a:t>
            </a:r>
            <a:r>
              <a:rPr lang="en-US" altLang="zh-CN" dirty="0" smtClean="0">
                <a:solidFill>
                  <a:schemeClr val="tx1"/>
                </a:solidFill>
              </a:rPr>
              <a:t> Wu,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John Gallagher,</a:t>
            </a:r>
          </a:p>
          <a:p>
            <a:r>
              <a:rPr lang="en-US" altLang="zh-CN" dirty="0" err="1" smtClean="0">
                <a:solidFill>
                  <a:schemeClr val="tx1"/>
                </a:solidFill>
              </a:rPr>
              <a:t>Huayang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Guo</a:t>
            </a:r>
            <a:r>
              <a:rPr lang="en-US" altLang="zh-CN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altLang="zh-CN" dirty="0" err="1" smtClean="0">
                <a:solidFill>
                  <a:schemeClr val="tx1"/>
                </a:solidFill>
              </a:rPr>
              <a:t>Junfeng</a:t>
            </a:r>
            <a:r>
              <a:rPr lang="en-US" altLang="zh-CN" dirty="0" smtClean="0">
                <a:solidFill>
                  <a:schemeClr val="tx1"/>
                </a:solidFill>
              </a:rPr>
              <a:t> Yang</a:t>
            </a: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Software Systems Lab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Columbia University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47106" name="Picture 2" descr="http://3.bp.blogspot.com/-yHP2QoGkEjA/TVlUUoqVrMI/AAAAAAAAC34/V3MflCj82f0/s1600/peregrine-falcon-fastest-animal-in-the-worl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068960"/>
            <a:ext cx="4295800" cy="3201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PEREGRINE: Efficient DMT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b="1" i="1" dirty="0" smtClean="0"/>
              <a:t>Schedule Relaxation</a:t>
            </a:r>
          </a:p>
          <a:p>
            <a:pPr lvl="1"/>
            <a:r>
              <a:rPr lang="en-US" altLang="zh-CN" dirty="0" smtClean="0"/>
              <a:t>Record execution trace for new input</a:t>
            </a:r>
          </a:p>
          <a:p>
            <a:pPr lvl="1"/>
            <a:r>
              <a:rPr lang="en-US" altLang="zh-CN" dirty="0" smtClean="0"/>
              <a:t>Relax trace into </a:t>
            </a:r>
            <a:r>
              <a:rPr lang="en-US" altLang="zh-CN" b="1" i="1" dirty="0" smtClean="0"/>
              <a:t>hybrid schedule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Reuse on many inputs: deterministic + efficient</a:t>
            </a:r>
          </a:p>
          <a:p>
            <a:pPr lvl="2"/>
            <a:r>
              <a:rPr lang="en-US" altLang="zh-CN" dirty="0" smtClean="0"/>
              <a:t>Reuse rate is high (e.g., 90.3% for Apache, [TERN OSDI '10])</a:t>
            </a:r>
          </a:p>
          <a:p>
            <a:pPr lvl="2"/>
            <a:r>
              <a:rPr lang="en-US" altLang="zh-CN" dirty="0" smtClean="0"/>
              <a:t>Automatic using new program analysis techniques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Run in Linux, user space</a:t>
            </a:r>
          </a:p>
          <a:p>
            <a:r>
              <a:rPr lang="en-US" altLang="zh-CN" dirty="0" smtClean="0"/>
              <a:t>Handle </a:t>
            </a:r>
            <a:r>
              <a:rPr lang="en-US" altLang="zh-CN" dirty="0" err="1" smtClean="0"/>
              <a:t>Pthread</a:t>
            </a:r>
            <a:r>
              <a:rPr lang="en-US" altLang="zh-CN" dirty="0" smtClean="0"/>
              <a:t> synchronization operations</a:t>
            </a:r>
          </a:p>
          <a:p>
            <a:r>
              <a:rPr lang="en-US" altLang="zh-CN" dirty="0" smtClean="0"/>
              <a:t>Work with server programs [TERN OSDI '10]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Evaluated on a diverse set of 18 programs</a:t>
            </a:r>
          </a:p>
          <a:p>
            <a:pPr lvl="1"/>
            <a:r>
              <a:rPr lang="en-US" altLang="zh-CN" dirty="0" smtClean="0"/>
              <a:t>4 real applications: Apache, PBZip2, </a:t>
            </a:r>
            <a:r>
              <a:rPr lang="en-US" altLang="zh-CN" dirty="0" err="1" smtClean="0"/>
              <a:t>aget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pfscan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13 scientific programs (10 from SPLASH2, 3 from PARSEC)</a:t>
            </a:r>
          </a:p>
          <a:p>
            <a:pPr lvl="1"/>
            <a:r>
              <a:rPr lang="en-US" altLang="zh-CN" dirty="0" err="1" smtClean="0"/>
              <a:t>Racey</a:t>
            </a:r>
            <a:r>
              <a:rPr lang="en-US" altLang="zh-CN" dirty="0" smtClean="0"/>
              <a:t> (popular stress testing tool for DMT)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>
                <a:solidFill>
                  <a:srgbClr val="00B050"/>
                </a:solidFill>
              </a:rPr>
              <a:t>Deterministically</a:t>
            </a:r>
            <a:r>
              <a:rPr lang="en-US" altLang="zh-CN" dirty="0" smtClean="0"/>
              <a:t> resolve all races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>
                <a:solidFill>
                  <a:srgbClr val="00B050"/>
                </a:solidFill>
              </a:rPr>
              <a:t>Efficient</a:t>
            </a:r>
            <a:r>
              <a:rPr lang="en-US" altLang="zh-CN" dirty="0" smtClean="0"/>
              <a:t>: 54% faster to 49% slower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>
                <a:solidFill>
                  <a:srgbClr val="00B050"/>
                </a:solidFill>
              </a:rPr>
              <a:t>Stable</a:t>
            </a:r>
            <a:r>
              <a:rPr lang="en-US" altLang="zh-CN" dirty="0" smtClean="0"/>
              <a:t>: frequently reuse schedules for 9 programs</a:t>
            </a:r>
          </a:p>
          <a:p>
            <a:pPr lvl="1"/>
            <a:r>
              <a:rPr lang="en-US" altLang="zh-CN" dirty="0" smtClean="0"/>
              <a:t>Many benefits: e.g., reuse good schedules [TERN OSDI '10]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D60093"/>
                </a:solidFill>
              </a:rPr>
              <a:t>PEREGRINE overview</a:t>
            </a:r>
          </a:p>
          <a:p>
            <a:r>
              <a:rPr lang="en-US" altLang="zh-CN" dirty="0" smtClean="0"/>
              <a:t>An example</a:t>
            </a:r>
          </a:p>
          <a:p>
            <a:r>
              <a:rPr lang="en-US" altLang="zh-CN" dirty="0" smtClean="0"/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7704" y="19776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PEREGRINE Overview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67544" y="1628800"/>
            <a:ext cx="1728192" cy="4320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>
                <a:solidFill>
                  <a:schemeClr val="tx1"/>
                </a:solidFill>
              </a:rPr>
              <a:t>Instrumentor</a:t>
            </a:r>
            <a:endParaRPr lang="en-US" altLang="zh-CN" b="1" dirty="0" smtClean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7544" y="2060848"/>
            <a:ext cx="172819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LLVM</a:t>
            </a:r>
          </a:p>
        </p:txBody>
      </p:sp>
      <p:sp>
        <p:nvSpPr>
          <p:cNvPr id="9" name="矩形 8"/>
          <p:cNvSpPr/>
          <p:nvPr/>
        </p:nvSpPr>
        <p:spPr>
          <a:xfrm>
            <a:off x="611560" y="3798332"/>
            <a:ext cx="1080120" cy="4320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Recorder</a:t>
            </a:r>
          </a:p>
        </p:txBody>
      </p:sp>
      <p:sp>
        <p:nvSpPr>
          <p:cNvPr id="10" name="矩形 9"/>
          <p:cNvSpPr/>
          <p:nvPr/>
        </p:nvSpPr>
        <p:spPr>
          <a:xfrm>
            <a:off x="611560" y="4230380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OS</a:t>
            </a:r>
          </a:p>
        </p:txBody>
      </p:sp>
      <p:sp>
        <p:nvSpPr>
          <p:cNvPr id="11" name="矩形 10"/>
          <p:cNvSpPr/>
          <p:nvPr/>
        </p:nvSpPr>
        <p:spPr>
          <a:xfrm>
            <a:off x="611560" y="3366284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Program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93638" y="4797152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Schedule Cache</a:t>
            </a:r>
            <a:endParaRPr lang="zh-CN" altLang="en-US" b="1" dirty="0"/>
          </a:p>
        </p:txBody>
      </p:sp>
      <p:cxnSp>
        <p:nvCxnSpPr>
          <p:cNvPr id="19" name="直接箭头连接符 18"/>
          <p:cNvCxnSpPr>
            <a:stCxn id="53" idx="2"/>
            <a:endCxn id="7" idx="0"/>
          </p:cNvCxnSpPr>
          <p:nvPr/>
        </p:nvCxnSpPr>
        <p:spPr>
          <a:xfrm>
            <a:off x="1331640" y="1268760"/>
            <a:ext cx="0" cy="360040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cxnSp>
        <p:nvCxnSpPr>
          <p:cNvPr id="26" name="直接箭头连接符 25"/>
          <p:cNvCxnSpPr>
            <a:stCxn id="9" idx="3"/>
            <a:endCxn id="96" idx="2"/>
          </p:cNvCxnSpPr>
          <p:nvPr/>
        </p:nvCxnSpPr>
        <p:spPr>
          <a:xfrm>
            <a:off x="1691680" y="4014356"/>
            <a:ext cx="576064" cy="36004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>
            <a:stCxn id="96" idx="4"/>
            <a:endCxn id="136" idx="1"/>
          </p:cNvCxnSpPr>
          <p:nvPr/>
        </p:nvCxnSpPr>
        <p:spPr>
          <a:xfrm flipV="1">
            <a:off x="3419872" y="4014356"/>
            <a:ext cx="576064" cy="36004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>
            <a:stCxn id="136" idx="3"/>
            <a:endCxn id="105" idx="2"/>
          </p:cNvCxnSpPr>
          <p:nvPr/>
        </p:nvCxnSpPr>
        <p:spPr>
          <a:xfrm>
            <a:off x="5076056" y="4014356"/>
            <a:ext cx="648072" cy="36004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46447" y="15475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INPUT</a:t>
            </a:r>
            <a:endParaRPr lang="zh-CN" altLang="en-US" b="1" i="1" dirty="0"/>
          </a:p>
        </p:txBody>
      </p:sp>
      <p:cxnSp>
        <p:nvCxnSpPr>
          <p:cNvPr id="35" name="直接箭头连接符 34"/>
          <p:cNvCxnSpPr>
            <a:stCxn id="32" idx="2"/>
            <a:endCxn id="37" idx="0"/>
          </p:cNvCxnSpPr>
          <p:nvPr/>
        </p:nvCxnSpPr>
        <p:spPr>
          <a:xfrm flipH="1">
            <a:off x="6336196" y="1916832"/>
            <a:ext cx="3148" cy="360040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endCxn id="41" idx="2"/>
          </p:cNvCxnSpPr>
          <p:nvPr/>
        </p:nvCxnSpPr>
        <p:spPr>
          <a:xfrm flipV="1">
            <a:off x="6300192" y="2718212"/>
            <a:ext cx="19198" cy="792088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436096" y="286222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&lt;</a:t>
            </a:r>
            <a:r>
              <a:rPr lang="en-US" altLang="zh-CN" b="1" dirty="0" err="1" smtClean="0"/>
              <a:t>Ci</a:t>
            </a:r>
            <a:r>
              <a:rPr lang="en-US" altLang="zh-CN" b="1" dirty="0" smtClean="0"/>
              <a:t>, Si&gt;</a:t>
            </a:r>
            <a:endParaRPr lang="zh-CN" altLang="en-US" b="1" dirty="0"/>
          </a:p>
        </p:txBody>
      </p:sp>
      <p:sp>
        <p:nvSpPr>
          <p:cNvPr id="53" name="矩形 52"/>
          <p:cNvSpPr/>
          <p:nvPr/>
        </p:nvSpPr>
        <p:spPr>
          <a:xfrm>
            <a:off x="467544" y="836712"/>
            <a:ext cx="1728192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Program Source</a:t>
            </a:r>
          </a:p>
        </p:txBody>
      </p:sp>
      <p:cxnSp>
        <p:nvCxnSpPr>
          <p:cNvPr id="70" name="形状 69"/>
          <p:cNvCxnSpPr>
            <a:stCxn id="37" idx="1"/>
            <a:endCxn id="11" idx="0"/>
          </p:cNvCxnSpPr>
          <p:nvPr/>
        </p:nvCxnSpPr>
        <p:spPr>
          <a:xfrm rot="10800000" flipV="1">
            <a:off x="1151620" y="2528900"/>
            <a:ext cx="4572508" cy="837384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形状 70"/>
          <p:cNvCxnSpPr>
            <a:stCxn id="37" idx="3"/>
            <a:endCxn id="132" idx="0"/>
          </p:cNvCxnSpPr>
          <p:nvPr/>
        </p:nvCxnSpPr>
        <p:spPr>
          <a:xfrm>
            <a:off x="6948264" y="2528900"/>
            <a:ext cx="1044116" cy="837384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85326" y="2204864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Miss</a:t>
            </a:r>
            <a:endParaRPr lang="zh-CN" altLang="en-US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7020272" y="220486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Hit</a:t>
            </a:r>
            <a:endParaRPr lang="zh-CN" alt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5019255" y="3717032"/>
            <a:ext cx="704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&lt;C,S&gt;</a:t>
            </a:r>
            <a:endParaRPr lang="zh-CN" altLang="en-US" b="1" dirty="0"/>
          </a:p>
        </p:txBody>
      </p:sp>
      <p:sp>
        <p:nvSpPr>
          <p:cNvPr id="96" name="圆柱形 95"/>
          <p:cNvSpPr/>
          <p:nvPr/>
        </p:nvSpPr>
        <p:spPr>
          <a:xfrm>
            <a:off x="2267744" y="3366284"/>
            <a:ext cx="1152128" cy="1368152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Execution</a:t>
            </a:r>
          </a:p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Traces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05" name="圆柱形 104"/>
          <p:cNvSpPr/>
          <p:nvPr/>
        </p:nvSpPr>
        <p:spPr>
          <a:xfrm>
            <a:off x="5724128" y="3366284"/>
            <a:ext cx="1152128" cy="1368152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&lt;C1, S1&gt;</a:t>
            </a:r>
          </a:p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&lt;</a:t>
            </a:r>
            <a:r>
              <a:rPr lang="en-US" altLang="zh-CN" b="1" dirty="0" err="1" smtClean="0">
                <a:solidFill>
                  <a:schemeClr val="tx1"/>
                </a:solidFill>
              </a:rPr>
              <a:t>Cn</a:t>
            </a:r>
            <a:r>
              <a:rPr lang="en-US" altLang="zh-CN" b="1" dirty="0" smtClean="0">
                <a:solidFill>
                  <a:schemeClr val="tx1"/>
                </a:solidFill>
              </a:rPr>
              <a:t>, </a:t>
            </a:r>
            <a:r>
              <a:rPr lang="en-US" altLang="zh-CN" b="1" dirty="0" err="1" smtClean="0">
                <a:solidFill>
                  <a:schemeClr val="tx1"/>
                </a:solidFill>
              </a:rPr>
              <a:t>Sn</a:t>
            </a:r>
            <a:r>
              <a:rPr lang="en-US" altLang="zh-CN" b="1" dirty="0" smtClean="0">
                <a:solidFill>
                  <a:schemeClr val="tx1"/>
                </a:solidFill>
              </a:rPr>
              <a:t>&gt;</a:t>
            </a:r>
            <a:endParaRPr lang="zh-CN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713239" y="2555612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INPUT</a:t>
            </a:r>
            <a:r>
              <a:rPr lang="en-US" altLang="zh-CN" b="1" dirty="0" smtClean="0"/>
              <a:t>, Si</a:t>
            </a:r>
            <a:endParaRPr lang="zh-CN" altLang="en-US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2915816" y="234888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INPUT</a:t>
            </a:r>
            <a:endParaRPr lang="zh-CN" altLang="en-US" b="1" i="1" dirty="0"/>
          </a:p>
        </p:txBody>
      </p:sp>
      <p:sp>
        <p:nvSpPr>
          <p:cNvPr id="130" name="矩形 129"/>
          <p:cNvSpPr/>
          <p:nvPr/>
        </p:nvSpPr>
        <p:spPr>
          <a:xfrm>
            <a:off x="7452320" y="3798332"/>
            <a:ext cx="1080120" cy="4320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>
                <a:solidFill>
                  <a:schemeClr val="tx1"/>
                </a:solidFill>
              </a:rPr>
              <a:t>Replayer</a:t>
            </a:r>
            <a:endParaRPr lang="en-US" altLang="zh-CN" b="1" dirty="0" smtClean="0">
              <a:solidFill>
                <a:schemeClr val="tx1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452320" y="4230380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OS</a:t>
            </a:r>
          </a:p>
        </p:txBody>
      </p:sp>
      <p:sp>
        <p:nvSpPr>
          <p:cNvPr id="132" name="矩形 131"/>
          <p:cNvSpPr/>
          <p:nvPr/>
        </p:nvSpPr>
        <p:spPr>
          <a:xfrm>
            <a:off x="7452320" y="3366284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Program</a:t>
            </a:r>
          </a:p>
        </p:txBody>
      </p:sp>
      <p:sp>
        <p:nvSpPr>
          <p:cNvPr id="136" name="矩形 135"/>
          <p:cNvSpPr/>
          <p:nvPr/>
        </p:nvSpPr>
        <p:spPr>
          <a:xfrm>
            <a:off x="3995936" y="3798332"/>
            <a:ext cx="1080120" cy="4320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Analyzer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5724128" y="2276872"/>
            <a:ext cx="1224136" cy="504056"/>
            <a:chOff x="5724128" y="2276872"/>
            <a:chExt cx="1224136" cy="504056"/>
          </a:xfrm>
        </p:grpSpPr>
        <p:sp>
          <p:nvSpPr>
            <p:cNvPr id="37" name="菱形 36"/>
            <p:cNvSpPr/>
            <p:nvPr/>
          </p:nvSpPr>
          <p:spPr>
            <a:xfrm>
              <a:off x="5724128" y="2276872"/>
              <a:ext cx="1224136" cy="504056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68144" y="2348880"/>
              <a:ext cx="902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/>
                <a:t>Match?</a:t>
              </a:r>
              <a:endParaRPr lang="zh-CN" altLang="en-US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4" grpId="0"/>
      <p:bldP spid="32" grpId="0"/>
      <p:bldP spid="47" grpId="0"/>
      <p:bldP spid="53" grpId="0" animBg="1"/>
      <p:bldP spid="75" grpId="0"/>
      <p:bldP spid="76" grpId="0"/>
      <p:bldP spid="77" grpId="0"/>
      <p:bldP spid="96" grpId="0" animBg="1"/>
      <p:bldP spid="105" grpId="0" animBg="1"/>
      <p:bldP spid="124" grpId="0"/>
      <p:bldP spid="125" grpId="0"/>
      <p:bldP spid="130" grpId="0" animBg="1"/>
      <p:bldP spid="131" grpId="0" animBg="1"/>
      <p:bldP spid="132" grpId="0" animBg="1"/>
      <p:bldP spid="1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PEREGRINE overview</a:t>
            </a:r>
          </a:p>
          <a:p>
            <a:r>
              <a:rPr lang="en-US" altLang="zh-CN" b="1" dirty="0" smtClean="0">
                <a:solidFill>
                  <a:srgbClr val="D60093"/>
                </a:solidFill>
              </a:rPr>
              <a:t>An example</a:t>
            </a:r>
          </a:p>
          <a:p>
            <a:r>
              <a:rPr lang="en-US" altLang="zh-CN" dirty="0" smtClean="0"/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7504" y="116632"/>
            <a:ext cx="2142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An Example</a:t>
            </a:r>
            <a:endParaRPr lang="zh-CN" altLang="en-US" sz="3200" dirty="0"/>
          </a:p>
        </p:txBody>
      </p:sp>
      <p:sp>
        <p:nvSpPr>
          <p:cNvPr id="45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353873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[1]);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size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=1;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(worker);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worker();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endParaRPr lang="en-US" altLang="zh-CN" sz="15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if ((flag=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[3]))==1)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(“%d\n”, result);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worker()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char *data;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data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 </a:t>
            </a:r>
            <a:endParaRPr lang="en-US" altLang="zh-CN" sz="15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4" name="内容占位符 2"/>
          <p:cNvSpPr txBox="1">
            <a:spLocks/>
          </p:cNvSpPr>
          <p:nvPr/>
        </p:nvSpPr>
        <p:spPr>
          <a:xfrm>
            <a:off x="3790256" y="1124744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Read input.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3779912" y="1916832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Create children threads.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58" name="内容占位符 2"/>
          <p:cNvSpPr txBox="1">
            <a:spLocks/>
          </p:cNvSpPr>
          <p:nvPr/>
        </p:nvSpPr>
        <p:spPr>
          <a:xfrm>
            <a:off x="3790255" y="3284984"/>
            <a:ext cx="5053753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Read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from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“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result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”.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59" name="内容占位符 2"/>
          <p:cNvSpPr txBox="1">
            <a:spLocks/>
          </p:cNvSpPr>
          <p:nvPr/>
        </p:nvSpPr>
        <p:spPr>
          <a:xfrm>
            <a:off x="3779912" y="5517232"/>
            <a:ext cx="47628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Write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to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“result”.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0" name="内容占位符 2"/>
          <p:cNvSpPr txBox="1">
            <a:spLocks/>
          </p:cNvSpPr>
          <p:nvPr/>
        </p:nvSpPr>
        <p:spPr>
          <a:xfrm>
            <a:off x="3790255" y="4437112"/>
            <a:ext cx="4676607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Allocate data with “size/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”.</a:t>
            </a:r>
          </a:p>
        </p:txBody>
      </p:sp>
      <p:sp>
        <p:nvSpPr>
          <p:cNvPr id="61" name="内容占位符 2"/>
          <p:cNvSpPr txBox="1">
            <a:spLocks/>
          </p:cNvSpPr>
          <p:nvPr/>
        </p:nvSpPr>
        <p:spPr>
          <a:xfrm>
            <a:off x="3790256" y="4941168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Read data from disk and compute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22" name="内容占位符 2"/>
          <p:cNvSpPr txBox="1">
            <a:spLocks/>
          </p:cNvSpPr>
          <p:nvPr/>
        </p:nvSpPr>
        <p:spPr>
          <a:xfrm>
            <a:off x="3790256" y="5229200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Grab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mutex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3790256" y="2204864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Work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79512" y="1196752"/>
            <a:ext cx="3600400" cy="5040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27" name="矩形 26"/>
          <p:cNvSpPr/>
          <p:nvPr/>
        </p:nvSpPr>
        <p:spPr>
          <a:xfrm>
            <a:off x="179512" y="1700808"/>
            <a:ext cx="3600400" cy="5040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28" name="矩形 27"/>
          <p:cNvSpPr/>
          <p:nvPr/>
        </p:nvSpPr>
        <p:spPr>
          <a:xfrm>
            <a:off x="179512" y="2276872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29" name="矩形 28"/>
          <p:cNvSpPr/>
          <p:nvPr/>
        </p:nvSpPr>
        <p:spPr>
          <a:xfrm>
            <a:off x="179512" y="3356992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0" name="矩形 29"/>
          <p:cNvSpPr/>
          <p:nvPr/>
        </p:nvSpPr>
        <p:spPr>
          <a:xfrm>
            <a:off x="179512" y="2564904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1" name="矩形 30"/>
          <p:cNvSpPr/>
          <p:nvPr/>
        </p:nvSpPr>
        <p:spPr>
          <a:xfrm>
            <a:off x="179512" y="4437112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2" name="矩形 31"/>
          <p:cNvSpPr/>
          <p:nvPr/>
        </p:nvSpPr>
        <p:spPr>
          <a:xfrm>
            <a:off x="179512" y="4725144"/>
            <a:ext cx="3600400" cy="5040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3" name="矩形 32"/>
          <p:cNvSpPr/>
          <p:nvPr/>
        </p:nvSpPr>
        <p:spPr>
          <a:xfrm>
            <a:off x="179512" y="5301208"/>
            <a:ext cx="3600400" cy="79208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611560" y="2492896"/>
            <a:ext cx="5053753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Missing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26" name="内容占位符 2"/>
          <p:cNvSpPr txBox="1">
            <a:spLocks/>
          </p:cNvSpPr>
          <p:nvPr/>
        </p:nvSpPr>
        <p:spPr>
          <a:xfrm>
            <a:off x="3779912" y="2780928"/>
            <a:ext cx="5053753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if “flag” is 1, update “result”.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79512" y="2852936"/>
            <a:ext cx="3600400" cy="43204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5" name="矩形 34"/>
          <p:cNvSpPr/>
          <p:nvPr/>
        </p:nvSpPr>
        <p:spPr>
          <a:xfrm>
            <a:off x="179512" y="3068960"/>
            <a:ext cx="3600400" cy="5040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6" name="矩形 35"/>
          <p:cNvSpPr/>
          <p:nvPr/>
        </p:nvSpPr>
        <p:spPr>
          <a:xfrm>
            <a:off x="179512" y="5589240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8" grpId="0"/>
      <p:bldP spid="59" grpId="0"/>
      <p:bldP spid="60" grpId="0"/>
      <p:bldP spid="61" grpId="0"/>
      <p:bldP spid="22" grpId="0"/>
      <p:bldP spid="23" grpId="0"/>
      <p:bldP spid="24" grpId="0" animBg="1"/>
      <p:bldP spid="24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1" animBg="1"/>
      <p:bldP spid="30" grpId="2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25" grpId="0"/>
      <p:bldP spid="26" grpId="0"/>
      <p:bldP spid="34" grpId="0" animBg="1"/>
      <p:bldP spid="34" grpId="1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7504" y="116632"/>
            <a:ext cx="2395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err="1" smtClean="0"/>
              <a:t>Instrumentor</a:t>
            </a:r>
            <a:endParaRPr lang="zh-CN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353873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[1]);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size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=1;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(worker);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worker();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Missing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if ((flag=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[3]))==1)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(“%d\n”, result);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worker()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char *data;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data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); 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4" name="内容占位符 2"/>
          <p:cNvSpPr txBox="1">
            <a:spLocks/>
          </p:cNvSpPr>
          <p:nvPr/>
        </p:nvSpPr>
        <p:spPr>
          <a:xfrm>
            <a:off x="3779912" y="1124744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Instrument command line arguments.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3779912" y="4941168"/>
            <a:ext cx="5364088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Instrument read() function within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7504" y="116632"/>
            <a:ext cx="2395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err="1" smtClean="0"/>
              <a:t>Instrumentor</a:t>
            </a:r>
            <a:endParaRPr lang="zh-CN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353873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[1]);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size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=1;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(worker);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worker();</a:t>
            </a:r>
          </a:p>
          <a:p>
            <a:pPr>
              <a:buNone/>
            </a:pP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// Missing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if ((flag=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[3]))==1)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(“%d\n”, result);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worker()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char *data;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data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); 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result += …;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4" name="内容占位符 2"/>
          <p:cNvSpPr txBox="1">
            <a:spLocks/>
          </p:cNvSpPr>
          <p:nvPr/>
        </p:nvSpPr>
        <p:spPr>
          <a:xfrm>
            <a:off x="3779912" y="1124744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Instrument command line arguments.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3779912" y="5013176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Instrument read() function.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7" name="内容占位符 2"/>
          <p:cNvSpPr txBox="1">
            <a:spLocks/>
          </p:cNvSpPr>
          <p:nvPr/>
        </p:nvSpPr>
        <p:spPr>
          <a:xfrm>
            <a:off x="3707904" y="1988840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Instrument synchronization operation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3766720" y="5301208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Instrument synchronization operation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9" name="内容占位符 2"/>
          <p:cNvSpPr txBox="1">
            <a:spLocks/>
          </p:cNvSpPr>
          <p:nvPr/>
        </p:nvSpPr>
        <p:spPr>
          <a:xfrm>
            <a:off x="3779912" y="5805264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Instrument synchronization operation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397589" y="107921"/>
            <a:ext cx="6638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      $./</a:t>
            </a:r>
            <a:r>
              <a:rPr lang="en-US" altLang="zh-CN" sz="3200" dirty="0" err="1" smtClean="0">
                <a:solidFill>
                  <a:srgbClr val="0303BD"/>
                </a:solidFill>
              </a:rPr>
              <a:t>a.out</a:t>
            </a:r>
            <a:r>
              <a:rPr lang="en-US" altLang="zh-CN" sz="3200" dirty="0" smtClean="0">
                <a:solidFill>
                  <a:srgbClr val="0303BD"/>
                </a:solidFill>
              </a:rPr>
              <a:t>  2  2  0                    </a:t>
            </a:r>
            <a:r>
              <a:rPr lang="en-US" altLang="zh-CN" sz="3200" dirty="0" smtClean="0"/>
              <a:t>Recorder</a:t>
            </a:r>
            <a:endParaRPr lang="zh-CN" altLang="en-US" sz="3200" dirty="0"/>
          </a:p>
        </p:txBody>
      </p:sp>
      <p:sp>
        <p:nvSpPr>
          <p:cNvPr id="45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353873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[1]);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size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=1;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(worker);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worker();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Missing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if ((flag=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[3]))==1)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(“%d\n”, result);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worker()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char *data;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data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 </a:t>
            </a:r>
            <a:endParaRPr lang="en-US" altLang="zh-CN" sz="15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3851920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内容占位符 2"/>
          <p:cNvSpPr txBox="1">
            <a:spLocks/>
          </p:cNvSpPr>
          <p:nvPr/>
        </p:nvSpPr>
        <p:spPr>
          <a:xfrm>
            <a:off x="709228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35" name="内容占位符 2"/>
          <p:cNvSpPr txBox="1">
            <a:spLocks/>
          </p:cNvSpPr>
          <p:nvPr/>
        </p:nvSpPr>
        <p:spPr>
          <a:xfrm>
            <a:off x="3851920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3851920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3851920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3851920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noProof="0" dirty="0" err="1" smtClean="0"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内容占位符 2"/>
          <p:cNvSpPr txBox="1">
            <a:spLocks/>
          </p:cNvSpPr>
          <p:nvPr/>
        </p:nvSpPr>
        <p:spPr>
          <a:xfrm>
            <a:off x="385192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内容占位符 2"/>
          <p:cNvSpPr txBox="1">
            <a:spLocks/>
          </p:cNvSpPr>
          <p:nvPr/>
        </p:nvSpPr>
        <p:spPr>
          <a:xfrm>
            <a:off x="385192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内容占位符 2"/>
          <p:cNvSpPr txBox="1">
            <a:spLocks/>
          </p:cNvSpPr>
          <p:nvPr/>
        </p:nvSpPr>
        <p:spPr>
          <a:xfrm>
            <a:off x="3851920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内容占位符 2"/>
          <p:cNvSpPr txBox="1">
            <a:spLocks/>
          </p:cNvSpPr>
          <p:nvPr/>
        </p:nvSpPr>
        <p:spPr>
          <a:xfrm>
            <a:off x="385192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3851920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内容占位符 2"/>
          <p:cNvSpPr txBox="1">
            <a:spLocks/>
          </p:cNvSpPr>
          <p:nvPr/>
        </p:nvSpPr>
        <p:spPr>
          <a:xfrm>
            <a:off x="3851920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(flag==1)==0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3851920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>
          <a:xfrm>
            <a:off x="4499992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66" name="内容占位符 2"/>
          <p:cNvSpPr txBox="1">
            <a:spLocks/>
          </p:cNvSpPr>
          <p:nvPr/>
        </p:nvSpPr>
        <p:spPr>
          <a:xfrm>
            <a:off x="3851920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7" name="内容占位符 2"/>
          <p:cNvSpPr txBox="1">
            <a:spLocks/>
          </p:cNvSpPr>
          <p:nvPr/>
        </p:nvSpPr>
        <p:spPr>
          <a:xfrm>
            <a:off x="3851920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8" name="内容占位符 2"/>
          <p:cNvSpPr txBox="1">
            <a:spLocks/>
          </p:cNvSpPr>
          <p:nvPr/>
        </p:nvSpPr>
        <p:spPr>
          <a:xfrm>
            <a:off x="3851920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630019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内容占位符 2"/>
          <p:cNvSpPr txBox="1">
            <a:spLocks/>
          </p:cNvSpPr>
          <p:nvPr/>
        </p:nvSpPr>
        <p:spPr>
          <a:xfrm>
            <a:off x="6300192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1" name="内容占位符 2"/>
          <p:cNvSpPr txBox="1">
            <a:spLocks/>
          </p:cNvSpPr>
          <p:nvPr/>
        </p:nvSpPr>
        <p:spPr>
          <a:xfrm>
            <a:off x="630019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6300192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6300192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>
          <a:xfrm>
            <a:off x="6300192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5" name="内容占位符 2"/>
          <p:cNvSpPr txBox="1">
            <a:spLocks/>
          </p:cNvSpPr>
          <p:nvPr/>
        </p:nvSpPr>
        <p:spPr>
          <a:xfrm>
            <a:off x="6300192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3851920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56" name="内容占位符 2"/>
          <p:cNvSpPr txBox="1">
            <a:spLocks/>
          </p:cNvSpPr>
          <p:nvPr/>
        </p:nvSpPr>
        <p:spPr>
          <a:xfrm>
            <a:off x="630019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51520" y="4725144"/>
            <a:ext cx="3528392" cy="576064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251520" y="1700808"/>
            <a:ext cx="3528392" cy="576064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4139952" y="2348880"/>
            <a:ext cx="1728192" cy="792088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355976" y="3573016"/>
            <a:ext cx="2016224" cy="792088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6804248" y="3573016"/>
            <a:ext cx="2016224" cy="792088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内容占位符 2"/>
          <p:cNvSpPr txBox="1">
            <a:spLocks/>
          </p:cNvSpPr>
          <p:nvPr/>
        </p:nvSpPr>
        <p:spPr>
          <a:xfrm>
            <a:off x="3851920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9" grpId="0"/>
      <p:bldP spid="50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55" grpId="0"/>
      <p:bldP spid="56" grpId="0"/>
      <p:bldP spid="51" grpId="0" animBg="1"/>
      <p:bldP spid="58" grpId="0" animBg="1"/>
      <p:bldP spid="59" grpId="0" animBg="1"/>
      <p:bldP spid="60" grpId="0" animBg="1"/>
      <p:bldP spid="61" grpId="0" animBg="1"/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397589" y="107921"/>
            <a:ext cx="6638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      $./</a:t>
            </a:r>
            <a:r>
              <a:rPr lang="en-US" altLang="zh-CN" sz="3200" dirty="0" err="1" smtClean="0">
                <a:solidFill>
                  <a:srgbClr val="0303BD"/>
                </a:solidFill>
              </a:rPr>
              <a:t>a.out</a:t>
            </a:r>
            <a:r>
              <a:rPr lang="en-US" altLang="zh-CN" sz="3200" dirty="0" smtClean="0">
                <a:solidFill>
                  <a:srgbClr val="0303BD"/>
                </a:solidFill>
              </a:rPr>
              <a:t>  2  2  0                    </a:t>
            </a:r>
            <a:r>
              <a:rPr lang="en-US" altLang="zh-CN" sz="3200" dirty="0" smtClean="0"/>
              <a:t>Recorder</a:t>
            </a:r>
            <a:endParaRPr lang="zh-CN" altLang="en-US" sz="3200" dirty="0"/>
          </a:p>
        </p:txBody>
      </p:sp>
      <p:grpSp>
        <p:nvGrpSpPr>
          <p:cNvPr id="46" name="组合 45"/>
          <p:cNvGrpSpPr/>
          <p:nvPr/>
        </p:nvGrpSpPr>
        <p:grpSpPr>
          <a:xfrm>
            <a:off x="3851920" y="1124744"/>
            <a:ext cx="5688632" cy="5112568"/>
            <a:chOff x="3851920" y="1124744"/>
            <a:chExt cx="5688632" cy="5112568"/>
          </a:xfrm>
        </p:grpSpPr>
        <p:grpSp>
          <p:nvGrpSpPr>
            <p:cNvPr id="48" name="组合 47"/>
            <p:cNvGrpSpPr/>
            <p:nvPr/>
          </p:nvGrpSpPr>
          <p:grpSpPr>
            <a:xfrm>
              <a:off x="3851920" y="1124744"/>
              <a:ext cx="5688632" cy="4824536"/>
              <a:chOff x="3851920" y="1124744"/>
              <a:chExt cx="5688632" cy="4824536"/>
            </a:xfrm>
          </p:grpSpPr>
          <p:sp>
            <p:nvSpPr>
              <p:cNvPr id="34" name="内容占位符 2"/>
              <p:cNvSpPr txBox="1">
                <a:spLocks/>
              </p:cNvSpPr>
              <p:nvPr/>
            </p:nvSpPr>
            <p:spPr>
              <a:xfrm>
                <a:off x="7092280" y="112474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1</a:t>
                </a:r>
              </a:p>
            </p:txBody>
          </p:sp>
          <p:sp>
            <p:nvSpPr>
              <p:cNvPr id="35" name="内容占位符 2"/>
              <p:cNvSpPr txBox="1">
                <a:spLocks/>
              </p:cNvSpPr>
              <p:nvPr/>
            </p:nvSpPr>
            <p:spPr>
              <a:xfrm>
                <a:off x="3851920" y="1772816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=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atoi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</a:p>
            </p:txBody>
          </p:sp>
          <p:sp>
            <p:nvSpPr>
              <p:cNvPr id="36" name="内容占位符 2"/>
              <p:cNvSpPr txBox="1">
                <a:spLocks/>
              </p:cNvSpPr>
              <p:nvPr/>
            </p:nvSpPr>
            <p:spPr>
              <a:xfrm>
                <a:off x="3851920" y="202484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size=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atoi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</a:p>
            </p:txBody>
          </p:sp>
          <p:sp>
            <p:nvSpPr>
              <p:cNvPr id="37" name="内容占位符 2"/>
              <p:cNvSpPr txBox="1">
                <a:spLocks/>
              </p:cNvSpPr>
              <p:nvPr/>
            </p:nvSpPr>
            <p:spPr>
              <a:xfrm>
                <a:off x="3851920" y="2276872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(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1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&lt;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)==1</a:t>
                </a:r>
              </a:p>
            </p:txBody>
          </p:sp>
          <p:sp>
            <p:nvSpPr>
              <p:cNvPr id="38" name="内容占位符 2"/>
              <p:cNvSpPr txBox="1">
                <a:spLocks/>
              </p:cNvSpPr>
              <p:nvPr/>
            </p:nvSpPr>
            <p:spPr>
              <a:xfrm>
                <a:off x="3851920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noProof="0" dirty="0" err="1" smtClean="0"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39" name="内容占位符 2"/>
              <p:cNvSpPr txBox="1">
                <a:spLocks/>
              </p:cNvSpPr>
              <p:nvPr/>
            </p:nvSpPr>
            <p:spPr>
              <a:xfrm>
                <a:off x="3851920" y="3068960"/>
                <a:ext cx="2880320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worker()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0" name="内容占位符 2"/>
              <p:cNvSpPr txBox="1">
                <a:spLocks/>
              </p:cNvSpPr>
              <p:nvPr/>
            </p:nvSpPr>
            <p:spPr>
              <a:xfrm>
                <a:off x="3851920" y="328498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data=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malloc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1" name="内容占位符 2"/>
              <p:cNvSpPr txBox="1">
                <a:spLocks/>
              </p:cNvSpPr>
              <p:nvPr/>
            </p:nvSpPr>
            <p:spPr>
              <a:xfrm>
                <a:off x="3851920" y="3537012"/>
                <a:ext cx="295232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(0&lt;size/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)==1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2" name="内容占位符 2"/>
              <p:cNvSpPr txBox="1">
                <a:spLocks/>
              </p:cNvSpPr>
              <p:nvPr/>
            </p:nvSpPr>
            <p:spPr>
              <a:xfrm>
                <a:off x="3851920" y="3789040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data[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i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]=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myRead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3" name="内容占位符 2"/>
              <p:cNvSpPr txBox="1">
                <a:spLocks/>
              </p:cNvSpPr>
              <p:nvPr/>
            </p:nvSpPr>
            <p:spPr>
              <a:xfrm>
                <a:off x="3851920" y="4041068"/>
                <a:ext cx="2664296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(1&lt;size/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)==0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9" name="内容占位符 2"/>
              <p:cNvSpPr txBox="1">
                <a:spLocks/>
              </p:cNvSpPr>
              <p:nvPr/>
            </p:nvSpPr>
            <p:spPr>
              <a:xfrm>
                <a:off x="3851920" y="5733256"/>
                <a:ext cx="2448272" cy="2160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(flag==1)==0</a:t>
                </a:r>
              </a:p>
            </p:txBody>
          </p:sp>
          <p:sp>
            <p:nvSpPr>
              <p:cNvPr id="50" name="内容占位符 2"/>
              <p:cNvSpPr txBox="1">
                <a:spLocks/>
              </p:cNvSpPr>
              <p:nvPr/>
            </p:nvSpPr>
            <p:spPr>
              <a:xfrm>
                <a:off x="3851920" y="2816932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lang="en-US" altLang="zh-CN" sz="1500" noProof="0" dirty="0" smtClean="0">
                    <a:latin typeface="Consolas" pitchFamily="49" charset="0"/>
                    <a:cs typeface="Consolas" pitchFamily="49" charset="0"/>
                  </a:rPr>
                  <a:t>(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2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&lt;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)==0</a:t>
                </a:r>
              </a:p>
            </p:txBody>
          </p:sp>
          <p:sp>
            <p:nvSpPr>
              <p:cNvPr id="52" name="内容占位符 2"/>
              <p:cNvSpPr txBox="1">
                <a:spLocks/>
              </p:cNvSpPr>
              <p:nvPr/>
            </p:nvSpPr>
            <p:spPr>
              <a:xfrm>
                <a:off x="4499992" y="112474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0</a:t>
                </a:r>
              </a:p>
            </p:txBody>
          </p:sp>
          <p:sp>
            <p:nvSpPr>
              <p:cNvPr id="66" name="内容占位符 2"/>
              <p:cNvSpPr txBox="1">
                <a:spLocks/>
              </p:cNvSpPr>
              <p:nvPr/>
            </p:nvSpPr>
            <p:spPr>
              <a:xfrm>
                <a:off x="3851920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67" name="内容占位符 2"/>
              <p:cNvSpPr txBox="1">
                <a:spLocks/>
              </p:cNvSpPr>
              <p:nvPr/>
            </p:nvSpPr>
            <p:spPr>
              <a:xfrm>
                <a:off x="3851920" y="4509120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result+=…;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68" name="内容占位符 2"/>
              <p:cNvSpPr txBox="1">
                <a:spLocks/>
              </p:cNvSpPr>
              <p:nvPr/>
            </p:nvSpPr>
            <p:spPr>
              <a:xfrm>
                <a:off x="3851920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69" name="内容占位符 2"/>
              <p:cNvSpPr txBox="1">
                <a:spLocks/>
              </p:cNvSpPr>
              <p:nvPr/>
            </p:nvSpPr>
            <p:spPr>
              <a:xfrm>
                <a:off x="6300192" y="328498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data=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malloc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0" name="内容占位符 2"/>
              <p:cNvSpPr txBox="1">
                <a:spLocks/>
              </p:cNvSpPr>
              <p:nvPr/>
            </p:nvSpPr>
            <p:spPr>
              <a:xfrm>
                <a:off x="6300192" y="3537012"/>
                <a:ext cx="269979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(0&lt;size/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)==1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1" name="内容占位符 2"/>
              <p:cNvSpPr txBox="1">
                <a:spLocks/>
              </p:cNvSpPr>
              <p:nvPr/>
            </p:nvSpPr>
            <p:spPr>
              <a:xfrm>
                <a:off x="6300192" y="3789040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data[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i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]=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myRead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2" name="内容占位符 2"/>
              <p:cNvSpPr txBox="1">
                <a:spLocks/>
              </p:cNvSpPr>
              <p:nvPr/>
            </p:nvSpPr>
            <p:spPr>
              <a:xfrm>
                <a:off x="6300192" y="4041068"/>
                <a:ext cx="3024336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(1&lt;size/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)==0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3" name="内容占位符 2"/>
              <p:cNvSpPr txBox="1">
                <a:spLocks/>
              </p:cNvSpPr>
              <p:nvPr/>
            </p:nvSpPr>
            <p:spPr>
              <a:xfrm>
                <a:off x="6300192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4" name="内容占位符 2"/>
              <p:cNvSpPr txBox="1">
                <a:spLocks/>
              </p:cNvSpPr>
              <p:nvPr/>
            </p:nvSpPr>
            <p:spPr>
              <a:xfrm>
                <a:off x="6300192" y="5229200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result+=…;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5" name="内容占位符 2"/>
              <p:cNvSpPr txBox="1">
                <a:spLocks/>
              </p:cNvSpPr>
              <p:nvPr/>
            </p:nvSpPr>
            <p:spPr>
              <a:xfrm>
                <a:off x="6300192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55" name="内容占位符 2"/>
              <p:cNvSpPr txBox="1">
                <a:spLocks/>
              </p:cNvSpPr>
              <p:nvPr/>
            </p:nvSpPr>
            <p:spPr>
              <a:xfrm>
                <a:off x="3851920" y="1520788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m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ain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</a:p>
            </p:txBody>
          </p:sp>
          <p:sp>
            <p:nvSpPr>
              <p:cNvPr id="56" name="内容占位符 2"/>
              <p:cNvSpPr txBox="1">
                <a:spLocks/>
              </p:cNvSpPr>
              <p:nvPr/>
            </p:nvSpPr>
            <p:spPr>
              <a:xfrm>
                <a:off x="6300192" y="3068960"/>
                <a:ext cx="2880320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worker()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59" name="矩形 58"/>
              <p:cNvSpPr/>
              <p:nvPr/>
            </p:nvSpPr>
            <p:spPr>
              <a:xfrm>
                <a:off x="4139952" y="2348880"/>
                <a:ext cx="1728192" cy="792088"/>
              </a:xfrm>
              <a:prstGeom prst="rect">
                <a:avLst/>
              </a:prstGeom>
              <a:solidFill>
                <a:schemeClr val="tx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4355976" y="3573016"/>
                <a:ext cx="2016224" cy="792088"/>
              </a:xfrm>
              <a:prstGeom prst="rect">
                <a:avLst/>
              </a:prstGeom>
              <a:solidFill>
                <a:schemeClr val="tx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6804248" y="3573016"/>
                <a:ext cx="2016224" cy="792088"/>
              </a:xfrm>
              <a:prstGeom prst="rect">
                <a:avLst/>
              </a:prstGeom>
              <a:solidFill>
                <a:schemeClr val="tx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4" name="内容占位符 2"/>
            <p:cNvSpPr txBox="1">
              <a:spLocks/>
            </p:cNvSpPr>
            <p:nvPr/>
          </p:nvSpPr>
          <p:spPr>
            <a:xfrm>
              <a:off x="3851920" y="6021288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(…,result)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91908E-6 L -0.42517 7.91908E-6 " pathEditMode="relative" ptsTypes="AA">
                                      <p:cBhvr>
                                        <p:cTn id="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Nondeterminism</a:t>
            </a:r>
            <a:r>
              <a:rPr lang="en-US" altLang="zh-CN" dirty="0" smtClean="0"/>
              <a:t> in Multithreading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Different runs </a:t>
            </a:r>
            <a:r>
              <a:rPr lang="en-US" altLang="zh-CN" dirty="0" smtClean="0">
                <a:sym typeface="Wingdings" pitchFamily="2" charset="2"/>
              </a:rPr>
              <a:t></a:t>
            </a:r>
            <a:r>
              <a:rPr lang="en-US" altLang="zh-CN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different behaviors</a:t>
            </a:r>
            <a:r>
              <a:rPr lang="en-US" altLang="zh-CN" dirty="0" smtClean="0"/>
              <a:t>, depending on thread schedules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Complicates a lot of things</a:t>
            </a:r>
          </a:p>
          <a:p>
            <a:pPr lvl="1"/>
            <a:r>
              <a:rPr lang="en-US" altLang="zh-CN" dirty="0" smtClean="0"/>
              <a:t>Understanding</a:t>
            </a:r>
          </a:p>
          <a:p>
            <a:pPr lvl="1"/>
            <a:r>
              <a:rPr lang="en-US" altLang="zh-CN" dirty="0" smtClean="0"/>
              <a:t>Testing</a:t>
            </a:r>
          </a:p>
          <a:p>
            <a:pPr lvl="1"/>
            <a:r>
              <a:rPr lang="en-US" altLang="zh-CN" dirty="0" smtClean="0"/>
              <a:t>Debugging</a:t>
            </a:r>
          </a:p>
          <a:p>
            <a:pPr lvl="1"/>
            <a:r>
              <a:rPr lang="en-US" altLang="zh-CN" dirty="0" smtClean="0"/>
              <a:t>…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5" name="Picture 4" descr="http://www.enoch300.com/wp-content/uploads/2009/09/question-man-150x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296394"/>
            <a:ext cx="2652886" cy="2652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20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499992" y="107921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Hybrid Schedule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59" name="矩形 58"/>
            <p:cNvSpPr/>
            <p:nvPr/>
          </p:nvSpPr>
          <p:spPr>
            <a:xfrm>
              <a:off x="4139952" y="2348880"/>
              <a:ext cx="1728192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4355976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6804248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组合 56"/>
          <p:cNvGrpSpPr/>
          <p:nvPr/>
        </p:nvGrpSpPr>
        <p:grpSpPr>
          <a:xfrm>
            <a:off x="-36512" y="1124744"/>
            <a:ext cx="4896544" cy="4752528"/>
            <a:chOff x="-36512" y="1124744"/>
            <a:chExt cx="4896544" cy="4752528"/>
          </a:xfrm>
        </p:grpSpPr>
        <p:grpSp>
          <p:nvGrpSpPr>
            <p:cNvPr id="51" name="组合 50"/>
            <p:cNvGrpSpPr/>
            <p:nvPr/>
          </p:nvGrpSpPr>
          <p:grpSpPr>
            <a:xfrm>
              <a:off x="-36512" y="2528900"/>
              <a:ext cx="4896544" cy="3348372"/>
              <a:chOff x="-36512" y="2528900"/>
              <a:chExt cx="4896544" cy="3348372"/>
            </a:xfrm>
          </p:grpSpPr>
          <p:sp>
            <p:nvSpPr>
              <p:cNvPr id="44" name="内容占位符 2"/>
              <p:cNvSpPr txBox="1">
                <a:spLocks/>
              </p:cNvSpPr>
              <p:nvPr/>
            </p:nvSpPr>
            <p:spPr>
              <a:xfrm>
                <a:off x="-36512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b="1" noProof="0" dirty="0" err="1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内容占位符 2"/>
              <p:cNvSpPr txBox="1">
                <a:spLocks/>
              </p:cNvSpPr>
              <p:nvPr/>
            </p:nvSpPr>
            <p:spPr>
              <a:xfrm>
                <a:off x="-36512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内容占位符 2"/>
              <p:cNvSpPr txBox="1">
                <a:spLocks/>
              </p:cNvSpPr>
              <p:nvPr/>
            </p:nvSpPr>
            <p:spPr>
              <a:xfrm>
                <a:off x="-36512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7" name="内容占位符 2"/>
              <p:cNvSpPr txBox="1">
                <a:spLocks/>
              </p:cNvSpPr>
              <p:nvPr/>
            </p:nvSpPr>
            <p:spPr>
              <a:xfrm>
                <a:off x="2411760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8" name="内容占位符 2"/>
              <p:cNvSpPr txBox="1">
                <a:spLocks/>
              </p:cNvSpPr>
              <p:nvPr/>
            </p:nvSpPr>
            <p:spPr>
              <a:xfrm>
                <a:off x="2411760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53" name="内容占位符 2"/>
            <p:cNvSpPr txBox="1">
              <a:spLocks/>
            </p:cNvSpPr>
            <p:nvPr/>
          </p:nvSpPr>
          <p:spPr>
            <a:xfrm>
              <a:off x="3203848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54" name="内容占位符 2"/>
            <p:cNvSpPr txBox="1">
              <a:spLocks/>
            </p:cNvSpPr>
            <p:nvPr/>
          </p:nvSpPr>
          <p:spPr>
            <a:xfrm>
              <a:off x="611560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</p:grpSp>
      <p:sp>
        <p:nvSpPr>
          <p:cNvPr id="58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0.5276 3.7037E-7 " pathEditMode="relative" ptsTypes="AA">
                                      <p:cBhvr>
                                        <p:cTn id="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21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499992" y="107921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Hybrid Schedule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59" name="矩形 58"/>
            <p:cNvSpPr/>
            <p:nvPr/>
          </p:nvSpPr>
          <p:spPr>
            <a:xfrm>
              <a:off x="4139952" y="2348880"/>
              <a:ext cx="1728192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4355976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6804248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56"/>
          <p:cNvGrpSpPr/>
          <p:nvPr/>
        </p:nvGrpSpPr>
        <p:grpSpPr>
          <a:xfrm>
            <a:off x="4788024" y="1124744"/>
            <a:ext cx="4896544" cy="4752528"/>
            <a:chOff x="-36512" y="1124744"/>
            <a:chExt cx="4896544" cy="4752528"/>
          </a:xfrm>
        </p:grpSpPr>
        <p:grpSp>
          <p:nvGrpSpPr>
            <p:cNvPr id="4" name="组合 50"/>
            <p:cNvGrpSpPr/>
            <p:nvPr/>
          </p:nvGrpSpPr>
          <p:grpSpPr>
            <a:xfrm>
              <a:off x="-36512" y="2528900"/>
              <a:ext cx="4896544" cy="3348372"/>
              <a:chOff x="-36512" y="2528900"/>
              <a:chExt cx="4896544" cy="3348372"/>
            </a:xfrm>
          </p:grpSpPr>
          <p:sp>
            <p:nvSpPr>
              <p:cNvPr id="44" name="内容占位符 2"/>
              <p:cNvSpPr txBox="1">
                <a:spLocks/>
              </p:cNvSpPr>
              <p:nvPr/>
            </p:nvSpPr>
            <p:spPr>
              <a:xfrm>
                <a:off x="-36512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b="1" noProof="0" dirty="0" err="1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内容占位符 2"/>
              <p:cNvSpPr txBox="1">
                <a:spLocks/>
              </p:cNvSpPr>
              <p:nvPr/>
            </p:nvSpPr>
            <p:spPr>
              <a:xfrm>
                <a:off x="-36512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内容占位符 2"/>
              <p:cNvSpPr txBox="1">
                <a:spLocks/>
              </p:cNvSpPr>
              <p:nvPr/>
            </p:nvSpPr>
            <p:spPr>
              <a:xfrm>
                <a:off x="-36512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7" name="内容占位符 2"/>
              <p:cNvSpPr txBox="1">
                <a:spLocks/>
              </p:cNvSpPr>
              <p:nvPr/>
            </p:nvSpPr>
            <p:spPr>
              <a:xfrm>
                <a:off x="2411760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8" name="内容占位符 2"/>
              <p:cNvSpPr txBox="1">
                <a:spLocks/>
              </p:cNvSpPr>
              <p:nvPr/>
            </p:nvSpPr>
            <p:spPr>
              <a:xfrm>
                <a:off x="2411760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53" name="内容占位符 2"/>
            <p:cNvSpPr txBox="1">
              <a:spLocks/>
            </p:cNvSpPr>
            <p:nvPr/>
          </p:nvSpPr>
          <p:spPr>
            <a:xfrm>
              <a:off x="3203848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54" name="内容占位符 2"/>
            <p:cNvSpPr txBox="1">
              <a:spLocks/>
            </p:cNvSpPr>
            <p:nvPr/>
          </p:nvSpPr>
          <p:spPr>
            <a:xfrm>
              <a:off x="611560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</p:grpSp>
      <p:cxnSp>
        <p:nvCxnSpPr>
          <p:cNvPr id="57" name="直接箭头连接符 56"/>
          <p:cNvCxnSpPr/>
          <p:nvPr/>
        </p:nvCxnSpPr>
        <p:spPr>
          <a:xfrm>
            <a:off x="6156176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5868144" y="2852936"/>
            <a:ext cx="0" cy="144016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>
            <a:off x="5868144" y="4581128"/>
            <a:ext cx="0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箭头连接符 79"/>
          <p:cNvCxnSpPr/>
          <p:nvPr/>
        </p:nvCxnSpPr>
        <p:spPr>
          <a:xfrm>
            <a:off x="7740352" y="5301208"/>
            <a:ext cx="0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组合 63"/>
          <p:cNvGrpSpPr/>
          <p:nvPr/>
        </p:nvGrpSpPr>
        <p:grpSpPr>
          <a:xfrm>
            <a:off x="-36512" y="4509120"/>
            <a:ext cx="4896544" cy="1440160"/>
            <a:chOff x="-36512" y="4509120"/>
            <a:chExt cx="4896544" cy="1440160"/>
          </a:xfrm>
        </p:grpSpPr>
        <p:sp>
          <p:nvSpPr>
            <p:cNvPr id="58" name="内容占位符 2"/>
            <p:cNvSpPr txBox="1">
              <a:spLocks/>
            </p:cNvSpPr>
            <p:nvPr/>
          </p:nvSpPr>
          <p:spPr>
            <a:xfrm>
              <a:off x="-36512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</a:t>
              </a:r>
            </a:p>
          </p:txBody>
        </p:sp>
        <p:sp>
          <p:nvSpPr>
            <p:cNvPr id="62" name="内容占位符 2"/>
            <p:cNvSpPr txBox="1">
              <a:spLocks/>
            </p:cNvSpPr>
            <p:nvPr/>
          </p:nvSpPr>
          <p:spPr>
            <a:xfrm>
              <a:off x="-36512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3" name="内容占位符 2"/>
            <p:cNvSpPr txBox="1">
              <a:spLocks/>
            </p:cNvSpPr>
            <p:nvPr/>
          </p:nvSpPr>
          <p:spPr>
            <a:xfrm>
              <a:off x="2411760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81" name="内容占位符 2"/>
          <p:cNvSpPr txBox="1">
            <a:spLocks/>
          </p:cNvSpPr>
          <p:nvPr/>
        </p:nvSpPr>
        <p:spPr>
          <a:xfrm>
            <a:off x="0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  <p:sp>
        <p:nvSpPr>
          <p:cNvPr id="84" name="矩形 83"/>
          <p:cNvSpPr/>
          <p:nvPr/>
        </p:nvSpPr>
        <p:spPr>
          <a:xfrm>
            <a:off x="467544" y="4581128"/>
            <a:ext cx="108012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矩形 84"/>
          <p:cNvSpPr/>
          <p:nvPr/>
        </p:nvSpPr>
        <p:spPr>
          <a:xfrm>
            <a:off x="2915816" y="5301208"/>
            <a:ext cx="108012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矩形 85"/>
          <p:cNvSpPr/>
          <p:nvPr/>
        </p:nvSpPr>
        <p:spPr>
          <a:xfrm>
            <a:off x="251520" y="6093296"/>
            <a:ext cx="1728192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4" grpId="1" animBg="1"/>
      <p:bldP spid="85" grpId="0" animBg="1"/>
      <p:bldP spid="85" grpId="1" animBg="1"/>
      <p:bldP spid="85" grpId="2" animBg="1"/>
      <p:bldP spid="8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22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499992" y="107921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Hybrid Schedule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59" name="矩形 58"/>
            <p:cNvSpPr/>
            <p:nvPr/>
          </p:nvSpPr>
          <p:spPr>
            <a:xfrm>
              <a:off x="4139952" y="2348880"/>
              <a:ext cx="1728192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4355976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6804248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56"/>
          <p:cNvGrpSpPr/>
          <p:nvPr/>
        </p:nvGrpSpPr>
        <p:grpSpPr>
          <a:xfrm>
            <a:off x="4788024" y="1124744"/>
            <a:ext cx="4896544" cy="4752528"/>
            <a:chOff x="-36512" y="1124744"/>
            <a:chExt cx="4896544" cy="4752528"/>
          </a:xfrm>
        </p:grpSpPr>
        <p:grpSp>
          <p:nvGrpSpPr>
            <p:cNvPr id="4" name="组合 50"/>
            <p:cNvGrpSpPr/>
            <p:nvPr/>
          </p:nvGrpSpPr>
          <p:grpSpPr>
            <a:xfrm>
              <a:off x="-36512" y="2528900"/>
              <a:ext cx="4896544" cy="3348372"/>
              <a:chOff x="-36512" y="2528900"/>
              <a:chExt cx="4896544" cy="3348372"/>
            </a:xfrm>
          </p:grpSpPr>
          <p:sp>
            <p:nvSpPr>
              <p:cNvPr id="44" name="内容占位符 2"/>
              <p:cNvSpPr txBox="1">
                <a:spLocks/>
              </p:cNvSpPr>
              <p:nvPr/>
            </p:nvSpPr>
            <p:spPr>
              <a:xfrm>
                <a:off x="-36512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b="1" noProof="0" dirty="0" err="1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内容占位符 2"/>
              <p:cNvSpPr txBox="1">
                <a:spLocks/>
              </p:cNvSpPr>
              <p:nvPr/>
            </p:nvSpPr>
            <p:spPr>
              <a:xfrm>
                <a:off x="-36512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内容占位符 2"/>
              <p:cNvSpPr txBox="1">
                <a:spLocks/>
              </p:cNvSpPr>
              <p:nvPr/>
            </p:nvSpPr>
            <p:spPr>
              <a:xfrm>
                <a:off x="-36512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7" name="内容占位符 2"/>
              <p:cNvSpPr txBox="1">
                <a:spLocks/>
              </p:cNvSpPr>
              <p:nvPr/>
            </p:nvSpPr>
            <p:spPr>
              <a:xfrm>
                <a:off x="2411760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8" name="内容占位符 2"/>
              <p:cNvSpPr txBox="1">
                <a:spLocks/>
              </p:cNvSpPr>
              <p:nvPr/>
            </p:nvSpPr>
            <p:spPr>
              <a:xfrm>
                <a:off x="2411760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53" name="内容占位符 2"/>
            <p:cNvSpPr txBox="1">
              <a:spLocks/>
            </p:cNvSpPr>
            <p:nvPr/>
          </p:nvSpPr>
          <p:spPr>
            <a:xfrm>
              <a:off x="3203848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54" name="内容占位符 2"/>
            <p:cNvSpPr txBox="1">
              <a:spLocks/>
            </p:cNvSpPr>
            <p:nvPr/>
          </p:nvSpPr>
          <p:spPr>
            <a:xfrm>
              <a:off x="611560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</p:grpSp>
      <p:cxnSp>
        <p:nvCxnSpPr>
          <p:cNvPr id="57" name="直接箭头连接符 56"/>
          <p:cNvCxnSpPr/>
          <p:nvPr/>
        </p:nvCxnSpPr>
        <p:spPr>
          <a:xfrm>
            <a:off x="6156176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63"/>
          <p:cNvGrpSpPr/>
          <p:nvPr/>
        </p:nvGrpSpPr>
        <p:grpSpPr>
          <a:xfrm>
            <a:off x="-36512" y="5229200"/>
            <a:ext cx="4896544" cy="1008112"/>
            <a:chOff x="-36512" y="5229200"/>
            <a:chExt cx="4896544" cy="1008112"/>
          </a:xfrm>
        </p:grpSpPr>
        <p:sp>
          <p:nvSpPr>
            <p:cNvPr id="58" name="内容占位符 2"/>
            <p:cNvSpPr txBox="1">
              <a:spLocks/>
            </p:cNvSpPr>
            <p:nvPr/>
          </p:nvSpPr>
          <p:spPr>
            <a:xfrm>
              <a:off x="-36512" y="6021288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(…,result)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3" name="内容占位符 2"/>
            <p:cNvSpPr txBox="1">
              <a:spLocks/>
            </p:cNvSpPr>
            <p:nvPr/>
          </p:nvSpPr>
          <p:spPr>
            <a:xfrm>
              <a:off x="2411760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65" name="直接箭头连接符 64"/>
          <p:cNvCxnSpPr/>
          <p:nvPr/>
        </p:nvCxnSpPr>
        <p:spPr>
          <a:xfrm>
            <a:off x="1331640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0.5276 3.7037E-6 " pathEditMode="relative" ptsTypes="AA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23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499992" y="107921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Hybrid Schedule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59" name="矩形 58"/>
            <p:cNvSpPr/>
            <p:nvPr/>
          </p:nvSpPr>
          <p:spPr>
            <a:xfrm>
              <a:off x="4139952" y="2348880"/>
              <a:ext cx="1728192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4355976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6804248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56"/>
          <p:cNvGrpSpPr/>
          <p:nvPr/>
        </p:nvGrpSpPr>
        <p:grpSpPr>
          <a:xfrm>
            <a:off x="4788024" y="1124744"/>
            <a:ext cx="4896544" cy="4752528"/>
            <a:chOff x="-36512" y="1124744"/>
            <a:chExt cx="4896544" cy="4752528"/>
          </a:xfrm>
        </p:grpSpPr>
        <p:grpSp>
          <p:nvGrpSpPr>
            <p:cNvPr id="4" name="组合 50"/>
            <p:cNvGrpSpPr/>
            <p:nvPr/>
          </p:nvGrpSpPr>
          <p:grpSpPr>
            <a:xfrm>
              <a:off x="-36512" y="2528900"/>
              <a:ext cx="4896544" cy="3348372"/>
              <a:chOff x="-36512" y="2528900"/>
              <a:chExt cx="4896544" cy="3348372"/>
            </a:xfrm>
          </p:grpSpPr>
          <p:sp>
            <p:nvSpPr>
              <p:cNvPr id="44" name="内容占位符 2"/>
              <p:cNvSpPr txBox="1">
                <a:spLocks/>
              </p:cNvSpPr>
              <p:nvPr/>
            </p:nvSpPr>
            <p:spPr>
              <a:xfrm>
                <a:off x="-36512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b="1" noProof="0" dirty="0" err="1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内容占位符 2"/>
              <p:cNvSpPr txBox="1">
                <a:spLocks/>
              </p:cNvSpPr>
              <p:nvPr/>
            </p:nvSpPr>
            <p:spPr>
              <a:xfrm>
                <a:off x="-36512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内容占位符 2"/>
              <p:cNvSpPr txBox="1">
                <a:spLocks/>
              </p:cNvSpPr>
              <p:nvPr/>
            </p:nvSpPr>
            <p:spPr>
              <a:xfrm>
                <a:off x="-36512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7" name="内容占位符 2"/>
              <p:cNvSpPr txBox="1">
                <a:spLocks/>
              </p:cNvSpPr>
              <p:nvPr/>
            </p:nvSpPr>
            <p:spPr>
              <a:xfrm>
                <a:off x="2411760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8" name="内容占位符 2"/>
              <p:cNvSpPr txBox="1">
                <a:spLocks/>
              </p:cNvSpPr>
              <p:nvPr/>
            </p:nvSpPr>
            <p:spPr>
              <a:xfrm>
                <a:off x="2411760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53" name="内容占位符 2"/>
            <p:cNvSpPr txBox="1">
              <a:spLocks/>
            </p:cNvSpPr>
            <p:nvPr/>
          </p:nvSpPr>
          <p:spPr>
            <a:xfrm>
              <a:off x="3203848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54" name="内容占位符 2"/>
            <p:cNvSpPr txBox="1">
              <a:spLocks/>
            </p:cNvSpPr>
            <p:nvPr/>
          </p:nvSpPr>
          <p:spPr>
            <a:xfrm>
              <a:off x="611560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</p:grpSp>
      <p:cxnSp>
        <p:nvCxnSpPr>
          <p:cNvPr id="57" name="直接箭头连接符 56"/>
          <p:cNvCxnSpPr/>
          <p:nvPr/>
        </p:nvCxnSpPr>
        <p:spPr>
          <a:xfrm>
            <a:off x="6156176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63"/>
          <p:cNvGrpSpPr/>
          <p:nvPr/>
        </p:nvGrpSpPr>
        <p:grpSpPr>
          <a:xfrm>
            <a:off x="4788024" y="5229200"/>
            <a:ext cx="4896544" cy="1008112"/>
            <a:chOff x="-36512" y="5229200"/>
            <a:chExt cx="4896544" cy="1008112"/>
          </a:xfrm>
        </p:grpSpPr>
        <p:sp>
          <p:nvSpPr>
            <p:cNvPr id="58" name="内容占位符 2"/>
            <p:cNvSpPr txBox="1">
              <a:spLocks/>
            </p:cNvSpPr>
            <p:nvPr/>
          </p:nvSpPr>
          <p:spPr>
            <a:xfrm>
              <a:off x="-36512" y="6021288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dirty="0" err="1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zh-CN" sz="1500" b="1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(…,result)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3" name="内容占位符 2"/>
            <p:cNvSpPr txBox="1">
              <a:spLocks/>
            </p:cNvSpPr>
            <p:nvPr/>
          </p:nvSpPr>
          <p:spPr>
            <a:xfrm>
              <a:off x="2411760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65" name="直接箭头连接符 64"/>
          <p:cNvCxnSpPr/>
          <p:nvPr/>
        </p:nvCxnSpPr>
        <p:spPr>
          <a:xfrm>
            <a:off x="1331640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/>
          <p:nvPr/>
        </p:nvCxnSpPr>
        <p:spPr>
          <a:xfrm flipH="1">
            <a:off x="6804248" y="5373216"/>
            <a:ext cx="936104" cy="79208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24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051720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                           </a:t>
            </a:r>
            <a:r>
              <a:rPr lang="en-US" altLang="zh-CN" sz="3200" dirty="0" smtClean="0"/>
              <a:t>      Analyzer: Precondition</a:t>
            </a:r>
            <a:endParaRPr lang="zh-CN" altLang="en-US" sz="3200" dirty="0"/>
          </a:p>
        </p:txBody>
      </p:sp>
      <p:sp>
        <p:nvSpPr>
          <p:cNvPr id="34" name="内容占位符 2"/>
          <p:cNvSpPr txBox="1">
            <a:spLocks/>
          </p:cNvSpPr>
          <p:nvPr/>
        </p:nvSpPr>
        <p:spPr>
          <a:xfrm>
            <a:off x="3203848" y="1124744"/>
            <a:ext cx="11521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35" name="内容占位符 2"/>
          <p:cNvSpPr txBox="1">
            <a:spLocks/>
          </p:cNvSpPr>
          <p:nvPr/>
        </p:nvSpPr>
        <p:spPr>
          <a:xfrm>
            <a:off x="-36512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-36512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-36512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-36512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noProof="0" dirty="0" err="1" smtClean="0"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内容占位符 2"/>
          <p:cNvSpPr txBox="1">
            <a:spLocks/>
          </p:cNvSpPr>
          <p:nvPr/>
        </p:nvSpPr>
        <p:spPr>
          <a:xfrm>
            <a:off x="-3651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内容占位符 2"/>
          <p:cNvSpPr txBox="1">
            <a:spLocks/>
          </p:cNvSpPr>
          <p:nvPr/>
        </p:nvSpPr>
        <p:spPr>
          <a:xfrm>
            <a:off x="-3651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内容占位符 2"/>
          <p:cNvSpPr txBox="1">
            <a:spLocks/>
          </p:cNvSpPr>
          <p:nvPr/>
        </p:nvSpPr>
        <p:spPr>
          <a:xfrm>
            <a:off x="-36512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内容占位符 2"/>
          <p:cNvSpPr txBox="1">
            <a:spLocks/>
          </p:cNvSpPr>
          <p:nvPr/>
        </p:nvSpPr>
        <p:spPr>
          <a:xfrm>
            <a:off x="-3651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-36512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(flag==1)==0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-36512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>
          <a:xfrm>
            <a:off x="61156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66" name="内容占位符 2"/>
          <p:cNvSpPr txBox="1">
            <a:spLocks/>
          </p:cNvSpPr>
          <p:nvPr/>
        </p:nvSpPr>
        <p:spPr>
          <a:xfrm>
            <a:off x="-36512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7" name="内容占位符 2"/>
          <p:cNvSpPr txBox="1">
            <a:spLocks/>
          </p:cNvSpPr>
          <p:nvPr/>
        </p:nvSpPr>
        <p:spPr>
          <a:xfrm>
            <a:off x="-36512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8" name="内容占位符 2"/>
          <p:cNvSpPr txBox="1">
            <a:spLocks/>
          </p:cNvSpPr>
          <p:nvPr/>
        </p:nvSpPr>
        <p:spPr>
          <a:xfrm>
            <a:off x="-36512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241176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内容占位符 2"/>
          <p:cNvSpPr txBox="1">
            <a:spLocks/>
          </p:cNvSpPr>
          <p:nvPr/>
        </p:nvSpPr>
        <p:spPr>
          <a:xfrm>
            <a:off x="2411760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1" name="内容占位符 2"/>
          <p:cNvSpPr txBox="1">
            <a:spLocks/>
          </p:cNvSpPr>
          <p:nvPr/>
        </p:nvSpPr>
        <p:spPr>
          <a:xfrm>
            <a:off x="241176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2411760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2411760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>
          <a:xfrm>
            <a:off x="2411760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5" name="内容占位符 2"/>
          <p:cNvSpPr txBox="1">
            <a:spLocks/>
          </p:cNvSpPr>
          <p:nvPr/>
        </p:nvSpPr>
        <p:spPr>
          <a:xfrm>
            <a:off x="2411760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-36512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56" name="内容占位符 2"/>
          <p:cNvSpPr txBox="1">
            <a:spLocks/>
          </p:cNvSpPr>
          <p:nvPr/>
        </p:nvSpPr>
        <p:spPr>
          <a:xfrm>
            <a:off x="241176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4860032" y="1124744"/>
            <a:ext cx="4536504" cy="23042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Challenges</a:t>
            </a:r>
          </a:p>
          <a:p>
            <a:pPr lvl="1"/>
            <a:r>
              <a:rPr lang="en-US" sz="2400" dirty="0" smtClean="0"/>
              <a:t>Ensure schedule is feasible</a:t>
            </a:r>
          </a:p>
          <a:p>
            <a:pPr lvl="1"/>
            <a:r>
              <a:rPr lang="en-US" sz="2400" dirty="0" smtClean="0"/>
              <a:t>Ensure no new races</a:t>
            </a:r>
            <a:endParaRPr lang="en-US" sz="2400" dirty="0"/>
          </a:p>
        </p:txBody>
      </p:sp>
      <p:grpSp>
        <p:nvGrpSpPr>
          <p:cNvPr id="81" name="组合 80"/>
          <p:cNvGrpSpPr/>
          <p:nvPr/>
        </p:nvGrpSpPr>
        <p:grpSpPr>
          <a:xfrm>
            <a:off x="5202324" y="4430521"/>
            <a:ext cx="4194212" cy="1603952"/>
            <a:chOff x="4788024" y="3096237"/>
            <a:chExt cx="4714706" cy="3450927"/>
          </a:xfrm>
        </p:grpSpPr>
        <p:grpSp>
          <p:nvGrpSpPr>
            <p:cNvPr id="53" name="组合 56"/>
            <p:cNvGrpSpPr/>
            <p:nvPr/>
          </p:nvGrpSpPr>
          <p:grpSpPr>
            <a:xfrm>
              <a:off x="4788024" y="3096237"/>
              <a:ext cx="4714705" cy="3141074"/>
              <a:chOff x="-36512" y="3096237"/>
              <a:chExt cx="4714705" cy="3141074"/>
            </a:xfrm>
          </p:grpSpPr>
          <p:grpSp>
            <p:nvGrpSpPr>
              <p:cNvPr id="54" name="组合 50"/>
              <p:cNvGrpSpPr/>
              <p:nvPr/>
            </p:nvGrpSpPr>
            <p:grpSpPr>
              <a:xfrm>
                <a:off x="-36512" y="3715942"/>
                <a:ext cx="4714705" cy="2521369"/>
                <a:chOff x="-36512" y="3715942"/>
                <a:chExt cx="4714705" cy="2521369"/>
              </a:xfrm>
            </p:grpSpPr>
            <p:sp>
              <p:nvSpPr>
                <p:cNvPr id="59" name="内容占位符 2"/>
                <p:cNvSpPr txBox="1">
                  <a:spLocks/>
                </p:cNvSpPr>
                <p:nvPr/>
              </p:nvSpPr>
              <p:spPr>
                <a:xfrm>
                  <a:off x="-36512" y="3715942"/>
                  <a:ext cx="2592288" cy="32403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altLang="zh-CN" sz="15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  </a:t>
                  </a:r>
                  <a:r>
                    <a:rPr kumimoji="0" lang="en-US" altLang="zh-CN" sz="1500" b="1" i="0" u="none" strike="noStrike" kern="1200" cap="none" spc="0" normalizeH="0" baseline="0" noProof="0" dirty="0" err="1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p</a:t>
                  </a:r>
                  <a:r>
                    <a:rPr lang="en-US" altLang="zh-CN" sz="1500" b="1" noProof="0" dirty="0" err="1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thread_c</a:t>
                  </a:r>
                  <a:r>
                    <a:rPr kumimoji="0" lang="en-US" altLang="zh-CN" sz="1500" b="1" i="0" u="none" strike="noStrike" kern="1200" cap="none" spc="0" normalizeH="0" noProof="0" dirty="0" err="1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reate</a:t>
                  </a:r>
                  <a:r>
                    <a:rPr kumimoji="0" lang="en-US" altLang="zh-CN" sz="1500" b="1" i="0" u="none" strike="noStrike" kern="1200" cap="none" spc="0" normalizeH="0" noProof="0" dirty="0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60" name="内容占位符 2"/>
                <p:cNvSpPr txBox="1">
                  <a:spLocks/>
                </p:cNvSpPr>
                <p:nvPr/>
              </p:nvSpPr>
              <p:spPr>
                <a:xfrm>
                  <a:off x="-36512" y="4293096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61" name="内容占位符 2"/>
                <p:cNvSpPr txBox="1">
                  <a:spLocks/>
                </p:cNvSpPr>
                <p:nvPr/>
              </p:nvSpPr>
              <p:spPr>
                <a:xfrm>
                  <a:off x="-36512" y="4761148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unlock()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62" name="内容占位符 2"/>
                <p:cNvSpPr txBox="1">
                  <a:spLocks/>
                </p:cNvSpPr>
                <p:nvPr/>
              </p:nvSpPr>
              <p:spPr>
                <a:xfrm>
                  <a:off x="2209971" y="5066637"/>
                  <a:ext cx="2448272" cy="39604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63" name="内容占位符 2"/>
                <p:cNvSpPr txBox="1">
                  <a:spLocks/>
                </p:cNvSpPr>
                <p:nvPr/>
              </p:nvSpPr>
              <p:spPr>
                <a:xfrm>
                  <a:off x="2229921" y="5841267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unlock()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</p:grpSp>
          <p:sp>
            <p:nvSpPr>
              <p:cNvPr id="57" name="内容占位符 2"/>
              <p:cNvSpPr txBox="1">
                <a:spLocks/>
              </p:cNvSpPr>
              <p:nvPr/>
            </p:nvSpPr>
            <p:spPr>
              <a:xfrm>
                <a:off x="2534786" y="3110418"/>
                <a:ext cx="1152129" cy="3240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1</a:t>
                </a:r>
              </a:p>
            </p:txBody>
          </p:sp>
          <p:sp>
            <p:nvSpPr>
              <p:cNvPr id="58" name="内容占位符 2"/>
              <p:cNvSpPr txBox="1">
                <a:spLocks/>
              </p:cNvSpPr>
              <p:nvPr/>
            </p:nvSpPr>
            <p:spPr>
              <a:xfrm>
                <a:off x="611560" y="3096237"/>
                <a:ext cx="2448272" cy="3240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0</a:t>
                </a:r>
              </a:p>
            </p:txBody>
          </p:sp>
        </p:grpSp>
        <p:cxnSp>
          <p:nvCxnSpPr>
            <p:cNvPr id="64" name="直接箭头连接符 63"/>
            <p:cNvCxnSpPr/>
            <p:nvPr/>
          </p:nvCxnSpPr>
          <p:spPr>
            <a:xfrm>
              <a:off x="6345912" y="5138645"/>
              <a:ext cx="1214161" cy="309853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组合 63"/>
            <p:cNvGrpSpPr/>
            <p:nvPr/>
          </p:nvGrpSpPr>
          <p:grpSpPr>
            <a:xfrm>
              <a:off x="4788024" y="5462681"/>
              <a:ext cx="4714706" cy="990656"/>
              <a:chOff x="-36512" y="5462681"/>
              <a:chExt cx="4714706" cy="990656"/>
            </a:xfrm>
          </p:grpSpPr>
          <p:sp>
            <p:nvSpPr>
              <p:cNvPr id="76" name="内容占位符 2"/>
              <p:cNvSpPr txBox="1">
                <a:spLocks/>
              </p:cNvSpPr>
              <p:nvPr/>
            </p:nvSpPr>
            <p:spPr>
              <a:xfrm>
                <a:off x="-36512" y="6237312"/>
                <a:ext cx="2448272" cy="2160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lang="en-US" altLang="zh-CN" sz="1500" b="1" dirty="0" err="1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printf</a:t>
                </a: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(…,result)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7" name="内容占位符 2"/>
              <p:cNvSpPr txBox="1">
                <a:spLocks/>
              </p:cNvSpPr>
              <p:nvPr/>
            </p:nvSpPr>
            <p:spPr>
              <a:xfrm>
                <a:off x="2229922" y="5462681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    result+=…;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cxnSp>
          <p:nvCxnSpPr>
            <p:cNvPr id="78" name="直接箭头连接符 77"/>
            <p:cNvCxnSpPr/>
            <p:nvPr/>
          </p:nvCxnSpPr>
          <p:spPr>
            <a:xfrm flipH="1">
              <a:off x="6973515" y="5772533"/>
              <a:ext cx="566607" cy="774631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矩形 99"/>
          <p:cNvSpPr/>
          <p:nvPr/>
        </p:nvSpPr>
        <p:spPr>
          <a:xfrm>
            <a:off x="251520" y="5733256"/>
            <a:ext cx="1296144" cy="288032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2051720" y="107921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./</a:t>
            </a:r>
            <a:r>
              <a:rPr lang="en-US" altLang="zh-CN" sz="3200" dirty="0" err="1" smtClean="0">
                <a:solidFill>
                  <a:srgbClr val="0303BD"/>
                </a:solidFill>
              </a:rPr>
              <a:t>a.out</a:t>
            </a:r>
            <a:r>
              <a:rPr lang="en-US" altLang="zh-CN" sz="3200" dirty="0" smtClean="0">
                <a:solidFill>
                  <a:srgbClr val="0303BD"/>
                </a:solidFill>
              </a:rPr>
              <a:t>  2  2  0</a:t>
            </a:r>
            <a:endParaRPr lang="zh-CN" altLang="en-US" sz="3200" dirty="0"/>
          </a:p>
        </p:txBody>
      </p:sp>
      <p:sp>
        <p:nvSpPr>
          <p:cNvPr id="80" name="TextBox 79"/>
          <p:cNvSpPr txBox="1"/>
          <p:nvPr/>
        </p:nvSpPr>
        <p:spPr>
          <a:xfrm>
            <a:off x="5148064" y="3831431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Hybrid Schedule</a:t>
            </a:r>
            <a:endParaRPr lang="zh-CN" altLang="en-US" sz="2400" dirty="0"/>
          </a:p>
        </p:txBody>
      </p:sp>
      <p:grpSp>
        <p:nvGrpSpPr>
          <p:cNvPr id="86" name="组合 85"/>
          <p:cNvGrpSpPr/>
          <p:nvPr/>
        </p:nvGrpSpPr>
        <p:grpSpPr>
          <a:xfrm>
            <a:off x="683568" y="1844824"/>
            <a:ext cx="3672408" cy="3672408"/>
            <a:chOff x="683568" y="1844824"/>
            <a:chExt cx="3672408" cy="3672408"/>
          </a:xfrm>
        </p:grpSpPr>
        <p:sp>
          <p:nvSpPr>
            <p:cNvPr id="84" name="矩形 83"/>
            <p:cNvSpPr/>
            <p:nvPr/>
          </p:nvSpPr>
          <p:spPr>
            <a:xfrm>
              <a:off x="683568" y="1844824"/>
              <a:ext cx="3672408" cy="3672408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内容占位符 2"/>
            <p:cNvSpPr txBox="1">
              <a:spLocks/>
            </p:cNvSpPr>
            <p:nvPr/>
          </p:nvSpPr>
          <p:spPr>
            <a:xfrm>
              <a:off x="827584" y="1988840"/>
              <a:ext cx="3394720" cy="3384376"/>
            </a:xfrm>
            <a:prstGeom prst="rect">
              <a:avLst/>
            </a:prstGeom>
            <a:noFill/>
            <a:ln w="50800"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main(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argc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, char *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argv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[]) {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nthread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=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atoi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argv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[1]);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size =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atoi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argv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[2]);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for(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=1;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&lt;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nthread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; ++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 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pthread_create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(worker);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worker();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// Missing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pthread_join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if ((flag=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atoi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argv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[3]))==1)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  result += …;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printf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(“%d\n”, result);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}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……</a:t>
              </a:r>
              <a:endParaRPr kumimoji="0" lang="en-US" altLang="zh-CN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1115616" y="3933056"/>
              <a:ext cx="2952328" cy="576064"/>
            </a:xfrm>
            <a:prstGeom prst="rect">
              <a:avLst/>
            </a:prstGeom>
            <a:solidFill>
              <a:srgbClr val="FF0000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0" grpId="0" animBg="1"/>
      <p:bldP spid="7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25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295636" y="107921"/>
            <a:ext cx="7740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Naïve Approach to Computing Preconditions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内容占位符 2"/>
          <p:cNvSpPr txBox="1">
            <a:spLocks/>
          </p:cNvSpPr>
          <p:nvPr/>
        </p:nvSpPr>
        <p:spPr>
          <a:xfrm>
            <a:off x="5220072" y="1124744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4" name="内容占位符 2"/>
          <p:cNvSpPr txBox="1">
            <a:spLocks/>
          </p:cNvSpPr>
          <p:nvPr/>
        </p:nvSpPr>
        <p:spPr>
          <a:xfrm>
            <a:off x="5220072" y="144878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size==2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组合 88"/>
          <p:cNvGrpSpPr/>
          <p:nvPr/>
        </p:nvGrpSpPr>
        <p:grpSpPr>
          <a:xfrm>
            <a:off x="-36512" y="2276872"/>
            <a:ext cx="2448272" cy="864096"/>
            <a:chOff x="-36512" y="2276872"/>
            <a:chExt cx="2448272" cy="864096"/>
          </a:xfrm>
        </p:grpSpPr>
        <p:sp>
          <p:nvSpPr>
            <p:cNvPr id="87" name="内容占位符 2"/>
            <p:cNvSpPr txBox="1">
              <a:spLocks/>
            </p:cNvSpPr>
            <p:nvPr/>
          </p:nvSpPr>
          <p:spPr>
            <a:xfrm>
              <a:off x="-36512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88" name="内容占位符 2"/>
            <p:cNvSpPr txBox="1">
              <a:spLocks/>
            </p:cNvSpPr>
            <p:nvPr/>
          </p:nvSpPr>
          <p:spPr>
            <a:xfrm>
              <a:off x="-36512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noProof="0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</p:grpSp>
      <p:grpSp>
        <p:nvGrpSpPr>
          <p:cNvPr id="4" name="组合 91"/>
          <p:cNvGrpSpPr/>
          <p:nvPr/>
        </p:nvGrpSpPr>
        <p:grpSpPr>
          <a:xfrm>
            <a:off x="-36512" y="3537012"/>
            <a:ext cx="2952328" cy="900100"/>
            <a:chOff x="-36512" y="3537012"/>
            <a:chExt cx="2952328" cy="900100"/>
          </a:xfrm>
        </p:grpSpPr>
        <p:sp>
          <p:nvSpPr>
            <p:cNvPr id="90" name="内容占位符 2"/>
            <p:cNvSpPr txBox="1">
              <a:spLocks/>
            </p:cNvSpPr>
            <p:nvPr/>
          </p:nvSpPr>
          <p:spPr>
            <a:xfrm>
              <a:off x="-36512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1" name="内容占位符 2"/>
            <p:cNvSpPr txBox="1">
              <a:spLocks/>
            </p:cNvSpPr>
            <p:nvPr/>
          </p:nvSpPr>
          <p:spPr>
            <a:xfrm>
              <a:off x="-36512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5" name="组合 94"/>
          <p:cNvGrpSpPr/>
          <p:nvPr/>
        </p:nvGrpSpPr>
        <p:grpSpPr>
          <a:xfrm>
            <a:off x="2411760" y="3537012"/>
            <a:ext cx="3024336" cy="900100"/>
            <a:chOff x="2411760" y="3537012"/>
            <a:chExt cx="3024336" cy="900100"/>
          </a:xfrm>
        </p:grpSpPr>
        <p:sp>
          <p:nvSpPr>
            <p:cNvPr id="93" name="内容占位符 2"/>
            <p:cNvSpPr txBox="1">
              <a:spLocks/>
            </p:cNvSpPr>
            <p:nvPr/>
          </p:nvSpPr>
          <p:spPr>
            <a:xfrm>
              <a:off x="2411760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4" name="内容占位符 2"/>
            <p:cNvSpPr txBox="1">
              <a:spLocks/>
            </p:cNvSpPr>
            <p:nvPr/>
          </p:nvSpPr>
          <p:spPr>
            <a:xfrm>
              <a:off x="2411760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44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5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(flag==1)==0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292080" y="836712"/>
            <a:ext cx="1512168" cy="86409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内容占位符 2"/>
          <p:cNvSpPr txBox="1">
            <a:spLocks/>
          </p:cNvSpPr>
          <p:nvPr/>
        </p:nvSpPr>
        <p:spPr>
          <a:xfrm>
            <a:off x="5220072" y="180882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flag!=1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0.55122 -0.2099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0" y="-10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2.22222E-6 L 0.5276 -0.20996 " pathEditMode="relative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0.26007 -0.18634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-93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16185E-6 L 0.55122 -0.36162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45" grpId="0"/>
      <p:bldP spid="45" grpId="1"/>
      <p:bldP spid="46" grpId="0" animBg="1"/>
      <p:bldP spid="46" grpId="1" animBg="1"/>
      <p:bldP spid="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26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699792" y="107921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Preconditions (a Naïve Way)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noProof="0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5292080" y="1484784"/>
            <a:ext cx="792088" cy="288032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内容占位符 2"/>
          <p:cNvSpPr>
            <a:spLocks noGrp="1"/>
          </p:cNvSpPr>
          <p:nvPr>
            <p:ph idx="1"/>
          </p:nvPr>
        </p:nvSpPr>
        <p:spPr>
          <a:xfrm>
            <a:off x="5021535" y="3044552"/>
            <a:ext cx="4139952" cy="2481139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Problem: over-constraining!</a:t>
            </a:r>
          </a:p>
          <a:p>
            <a:pPr lvl="1"/>
            <a:r>
              <a:rPr lang="en-US" altLang="zh-CN" b="1" i="1" dirty="0" smtClean="0">
                <a:solidFill>
                  <a:srgbClr val="FF0000"/>
                </a:solidFill>
              </a:rPr>
              <a:t>size</a:t>
            </a:r>
            <a:r>
              <a:rPr lang="en-US" altLang="zh-CN" dirty="0" smtClean="0">
                <a:solidFill>
                  <a:srgbClr val="FF0000"/>
                </a:solidFill>
              </a:rPr>
              <a:t> must be 2 to reuse</a:t>
            </a:r>
          </a:p>
          <a:p>
            <a:pPr lvl="8"/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Absorbed most of our brain power in this paper!</a:t>
            </a:r>
          </a:p>
          <a:p>
            <a:pPr lvl="8"/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00B050"/>
                </a:solidFill>
              </a:rPr>
              <a:t>Solution: two new program analysis techniques; see paper</a:t>
            </a:r>
          </a:p>
        </p:txBody>
      </p:sp>
      <p:sp>
        <p:nvSpPr>
          <p:cNvPr id="44" name="矩形 43"/>
          <p:cNvSpPr/>
          <p:nvPr/>
        </p:nvSpPr>
        <p:spPr>
          <a:xfrm>
            <a:off x="467544" y="3356992"/>
            <a:ext cx="2016224" cy="1008112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915816" y="3356992"/>
            <a:ext cx="2016224" cy="1008112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内容占位符 2"/>
          <p:cNvSpPr txBox="1">
            <a:spLocks/>
          </p:cNvSpPr>
          <p:nvPr/>
        </p:nvSpPr>
        <p:spPr>
          <a:xfrm>
            <a:off x="5220072" y="1124744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8" name="内容占位符 2"/>
          <p:cNvSpPr txBox="1">
            <a:spLocks/>
          </p:cNvSpPr>
          <p:nvPr/>
        </p:nvSpPr>
        <p:spPr>
          <a:xfrm>
            <a:off x="5220072" y="144878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size==2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" name="内容占位符 2"/>
          <p:cNvSpPr txBox="1">
            <a:spLocks/>
          </p:cNvSpPr>
          <p:nvPr/>
        </p:nvSpPr>
        <p:spPr>
          <a:xfrm>
            <a:off x="5220072" y="180882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flag!=1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3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27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860032" y="107921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Preconditions</a:t>
            </a:r>
            <a:endParaRPr lang="zh-CN" altLang="en-US" sz="3200" dirty="0"/>
          </a:p>
        </p:txBody>
      </p:sp>
      <p:sp>
        <p:nvSpPr>
          <p:cNvPr id="34" name="内容占位符 2"/>
          <p:cNvSpPr txBox="1">
            <a:spLocks/>
          </p:cNvSpPr>
          <p:nvPr/>
        </p:nvSpPr>
        <p:spPr>
          <a:xfrm>
            <a:off x="3203848" y="1124744"/>
            <a:ext cx="11521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35" name="内容占位符 2"/>
          <p:cNvSpPr txBox="1">
            <a:spLocks/>
          </p:cNvSpPr>
          <p:nvPr/>
        </p:nvSpPr>
        <p:spPr>
          <a:xfrm>
            <a:off x="-36512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-36512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-36512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-36512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noProof="0" dirty="0" err="1" smtClean="0"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内容占位符 2"/>
          <p:cNvSpPr txBox="1">
            <a:spLocks/>
          </p:cNvSpPr>
          <p:nvPr/>
        </p:nvSpPr>
        <p:spPr>
          <a:xfrm>
            <a:off x="-3651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内容占位符 2"/>
          <p:cNvSpPr txBox="1">
            <a:spLocks/>
          </p:cNvSpPr>
          <p:nvPr/>
        </p:nvSpPr>
        <p:spPr>
          <a:xfrm>
            <a:off x="-3651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内容占位符 2"/>
          <p:cNvSpPr txBox="1">
            <a:spLocks/>
          </p:cNvSpPr>
          <p:nvPr/>
        </p:nvSpPr>
        <p:spPr>
          <a:xfrm>
            <a:off x="-36512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内容占位符 2"/>
          <p:cNvSpPr txBox="1">
            <a:spLocks/>
          </p:cNvSpPr>
          <p:nvPr/>
        </p:nvSpPr>
        <p:spPr>
          <a:xfrm>
            <a:off x="-3651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-36512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(flag==1)==0</a:t>
            </a:r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-36512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>
          <a:xfrm>
            <a:off x="61156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66" name="内容占位符 2"/>
          <p:cNvSpPr txBox="1">
            <a:spLocks/>
          </p:cNvSpPr>
          <p:nvPr/>
        </p:nvSpPr>
        <p:spPr>
          <a:xfrm>
            <a:off x="-36512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7" name="内容占位符 2"/>
          <p:cNvSpPr txBox="1">
            <a:spLocks/>
          </p:cNvSpPr>
          <p:nvPr/>
        </p:nvSpPr>
        <p:spPr>
          <a:xfrm>
            <a:off x="-36512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8" name="内容占位符 2"/>
          <p:cNvSpPr txBox="1">
            <a:spLocks/>
          </p:cNvSpPr>
          <p:nvPr/>
        </p:nvSpPr>
        <p:spPr>
          <a:xfrm>
            <a:off x="-36512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241176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内容占位符 2"/>
          <p:cNvSpPr txBox="1">
            <a:spLocks/>
          </p:cNvSpPr>
          <p:nvPr/>
        </p:nvSpPr>
        <p:spPr>
          <a:xfrm>
            <a:off x="2411760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1" name="内容占位符 2"/>
          <p:cNvSpPr txBox="1">
            <a:spLocks/>
          </p:cNvSpPr>
          <p:nvPr/>
        </p:nvSpPr>
        <p:spPr>
          <a:xfrm>
            <a:off x="241176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2411760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2411760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>
          <a:xfrm>
            <a:off x="2411760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5" name="内容占位符 2"/>
          <p:cNvSpPr txBox="1">
            <a:spLocks/>
          </p:cNvSpPr>
          <p:nvPr/>
        </p:nvSpPr>
        <p:spPr>
          <a:xfrm>
            <a:off x="2411760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-36512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56" name="内容占位符 2"/>
          <p:cNvSpPr txBox="1">
            <a:spLocks/>
          </p:cNvSpPr>
          <p:nvPr/>
        </p:nvSpPr>
        <p:spPr>
          <a:xfrm>
            <a:off x="241176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内容占位符 2"/>
          <p:cNvSpPr txBox="1">
            <a:spLocks/>
          </p:cNvSpPr>
          <p:nvPr/>
        </p:nvSpPr>
        <p:spPr>
          <a:xfrm>
            <a:off x="5436096" y="1196752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组合 88"/>
          <p:cNvGrpSpPr/>
          <p:nvPr/>
        </p:nvGrpSpPr>
        <p:grpSpPr>
          <a:xfrm>
            <a:off x="-36512" y="2276872"/>
            <a:ext cx="2448272" cy="864096"/>
            <a:chOff x="-36512" y="2276872"/>
            <a:chExt cx="2448272" cy="864096"/>
          </a:xfrm>
        </p:grpSpPr>
        <p:sp>
          <p:nvSpPr>
            <p:cNvPr id="87" name="内容占位符 2"/>
            <p:cNvSpPr txBox="1">
              <a:spLocks/>
            </p:cNvSpPr>
            <p:nvPr/>
          </p:nvSpPr>
          <p:spPr>
            <a:xfrm>
              <a:off x="-36512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88" name="内容占位符 2"/>
            <p:cNvSpPr txBox="1">
              <a:spLocks/>
            </p:cNvSpPr>
            <p:nvPr/>
          </p:nvSpPr>
          <p:spPr>
            <a:xfrm>
              <a:off x="-36512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noProof="0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</p:grpSp>
      <p:sp>
        <p:nvSpPr>
          <p:cNvPr id="44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b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b="1" u="none" strike="noStrike" kern="1200" cap="none" spc="0" normalizeH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(flag==1)==0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6" name="内容占位符 2"/>
          <p:cNvSpPr txBox="1">
            <a:spLocks/>
          </p:cNvSpPr>
          <p:nvPr/>
        </p:nvSpPr>
        <p:spPr>
          <a:xfrm>
            <a:off x="5436096" y="1916832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flag!=1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7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0.5434 -0.1993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16185E-6 L 0.5434 -0.55052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44" grpId="0"/>
      <p:bldP spid="44" grpId="1"/>
      <p:bldP spid="4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28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107921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./</a:t>
            </a:r>
            <a:r>
              <a:rPr lang="en-US" altLang="zh-CN" sz="3200" dirty="0" err="1" smtClean="0">
                <a:solidFill>
                  <a:srgbClr val="0303BD"/>
                </a:solidFill>
              </a:rPr>
              <a:t>a.out</a:t>
            </a:r>
            <a:r>
              <a:rPr lang="en-US" altLang="zh-CN" sz="3200" dirty="0" smtClean="0">
                <a:solidFill>
                  <a:srgbClr val="0303BD"/>
                </a:solidFill>
              </a:rPr>
              <a:t>  2  1000  3</a:t>
            </a:r>
            <a:r>
              <a:rPr lang="en-US" altLang="zh-CN" sz="3200" dirty="0" smtClean="0"/>
              <a:t>             </a:t>
            </a:r>
            <a:r>
              <a:rPr lang="en-US" altLang="zh-CN" sz="3200" dirty="0" err="1" smtClean="0"/>
              <a:t>Replayer</a:t>
            </a:r>
            <a:endParaRPr lang="zh-CN" altLang="en-US" sz="3200" dirty="0"/>
          </a:p>
        </p:txBody>
      </p: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内容占位符 2"/>
          <p:cNvSpPr txBox="1">
            <a:spLocks/>
          </p:cNvSpPr>
          <p:nvPr/>
        </p:nvSpPr>
        <p:spPr>
          <a:xfrm>
            <a:off x="5436096" y="2132856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" name="内容占位符 2"/>
          <p:cNvSpPr txBox="1">
            <a:spLocks/>
          </p:cNvSpPr>
          <p:nvPr/>
        </p:nvSpPr>
        <p:spPr>
          <a:xfrm>
            <a:off x="5436096" y="252890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flag!=1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9" name="内容占位符 2"/>
          <p:cNvSpPr txBox="1">
            <a:spLocks/>
          </p:cNvSpPr>
          <p:nvPr/>
        </p:nvSpPr>
        <p:spPr>
          <a:xfrm>
            <a:off x="3203848" y="1124744"/>
            <a:ext cx="11521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100" name="内容占位符 2"/>
          <p:cNvSpPr txBox="1">
            <a:spLocks/>
          </p:cNvSpPr>
          <p:nvPr/>
        </p:nvSpPr>
        <p:spPr>
          <a:xfrm>
            <a:off x="-36512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01" name="内容占位符 2"/>
          <p:cNvSpPr txBox="1">
            <a:spLocks/>
          </p:cNvSpPr>
          <p:nvPr/>
        </p:nvSpPr>
        <p:spPr>
          <a:xfrm>
            <a:off x="-36512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02" name="内容占位符 2"/>
          <p:cNvSpPr txBox="1">
            <a:spLocks/>
          </p:cNvSpPr>
          <p:nvPr/>
        </p:nvSpPr>
        <p:spPr>
          <a:xfrm>
            <a:off x="-36512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103" name="内容占位符 2"/>
          <p:cNvSpPr txBox="1">
            <a:spLocks/>
          </p:cNvSpPr>
          <p:nvPr/>
        </p:nvSpPr>
        <p:spPr>
          <a:xfrm>
            <a:off x="-36512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noProof="0" dirty="0" err="1" smtClean="0"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4" name="内容占位符 2"/>
          <p:cNvSpPr txBox="1">
            <a:spLocks/>
          </p:cNvSpPr>
          <p:nvPr/>
        </p:nvSpPr>
        <p:spPr>
          <a:xfrm>
            <a:off x="-3651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5" name="内容占位符 2"/>
          <p:cNvSpPr txBox="1">
            <a:spLocks/>
          </p:cNvSpPr>
          <p:nvPr/>
        </p:nvSpPr>
        <p:spPr>
          <a:xfrm>
            <a:off x="-3651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6" name="内容占位符 2"/>
          <p:cNvSpPr txBox="1">
            <a:spLocks/>
          </p:cNvSpPr>
          <p:nvPr/>
        </p:nvSpPr>
        <p:spPr>
          <a:xfrm>
            <a:off x="-36512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7" name="内容占位符 2"/>
          <p:cNvSpPr txBox="1">
            <a:spLocks/>
          </p:cNvSpPr>
          <p:nvPr/>
        </p:nvSpPr>
        <p:spPr>
          <a:xfrm>
            <a:off x="-3651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8" name="内容占位符 2"/>
          <p:cNvSpPr txBox="1">
            <a:spLocks/>
          </p:cNvSpPr>
          <p:nvPr/>
        </p:nvSpPr>
        <p:spPr>
          <a:xfrm>
            <a:off x="-36512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9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(flag==1)==0</a:t>
            </a:r>
          </a:p>
        </p:txBody>
      </p:sp>
      <p:sp>
        <p:nvSpPr>
          <p:cNvPr id="110" name="内容占位符 2"/>
          <p:cNvSpPr txBox="1">
            <a:spLocks/>
          </p:cNvSpPr>
          <p:nvPr/>
        </p:nvSpPr>
        <p:spPr>
          <a:xfrm>
            <a:off x="-36512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111" name="内容占位符 2"/>
          <p:cNvSpPr txBox="1">
            <a:spLocks/>
          </p:cNvSpPr>
          <p:nvPr/>
        </p:nvSpPr>
        <p:spPr>
          <a:xfrm>
            <a:off x="61156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112" name="内容占位符 2"/>
          <p:cNvSpPr txBox="1">
            <a:spLocks/>
          </p:cNvSpPr>
          <p:nvPr/>
        </p:nvSpPr>
        <p:spPr>
          <a:xfrm>
            <a:off x="-36512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3" name="内容占位符 2"/>
          <p:cNvSpPr txBox="1">
            <a:spLocks/>
          </p:cNvSpPr>
          <p:nvPr/>
        </p:nvSpPr>
        <p:spPr>
          <a:xfrm>
            <a:off x="-36512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4" name="内容占位符 2"/>
          <p:cNvSpPr txBox="1">
            <a:spLocks/>
          </p:cNvSpPr>
          <p:nvPr/>
        </p:nvSpPr>
        <p:spPr>
          <a:xfrm>
            <a:off x="-36512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5" name="内容占位符 2"/>
          <p:cNvSpPr txBox="1">
            <a:spLocks/>
          </p:cNvSpPr>
          <p:nvPr/>
        </p:nvSpPr>
        <p:spPr>
          <a:xfrm>
            <a:off x="241176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6" name="内容占位符 2"/>
          <p:cNvSpPr txBox="1">
            <a:spLocks/>
          </p:cNvSpPr>
          <p:nvPr/>
        </p:nvSpPr>
        <p:spPr>
          <a:xfrm>
            <a:off x="2411760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7" name="内容占位符 2"/>
          <p:cNvSpPr txBox="1">
            <a:spLocks/>
          </p:cNvSpPr>
          <p:nvPr/>
        </p:nvSpPr>
        <p:spPr>
          <a:xfrm>
            <a:off x="241176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8" name="内容占位符 2"/>
          <p:cNvSpPr txBox="1">
            <a:spLocks/>
          </p:cNvSpPr>
          <p:nvPr/>
        </p:nvSpPr>
        <p:spPr>
          <a:xfrm>
            <a:off x="2411760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9" name="内容占位符 2"/>
          <p:cNvSpPr txBox="1">
            <a:spLocks/>
          </p:cNvSpPr>
          <p:nvPr/>
        </p:nvSpPr>
        <p:spPr>
          <a:xfrm>
            <a:off x="2411760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0" name="内容占位符 2"/>
          <p:cNvSpPr txBox="1">
            <a:spLocks/>
          </p:cNvSpPr>
          <p:nvPr/>
        </p:nvSpPr>
        <p:spPr>
          <a:xfrm>
            <a:off x="2411760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1" name="内容占位符 2"/>
          <p:cNvSpPr txBox="1">
            <a:spLocks/>
          </p:cNvSpPr>
          <p:nvPr/>
        </p:nvSpPr>
        <p:spPr>
          <a:xfrm>
            <a:off x="2411760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2" name="内容占位符 2"/>
          <p:cNvSpPr txBox="1">
            <a:spLocks/>
          </p:cNvSpPr>
          <p:nvPr/>
        </p:nvSpPr>
        <p:spPr>
          <a:xfrm>
            <a:off x="-36512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23" name="内容占位符 2"/>
          <p:cNvSpPr txBox="1">
            <a:spLocks/>
          </p:cNvSpPr>
          <p:nvPr/>
        </p:nvSpPr>
        <p:spPr>
          <a:xfrm>
            <a:off x="241176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202324" y="4430521"/>
            <a:ext cx="4194212" cy="1603952"/>
            <a:chOff x="4788024" y="3096237"/>
            <a:chExt cx="4714706" cy="3450927"/>
          </a:xfrm>
        </p:grpSpPr>
        <p:grpSp>
          <p:nvGrpSpPr>
            <p:cNvPr id="66" name="组合 56"/>
            <p:cNvGrpSpPr/>
            <p:nvPr/>
          </p:nvGrpSpPr>
          <p:grpSpPr>
            <a:xfrm>
              <a:off x="4788024" y="3096237"/>
              <a:ext cx="4714705" cy="3141074"/>
              <a:chOff x="-36512" y="3096237"/>
              <a:chExt cx="4714705" cy="3141074"/>
            </a:xfrm>
          </p:grpSpPr>
          <p:grpSp>
            <p:nvGrpSpPr>
              <p:cNvPr id="72" name="组合 50"/>
              <p:cNvGrpSpPr/>
              <p:nvPr/>
            </p:nvGrpSpPr>
            <p:grpSpPr>
              <a:xfrm>
                <a:off x="-36512" y="3715942"/>
                <a:ext cx="4714705" cy="2521369"/>
                <a:chOff x="-36512" y="3715942"/>
                <a:chExt cx="4714705" cy="2521369"/>
              </a:xfrm>
            </p:grpSpPr>
            <p:sp>
              <p:nvSpPr>
                <p:cNvPr id="75" name="内容占位符 2"/>
                <p:cNvSpPr txBox="1">
                  <a:spLocks/>
                </p:cNvSpPr>
                <p:nvPr/>
              </p:nvSpPr>
              <p:spPr>
                <a:xfrm>
                  <a:off x="-36512" y="3715942"/>
                  <a:ext cx="2592288" cy="32403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altLang="zh-CN" sz="15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  </a:t>
                  </a:r>
                  <a:r>
                    <a:rPr kumimoji="0" lang="en-US" altLang="zh-CN" sz="1500" b="1" i="0" u="none" strike="noStrike" kern="1200" cap="none" spc="0" normalizeH="0" baseline="0" noProof="0" dirty="0" err="1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p</a:t>
                  </a:r>
                  <a:r>
                    <a:rPr lang="en-US" altLang="zh-CN" sz="1500" b="1" noProof="0" dirty="0" err="1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thread_c</a:t>
                  </a:r>
                  <a:r>
                    <a:rPr kumimoji="0" lang="en-US" altLang="zh-CN" sz="1500" b="1" i="0" u="none" strike="noStrike" kern="1200" cap="none" spc="0" normalizeH="0" noProof="0" dirty="0" err="1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reate</a:t>
                  </a:r>
                  <a:r>
                    <a:rPr kumimoji="0" lang="en-US" altLang="zh-CN" sz="1500" b="1" i="0" u="none" strike="noStrike" kern="1200" cap="none" spc="0" normalizeH="0" noProof="0" dirty="0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80" name="内容占位符 2"/>
                <p:cNvSpPr txBox="1">
                  <a:spLocks/>
                </p:cNvSpPr>
                <p:nvPr/>
              </p:nvSpPr>
              <p:spPr>
                <a:xfrm>
                  <a:off x="-36512" y="4293096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81" name="内容占位符 2"/>
                <p:cNvSpPr txBox="1">
                  <a:spLocks/>
                </p:cNvSpPr>
                <p:nvPr/>
              </p:nvSpPr>
              <p:spPr>
                <a:xfrm>
                  <a:off x="-36512" y="4761148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unlock()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82" name="内容占位符 2"/>
                <p:cNvSpPr txBox="1">
                  <a:spLocks/>
                </p:cNvSpPr>
                <p:nvPr/>
              </p:nvSpPr>
              <p:spPr>
                <a:xfrm>
                  <a:off x="2209971" y="5066637"/>
                  <a:ext cx="2448272" cy="39604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83" name="内容占位符 2"/>
                <p:cNvSpPr txBox="1">
                  <a:spLocks/>
                </p:cNvSpPr>
                <p:nvPr/>
              </p:nvSpPr>
              <p:spPr>
                <a:xfrm>
                  <a:off x="2229921" y="5841267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unlock()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</p:grpSp>
          <p:sp>
            <p:nvSpPr>
              <p:cNvPr id="73" name="内容占位符 2"/>
              <p:cNvSpPr txBox="1">
                <a:spLocks/>
              </p:cNvSpPr>
              <p:nvPr/>
            </p:nvSpPr>
            <p:spPr>
              <a:xfrm>
                <a:off x="2534786" y="3110418"/>
                <a:ext cx="1152129" cy="3240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1</a:t>
                </a:r>
              </a:p>
            </p:txBody>
          </p:sp>
          <p:sp>
            <p:nvSpPr>
              <p:cNvPr id="74" name="内容占位符 2"/>
              <p:cNvSpPr txBox="1">
                <a:spLocks/>
              </p:cNvSpPr>
              <p:nvPr/>
            </p:nvSpPr>
            <p:spPr>
              <a:xfrm>
                <a:off x="611560" y="3096237"/>
                <a:ext cx="2448272" cy="3240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0</a:t>
                </a:r>
              </a:p>
            </p:txBody>
          </p:sp>
        </p:grpSp>
        <p:cxnSp>
          <p:nvCxnSpPr>
            <p:cNvPr id="67" name="直接箭头连接符 66"/>
            <p:cNvCxnSpPr/>
            <p:nvPr/>
          </p:nvCxnSpPr>
          <p:spPr>
            <a:xfrm>
              <a:off x="6345912" y="5138645"/>
              <a:ext cx="1214161" cy="309853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组合 63"/>
            <p:cNvGrpSpPr/>
            <p:nvPr/>
          </p:nvGrpSpPr>
          <p:grpSpPr>
            <a:xfrm>
              <a:off x="4788024" y="5462681"/>
              <a:ext cx="4714706" cy="990656"/>
              <a:chOff x="-36512" y="5462681"/>
              <a:chExt cx="4714706" cy="990656"/>
            </a:xfrm>
          </p:grpSpPr>
          <p:sp>
            <p:nvSpPr>
              <p:cNvPr id="70" name="内容占位符 2"/>
              <p:cNvSpPr txBox="1">
                <a:spLocks/>
              </p:cNvSpPr>
              <p:nvPr/>
            </p:nvSpPr>
            <p:spPr>
              <a:xfrm>
                <a:off x="-36512" y="6237312"/>
                <a:ext cx="2448272" cy="2160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lang="en-US" altLang="zh-CN" sz="1500" b="1" dirty="0" err="1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printf</a:t>
                </a: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(…,result)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1" name="内容占位符 2"/>
              <p:cNvSpPr txBox="1">
                <a:spLocks/>
              </p:cNvSpPr>
              <p:nvPr/>
            </p:nvSpPr>
            <p:spPr>
              <a:xfrm>
                <a:off x="2229922" y="5462681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    result+=…;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cxnSp>
          <p:nvCxnSpPr>
            <p:cNvPr id="69" name="直接箭头连接符 68"/>
            <p:cNvCxnSpPr/>
            <p:nvPr/>
          </p:nvCxnSpPr>
          <p:spPr>
            <a:xfrm flipH="1">
              <a:off x="6973515" y="5772533"/>
              <a:ext cx="566607" cy="774631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5148064" y="3831431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Hybrid Schedule</a:t>
            </a:r>
            <a:endParaRPr lang="zh-CN" altLang="en-US" sz="2400" dirty="0"/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148064" y="1592796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Preconditions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29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076056" y="107921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Benefits of PEREGRINE</a:t>
            </a:r>
            <a:endParaRPr lang="zh-CN" altLang="en-US" sz="3200" dirty="0"/>
          </a:p>
        </p:txBody>
      </p:sp>
      <p:sp>
        <p:nvSpPr>
          <p:cNvPr id="34" name="内容占位符 2"/>
          <p:cNvSpPr txBox="1">
            <a:spLocks/>
          </p:cNvSpPr>
          <p:nvPr/>
        </p:nvSpPr>
        <p:spPr>
          <a:xfrm>
            <a:off x="3203848" y="1124744"/>
            <a:ext cx="11521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35" name="内容占位符 2"/>
          <p:cNvSpPr txBox="1">
            <a:spLocks/>
          </p:cNvSpPr>
          <p:nvPr/>
        </p:nvSpPr>
        <p:spPr>
          <a:xfrm>
            <a:off x="-36512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-36512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-36512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-36512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b="1" noProof="0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内容占位符 2"/>
          <p:cNvSpPr txBox="1">
            <a:spLocks/>
          </p:cNvSpPr>
          <p:nvPr/>
        </p:nvSpPr>
        <p:spPr>
          <a:xfrm>
            <a:off x="-3651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内容占位符 2"/>
          <p:cNvSpPr txBox="1">
            <a:spLocks/>
          </p:cNvSpPr>
          <p:nvPr/>
        </p:nvSpPr>
        <p:spPr>
          <a:xfrm>
            <a:off x="-3651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内容占位符 2"/>
          <p:cNvSpPr txBox="1">
            <a:spLocks/>
          </p:cNvSpPr>
          <p:nvPr/>
        </p:nvSpPr>
        <p:spPr>
          <a:xfrm>
            <a:off x="-36512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内容占位符 2"/>
          <p:cNvSpPr txBox="1">
            <a:spLocks/>
          </p:cNvSpPr>
          <p:nvPr/>
        </p:nvSpPr>
        <p:spPr>
          <a:xfrm>
            <a:off x="-3651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-36512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noProof="0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(flag==1)==0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-36512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>
          <a:xfrm>
            <a:off x="61156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66" name="内容占位符 2"/>
          <p:cNvSpPr txBox="1">
            <a:spLocks/>
          </p:cNvSpPr>
          <p:nvPr/>
        </p:nvSpPr>
        <p:spPr>
          <a:xfrm>
            <a:off x="-36512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7" name="内容占位符 2"/>
          <p:cNvSpPr txBox="1">
            <a:spLocks/>
          </p:cNvSpPr>
          <p:nvPr/>
        </p:nvSpPr>
        <p:spPr>
          <a:xfrm>
            <a:off x="-36512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8" name="内容占位符 2"/>
          <p:cNvSpPr txBox="1">
            <a:spLocks/>
          </p:cNvSpPr>
          <p:nvPr/>
        </p:nvSpPr>
        <p:spPr>
          <a:xfrm>
            <a:off x="-36512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241176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内容占位符 2"/>
          <p:cNvSpPr txBox="1">
            <a:spLocks/>
          </p:cNvSpPr>
          <p:nvPr/>
        </p:nvSpPr>
        <p:spPr>
          <a:xfrm>
            <a:off x="2411760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1" name="内容占位符 2"/>
          <p:cNvSpPr txBox="1">
            <a:spLocks/>
          </p:cNvSpPr>
          <p:nvPr/>
        </p:nvSpPr>
        <p:spPr>
          <a:xfrm>
            <a:off x="241176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2411760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2411760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>
          <a:xfrm>
            <a:off x="2411760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5" name="内容占位符 2"/>
          <p:cNvSpPr txBox="1">
            <a:spLocks/>
          </p:cNvSpPr>
          <p:nvPr/>
        </p:nvSpPr>
        <p:spPr>
          <a:xfrm>
            <a:off x="2411760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-36512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56" name="内容占位符 2"/>
          <p:cNvSpPr txBox="1">
            <a:spLocks/>
          </p:cNvSpPr>
          <p:nvPr/>
        </p:nvSpPr>
        <p:spPr>
          <a:xfrm>
            <a:off x="241176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88"/>
          <p:cNvGrpSpPr/>
          <p:nvPr/>
        </p:nvGrpSpPr>
        <p:grpSpPr>
          <a:xfrm>
            <a:off x="-36512" y="2276872"/>
            <a:ext cx="2448272" cy="864096"/>
            <a:chOff x="-36512" y="2276872"/>
            <a:chExt cx="2448272" cy="864096"/>
          </a:xfrm>
        </p:grpSpPr>
        <p:sp>
          <p:nvSpPr>
            <p:cNvPr id="87" name="内容占位符 2"/>
            <p:cNvSpPr txBox="1">
              <a:spLocks/>
            </p:cNvSpPr>
            <p:nvPr/>
          </p:nvSpPr>
          <p:spPr>
            <a:xfrm>
              <a:off x="-36512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88" name="内容占位符 2"/>
            <p:cNvSpPr txBox="1">
              <a:spLocks/>
            </p:cNvSpPr>
            <p:nvPr/>
          </p:nvSpPr>
          <p:spPr>
            <a:xfrm>
              <a:off x="-36512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noProof="0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</p:grpSp>
      <p:cxnSp>
        <p:nvCxnSpPr>
          <p:cNvPr id="45" name="直接箭头连接符 44"/>
          <p:cNvCxnSpPr/>
          <p:nvPr/>
        </p:nvCxnSpPr>
        <p:spPr>
          <a:xfrm>
            <a:off x="1331640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 flipH="1">
            <a:off x="1979712" y="5373216"/>
            <a:ext cx="936104" cy="79208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内容占位符 2"/>
          <p:cNvSpPr txBox="1">
            <a:spLocks/>
          </p:cNvSpPr>
          <p:nvPr/>
        </p:nvSpPr>
        <p:spPr>
          <a:xfrm>
            <a:off x="5004048" y="1412776"/>
            <a:ext cx="3888432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Deterministic: 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resolve race on </a:t>
            </a:r>
            <a:r>
              <a:rPr lang="en-US" altLang="zh-CN" sz="2000" b="1" i="1" dirty="0" smtClean="0">
                <a:latin typeface="Consolas" pitchFamily="49" charset="0"/>
                <a:cs typeface="Consolas" pitchFamily="49" charset="0"/>
              </a:rPr>
              <a:t>result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; no new data races</a:t>
            </a:r>
            <a:endParaRPr lang="en-US" altLang="zh-CN" sz="2000" b="1" i="1" dirty="0" smtClean="0">
              <a:latin typeface="Consolas" pitchFamily="49" charset="0"/>
              <a:cs typeface="Consolas" pitchFamily="49" charset="0"/>
            </a:endParaRPr>
          </a:p>
          <a:p>
            <a:pPr lvl="8"/>
            <a:endParaRPr lang="en-US" altLang="zh-CN" sz="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zh-CN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Efficient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: loops on </a:t>
            </a:r>
            <a:r>
              <a:rPr lang="en-US" altLang="zh-CN" sz="2000" b="1" i="1" dirty="0" smtClean="0">
                <a:latin typeface="Consolas" pitchFamily="49" charset="0"/>
                <a:cs typeface="Consolas" pitchFamily="49" charset="0"/>
              </a:rPr>
              <a:t>data[] 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run in parallel</a:t>
            </a:r>
          </a:p>
          <a:p>
            <a:pPr lvl="8"/>
            <a:endParaRPr lang="en-US" altLang="zh-CN" sz="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zh-CN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Stable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 [TERN OSDI '10]: can reuse on any data size or contents</a:t>
            </a:r>
          </a:p>
          <a:p>
            <a:pPr lvl="8"/>
            <a:endParaRPr lang="en-US" altLang="zh-CN" sz="8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Other applications possible; talk to us!</a:t>
            </a:r>
          </a:p>
        </p:txBody>
      </p:sp>
      <p:sp>
        <p:nvSpPr>
          <p:cNvPr id="44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11560" y="96098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1800" y="96098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99792" y="3049215"/>
            <a:ext cx="37444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Apache Bug #21287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4499992" y="888975"/>
            <a:ext cx="0" cy="19442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76056" y="96098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20272" y="96098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716016" y="2008004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= 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mutex_unlock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32240" y="1249015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free(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mutex_unlock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1249015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= 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mutex_unlock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1760" y="2002194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free(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mutex_unlock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</p:txBody>
      </p:sp>
      <p:sp>
        <p:nvSpPr>
          <p:cNvPr id="14" name="标题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Nondeterministic</a:t>
            </a:r>
            <a:r>
              <a:rPr kumimoji="0" lang="en-US" altLang="zh-CN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Synchronization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4585771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43808" y="4585771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27784" y="6217567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FFT in SPLASH2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4954522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83768" y="4945811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+= 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48064" y="459448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80312" y="459448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88024" y="4963233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20272" y="4954522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+= …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4499992" y="4633391"/>
            <a:ext cx="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标题 1"/>
          <p:cNvSpPr txBox="1">
            <a:spLocks/>
          </p:cNvSpPr>
          <p:nvPr/>
        </p:nvSpPr>
        <p:spPr>
          <a:xfrm>
            <a:off x="446856" y="37261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Race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31" grpId="0"/>
      <p:bldP spid="32" grpId="0"/>
      <p:bldP spid="38" grpId="0"/>
      <p:bldP spid="39" grpId="0"/>
      <p:bldP spid="12" grpId="0"/>
      <p:bldP spid="17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PEREGRINE overview</a:t>
            </a:r>
          </a:p>
          <a:p>
            <a:r>
              <a:rPr lang="en-US" altLang="zh-CN" dirty="0" smtClean="0"/>
              <a:t>An example</a:t>
            </a:r>
          </a:p>
          <a:p>
            <a:r>
              <a:rPr lang="en-US" altLang="zh-CN" b="1" dirty="0" smtClean="0">
                <a:solidFill>
                  <a:srgbClr val="D60093"/>
                </a:solidFill>
              </a:rPr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General </a:t>
            </a:r>
            <a:r>
              <a:rPr lang="en-US" altLang="zh-CN" dirty="0" smtClean="0"/>
              <a:t>Experiment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Program-workload</a:t>
            </a:r>
          </a:p>
          <a:p>
            <a:pPr lvl="1"/>
            <a:r>
              <a:rPr lang="en-US" altLang="zh-CN" b="1" dirty="0" smtClean="0">
                <a:solidFill>
                  <a:srgbClr val="7030A0"/>
                </a:solidFill>
              </a:rPr>
              <a:t>Apache</a:t>
            </a:r>
            <a:r>
              <a:rPr lang="en-US" altLang="zh-CN" dirty="0" smtClean="0"/>
              <a:t>: download a 100KB html page using </a:t>
            </a:r>
            <a:r>
              <a:rPr lang="en-US" altLang="zh-CN" dirty="0" err="1" smtClean="0"/>
              <a:t>ApacheBench</a:t>
            </a:r>
            <a:endParaRPr lang="en-US" altLang="zh-CN" dirty="0" smtClean="0"/>
          </a:p>
          <a:p>
            <a:pPr lvl="1"/>
            <a:r>
              <a:rPr lang="en-US" altLang="zh-CN" b="1" dirty="0" smtClean="0">
                <a:solidFill>
                  <a:srgbClr val="7030A0"/>
                </a:solidFill>
              </a:rPr>
              <a:t>PBZip2</a:t>
            </a:r>
            <a:r>
              <a:rPr lang="en-US" altLang="zh-CN" dirty="0" smtClean="0"/>
              <a:t>: compress a 10MB file</a:t>
            </a:r>
          </a:p>
          <a:p>
            <a:pPr lvl="1"/>
            <a:r>
              <a:rPr lang="en-US" altLang="zh-CN" b="1" dirty="0" err="1" smtClean="0">
                <a:solidFill>
                  <a:srgbClr val="7030A0"/>
                </a:solidFill>
              </a:rPr>
              <a:t>Aget</a:t>
            </a:r>
            <a:r>
              <a:rPr lang="en-US" altLang="zh-CN" dirty="0" smtClean="0"/>
              <a:t>: download linux-3.0.1.tar.bz2, 77MB.</a:t>
            </a:r>
          </a:p>
          <a:p>
            <a:pPr lvl="1"/>
            <a:r>
              <a:rPr lang="en-US" altLang="zh-CN" b="1" dirty="0" err="1" smtClean="0">
                <a:solidFill>
                  <a:srgbClr val="7030A0"/>
                </a:solidFill>
              </a:rPr>
              <a:t>Pfscan</a:t>
            </a:r>
            <a:r>
              <a:rPr lang="en-US" altLang="zh-CN" dirty="0" smtClean="0"/>
              <a:t>: scan keyword “return” 100 files from </a:t>
            </a:r>
            <a:r>
              <a:rPr lang="en-US" altLang="zh-CN" dirty="0" err="1" smtClean="0"/>
              <a:t>gcc</a:t>
            </a:r>
            <a:r>
              <a:rPr lang="en-US" altLang="zh-CN" dirty="0" smtClean="0"/>
              <a:t> project</a:t>
            </a:r>
          </a:p>
          <a:p>
            <a:pPr lvl="1"/>
            <a:r>
              <a:rPr lang="en-US" altLang="zh-CN" b="1" dirty="0" smtClean="0">
                <a:solidFill>
                  <a:srgbClr val="7030A0"/>
                </a:solidFill>
              </a:rPr>
              <a:t>13 scientific benchmarks</a:t>
            </a:r>
            <a:r>
              <a:rPr lang="en-US" altLang="zh-CN" dirty="0" smtClean="0"/>
              <a:t> (10 from SPLASH2, 3 from PARSEC): run for 1-100 ms</a:t>
            </a:r>
          </a:p>
          <a:p>
            <a:pPr lvl="1"/>
            <a:r>
              <a:rPr lang="en-US" altLang="zh-CN" b="1" dirty="0" err="1" smtClean="0">
                <a:solidFill>
                  <a:srgbClr val="7030A0"/>
                </a:solidFill>
              </a:rPr>
              <a:t>Racey</a:t>
            </a:r>
            <a:r>
              <a:rPr lang="en-US" altLang="zh-CN" dirty="0" smtClean="0"/>
              <a:t>: default workload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Machine: 2.67GHz dual-socket quad-core Intel Xeon machine (eight cores) with 24GB memory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Concurrency: eight threads for all experiments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Determinism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8275719"/>
              </p:ext>
            </p:extLst>
          </p:nvPr>
        </p:nvGraphicFramePr>
        <p:xfrm>
          <a:off x="1331640" y="1988840"/>
          <a:ext cx="6408712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706"/>
                <a:gridCol w="1400694"/>
                <a:gridCol w="1368152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Program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#</a:t>
                      </a:r>
                      <a:r>
                        <a:rPr lang="zh-TW" altLang="en-US" sz="2000" b="1" dirty="0" smtClean="0"/>
                        <a:t> </a:t>
                      </a:r>
                      <a:r>
                        <a:rPr lang="en-US" altLang="zh-CN" sz="2000" b="1" dirty="0" smtClean="0"/>
                        <a:t>Races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Sync-schedule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Hybrid</a:t>
                      </a:r>
                      <a:r>
                        <a:rPr lang="en-US" altLang="zh-CN" sz="2000" b="1" baseline="0" dirty="0" smtClean="0"/>
                        <a:t> </a:t>
                      </a:r>
                      <a:r>
                        <a:rPr lang="en-US" altLang="zh-CN" sz="2000" b="1" dirty="0" smtClean="0"/>
                        <a:t>schedule</a:t>
                      </a:r>
                      <a:endParaRPr lang="zh-CN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Apache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0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PBZip2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4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barnes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5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fft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10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lu</a:t>
                      </a:r>
                      <a:r>
                        <a:rPr lang="en-US" altLang="zh-CN" sz="2000" b="1" dirty="0" smtClean="0"/>
                        <a:t>-non-</a:t>
                      </a:r>
                      <a:r>
                        <a:rPr lang="en-US" altLang="zh-CN" sz="2000" b="1" dirty="0" err="1" smtClean="0"/>
                        <a:t>contig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10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streamcluster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0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racey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167974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32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331640" y="2708920"/>
            <a:ext cx="2232248" cy="792088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31640" y="3501008"/>
            <a:ext cx="2232248" cy="1584176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331640" y="5085184"/>
            <a:ext cx="2232248" cy="360040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932040" y="2708920"/>
            <a:ext cx="1368152" cy="2736304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300192" y="2708920"/>
            <a:ext cx="1440160" cy="2736304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563888" y="2708920"/>
            <a:ext cx="1368152" cy="2736304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4" grpId="0" animBg="1"/>
      <p:bldP spid="1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8760"/>
            <a:ext cx="7632848" cy="531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Overhead in Reusing Schedules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33</a:t>
            </a:fld>
            <a:endParaRPr lang="zh-CN" altLang="en-US"/>
          </a:p>
        </p:txBody>
      </p:sp>
      <p:sp>
        <p:nvSpPr>
          <p:cNvPr id="5" name="Rectangle 43"/>
          <p:cNvSpPr/>
          <p:nvPr/>
        </p:nvSpPr>
        <p:spPr>
          <a:xfrm>
            <a:off x="2051720" y="4653136"/>
            <a:ext cx="64807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43"/>
          <p:cNvSpPr/>
          <p:nvPr/>
        </p:nvSpPr>
        <p:spPr>
          <a:xfrm>
            <a:off x="2771800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43"/>
          <p:cNvSpPr/>
          <p:nvPr/>
        </p:nvSpPr>
        <p:spPr>
          <a:xfrm>
            <a:off x="3131840" y="4653136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43"/>
          <p:cNvSpPr/>
          <p:nvPr/>
        </p:nvSpPr>
        <p:spPr>
          <a:xfrm>
            <a:off x="3419872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43"/>
          <p:cNvSpPr/>
          <p:nvPr/>
        </p:nvSpPr>
        <p:spPr>
          <a:xfrm>
            <a:off x="3779912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43"/>
          <p:cNvSpPr/>
          <p:nvPr/>
        </p:nvSpPr>
        <p:spPr>
          <a:xfrm>
            <a:off x="4139952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3"/>
          <p:cNvSpPr/>
          <p:nvPr/>
        </p:nvSpPr>
        <p:spPr>
          <a:xfrm>
            <a:off x="4427984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43"/>
          <p:cNvSpPr/>
          <p:nvPr/>
        </p:nvSpPr>
        <p:spPr>
          <a:xfrm>
            <a:off x="4788024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43"/>
          <p:cNvSpPr/>
          <p:nvPr/>
        </p:nvSpPr>
        <p:spPr>
          <a:xfrm>
            <a:off x="5148064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43"/>
          <p:cNvSpPr/>
          <p:nvPr/>
        </p:nvSpPr>
        <p:spPr>
          <a:xfrm>
            <a:off x="5508104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3"/>
          <p:cNvSpPr/>
          <p:nvPr/>
        </p:nvSpPr>
        <p:spPr>
          <a:xfrm>
            <a:off x="5796136" y="4653136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43"/>
          <p:cNvSpPr/>
          <p:nvPr/>
        </p:nvSpPr>
        <p:spPr>
          <a:xfrm>
            <a:off x="6156176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43"/>
          <p:cNvSpPr/>
          <p:nvPr/>
        </p:nvSpPr>
        <p:spPr>
          <a:xfrm>
            <a:off x="6444208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43"/>
          <p:cNvSpPr/>
          <p:nvPr/>
        </p:nvSpPr>
        <p:spPr>
          <a:xfrm>
            <a:off x="6804248" y="4653136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43"/>
          <p:cNvSpPr/>
          <p:nvPr/>
        </p:nvSpPr>
        <p:spPr>
          <a:xfrm>
            <a:off x="7164288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43"/>
          <p:cNvSpPr/>
          <p:nvPr/>
        </p:nvSpPr>
        <p:spPr>
          <a:xfrm>
            <a:off x="7524328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43"/>
          <p:cNvSpPr/>
          <p:nvPr/>
        </p:nvSpPr>
        <p:spPr>
          <a:xfrm>
            <a:off x="7884368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矩形 22"/>
          <p:cNvSpPr/>
          <p:nvPr/>
        </p:nvSpPr>
        <p:spPr>
          <a:xfrm>
            <a:off x="2051720" y="4653136"/>
            <a:ext cx="1656184" cy="1944216"/>
          </a:xfrm>
          <a:prstGeom prst="rect">
            <a:avLst/>
          </a:prstGeom>
          <a:solidFill>
            <a:srgbClr val="2319EB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779912" y="4653136"/>
            <a:ext cx="4392488" cy="1944216"/>
          </a:xfrm>
          <a:prstGeom prst="rect">
            <a:avLst/>
          </a:prstGeom>
          <a:solidFill>
            <a:srgbClr val="2319EB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3" name="组合 42"/>
          <p:cNvGrpSpPr/>
          <p:nvPr/>
        </p:nvGrpSpPr>
        <p:grpSpPr>
          <a:xfrm>
            <a:off x="3779912" y="1916832"/>
            <a:ext cx="2664296" cy="2592288"/>
            <a:chOff x="3779912" y="1916832"/>
            <a:chExt cx="2664296" cy="2592288"/>
          </a:xfrm>
        </p:grpSpPr>
        <p:sp>
          <p:nvSpPr>
            <p:cNvPr id="30" name="矩形 29"/>
            <p:cNvSpPr/>
            <p:nvPr/>
          </p:nvSpPr>
          <p:spPr>
            <a:xfrm>
              <a:off x="3779912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4788024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5076056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5364088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6084168" y="1916832"/>
              <a:ext cx="360040" cy="2592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059832" y="1412776"/>
            <a:ext cx="4104456" cy="3096344"/>
            <a:chOff x="3059832" y="1412776"/>
            <a:chExt cx="4104456" cy="3096344"/>
          </a:xfrm>
        </p:grpSpPr>
        <p:sp>
          <p:nvSpPr>
            <p:cNvPr id="28" name="矩形 27"/>
            <p:cNvSpPr/>
            <p:nvPr/>
          </p:nvSpPr>
          <p:spPr>
            <a:xfrm>
              <a:off x="3059832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5724128" y="1916832"/>
              <a:ext cx="360040" cy="2592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6804248" y="1412776"/>
              <a:ext cx="360040" cy="3096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051720" y="1412776"/>
            <a:ext cx="6120680" cy="3096344"/>
            <a:chOff x="2051720" y="1412776"/>
            <a:chExt cx="6120680" cy="3096344"/>
          </a:xfrm>
        </p:grpSpPr>
        <p:sp>
          <p:nvSpPr>
            <p:cNvPr id="24" name="矩形 23"/>
            <p:cNvSpPr/>
            <p:nvPr/>
          </p:nvSpPr>
          <p:spPr>
            <a:xfrm>
              <a:off x="2051720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矩形 25"/>
            <p:cNvSpPr/>
            <p:nvPr/>
          </p:nvSpPr>
          <p:spPr>
            <a:xfrm>
              <a:off x="2411760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2699792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3419872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 30"/>
            <p:cNvSpPr/>
            <p:nvPr/>
          </p:nvSpPr>
          <p:spPr>
            <a:xfrm>
              <a:off x="4067944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355976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6444208" y="1916832"/>
              <a:ext cx="360040" cy="2592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7092280" y="1412776"/>
              <a:ext cx="360040" cy="3096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矩形 40"/>
            <p:cNvSpPr/>
            <p:nvPr/>
          </p:nvSpPr>
          <p:spPr>
            <a:xfrm>
              <a:off x="7452320" y="1412776"/>
              <a:ext cx="360040" cy="3096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矩形 41"/>
            <p:cNvSpPr/>
            <p:nvPr/>
          </p:nvSpPr>
          <p:spPr>
            <a:xfrm>
              <a:off x="7812360" y="1412776"/>
              <a:ext cx="360040" cy="3096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5" grpId="0" animBg="1"/>
      <p:bldP spid="25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315160"/>
            <a:ext cx="7609855" cy="5326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% of Instructions Left in the Trace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34</a:t>
            </a:fld>
            <a:endParaRPr lang="zh-CN" altLang="en-US"/>
          </a:p>
        </p:txBody>
      </p:sp>
      <p:sp>
        <p:nvSpPr>
          <p:cNvPr id="5" name="Rectangle 43"/>
          <p:cNvSpPr/>
          <p:nvPr/>
        </p:nvSpPr>
        <p:spPr>
          <a:xfrm>
            <a:off x="1907704" y="4697760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43"/>
          <p:cNvSpPr/>
          <p:nvPr/>
        </p:nvSpPr>
        <p:spPr>
          <a:xfrm>
            <a:off x="2267744" y="4697760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43"/>
          <p:cNvSpPr/>
          <p:nvPr/>
        </p:nvSpPr>
        <p:spPr>
          <a:xfrm>
            <a:off x="2699792" y="4697760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43"/>
          <p:cNvSpPr/>
          <p:nvPr/>
        </p:nvSpPr>
        <p:spPr>
          <a:xfrm>
            <a:off x="3059832" y="4697760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43"/>
          <p:cNvSpPr/>
          <p:nvPr/>
        </p:nvSpPr>
        <p:spPr>
          <a:xfrm>
            <a:off x="3419872" y="4697760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43"/>
          <p:cNvSpPr/>
          <p:nvPr/>
        </p:nvSpPr>
        <p:spPr>
          <a:xfrm>
            <a:off x="377991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3"/>
          <p:cNvSpPr/>
          <p:nvPr/>
        </p:nvSpPr>
        <p:spPr>
          <a:xfrm>
            <a:off x="413995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43"/>
          <p:cNvSpPr/>
          <p:nvPr/>
        </p:nvSpPr>
        <p:spPr>
          <a:xfrm>
            <a:off x="4499992" y="4725144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43"/>
          <p:cNvSpPr/>
          <p:nvPr/>
        </p:nvSpPr>
        <p:spPr>
          <a:xfrm>
            <a:off x="4860032" y="4725144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43"/>
          <p:cNvSpPr/>
          <p:nvPr/>
        </p:nvSpPr>
        <p:spPr>
          <a:xfrm>
            <a:off x="5220072" y="4725144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3"/>
          <p:cNvSpPr/>
          <p:nvPr/>
        </p:nvSpPr>
        <p:spPr>
          <a:xfrm>
            <a:off x="558011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43"/>
          <p:cNvSpPr/>
          <p:nvPr/>
        </p:nvSpPr>
        <p:spPr>
          <a:xfrm>
            <a:off x="5940152" y="4725144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43"/>
          <p:cNvSpPr/>
          <p:nvPr/>
        </p:nvSpPr>
        <p:spPr>
          <a:xfrm>
            <a:off x="630019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43"/>
          <p:cNvSpPr/>
          <p:nvPr/>
        </p:nvSpPr>
        <p:spPr>
          <a:xfrm>
            <a:off x="6660232" y="4725144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43"/>
          <p:cNvSpPr/>
          <p:nvPr/>
        </p:nvSpPr>
        <p:spPr>
          <a:xfrm>
            <a:off x="702027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43"/>
          <p:cNvSpPr/>
          <p:nvPr/>
        </p:nvSpPr>
        <p:spPr>
          <a:xfrm>
            <a:off x="7452320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43"/>
          <p:cNvSpPr/>
          <p:nvPr/>
        </p:nvSpPr>
        <p:spPr>
          <a:xfrm>
            <a:off x="7812360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组合 42"/>
          <p:cNvGrpSpPr/>
          <p:nvPr/>
        </p:nvGrpSpPr>
        <p:grpSpPr>
          <a:xfrm>
            <a:off x="2987824" y="1529408"/>
            <a:ext cx="3312368" cy="3024336"/>
            <a:chOff x="2987824" y="1412776"/>
            <a:chExt cx="3312368" cy="3024336"/>
          </a:xfrm>
        </p:grpSpPr>
        <p:sp>
          <p:nvSpPr>
            <p:cNvPr id="26" name="矩形 25"/>
            <p:cNvSpPr/>
            <p:nvPr/>
          </p:nvSpPr>
          <p:spPr>
            <a:xfrm>
              <a:off x="298782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4427984" y="1412776"/>
              <a:ext cx="360040" cy="3024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594015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2555776" y="2033464"/>
            <a:ext cx="4464496" cy="2520280"/>
            <a:chOff x="2555776" y="1916832"/>
            <a:chExt cx="4464496" cy="2520280"/>
          </a:xfrm>
        </p:grpSpPr>
        <p:sp>
          <p:nvSpPr>
            <p:cNvPr id="25" name="矩形 24"/>
            <p:cNvSpPr/>
            <p:nvPr/>
          </p:nvSpPr>
          <p:spPr>
            <a:xfrm>
              <a:off x="2555776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334786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78802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514806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666023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835696" y="2033464"/>
            <a:ext cx="6336704" cy="2520280"/>
            <a:chOff x="1835696" y="1916832"/>
            <a:chExt cx="6336704" cy="2520280"/>
          </a:xfrm>
        </p:grpSpPr>
        <p:sp>
          <p:nvSpPr>
            <p:cNvPr id="23" name="矩形 22"/>
            <p:cNvSpPr/>
            <p:nvPr/>
          </p:nvSpPr>
          <p:spPr>
            <a:xfrm>
              <a:off x="1835696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2195736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370790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406794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558011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630019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702027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738031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7812360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Hybrid schedule: combine the best of both sync-schedule and </a:t>
            </a:r>
            <a:r>
              <a:rPr lang="en-US" altLang="zh-CN" dirty="0" err="1" smtClean="0"/>
              <a:t>mem</a:t>
            </a:r>
            <a:r>
              <a:rPr lang="en-US" altLang="zh-CN" dirty="0" smtClean="0"/>
              <a:t>-schedules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PEREGRINE</a:t>
            </a:r>
          </a:p>
          <a:p>
            <a:pPr lvl="1"/>
            <a:r>
              <a:rPr lang="en-US" altLang="zh-CN" dirty="0" smtClean="0"/>
              <a:t>Schedule relaxation to compute hybrid schedules</a:t>
            </a:r>
          </a:p>
          <a:p>
            <a:pPr lvl="1"/>
            <a:r>
              <a:rPr lang="en-US" altLang="zh-CN" dirty="0" smtClean="0"/>
              <a:t>Deterministic (make all 7 racy programs deterministic)</a:t>
            </a:r>
          </a:p>
          <a:p>
            <a:pPr lvl="1"/>
            <a:r>
              <a:rPr lang="en-US" altLang="zh-CN" dirty="0" smtClean="0"/>
              <a:t>Efficient (54% faster to 49% slower)</a:t>
            </a:r>
          </a:p>
          <a:p>
            <a:pPr lvl="1"/>
            <a:r>
              <a:rPr lang="en-US" altLang="zh-CN" dirty="0" smtClean="0"/>
              <a:t>Stable (frequently reuse schedule for 9 out of 17)</a:t>
            </a:r>
          </a:p>
          <a:p>
            <a:pPr lvl="8"/>
            <a:endParaRPr lang="en-US" altLang="zh-CN" dirty="0"/>
          </a:p>
          <a:p>
            <a:r>
              <a:rPr lang="en-US" altLang="zh-CN" dirty="0" smtClean="0"/>
              <a:t>Have broad applications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856" y="2790056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5400" dirty="0" smtClean="0"/>
              <a:t>Thank you!</a:t>
            </a:r>
            <a:br>
              <a:rPr lang="en-US" altLang="zh-CN" sz="5400" dirty="0" smtClean="0"/>
            </a:br>
            <a:r>
              <a:rPr lang="en-US" altLang="zh-CN" sz="5400" dirty="0" smtClean="0"/>
              <a:t>Questions?</a:t>
            </a:r>
            <a:endParaRPr lang="zh-CN" altLang="en-US" sz="5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Deterministic Multithreading (DMT)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Same input </a:t>
            </a:r>
            <a:r>
              <a:rPr lang="en-US" altLang="zh-CN" dirty="0" smtClean="0">
                <a:sym typeface="Wingdings" pitchFamily="2" charset="2"/>
              </a:rPr>
              <a:t> same schedule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Addresses many problems due to nondeterminism </a:t>
            </a:r>
          </a:p>
          <a:p>
            <a:pPr lvl="8"/>
            <a:endParaRPr lang="en-US" altLang="zh-CN" dirty="0" smtClean="0">
              <a:sym typeface="Wingdings" pitchFamily="2" charset="2"/>
            </a:endParaRPr>
          </a:p>
          <a:p>
            <a:r>
              <a:rPr lang="en-US" altLang="zh-CN" dirty="0" smtClean="0">
                <a:sym typeface="Wingdings" pitchFamily="2" charset="2"/>
              </a:rPr>
              <a:t>Existing DMT systems enforce either of</a:t>
            </a:r>
          </a:p>
          <a:p>
            <a:pPr lvl="1"/>
            <a:r>
              <a:rPr lang="en-US" altLang="zh-CN" b="1" i="1" dirty="0" smtClean="0">
                <a:sym typeface="Wingdings" pitchFamily="2" charset="2"/>
              </a:rPr>
              <a:t>Sync-schedule</a:t>
            </a:r>
            <a:r>
              <a:rPr lang="en-US" altLang="zh-CN" dirty="0" smtClean="0">
                <a:sym typeface="Wingdings" pitchFamily="2" charset="2"/>
              </a:rPr>
              <a:t>: deterministic total order of synch operations (e.g., lock()/unlock())</a:t>
            </a:r>
          </a:p>
          <a:p>
            <a:pPr lvl="1"/>
            <a:r>
              <a:rPr lang="en-US" altLang="zh-CN" b="1" i="1" dirty="0" err="1" smtClean="0">
                <a:sym typeface="Wingdings" pitchFamily="2" charset="2"/>
              </a:rPr>
              <a:t>Mem</a:t>
            </a:r>
            <a:r>
              <a:rPr lang="en-US" altLang="zh-CN" b="1" i="1" dirty="0" smtClean="0">
                <a:sym typeface="Wingdings" pitchFamily="2" charset="2"/>
              </a:rPr>
              <a:t>-schedule</a:t>
            </a:r>
            <a:r>
              <a:rPr lang="en-US" altLang="zh-CN" dirty="0" smtClean="0">
                <a:sym typeface="Wingdings" pitchFamily="2" charset="2"/>
              </a:rPr>
              <a:t>: deterministic order of shared memory accesses (e.g., load/store)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组合 87"/>
          <p:cNvGrpSpPr/>
          <p:nvPr/>
        </p:nvGrpSpPr>
        <p:grpSpPr>
          <a:xfrm>
            <a:off x="251520" y="4509120"/>
            <a:ext cx="9433048" cy="1939573"/>
            <a:chOff x="403920" y="2813700"/>
            <a:chExt cx="9433048" cy="1939573"/>
          </a:xfrm>
        </p:grpSpPr>
        <p:sp>
          <p:nvSpPr>
            <p:cNvPr id="89" name="TextBox 88"/>
            <p:cNvSpPr txBox="1"/>
            <p:nvPr/>
          </p:nvSpPr>
          <p:spPr>
            <a:xfrm>
              <a:off x="763960" y="2813700"/>
              <a:ext cx="230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Thread 0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996208" y="2813700"/>
              <a:ext cx="230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Thread 1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780184" y="4445496"/>
              <a:ext cx="33843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 smtClean="0">
                  <a:latin typeface="Courier New" pitchFamily="49" charset="0"/>
                  <a:cs typeface="Courier New" pitchFamily="49" charset="0"/>
                </a:rPr>
                <a:t>FFT in SPLASH2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03920" y="3182451"/>
              <a:ext cx="230425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……</a:t>
              </a:r>
            </a:p>
            <a:p>
              <a:r>
                <a:rPr lang="en-US" altLang="zh-CN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barrier_wait</a:t>
              </a:r>
              <a:r>
                <a:rPr lang="en-US" altLang="zh-CN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(B)</a:t>
              </a:r>
            </a:p>
            <a:p>
              <a:endParaRPr lang="en-US" altLang="zh-CN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print(</a:t>
              </a:r>
              <a:r>
                <a:rPr lang="en-US" altLang="zh-CN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636168" y="3173740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……</a:t>
              </a:r>
            </a:p>
            <a:p>
              <a:r>
                <a:rPr lang="en-US" altLang="zh-CN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barrier_wait</a:t>
              </a:r>
              <a:r>
                <a:rPr lang="en-US" altLang="zh-CN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(B)</a:t>
              </a:r>
            </a:p>
            <a:p>
              <a:r>
                <a:rPr lang="en-US" altLang="zh-CN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 += …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300464" y="2822411"/>
              <a:ext cx="230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Thread 0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532712" y="2822411"/>
              <a:ext cx="230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Thread 1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940424" y="3191162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……</a:t>
              </a:r>
            </a:p>
            <a:p>
              <a:r>
                <a:rPr lang="en-US" altLang="zh-CN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barrier_wait</a:t>
              </a:r>
              <a:r>
                <a:rPr lang="en-US" altLang="zh-CN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(B)</a:t>
              </a:r>
            </a:p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print(</a:t>
              </a:r>
              <a:r>
                <a:rPr lang="en-US" altLang="zh-CN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172672" y="3182451"/>
              <a:ext cx="230425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……</a:t>
              </a:r>
            </a:p>
            <a:p>
              <a:r>
                <a:rPr lang="en-US" altLang="zh-CN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barrier_wait</a:t>
              </a:r>
              <a:r>
                <a:rPr lang="en-US" altLang="zh-CN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(B)</a:t>
              </a:r>
            </a:p>
            <a:p>
              <a:endParaRPr lang="en-US" altLang="zh-CN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altLang="zh-CN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 += …</a:t>
              </a:r>
            </a:p>
          </p:txBody>
        </p:sp>
        <p:cxnSp>
          <p:nvCxnSpPr>
            <p:cNvPr id="98" name="直接连接符 97"/>
            <p:cNvCxnSpPr/>
            <p:nvPr/>
          </p:nvCxnSpPr>
          <p:spPr>
            <a:xfrm>
              <a:off x="4652392" y="2861320"/>
              <a:ext cx="0" cy="12961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Sync-schedule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888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[TERN OSDI '10], [Kendo ASPLOS '09], etc</a:t>
            </a:r>
          </a:p>
          <a:p>
            <a:r>
              <a:rPr lang="en-US" altLang="zh-CN" dirty="0" smtClean="0">
                <a:solidFill>
                  <a:srgbClr val="00B050"/>
                </a:solidFill>
              </a:rPr>
              <a:t>Pros: efficient (16% overhead in Kendo)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Cons: deterministic only when no races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Many programs contain races [Lu ASPLOS '08]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grpSp>
        <p:nvGrpSpPr>
          <p:cNvPr id="77" name="组合 76"/>
          <p:cNvGrpSpPr/>
          <p:nvPr/>
        </p:nvGrpSpPr>
        <p:grpSpPr>
          <a:xfrm>
            <a:off x="323528" y="3985319"/>
            <a:ext cx="9145016" cy="2468017"/>
            <a:chOff x="403920" y="4077072"/>
            <a:chExt cx="9145016" cy="2468017"/>
          </a:xfrm>
        </p:grpSpPr>
        <p:grpSp>
          <p:nvGrpSpPr>
            <p:cNvPr id="59" name="组合 58"/>
            <p:cNvGrpSpPr/>
            <p:nvPr/>
          </p:nvGrpSpPr>
          <p:grpSpPr>
            <a:xfrm>
              <a:off x="403920" y="4077072"/>
              <a:ext cx="9145016" cy="2468017"/>
              <a:chOff x="403920" y="3985319"/>
              <a:chExt cx="9145016" cy="2468017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835968" y="4057327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0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996208" y="4057327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1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780184" y="6145559"/>
                <a:ext cx="374441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 smtClean="0">
                    <a:latin typeface="Courier New" pitchFamily="49" charset="0"/>
                    <a:cs typeface="Courier New" pitchFamily="49" charset="0"/>
                  </a:rPr>
                  <a:t>Apache Bug #21287</a:t>
                </a:r>
              </a:p>
            </p:txBody>
          </p:sp>
          <p:cxnSp>
            <p:nvCxnSpPr>
              <p:cNvPr id="63" name="直接连接符 62"/>
              <p:cNvCxnSpPr/>
              <p:nvPr/>
            </p:nvCxnSpPr>
            <p:spPr>
              <a:xfrm>
                <a:off x="4724400" y="3985319"/>
                <a:ext cx="0" cy="194421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5300464" y="4057327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0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7244680" y="4057327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1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4940424" y="5104348"/>
                <a:ext cx="2304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*</a:t>
                </a:r>
                <a:r>
                  <a:rPr lang="en-US" altLang="zh-CN" sz="1600" b="1" dirty="0" err="1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obj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 = 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mutex_unlock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endParaRPr lang="en-US" altLang="zh-CN" sz="1600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956648" y="4345359"/>
                <a:ext cx="23042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free(</a:t>
                </a:r>
                <a:r>
                  <a:rPr lang="en-US" altLang="zh-CN" sz="1600" b="1" dirty="0" err="1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obj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mutex_unlock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03920" y="4345359"/>
                <a:ext cx="2304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*</a:t>
                </a:r>
                <a:r>
                  <a:rPr lang="en-US" altLang="zh-CN" sz="1600" b="1" dirty="0" err="1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obj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 = 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mutex_unlock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endParaRPr lang="en-US" altLang="zh-CN" sz="1600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636168" y="5098538"/>
                <a:ext cx="23042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free(</a:t>
                </a:r>
                <a:r>
                  <a:rPr lang="en-US" altLang="zh-CN" sz="1600" b="1" dirty="0" err="1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obj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mutex_unlock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</p:txBody>
          </p:sp>
        </p:grpSp>
        <p:cxnSp>
          <p:nvCxnSpPr>
            <p:cNvPr id="71" name="直接箭头连接符 70"/>
            <p:cNvCxnSpPr/>
            <p:nvPr/>
          </p:nvCxnSpPr>
          <p:spPr>
            <a:xfrm>
              <a:off x="2267744" y="5085184"/>
              <a:ext cx="432048" cy="288032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/>
            <p:nvPr/>
          </p:nvCxnSpPr>
          <p:spPr>
            <a:xfrm flipH="1">
              <a:off x="6588224" y="5157192"/>
              <a:ext cx="432048" cy="216024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Mem</a:t>
            </a:r>
            <a:r>
              <a:rPr lang="en-US" altLang="zh-CN" dirty="0" smtClean="0"/>
              <a:t>-schedule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[COREDET ASPLOS '10], [</a:t>
            </a:r>
            <a:r>
              <a:rPr lang="en-US" altLang="zh-CN" dirty="0" err="1" smtClean="0"/>
              <a:t>dOS</a:t>
            </a:r>
            <a:r>
              <a:rPr lang="en-US" altLang="zh-CN" dirty="0" smtClean="0"/>
              <a:t> OSDI '10], etc</a:t>
            </a:r>
          </a:p>
          <a:p>
            <a:r>
              <a:rPr lang="en-US" altLang="zh-CN" dirty="0" smtClean="0">
                <a:solidFill>
                  <a:srgbClr val="00B050"/>
                </a:solidFill>
              </a:rPr>
              <a:t>Pros: deterministic despite of data races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Cons: high overhead (e.g., 1.2~10.1X slowdown in </a:t>
            </a:r>
            <a:r>
              <a:rPr lang="en-US" altLang="zh-CN" dirty="0" err="1" smtClean="0">
                <a:solidFill>
                  <a:srgbClr val="FF0000"/>
                </a:solidFill>
              </a:rPr>
              <a:t>dOS</a:t>
            </a:r>
            <a:r>
              <a:rPr lang="en-US" altLang="zh-CN" dirty="0" smtClean="0">
                <a:solidFill>
                  <a:srgbClr val="FF0000"/>
                </a:solidFill>
              </a:rPr>
              <a:t>)</a:t>
            </a:r>
          </a:p>
          <a:p>
            <a:pPr lvl="7"/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251520" y="4513763"/>
            <a:ext cx="9433048" cy="1939573"/>
            <a:chOff x="251520" y="4725144"/>
            <a:chExt cx="9433048" cy="1939573"/>
          </a:xfrm>
        </p:grpSpPr>
        <p:grpSp>
          <p:nvGrpSpPr>
            <p:cNvPr id="14" name="组合 87"/>
            <p:cNvGrpSpPr/>
            <p:nvPr/>
          </p:nvGrpSpPr>
          <p:grpSpPr>
            <a:xfrm>
              <a:off x="251520" y="4725144"/>
              <a:ext cx="9433048" cy="1939573"/>
              <a:chOff x="403920" y="2813700"/>
              <a:chExt cx="9433048" cy="1939573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763960" y="2813700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0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996208" y="2813700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1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780184" y="4445496"/>
                <a:ext cx="38164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 smtClean="0">
                    <a:latin typeface="Courier New" pitchFamily="49" charset="0"/>
                    <a:cs typeface="Courier New" pitchFamily="49" charset="0"/>
                  </a:rPr>
                  <a:t>FFT in SPLASH2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920" y="3182451"/>
                <a:ext cx="2304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……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barrier_wait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(B)</a:t>
                </a:r>
              </a:p>
              <a:p>
                <a:endParaRPr lang="en-US" altLang="zh-CN" sz="1600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print(</a:t>
                </a:r>
                <a:r>
                  <a:rPr lang="en-US" altLang="zh-CN" sz="1600" b="1" dirty="0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result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36168" y="3173740"/>
                <a:ext cx="23042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……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barrier_wait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(B)</a:t>
                </a:r>
              </a:p>
              <a:p>
                <a:r>
                  <a:rPr lang="en-US" altLang="zh-CN" sz="1600" b="1" dirty="0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result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 += …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300464" y="2822411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0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532712" y="2822411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1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940424" y="3191162"/>
                <a:ext cx="23042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……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barrier_wait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(B)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print(</a:t>
                </a:r>
                <a:r>
                  <a:rPr lang="en-US" altLang="zh-CN" sz="1600" b="1" dirty="0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result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172672" y="3182451"/>
                <a:ext cx="2304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……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barrier_wait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(B)</a:t>
                </a:r>
              </a:p>
              <a:p>
                <a:endParaRPr lang="en-US" altLang="zh-CN" sz="1600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altLang="zh-CN" sz="1600" b="1" dirty="0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result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 += …</a:t>
                </a:r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>
                <a:off x="4652392" y="2861320"/>
                <a:ext cx="0" cy="129614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箭头连接符 14"/>
            <p:cNvCxnSpPr/>
            <p:nvPr/>
          </p:nvCxnSpPr>
          <p:spPr>
            <a:xfrm flipH="1">
              <a:off x="1907704" y="5733256"/>
              <a:ext cx="648072" cy="288032"/>
            </a:xfrm>
            <a:prstGeom prst="straightConnector1">
              <a:avLst/>
            </a:prstGeom>
            <a:ln w="38100">
              <a:solidFill>
                <a:srgbClr val="00B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/>
            <p:nvPr/>
          </p:nvCxnSpPr>
          <p:spPr>
            <a:xfrm>
              <a:off x="6444208" y="5805264"/>
              <a:ext cx="648072" cy="216024"/>
            </a:xfrm>
            <a:prstGeom prst="straightConnector1">
              <a:avLst/>
            </a:prstGeom>
            <a:ln w="38100">
              <a:solidFill>
                <a:srgbClr val="00B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Open Challenge [WODET '11]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269289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Either determinism or efficiency, but not both</a:t>
            </a:r>
          </a:p>
          <a:p>
            <a:pPr lvl="8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99590" y="2780928"/>
          <a:ext cx="7272810" cy="2173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270"/>
                <a:gridCol w="2424270"/>
                <a:gridCol w="2424270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Type of Schedule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Determinism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Efficiency</a:t>
                      </a:r>
                      <a:endParaRPr lang="zh-CN" altLang="en-US" sz="2400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/>
                        <a:t>Sync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4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err="1" smtClean="0"/>
                        <a:t>Mem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4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内容占位符 2"/>
          <p:cNvSpPr txBox="1">
            <a:spLocks/>
          </p:cNvSpPr>
          <p:nvPr/>
        </p:nvSpPr>
        <p:spPr>
          <a:xfrm>
            <a:off x="2771800" y="5287466"/>
            <a:ext cx="345638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we get</a:t>
            </a:r>
            <a:r>
              <a:rPr kumimoji="0" lang="en-US" altLang="zh-CN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both?</a:t>
            </a:r>
            <a:endParaRPr kumimoji="0" lang="en-US" altLang="zh-CN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Yes, we can!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99590" y="2276872"/>
          <a:ext cx="7272810" cy="2996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270"/>
                <a:gridCol w="2424270"/>
                <a:gridCol w="2424270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Type of Schedule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Determinism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Efficiency</a:t>
                      </a:r>
                      <a:endParaRPr lang="zh-CN" altLang="en-US" sz="2400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/>
                        <a:t>Sync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4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err="1" smtClean="0"/>
                        <a:t>Mem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4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/>
                        <a:t>PEREGRINE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899592" y="4470283"/>
            <a:ext cx="7272808" cy="792088"/>
          </a:xfrm>
          <a:prstGeom prst="rect">
            <a:avLst/>
          </a:prstGeom>
          <a:noFill/>
          <a:ln w="508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PEREGRINE Insight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i="1" dirty="0" smtClean="0"/>
              <a:t>Races rarely occur</a:t>
            </a:r>
          </a:p>
          <a:p>
            <a:pPr lvl="1"/>
            <a:r>
              <a:rPr lang="en-US" altLang="zh-CN" dirty="0" smtClean="0"/>
              <a:t>Intuitively, many races </a:t>
            </a:r>
            <a:r>
              <a:rPr lang="en-US" altLang="zh-CN" dirty="0" smtClean="0">
                <a:sym typeface="Wingdings" pitchFamily="2" charset="2"/>
              </a:rPr>
              <a:t> already </a:t>
            </a:r>
            <a:r>
              <a:rPr lang="en-US" altLang="zh-CN" dirty="0" smtClean="0"/>
              <a:t>detected</a:t>
            </a:r>
          </a:p>
          <a:p>
            <a:pPr lvl="1"/>
            <a:r>
              <a:rPr lang="en-US" altLang="zh-CN" dirty="0" smtClean="0"/>
              <a:t>Empirically, six real apps </a:t>
            </a:r>
            <a:r>
              <a:rPr lang="en-US" altLang="zh-CN" dirty="0" smtClean="0">
                <a:sym typeface="Wingdings" pitchFamily="2" charset="2"/>
              </a:rPr>
              <a:t> up to</a:t>
            </a:r>
            <a:r>
              <a:rPr lang="en-US" altLang="zh-CN" dirty="0" smtClean="0"/>
              <a:t> 10 races </a:t>
            </a:r>
            <a:r>
              <a:rPr lang="en-US" altLang="zh-CN" dirty="0" err="1" smtClean="0"/>
              <a:t>occured</a:t>
            </a:r>
            <a:endParaRPr lang="en-US" altLang="zh-CN" dirty="0" smtClean="0"/>
          </a:p>
          <a:p>
            <a:pPr lvl="8"/>
            <a:endParaRPr lang="en-US" altLang="zh-CN" dirty="0" smtClean="0"/>
          </a:p>
          <a:p>
            <a:r>
              <a:rPr lang="en-US" altLang="zh-CN" b="1" i="1" dirty="0" smtClean="0"/>
              <a:t>Hybrid schedule</a:t>
            </a:r>
          </a:p>
          <a:p>
            <a:pPr lvl="1"/>
            <a:r>
              <a:rPr lang="en-US" altLang="zh-CN" dirty="0" smtClean="0"/>
              <a:t>Sync-schedule in race-free portion (major)</a:t>
            </a:r>
          </a:p>
          <a:p>
            <a:pPr lvl="1"/>
            <a:r>
              <a:rPr lang="en-US" altLang="zh-CN" dirty="0" err="1" smtClean="0"/>
              <a:t>Mem</a:t>
            </a:r>
            <a:r>
              <a:rPr lang="en-US" altLang="zh-CN" dirty="0" smtClean="0"/>
              <a:t>-schedule in racy portion (minor)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25344</TotalTime>
  <Words>3001</Words>
  <Application>Microsoft Office PowerPoint</Application>
  <PresentationFormat>On-screen Show (4:3)</PresentationFormat>
  <Paragraphs>882</Paragraphs>
  <Slides>36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主题</vt:lpstr>
      <vt:lpstr>PEREGRINE: Efficient Deterministic Multithreading through Schedule Relaxation</vt:lpstr>
      <vt:lpstr>Nondeterminism in Multithreading</vt:lpstr>
      <vt:lpstr>Slide 3</vt:lpstr>
      <vt:lpstr>Deterministic Multithreading (DMT)</vt:lpstr>
      <vt:lpstr>Sync-schedule</vt:lpstr>
      <vt:lpstr>Mem-schedule</vt:lpstr>
      <vt:lpstr>Open Challenge [WODET '11]</vt:lpstr>
      <vt:lpstr>Yes, we can!</vt:lpstr>
      <vt:lpstr>PEREGRINE Insight</vt:lpstr>
      <vt:lpstr>PEREGRINE: Efficient DMT</vt:lpstr>
      <vt:lpstr>Summary of Results</vt:lpstr>
      <vt:lpstr>Outline</vt:lpstr>
      <vt:lpstr>PEREGRINE Overview</vt:lpstr>
      <vt:lpstr>Outline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Outline</vt:lpstr>
      <vt:lpstr>General Experiment Setup</vt:lpstr>
      <vt:lpstr>Determinism</vt:lpstr>
      <vt:lpstr>Overhead in Reusing Schedules</vt:lpstr>
      <vt:lpstr>% of Instructions Left in the Trace</vt:lpstr>
      <vt:lpstr>Conclusion</vt:lpstr>
      <vt:lpstr>Thank you!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Deterministic Multithreading through Schedule Relaxation</dc:title>
  <dc:creator>Heming Cui</dc:creator>
  <cp:lastModifiedBy>andrew</cp:lastModifiedBy>
  <cp:revision>3388</cp:revision>
  <dcterms:created xsi:type="dcterms:W3CDTF">2011-09-23T06:06:02Z</dcterms:created>
  <dcterms:modified xsi:type="dcterms:W3CDTF">2011-11-22T23:36:37Z</dcterms:modified>
</cp:coreProperties>
</file>