
<file path=[Content_Types].xml><?xml version="1.0" encoding="utf-8"?>
<Types xmlns="http://schemas.openxmlformats.org/package/2006/content-types">
  <Override PartName="/ppt/slides/slide14.xml" ContentType="application/vnd.openxmlformats-officedocument.presentationml.slide+xml"/>
  <Override PartName="/ppt/notesSlides/notesSlide16.xml" ContentType="application/vnd.openxmlformats-officedocument.presentationml.notesSlide+xml"/>
  <Default Extension="xml" ContentType="application/xml"/>
  <Override PartName="/ppt/tableStyles.xml" ContentType="application/vnd.openxmlformats-officedocument.presentationml.tableStyles+xml"/>
  <Override PartName="/ppt/notesSlides/notesSlide1.xml" ContentType="application/vnd.openxmlformats-officedocument.presentationml.notesSlide+xml"/>
  <Override PartName="/ppt/slides/slide28.xml" ContentType="application/vnd.openxmlformats-officedocument.presentationml.slide+xml"/>
  <Override PartName="/ppt/slides/slide21.xml" ContentType="application/vnd.openxmlformats-officedocument.presentationml.slide+xml"/>
  <Override PartName="/ppt/notesSlides/notesSlide23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9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ppt/notesSlides/notesSlide7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27.xml" ContentType="application/vnd.openxmlformats-officedocument.presentationml.slide+xml"/>
  <Override PartName="/ppt/slides/slide20.xml" ContentType="application/vnd.openxmlformats-officedocument.presentationml.slide+xml"/>
  <Override PartName="/ppt/notesSlides/notesSlide22.xml" ContentType="application/vnd.openxmlformats-officedocument.presentationml.notesSlide+xml"/>
  <Override PartName="/ppt/slides/slide4.xml" ContentType="application/vnd.openxmlformats-officedocument.presentationml.slide+xml"/>
  <Override PartName="/ppt/slides/slide19.xml" ContentType="application/vnd.openxmlformats-officedocument.presentationml.slide+xml"/>
  <Override PartName="/ppt/notesSlides/notesSlide8.xml" ContentType="application/vnd.openxmlformats-officedocument.presentationml.notesSlide+xml"/>
  <Default Extension="png" ContentType="image/png"/>
  <Override PartName="/ppt/slideLayouts/slideLayout4.xml" ContentType="application/vnd.openxmlformats-officedocument.presentationml.slideLayout+xml"/>
  <Override PartName="/ppt/slides/slide12.xml" ContentType="application/vnd.openxmlformats-officedocument.presentationml.slide+xml"/>
  <Override PartName="/ppt/notesSlides/notesSlide14.xml" ContentType="application/vnd.openxmlformats-officedocument.presentationml.notes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slides/slide26.xml" ContentType="application/vnd.openxmlformats-officedocument.presentationml.slide+xml"/>
  <Override PartName="/ppt/charts/chart3.xml" ContentType="application/vnd.openxmlformats-officedocument.drawingml.chart+xml"/>
  <Override PartName="/ppt/notesSlides/notesSlide28.xml" ContentType="application/vnd.openxmlformats-officedocument.presentationml.notesSlide+xml"/>
  <Override PartName="/ppt/notesSlides/notesSlide21.xml" ContentType="application/vnd.openxmlformats-officedocument.presentationml.notesSlide+xml"/>
  <Override PartName="/ppt/slides/slide3.xml" ContentType="application/vnd.openxmlformats-officedocument.presentationml.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11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5.xml" ContentType="application/vnd.openxmlformats-officedocument.presentationml.notesSlide+xml"/>
  <Override PartName="/ppt/slides/slide25.xml" ContentType="application/vnd.openxmlformats-officedocument.presentationml.slide+xml"/>
  <Override PartName="/ppt/charts/chart2.xml" ContentType="application/vnd.openxmlformats-officedocument.drawingml.chart+xml"/>
  <Override PartName="/ppt/notesSlides/notesSlide27.xml" ContentType="application/vnd.openxmlformats-officedocument.presentationml.notesSlide+xml"/>
  <Override PartName="/ppt/slides/slide9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20.xml" ContentType="application/vnd.openxmlformats-officedocument.presentationml.notesSlide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17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2.xml" ContentType="application/vnd.openxmlformats-officedocument.presentationml.notesSlide+xml"/>
  <Override PartName="/docProps/app.xml" ContentType="application/vnd.openxmlformats-officedocument.extended-properties+xml"/>
  <Override PartName="/ppt/notesSlides/notesSlide4.xml" ContentType="application/vnd.openxmlformats-officedocument.presentationml.notesSlide+xml"/>
  <Override PartName="/ppt/theme/theme3.xml" ContentType="application/vnd.openxmlformats-officedocument.theme+xml"/>
  <Override PartName="/ppt/slides/slide24.xml" ContentType="application/vnd.openxmlformats-officedocument.presentationml.slide+xml"/>
  <Override PartName="/ppt/charts/chart1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8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16.xml" ContentType="application/vnd.openxmlformats-officedocument.presentationml.slide+xml"/>
  <Override PartName="/ppt/notesSlides/notesSlide18.xml" ContentType="application/vnd.openxmlformats-officedocument.presentationml.notesSlide+xml"/>
  <Default Extension="jpeg" ContentType="image/jpeg"/>
  <Override PartName="/ppt/viewProps.xml" ContentType="application/vnd.openxmlformats-officedocument.presentationml.viewProps+xml"/>
  <Override PartName="/ppt/notesSlides/notesSlide11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s/slide23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7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5.xml" ContentType="application/vnd.openxmlformats-officedocument.presentationml.slide+xml"/>
  <Override PartName="/ppt/notesSlides/notesSlide17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1.xml" ContentType="application/vnd.openxmlformats-officedocument.theme+xml"/>
  <Override PartName="/ppt/slides/slide22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4.xml" ContentType="application/vnd.openxmlformats-officedocument.presentationml.notesSlide+xml"/>
  <Override PartName="/ppt/slides/slide6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Default Extension="bin" ContentType="application/vnd.openxmlformats-officedocument.presentationml.printerSettings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6" r:id="rId2"/>
    <p:sldId id="333" r:id="rId3"/>
    <p:sldId id="418" r:id="rId4"/>
    <p:sldId id="444" r:id="rId5"/>
    <p:sldId id="440" r:id="rId6"/>
    <p:sldId id="398" r:id="rId7"/>
    <p:sldId id="423" r:id="rId8"/>
    <p:sldId id="441" r:id="rId9"/>
    <p:sldId id="442" r:id="rId10"/>
    <p:sldId id="394" r:id="rId11"/>
    <p:sldId id="413" r:id="rId12"/>
    <p:sldId id="430" r:id="rId13"/>
    <p:sldId id="431" r:id="rId14"/>
    <p:sldId id="432" r:id="rId15"/>
    <p:sldId id="438" r:id="rId16"/>
    <p:sldId id="422" r:id="rId17"/>
    <p:sldId id="390" r:id="rId18"/>
    <p:sldId id="420" r:id="rId19"/>
    <p:sldId id="421" r:id="rId20"/>
    <p:sldId id="419" r:id="rId21"/>
    <p:sldId id="356" r:id="rId22"/>
    <p:sldId id="359" r:id="rId23"/>
    <p:sldId id="358" r:id="rId24"/>
    <p:sldId id="357" r:id="rId25"/>
    <p:sldId id="415" r:id="rId26"/>
    <p:sldId id="428" r:id="rId27"/>
    <p:sldId id="399" r:id="rId28"/>
    <p:sldId id="443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useTimings="0">
    <p:present/>
    <p:sldAll/>
    <p:penClr>
      <a:srgbClr val="FF0000"/>
    </p:penClr>
    <p:extLst>
      <p:ext uri="{EC167BDD-8182-4AB7-AECC-EB403E3ABB37}">
        <p14:laserClr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>
          <a:srgbClr val="FF0000"/>
        </p14:laserClr>
      </p:ext>
      <p:ext uri="{2FDB2607-1784-4EEB-B798-7EB5836EED8A}">
        <p14:showMediaCtrls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  </p:ext>
    </p:extLst>
  </p:showPr>
  <p:clrMru>
    <a:srgbClr val="D69342"/>
  </p:clrMru>
  <p:extLst>
    <p:ext uri="{E76CE94A-603C-4142-B9EB-6D1370010A27}">
      <p14:discardImageEditData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22973" autoAdjust="0"/>
    <p:restoredTop sz="63857" autoAdjust="0"/>
  </p:normalViewPr>
  <p:slideViewPr>
    <p:cSldViewPr snapToGrid="0">
      <p:cViewPr>
        <p:scale>
          <a:sx n="65" d="100"/>
          <a:sy n="65" d="100"/>
        </p:scale>
        <p:origin x="-1288" y="-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notesMaster" Target="notesMasters/notesMaster1.xml"/><Relationship Id="rId31" Type="http://schemas.openxmlformats.org/officeDocument/2006/relationships/handoutMaster" Target="handoutMasters/handoutMaster1.xml"/><Relationship Id="rId32" Type="http://schemas.openxmlformats.org/officeDocument/2006/relationships/printerSettings" Target="printerSettings/printerSettings1.bin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kaushikv:Desktop:SOSP:SOSP11_throughput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kaushikv:Desktop:SOSP:SOSP11_throughput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kaushikv:GoFlex%20Home%20Personal:Kaushik:Research:Projects:TriplePlay:TriplePlay-results:32%20core:sosp11_32core_50files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plotArea>
      <c:layout>
        <c:manualLayout>
          <c:layoutTarget val="inner"/>
          <c:xMode val="edge"/>
          <c:yMode val="edge"/>
          <c:x val="0.113180880798991"/>
          <c:y val="0.0557122708039492"/>
          <c:w val="0.873417953437639"/>
          <c:h val="0.686718567795387"/>
        </c:manualLayout>
      </c:layout>
      <c:barChart>
        <c:barDir val="col"/>
        <c:grouping val="clustered"/>
        <c:ser>
          <c:idx val="0"/>
          <c:order val="0"/>
          <c:tx>
            <c:strRef>
              <c:f>Graph!$C$50</c:f>
              <c:strCache>
                <c:ptCount val="1"/>
                <c:pt idx="0">
                  <c:v>Original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errBars>
            <c:errBarType val="both"/>
            <c:errValType val="cust"/>
            <c:plus>
              <c:numRef>
                <c:f>Graph!$E$51:$E$54</c:f>
                <c:numCache>
                  <c:formatCode>General</c:formatCode>
                  <c:ptCount val="4"/>
                  <c:pt idx="0">
                    <c:v>0.14</c:v>
                  </c:pt>
                  <c:pt idx="1">
                    <c:v>0.47</c:v>
                  </c:pt>
                  <c:pt idx="2">
                    <c:v>0.0</c:v>
                  </c:pt>
                  <c:pt idx="3">
                    <c:v>0.22</c:v>
                  </c:pt>
                </c:numCache>
              </c:numRef>
            </c:plus>
            <c:minus>
              <c:numRef>
                <c:f>Graph!$E$51:$E$54</c:f>
                <c:numCache>
                  <c:formatCode>General</c:formatCode>
                  <c:ptCount val="4"/>
                  <c:pt idx="0">
                    <c:v>0.14</c:v>
                  </c:pt>
                  <c:pt idx="1">
                    <c:v>0.47</c:v>
                  </c:pt>
                  <c:pt idx="2">
                    <c:v>0.0</c:v>
                  </c:pt>
                  <c:pt idx="3">
                    <c:v>0.22</c:v>
                  </c:pt>
                </c:numCache>
              </c:numRef>
            </c:minus>
          </c:errBars>
          <c:cat>
            <c:strRef>
              <c:f>Graph!$A$51:$B$54</c:f>
              <c:strCache>
                <c:ptCount val="4"/>
                <c:pt idx="0">
                  <c:v>pbzip2</c:v>
                </c:pt>
                <c:pt idx="1">
                  <c:v>pfscan</c:v>
                </c:pt>
                <c:pt idx="2">
                  <c:v>apache</c:v>
                </c:pt>
                <c:pt idx="3">
                  <c:v>mysql</c:v>
                </c:pt>
              </c:strCache>
            </c:strRef>
          </c:cat>
          <c:val>
            <c:numRef>
              <c:f>Graph!$C$51:$C$54</c:f>
              <c:numCache>
                <c:formatCode>General</c:formatCode>
                <c:ptCount val="4"/>
                <c:pt idx="0" formatCode="0.00">
                  <c:v>57.85</c:v>
                </c:pt>
                <c:pt idx="1">
                  <c:v>105.81</c:v>
                </c:pt>
                <c:pt idx="2">
                  <c:v>32.54</c:v>
                </c:pt>
                <c:pt idx="3">
                  <c:v>31.73</c:v>
                </c:pt>
              </c:numCache>
            </c:numRef>
          </c:val>
        </c:ser>
        <c:ser>
          <c:idx val="1"/>
          <c:order val="1"/>
          <c:tx>
            <c:strRef>
              <c:f>Graph!$D$50</c:f>
              <c:strCache>
                <c:ptCount val="1"/>
                <c:pt idx="0">
                  <c:v>Frost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errBars>
            <c:errBarType val="both"/>
            <c:errValType val="cust"/>
            <c:plus>
              <c:numRef>
                <c:f>Graph!$F$51:$F$54</c:f>
                <c:numCache>
                  <c:formatCode>General</c:formatCode>
                  <c:ptCount val="4"/>
                  <c:pt idx="0">
                    <c:v>0.43</c:v>
                  </c:pt>
                  <c:pt idx="1">
                    <c:v>0.86</c:v>
                  </c:pt>
                  <c:pt idx="2">
                    <c:v>0.05</c:v>
                  </c:pt>
                  <c:pt idx="3">
                    <c:v>0.32</c:v>
                  </c:pt>
                </c:numCache>
              </c:numRef>
            </c:plus>
            <c:minus>
              <c:numRef>
                <c:f>Graph!$F$51:$F$54</c:f>
                <c:numCache>
                  <c:formatCode>General</c:formatCode>
                  <c:ptCount val="4"/>
                  <c:pt idx="0">
                    <c:v>0.43</c:v>
                  </c:pt>
                  <c:pt idx="1">
                    <c:v>0.86</c:v>
                  </c:pt>
                  <c:pt idx="2">
                    <c:v>0.05</c:v>
                  </c:pt>
                  <c:pt idx="3">
                    <c:v>0.32</c:v>
                  </c:pt>
                </c:numCache>
              </c:numRef>
            </c:minus>
          </c:errBars>
          <c:cat>
            <c:strRef>
              <c:f>Graph!$A$51:$B$54</c:f>
              <c:strCache>
                <c:ptCount val="4"/>
                <c:pt idx="0">
                  <c:v>pbzip2</c:v>
                </c:pt>
                <c:pt idx="1">
                  <c:v>pfscan</c:v>
                </c:pt>
                <c:pt idx="2">
                  <c:v>apache</c:v>
                </c:pt>
                <c:pt idx="3">
                  <c:v>mysql</c:v>
                </c:pt>
              </c:strCache>
            </c:strRef>
          </c:cat>
          <c:val>
            <c:numRef>
              <c:f>Graph!$D$51:$D$54</c:f>
              <c:numCache>
                <c:formatCode>General</c:formatCode>
                <c:ptCount val="4"/>
                <c:pt idx="0">
                  <c:v>62.73</c:v>
                </c:pt>
                <c:pt idx="1">
                  <c:v>117.97</c:v>
                </c:pt>
                <c:pt idx="2">
                  <c:v>32.56</c:v>
                </c:pt>
                <c:pt idx="3">
                  <c:v>35.12</c:v>
                </c:pt>
              </c:numCache>
            </c:numRef>
          </c:val>
        </c:ser>
        <c:axId val="563782008"/>
        <c:axId val="563853160"/>
      </c:barChart>
      <c:catAx>
        <c:axId val="563782008"/>
        <c:scaling>
          <c:orientation val="minMax"/>
        </c:scaling>
        <c:axPos val="b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563853160"/>
        <c:crosses val="autoZero"/>
        <c:auto val="1"/>
        <c:lblAlgn val="ctr"/>
        <c:lblOffset val="100"/>
      </c:catAx>
      <c:valAx>
        <c:axId val="563853160"/>
        <c:scaling>
          <c:orientation val="minMax"/>
          <c:max val="125.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sz="1800"/>
                  <a:t>Runtime (seconds)</a:t>
                </a:r>
              </a:p>
            </c:rich>
          </c:tx>
          <c:layout/>
        </c:title>
        <c:numFmt formatCode="General" sourceLinked="0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563782008"/>
        <c:crosses val="autoZero"/>
        <c:crossBetween val="between"/>
        <c:majorUnit val="25.0"/>
      </c:valAx>
    </c:plotArea>
    <c:legend>
      <c:legendPos val="b"/>
      <c:layout>
        <c:manualLayout>
          <c:xMode val="edge"/>
          <c:yMode val="edge"/>
          <c:x val="0.392850696917775"/>
          <c:y val="0.861073145724041"/>
          <c:w val="0.245124583678263"/>
          <c:h val="0.0940118657734155"/>
        </c:manualLayout>
      </c:layout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plotArea>
      <c:layout>
        <c:manualLayout>
          <c:layoutTarget val="inner"/>
          <c:xMode val="edge"/>
          <c:yMode val="edge"/>
          <c:x val="0.118879336028942"/>
          <c:y val="0.0485854858548585"/>
          <c:w val="0.856578208129389"/>
          <c:h val="0.726793929356616"/>
        </c:manualLayout>
      </c:layout>
      <c:barChart>
        <c:barDir val="col"/>
        <c:grouping val="clustered"/>
        <c:ser>
          <c:idx val="0"/>
          <c:order val="0"/>
          <c:tx>
            <c:strRef>
              <c:f>Graph!$C$87</c:f>
              <c:strCache>
                <c:ptCount val="1"/>
                <c:pt idx="0">
                  <c:v>Original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errBars>
            <c:errBarType val="both"/>
            <c:errValType val="cust"/>
            <c:plus>
              <c:numRef>
                <c:f>Graph!$E$88:$E$89</c:f>
                <c:numCache>
                  <c:formatCode>General</c:formatCode>
                  <c:ptCount val="2"/>
                  <c:pt idx="0">
                    <c:v>0.07</c:v>
                  </c:pt>
                  <c:pt idx="1">
                    <c:v>0.08</c:v>
                  </c:pt>
                </c:numCache>
              </c:numRef>
            </c:plus>
            <c:minus>
              <c:numRef>
                <c:f>Graph!$E$88:$E$89</c:f>
                <c:numCache>
                  <c:formatCode>General</c:formatCode>
                  <c:ptCount val="2"/>
                  <c:pt idx="0">
                    <c:v>0.07</c:v>
                  </c:pt>
                  <c:pt idx="1">
                    <c:v>0.08</c:v>
                  </c:pt>
                </c:numCache>
              </c:numRef>
            </c:minus>
          </c:errBars>
          <c:cat>
            <c:strRef>
              <c:f>Graph!$B$88:$B$89</c:f>
              <c:strCache>
                <c:ptCount val="2"/>
                <c:pt idx="0">
                  <c:v>pbzip2</c:v>
                </c:pt>
                <c:pt idx="1">
                  <c:v>pfscan</c:v>
                </c:pt>
              </c:strCache>
            </c:strRef>
          </c:cat>
          <c:val>
            <c:numRef>
              <c:f>Graph!$C$88:$C$89</c:f>
              <c:numCache>
                <c:formatCode>General</c:formatCode>
                <c:ptCount val="2"/>
                <c:pt idx="0" formatCode="0.00">
                  <c:v>15.9</c:v>
                </c:pt>
                <c:pt idx="1">
                  <c:v>30.54</c:v>
                </c:pt>
              </c:numCache>
            </c:numRef>
          </c:val>
        </c:ser>
        <c:ser>
          <c:idx val="1"/>
          <c:order val="1"/>
          <c:tx>
            <c:strRef>
              <c:f>Graph!$D$87</c:f>
              <c:strCache>
                <c:ptCount val="1"/>
                <c:pt idx="0">
                  <c:v>Frost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errBars>
            <c:errBarType val="both"/>
            <c:errValType val="cust"/>
            <c:plus>
              <c:numRef>
                <c:f>Graph!$F$88:$F$89</c:f>
                <c:numCache>
                  <c:formatCode>General</c:formatCode>
                  <c:ptCount val="2"/>
                  <c:pt idx="0">
                    <c:v>0.06</c:v>
                  </c:pt>
                  <c:pt idx="1">
                    <c:v>0.17</c:v>
                  </c:pt>
                </c:numCache>
              </c:numRef>
            </c:plus>
            <c:minus>
              <c:numRef>
                <c:f>Graph!$F$88:$F$89</c:f>
                <c:numCache>
                  <c:formatCode>General</c:formatCode>
                  <c:ptCount val="2"/>
                  <c:pt idx="0">
                    <c:v>0.06</c:v>
                  </c:pt>
                  <c:pt idx="1">
                    <c:v>0.17</c:v>
                  </c:pt>
                </c:numCache>
              </c:numRef>
            </c:minus>
          </c:errBars>
          <c:cat>
            <c:strRef>
              <c:f>Graph!$B$88:$B$89</c:f>
              <c:strCache>
                <c:ptCount val="2"/>
                <c:pt idx="0">
                  <c:v>pbzip2</c:v>
                </c:pt>
                <c:pt idx="1">
                  <c:v>pfscan</c:v>
                </c:pt>
              </c:strCache>
            </c:strRef>
          </c:cat>
          <c:val>
            <c:numRef>
              <c:f>Graph!$D$88:$D$89</c:f>
              <c:numCache>
                <c:formatCode>General</c:formatCode>
                <c:ptCount val="2"/>
                <c:pt idx="0">
                  <c:v>36.08</c:v>
                </c:pt>
                <c:pt idx="1">
                  <c:v>89.8</c:v>
                </c:pt>
              </c:numCache>
            </c:numRef>
          </c:val>
        </c:ser>
        <c:axId val="563988600"/>
        <c:axId val="563992840"/>
      </c:barChart>
      <c:catAx>
        <c:axId val="563988600"/>
        <c:scaling>
          <c:orientation val="minMax"/>
        </c:scaling>
        <c:axPos val="b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563992840"/>
        <c:crosses val="autoZero"/>
        <c:auto val="1"/>
        <c:lblAlgn val="ctr"/>
        <c:lblOffset val="100"/>
      </c:catAx>
      <c:valAx>
        <c:axId val="563992840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800"/>
                  <a:t>Runtime</a:t>
                </a:r>
                <a:r>
                  <a:rPr lang="en-US" sz="1800" baseline="0"/>
                  <a:t> (seconds)</a:t>
                </a:r>
                <a:endParaRPr lang="en-US" sz="1800"/>
              </a:p>
            </c:rich>
          </c:tx>
          <c:layout/>
        </c:title>
        <c:numFmt formatCode="General" sourceLinked="0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563988600"/>
        <c:crosses val="autoZero"/>
        <c:crossBetween val="between"/>
        <c:majorUnit val="25.0"/>
        <c:minorUnit val="5.0"/>
      </c:valAx>
    </c:plotArea>
    <c:legend>
      <c:legendPos val="b"/>
      <c:layout>
        <c:manualLayout>
          <c:xMode val="edge"/>
          <c:yMode val="edge"/>
          <c:x val="0.388912428176208"/>
          <c:y val="0.856256597999051"/>
          <c:w val="0.24485959763333"/>
          <c:h val="0.0967871114491933"/>
        </c:manualLayout>
      </c:layout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plotArea>
      <c:layout>
        <c:manualLayout>
          <c:layoutTarget val="inner"/>
          <c:xMode val="edge"/>
          <c:yMode val="edge"/>
          <c:x val="0.159335380757807"/>
          <c:y val="0.0536806246278124"/>
          <c:w val="0.661836383714551"/>
          <c:h val="0.730158687695189"/>
        </c:manualLayout>
      </c:layout>
      <c:lineChart>
        <c:grouping val="standard"/>
        <c:ser>
          <c:idx val="0"/>
          <c:order val="0"/>
          <c:tx>
            <c:strRef>
              <c:f>Graph!$B$1</c:f>
              <c:strCache>
                <c:ptCount val="1"/>
                <c:pt idx="0">
                  <c:v>Original</c:v>
                </c:pt>
              </c:strCache>
            </c:strRef>
          </c:tx>
          <c:marker>
            <c:symbol val="diamond"/>
            <c:size val="5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errBars>
            <c:errDir val="y"/>
            <c:errBarType val="both"/>
            <c:errValType val="cust"/>
            <c:plus>
              <c:numRef>
                <c:f>Graph!$D$2:$D$13</c:f>
                <c:numCache>
                  <c:formatCode>General</c:formatCode>
                  <c:ptCount val="12"/>
                  <c:pt idx="0">
                    <c:v>1.7</c:v>
                  </c:pt>
                  <c:pt idx="1">
                    <c:v>19.77</c:v>
                  </c:pt>
                  <c:pt idx="2">
                    <c:v>13.39</c:v>
                  </c:pt>
                  <c:pt idx="3">
                    <c:v>37.22</c:v>
                  </c:pt>
                  <c:pt idx="4">
                    <c:v>15.67</c:v>
                  </c:pt>
                  <c:pt idx="5">
                    <c:v>41.11</c:v>
                  </c:pt>
                  <c:pt idx="6">
                    <c:v>23.07</c:v>
                  </c:pt>
                  <c:pt idx="7">
                    <c:v>33.0</c:v>
                  </c:pt>
                  <c:pt idx="8">
                    <c:v>47.02</c:v>
                  </c:pt>
                  <c:pt idx="9">
                    <c:v>81.13</c:v>
                  </c:pt>
                  <c:pt idx="10">
                    <c:v>165.04</c:v>
                  </c:pt>
                  <c:pt idx="11">
                    <c:v>225.71</c:v>
                  </c:pt>
                </c:numCache>
              </c:numRef>
            </c:plus>
            <c:minus>
              <c:numRef>
                <c:f>Graph!$D$2:$D$13</c:f>
                <c:numCache>
                  <c:formatCode>General</c:formatCode>
                  <c:ptCount val="12"/>
                  <c:pt idx="0">
                    <c:v>1.7</c:v>
                  </c:pt>
                  <c:pt idx="1">
                    <c:v>19.77</c:v>
                  </c:pt>
                  <c:pt idx="2">
                    <c:v>13.39</c:v>
                  </c:pt>
                  <c:pt idx="3">
                    <c:v>37.22</c:v>
                  </c:pt>
                  <c:pt idx="4">
                    <c:v>15.67</c:v>
                  </c:pt>
                  <c:pt idx="5">
                    <c:v>41.11</c:v>
                  </c:pt>
                  <c:pt idx="6">
                    <c:v>23.07</c:v>
                  </c:pt>
                  <c:pt idx="7">
                    <c:v>33.0</c:v>
                  </c:pt>
                  <c:pt idx="8">
                    <c:v>47.02</c:v>
                  </c:pt>
                  <c:pt idx="9">
                    <c:v>81.13</c:v>
                  </c:pt>
                  <c:pt idx="10">
                    <c:v>165.04</c:v>
                  </c:pt>
                  <c:pt idx="11">
                    <c:v>225.71</c:v>
                  </c:pt>
                </c:numCache>
              </c:numRef>
            </c:minus>
          </c:errBars>
          <c:val>
            <c:numRef>
              <c:f>Graph!$B$2:$B$13</c:f>
              <c:numCache>
                <c:formatCode>General</c:formatCode>
                <c:ptCount val="12"/>
                <c:pt idx="0">
                  <c:v>631.18</c:v>
                </c:pt>
                <c:pt idx="1">
                  <c:v>1092.33</c:v>
                </c:pt>
                <c:pt idx="2">
                  <c:v>1688.84</c:v>
                </c:pt>
                <c:pt idx="3">
                  <c:v>2178.01</c:v>
                </c:pt>
                <c:pt idx="4">
                  <c:v>2699.27</c:v>
                </c:pt>
                <c:pt idx="5">
                  <c:v>3136.53</c:v>
                </c:pt>
                <c:pt idx="6">
                  <c:v>3607.33</c:v>
                </c:pt>
                <c:pt idx="7">
                  <c:v>3869.93</c:v>
                </c:pt>
                <c:pt idx="8">
                  <c:v>4284.64</c:v>
                </c:pt>
                <c:pt idx="9">
                  <c:v>4482.46</c:v>
                </c:pt>
                <c:pt idx="10">
                  <c:v>4283.74</c:v>
                </c:pt>
                <c:pt idx="11">
                  <c:v>3814.14</c:v>
                </c:pt>
              </c:numCache>
            </c:numRef>
          </c:val>
        </c:ser>
        <c:ser>
          <c:idx val="1"/>
          <c:order val="1"/>
          <c:tx>
            <c:strRef>
              <c:f>Graph!$C$1</c:f>
              <c:strCache>
                <c:ptCount val="1"/>
                <c:pt idx="0">
                  <c:v>Frost</c:v>
                </c:pt>
              </c:strCache>
            </c:strRef>
          </c:tx>
          <c:marker>
            <c:symbol val="diamond"/>
            <c:size val="5"/>
            <c:spPr>
              <a:solidFill>
                <a:schemeClr val="tx1"/>
              </a:solidFill>
            </c:spPr>
          </c:marker>
          <c:errBars>
            <c:errDir val="y"/>
            <c:errBarType val="both"/>
            <c:errValType val="cust"/>
            <c:plus>
              <c:numRef>
                <c:f>Graph!$E$2:$E$13</c:f>
                <c:numCache>
                  <c:formatCode>General</c:formatCode>
                  <c:ptCount val="12"/>
                  <c:pt idx="0">
                    <c:v>0.8</c:v>
                  </c:pt>
                  <c:pt idx="1">
                    <c:v>9.84</c:v>
                  </c:pt>
                  <c:pt idx="2">
                    <c:v>8.64</c:v>
                  </c:pt>
                  <c:pt idx="3">
                    <c:v>15.12</c:v>
                  </c:pt>
                  <c:pt idx="4">
                    <c:v>11.54</c:v>
                  </c:pt>
                  <c:pt idx="5">
                    <c:v>46.87</c:v>
                  </c:pt>
                  <c:pt idx="6">
                    <c:v>41.51</c:v>
                  </c:pt>
                  <c:pt idx="7">
                    <c:v>61.82</c:v>
                  </c:pt>
                  <c:pt idx="8">
                    <c:v>79.66</c:v>
                  </c:pt>
                  <c:pt idx="9">
                    <c:v>35.92</c:v>
                  </c:pt>
                </c:numCache>
              </c:numRef>
            </c:plus>
            <c:minus>
              <c:numRef>
                <c:f>Graph!$E$2:$E$13</c:f>
                <c:numCache>
                  <c:formatCode>General</c:formatCode>
                  <c:ptCount val="12"/>
                  <c:pt idx="0">
                    <c:v>0.8</c:v>
                  </c:pt>
                  <c:pt idx="1">
                    <c:v>9.84</c:v>
                  </c:pt>
                  <c:pt idx="2">
                    <c:v>8.64</c:v>
                  </c:pt>
                  <c:pt idx="3">
                    <c:v>15.12</c:v>
                  </c:pt>
                  <c:pt idx="4">
                    <c:v>11.54</c:v>
                  </c:pt>
                  <c:pt idx="5">
                    <c:v>46.87</c:v>
                  </c:pt>
                  <c:pt idx="6">
                    <c:v>41.51</c:v>
                  </c:pt>
                  <c:pt idx="7">
                    <c:v>61.82</c:v>
                  </c:pt>
                  <c:pt idx="8">
                    <c:v>79.66</c:v>
                  </c:pt>
                  <c:pt idx="9">
                    <c:v>35.92</c:v>
                  </c:pt>
                </c:numCache>
              </c:numRef>
            </c:minus>
          </c:errBars>
          <c:val>
            <c:numRef>
              <c:f>Graph!$C$2:$C$13</c:f>
              <c:numCache>
                <c:formatCode>General</c:formatCode>
                <c:ptCount val="12"/>
                <c:pt idx="0">
                  <c:v>630.3199999999994</c:v>
                </c:pt>
                <c:pt idx="1">
                  <c:v>1089.43</c:v>
                </c:pt>
                <c:pt idx="2">
                  <c:v>1672.25</c:v>
                </c:pt>
                <c:pt idx="3">
                  <c:v>2133.89</c:v>
                </c:pt>
                <c:pt idx="4">
                  <c:v>2603.96</c:v>
                </c:pt>
                <c:pt idx="5">
                  <c:v>3055.54</c:v>
                </c:pt>
                <c:pt idx="6">
                  <c:v>3196.46</c:v>
                </c:pt>
                <c:pt idx="7">
                  <c:v>2994.69</c:v>
                </c:pt>
                <c:pt idx="8">
                  <c:v>2864.02</c:v>
                </c:pt>
                <c:pt idx="9">
                  <c:v>2829.0</c:v>
                </c:pt>
              </c:numCache>
            </c:numRef>
          </c:val>
        </c:ser>
        <c:marker val="1"/>
        <c:axId val="563899032"/>
        <c:axId val="564022904"/>
      </c:lineChart>
      <c:catAx>
        <c:axId val="56389903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800"/>
                </a:pPr>
                <a:r>
                  <a:rPr lang="en-US" sz="1800"/>
                  <a:t>Number of threads</a:t>
                </a:r>
              </a:p>
            </c:rich>
          </c:tx>
          <c:layout/>
        </c:title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564022904"/>
        <c:crosses val="autoZero"/>
        <c:auto val="1"/>
        <c:lblAlgn val="ctr"/>
        <c:lblOffset val="100"/>
      </c:catAx>
      <c:valAx>
        <c:axId val="564022904"/>
        <c:scaling>
          <c:orientation val="minMax"/>
          <c:max val="4500.0"/>
          <c:min val="0.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800"/>
                  <a:t>Throughput (MB/sec)</a:t>
                </a:r>
              </a:p>
            </c:rich>
          </c:tx>
          <c:layout>
            <c:manualLayout>
              <c:xMode val="edge"/>
              <c:yMode val="edge"/>
              <c:x val="0.00686891845498553"/>
              <c:y val="0.121529392188514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563899032"/>
        <c:crosses val="autoZero"/>
        <c:crossBetween val="between"/>
        <c:majorUnit val="500.0"/>
        <c:minorUnit val="100.0"/>
      </c:valAx>
    </c:plotArea>
    <c:legend>
      <c:legendPos val="r"/>
      <c:layout/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F55D26-F1C2-8746-8676-E15C46C83E73}" type="datetimeFigureOut">
              <a:rPr lang="en-US" smtClean="0"/>
              <a:pPr/>
              <a:t>10/26/11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F5E866-EF61-3148-A7F6-F9802A6648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23095532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FAB02A-6672-A84D-AD99-DB1DE186D0DD}" type="datetimeFigureOut">
              <a:rPr lang="en-US" smtClean="0"/>
              <a:pPr/>
              <a:t>10/26/11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8822D9-2B18-4C43-AE7C-A256E121A3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62400944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8822D9-2B18-4C43-AE7C-A256E121A35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8822D9-2B18-4C43-AE7C-A256E121A35A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1569776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0" i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8822D9-2B18-4C43-AE7C-A256E121A35A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8822D9-2B18-4C43-AE7C-A256E121A35A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1535564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8822D9-2B18-4C43-AE7C-A256E121A35A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1535564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0" baseline="0" dirty="0" smtClean="0">
              <a:latin typeface="Times New Roman" charset="0"/>
              <a:cs typeface="Times New Roman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DF9D4-00E6-2046-9DF8-2C12D6C873B2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DF9D4-00E6-2046-9DF8-2C12D6C873B2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8822D9-2B18-4C43-AE7C-A256E121A35A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58671476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8822D9-2B18-4C43-AE7C-A256E121A35A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58671476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8822D9-2B18-4C43-AE7C-A256E121A35A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58671476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8822D9-2B18-4C43-AE7C-A256E121A35A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5867147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DF9D4-00E6-2046-9DF8-2C12D6C873B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8822D9-2B18-4C43-AE7C-A256E121A35A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58671476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DF9D4-00E6-2046-9DF8-2C12D6C873B2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8822D9-2B18-4C43-AE7C-A256E121A35A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06293991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8822D9-2B18-4C43-AE7C-A256E121A35A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19806989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8822D9-2B18-4C43-AE7C-A256E121A35A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3994921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8822D9-2B18-4C43-AE7C-A256E121A35A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3994921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DF9D4-00E6-2046-9DF8-2C12D6C873B2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8822D9-2B18-4C43-AE7C-A256E121A35A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62671985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8822D9-2B18-4C43-AE7C-A256E121A35A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4640242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8822D9-2B18-4C43-AE7C-A256E121A35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7830461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8822D9-2B18-4C43-AE7C-A256E121A35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3861789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8822D9-2B18-4C43-AE7C-A256E121A35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5118905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8822D9-2B18-4C43-AE7C-A256E121A35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583955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8822D9-2B18-4C43-AE7C-A256E121A35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8423280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8822D9-2B18-4C43-AE7C-A256E121A35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6832062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8822D9-2B18-4C43-AE7C-A256E121A35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0329325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Kaushik Veeraraghavan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33B6-1535-5542-BC41-31F1B0B21F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Kaushik Veeraraghavan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33B6-1535-5542-BC41-31F1B0B21F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Kaushik Veeraraghavan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33B6-1535-5542-BC41-31F1B0B21F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3437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42714"/>
            <a:ext cx="8229600" cy="508345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Kaushik Veeraraghavan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33B6-1535-5542-BC41-31F1B0B21FB7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940794"/>
            <a:ext cx="8229600" cy="1588"/>
          </a:xfrm>
          <a:prstGeom prst="line">
            <a:avLst/>
          </a:prstGeom>
          <a:ln w="444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Kaushik Veeraraghavan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33B6-1535-5542-BC41-31F1B0B21F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28889"/>
            <a:ext cx="4038600" cy="499727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28889"/>
            <a:ext cx="4038600" cy="499727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Kaushik Veeraraghavan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33B6-1535-5542-BC41-31F1B0B21FB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3437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457200" y="940794"/>
            <a:ext cx="8229600" cy="1588"/>
          </a:xfrm>
          <a:prstGeom prst="line">
            <a:avLst/>
          </a:prstGeom>
          <a:ln w="444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652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65300"/>
            <a:ext cx="4040188" cy="4360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0652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765300"/>
            <a:ext cx="4041775" cy="4360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Kaushik Veeraraghavan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33B6-1535-5542-BC41-31F1B0B21FB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3437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457200" y="940794"/>
            <a:ext cx="8229600" cy="1588"/>
          </a:xfrm>
          <a:prstGeom prst="line">
            <a:avLst/>
          </a:prstGeom>
          <a:ln w="444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Kaushik Veeraraghavan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33B6-1535-5542-BC41-31F1B0B21F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Kaushik Veeraraghavan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33B6-1535-5542-BC41-31F1B0B21F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Kaushik Veeraraghavan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33B6-1535-5542-BC41-31F1B0B21F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Kaushik Veeraraghavan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33B6-1535-5542-BC41-31F1B0B21F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Kaushik Veeraraghavan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2733B6-1535-5542-BC41-31F1B0B21FB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Michigan-logo.pn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457200" y="6201719"/>
            <a:ext cx="596568" cy="56679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Relationship Id="rId3" Type="http://schemas.openxmlformats.org/officeDocument/2006/relationships/chart" Target="../charts/char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Relationship Id="rId3" Type="http://schemas.openxmlformats.org/officeDocument/2006/relationships/chart" Target="../charts/char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Relationship Id="rId3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4132" y="1114425"/>
            <a:ext cx="7992535" cy="2425188"/>
          </a:xfrm>
        </p:spPr>
        <p:txBody>
          <a:bodyPr>
            <a:normAutofit/>
          </a:bodyPr>
          <a:lstStyle/>
          <a:p>
            <a:r>
              <a:rPr lang="en-US" dirty="0" smtClean="0"/>
              <a:t>Detecting and surviving data races using complementary schedules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770457"/>
            <a:ext cx="7010400" cy="2122343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Kaushik </a:t>
            </a:r>
            <a:r>
              <a:rPr lang="en-US" sz="2400" dirty="0" smtClean="0">
                <a:solidFill>
                  <a:srgbClr val="FF0000"/>
                </a:solidFill>
              </a:rPr>
              <a:t>Veeraraghavan </a:t>
            </a:r>
          </a:p>
          <a:p>
            <a:r>
              <a:rPr lang="en-US" sz="2400" smtClean="0">
                <a:solidFill>
                  <a:schemeClr val="tx1"/>
                </a:solidFill>
              </a:rPr>
              <a:t>Peter Chen</a:t>
            </a:r>
            <a:r>
              <a:rPr lang="en-US" sz="2400" dirty="0" smtClean="0">
                <a:solidFill>
                  <a:schemeClr val="tx1"/>
                </a:solidFill>
              </a:rPr>
              <a:t>, Jason Flinn, Satish Narayanasamy</a:t>
            </a:r>
          </a:p>
          <a:p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University of Michigan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467" y="274638"/>
            <a:ext cx="9008533" cy="603437"/>
          </a:xfrm>
        </p:spPr>
        <p:txBody>
          <a:bodyPr>
            <a:noAutofit/>
          </a:bodyPr>
          <a:lstStyle/>
          <a:p>
            <a:r>
              <a:rPr lang="en-US" sz="3800" dirty="0" smtClean="0"/>
              <a:t>Complementary schedules in action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4200" y="3581400"/>
            <a:ext cx="8077200" cy="2248440"/>
          </a:xfrm>
        </p:spPr>
        <p:txBody>
          <a:bodyPr>
            <a:normAutofit fontScale="92500"/>
          </a:bodyPr>
          <a:lstStyle/>
          <a:p>
            <a:r>
              <a:rPr lang="en-US" sz="2600" dirty="0" smtClean="0"/>
              <a:t>We do not know a priori that a race exists</a:t>
            </a:r>
          </a:p>
          <a:p>
            <a:endParaRPr lang="en-US" sz="2600" dirty="0" smtClean="0"/>
          </a:p>
          <a:p>
            <a:r>
              <a:rPr lang="en-US" sz="2600" dirty="0" smtClean="0"/>
              <a:t>Replicas schedule unordered instructions </a:t>
            </a:r>
            <a:r>
              <a:rPr lang="en-US" sz="2600" smtClean="0"/>
              <a:t>in opposite orders</a:t>
            </a:r>
            <a:endParaRPr lang="en-US" sz="2600" dirty="0" smtClean="0"/>
          </a:p>
          <a:p>
            <a:pPr lvl="1"/>
            <a:r>
              <a:rPr lang="en-US" sz="2200" dirty="0" smtClean="0"/>
              <a:t>Race detection: replicas diverge in output</a:t>
            </a:r>
          </a:p>
          <a:p>
            <a:pPr lvl="1"/>
            <a:r>
              <a:rPr lang="en-US" sz="2200" dirty="0" smtClean="0"/>
              <a:t>Race survival: use surviving replica to continue program</a:t>
            </a:r>
          </a:p>
          <a:p>
            <a:pPr lvl="1"/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Kaushik Veeraraghavan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33B6-1535-5542-BC41-31F1B0B21FB7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2441038" y="2203940"/>
            <a:ext cx="14828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unlock (*</a:t>
            </a:r>
            <a:r>
              <a:rPr lang="en-US" dirty="0" err="1" smtClean="0">
                <a:solidFill>
                  <a:srgbClr val="FF0000"/>
                </a:solidFill>
              </a:rPr>
              <a:t>fifo</a:t>
            </a:r>
            <a:r>
              <a:rPr lang="en-US" dirty="0" smtClean="0">
                <a:solidFill>
                  <a:srgbClr val="FF0000"/>
                </a:solidFill>
              </a:rPr>
              <a:t>);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88034" y="1747515"/>
            <a:ext cx="1271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00FF"/>
                </a:solidFill>
              </a:rPr>
              <a:t>fifo</a:t>
            </a:r>
            <a:r>
              <a:rPr lang="en-US" dirty="0" smtClean="0">
                <a:solidFill>
                  <a:srgbClr val="0000FF"/>
                </a:solidFill>
              </a:rPr>
              <a:t> = NULL;</a:t>
            </a:r>
          </a:p>
        </p:txBody>
      </p:sp>
      <p:cxnSp>
        <p:nvCxnSpPr>
          <p:cNvPr id="35" name="Straight Connector 34"/>
          <p:cNvCxnSpPr/>
          <p:nvPr/>
        </p:nvCxnSpPr>
        <p:spPr>
          <a:xfrm flipH="1">
            <a:off x="4601633" y="1244601"/>
            <a:ext cx="2823" cy="20997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Explosion 1 29"/>
          <p:cNvSpPr/>
          <p:nvPr/>
        </p:nvSpPr>
        <p:spPr>
          <a:xfrm>
            <a:off x="2470027" y="2567842"/>
            <a:ext cx="1219200" cy="521732"/>
          </a:xfrm>
          <a:prstGeom prst="irregularSeal1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FFFF"/>
                </a:solidFill>
              </a:rPr>
              <a:t>crash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929775" y="2253734"/>
            <a:ext cx="70554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>
                <a:solidFill>
                  <a:srgbClr val="008000"/>
                </a:solidFill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sz="4800" dirty="0">
              <a:solidFill>
                <a:srgbClr val="008000"/>
              </a:solidFill>
            </a:endParaRPr>
          </a:p>
        </p:txBody>
      </p:sp>
      <p:sp>
        <p:nvSpPr>
          <p:cNvPr id="36" name="Freeform 35"/>
          <p:cNvSpPr/>
          <p:nvPr/>
        </p:nvSpPr>
        <p:spPr>
          <a:xfrm>
            <a:off x="1632442" y="1574800"/>
            <a:ext cx="234457" cy="1511300"/>
          </a:xfrm>
          <a:custGeom>
            <a:avLst/>
            <a:gdLst>
              <a:gd name="connsiteX0" fmla="*/ 0 w 420686"/>
              <a:gd name="connsiteY0" fmla="*/ 0 h 1447800"/>
              <a:gd name="connsiteX1" fmla="*/ 419100 w 420686"/>
              <a:gd name="connsiteY1" fmla="*/ 215900 h 1447800"/>
              <a:gd name="connsiteX2" fmla="*/ 152400 w 420686"/>
              <a:gd name="connsiteY2" fmla="*/ 520700 h 1447800"/>
              <a:gd name="connsiteX3" fmla="*/ 393700 w 420686"/>
              <a:gd name="connsiteY3" fmla="*/ 812800 h 1447800"/>
              <a:gd name="connsiteX4" fmla="*/ 127000 w 420686"/>
              <a:gd name="connsiteY4" fmla="*/ 1155700 h 1447800"/>
              <a:gd name="connsiteX5" fmla="*/ 355600 w 420686"/>
              <a:gd name="connsiteY5" fmla="*/ 1447800 h 1447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20686" h="1447800">
                <a:moveTo>
                  <a:pt x="0" y="0"/>
                </a:moveTo>
                <a:cubicBezTo>
                  <a:pt x="196850" y="64558"/>
                  <a:pt x="393700" y="129117"/>
                  <a:pt x="419100" y="215900"/>
                </a:cubicBezTo>
                <a:cubicBezTo>
                  <a:pt x="444500" y="302683"/>
                  <a:pt x="156633" y="421217"/>
                  <a:pt x="152400" y="520700"/>
                </a:cubicBezTo>
                <a:cubicBezTo>
                  <a:pt x="148167" y="620183"/>
                  <a:pt x="397933" y="706967"/>
                  <a:pt x="393700" y="812800"/>
                </a:cubicBezTo>
                <a:cubicBezTo>
                  <a:pt x="389467" y="918633"/>
                  <a:pt x="133350" y="1049867"/>
                  <a:pt x="127000" y="1155700"/>
                </a:cubicBezTo>
                <a:cubicBezTo>
                  <a:pt x="120650" y="1261533"/>
                  <a:pt x="355600" y="1447800"/>
                  <a:pt x="355600" y="1447800"/>
                </a:cubicBezTo>
              </a:path>
            </a:pathLst>
          </a:custGeom>
          <a:ln w="38100" cmpd="sng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37" name="Freeform 36"/>
          <p:cNvSpPr/>
          <p:nvPr/>
        </p:nvSpPr>
        <p:spPr>
          <a:xfrm>
            <a:off x="2203942" y="1574800"/>
            <a:ext cx="234457" cy="1511300"/>
          </a:xfrm>
          <a:custGeom>
            <a:avLst/>
            <a:gdLst>
              <a:gd name="connsiteX0" fmla="*/ 0 w 420686"/>
              <a:gd name="connsiteY0" fmla="*/ 0 h 1447800"/>
              <a:gd name="connsiteX1" fmla="*/ 419100 w 420686"/>
              <a:gd name="connsiteY1" fmla="*/ 215900 h 1447800"/>
              <a:gd name="connsiteX2" fmla="*/ 152400 w 420686"/>
              <a:gd name="connsiteY2" fmla="*/ 520700 h 1447800"/>
              <a:gd name="connsiteX3" fmla="*/ 393700 w 420686"/>
              <a:gd name="connsiteY3" fmla="*/ 812800 h 1447800"/>
              <a:gd name="connsiteX4" fmla="*/ 127000 w 420686"/>
              <a:gd name="connsiteY4" fmla="*/ 1155700 h 1447800"/>
              <a:gd name="connsiteX5" fmla="*/ 355600 w 420686"/>
              <a:gd name="connsiteY5" fmla="*/ 1447800 h 1447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20686" h="1447800">
                <a:moveTo>
                  <a:pt x="0" y="0"/>
                </a:moveTo>
                <a:cubicBezTo>
                  <a:pt x="196850" y="64558"/>
                  <a:pt x="393700" y="129117"/>
                  <a:pt x="419100" y="215900"/>
                </a:cubicBezTo>
                <a:cubicBezTo>
                  <a:pt x="444500" y="302683"/>
                  <a:pt x="156633" y="421217"/>
                  <a:pt x="152400" y="520700"/>
                </a:cubicBezTo>
                <a:cubicBezTo>
                  <a:pt x="148167" y="620183"/>
                  <a:pt x="397933" y="706967"/>
                  <a:pt x="393700" y="812800"/>
                </a:cubicBezTo>
                <a:cubicBezTo>
                  <a:pt x="389467" y="918633"/>
                  <a:pt x="133350" y="1049867"/>
                  <a:pt x="127000" y="1155700"/>
                </a:cubicBezTo>
                <a:cubicBezTo>
                  <a:pt x="120650" y="1261533"/>
                  <a:pt x="355600" y="1447800"/>
                  <a:pt x="355600" y="1447800"/>
                </a:cubicBezTo>
              </a:path>
            </a:pathLst>
          </a:custGeom>
          <a:ln w="38100" cmpd="sng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606638" y="1556240"/>
            <a:ext cx="14828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unlock (*</a:t>
            </a:r>
            <a:r>
              <a:rPr lang="en-US" dirty="0" err="1" smtClean="0">
                <a:solidFill>
                  <a:srgbClr val="FF0000"/>
                </a:solidFill>
              </a:rPr>
              <a:t>fifo</a:t>
            </a:r>
            <a:r>
              <a:rPr lang="en-US" dirty="0" smtClean="0">
                <a:solidFill>
                  <a:srgbClr val="FF0000"/>
                </a:solidFill>
              </a:rPr>
              <a:t>);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640934" y="2242815"/>
            <a:ext cx="1271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00FF"/>
                </a:solidFill>
              </a:rPr>
              <a:t>fifo</a:t>
            </a:r>
            <a:r>
              <a:rPr lang="en-US" dirty="0" smtClean="0">
                <a:solidFill>
                  <a:srgbClr val="0000FF"/>
                </a:solidFill>
              </a:rPr>
              <a:t> = NULL;</a:t>
            </a:r>
          </a:p>
        </p:txBody>
      </p:sp>
      <p:sp>
        <p:nvSpPr>
          <p:cNvPr id="40" name="Freeform 39"/>
          <p:cNvSpPr/>
          <p:nvPr/>
        </p:nvSpPr>
        <p:spPr>
          <a:xfrm>
            <a:off x="5785342" y="1574800"/>
            <a:ext cx="234457" cy="1511300"/>
          </a:xfrm>
          <a:custGeom>
            <a:avLst/>
            <a:gdLst>
              <a:gd name="connsiteX0" fmla="*/ 0 w 420686"/>
              <a:gd name="connsiteY0" fmla="*/ 0 h 1447800"/>
              <a:gd name="connsiteX1" fmla="*/ 419100 w 420686"/>
              <a:gd name="connsiteY1" fmla="*/ 215900 h 1447800"/>
              <a:gd name="connsiteX2" fmla="*/ 152400 w 420686"/>
              <a:gd name="connsiteY2" fmla="*/ 520700 h 1447800"/>
              <a:gd name="connsiteX3" fmla="*/ 393700 w 420686"/>
              <a:gd name="connsiteY3" fmla="*/ 812800 h 1447800"/>
              <a:gd name="connsiteX4" fmla="*/ 127000 w 420686"/>
              <a:gd name="connsiteY4" fmla="*/ 1155700 h 1447800"/>
              <a:gd name="connsiteX5" fmla="*/ 355600 w 420686"/>
              <a:gd name="connsiteY5" fmla="*/ 1447800 h 1447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20686" h="1447800">
                <a:moveTo>
                  <a:pt x="0" y="0"/>
                </a:moveTo>
                <a:cubicBezTo>
                  <a:pt x="196850" y="64558"/>
                  <a:pt x="393700" y="129117"/>
                  <a:pt x="419100" y="215900"/>
                </a:cubicBezTo>
                <a:cubicBezTo>
                  <a:pt x="444500" y="302683"/>
                  <a:pt x="156633" y="421217"/>
                  <a:pt x="152400" y="520700"/>
                </a:cubicBezTo>
                <a:cubicBezTo>
                  <a:pt x="148167" y="620183"/>
                  <a:pt x="397933" y="706967"/>
                  <a:pt x="393700" y="812800"/>
                </a:cubicBezTo>
                <a:cubicBezTo>
                  <a:pt x="389467" y="918633"/>
                  <a:pt x="133350" y="1049867"/>
                  <a:pt x="127000" y="1155700"/>
                </a:cubicBezTo>
                <a:cubicBezTo>
                  <a:pt x="120650" y="1261533"/>
                  <a:pt x="355600" y="1447800"/>
                  <a:pt x="355600" y="1447800"/>
                </a:cubicBezTo>
              </a:path>
            </a:pathLst>
          </a:custGeom>
          <a:ln w="38100" cmpd="sng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41" name="Freeform 40"/>
          <p:cNvSpPr/>
          <p:nvPr/>
        </p:nvSpPr>
        <p:spPr>
          <a:xfrm>
            <a:off x="6356842" y="1574800"/>
            <a:ext cx="234457" cy="1511300"/>
          </a:xfrm>
          <a:custGeom>
            <a:avLst/>
            <a:gdLst>
              <a:gd name="connsiteX0" fmla="*/ 0 w 420686"/>
              <a:gd name="connsiteY0" fmla="*/ 0 h 1447800"/>
              <a:gd name="connsiteX1" fmla="*/ 419100 w 420686"/>
              <a:gd name="connsiteY1" fmla="*/ 215900 h 1447800"/>
              <a:gd name="connsiteX2" fmla="*/ 152400 w 420686"/>
              <a:gd name="connsiteY2" fmla="*/ 520700 h 1447800"/>
              <a:gd name="connsiteX3" fmla="*/ 393700 w 420686"/>
              <a:gd name="connsiteY3" fmla="*/ 812800 h 1447800"/>
              <a:gd name="connsiteX4" fmla="*/ 127000 w 420686"/>
              <a:gd name="connsiteY4" fmla="*/ 1155700 h 1447800"/>
              <a:gd name="connsiteX5" fmla="*/ 355600 w 420686"/>
              <a:gd name="connsiteY5" fmla="*/ 1447800 h 1447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20686" h="1447800">
                <a:moveTo>
                  <a:pt x="0" y="0"/>
                </a:moveTo>
                <a:cubicBezTo>
                  <a:pt x="196850" y="64558"/>
                  <a:pt x="393700" y="129117"/>
                  <a:pt x="419100" y="215900"/>
                </a:cubicBezTo>
                <a:cubicBezTo>
                  <a:pt x="444500" y="302683"/>
                  <a:pt x="156633" y="421217"/>
                  <a:pt x="152400" y="520700"/>
                </a:cubicBezTo>
                <a:cubicBezTo>
                  <a:pt x="148167" y="620183"/>
                  <a:pt x="397933" y="706967"/>
                  <a:pt x="393700" y="812800"/>
                </a:cubicBezTo>
                <a:cubicBezTo>
                  <a:pt x="389467" y="918633"/>
                  <a:pt x="133350" y="1049867"/>
                  <a:pt x="127000" y="1155700"/>
                </a:cubicBezTo>
                <a:cubicBezTo>
                  <a:pt x="120650" y="1261533"/>
                  <a:pt x="355600" y="1447800"/>
                  <a:pt x="355600" y="1447800"/>
                </a:cubicBezTo>
              </a:path>
            </a:pathLst>
          </a:custGeom>
          <a:ln w="38100" cmpd="sng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573956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933" y="1042714"/>
            <a:ext cx="8635999" cy="5083450"/>
          </a:xfrm>
        </p:spPr>
        <p:txBody>
          <a:bodyPr>
            <a:noAutofit/>
          </a:bodyPr>
          <a:lstStyle/>
          <a:p>
            <a:r>
              <a:rPr lang="en-US" sz="2400" dirty="0" smtClean="0"/>
              <a:t>Problem: we don’t know which instructions race</a:t>
            </a:r>
          </a:p>
          <a:p>
            <a:pPr lvl="1"/>
            <a:r>
              <a:rPr lang="en-US" sz="2000" dirty="0" smtClean="0"/>
              <a:t>Try and flip all pairs of unordered instructions</a:t>
            </a:r>
          </a:p>
          <a:p>
            <a:pPr lvl="1"/>
            <a:endParaRPr lang="en-US" sz="2400" dirty="0" smtClean="0"/>
          </a:p>
          <a:p>
            <a:pPr lvl="1"/>
            <a:endParaRPr lang="en-US" sz="2400" dirty="0" smtClean="0"/>
          </a:p>
          <a:p>
            <a:pPr lvl="1"/>
            <a:endParaRPr lang="en-US" sz="2400" dirty="0" smtClean="0"/>
          </a:p>
          <a:p>
            <a:pPr lvl="1"/>
            <a:endParaRPr lang="en-US" sz="2400" dirty="0"/>
          </a:p>
          <a:p>
            <a:pPr marL="457200" lvl="1" indent="0">
              <a:buNone/>
            </a:pPr>
            <a:endParaRPr lang="en-US" sz="2400" dirty="0" smtClean="0"/>
          </a:p>
          <a:p>
            <a:r>
              <a:rPr lang="en-US" sz="2400" dirty="0" smtClean="0"/>
              <a:t>Record total ordering of instructions in one replica</a:t>
            </a:r>
          </a:p>
          <a:p>
            <a:pPr lvl="1"/>
            <a:r>
              <a:rPr lang="en-US" sz="2000" dirty="0" smtClean="0"/>
              <a:t>Only one thread runs at a time</a:t>
            </a:r>
          </a:p>
          <a:p>
            <a:pPr lvl="1"/>
            <a:r>
              <a:rPr lang="en-US" sz="2000" dirty="0" smtClean="0"/>
              <a:t>Each thread runs non-preemptively until it blocks</a:t>
            </a:r>
            <a:endParaRPr lang="en-US" sz="2400" dirty="0" smtClean="0"/>
          </a:p>
          <a:p>
            <a:r>
              <a:rPr lang="en-US" sz="2400" dirty="0" smtClean="0"/>
              <a:t>Other replica executes instructions in reverse order</a:t>
            </a: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03437"/>
          </a:xfrm>
        </p:spPr>
        <p:txBody>
          <a:bodyPr>
            <a:noAutofit/>
          </a:bodyPr>
          <a:lstStyle/>
          <a:p>
            <a:r>
              <a:rPr lang="en-US" sz="3600" dirty="0" smtClean="0"/>
              <a:t>How to construct complementary schedules?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Kaushik Veeraraghavan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33B6-1535-5542-BC41-31F1B0B21FB7}" type="slidenum">
              <a:rPr lang="en-US" smtClean="0"/>
              <a:pPr/>
              <a:t>11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 flipH="1">
            <a:off x="4584700" y="2080675"/>
            <a:ext cx="4928" cy="17928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8" name="Group 17"/>
          <p:cNvGrpSpPr/>
          <p:nvPr/>
        </p:nvGrpSpPr>
        <p:grpSpPr>
          <a:xfrm>
            <a:off x="6889708" y="2285999"/>
            <a:ext cx="527092" cy="520701"/>
            <a:chOff x="6889708" y="2158999"/>
            <a:chExt cx="527092" cy="520701"/>
          </a:xfrm>
        </p:grpSpPr>
        <p:sp>
          <p:nvSpPr>
            <p:cNvPr id="43" name="TextBox 42"/>
            <p:cNvSpPr txBox="1"/>
            <p:nvPr/>
          </p:nvSpPr>
          <p:spPr>
            <a:xfrm>
              <a:off x="6889708" y="2165367"/>
              <a:ext cx="49063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008000"/>
                  </a:solidFill>
                </a:rPr>
                <a:t>T3</a:t>
              </a: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28" name="Freeform 27"/>
            <p:cNvSpPr/>
            <p:nvPr/>
          </p:nvSpPr>
          <p:spPr>
            <a:xfrm>
              <a:off x="7264400" y="2158999"/>
              <a:ext cx="152400" cy="520701"/>
            </a:xfrm>
            <a:custGeom>
              <a:avLst/>
              <a:gdLst>
                <a:gd name="connsiteX0" fmla="*/ 0 w 420686"/>
                <a:gd name="connsiteY0" fmla="*/ 0 h 1447800"/>
                <a:gd name="connsiteX1" fmla="*/ 419100 w 420686"/>
                <a:gd name="connsiteY1" fmla="*/ 215900 h 1447800"/>
                <a:gd name="connsiteX2" fmla="*/ 152400 w 420686"/>
                <a:gd name="connsiteY2" fmla="*/ 520700 h 1447800"/>
                <a:gd name="connsiteX3" fmla="*/ 393700 w 420686"/>
                <a:gd name="connsiteY3" fmla="*/ 812800 h 1447800"/>
                <a:gd name="connsiteX4" fmla="*/ 127000 w 420686"/>
                <a:gd name="connsiteY4" fmla="*/ 1155700 h 1447800"/>
                <a:gd name="connsiteX5" fmla="*/ 355600 w 420686"/>
                <a:gd name="connsiteY5" fmla="*/ 1447800 h 144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20686" h="1447800">
                  <a:moveTo>
                    <a:pt x="0" y="0"/>
                  </a:moveTo>
                  <a:cubicBezTo>
                    <a:pt x="196850" y="64558"/>
                    <a:pt x="393700" y="129117"/>
                    <a:pt x="419100" y="215900"/>
                  </a:cubicBezTo>
                  <a:cubicBezTo>
                    <a:pt x="444500" y="302683"/>
                    <a:pt x="156633" y="421217"/>
                    <a:pt x="152400" y="520700"/>
                  </a:cubicBezTo>
                  <a:cubicBezTo>
                    <a:pt x="148167" y="620183"/>
                    <a:pt x="397933" y="706967"/>
                    <a:pt x="393700" y="812800"/>
                  </a:cubicBezTo>
                  <a:cubicBezTo>
                    <a:pt x="389467" y="918633"/>
                    <a:pt x="133350" y="1049867"/>
                    <a:pt x="127000" y="1155700"/>
                  </a:cubicBezTo>
                  <a:cubicBezTo>
                    <a:pt x="120650" y="1261533"/>
                    <a:pt x="355600" y="1447800"/>
                    <a:pt x="355600" y="1447800"/>
                  </a:cubicBezTo>
                </a:path>
              </a:pathLst>
            </a:custGeom>
            <a:ln w="38100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1441407" y="2283899"/>
            <a:ext cx="527093" cy="522801"/>
            <a:chOff x="1441407" y="2156899"/>
            <a:chExt cx="527093" cy="522801"/>
          </a:xfrm>
        </p:grpSpPr>
        <p:sp>
          <p:nvSpPr>
            <p:cNvPr id="39" name="TextBox 38"/>
            <p:cNvSpPr txBox="1"/>
            <p:nvPr/>
          </p:nvSpPr>
          <p:spPr>
            <a:xfrm>
              <a:off x="1441407" y="2156899"/>
              <a:ext cx="49063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FF0000"/>
                  </a:solidFill>
                </a:rPr>
                <a:t>T1</a:t>
              </a:r>
              <a:endParaRPr lang="en-US" sz="2400" dirty="0">
                <a:solidFill>
                  <a:srgbClr val="FF0000"/>
                </a:solidFill>
              </a:endParaRPr>
            </a:p>
          </p:txBody>
        </p:sp>
        <p:sp>
          <p:nvSpPr>
            <p:cNvPr id="30" name="Freeform 29"/>
            <p:cNvSpPr/>
            <p:nvPr/>
          </p:nvSpPr>
          <p:spPr>
            <a:xfrm>
              <a:off x="1816100" y="2158999"/>
              <a:ext cx="152400" cy="520701"/>
            </a:xfrm>
            <a:custGeom>
              <a:avLst/>
              <a:gdLst>
                <a:gd name="connsiteX0" fmla="*/ 0 w 420686"/>
                <a:gd name="connsiteY0" fmla="*/ 0 h 1447800"/>
                <a:gd name="connsiteX1" fmla="*/ 419100 w 420686"/>
                <a:gd name="connsiteY1" fmla="*/ 215900 h 1447800"/>
                <a:gd name="connsiteX2" fmla="*/ 152400 w 420686"/>
                <a:gd name="connsiteY2" fmla="*/ 520700 h 1447800"/>
                <a:gd name="connsiteX3" fmla="*/ 393700 w 420686"/>
                <a:gd name="connsiteY3" fmla="*/ 812800 h 1447800"/>
                <a:gd name="connsiteX4" fmla="*/ 127000 w 420686"/>
                <a:gd name="connsiteY4" fmla="*/ 1155700 h 1447800"/>
                <a:gd name="connsiteX5" fmla="*/ 355600 w 420686"/>
                <a:gd name="connsiteY5" fmla="*/ 1447800 h 144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20686" h="1447800">
                  <a:moveTo>
                    <a:pt x="0" y="0"/>
                  </a:moveTo>
                  <a:cubicBezTo>
                    <a:pt x="196850" y="64558"/>
                    <a:pt x="393700" y="129117"/>
                    <a:pt x="419100" y="215900"/>
                  </a:cubicBezTo>
                  <a:cubicBezTo>
                    <a:pt x="444500" y="302683"/>
                    <a:pt x="156633" y="421217"/>
                    <a:pt x="152400" y="520700"/>
                  </a:cubicBezTo>
                  <a:cubicBezTo>
                    <a:pt x="148167" y="620183"/>
                    <a:pt x="397933" y="706967"/>
                    <a:pt x="393700" y="812800"/>
                  </a:cubicBezTo>
                  <a:cubicBezTo>
                    <a:pt x="389467" y="918633"/>
                    <a:pt x="133350" y="1049867"/>
                    <a:pt x="127000" y="1155700"/>
                  </a:cubicBezTo>
                  <a:cubicBezTo>
                    <a:pt x="120650" y="1261533"/>
                    <a:pt x="355600" y="1447800"/>
                    <a:pt x="355600" y="1447800"/>
                  </a:cubicBezTo>
                </a:path>
              </a:pathLst>
            </a:custGeom>
            <a:ln w="38100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2114508" y="2806699"/>
            <a:ext cx="539792" cy="520701"/>
            <a:chOff x="2063708" y="2679699"/>
            <a:chExt cx="539792" cy="520701"/>
          </a:xfrm>
        </p:grpSpPr>
        <p:sp>
          <p:nvSpPr>
            <p:cNvPr id="27" name="TextBox 26"/>
            <p:cNvSpPr txBox="1"/>
            <p:nvPr/>
          </p:nvSpPr>
          <p:spPr>
            <a:xfrm>
              <a:off x="2063708" y="2698763"/>
              <a:ext cx="49063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0000FF"/>
                  </a:solidFill>
                </a:rPr>
                <a:t>T2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31" name="Freeform 30"/>
            <p:cNvSpPr/>
            <p:nvPr/>
          </p:nvSpPr>
          <p:spPr>
            <a:xfrm>
              <a:off x="2451100" y="2679699"/>
              <a:ext cx="152400" cy="520701"/>
            </a:xfrm>
            <a:custGeom>
              <a:avLst/>
              <a:gdLst>
                <a:gd name="connsiteX0" fmla="*/ 0 w 420686"/>
                <a:gd name="connsiteY0" fmla="*/ 0 h 1447800"/>
                <a:gd name="connsiteX1" fmla="*/ 419100 w 420686"/>
                <a:gd name="connsiteY1" fmla="*/ 215900 h 1447800"/>
                <a:gd name="connsiteX2" fmla="*/ 152400 w 420686"/>
                <a:gd name="connsiteY2" fmla="*/ 520700 h 1447800"/>
                <a:gd name="connsiteX3" fmla="*/ 393700 w 420686"/>
                <a:gd name="connsiteY3" fmla="*/ 812800 h 1447800"/>
                <a:gd name="connsiteX4" fmla="*/ 127000 w 420686"/>
                <a:gd name="connsiteY4" fmla="*/ 1155700 h 1447800"/>
                <a:gd name="connsiteX5" fmla="*/ 355600 w 420686"/>
                <a:gd name="connsiteY5" fmla="*/ 1447800 h 144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20686" h="1447800">
                  <a:moveTo>
                    <a:pt x="0" y="0"/>
                  </a:moveTo>
                  <a:cubicBezTo>
                    <a:pt x="196850" y="64558"/>
                    <a:pt x="393700" y="129117"/>
                    <a:pt x="419100" y="215900"/>
                  </a:cubicBezTo>
                  <a:cubicBezTo>
                    <a:pt x="444500" y="302683"/>
                    <a:pt x="156633" y="421217"/>
                    <a:pt x="152400" y="520700"/>
                  </a:cubicBezTo>
                  <a:cubicBezTo>
                    <a:pt x="148167" y="620183"/>
                    <a:pt x="397933" y="706967"/>
                    <a:pt x="393700" y="812800"/>
                  </a:cubicBezTo>
                  <a:cubicBezTo>
                    <a:pt x="389467" y="918633"/>
                    <a:pt x="133350" y="1049867"/>
                    <a:pt x="127000" y="1155700"/>
                  </a:cubicBezTo>
                  <a:cubicBezTo>
                    <a:pt x="120650" y="1261533"/>
                    <a:pt x="355600" y="1447800"/>
                    <a:pt x="355600" y="1447800"/>
                  </a:cubicBezTo>
                </a:path>
              </a:pathLst>
            </a:custGeom>
            <a:ln w="38100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2808774" y="3327399"/>
            <a:ext cx="531326" cy="520701"/>
            <a:chOff x="2808774" y="3200399"/>
            <a:chExt cx="531326" cy="520701"/>
          </a:xfrm>
        </p:grpSpPr>
        <p:sp>
          <p:nvSpPr>
            <p:cNvPr id="26" name="TextBox 25"/>
            <p:cNvSpPr txBox="1"/>
            <p:nvPr/>
          </p:nvSpPr>
          <p:spPr>
            <a:xfrm>
              <a:off x="2808774" y="3227932"/>
              <a:ext cx="49063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008000"/>
                  </a:solidFill>
                </a:rPr>
                <a:t>T3</a:t>
              </a: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32" name="Freeform 31"/>
            <p:cNvSpPr/>
            <p:nvPr/>
          </p:nvSpPr>
          <p:spPr>
            <a:xfrm>
              <a:off x="3187700" y="3200399"/>
              <a:ext cx="152400" cy="520701"/>
            </a:xfrm>
            <a:custGeom>
              <a:avLst/>
              <a:gdLst>
                <a:gd name="connsiteX0" fmla="*/ 0 w 420686"/>
                <a:gd name="connsiteY0" fmla="*/ 0 h 1447800"/>
                <a:gd name="connsiteX1" fmla="*/ 419100 w 420686"/>
                <a:gd name="connsiteY1" fmla="*/ 215900 h 1447800"/>
                <a:gd name="connsiteX2" fmla="*/ 152400 w 420686"/>
                <a:gd name="connsiteY2" fmla="*/ 520700 h 1447800"/>
                <a:gd name="connsiteX3" fmla="*/ 393700 w 420686"/>
                <a:gd name="connsiteY3" fmla="*/ 812800 h 1447800"/>
                <a:gd name="connsiteX4" fmla="*/ 127000 w 420686"/>
                <a:gd name="connsiteY4" fmla="*/ 1155700 h 1447800"/>
                <a:gd name="connsiteX5" fmla="*/ 355600 w 420686"/>
                <a:gd name="connsiteY5" fmla="*/ 1447800 h 144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20686" h="1447800">
                  <a:moveTo>
                    <a:pt x="0" y="0"/>
                  </a:moveTo>
                  <a:cubicBezTo>
                    <a:pt x="196850" y="64558"/>
                    <a:pt x="393700" y="129117"/>
                    <a:pt x="419100" y="215900"/>
                  </a:cubicBezTo>
                  <a:cubicBezTo>
                    <a:pt x="444500" y="302683"/>
                    <a:pt x="156633" y="421217"/>
                    <a:pt x="152400" y="520700"/>
                  </a:cubicBezTo>
                  <a:cubicBezTo>
                    <a:pt x="148167" y="620183"/>
                    <a:pt x="397933" y="706967"/>
                    <a:pt x="393700" y="812800"/>
                  </a:cubicBezTo>
                  <a:cubicBezTo>
                    <a:pt x="389467" y="918633"/>
                    <a:pt x="133350" y="1049867"/>
                    <a:pt x="127000" y="1155700"/>
                  </a:cubicBezTo>
                  <a:cubicBezTo>
                    <a:pt x="120650" y="1261533"/>
                    <a:pt x="355600" y="1447800"/>
                    <a:pt x="355600" y="1447800"/>
                  </a:cubicBezTo>
                </a:path>
              </a:pathLst>
            </a:custGeom>
            <a:ln w="38100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148874" y="2806699"/>
            <a:ext cx="544026" cy="520701"/>
            <a:chOff x="6148874" y="2679699"/>
            <a:chExt cx="544026" cy="520701"/>
          </a:xfrm>
        </p:grpSpPr>
        <p:sp>
          <p:nvSpPr>
            <p:cNvPr id="37" name="TextBox 36"/>
            <p:cNvSpPr txBox="1"/>
            <p:nvPr/>
          </p:nvSpPr>
          <p:spPr>
            <a:xfrm>
              <a:off x="6148874" y="2686063"/>
              <a:ext cx="49063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0000FF"/>
                  </a:solidFill>
                </a:rPr>
                <a:t>T2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33" name="Freeform 32"/>
            <p:cNvSpPr/>
            <p:nvPr/>
          </p:nvSpPr>
          <p:spPr>
            <a:xfrm>
              <a:off x="6540500" y="2679699"/>
              <a:ext cx="152400" cy="520701"/>
            </a:xfrm>
            <a:custGeom>
              <a:avLst/>
              <a:gdLst>
                <a:gd name="connsiteX0" fmla="*/ 0 w 420686"/>
                <a:gd name="connsiteY0" fmla="*/ 0 h 1447800"/>
                <a:gd name="connsiteX1" fmla="*/ 419100 w 420686"/>
                <a:gd name="connsiteY1" fmla="*/ 215900 h 1447800"/>
                <a:gd name="connsiteX2" fmla="*/ 152400 w 420686"/>
                <a:gd name="connsiteY2" fmla="*/ 520700 h 1447800"/>
                <a:gd name="connsiteX3" fmla="*/ 393700 w 420686"/>
                <a:gd name="connsiteY3" fmla="*/ 812800 h 1447800"/>
                <a:gd name="connsiteX4" fmla="*/ 127000 w 420686"/>
                <a:gd name="connsiteY4" fmla="*/ 1155700 h 1447800"/>
                <a:gd name="connsiteX5" fmla="*/ 355600 w 420686"/>
                <a:gd name="connsiteY5" fmla="*/ 1447800 h 144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20686" h="1447800">
                  <a:moveTo>
                    <a:pt x="0" y="0"/>
                  </a:moveTo>
                  <a:cubicBezTo>
                    <a:pt x="196850" y="64558"/>
                    <a:pt x="393700" y="129117"/>
                    <a:pt x="419100" y="215900"/>
                  </a:cubicBezTo>
                  <a:cubicBezTo>
                    <a:pt x="444500" y="302683"/>
                    <a:pt x="156633" y="421217"/>
                    <a:pt x="152400" y="520700"/>
                  </a:cubicBezTo>
                  <a:cubicBezTo>
                    <a:pt x="148167" y="620183"/>
                    <a:pt x="397933" y="706967"/>
                    <a:pt x="393700" y="812800"/>
                  </a:cubicBezTo>
                  <a:cubicBezTo>
                    <a:pt x="389467" y="918633"/>
                    <a:pt x="133350" y="1049867"/>
                    <a:pt x="127000" y="1155700"/>
                  </a:cubicBezTo>
                  <a:cubicBezTo>
                    <a:pt x="120650" y="1261533"/>
                    <a:pt x="355600" y="1447800"/>
                    <a:pt x="355600" y="1447800"/>
                  </a:cubicBezTo>
                </a:path>
              </a:pathLst>
            </a:custGeom>
            <a:ln w="38100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5420741" y="3327399"/>
            <a:ext cx="535559" cy="520701"/>
            <a:chOff x="5420741" y="3200399"/>
            <a:chExt cx="535559" cy="520701"/>
          </a:xfrm>
        </p:grpSpPr>
        <p:sp>
          <p:nvSpPr>
            <p:cNvPr id="25" name="TextBox 24"/>
            <p:cNvSpPr txBox="1"/>
            <p:nvPr/>
          </p:nvSpPr>
          <p:spPr>
            <a:xfrm>
              <a:off x="5420741" y="3223699"/>
              <a:ext cx="49063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FF0000"/>
                  </a:solidFill>
                </a:rPr>
                <a:t>T1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34" name="Freeform 33"/>
            <p:cNvSpPr/>
            <p:nvPr/>
          </p:nvSpPr>
          <p:spPr>
            <a:xfrm>
              <a:off x="5803900" y="3200399"/>
              <a:ext cx="152400" cy="520701"/>
            </a:xfrm>
            <a:custGeom>
              <a:avLst/>
              <a:gdLst>
                <a:gd name="connsiteX0" fmla="*/ 0 w 420686"/>
                <a:gd name="connsiteY0" fmla="*/ 0 h 1447800"/>
                <a:gd name="connsiteX1" fmla="*/ 419100 w 420686"/>
                <a:gd name="connsiteY1" fmla="*/ 215900 h 1447800"/>
                <a:gd name="connsiteX2" fmla="*/ 152400 w 420686"/>
                <a:gd name="connsiteY2" fmla="*/ 520700 h 1447800"/>
                <a:gd name="connsiteX3" fmla="*/ 393700 w 420686"/>
                <a:gd name="connsiteY3" fmla="*/ 812800 h 1447800"/>
                <a:gd name="connsiteX4" fmla="*/ 127000 w 420686"/>
                <a:gd name="connsiteY4" fmla="*/ 1155700 h 1447800"/>
                <a:gd name="connsiteX5" fmla="*/ 355600 w 420686"/>
                <a:gd name="connsiteY5" fmla="*/ 1447800 h 144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20686" h="1447800">
                  <a:moveTo>
                    <a:pt x="0" y="0"/>
                  </a:moveTo>
                  <a:cubicBezTo>
                    <a:pt x="196850" y="64558"/>
                    <a:pt x="393700" y="129117"/>
                    <a:pt x="419100" y="215900"/>
                  </a:cubicBezTo>
                  <a:cubicBezTo>
                    <a:pt x="444500" y="302683"/>
                    <a:pt x="156633" y="421217"/>
                    <a:pt x="152400" y="520700"/>
                  </a:cubicBezTo>
                  <a:cubicBezTo>
                    <a:pt x="148167" y="620183"/>
                    <a:pt x="397933" y="706967"/>
                    <a:pt x="393700" y="812800"/>
                  </a:cubicBezTo>
                  <a:cubicBezTo>
                    <a:pt x="389467" y="918633"/>
                    <a:pt x="133350" y="1049867"/>
                    <a:pt x="127000" y="1155700"/>
                  </a:cubicBezTo>
                  <a:cubicBezTo>
                    <a:pt x="120650" y="1261533"/>
                    <a:pt x="355600" y="1447800"/>
                    <a:pt x="355600" y="1447800"/>
                  </a:cubicBezTo>
                </a:path>
              </a:pathLst>
            </a:custGeom>
            <a:ln w="38100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765124709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3.7037E-6 L 0.07361 3.7037E-6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81" y="0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4.07407E-6 L -0.07361 -4.07407E-6 " pathEditMode="relative" ptsTypes="AA">
                                      <p:cBhvr>
                                        <p:cTn id="3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2.22222E-6 L -0.07778 2.22222E-6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89" y="0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3.7037E-7 L 0.08055 3.7037E-7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2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Type I data race bug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Kaushik Veeraraghavan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33B6-1535-5542-BC41-31F1B0B21FB7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1" name="Content Placeholder 2"/>
          <p:cNvSpPr txBox="1">
            <a:spLocks/>
          </p:cNvSpPr>
          <p:nvPr/>
        </p:nvSpPr>
        <p:spPr>
          <a:xfrm>
            <a:off x="346328" y="3759201"/>
            <a:ext cx="8600458" cy="2341036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/>
              <a:t>Failure requirement: order of instructions that leads to failure</a:t>
            </a:r>
          </a:p>
          <a:p>
            <a:pPr lvl="1"/>
            <a:r>
              <a:rPr lang="en-US" sz="2400" dirty="0" smtClean="0"/>
              <a:t>E.g.: if “</a:t>
            </a:r>
            <a:r>
              <a:rPr lang="en-US" sz="2400" dirty="0" err="1" smtClean="0"/>
              <a:t>fifo</a:t>
            </a:r>
            <a:r>
              <a:rPr lang="en-US" sz="2400" dirty="0"/>
              <a:t> </a:t>
            </a:r>
            <a:r>
              <a:rPr lang="en-US" sz="2400" dirty="0" smtClean="0"/>
              <a:t>= NULL;” is ordered first, program crashes</a:t>
            </a:r>
          </a:p>
          <a:p>
            <a:pPr lvl="1"/>
            <a:endParaRPr lang="en-US" sz="2400" dirty="0" smtClean="0"/>
          </a:p>
          <a:p>
            <a:r>
              <a:rPr lang="en-US" sz="2800" dirty="0" smtClean="0"/>
              <a:t>Type I bug: all failure requirements point in same direction</a:t>
            </a:r>
          </a:p>
          <a:p>
            <a:endParaRPr lang="en-US" sz="2000" dirty="0" smtClean="0"/>
          </a:p>
          <a:p>
            <a:r>
              <a:rPr lang="en-US" sz="2800" dirty="0" smtClean="0"/>
              <a:t>Guarantee race detection for synchronization-free region as replicas diverge</a:t>
            </a:r>
          </a:p>
          <a:p>
            <a:endParaRPr lang="en-US" sz="2800" dirty="0" smtClean="0"/>
          </a:p>
          <a:p>
            <a:r>
              <a:rPr lang="en-US" sz="2800" dirty="0" smtClean="0"/>
              <a:t>Survival if we can identify correct replica</a:t>
            </a:r>
          </a:p>
        </p:txBody>
      </p:sp>
      <p:sp>
        <p:nvSpPr>
          <p:cNvPr id="49" name="Explosion 1 48"/>
          <p:cNvSpPr/>
          <p:nvPr/>
        </p:nvSpPr>
        <p:spPr>
          <a:xfrm>
            <a:off x="2419227" y="2796442"/>
            <a:ext cx="1219200" cy="521732"/>
          </a:xfrm>
          <a:prstGeom prst="irregularSeal1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FFFF"/>
                </a:solidFill>
              </a:rPr>
              <a:t>crash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263238" y="2242040"/>
            <a:ext cx="14828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unlock (*</a:t>
            </a:r>
            <a:r>
              <a:rPr lang="en-US" dirty="0" err="1" smtClean="0">
                <a:solidFill>
                  <a:srgbClr val="FF0000"/>
                </a:solidFill>
              </a:rPr>
              <a:t>fifo</a:t>
            </a:r>
            <a:r>
              <a:rPr lang="en-US" dirty="0" smtClean="0">
                <a:solidFill>
                  <a:srgbClr val="FF0000"/>
                </a:solidFill>
              </a:rPr>
              <a:t>);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61034" y="1785615"/>
            <a:ext cx="1271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00FF"/>
                </a:solidFill>
              </a:rPr>
              <a:t>fifo</a:t>
            </a:r>
            <a:r>
              <a:rPr lang="en-US" dirty="0" smtClean="0">
                <a:solidFill>
                  <a:srgbClr val="0000FF"/>
                </a:solidFill>
              </a:rPr>
              <a:t> = NULL;</a:t>
            </a:r>
          </a:p>
        </p:txBody>
      </p:sp>
      <p:sp>
        <p:nvSpPr>
          <p:cNvPr id="38" name="Freeform 37"/>
          <p:cNvSpPr/>
          <p:nvPr/>
        </p:nvSpPr>
        <p:spPr>
          <a:xfrm>
            <a:off x="1505442" y="1612900"/>
            <a:ext cx="234457" cy="1511300"/>
          </a:xfrm>
          <a:custGeom>
            <a:avLst/>
            <a:gdLst>
              <a:gd name="connsiteX0" fmla="*/ 0 w 420686"/>
              <a:gd name="connsiteY0" fmla="*/ 0 h 1447800"/>
              <a:gd name="connsiteX1" fmla="*/ 419100 w 420686"/>
              <a:gd name="connsiteY1" fmla="*/ 215900 h 1447800"/>
              <a:gd name="connsiteX2" fmla="*/ 152400 w 420686"/>
              <a:gd name="connsiteY2" fmla="*/ 520700 h 1447800"/>
              <a:gd name="connsiteX3" fmla="*/ 393700 w 420686"/>
              <a:gd name="connsiteY3" fmla="*/ 812800 h 1447800"/>
              <a:gd name="connsiteX4" fmla="*/ 127000 w 420686"/>
              <a:gd name="connsiteY4" fmla="*/ 1155700 h 1447800"/>
              <a:gd name="connsiteX5" fmla="*/ 355600 w 420686"/>
              <a:gd name="connsiteY5" fmla="*/ 1447800 h 1447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20686" h="1447800">
                <a:moveTo>
                  <a:pt x="0" y="0"/>
                </a:moveTo>
                <a:cubicBezTo>
                  <a:pt x="196850" y="64558"/>
                  <a:pt x="393700" y="129117"/>
                  <a:pt x="419100" y="215900"/>
                </a:cubicBezTo>
                <a:cubicBezTo>
                  <a:pt x="444500" y="302683"/>
                  <a:pt x="156633" y="421217"/>
                  <a:pt x="152400" y="520700"/>
                </a:cubicBezTo>
                <a:cubicBezTo>
                  <a:pt x="148167" y="620183"/>
                  <a:pt x="397933" y="706967"/>
                  <a:pt x="393700" y="812800"/>
                </a:cubicBezTo>
                <a:cubicBezTo>
                  <a:pt x="389467" y="918633"/>
                  <a:pt x="133350" y="1049867"/>
                  <a:pt x="127000" y="1155700"/>
                </a:cubicBezTo>
                <a:cubicBezTo>
                  <a:pt x="120650" y="1261533"/>
                  <a:pt x="355600" y="1447800"/>
                  <a:pt x="355600" y="1447800"/>
                </a:cubicBezTo>
              </a:path>
            </a:pathLst>
          </a:custGeom>
          <a:ln w="38100" cmpd="sng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39" name="Freeform 38"/>
          <p:cNvSpPr/>
          <p:nvPr/>
        </p:nvSpPr>
        <p:spPr>
          <a:xfrm>
            <a:off x="2076942" y="1612900"/>
            <a:ext cx="234457" cy="1511300"/>
          </a:xfrm>
          <a:custGeom>
            <a:avLst/>
            <a:gdLst>
              <a:gd name="connsiteX0" fmla="*/ 0 w 420686"/>
              <a:gd name="connsiteY0" fmla="*/ 0 h 1447800"/>
              <a:gd name="connsiteX1" fmla="*/ 419100 w 420686"/>
              <a:gd name="connsiteY1" fmla="*/ 215900 h 1447800"/>
              <a:gd name="connsiteX2" fmla="*/ 152400 w 420686"/>
              <a:gd name="connsiteY2" fmla="*/ 520700 h 1447800"/>
              <a:gd name="connsiteX3" fmla="*/ 393700 w 420686"/>
              <a:gd name="connsiteY3" fmla="*/ 812800 h 1447800"/>
              <a:gd name="connsiteX4" fmla="*/ 127000 w 420686"/>
              <a:gd name="connsiteY4" fmla="*/ 1155700 h 1447800"/>
              <a:gd name="connsiteX5" fmla="*/ 355600 w 420686"/>
              <a:gd name="connsiteY5" fmla="*/ 1447800 h 1447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20686" h="1447800">
                <a:moveTo>
                  <a:pt x="0" y="0"/>
                </a:moveTo>
                <a:cubicBezTo>
                  <a:pt x="196850" y="64558"/>
                  <a:pt x="393700" y="129117"/>
                  <a:pt x="419100" y="215900"/>
                </a:cubicBezTo>
                <a:cubicBezTo>
                  <a:pt x="444500" y="302683"/>
                  <a:pt x="156633" y="421217"/>
                  <a:pt x="152400" y="520700"/>
                </a:cubicBezTo>
                <a:cubicBezTo>
                  <a:pt x="148167" y="620183"/>
                  <a:pt x="397933" y="706967"/>
                  <a:pt x="393700" y="812800"/>
                </a:cubicBezTo>
                <a:cubicBezTo>
                  <a:pt x="389467" y="918633"/>
                  <a:pt x="133350" y="1049867"/>
                  <a:pt x="127000" y="1155700"/>
                </a:cubicBezTo>
                <a:cubicBezTo>
                  <a:pt x="120650" y="1261533"/>
                  <a:pt x="355600" y="1447800"/>
                  <a:pt x="355600" y="1447800"/>
                </a:cubicBezTo>
              </a:path>
            </a:pathLst>
          </a:custGeom>
          <a:ln w="38100" cmpd="sng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1676400" y="2032000"/>
            <a:ext cx="495300" cy="342900"/>
          </a:xfrm>
          <a:prstGeom prst="straightConnector1">
            <a:avLst/>
          </a:prstGeom>
          <a:ln w="25400" cap="flat" cmpd="sng" algn="ctr">
            <a:solidFill>
              <a:srgbClr val="000000"/>
            </a:solidFill>
            <a:prstDash val="dash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5" name="Group 64"/>
          <p:cNvGrpSpPr/>
          <p:nvPr/>
        </p:nvGrpSpPr>
        <p:grpSpPr>
          <a:xfrm>
            <a:off x="4476707" y="1295400"/>
            <a:ext cx="2044620" cy="2175174"/>
            <a:chOff x="4476707" y="1295400"/>
            <a:chExt cx="2044620" cy="2175174"/>
          </a:xfrm>
        </p:grpSpPr>
        <p:grpSp>
          <p:nvGrpSpPr>
            <p:cNvPr id="27" name="Group 26"/>
            <p:cNvGrpSpPr/>
            <p:nvPr/>
          </p:nvGrpSpPr>
          <p:grpSpPr>
            <a:xfrm>
              <a:off x="4476707" y="1752599"/>
              <a:ext cx="2044620" cy="1717975"/>
              <a:chOff x="9683707" y="723899"/>
              <a:chExt cx="2044620" cy="1717975"/>
            </a:xfrm>
          </p:grpSpPr>
          <p:sp>
            <p:nvSpPr>
              <p:cNvPr id="50" name="Explosion 1 49"/>
              <p:cNvSpPr/>
              <p:nvPr/>
            </p:nvSpPr>
            <p:spPr>
              <a:xfrm>
                <a:off x="10509127" y="1920142"/>
                <a:ext cx="1219200" cy="521732"/>
              </a:xfrm>
              <a:prstGeom prst="irregularSeal1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rgbClr val="FFFFFF"/>
                    </a:solidFill>
                  </a:rPr>
                  <a:t>crash</a:t>
                </a:r>
                <a:endParaRPr lang="en-US" dirty="0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9" name="Group 8"/>
              <p:cNvGrpSpPr/>
              <p:nvPr/>
            </p:nvGrpSpPr>
            <p:grpSpPr>
              <a:xfrm>
                <a:off x="9683707" y="723899"/>
                <a:ext cx="1543093" cy="1104901"/>
                <a:chOff x="10636207" y="825499"/>
                <a:chExt cx="1543093" cy="1104901"/>
              </a:xfrm>
            </p:grpSpPr>
            <p:grpSp>
              <p:nvGrpSpPr>
                <p:cNvPr id="58" name="Group 57"/>
                <p:cNvGrpSpPr/>
                <p:nvPr/>
              </p:nvGrpSpPr>
              <p:grpSpPr>
                <a:xfrm>
                  <a:off x="10636207" y="1409699"/>
                  <a:ext cx="1543093" cy="520701"/>
                  <a:chOff x="323807" y="1993899"/>
                  <a:chExt cx="1543093" cy="520701"/>
                </a:xfrm>
              </p:grpSpPr>
              <p:sp>
                <p:nvSpPr>
                  <p:cNvPr id="59" name="TextBox 58"/>
                  <p:cNvSpPr txBox="1"/>
                  <p:nvPr/>
                </p:nvSpPr>
                <p:spPr>
                  <a:xfrm>
                    <a:off x="323807" y="2067999"/>
                    <a:ext cx="1482873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>
                        <a:solidFill>
                          <a:srgbClr val="FF0000"/>
                        </a:solidFill>
                      </a:rPr>
                      <a:t>u</a:t>
                    </a: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nlock (*</a:t>
                    </a:r>
                    <a:r>
                      <a:rPr lang="en-US" dirty="0" err="1" smtClean="0">
                        <a:solidFill>
                          <a:srgbClr val="FF0000"/>
                        </a:solidFill>
                      </a:rPr>
                      <a:t>fifo</a:t>
                    </a: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);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60" name="Freeform 59"/>
                  <p:cNvSpPr/>
                  <p:nvPr/>
                </p:nvSpPr>
                <p:spPr>
                  <a:xfrm>
                    <a:off x="1714500" y="1993899"/>
                    <a:ext cx="152400" cy="520701"/>
                  </a:xfrm>
                  <a:custGeom>
                    <a:avLst/>
                    <a:gdLst>
                      <a:gd name="connsiteX0" fmla="*/ 0 w 420686"/>
                      <a:gd name="connsiteY0" fmla="*/ 0 h 1447800"/>
                      <a:gd name="connsiteX1" fmla="*/ 419100 w 420686"/>
                      <a:gd name="connsiteY1" fmla="*/ 215900 h 1447800"/>
                      <a:gd name="connsiteX2" fmla="*/ 152400 w 420686"/>
                      <a:gd name="connsiteY2" fmla="*/ 520700 h 1447800"/>
                      <a:gd name="connsiteX3" fmla="*/ 393700 w 420686"/>
                      <a:gd name="connsiteY3" fmla="*/ 812800 h 1447800"/>
                      <a:gd name="connsiteX4" fmla="*/ 127000 w 420686"/>
                      <a:gd name="connsiteY4" fmla="*/ 1155700 h 1447800"/>
                      <a:gd name="connsiteX5" fmla="*/ 355600 w 420686"/>
                      <a:gd name="connsiteY5" fmla="*/ 1447800 h 14478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420686" h="1447800">
                        <a:moveTo>
                          <a:pt x="0" y="0"/>
                        </a:moveTo>
                        <a:cubicBezTo>
                          <a:pt x="196850" y="64558"/>
                          <a:pt x="393700" y="129117"/>
                          <a:pt x="419100" y="215900"/>
                        </a:cubicBezTo>
                        <a:cubicBezTo>
                          <a:pt x="444500" y="302683"/>
                          <a:pt x="156633" y="421217"/>
                          <a:pt x="152400" y="520700"/>
                        </a:cubicBezTo>
                        <a:cubicBezTo>
                          <a:pt x="148167" y="620183"/>
                          <a:pt x="397933" y="706967"/>
                          <a:pt x="393700" y="812800"/>
                        </a:cubicBezTo>
                        <a:cubicBezTo>
                          <a:pt x="389467" y="918633"/>
                          <a:pt x="133350" y="1049867"/>
                          <a:pt x="127000" y="1155700"/>
                        </a:cubicBezTo>
                        <a:cubicBezTo>
                          <a:pt x="120650" y="1261533"/>
                          <a:pt x="355600" y="1447800"/>
                          <a:pt x="355600" y="1447800"/>
                        </a:cubicBezTo>
                      </a:path>
                    </a:pathLst>
                  </a:custGeom>
                  <a:ln w="38100" cmpd="sng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rgbClr val="FF0000"/>
                      </a:solidFill>
                    </a:endParaRPr>
                  </a:p>
                </p:txBody>
              </p:sp>
            </p:grpSp>
            <p:grpSp>
              <p:nvGrpSpPr>
                <p:cNvPr id="61" name="Group 60"/>
                <p:cNvGrpSpPr/>
                <p:nvPr/>
              </p:nvGrpSpPr>
              <p:grpSpPr>
                <a:xfrm>
                  <a:off x="10839408" y="825499"/>
                  <a:ext cx="1314492" cy="520701"/>
                  <a:chOff x="1289008" y="2679699"/>
                  <a:chExt cx="1314492" cy="520701"/>
                </a:xfrm>
              </p:grpSpPr>
              <p:sp>
                <p:nvSpPr>
                  <p:cNvPr id="62" name="TextBox 61"/>
                  <p:cNvSpPr txBox="1"/>
                  <p:nvPr/>
                </p:nvSpPr>
                <p:spPr>
                  <a:xfrm>
                    <a:off x="1289008" y="2736863"/>
                    <a:ext cx="1266467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 err="1">
                        <a:solidFill>
                          <a:srgbClr val="0000FF"/>
                        </a:solidFill>
                      </a:rPr>
                      <a:t>fifo</a:t>
                    </a:r>
                    <a:r>
                      <a:rPr lang="en-US" dirty="0">
                        <a:solidFill>
                          <a:srgbClr val="0000FF"/>
                        </a:solidFill>
                      </a:rPr>
                      <a:t> = NULL</a:t>
                    </a:r>
                    <a:r>
                      <a:rPr lang="en-US" dirty="0" smtClean="0">
                        <a:solidFill>
                          <a:srgbClr val="0000FF"/>
                        </a:solidFill>
                      </a:rPr>
                      <a:t>;</a:t>
                    </a:r>
                    <a:endParaRPr lang="en-US" dirty="0">
                      <a:solidFill>
                        <a:srgbClr val="0000FF"/>
                      </a:solidFill>
                    </a:endParaRPr>
                  </a:p>
                </p:txBody>
              </p:sp>
              <p:sp>
                <p:nvSpPr>
                  <p:cNvPr id="63" name="Freeform 62"/>
                  <p:cNvSpPr/>
                  <p:nvPr/>
                </p:nvSpPr>
                <p:spPr>
                  <a:xfrm>
                    <a:off x="2451100" y="2679699"/>
                    <a:ext cx="152400" cy="520701"/>
                  </a:xfrm>
                  <a:custGeom>
                    <a:avLst/>
                    <a:gdLst>
                      <a:gd name="connsiteX0" fmla="*/ 0 w 420686"/>
                      <a:gd name="connsiteY0" fmla="*/ 0 h 1447800"/>
                      <a:gd name="connsiteX1" fmla="*/ 419100 w 420686"/>
                      <a:gd name="connsiteY1" fmla="*/ 215900 h 1447800"/>
                      <a:gd name="connsiteX2" fmla="*/ 152400 w 420686"/>
                      <a:gd name="connsiteY2" fmla="*/ 520700 h 1447800"/>
                      <a:gd name="connsiteX3" fmla="*/ 393700 w 420686"/>
                      <a:gd name="connsiteY3" fmla="*/ 812800 h 1447800"/>
                      <a:gd name="connsiteX4" fmla="*/ 127000 w 420686"/>
                      <a:gd name="connsiteY4" fmla="*/ 1155700 h 1447800"/>
                      <a:gd name="connsiteX5" fmla="*/ 355600 w 420686"/>
                      <a:gd name="connsiteY5" fmla="*/ 1447800 h 14478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420686" h="1447800">
                        <a:moveTo>
                          <a:pt x="0" y="0"/>
                        </a:moveTo>
                        <a:cubicBezTo>
                          <a:pt x="196850" y="64558"/>
                          <a:pt x="393700" y="129117"/>
                          <a:pt x="419100" y="215900"/>
                        </a:cubicBezTo>
                        <a:cubicBezTo>
                          <a:pt x="444500" y="302683"/>
                          <a:pt x="156633" y="421217"/>
                          <a:pt x="152400" y="520700"/>
                        </a:cubicBezTo>
                        <a:cubicBezTo>
                          <a:pt x="148167" y="620183"/>
                          <a:pt x="397933" y="706967"/>
                          <a:pt x="393700" y="812800"/>
                        </a:cubicBezTo>
                        <a:cubicBezTo>
                          <a:pt x="389467" y="918633"/>
                          <a:pt x="133350" y="1049867"/>
                          <a:pt x="127000" y="1155700"/>
                        </a:cubicBezTo>
                        <a:cubicBezTo>
                          <a:pt x="120650" y="1261533"/>
                          <a:pt x="355600" y="1447800"/>
                          <a:pt x="355600" y="1447800"/>
                        </a:cubicBezTo>
                      </a:path>
                    </a:pathLst>
                  </a:custGeom>
                  <a:ln w="38100" cmpd="sng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rgbClr val="FF0000"/>
                      </a:solidFill>
                    </a:endParaRPr>
                  </a:p>
                </p:txBody>
              </p:sp>
            </p:grpSp>
          </p:grpSp>
        </p:grpSp>
        <p:sp>
          <p:nvSpPr>
            <p:cNvPr id="41" name="TextBox 40"/>
            <p:cNvSpPr txBox="1"/>
            <p:nvPr/>
          </p:nvSpPr>
          <p:spPr>
            <a:xfrm>
              <a:off x="5207000" y="1295400"/>
              <a:ext cx="1023462" cy="3693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 smtClean="0"/>
                <a:t>Replica 1</a:t>
              </a:r>
              <a:endParaRPr lang="en-US" dirty="0"/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6864307" y="1295400"/>
            <a:ext cx="1837810" cy="2246531"/>
            <a:chOff x="6864307" y="1308100"/>
            <a:chExt cx="1837810" cy="2246531"/>
          </a:xfrm>
        </p:grpSpPr>
        <p:grpSp>
          <p:nvGrpSpPr>
            <p:cNvPr id="28" name="Group 27"/>
            <p:cNvGrpSpPr/>
            <p:nvPr/>
          </p:nvGrpSpPr>
          <p:grpSpPr>
            <a:xfrm>
              <a:off x="6864307" y="1739899"/>
              <a:ext cx="1837810" cy="1814732"/>
              <a:chOff x="6699207" y="1866899"/>
              <a:chExt cx="1837810" cy="1814732"/>
            </a:xfrm>
          </p:grpSpPr>
          <p:sp>
            <p:nvSpPr>
              <p:cNvPr id="45" name="Rectangle 44"/>
              <p:cNvSpPr/>
              <p:nvPr/>
            </p:nvSpPr>
            <p:spPr>
              <a:xfrm>
                <a:off x="7831475" y="2850634"/>
                <a:ext cx="705542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800" dirty="0">
                    <a:solidFill>
                      <a:srgbClr val="008000"/>
                    </a:solidFill>
                    <a:latin typeface="Zapf Dingbats"/>
                    <a:ea typeface="Zapf Dingbats"/>
                    <a:cs typeface="Zapf Dingbats"/>
                    <a:sym typeface="Zapf Dingbats"/>
                  </a:rPr>
                  <a:t>✔</a:t>
                </a:r>
                <a:endParaRPr lang="en-US" sz="4800" dirty="0">
                  <a:solidFill>
                    <a:srgbClr val="008000"/>
                  </a:solidFill>
                </a:endParaRPr>
              </a:p>
            </p:txBody>
          </p:sp>
          <p:grpSp>
            <p:nvGrpSpPr>
              <p:cNvPr id="19" name="Group 18"/>
              <p:cNvGrpSpPr/>
              <p:nvPr/>
            </p:nvGrpSpPr>
            <p:grpSpPr>
              <a:xfrm>
                <a:off x="6699207" y="1866899"/>
                <a:ext cx="1517693" cy="1104901"/>
                <a:chOff x="6699207" y="1866899"/>
                <a:chExt cx="1517693" cy="1104901"/>
              </a:xfrm>
            </p:grpSpPr>
            <p:grpSp>
              <p:nvGrpSpPr>
                <p:cNvPr id="52" name="Group 51"/>
                <p:cNvGrpSpPr/>
                <p:nvPr/>
              </p:nvGrpSpPr>
              <p:grpSpPr>
                <a:xfrm>
                  <a:off x="6699207" y="1866899"/>
                  <a:ext cx="1517693" cy="520701"/>
                  <a:chOff x="349207" y="1993899"/>
                  <a:chExt cx="1517693" cy="520701"/>
                </a:xfrm>
              </p:grpSpPr>
              <p:sp>
                <p:nvSpPr>
                  <p:cNvPr id="53" name="TextBox 52"/>
                  <p:cNvSpPr txBox="1"/>
                  <p:nvPr/>
                </p:nvSpPr>
                <p:spPr>
                  <a:xfrm>
                    <a:off x="349207" y="2042599"/>
                    <a:ext cx="1482873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>
                        <a:solidFill>
                          <a:srgbClr val="FF0000"/>
                        </a:solidFill>
                      </a:rPr>
                      <a:t>u</a:t>
                    </a: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nlock (*</a:t>
                    </a:r>
                    <a:r>
                      <a:rPr lang="en-US" dirty="0" err="1" smtClean="0">
                        <a:solidFill>
                          <a:srgbClr val="FF0000"/>
                        </a:solidFill>
                      </a:rPr>
                      <a:t>fifo</a:t>
                    </a: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);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54" name="Freeform 53"/>
                  <p:cNvSpPr/>
                  <p:nvPr/>
                </p:nvSpPr>
                <p:spPr>
                  <a:xfrm>
                    <a:off x="1714500" y="1993899"/>
                    <a:ext cx="152400" cy="520701"/>
                  </a:xfrm>
                  <a:custGeom>
                    <a:avLst/>
                    <a:gdLst>
                      <a:gd name="connsiteX0" fmla="*/ 0 w 420686"/>
                      <a:gd name="connsiteY0" fmla="*/ 0 h 1447800"/>
                      <a:gd name="connsiteX1" fmla="*/ 419100 w 420686"/>
                      <a:gd name="connsiteY1" fmla="*/ 215900 h 1447800"/>
                      <a:gd name="connsiteX2" fmla="*/ 152400 w 420686"/>
                      <a:gd name="connsiteY2" fmla="*/ 520700 h 1447800"/>
                      <a:gd name="connsiteX3" fmla="*/ 393700 w 420686"/>
                      <a:gd name="connsiteY3" fmla="*/ 812800 h 1447800"/>
                      <a:gd name="connsiteX4" fmla="*/ 127000 w 420686"/>
                      <a:gd name="connsiteY4" fmla="*/ 1155700 h 1447800"/>
                      <a:gd name="connsiteX5" fmla="*/ 355600 w 420686"/>
                      <a:gd name="connsiteY5" fmla="*/ 1447800 h 14478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420686" h="1447800">
                        <a:moveTo>
                          <a:pt x="0" y="0"/>
                        </a:moveTo>
                        <a:cubicBezTo>
                          <a:pt x="196850" y="64558"/>
                          <a:pt x="393700" y="129117"/>
                          <a:pt x="419100" y="215900"/>
                        </a:cubicBezTo>
                        <a:cubicBezTo>
                          <a:pt x="444500" y="302683"/>
                          <a:pt x="156633" y="421217"/>
                          <a:pt x="152400" y="520700"/>
                        </a:cubicBezTo>
                        <a:cubicBezTo>
                          <a:pt x="148167" y="620183"/>
                          <a:pt x="397933" y="706967"/>
                          <a:pt x="393700" y="812800"/>
                        </a:cubicBezTo>
                        <a:cubicBezTo>
                          <a:pt x="389467" y="918633"/>
                          <a:pt x="133350" y="1049867"/>
                          <a:pt x="127000" y="1155700"/>
                        </a:cubicBezTo>
                        <a:cubicBezTo>
                          <a:pt x="120650" y="1261533"/>
                          <a:pt x="355600" y="1447800"/>
                          <a:pt x="355600" y="1447800"/>
                        </a:cubicBezTo>
                      </a:path>
                    </a:pathLst>
                  </a:custGeom>
                  <a:ln w="38100" cmpd="sng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rgbClr val="FF0000"/>
                      </a:solidFill>
                    </a:endParaRPr>
                  </a:p>
                </p:txBody>
              </p:sp>
            </p:grpSp>
            <p:grpSp>
              <p:nvGrpSpPr>
                <p:cNvPr id="55" name="Group 54"/>
                <p:cNvGrpSpPr/>
                <p:nvPr/>
              </p:nvGrpSpPr>
              <p:grpSpPr>
                <a:xfrm>
                  <a:off x="6889708" y="2451099"/>
                  <a:ext cx="1314492" cy="520701"/>
                  <a:chOff x="1289008" y="2679699"/>
                  <a:chExt cx="1314492" cy="520701"/>
                </a:xfrm>
              </p:grpSpPr>
              <p:sp>
                <p:nvSpPr>
                  <p:cNvPr id="56" name="TextBox 55"/>
                  <p:cNvSpPr txBox="1"/>
                  <p:nvPr/>
                </p:nvSpPr>
                <p:spPr>
                  <a:xfrm>
                    <a:off x="1289008" y="2724163"/>
                    <a:ext cx="1266467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 err="1">
                        <a:solidFill>
                          <a:srgbClr val="0000FF"/>
                        </a:solidFill>
                      </a:rPr>
                      <a:t>fifo</a:t>
                    </a:r>
                    <a:r>
                      <a:rPr lang="en-US" dirty="0">
                        <a:solidFill>
                          <a:srgbClr val="0000FF"/>
                        </a:solidFill>
                      </a:rPr>
                      <a:t> = NULL</a:t>
                    </a:r>
                    <a:r>
                      <a:rPr lang="en-US" dirty="0" smtClean="0">
                        <a:solidFill>
                          <a:srgbClr val="0000FF"/>
                        </a:solidFill>
                      </a:rPr>
                      <a:t>;</a:t>
                    </a:r>
                    <a:endParaRPr lang="en-US" dirty="0">
                      <a:solidFill>
                        <a:srgbClr val="0000FF"/>
                      </a:solidFill>
                    </a:endParaRPr>
                  </a:p>
                </p:txBody>
              </p:sp>
              <p:sp>
                <p:nvSpPr>
                  <p:cNvPr id="57" name="Freeform 56"/>
                  <p:cNvSpPr/>
                  <p:nvPr/>
                </p:nvSpPr>
                <p:spPr>
                  <a:xfrm>
                    <a:off x="2451100" y="2679699"/>
                    <a:ext cx="152400" cy="520701"/>
                  </a:xfrm>
                  <a:custGeom>
                    <a:avLst/>
                    <a:gdLst>
                      <a:gd name="connsiteX0" fmla="*/ 0 w 420686"/>
                      <a:gd name="connsiteY0" fmla="*/ 0 h 1447800"/>
                      <a:gd name="connsiteX1" fmla="*/ 419100 w 420686"/>
                      <a:gd name="connsiteY1" fmla="*/ 215900 h 1447800"/>
                      <a:gd name="connsiteX2" fmla="*/ 152400 w 420686"/>
                      <a:gd name="connsiteY2" fmla="*/ 520700 h 1447800"/>
                      <a:gd name="connsiteX3" fmla="*/ 393700 w 420686"/>
                      <a:gd name="connsiteY3" fmla="*/ 812800 h 1447800"/>
                      <a:gd name="connsiteX4" fmla="*/ 127000 w 420686"/>
                      <a:gd name="connsiteY4" fmla="*/ 1155700 h 1447800"/>
                      <a:gd name="connsiteX5" fmla="*/ 355600 w 420686"/>
                      <a:gd name="connsiteY5" fmla="*/ 1447800 h 14478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420686" h="1447800">
                        <a:moveTo>
                          <a:pt x="0" y="0"/>
                        </a:moveTo>
                        <a:cubicBezTo>
                          <a:pt x="196850" y="64558"/>
                          <a:pt x="393700" y="129117"/>
                          <a:pt x="419100" y="215900"/>
                        </a:cubicBezTo>
                        <a:cubicBezTo>
                          <a:pt x="444500" y="302683"/>
                          <a:pt x="156633" y="421217"/>
                          <a:pt x="152400" y="520700"/>
                        </a:cubicBezTo>
                        <a:cubicBezTo>
                          <a:pt x="148167" y="620183"/>
                          <a:pt x="397933" y="706967"/>
                          <a:pt x="393700" y="812800"/>
                        </a:cubicBezTo>
                        <a:cubicBezTo>
                          <a:pt x="389467" y="918633"/>
                          <a:pt x="133350" y="1049867"/>
                          <a:pt x="127000" y="1155700"/>
                        </a:cubicBezTo>
                        <a:cubicBezTo>
                          <a:pt x="120650" y="1261533"/>
                          <a:pt x="355600" y="1447800"/>
                          <a:pt x="355600" y="1447800"/>
                        </a:cubicBezTo>
                      </a:path>
                    </a:pathLst>
                  </a:custGeom>
                  <a:ln w="38100" cmpd="sng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rgbClr val="FF0000"/>
                      </a:solidFill>
                    </a:endParaRPr>
                  </a:p>
                </p:txBody>
              </p:sp>
            </p:grpSp>
          </p:grpSp>
        </p:grpSp>
        <p:sp>
          <p:nvSpPr>
            <p:cNvPr id="64" name="TextBox 63"/>
            <p:cNvSpPr txBox="1"/>
            <p:nvPr/>
          </p:nvSpPr>
          <p:spPr>
            <a:xfrm>
              <a:off x="7518400" y="1308100"/>
              <a:ext cx="1023462" cy="3693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 smtClean="0"/>
                <a:t>Replica 2</a:t>
              </a:r>
              <a:endParaRPr lang="en-US" dirty="0"/>
            </a:p>
          </p:txBody>
        </p:sp>
      </p:grp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495767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Type II data race bug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Kaushik Veeraraghavan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33B6-1535-5542-BC41-31F1B0B21FB7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6" name="Content Placeholder 2"/>
          <p:cNvSpPr txBox="1">
            <a:spLocks/>
          </p:cNvSpPr>
          <p:nvPr/>
        </p:nvSpPr>
        <p:spPr>
          <a:xfrm>
            <a:off x="346327" y="4495801"/>
            <a:ext cx="8797673" cy="143933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Type II bug: failure requirements point in opposite directions</a:t>
            </a:r>
          </a:p>
          <a:p>
            <a:endParaRPr lang="en-US" sz="2400" dirty="0" smtClean="0"/>
          </a:p>
          <a:p>
            <a:r>
              <a:rPr lang="en-US" sz="2400" dirty="0" smtClean="0"/>
              <a:t>Guarantee data race </a:t>
            </a:r>
            <a:r>
              <a:rPr lang="en-US" sz="2400" dirty="0"/>
              <a:t>survival for synchronization-free </a:t>
            </a:r>
            <a:r>
              <a:rPr lang="en-US" sz="2400" dirty="0" smtClean="0"/>
              <a:t>region</a:t>
            </a:r>
          </a:p>
          <a:p>
            <a:pPr lvl="1"/>
            <a:r>
              <a:rPr lang="en-US" sz="2000" dirty="0" smtClean="0"/>
              <a:t>Both replicas avoid the failure</a:t>
            </a:r>
          </a:p>
        </p:txBody>
      </p:sp>
      <p:grpSp>
        <p:nvGrpSpPr>
          <p:cNvPr id="57" name="Group 56"/>
          <p:cNvGrpSpPr/>
          <p:nvPr/>
        </p:nvGrpSpPr>
        <p:grpSpPr>
          <a:xfrm>
            <a:off x="12700" y="1244600"/>
            <a:ext cx="4216400" cy="2175174"/>
            <a:chOff x="254000" y="2743200"/>
            <a:chExt cx="4216400" cy="2175174"/>
          </a:xfrm>
        </p:grpSpPr>
        <p:sp>
          <p:nvSpPr>
            <p:cNvPr id="58" name="Rectangle 57"/>
            <p:cNvSpPr/>
            <p:nvPr/>
          </p:nvSpPr>
          <p:spPr>
            <a:xfrm>
              <a:off x="254000" y="2743200"/>
              <a:ext cx="4216400" cy="2171700"/>
            </a:xfrm>
            <a:prstGeom prst="rect">
              <a:avLst/>
            </a:prstGeom>
            <a:solidFill>
              <a:schemeClr val="lt1">
                <a:alpha val="0"/>
              </a:schemeClr>
            </a:soli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7" name="Group 66"/>
            <p:cNvGrpSpPr/>
            <p:nvPr/>
          </p:nvGrpSpPr>
          <p:grpSpPr>
            <a:xfrm>
              <a:off x="305963" y="2882900"/>
              <a:ext cx="4099983" cy="2035474"/>
              <a:chOff x="2274463" y="2273300"/>
              <a:chExt cx="4099983" cy="2035474"/>
            </a:xfrm>
          </p:grpSpPr>
          <p:sp>
            <p:nvSpPr>
              <p:cNvPr id="68" name="TextBox 67"/>
              <p:cNvSpPr txBox="1"/>
              <p:nvPr/>
            </p:nvSpPr>
            <p:spPr>
              <a:xfrm>
                <a:off x="4899125" y="2589399"/>
                <a:ext cx="147532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 smtClean="0">
                    <a:solidFill>
                      <a:srgbClr val="FF0000"/>
                    </a:solidFill>
                  </a:rPr>
                  <a:t>proc_info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 = 0;</a:t>
                </a:r>
              </a:p>
            </p:txBody>
          </p:sp>
          <p:sp>
            <p:nvSpPr>
              <p:cNvPr id="69" name="Explosion 1 68"/>
              <p:cNvSpPr/>
              <p:nvPr/>
            </p:nvSpPr>
            <p:spPr>
              <a:xfrm>
                <a:off x="2546227" y="3787042"/>
                <a:ext cx="1219200" cy="521732"/>
              </a:xfrm>
              <a:prstGeom prst="irregularSeal1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rgbClr val="FFFFFF"/>
                    </a:solidFill>
                  </a:rPr>
                  <a:t>crash</a:t>
                </a:r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70" name="Freeform 69"/>
              <p:cNvSpPr/>
              <p:nvPr/>
            </p:nvSpPr>
            <p:spPr>
              <a:xfrm>
                <a:off x="4324842" y="2273300"/>
                <a:ext cx="234457" cy="1511300"/>
              </a:xfrm>
              <a:custGeom>
                <a:avLst/>
                <a:gdLst>
                  <a:gd name="connsiteX0" fmla="*/ 0 w 420686"/>
                  <a:gd name="connsiteY0" fmla="*/ 0 h 1447800"/>
                  <a:gd name="connsiteX1" fmla="*/ 419100 w 420686"/>
                  <a:gd name="connsiteY1" fmla="*/ 215900 h 1447800"/>
                  <a:gd name="connsiteX2" fmla="*/ 152400 w 420686"/>
                  <a:gd name="connsiteY2" fmla="*/ 520700 h 1447800"/>
                  <a:gd name="connsiteX3" fmla="*/ 393700 w 420686"/>
                  <a:gd name="connsiteY3" fmla="*/ 812800 h 1447800"/>
                  <a:gd name="connsiteX4" fmla="*/ 127000 w 420686"/>
                  <a:gd name="connsiteY4" fmla="*/ 1155700 h 1447800"/>
                  <a:gd name="connsiteX5" fmla="*/ 355600 w 420686"/>
                  <a:gd name="connsiteY5" fmla="*/ 1447800 h 1447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20686" h="1447800">
                    <a:moveTo>
                      <a:pt x="0" y="0"/>
                    </a:moveTo>
                    <a:cubicBezTo>
                      <a:pt x="196850" y="64558"/>
                      <a:pt x="393700" y="129117"/>
                      <a:pt x="419100" y="215900"/>
                    </a:cubicBezTo>
                    <a:cubicBezTo>
                      <a:pt x="444500" y="302683"/>
                      <a:pt x="156633" y="421217"/>
                      <a:pt x="152400" y="520700"/>
                    </a:cubicBezTo>
                    <a:cubicBezTo>
                      <a:pt x="148167" y="620183"/>
                      <a:pt x="397933" y="706967"/>
                      <a:pt x="393700" y="812800"/>
                    </a:cubicBezTo>
                    <a:cubicBezTo>
                      <a:pt x="389467" y="918633"/>
                      <a:pt x="133350" y="1049867"/>
                      <a:pt x="127000" y="1155700"/>
                    </a:cubicBezTo>
                    <a:cubicBezTo>
                      <a:pt x="120650" y="1261533"/>
                      <a:pt x="355600" y="1447800"/>
                      <a:pt x="355600" y="1447800"/>
                    </a:cubicBezTo>
                  </a:path>
                </a:pathLst>
              </a:custGeom>
              <a:ln w="38100" cmpd="sng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TextBox 70"/>
              <p:cNvSpPr txBox="1"/>
              <p:nvPr/>
            </p:nvSpPr>
            <p:spPr>
              <a:xfrm>
                <a:off x="2274463" y="2274723"/>
                <a:ext cx="2199941" cy="17543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rgbClr val="0000FF"/>
                    </a:solidFill>
                  </a:rPr>
                  <a:t>If (</a:t>
                </a:r>
                <a:r>
                  <a:rPr lang="en-US" dirty="0" err="1" smtClean="0">
                    <a:solidFill>
                      <a:srgbClr val="0000FF"/>
                    </a:solidFill>
                  </a:rPr>
                  <a:t>proc_info</a:t>
                </a:r>
                <a:r>
                  <a:rPr lang="en-US" dirty="0" smtClean="0">
                    <a:solidFill>
                      <a:srgbClr val="0000FF"/>
                    </a:solidFill>
                  </a:rPr>
                  <a:t>)</a:t>
                </a:r>
                <a:r>
                  <a:rPr lang="en-US" dirty="0">
                    <a:solidFill>
                      <a:srgbClr val="0000FF"/>
                    </a:solidFill>
                  </a:rPr>
                  <a:t> </a:t>
                </a:r>
                <a:r>
                  <a:rPr lang="en-US" dirty="0" smtClean="0">
                    <a:solidFill>
                      <a:srgbClr val="0000FF"/>
                    </a:solidFill>
                  </a:rPr>
                  <a:t>{</a:t>
                </a:r>
              </a:p>
              <a:p>
                <a:endParaRPr lang="en-US" dirty="0" smtClean="0">
                  <a:solidFill>
                    <a:srgbClr val="0000FF"/>
                  </a:solidFill>
                </a:endParaRPr>
              </a:p>
              <a:p>
                <a:endParaRPr lang="en-US" dirty="0"/>
              </a:p>
              <a:p>
                <a:endParaRPr lang="en-US" dirty="0" smtClean="0"/>
              </a:p>
              <a:p>
                <a:r>
                  <a:rPr lang="en-US" dirty="0">
                    <a:solidFill>
                      <a:srgbClr val="3366FF"/>
                    </a:solidFill>
                  </a:rPr>
                  <a:t> </a:t>
                </a:r>
                <a:r>
                  <a:rPr lang="en-US" dirty="0" smtClean="0">
                    <a:solidFill>
                      <a:srgbClr val="3366FF"/>
                    </a:solidFill>
                  </a:rPr>
                  <a:t>   </a:t>
                </a:r>
                <a:r>
                  <a:rPr lang="en-US" dirty="0" err="1" smtClean="0">
                    <a:solidFill>
                      <a:srgbClr val="0000FF"/>
                    </a:solidFill>
                  </a:rPr>
                  <a:t>fputs</a:t>
                </a:r>
                <a:r>
                  <a:rPr lang="en-US" dirty="0" smtClean="0">
                    <a:solidFill>
                      <a:srgbClr val="0000FF"/>
                    </a:solidFill>
                  </a:rPr>
                  <a:t> (</a:t>
                </a:r>
                <a:r>
                  <a:rPr lang="en-US" dirty="0" err="1" smtClean="0">
                    <a:solidFill>
                      <a:srgbClr val="0000FF"/>
                    </a:solidFill>
                  </a:rPr>
                  <a:t>proc_info</a:t>
                </a:r>
                <a:r>
                  <a:rPr lang="en-US" dirty="0" smtClean="0">
                    <a:solidFill>
                      <a:srgbClr val="0000FF"/>
                    </a:solidFill>
                  </a:rPr>
                  <a:t>, f);</a:t>
                </a:r>
              </a:p>
              <a:p>
                <a:r>
                  <a:rPr lang="en-US" dirty="0" smtClean="0">
                    <a:solidFill>
                      <a:srgbClr val="0000FF"/>
                    </a:solidFill>
                  </a:rPr>
                  <a:t>}</a:t>
                </a:r>
              </a:p>
            </p:txBody>
          </p:sp>
          <p:sp>
            <p:nvSpPr>
              <p:cNvPr id="72" name="Freeform 71"/>
              <p:cNvSpPr/>
              <p:nvPr/>
            </p:nvSpPr>
            <p:spPr>
              <a:xfrm>
                <a:off x="4807442" y="2273300"/>
                <a:ext cx="234457" cy="1511300"/>
              </a:xfrm>
              <a:custGeom>
                <a:avLst/>
                <a:gdLst>
                  <a:gd name="connsiteX0" fmla="*/ 0 w 420686"/>
                  <a:gd name="connsiteY0" fmla="*/ 0 h 1447800"/>
                  <a:gd name="connsiteX1" fmla="*/ 419100 w 420686"/>
                  <a:gd name="connsiteY1" fmla="*/ 215900 h 1447800"/>
                  <a:gd name="connsiteX2" fmla="*/ 152400 w 420686"/>
                  <a:gd name="connsiteY2" fmla="*/ 520700 h 1447800"/>
                  <a:gd name="connsiteX3" fmla="*/ 393700 w 420686"/>
                  <a:gd name="connsiteY3" fmla="*/ 812800 h 1447800"/>
                  <a:gd name="connsiteX4" fmla="*/ 127000 w 420686"/>
                  <a:gd name="connsiteY4" fmla="*/ 1155700 h 1447800"/>
                  <a:gd name="connsiteX5" fmla="*/ 355600 w 420686"/>
                  <a:gd name="connsiteY5" fmla="*/ 1447800 h 1447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20686" h="1447800">
                    <a:moveTo>
                      <a:pt x="0" y="0"/>
                    </a:moveTo>
                    <a:cubicBezTo>
                      <a:pt x="196850" y="64558"/>
                      <a:pt x="393700" y="129117"/>
                      <a:pt x="419100" y="215900"/>
                    </a:cubicBezTo>
                    <a:cubicBezTo>
                      <a:pt x="444500" y="302683"/>
                      <a:pt x="156633" y="421217"/>
                      <a:pt x="152400" y="520700"/>
                    </a:cubicBezTo>
                    <a:cubicBezTo>
                      <a:pt x="148167" y="620183"/>
                      <a:pt x="397933" y="706967"/>
                      <a:pt x="393700" y="812800"/>
                    </a:cubicBezTo>
                    <a:cubicBezTo>
                      <a:pt x="389467" y="918633"/>
                      <a:pt x="133350" y="1049867"/>
                      <a:pt x="127000" y="1155700"/>
                    </a:cubicBezTo>
                    <a:cubicBezTo>
                      <a:pt x="120650" y="1261533"/>
                      <a:pt x="355600" y="1447800"/>
                      <a:pt x="355600" y="1447800"/>
                    </a:cubicBezTo>
                  </a:path>
                </a:pathLst>
              </a:custGeom>
              <a:ln w="38100" cmpd="sng"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0000"/>
                  </a:solidFill>
                </a:endParaRPr>
              </a:p>
            </p:txBody>
          </p:sp>
        </p:grpSp>
      </p:grpSp>
      <p:cxnSp>
        <p:nvCxnSpPr>
          <p:cNvPr id="73" name="Straight Arrow Connector 72"/>
          <p:cNvCxnSpPr/>
          <p:nvPr/>
        </p:nvCxnSpPr>
        <p:spPr>
          <a:xfrm>
            <a:off x="2349500" y="1600200"/>
            <a:ext cx="330200" cy="241300"/>
          </a:xfrm>
          <a:prstGeom prst="straightConnector1">
            <a:avLst/>
          </a:prstGeom>
          <a:ln w="25400" cap="flat" cmpd="sng" algn="ctr">
            <a:solidFill>
              <a:srgbClr val="000000"/>
            </a:solidFill>
            <a:prstDash val="dash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2222502" y="2057400"/>
            <a:ext cx="495298" cy="596900"/>
          </a:xfrm>
          <a:prstGeom prst="straightConnector1">
            <a:avLst/>
          </a:prstGeom>
          <a:ln w="25400" cap="flat" cmpd="sng" algn="ctr">
            <a:solidFill>
              <a:srgbClr val="000000"/>
            </a:solidFill>
            <a:prstDash val="dash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8" name="Group 37"/>
          <p:cNvGrpSpPr/>
          <p:nvPr/>
        </p:nvGrpSpPr>
        <p:grpSpPr>
          <a:xfrm>
            <a:off x="6381708" y="1244600"/>
            <a:ext cx="2612509" cy="3148231"/>
            <a:chOff x="10687008" y="1498600"/>
            <a:chExt cx="2612509" cy="3148231"/>
          </a:xfrm>
        </p:grpSpPr>
        <p:sp>
          <p:nvSpPr>
            <p:cNvPr id="83" name="TextBox 82"/>
            <p:cNvSpPr txBox="1"/>
            <p:nvPr/>
          </p:nvSpPr>
          <p:spPr>
            <a:xfrm>
              <a:off x="11474407" y="3249099"/>
              <a:ext cx="14753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>
                  <a:solidFill>
                    <a:srgbClr val="FF0000"/>
                  </a:solidFill>
                </a:rPr>
                <a:t>p</a:t>
              </a:r>
              <a:r>
                <a:rPr lang="en-US" dirty="0" err="1" smtClean="0">
                  <a:solidFill>
                    <a:srgbClr val="FF0000"/>
                  </a:solidFill>
                </a:rPr>
                <a:t>roc_info</a:t>
              </a:r>
              <a:r>
                <a:rPr lang="en-US" dirty="0" smtClean="0">
                  <a:solidFill>
                    <a:srgbClr val="FF0000"/>
                  </a:solidFill>
                </a:rPr>
                <a:t> = 0;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10687008" y="2000263"/>
              <a:ext cx="2199941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00FF"/>
                  </a:solidFill>
                </a:rPr>
                <a:t>If(</a:t>
              </a:r>
              <a:r>
                <a:rPr lang="en-US" dirty="0" err="1" smtClean="0">
                  <a:solidFill>
                    <a:srgbClr val="0000FF"/>
                  </a:solidFill>
                </a:rPr>
                <a:t>proc_info</a:t>
              </a:r>
              <a:r>
                <a:rPr lang="en-US" dirty="0" smtClean="0">
                  <a:solidFill>
                    <a:srgbClr val="0000FF"/>
                  </a:solidFill>
                </a:rPr>
                <a:t>) {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 </a:t>
              </a:r>
              <a:r>
                <a:rPr lang="en-US" dirty="0" smtClean="0">
                  <a:solidFill>
                    <a:srgbClr val="0000FF"/>
                  </a:solidFill>
                </a:rPr>
                <a:t>    </a:t>
              </a:r>
              <a:r>
                <a:rPr lang="en-US" dirty="0" err="1" smtClean="0">
                  <a:solidFill>
                    <a:srgbClr val="0000FF"/>
                  </a:solidFill>
                </a:rPr>
                <a:t>fputs</a:t>
              </a:r>
              <a:r>
                <a:rPr lang="en-US" dirty="0" smtClean="0">
                  <a:solidFill>
                    <a:srgbClr val="0000FF"/>
                  </a:solidFill>
                </a:rPr>
                <a:t>(</a:t>
              </a:r>
              <a:r>
                <a:rPr lang="en-US" dirty="0" err="1" smtClean="0">
                  <a:solidFill>
                    <a:srgbClr val="0000FF"/>
                  </a:solidFill>
                </a:rPr>
                <a:t>proc_info</a:t>
              </a:r>
              <a:r>
                <a:rPr lang="en-US" dirty="0" smtClean="0">
                  <a:solidFill>
                    <a:srgbClr val="0000FF"/>
                  </a:solidFill>
                </a:rPr>
                <a:t>, f);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}</a:t>
              </a:r>
            </a:p>
          </p:txBody>
        </p:sp>
        <p:sp>
          <p:nvSpPr>
            <p:cNvPr id="82" name="Freeform 81"/>
            <p:cNvSpPr/>
            <p:nvPr/>
          </p:nvSpPr>
          <p:spPr>
            <a:xfrm>
              <a:off x="12801600" y="1955799"/>
              <a:ext cx="152400" cy="977901"/>
            </a:xfrm>
            <a:custGeom>
              <a:avLst/>
              <a:gdLst>
                <a:gd name="connsiteX0" fmla="*/ 0 w 420686"/>
                <a:gd name="connsiteY0" fmla="*/ 0 h 1447800"/>
                <a:gd name="connsiteX1" fmla="*/ 419100 w 420686"/>
                <a:gd name="connsiteY1" fmla="*/ 215900 h 1447800"/>
                <a:gd name="connsiteX2" fmla="*/ 152400 w 420686"/>
                <a:gd name="connsiteY2" fmla="*/ 520700 h 1447800"/>
                <a:gd name="connsiteX3" fmla="*/ 393700 w 420686"/>
                <a:gd name="connsiteY3" fmla="*/ 812800 h 1447800"/>
                <a:gd name="connsiteX4" fmla="*/ 127000 w 420686"/>
                <a:gd name="connsiteY4" fmla="*/ 1155700 h 1447800"/>
                <a:gd name="connsiteX5" fmla="*/ 355600 w 420686"/>
                <a:gd name="connsiteY5" fmla="*/ 1447800 h 144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20686" h="1447800">
                  <a:moveTo>
                    <a:pt x="0" y="0"/>
                  </a:moveTo>
                  <a:cubicBezTo>
                    <a:pt x="196850" y="64558"/>
                    <a:pt x="393700" y="129117"/>
                    <a:pt x="419100" y="215900"/>
                  </a:cubicBezTo>
                  <a:cubicBezTo>
                    <a:pt x="444500" y="302683"/>
                    <a:pt x="156633" y="421217"/>
                    <a:pt x="152400" y="520700"/>
                  </a:cubicBezTo>
                  <a:cubicBezTo>
                    <a:pt x="148167" y="620183"/>
                    <a:pt x="397933" y="706967"/>
                    <a:pt x="393700" y="812800"/>
                  </a:cubicBezTo>
                  <a:cubicBezTo>
                    <a:pt x="389467" y="918633"/>
                    <a:pt x="133350" y="1049867"/>
                    <a:pt x="127000" y="1155700"/>
                  </a:cubicBezTo>
                  <a:cubicBezTo>
                    <a:pt x="120650" y="1261533"/>
                    <a:pt x="355600" y="1447800"/>
                    <a:pt x="355600" y="1447800"/>
                  </a:cubicBezTo>
                </a:path>
              </a:pathLst>
            </a:custGeom>
            <a:ln w="38100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12166600" y="1498600"/>
              <a:ext cx="1023462" cy="3693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 smtClean="0"/>
                <a:t>Replica 2</a:t>
              </a:r>
              <a:endParaRPr lang="en-US" dirty="0"/>
            </a:p>
          </p:txBody>
        </p:sp>
        <p:sp>
          <p:nvSpPr>
            <p:cNvPr id="96" name="Freeform 95"/>
            <p:cNvSpPr/>
            <p:nvPr/>
          </p:nvSpPr>
          <p:spPr>
            <a:xfrm>
              <a:off x="12852400" y="3022599"/>
              <a:ext cx="152400" cy="977901"/>
            </a:xfrm>
            <a:custGeom>
              <a:avLst/>
              <a:gdLst>
                <a:gd name="connsiteX0" fmla="*/ 0 w 420686"/>
                <a:gd name="connsiteY0" fmla="*/ 0 h 1447800"/>
                <a:gd name="connsiteX1" fmla="*/ 419100 w 420686"/>
                <a:gd name="connsiteY1" fmla="*/ 215900 h 1447800"/>
                <a:gd name="connsiteX2" fmla="*/ 152400 w 420686"/>
                <a:gd name="connsiteY2" fmla="*/ 520700 h 1447800"/>
                <a:gd name="connsiteX3" fmla="*/ 393700 w 420686"/>
                <a:gd name="connsiteY3" fmla="*/ 812800 h 1447800"/>
                <a:gd name="connsiteX4" fmla="*/ 127000 w 420686"/>
                <a:gd name="connsiteY4" fmla="*/ 1155700 h 1447800"/>
                <a:gd name="connsiteX5" fmla="*/ 355600 w 420686"/>
                <a:gd name="connsiteY5" fmla="*/ 1447800 h 144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20686" h="1447800">
                  <a:moveTo>
                    <a:pt x="0" y="0"/>
                  </a:moveTo>
                  <a:cubicBezTo>
                    <a:pt x="196850" y="64558"/>
                    <a:pt x="393700" y="129117"/>
                    <a:pt x="419100" y="215900"/>
                  </a:cubicBezTo>
                  <a:cubicBezTo>
                    <a:pt x="444500" y="302683"/>
                    <a:pt x="156633" y="421217"/>
                    <a:pt x="152400" y="520700"/>
                  </a:cubicBezTo>
                  <a:cubicBezTo>
                    <a:pt x="148167" y="620183"/>
                    <a:pt x="397933" y="706967"/>
                    <a:pt x="393700" y="812800"/>
                  </a:cubicBezTo>
                  <a:cubicBezTo>
                    <a:pt x="389467" y="918633"/>
                    <a:pt x="133350" y="1049867"/>
                    <a:pt x="127000" y="1155700"/>
                  </a:cubicBezTo>
                  <a:cubicBezTo>
                    <a:pt x="120650" y="1261533"/>
                    <a:pt x="355600" y="1447800"/>
                    <a:pt x="355600" y="1447800"/>
                  </a:cubicBezTo>
                </a:path>
              </a:pathLst>
            </a:custGeom>
            <a:ln w="38100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97" name="Rectangle 96"/>
            <p:cNvSpPr/>
            <p:nvPr/>
          </p:nvSpPr>
          <p:spPr>
            <a:xfrm>
              <a:off x="12593975" y="3815834"/>
              <a:ext cx="705542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4800" dirty="0">
                  <a:solidFill>
                    <a:srgbClr val="008000"/>
                  </a:solidFill>
                  <a:latin typeface="Zapf Dingbats"/>
                  <a:ea typeface="Zapf Dingbats"/>
                  <a:cs typeface="Zapf Dingbats"/>
                  <a:sym typeface="Zapf Dingbats"/>
                </a:rPr>
                <a:t>✔</a:t>
              </a:r>
              <a:endParaRPr lang="en-US" sz="4800" dirty="0">
                <a:solidFill>
                  <a:srgbClr val="008000"/>
                </a:solidFill>
              </a:endParaRPr>
            </a:p>
          </p:txBody>
        </p:sp>
      </p:grpSp>
      <p:grpSp>
        <p:nvGrpSpPr>
          <p:cNvPr id="98" name="Group 97"/>
          <p:cNvGrpSpPr/>
          <p:nvPr/>
        </p:nvGrpSpPr>
        <p:grpSpPr>
          <a:xfrm>
            <a:off x="3765508" y="1244600"/>
            <a:ext cx="2523609" cy="3148231"/>
            <a:chOff x="10775908" y="1498600"/>
            <a:chExt cx="2523609" cy="3148231"/>
          </a:xfrm>
        </p:grpSpPr>
        <p:sp>
          <p:nvSpPr>
            <p:cNvPr id="99" name="TextBox 98"/>
            <p:cNvSpPr txBox="1"/>
            <p:nvPr/>
          </p:nvSpPr>
          <p:spPr>
            <a:xfrm>
              <a:off x="11423607" y="2067999"/>
              <a:ext cx="14753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>
                  <a:solidFill>
                    <a:srgbClr val="FF0000"/>
                  </a:solidFill>
                </a:rPr>
                <a:t>proc_info</a:t>
              </a:r>
              <a:r>
                <a:rPr lang="en-US" dirty="0" smtClean="0">
                  <a:solidFill>
                    <a:srgbClr val="FF0000"/>
                  </a:solidFill>
                </a:rPr>
                <a:t> = 0;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10775908" y="3016263"/>
              <a:ext cx="2199941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00FF"/>
                  </a:solidFill>
                </a:rPr>
                <a:t>If(</a:t>
              </a:r>
              <a:r>
                <a:rPr lang="en-US" dirty="0" err="1" smtClean="0">
                  <a:solidFill>
                    <a:srgbClr val="0000FF"/>
                  </a:solidFill>
                </a:rPr>
                <a:t>proc_info</a:t>
              </a:r>
              <a:r>
                <a:rPr lang="en-US" dirty="0" smtClean="0">
                  <a:solidFill>
                    <a:srgbClr val="0000FF"/>
                  </a:solidFill>
                </a:rPr>
                <a:t>) {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 </a:t>
              </a:r>
              <a:r>
                <a:rPr lang="en-US" dirty="0" smtClean="0">
                  <a:solidFill>
                    <a:srgbClr val="0000FF"/>
                  </a:solidFill>
                </a:rPr>
                <a:t>    </a:t>
              </a:r>
              <a:r>
                <a:rPr lang="en-US" dirty="0" err="1" smtClean="0">
                  <a:solidFill>
                    <a:srgbClr val="0000FF"/>
                  </a:solidFill>
                </a:rPr>
                <a:t>fputs</a:t>
              </a:r>
              <a:r>
                <a:rPr lang="en-US" dirty="0" smtClean="0">
                  <a:solidFill>
                    <a:srgbClr val="0000FF"/>
                  </a:solidFill>
                </a:rPr>
                <a:t>(</a:t>
              </a:r>
              <a:r>
                <a:rPr lang="en-US" dirty="0" err="1" smtClean="0">
                  <a:solidFill>
                    <a:srgbClr val="0000FF"/>
                  </a:solidFill>
                </a:rPr>
                <a:t>proc_info</a:t>
              </a:r>
              <a:r>
                <a:rPr lang="en-US" dirty="0" smtClean="0">
                  <a:solidFill>
                    <a:srgbClr val="0000FF"/>
                  </a:solidFill>
                </a:rPr>
                <a:t>, f);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}</a:t>
              </a:r>
            </a:p>
          </p:txBody>
        </p:sp>
        <p:sp>
          <p:nvSpPr>
            <p:cNvPr id="101" name="Freeform 100"/>
            <p:cNvSpPr/>
            <p:nvPr/>
          </p:nvSpPr>
          <p:spPr>
            <a:xfrm>
              <a:off x="12801600" y="1955799"/>
              <a:ext cx="152400" cy="977901"/>
            </a:xfrm>
            <a:custGeom>
              <a:avLst/>
              <a:gdLst>
                <a:gd name="connsiteX0" fmla="*/ 0 w 420686"/>
                <a:gd name="connsiteY0" fmla="*/ 0 h 1447800"/>
                <a:gd name="connsiteX1" fmla="*/ 419100 w 420686"/>
                <a:gd name="connsiteY1" fmla="*/ 215900 h 1447800"/>
                <a:gd name="connsiteX2" fmla="*/ 152400 w 420686"/>
                <a:gd name="connsiteY2" fmla="*/ 520700 h 1447800"/>
                <a:gd name="connsiteX3" fmla="*/ 393700 w 420686"/>
                <a:gd name="connsiteY3" fmla="*/ 812800 h 1447800"/>
                <a:gd name="connsiteX4" fmla="*/ 127000 w 420686"/>
                <a:gd name="connsiteY4" fmla="*/ 1155700 h 1447800"/>
                <a:gd name="connsiteX5" fmla="*/ 355600 w 420686"/>
                <a:gd name="connsiteY5" fmla="*/ 1447800 h 144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20686" h="1447800">
                  <a:moveTo>
                    <a:pt x="0" y="0"/>
                  </a:moveTo>
                  <a:cubicBezTo>
                    <a:pt x="196850" y="64558"/>
                    <a:pt x="393700" y="129117"/>
                    <a:pt x="419100" y="215900"/>
                  </a:cubicBezTo>
                  <a:cubicBezTo>
                    <a:pt x="444500" y="302683"/>
                    <a:pt x="156633" y="421217"/>
                    <a:pt x="152400" y="520700"/>
                  </a:cubicBezTo>
                  <a:cubicBezTo>
                    <a:pt x="148167" y="620183"/>
                    <a:pt x="397933" y="706967"/>
                    <a:pt x="393700" y="812800"/>
                  </a:cubicBezTo>
                  <a:cubicBezTo>
                    <a:pt x="389467" y="918633"/>
                    <a:pt x="133350" y="1049867"/>
                    <a:pt x="127000" y="1155700"/>
                  </a:cubicBezTo>
                  <a:cubicBezTo>
                    <a:pt x="120650" y="1261533"/>
                    <a:pt x="355600" y="1447800"/>
                    <a:pt x="355600" y="1447800"/>
                  </a:cubicBezTo>
                </a:path>
              </a:pathLst>
            </a:custGeom>
            <a:ln w="38100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12166600" y="1498600"/>
              <a:ext cx="1023462" cy="3693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 smtClean="0"/>
                <a:t>Replica 1</a:t>
              </a:r>
              <a:endParaRPr lang="en-US" dirty="0"/>
            </a:p>
          </p:txBody>
        </p:sp>
        <p:sp>
          <p:nvSpPr>
            <p:cNvPr id="103" name="Freeform 102"/>
            <p:cNvSpPr/>
            <p:nvPr/>
          </p:nvSpPr>
          <p:spPr>
            <a:xfrm>
              <a:off x="12852400" y="3022599"/>
              <a:ext cx="152400" cy="977901"/>
            </a:xfrm>
            <a:custGeom>
              <a:avLst/>
              <a:gdLst>
                <a:gd name="connsiteX0" fmla="*/ 0 w 420686"/>
                <a:gd name="connsiteY0" fmla="*/ 0 h 1447800"/>
                <a:gd name="connsiteX1" fmla="*/ 419100 w 420686"/>
                <a:gd name="connsiteY1" fmla="*/ 215900 h 1447800"/>
                <a:gd name="connsiteX2" fmla="*/ 152400 w 420686"/>
                <a:gd name="connsiteY2" fmla="*/ 520700 h 1447800"/>
                <a:gd name="connsiteX3" fmla="*/ 393700 w 420686"/>
                <a:gd name="connsiteY3" fmla="*/ 812800 h 1447800"/>
                <a:gd name="connsiteX4" fmla="*/ 127000 w 420686"/>
                <a:gd name="connsiteY4" fmla="*/ 1155700 h 1447800"/>
                <a:gd name="connsiteX5" fmla="*/ 355600 w 420686"/>
                <a:gd name="connsiteY5" fmla="*/ 1447800 h 144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20686" h="1447800">
                  <a:moveTo>
                    <a:pt x="0" y="0"/>
                  </a:moveTo>
                  <a:cubicBezTo>
                    <a:pt x="196850" y="64558"/>
                    <a:pt x="393700" y="129117"/>
                    <a:pt x="419100" y="215900"/>
                  </a:cubicBezTo>
                  <a:cubicBezTo>
                    <a:pt x="444500" y="302683"/>
                    <a:pt x="156633" y="421217"/>
                    <a:pt x="152400" y="520700"/>
                  </a:cubicBezTo>
                  <a:cubicBezTo>
                    <a:pt x="148167" y="620183"/>
                    <a:pt x="397933" y="706967"/>
                    <a:pt x="393700" y="812800"/>
                  </a:cubicBezTo>
                  <a:cubicBezTo>
                    <a:pt x="389467" y="918633"/>
                    <a:pt x="133350" y="1049867"/>
                    <a:pt x="127000" y="1155700"/>
                  </a:cubicBezTo>
                  <a:cubicBezTo>
                    <a:pt x="120650" y="1261533"/>
                    <a:pt x="355600" y="1447800"/>
                    <a:pt x="355600" y="1447800"/>
                  </a:cubicBezTo>
                </a:path>
              </a:pathLst>
            </a:custGeom>
            <a:ln w="38100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12593975" y="3815834"/>
              <a:ext cx="705542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4800" dirty="0">
                  <a:solidFill>
                    <a:srgbClr val="008000"/>
                  </a:solidFill>
                  <a:latin typeface="Zapf Dingbats"/>
                  <a:ea typeface="Zapf Dingbats"/>
                  <a:cs typeface="Zapf Dingbats"/>
                  <a:sym typeface="Zapf Dingbats"/>
                </a:rPr>
                <a:t>✔</a:t>
              </a:r>
              <a:endParaRPr lang="en-US" sz="4800" dirty="0">
                <a:solidFill>
                  <a:srgbClr val="008000"/>
                </a:solidFill>
              </a:endParaRPr>
            </a:p>
          </p:txBody>
        </p:sp>
      </p:grp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852404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3999" cy="653398"/>
          </a:xfrm>
        </p:spPr>
        <p:txBody>
          <a:bodyPr>
            <a:noAutofit/>
          </a:bodyPr>
          <a:lstStyle/>
          <a:p>
            <a:r>
              <a:rPr lang="en-US" sz="3600" dirty="0" smtClean="0"/>
              <a:t>Leverage uniparallelism to scale performance</a:t>
            </a:r>
            <a:endParaRPr lang="en-US" sz="3200" dirty="0"/>
          </a:p>
        </p:txBody>
      </p:sp>
      <p:sp>
        <p:nvSpPr>
          <p:cNvPr id="74" name="Slide Number Placeholder 7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DD7CF-C981-5445-969A-5332EAF4CE91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5" name="Footer Placeholder 7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Kaushik Veeraraghavan</a:t>
            </a:r>
            <a:endParaRPr lang="en-US"/>
          </a:p>
        </p:txBody>
      </p:sp>
      <p:sp>
        <p:nvSpPr>
          <p:cNvPr id="139" name="TextBox 138"/>
          <p:cNvSpPr txBox="1"/>
          <p:nvPr/>
        </p:nvSpPr>
        <p:spPr>
          <a:xfrm>
            <a:off x="6309948" y="1250123"/>
            <a:ext cx="750594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CPU 4</a:t>
            </a:r>
            <a:endParaRPr lang="en-US" dirty="0"/>
          </a:p>
        </p:txBody>
      </p:sp>
      <p:sp>
        <p:nvSpPr>
          <p:cNvPr id="140" name="TextBox 139"/>
          <p:cNvSpPr txBox="1"/>
          <p:nvPr/>
        </p:nvSpPr>
        <p:spPr>
          <a:xfrm>
            <a:off x="4526467" y="1247147"/>
            <a:ext cx="750594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CPU 2</a:t>
            </a:r>
            <a:endParaRPr lang="en-US" dirty="0"/>
          </a:p>
        </p:txBody>
      </p:sp>
      <p:sp>
        <p:nvSpPr>
          <p:cNvPr id="141" name="TextBox 140"/>
          <p:cNvSpPr txBox="1"/>
          <p:nvPr/>
        </p:nvSpPr>
        <p:spPr>
          <a:xfrm>
            <a:off x="7209440" y="1253098"/>
            <a:ext cx="750594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CPU 5</a:t>
            </a:r>
            <a:endParaRPr lang="en-US" dirty="0"/>
          </a:p>
        </p:txBody>
      </p:sp>
      <p:sp>
        <p:nvSpPr>
          <p:cNvPr id="142" name="TextBox 141"/>
          <p:cNvSpPr txBox="1"/>
          <p:nvPr/>
        </p:nvSpPr>
        <p:spPr>
          <a:xfrm>
            <a:off x="5425959" y="1250122"/>
            <a:ext cx="750594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CPU 3</a:t>
            </a:r>
            <a:endParaRPr lang="en-US" dirty="0"/>
          </a:p>
        </p:txBody>
      </p:sp>
      <p:sp>
        <p:nvSpPr>
          <p:cNvPr id="51" name="Content Placeholder 2"/>
          <p:cNvSpPr txBox="1">
            <a:spLocks/>
          </p:cNvSpPr>
          <p:nvPr/>
        </p:nvSpPr>
        <p:spPr>
          <a:xfrm>
            <a:off x="495300" y="4787900"/>
            <a:ext cx="8077200" cy="1473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Frost executes three replicas of each epoch</a:t>
            </a:r>
          </a:p>
          <a:p>
            <a:pPr lvl="1"/>
            <a:r>
              <a:rPr lang="en-US" sz="2000" dirty="0" smtClean="0"/>
              <a:t>Leading replica provides checkpoint and non-deterministic event log</a:t>
            </a:r>
          </a:p>
          <a:p>
            <a:pPr lvl="1"/>
            <a:r>
              <a:rPr lang="en-US" sz="2000" dirty="0" smtClean="0"/>
              <a:t>Trailing replicas run complementary schedules</a:t>
            </a:r>
          </a:p>
          <a:p>
            <a:r>
              <a:rPr lang="en-US" sz="2400" dirty="0" err="1" smtClean="0"/>
              <a:t>Upto</a:t>
            </a:r>
            <a:r>
              <a:rPr lang="en-US" sz="2400" dirty="0" smtClean="0"/>
              <a:t> 3X overhead, but still cheaper than traditional race detectors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4544441" y="2006599"/>
            <a:ext cx="560959" cy="1117601"/>
            <a:chOff x="5141341" y="2247899"/>
            <a:chExt cx="560959" cy="1117601"/>
          </a:xfrm>
        </p:grpSpPr>
        <p:grpSp>
          <p:nvGrpSpPr>
            <p:cNvPr id="48" name="Group 47"/>
            <p:cNvGrpSpPr/>
            <p:nvPr/>
          </p:nvGrpSpPr>
          <p:grpSpPr>
            <a:xfrm>
              <a:off x="5158274" y="2844799"/>
              <a:ext cx="544026" cy="520701"/>
              <a:chOff x="6148874" y="2679699"/>
              <a:chExt cx="544026" cy="520701"/>
            </a:xfrm>
          </p:grpSpPr>
          <p:sp>
            <p:nvSpPr>
              <p:cNvPr id="49" name="TextBox 48"/>
              <p:cNvSpPr txBox="1"/>
              <p:nvPr/>
            </p:nvSpPr>
            <p:spPr>
              <a:xfrm>
                <a:off x="6148874" y="2686063"/>
                <a:ext cx="49063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0000FF"/>
                    </a:solidFill>
                  </a:rPr>
                  <a:t>T2</a:t>
                </a:r>
                <a:endParaRPr lang="en-US" dirty="0">
                  <a:solidFill>
                    <a:srgbClr val="0000FF"/>
                  </a:solidFill>
                </a:endParaRPr>
              </a:p>
            </p:txBody>
          </p:sp>
          <p:sp>
            <p:nvSpPr>
              <p:cNvPr id="50" name="Freeform 49"/>
              <p:cNvSpPr/>
              <p:nvPr/>
            </p:nvSpPr>
            <p:spPr>
              <a:xfrm>
                <a:off x="6540500" y="2679699"/>
                <a:ext cx="152400" cy="520701"/>
              </a:xfrm>
              <a:custGeom>
                <a:avLst/>
                <a:gdLst>
                  <a:gd name="connsiteX0" fmla="*/ 0 w 420686"/>
                  <a:gd name="connsiteY0" fmla="*/ 0 h 1447800"/>
                  <a:gd name="connsiteX1" fmla="*/ 419100 w 420686"/>
                  <a:gd name="connsiteY1" fmla="*/ 215900 h 1447800"/>
                  <a:gd name="connsiteX2" fmla="*/ 152400 w 420686"/>
                  <a:gd name="connsiteY2" fmla="*/ 520700 h 1447800"/>
                  <a:gd name="connsiteX3" fmla="*/ 393700 w 420686"/>
                  <a:gd name="connsiteY3" fmla="*/ 812800 h 1447800"/>
                  <a:gd name="connsiteX4" fmla="*/ 127000 w 420686"/>
                  <a:gd name="connsiteY4" fmla="*/ 1155700 h 1447800"/>
                  <a:gd name="connsiteX5" fmla="*/ 355600 w 420686"/>
                  <a:gd name="connsiteY5" fmla="*/ 1447800 h 1447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20686" h="1447800">
                    <a:moveTo>
                      <a:pt x="0" y="0"/>
                    </a:moveTo>
                    <a:cubicBezTo>
                      <a:pt x="196850" y="64558"/>
                      <a:pt x="393700" y="129117"/>
                      <a:pt x="419100" y="215900"/>
                    </a:cubicBezTo>
                    <a:cubicBezTo>
                      <a:pt x="444500" y="302683"/>
                      <a:pt x="156633" y="421217"/>
                      <a:pt x="152400" y="520700"/>
                    </a:cubicBezTo>
                    <a:cubicBezTo>
                      <a:pt x="148167" y="620183"/>
                      <a:pt x="397933" y="706967"/>
                      <a:pt x="393700" y="812800"/>
                    </a:cubicBezTo>
                    <a:cubicBezTo>
                      <a:pt x="389467" y="918633"/>
                      <a:pt x="133350" y="1049867"/>
                      <a:pt x="127000" y="1155700"/>
                    </a:cubicBezTo>
                    <a:cubicBezTo>
                      <a:pt x="120650" y="1261533"/>
                      <a:pt x="355600" y="1447800"/>
                      <a:pt x="355600" y="1447800"/>
                    </a:cubicBezTo>
                  </a:path>
                </a:pathLst>
              </a:custGeom>
              <a:ln w="38100" cmpd="sng"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52" name="Group 51"/>
            <p:cNvGrpSpPr/>
            <p:nvPr/>
          </p:nvGrpSpPr>
          <p:grpSpPr>
            <a:xfrm>
              <a:off x="5141341" y="2247899"/>
              <a:ext cx="535559" cy="520701"/>
              <a:chOff x="5420741" y="3200399"/>
              <a:chExt cx="535559" cy="520701"/>
            </a:xfrm>
          </p:grpSpPr>
          <p:sp>
            <p:nvSpPr>
              <p:cNvPr id="53" name="TextBox 52"/>
              <p:cNvSpPr txBox="1"/>
              <p:nvPr/>
            </p:nvSpPr>
            <p:spPr>
              <a:xfrm>
                <a:off x="5420741" y="3223699"/>
                <a:ext cx="49063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T1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54" name="Freeform 53"/>
              <p:cNvSpPr/>
              <p:nvPr/>
            </p:nvSpPr>
            <p:spPr>
              <a:xfrm>
                <a:off x="5803900" y="3200399"/>
                <a:ext cx="152400" cy="520701"/>
              </a:xfrm>
              <a:custGeom>
                <a:avLst/>
                <a:gdLst>
                  <a:gd name="connsiteX0" fmla="*/ 0 w 420686"/>
                  <a:gd name="connsiteY0" fmla="*/ 0 h 1447800"/>
                  <a:gd name="connsiteX1" fmla="*/ 419100 w 420686"/>
                  <a:gd name="connsiteY1" fmla="*/ 215900 h 1447800"/>
                  <a:gd name="connsiteX2" fmla="*/ 152400 w 420686"/>
                  <a:gd name="connsiteY2" fmla="*/ 520700 h 1447800"/>
                  <a:gd name="connsiteX3" fmla="*/ 393700 w 420686"/>
                  <a:gd name="connsiteY3" fmla="*/ 812800 h 1447800"/>
                  <a:gd name="connsiteX4" fmla="*/ 127000 w 420686"/>
                  <a:gd name="connsiteY4" fmla="*/ 1155700 h 1447800"/>
                  <a:gd name="connsiteX5" fmla="*/ 355600 w 420686"/>
                  <a:gd name="connsiteY5" fmla="*/ 1447800 h 1447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20686" h="1447800">
                    <a:moveTo>
                      <a:pt x="0" y="0"/>
                    </a:moveTo>
                    <a:cubicBezTo>
                      <a:pt x="196850" y="64558"/>
                      <a:pt x="393700" y="129117"/>
                      <a:pt x="419100" y="215900"/>
                    </a:cubicBezTo>
                    <a:cubicBezTo>
                      <a:pt x="444500" y="302683"/>
                      <a:pt x="156633" y="421217"/>
                      <a:pt x="152400" y="520700"/>
                    </a:cubicBezTo>
                    <a:cubicBezTo>
                      <a:pt x="148167" y="620183"/>
                      <a:pt x="397933" y="706967"/>
                      <a:pt x="393700" y="812800"/>
                    </a:cubicBezTo>
                    <a:cubicBezTo>
                      <a:pt x="389467" y="918633"/>
                      <a:pt x="133350" y="1049867"/>
                      <a:pt x="127000" y="1155700"/>
                    </a:cubicBezTo>
                    <a:cubicBezTo>
                      <a:pt x="120650" y="1261533"/>
                      <a:pt x="355600" y="1447800"/>
                      <a:pt x="355600" y="1447800"/>
                    </a:cubicBezTo>
                  </a:path>
                </a:pathLst>
              </a:custGeom>
              <a:ln w="38100" cmpd="sng"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0000"/>
                  </a:solidFill>
                </a:endParaRPr>
              </a:p>
            </p:txBody>
          </p:sp>
        </p:grpSp>
      </p:grpSp>
      <p:grpSp>
        <p:nvGrpSpPr>
          <p:cNvPr id="12" name="Group 11"/>
          <p:cNvGrpSpPr/>
          <p:nvPr/>
        </p:nvGrpSpPr>
        <p:grpSpPr>
          <a:xfrm>
            <a:off x="5488474" y="2019299"/>
            <a:ext cx="544026" cy="1104901"/>
            <a:chOff x="6085374" y="2260599"/>
            <a:chExt cx="544026" cy="1104901"/>
          </a:xfrm>
        </p:grpSpPr>
        <p:grpSp>
          <p:nvGrpSpPr>
            <p:cNvPr id="56" name="Group 55"/>
            <p:cNvGrpSpPr/>
            <p:nvPr/>
          </p:nvGrpSpPr>
          <p:grpSpPr>
            <a:xfrm>
              <a:off x="6085374" y="2260599"/>
              <a:ext cx="544026" cy="520701"/>
              <a:chOff x="6148874" y="2679699"/>
              <a:chExt cx="544026" cy="520701"/>
            </a:xfrm>
          </p:grpSpPr>
          <p:sp>
            <p:nvSpPr>
              <p:cNvPr id="64" name="TextBox 63"/>
              <p:cNvSpPr txBox="1"/>
              <p:nvPr/>
            </p:nvSpPr>
            <p:spPr>
              <a:xfrm>
                <a:off x="6148874" y="2686063"/>
                <a:ext cx="49063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0000FF"/>
                    </a:solidFill>
                  </a:rPr>
                  <a:t>T2</a:t>
                </a:r>
                <a:endParaRPr lang="en-US" dirty="0">
                  <a:solidFill>
                    <a:srgbClr val="0000FF"/>
                  </a:solidFill>
                </a:endParaRPr>
              </a:p>
            </p:txBody>
          </p:sp>
          <p:sp>
            <p:nvSpPr>
              <p:cNvPr id="65" name="Freeform 64"/>
              <p:cNvSpPr/>
              <p:nvPr/>
            </p:nvSpPr>
            <p:spPr>
              <a:xfrm>
                <a:off x="6540500" y="2679699"/>
                <a:ext cx="152400" cy="520701"/>
              </a:xfrm>
              <a:custGeom>
                <a:avLst/>
                <a:gdLst>
                  <a:gd name="connsiteX0" fmla="*/ 0 w 420686"/>
                  <a:gd name="connsiteY0" fmla="*/ 0 h 1447800"/>
                  <a:gd name="connsiteX1" fmla="*/ 419100 w 420686"/>
                  <a:gd name="connsiteY1" fmla="*/ 215900 h 1447800"/>
                  <a:gd name="connsiteX2" fmla="*/ 152400 w 420686"/>
                  <a:gd name="connsiteY2" fmla="*/ 520700 h 1447800"/>
                  <a:gd name="connsiteX3" fmla="*/ 393700 w 420686"/>
                  <a:gd name="connsiteY3" fmla="*/ 812800 h 1447800"/>
                  <a:gd name="connsiteX4" fmla="*/ 127000 w 420686"/>
                  <a:gd name="connsiteY4" fmla="*/ 1155700 h 1447800"/>
                  <a:gd name="connsiteX5" fmla="*/ 355600 w 420686"/>
                  <a:gd name="connsiteY5" fmla="*/ 1447800 h 1447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20686" h="1447800">
                    <a:moveTo>
                      <a:pt x="0" y="0"/>
                    </a:moveTo>
                    <a:cubicBezTo>
                      <a:pt x="196850" y="64558"/>
                      <a:pt x="393700" y="129117"/>
                      <a:pt x="419100" y="215900"/>
                    </a:cubicBezTo>
                    <a:cubicBezTo>
                      <a:pt x="444500" y="302683"/>
                      <a:pt x="156633" y="421217"/>
                      <a:pt x="152400" y="520700"/>
                    </a:cubicBezTo>
                    <a:cubicBezTo>
                      <a:pt x="148167" y="620183"/>
                      <a:pt x="397933" y="706967"/>
                      <a:pt x="393700" y="812800"/>
                    </a:cubicBezTo>
                    <a:cubicBezTo>
                      <a:pt x="389467" y="918633"/>
                      <a:pt x="133350" y="1049867"/>
                      <a:pt x="127000" y="1155700"/>
                    </a:cubicBezTo>
                    <a:cubicBezTo>
                      <a:pt x="120650" y="1261533"/>
                      <a:pt x="355600" y="1447800"/>
                      <a:pt x="355600" y="1447800"/>
                    </a:cubicBezTo>
                  </a:path>
                </a:pathLst>
              </a:custGeom>
              <a:ln w="38100" cmpd="sng"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66" name="Group 65"/>
            <p:cNvGrpSpPr/>
            <p:nvPr/>
          </p:nvGrpSpPr>
          <p:grpSpPr>
            <a:xfrm>
              <a:off x="6093841" y="2844799"/>
              <a:ext cx="535559" cy="520701"/>
              <a:chOff x="5420741" y="3200399"/>
              <a:chExt cx="535559" cy="520701"/>
            </a:xfrm>
          </p:grpSpPr>
          <p:sp>
            <p:nvSpPr>
              <p:cNvPr id="69" name="TextBox 68"/>
              <p:cNvSpPr txBox="1"/>
              <p:nvPr/>
            </p:nvSpPr>
            <p:spPr>
              <a:xfrm>
                <a:off x="5420741" y="3223699"/>
                <a:ext cx="49063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T1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70" name="Freeform 69"/>
              <p:cNvSpPr/>
              <p:nvPr/>
            </p:nvSpPr>
            <p:spPr>
              <a:xfrm>
                <a:off x="5803900" y="3200399"/>
                <a:ext cx="152400" cy="520701"/>
              </a:xfrm>
              <a:custGeom>
                <a:avLst/>
                <a:gdLst>
                  <a:gd name="connsiteX0" fmla="*/ 0 w 420686"/>
                  <a:gd name="connsiteY0" fmla="*/ 0 h 1447800"/>
                  <a:gd name="connsiteX1" fmla="*/ 419100 w 420686"/>
                  <a:gd name="connsiteY1" fmla="*/ 215900 h 1447800"/>
                  <a:gd name="connsiteX2" fmla="*/ 152400 w 420686"/>
                  <a:gd name="connsiteY2" fmla="*/ 520700 h 1447800"/>
                  <a:gd name="connsiteX3" fmla="*/ 393700 w 420686"/>
                  <a:gd name="connsiteY3" fmla="*/ 812800 h 1447800"/>
                  <a:gd name="connsiteX4" fmla="*/ 127000 w 420686"/>
                  <a:gd name="connsiteY4" fmla="*/ 1155700 h 1447800"/>
                  <a:gd name="connsiteX5" fmla="*/ 355600 w 420686"/>
                  <a:gd name="connsiteY5" fmla="*/ 1447800 h 1447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20686" h="1447800">
                    <a:moveTo>
                      <a:pt x="0" y="0"/>
                    </a:moveTo>
                    <a:cubicBezTo>
                      <a:pt x="196850" y="64558"/>
                      <a:pt x="393700" y="129117"/>
                      <a:pt x="419100" y="215900"/>
                    </a:cubicBezTo>
                    <a:cubicBezTo>
                      <a:pt x="444500" y="302683"/>
                      <a:pt x="156633" y="421217"/>
                      <a:pt x="152400" y="520700"/>
                    </a:cubicBezTo>
                    <a:cubicBezTo>
                      <a:pt x="148167" y="620183"/>
                      <a:pt x="397933" y="706967"/>
                      <a:pt x="393700" y="812800"/>
                    </a:cubicBezTo>
                    <a:cubicBezTo>
                      <a:pt x="389467" y="918633"/>
                      <a:pt x="133350" y="1049867"/>
                      <a:pt x="127000" y="1155700"/>
                    </a:cubicBezTo>
                    <a:cubicBezTo>
                      <a:pt x="120650" y="1261533"/>
                      <a:pt x="355600" y="1447800"/>
                      <a:pt x="355600" y="1447800"/>
                    </a:cubicBezTo>
                  </a:path>
                </a:pathLst>
              </a:custGeom>
              <a:ln w="38100" cmpd="sng"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0000"/>
                  </a:solidFill>
                </a:endParaRPr>
              </a:p>
            </p:txBody>
          </p:sp>
        </p:grpSp>
      </p:grpSp>
      <p:grpSp>
        <p:nvGrpSpPr>
          <p:cNvPr id="18" name="Group 87"/>
          <p:cNvGrpSpPr/>
          <p:nvPr/>
        </p:nvGrpSpPr>
        <p:grpSpPr>
          <a:xfrm>
            <a:off x="1437015" y="1240280"/>
            <a:ext cx="1650086" cy="372307"/>
            <a:chOff x="332091" y="1368465"/>
            <a:chExt cx="1650086" cy="372307"/>
          </a:xfrm>
        </p:grpSpPr>
        <p:sp>
          <p:nvSpPr>
            <p:cNvPr id="124" name="TextBox 123"/>
            <p:cNvSpPr txBox="1"/>
            <p:nvPr/>
          </p:nvSpPr>
          <p:spPr>
            <a:xfrm>
              <a:off x="332091" y="1368465"/>
              <a:ext cx="750594" cy="369332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 smtClean="0"/>
                <a:t>CPU 0</a:t>
              </a:r>
              <a:endParaRPr lang="en-US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1231583" y="1371440"/>
              <a:ext cx="750594" cy="369332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 smtClean="0"/>
                <a:t>CPU 1</a:t>
              </a:r>
              <a:endParaRPr lang="en-US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818753" y="1720324"/>
            <a:ext cx="492443" cy="2424109"/>
            <a:chOff x="323453" y="1720324"/>
            <a:chExt cx="492443" cy="2424109"/>
          </a:xfrm>
        </p:grpSpPr>
        <p:cxnSp>
          <p:nvCxnSpPr>
            <p:cNvPr id="135" name="Straight Arrow Connector 134"/>
            <p:cNvCxnSpPr/>
            <p:nvPr/>
          </p:nvCxnSpPr>
          <p:spPr>
            <a:xfrm>
              <a:off x="724658" y="1720324"/>
              <a:ext cx="20409" cy="2424109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36" name="TextBox 135"/>
            <p:cNvSpPr txBox="1"/>
            <p:nvPr/>
          </p:nvSpPr>
          <p:spPr>
            <a:xfrm>
              <a:off x="323453" y="1792768"/>
              <a:ext cx="492443" cy="626459"/>
            </a:xfrm>
            <a:prstGeom prst="rect">
              <a:avLst/>
            </a:prstGeom>
            <a:noFill/>
          </p:spPr>
          <p:txBody>
            <a:bodyPr vert="vert270" wrap="none" rtlCol="0">
              <a:spAutoFit/>
            </a:bodyPr>
            <a:lstStyle/>
            <a:p>
              <a:r>
                <a:rPr lang="en-US" sz="2000" dirty="0" smtClean="0"/>
                <a:t>TIME</a:t>
              </a:r>
              <a:endParaRPr lang="en-US" sz="2000" dirty="0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1432941" y="1917699"/>
            <a:ext cx="1488059" cy="2197101"/>
            <a:chOff x="1432941" y="1917699"/>
            <a:chExt cx="1488059" cy="2197101"/>
          </a:xfrm>
        </p:grpSpPr>
        <p:grpSp>
          <p:nvGrpSpPr>
            <p:cNvPr id="15" name="Group 14"/>
            <p:cNvGrpSpPr/>
            <p:nvPr/>
          </p:nvGrpSpPr>
          <p:grpSpPr>
            <a:xfrm>
              <a:off x="1432941" y="1917699"/>
              <a:ext cx="535559" cy="2184401"/>
              <a:chOff x="937641" y="1917699"/>
              <a:chExt cx="535559" cy="2184401"/>
            </a:xfrm>
          </p:grpSpPr>
          <p:sp>
            <p:nvSpPr>
              <p:cNvPr id="77" name="TextBox 76"/>
              <p:cNvSpPr txBox="1"/>
              <p:nvPr/>
            </p:nvSpPr>
            <p:spPr>
              <a:xfrm>
                <a:off x="937641" y="1940999"/>
                <a:ext cx="49063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T1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78" name="Freeform 77"/>
              <p:cNvSpPr/>
              <p:nvPr/>
            </p:nvSpPr>
            <p:spPr>
              <a:xfrm>
                <a:off x="1231900" y="1917699"/>
                <a:ext cx="241300" cy="2184401"/>
              </a:xfrm>
              <a:custGeom>
                <a:avLst/>
                <a:gdLst>
                  <a:gd name="connsiteX0" fmla="*/ 0 w 420686"/>
                  <a:gd name="connsiteY0" fmla="*/ 0 h 1447800"/>
                  <a:gd name="connsiteX1" fmla="*/ 419100 w 420686"/>
                  <a:gd name="connsiteY1" fmla="*/ 215900 h 1447800"/>
                  <a:gd name="connsiteX2" fmla="*/ 152400 w 420686"/>
                  <a:gd name="connsiteY2" fmla="*/ 520700 h 1447800"/>
                  <a:gd name="connsiteX3" fmla="*/ 393700 w 420686"/>
                  <a:gd name="connsiteY3" fmla="*/ 812800 h 1447800"/>
                  <a:gd name="connsiteX4" fmla="*/ 127000 w 420686"/>
                  <a:gd name="connsiteY4" fmla="*/ 1155700 h 1447800"/>
                  <a:gd name="connsiteX5" fmla="*/ 355600 w 420686"/>
                  <a:gd name="connsiteY5" fmla="*/ 1447800 h 1447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20686" h="1447800">
                    <a:moveTo>
                      <a:pt x="0" y="0"/>
                    </a:moveTo>
                    <a:cubicBezTo>
                      <a:pt x="196850" y="64558"/>
                      <a:pt x="393700" y="129117"/>
                      <a:pt x="419100" y="215900"/>
                    </a:cubicBezTo>
                    <a:cubicBezTo>
                      <a:pt x="444500" y="302683"/>
                      <a:pt x="156633" y="421217"/>
                      <a:pt x="152400" y="520700"/>
                    </a:cubicBezTo>
                    <a:cubicBezTo>
                      <a:pt x="148167" y="620183"/>
                      <a:pt x="397933" y="706967"/>
                      <a:pt x="393700" y="812800"/>
                    </a:cubicBezTo>
                    <a:cubicBezTo>
                      <a:pt x="389467" y="918633"/>
                      <a:pt x="133350" y="1049867"/>
                      <a:pt x="127000" y="1155700"/>
                    </a:cubicBezTo>
                    <a:cubicBezTo>
                      <a:pt x="120650" y="1261533"/>
                      <a:pt x="355600" y="1447800"/>
                      <a:pt x="355600" y="1447800"/>
                    </a:cubicBezTo>
                  </a:path>
                </a:pathLst>
              </a:custGeom>
              <a:ln w="38100" cmpd="sng"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16" name="Group 15"/>
            <p:cNvGrpSpPr/>
            <p:nvPr/>
          </p:nvGrpSpPr>
          <p:grpSpPr>
            <a:xfrm>
              <a:off x="2376974" y="1930399"/>
              <a:ext cx="544026" cy="2184401"/>
              <a:chOff x="1881674" y="1930399"/>
              <a:chExt cx="544026" cy="2184401"/>
            </a:xfrm>
          </p:grpSpPr>
          <p:sp>
            <p:nvSpPr>
              <p:cNvPr id="81" name="TextBox 80"/>
              <p:cNvSpPr txBox="1"/>
              <p:nvPr/>
            </p:nvSpPr>
            <p:spPr>
              <a:xfrm>
                <a:off x="1881674" y="1936763"/>
                <a:ext cx="49063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0000FF"/>
                    </a:solidFill>
                  </a:rPr>
                  <a:t>T2</a:t>
                </a:r>
                <a:endParaRPr lang="en-US" dirty="0">
                  <a:solidFill>
                    <a:srgbClr val="0000FF"/>
                  </a:solidFill>
                </a:endParaRPr>
              </a:p>
            </p:txBody>
          </p:sp>
          <p:sp>
            <p:nvSpPr>
              <p:cNvPr id="82" name="Freeform 81"/>
              <p:cNvSpPr/>
              <p:nvPr/>
            </p:nvSpPr>
            <p:spPr>
              <a:xfrm>
                <a:off x="2184400" y="1930399"/>
                <a:ext cx="241300" cy="2184401"/>
              </a:xfrm>
              <a:custGeom>
                <a:avLst/>
                <a:gdLst>
                  <a:gd name="connsiteX0" fmla="*/ 0 w 420686"/>
                  <a:gd name="connsiteY0" fmla="*/ 0 h 1447800"/>
                  <a:gd name="connsiteX1" fmla="*/ 419100 w 420686"/>
                  <a:gd name="connsiteY1" fmla="*/ 215900 h 1447800"/>
                  <a:gd name="connsiteX2" fmla="*/ 152400 w 420686"/>
                  <a:gd name="connsiteY2" fmla="*/ 520700 h 1447800"/>
                  <a:gd name="connsiteX3" fmla="*/ 393700 w 420686"/>
                  <a:gd name="connsiteY3" fmla="*/ 812800 h 1447800"/>
                  <a:gd name="connsiteX4" fmla="*/ 127000 w 420686"/>
                  <a:gd name="connsiteY4" fmla="*/ 1155700 h 1447800"/>
                  <a:gd name="connsiteX5" fmla="*/ 355600 w 420686"/>
                  <a:gd name="connsiteY5" fmla="*/ 1447800 h 1447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20686" h="1447800">
                    <a:moveTo>
                      <a:pt x="0" y="0"/>
                    </a:moveTo>
                    <a:cubicBezTo>
                      <a:pt x="196850" y="64558"/>
                      <a:pt x="393700" y="129117"/>
                      <a:pt x="419100" y="215900"/>
                    </a:cubicBezTo>
                    <a:cubicBezTo>
                      <a:pt x="444500" y="302683"/>
                      <a:pt x="156633" y="421217"/>
                      <a:pt x="152400" y="520700"/>
                    </a:cubicBezTo>
                    <a:cubicBezTo>
                      <a:pt x="148167" y="620183"/>
                      <a:pt x="397933" y="706967"/>
                      <a:pt x="393700" y="812800"/>
                    </a:cubicBezTo>
                    <a:cubicBezTo>
                      <a:pt x="389467" y="918633"/>
                      <a:pt x="133350" y="1049867"/>
                      <a:pt x="127000" y="1155700"/>
                    </a:cubicBezTo>
                    <a:cubicBezTo>
                      <a:pt x="120650" y="1261533"/>
                      <a:pt x="355600" y="1447800"/>
                      <a:pt x="355600" y="1447800"/>
                    </a:cubicBezTo>
                  </a:path>
                </a:pathLst>
              </a:custGeom>
              <a:ln w="38100" cmpd="sng"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0000"/>
                  </a:solidFill>
                </a:endParaRPr>
              </a:p>
            </p:txBody>
          </p:sp>
        </p:grpSp>
      </p:grpSp>
      <p:cxnSp>
        <p:nvCxnSpPr>
          <p:cNvPr id="7" name="Straight Connector 6"/>
          <p:cNvCxnSpPr/>
          <p:nvPr/>
        </p:nvCxnSpPr>
        <p:spPr>
          <a:xfrm>
            <a:off x="1524000" y="2590800"/>
            <a:ext cx="1612900" cy="12700"/>
          </a:xfrm>
          <a:prstGeom prst="line">
            <a:avLst/>
          </a:prstGeom>
          <a:ln>
            <a:prstDash val="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83" name="Group 82"/>
          <p:cNvGrpSpPr/>
          <p:nvPr/>
        </p:nvGrpSpPr>
        <p:grpSpPr>
          <a:xfrm>
            <a:off x="6322441" y="2616199"/>
            <a:ext cx="560959" cy="1117601"/>
            <a:chOff x="5141341" y="2247899"/>
            <a:chExt cx="560959" cy="1117601"/>
          </a:xfrm>
        </p:grpSpPr>
        <p:grpSp>
          <p:nvGrpSpPr>
            <p:cNvPr id="84" name="Group 83"/>
            <p:cNvGrpSpPr/>
            <p:nvPr/>
          </p:nvGrpSpPr>
          <p:grpSpPr>
            <a:xfrm>
              <a:off x="5158274" y="2844799"/>
              <a:ext cx="544026" cy="520701"/>
              <a:chOff x="6148874" y="2679699"/>
              <a:chExt cx="544026" cy="520701"/>
            </a:xfrm>
          </p:grpSpPr>
          <p:sp>
            <p:nvSpPr>
              <p:cNvPr id="88" name="TextBox 87"/>
              <p:cNvSpPr txBox="1"/>
              <p:nvPr/>
            </p:nvSpPr>
            <p:spPr>
              <a:xfrm>
                <a:off x="6148874" y="2686063"/>
                <a:ext cx="49063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0000FF"/>
                    </a:solidFill>
                  </a:rPr>
                  <a:t>T2</a:t>
                </a:r>
                <a:endParaRPr lang="en-US" dirty="0">
                  <a:solidFill>
                    <a:srgbClr val="0000FF"/>
                  </a:solidFill>
                </a:endParaRPr>
              </a:p>
            </p:txBody>
          </p:sp>
          <p:sp>
            <p:nvSpPr>
              <p:cNvPr id="89" name="Freeform 88"/>
              <p:cNvSpPr/>
              <p:nvPr/>
            </p:nvSpPr>
            <p:spPr>
              <a:xfrm>
                <a:off x="6540500" y="2679699"/>
                <a:ext cx="152400" cy="520701"/>
              </a:xfrm>
              <a:custGeom>
                <a:avLst/>
                <a:gdLst>
                  <a:gd name="connsiteX0" fmla="*/ 0 w 420686"/>
                  <a:gd name="connsiteY0" fmla="*/ 0 h 1447800"/>
                  <a:gd name="connsiteX1" fmla="*/ 419100 w 420686"/>
                  <a:gd name="connsiteY1" fmla="*/ 215900 h 1447800"/>
                  <a:gd name="connsiteX2" fmla="*/ 152400 w 420686"/>
                  <a:gd name="connsiteY2" fmla="*/ 520700 h 1447800"/>
                  <a:gd name="connsiteX3" fmla="*/ 393700 w 420686"/>
                  <a:gd name="connsiteY3" fmla="*/ 812800 h 1447800"/>
                  <a:gd name="connsiteX4" fmla="*/ 127000 w 420686"/>
                  <a:gd name="connsiteY4" fmla="*/ 1155700 h 1447800"/>
                  <a:gd name="connsiteX5" fmla="*/ 355600 w 420686"/>
                  <a:gd name="connsiteY5" fmla="*/ 1447800 h 1447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20686" h="1447800">
                    <a:moveTo>
                      <a:pt x="0" y="0"/>
                    </a:moveTo>
                    <a:cubicBezTo>
                      <a:pt x="196850" y="64558"/>
                      <a:pt x="393700" y="129117"/>
                      <a:pt x="419100" y="215900"/>
                    </a:cubicBezTo>
                    <a:cubicBezTo>
                      <a:pt x="444500" y="302683"/>
                      <a:pt x="156633" y="421217"/>
                      <a:pt x="152400" y="520700"/>
                    </a:cubicBezTo>
                    <a:cubicBezTo>
                      <a:pt x="148167" y="620183"/>
                      <a:pt x="397933" y="706967"/>
                      <a:pt x="393700" y="812800"/>
                    </a:cubicBezTo>
                    <a:cubicBezTo>
                      <a:pt x="389467" y="918633"/>
                      <a:pt x="133350" y="1049867"/>
                      <a:pt x="127000" y="1155700"/>
                    </a:cubicBezTo>
                    <a:cubicBezTo>
                      <a:pt x="120650" y="1261533"/>
                      <a:pt x="355600" y="1447800"/>
                      <a:pt x="355600" y="1447800"/>
                    </a:cubicBezTo>
                  </a:path>
                </a:pathLst>
              </a:custGeom>
              <a:ln w="38100" cmpd="sng"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85" name="Group 84"/>
            <p:cNvGrpSpPr/>
            <p:nvPr/>
          </p:nvGrpSpPr>
          <p:grpSpPr>
            <a:xfrm>
              <a:off x="5141341" y="2247899"/>
              <a:ext cx="535559" cy="520701"/>
              <a:chOff x="5420741" y="3200399"/>
              <a:chExt cx="535559" cy="520701"/>
            </a:xfrm>
          </p:grpSpPr>
          <p:sp>
            <p:nvSpPr>
              <p:cNvPr id="86" name="TextBox 85"/>
              <p:cNvSpPr txBox="1"/>
              <p:nvPr/>
            </p:nvSpPr>
            <p:spPr>
              <a:xfrm>
                <a:off x="5420741" y="3223699"/>
                <a:ext cx="49063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T1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87" name="Freeform 86"/>
              <p:cNvSpPr/>
              <p:nvPr/>
            </p:nvSpPr>
            <p:spPr>
              <a:xfrm>
                <a:off x="5803900" y="3200399"/>
                <a:ext cx="152400" cy="520701"/>
              </a:xfrm>
              <a:custGeom>
                <a:avLst/>
                <a:gdLst>
                  <a:gd name="connsiteX0" fmla="*/ 0 w 420686"/>
                  <a:gd name="connsiteY0" fmla="*/ 0 h 1447800"/>
                  <a:gd name="connsiteX1" fmla="*/ 419100 w 420686"/>
                  <a:gd name="connsiteY1" fmla="*/ 215900 h 1447800"/>
                  <a:gd name="connsiteX2" fmla="*/ 152400 w 420686"/>
                  <a:gd name="connsiteY2" fmla="*/ 520700 h 1447800"/>
                  <a:gd name="connsiteX3" fmla="*/ 393700 w 420686"/>
                  <a:gd name="connsiteY3" fmla="*/ 812800 h 1447800"/>
                  <a:gd name="connsiteX4" fmla="*/ 127000 w 420686"/>
                  <a:gd name="connsiteY4" fmla="*/ 1155700 h 1447800"/>
                  <a:gd name="connsiteX5" fmla="*/ 355600 w 420686"/>
                  <a:gd name="connsiteY5" fmla="*/ 1447800 h 1447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20686" h="1447800">
                    <a:moveTo>
                      <a:pt x="0" y="0"/>
                    </a:moveTo>
                    <a:cubicBezTo>
                      <a:pt x="196850" y="64558"/>
                      <a:pt x="393700" y="129117"/>
                      <a:pt x="419100" y="215900"/>
                    </a:cubicBezTo>
                    <a:cubicBezTo>
                      <a:pt x="444500" y="302683"/>
                      <a:pt x="156633" y="421217"/>
                      <a:pt x="152400" y="520700"/>
                    </a:cubicBezTo>
                    <a:cubicBezTo>
                      <a:pt x="148167" y="620183"/>
                      <a:pt x="397933" y="706967"/>
                      <a:pt x="393700" y="812800"/>
                    </a:cubicBezTo>
                    <a:cubicBezTo>
                      <a:pt x="389467" y="918633"/>
                      <a:pt x="133350" y="1049867"/>
                      <a:pt x="127000" y="1155700"/>
                    </a:cubicBezTo>
                    <a:cubicBezTo>
                      <a:pt x="120650" y="1261533"/>
                      <a:pt x="355600" y="1447800"/>
                      <a:pt x="355600" y="1447800"/>
                    </a:cubicBezTo>
                  </a:path>
                </a:pathLst>
              </a:custGeom>
              <a:ln w="38100" cmpd="sng"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0000"/>
                  </a:solidFill>
                </a:endParaRPr>
              </a:p>
            </p:txBody>
          </p:sp>
        </p:grpSp>
      </p:grpSp>
      <p:grpSp>
        <p:nvGrpSpPr>
          <p:cNvPr id="90" name="Group 89"/>
          <p:cNvGrpSpPr/>
          <p:nvPr/>
        </p:nvGrpSpPr>
        <p:grpSpPr>
          <a:xfrm>
            <a:off x="7266474" y="2628899"/>
            <a:ext cx="544026" cy="1104901"/>
            <a:chOff x="6085374" y="2260599"/>
            <a:chExt cx="544026" cy="1104901"/>
          </a:xfrm>
        </p:grpSpPr>
        <p:grpSp>
          <p:nvGrpSpPr>
            <p:cNvPr id="91" name="Group 90"/>
            <p:cNvGrpSpPr/>
            <p:nvPr/>
          </p:nvGrpSpPr>
          <p:grpSpPr>
            <a:xfrm>
              <a:off x="6085374" y="2260599"/>
              <a:ext cx="544026" cy="520701"/>
              <a:chOff x="6148874" y="2679699"/>
              <a:chExt cx="544026" cy="520701"/>
            </a:xfrm>
          </p:grpSpPr>
          <p:sp>
            <p:nvSpPr>
              <p:cNvPr id="95" name="TextBox 94"/>
              <p:cNvSpPr txBox="1"/>
              <p:nvPr/>
            </p:nvSpPr>
            <p:spPr>
              <a:xfrm>
                <a:off x="6148874" y="2686063"/>
                <a:ext cx="49063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0000FF"/>
                    </a:solidFill>
                  </a:rPr>
                  <a:t>T2</a:t>
                </a:r>
                <a:endParaRPr lang="en-US" dirty="0">
                  <a:solidFill>
                    <a:srgbClr val="0000FF"/>
                  </a:solidFill>
                </a:endParaRPr>
              </a:p>
            </p:txBody>
          </p:sp>
          <p:sp>
            <p:nvSpPr>
              <p:cNvPr id="96" name="Freeform 95"/>
              <p:cNvSpPr/>
              <p:nvPr/>
            </p:nvSpPr>
            <p:spPr>
              <a:xfrm>
                <a:off x="6540500" y="2679699"/>
                <a:ext cx="152400" cy="520701"/>
              </a:xfrm>
              <a:custGeom>
                <a:avLst/>
                <a:gdLst>
                  <a:gd name="connsiteX0" fmla="*/ 0 w 420686"/>
                  <a:gd name="connsiteY0" fmla="*/ 0 h 1447800"/>
                  <a:gd name="connsiteX1" fmla="*/ 419100 w 420686"/>
                  <a:gd name="connsiteY1" fmla="*/ 215900 h 1447800"/>
                  <a:gd name="connsiteX2" fmla="*/ 152400 w 420686"/>
                  <a:gd name="connsiteY2" fmla="*/ 520700 h 1447800"/>
                  <a:gd name="connsiteX3" fmla="*/ 393700 w 420686"/>
                  <a:gd name="connsiteY3" fmla="*/ 812800 h 1447800"/>
                  <a:gd name="connsiteX4" fmla="*/ 127000 w 420686"/>
                  <a:gd name="connsiteY4" fmla="*/ 1155700 h 1447800"/>
                  <a:gd name="connsiteX5" fmla="*/ 355600 w 420686"/>
                  <a:gd name="connsiteY5" fmla="*/ 1447800 h 1447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20686" h="1447800">
                    <a:moveTo>
                      <a:pt x="0" y="0"/>
                    </a:moveTo>
                    <a:cubicBezTo>
                      <a:pt x="196850" y="64558"/>
                      <a:pt x="393700" y="129117"/>
                      <a:pt x="419100" y="215900"/>
                    </a:cubicBezTo>
                    <a:cubicBezTo>
                      <a:pt x="444500" y="302683"/>
                      <a:pt x="156633" y="421217"/>
                      <a:pt x="152400" y="520700"/>
                    </a:cubicBezTo>
                    <a:cubicBezTo>
                      <a:pt x="148167" y="620183"/>
                      <a:pt x="397933" y="706967"/>
                      <a:pt x="393700" y="812800"/>
                    </a:cubicBezTo>
                    <a:cubicBezTo>
                      <a:pt x="389467" y="918633"/>
                      <a:pt x="133350" y="1049867"/>
                      <a:pt x="127000" y="1155700"/>
                    </a:cubicBezTo>
                    <a:cubicBezTo>
                      <a:pt x="120650" y="1261533"/>
                      <a:pt x="355600" y="1447800"/>
                      <a:pt x="355600" y="1447800"/>
                    </a:cubicBezTo>
                  </a:path>
                </a:pathLst>
              </a:custGeom>
              <a:ln w="38100" cmpd="sng"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92" name="Group 91"/>
            <p:cNvGrpSpPr/>
            <p:nvPr/>
          </p:nvGrpSpPr>
          <p:grpSpPr>
            <a:xfrm>
              <a:off x="6093841" y="2844799"/>
              <a:ext cx="535559" cy="520701"/>
              <a:chOff x="5420741" y="3200399"/>
              <a:chExt cx="535559" cy="520701"/>
            </a:xfrm>
          </p:grpSpPr>
          <p:sp>
            <p:nvSpPr>
              <p:cNvPr id="93" name="TextBox 92"/>
              <p:cNvSpPr txBox="1"/>
              <p:nvPr/>
            </p:nvSpPr>
            <p:spPr>
              <a:xfrm>
                <a:off x="5420741" y="3223699"/>
                <a:ext cx="49063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T1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94" name="Freeform 93"/>
              <p:cNvSpPr/>
              <p:nvPr/>
            </p:nvSpPr>
            <p:spPr>
              <a:xfrm>
                <a:off x="5803900" y="3200399"/>
                <a:ext cx="152400" cy="520701"/>
              </a:xfrm>
              <a:custGeom>
                <a:avLst/>
                <a:gdLst>
                  <a:gd name="connsiteX0" fmla="*/ 0 w 420686"/>
                  <a:gd name="connsiteY0" fmla="*/ 0 h 1447800"/>
                  <a:gd name="connsiteX1" fmla="*/ 419100 w 420686"/>
                  <a:gd name="connsiteY1" fmla="*/ 215900 h 1447800"/>
                  <a:gd name="connsiteX2" fmla="*/ 152400 w 420686"/>
                  <a:gd name="connsiteY2" fmla="*/ 520700 h 1447800"/>
                  <a:gd name="connsiteX3" fmla="*/ 393700 w 420686"/>
                  <a:gd name="connsiteY3" fmla="*/ 812800 h 1447800"/>
                  <a:gd name="connsiteX4" fmla="*/ 127000 w 420686"/>
                  <a:gd name="connsiteY4" fmla="*/ 1155700 h 1447800"/>
                  <a:gd name="connsiteX5" fmla="*/ 355600 w 420686"/>
                  <a:gd name="connsiteY5" fmla="*/ 1447800 h 1447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20686" h="1447800">
                    <a:moveTo>
                      <a:pt x="0" y="0"/>
                    </a:moveTo>
                    <a:cubicBezTo>
                      <a:pt x="196850" y="64558"/>
                      <a:pt x="393700" y="129117"/>
                      <a:pt x="419100" y="215900"/>
                    </a:cubicBezTo>
                    <a:cubicBezTo>
                      <a:pt x="444500" y="302683"/>
                      <a:pt x="156633" y="421217"/>
                      <a:pt x="152400" y="520700"/>
                    </a:cubicBezTo>
                    <a:cubicBezTo>
                      <a:pt x="148167" y="620183"/>
                      <a:pt x="397933" y="706967"/>
                      <a:pt x="393700" y="812800"/>
                    </a:cubicBezTo>
                    <a:cubicBezTo>
                      <a:pt x="389467" y="918633"/>
                      <a:pt x="133350" y="1049867"/>
                      <a:pt x="127000" y="1155700"/>
                    </a:cubicBezTo>
                    <a:cubicBezTo>
                      <a:pt x="120650" y="1261533"/>
                      <a:pt x="355600" y="1447800"/>
                      <a:pt x="355600" y="1447800"/>
                    </a:cubicBezTo>
                  </a:path>
                </a:pathLst>
              </a:custGeom>
              <a:ln w="38100" cmpd="sng"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0000"/>
                  </a:solidFill>
                </a:endParaRPr>
              </a:p>
            </p:txBody>
          </p:sp>
        </p:grpSp>
      </p:grpSp>
      <p:sp>
        <p:nvSpPr>
          <p:cNvPr id="97" name="Hexagon 96"/>
          <p:cNvSpPr/>
          <p:nvPr/>
        </p:nvSpPr>
        <p:spPr>
          <a:xfrm>
            <a:off x="3165809" y="2194610"/>
            <a:ext cx="939617" cy="802589"/>
          </a:xfrm>
          <a:prstGeom prst="hexagon">
            <a:avLst/>
          </a:prstGeom>
          <a:gradFill flip="none" rotWithShape="1">
            <a:gsLst>
              <a:gs pos="0">
                <a:srgbClr val="FF0000"/>
              </a:gs>
              <a:gs pos="100000">
                <a:schemeClr val="accent2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rgbClr val="000000"/>
                </a:solidFill>
              </a:rPr>
              <a:t>ckpt</a:t>
            </a:r>
            <a:endParaRPr lang="en-US" dirty="0">
              <a:solidFill>
                <a:srgbClr val="000000"/>
              </a:solidFill>
            </a:endParaRPr>
          </a:p>
        </p:txBody>
      </p:sp>
      <p:grpSp>
        <p:nvGrpSpPr>
          <p:cNvPr id="38" name="Group 37"/>
          <p:cNvGrpSpPr/>
          <p:nvPr/>
        </p:nvGrpSpPr>
        <p:grpSpPr>
          <a:xfrm>
            <a:off x="1397000" y="1752600"/>
            <a:ext cx="4838700" cy="2951897"/>
            <a:chOff x="1397000" y="1752600"/>
            <a:chExt cx="4838700" cy="2951897"/>
          </a:xfrm>
        </p:grpSpPr>
        <p:grpSp>
          <p:nvGrpSpPr>
            <p:cNvPr id="34" name="Group 33"/>
            <p:cNvGrpSpPr/>
            <p:nvPr/>
          </p:nvGrpSpPr>
          <p:grpSpPr>
            <a:xfrm>
              <a:off x="1397000" y="1752600"/>
              <a:ext cx="4838700" cy="2951897"/>
              <a:chOff x="1397000" y="1752600"/>
              <a:chExt cx="4838700" cy="2951897"/>
            </a:xfrm>
          </p:grpSpPr>
          <p:sp>
            <p:nvSpPr>
              <p:cNvPr id="21" name="Oval 20"/>
              <p:cNvSpPr/>
              <p:nvPr/>
            </p:nvSpPr>
            <p:spPr>
              <a:xfrm>
                <a:off x="4533900" y="1765300"/>
                <a:ext cx="787400" cy="1600200"/>
              </a:xfrm>
              <a:prstGeom prst="ellipse">
                <a:avLst/>
              </a:prstGeom>
              <a:solidFill>
                <a:schemeClr val="lt1">
                  <a:alpha val="0"/>
                </a:schemeClr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Oval 97"/>
              <p:cNvSpPr/>
              <p:nvPr/>
            </p:nvSpPr>
            <p:spPr>
              <a:xfrm>
                <a:off x="5448300" y="1765300"/>
                <a:ext cx="787400" cy="1600200"/>
              </a:xfrm>
              <a:prstGeom prst="ellipse">
                <a:avLst/>
              </a:prstGeom>
              <a:solidFill>
                <a:schemeClr val="lt1">
                  <a:alpha val="0"/>
                </a:schemeClr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Oval 103"/>
              <p:cNvSpPr/>
              <p:nvPr/>
            </p:nvSpPr>
            <p:spPr>
              <a:xfrm rot="5400000">
                <a:off x="1860550" y="1289050"/>
                <a:ext cx="787400" cy="1714500"/>
              </a:xfrm>
              <a:prstGeom prst="ellipse">
                <a:avLst/>
              </a:prstGeom>
              <a:solidFill>
                <a:schemeClr val="lt1">
                  <a:alpha val="0"/>
                </a:schemeClr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5" name="Straight Arrow Connector 24"/>
              <p:cNvCxnSpPr/>
              <p:nvPr/>
            </p:nvCxnSpPr>
            <p:spPr>
              <a:xfrm>
                <a:off x="2254250" y="2565400"/>
                <a:ext cx="1631950" cy="132080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" name="Straight Arrow Connector 30"/>
              <p:cNvCxnSpPr>
                <a:stCxn id="98" idx="3"/>
              </p:cNvCxnSpPr>
              <p:nvPr/>
            </p:nvCxnSpPr>
            <p:spPr>
              <a:xfrm flipH="1">
                <a:off x="4660900" y="3131156"/>
                <a:ext cx="902712" cy="742344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3" name="TextBox 32"/>
              <p:cNvSpPr txBox="1"/>
              <p:nvPr/>
            </p:nvSpPr>
            <p:spPr>
              <a:xfrm>
                <a:off x="3098800" y="3873500"/>
                <a:ext cx="2133600" cy="830997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Each epoch has three replicas</a:t>
                </a:r>
                <a:endParaRPr lang="en-US" sz="2400" dirty="0"/>
              </a:p>
            </p:txBody>
          </p:sp>
        </p:grpSp>
        <p:cxnSp>
          <p:nvCxnSpPr>
            <p:cNvPr id="110" name="Straight Arrow Connector 109"/>
            <p:cNvCxnSpPr/>
            <p:nvPr/>
          </p:nvCxnSpPr>
          <p:spPr>
            <a:xfrm flipH="1">
              <a:off x="4419600" y="3131156"/>
              <a:ext cx="229612" cy="72964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541107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4.44444E-6 L 0.3382 -0.00439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910" y="-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7" grpId="1" animBg="1"/>
      <p:bldP spid="97" grpId="2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3999" cy="653398"/>
          </a:xfrm>
        </p:spPr>
        <p:txBody>
          <a:bodyPr>
            <a:noAutofit/>
          </a:bodyPr>
          <a:lstStyle/>
          <a:p>
            <a:r>
              <a:rPr lang="en-US" sz="3600" dirty="0"/>
              <a:t>Analyzing epoch outcomes for race detection</a:t>
            </a:r>
            <a:endParaRPr lang="en-US" sz="3200" dirty="0"/>
          </a:p>
        </p:txBody>
      </p:sp>
      <p:sp>
        <p:nvSpPr>
          <p:cNvPr id="74" name="Slide Number Placeholder 7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DD7CF-C981-5445-969A-5332EAF4CE91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5" name="Footer Placeholder 7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Kaushik Veeraraghavan</a:t>
            </a:r>
            <a:endParaRPr lang="en-US"/>
          </a:p>
        </p:txBody>
      </p:sp>
      <p:sp>
        <p:nvSpPr>
          <p:cNvPr id="139" name="TextBox 138"/>
          <p:cNvSpPr txBox="1"/>
          <p:nvPr/>
        </p:nvSpPr>
        <p:spPr>
          <a:xfrm>
            <a:off x="6309948" y="1250123"/>
            <a:ext cx="750594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CPU 4</a:t>
            </a:r>
            <a:endParaRPr lang="en-US" dirty="0"/>
          </a:p>
        </p:txBody>
      </p:sp>
      <p:sp>
        <p:nvSpPr>
          <p:cNvPr id="140" name="TextBox 139"/>
          <p:cNvSpPr txBox="1"/>
          <p:nvPr/>
        </p:nvSpPr>
        <p:spPr>
          <a:xfrm>
            <a:off x="4526467" y="1247147"/>
            <a:ext cx="750594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CPU 2</a:t>
            </a:r>
            <a:endParaRPr lang="en-US" dirty="0"/>
          </a:p>
        </p:txBody>
      </p:sp>
      <p:sp>
        <p:nvSpPr>
          <p:cNvPr id="141" name="TextBox 140"/>
          <p:cNvSpPr txBox="1"/>
          <p:nvPr/>
        </p:nvSpPr>
        <p:spPr>
          <a:xfrm>
            <a:off x="7209440" y="1253098"/>
            <a:ext cx="750594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CPU 5</a:t>
            </a:r>
            <a:endParaRPr lang="en-US" dirty="0"/>
          </a:p>
        </p:txBody>
      </p:sp>
      <p:sp>
        <p:nvSpPr>
          <p:cNvPr id="142" name="TextBox 141"/>
          <p:cNvSpPr txBox="1"/>
          <p:nvPr/>
        </p:nvSpPr>
        <p:spPr>
          <a:xfrm>
            <a:off x="5425959" y="1250122"/>
            <a:ext cx="750594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CPU 3</a:t>
            </a:r>
            <a:endParaRPr lang="en-US" dirty="0"/>
          </a:p>
        </p:txBody>
      </p:sp>
      <p:sp>
        <p:nvSpPr>
          <p:cNvPr id="51" name="Content Placeholder 2"/>
          <p:cNvSpPr txBox="1">
            <a:spLocks/>
          </p:cNvSpPr>
          <p:nvPr/>
        </p:nvSpPr>
        <p:spPr>
          <a:xfrm>
            <a:off x="495300" y="4711700"/>
            <a:ext cx="8077200" cy="1346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Race detected if replicas diverge</a:t>
            </a:r>
          </a:p>
          <a:p>
            <a:pPr lvl="1"/>
            <a:r>
              <a:rPr lang="en-US" sz="2000" dirty="0" smtClean="0"/>
              <a:t>Self-evident failure?  Output or memory difference?</a:t>
            </a:r>
          </a:p>
          <a:p>
            <a:r>
              <a:rPr lang="en-US" sz="2400" dirty="0" smtClean="0"/>
              <a:t> Frost guarantees replay for offline debugging</a:t>
            </a:r>
            <a:endParaRPr lang="en-US" sz="2400" dirty="0"/>
          </a:p>
        </p:txBody>
      </p:sp>
      <p:grpSp>
        <p:nvGrpSpPr>
          <p:cNvPr id="9" name="Group 8"/>
          <p:cNvGrpSpPr/>
          <p:nvPr/>
        </p:nvGrpSpPr>
        <p:grpSpPr>
          <a:xfrm>
            <a:off x="4544441" y="2006599"/>
            <a:ext cx="560959" cy="1117601"/>
            <a:chOff x="5141341" y="2247899"/>
            <a:chExt cx="560959" cy="1117601"/>
          </a:xfrm>
        </p:grpSpPr>
        <p:grpSp>
          <p:nvGrpSpPr>
            <p:cNvPr id="48" name="Group 47"/>
            <p:cNvGrpSpPr/>
            <p:nvPr/>
          </p:nvGrpSpPr>
          <p:grpSpPr>
            <a:xfrm>
              <a:off x="5158274" y="2844799"/>
              <a:ext cx="544026" cy="520701"/>
              <a:chOff x="6148874" y="2679699"/>
              <a:chExt cx="544026" cy="520701"/>
            </a:xfrm>
          </p:grpSpPr>
          <p:sp>
            <p:nvSpPr>
              <p:cNvPr id="49" name="TextBox 48"/>
              <p:cNvSpPr txBox="1"/>
              <p:nvPr/>
            </p:nvSpPr>
            <p:spPr>
              <a:xfrm>
                <a:off x="6148874" y="2686063"/>
                <a:ext cx="49063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0000FF"/>
                    </a:solidFill>
                  </a:rPr>
                  <a:t>T2</a:t>
                </a:r>
                <a:endParaRPr lang="en-US" dirty="0">
                  <a:solidFill>
                    <a:srgbClr val="0000FF"/>
                  </a:solidFill>
                </a:endParaRPr>
              </a:p>
            </p:txBody>
          </p:sp>
          <p:sp>
            <p:nvSpPr>
              <p:cNvPr id="50" name="Freeform 49"/>
              <p:cNvSpPr/>
              <p:nvPr/>
            </p:nvSpPr>
            <p:spPr>
              <a:xfrm>
                <a:off x="6540500" y="2679699"/>
                <a:ext cx="152400" cy="520701"/>
              </a:xfrm>
              <a:custGeom>
                <a:avLst/>
                <a:gdLst>
                  <a:gd name="connsiteX0" fmla="*/ 0 w 420686"/>
                  <a:gd name="connsiteY0" fmla="*/ 0 h 1447800"/>
                  <a:gd name="connsiteX1" fmla="*/ 419100 w 420686"/>
                  <a:gd name="connsiteY1" fmla="*/ 215900 h 1447800"/>
                  <a:gd name="connsiteX2" fmla="*/ 152400 w 420686"/>
                  <a:gd name="connsiteY2" fmla="*/ 520700 h 1447800"/>
                  <a:gd name="connsiteX3" fmla="*/ 393700 w 420686"/>
                  <a:gd name="connsiteY3" fmla="*/ 812800 h 1447800"/>
                  <a:gd name="connsiteX4" fmla="*/ 127000 w 420686"/>
                  <a:gd name="connsiteY4" fmla="*/ 1155700 h 1447800"/>
                  <a:gd name="connsiteX5" fmla="*/ 355600 w 420686"/>
                  <a:gd name="connsiteY5" fmla="*/ 1447800 h 1447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20686" h="1447800">
                    <a:moveTo>
                      <a:pt x="0" y="0"/>
                    </a:moveTo>
                    <a:cubicBezTo>
                      <a:pt x="196850" y="64558"/>
                      <a:pt x="393700" y="129117"/>
                      <a:pt x="419100" y="215900"/>
                    </a:cubicBezTo>
                    <a:cubicBezTo>
                      <a:pt x="444500" y="302683"/>
                      <a:pt x="156633" y="421217"/>
                      <a:pt x="152400" y="520700"/>
                    </a:cubicBezTo>
                    <a:cubicBezTo>
                      <a:pt x="148167" y="620183"/>
                      <a:pt x="397933" y="706967"/>
                      <a:pt x="393700" y="812800"/>
                    </a:cubicBezTo>
                    <a:cubicBezTo>
                      <a:pt x="389467" y="918633"/>
                      <a:pt x="133350" y="1049867"/>
                      <a:pt x="127000" y="1155700"/>
                    </a:cubicBezTo>
                    <a:cubicBezTo>
                      <a:pt x="120650" y="1261533"/>
                      <a:pt x="355600" y="1447800"/>
                      <a:pt x="355600" y="1447800"/>
                    </a:cubicBezTo>
                  </a:path>
                </a:pathLst>
              </a:custGeom>
              <a:ln w="38100" cmpd="sng"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52" name="Group 51"/>
            <p:cNvGrpSpPr/>
            <p:nvPr/>
          </p:nvGrpSpPr>
          <p:grpSpPr>
            <a:xfrm>
              <a:off x="5141341" y="2247899"/>
              <a:ext cx="535559" cy="520701"/>
              <a:chOff x="5420741" y="3200399"/>
              <a:chExt cx="535559" cy="520701"/>
            </a:xfrm>
          </p:grpSpPr>
          <p:sp>
            <p:nvSpPr>
              <p:cNvPr id="53" name="TextBox 52"/>
              <p:cNvSpPr txBox="1"/>
              <p:nvPr/>
            </p:nvSpPr>
            <p:spPr>
              <a:xfrm>
                <a:off x="5420741" y="3223699"/>
                <a:ext cx="49063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T1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54" name="Freeform 53"/>
              <p:cNvSpPr/>
              <p:nvPr/>
            </p:nvSpPr>
            <p:spPr>
              <a:xfrm>
                <a:off x="5803900" y="3200399"/>
                <a:ext cx="152400" cy="520701"/>
              </a:xfrm>
              <a:custGeom>
                <a:avLst/>
                <a:gdLst>
                  <a:gd name="connsiteX0" fmla="*/ 0 w 420686"/>
                  <a:gd name="connsiteY0" fmla="*/ 0 h 1447800"/>
                  <a:gd name="connsiteX1" fmla="*/ 419100 w 420686"/>
                  <a:gd name="connsiteY1" fmla="*/ 215900 h 1447800"/>
                  <a:gd name="connsiteX2" fmla="*/ 152400 w 420686"/>
                  <a:gd name="connsiteY2" fmla="*/ 520700 h 1447800"/>
                  <a:gd name="connsiteX3" fmla="*/ 393700 w 420686"/>
                  <a:gd name="connsiteY3" fmla="*/ 812800 h 1447800"/>
                  <a:gd name="connsiteX4" fmla="*/ 127000 w 420686"/>
                  <a:gd name="connsiteY4" fmla="*/ 1155700 h 1447800"/>
                  <a:gd name="connsiteX5" fmla="*/ 355600 w 420686"/>
                  <a:gd name="connsiteY5" fmla="*/ 1447800 h 1447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20686" h="1447800">
                    <a:moveTo>
                      <a:pt x="0" y="0"/>
                    </a:moveTo>
                    <a:cubicBezTo>
                      <a:pt x="196850" y="64558"/>
                      <a:pt x="393700" y="129117"/>
                      <a:pt x="419100" y="215900"/>
                    </a:cubicBezTo>
                    <a:cubicBezTo>
                      <a:pt x="444500" y="302683"/>
                      <a:pt x="156633" y="421217"/>
                      <a:pt x="152400" y="520700"/>
                    </a:cubicBezTo>
                    <a:cubicBezTo>
                      <a:pt x="148167" y="620183"/>
                      <a:pt x="397933" y="706967"/>
                      <a:pt x="393700" y="812800"/>
                    </a:cubicBezTo>
                    <a:cubicBezTo>
                      <a:pt x="389467" y="918633"/>
                      <a:pt x="133350" y="1049867"/>
                      <a:pt x="127000" y="1155700"/>
                    </a:cubicBezTo>
                    <a:cubicBezTo>
                      <a:pt x="120650" y="1261533"/>
                      <a:pt x="355600" y="1447800"/>
                      <a:pt x="355600" y="1447800"/>
                    </a:cubicBezTo>
                  </a:path>
                </a:pathLst>
              </a:custGeom>
              <a:ln w="38100" cmpd="sng"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0000"/>
                  </a:solidFill>
                </a:endParaRPr>
              </a:p>
            </p:txBody>
          </p:sp>
        </p:grpSp>
      </p:grpSp>
      <p:grpSp>
        <p:nvGrpSpPr>
          <p:cNvPr id="12" name="Group 11"/>
          <p:cNvGrpSpPr/>
          <p:nvPr/>
        </p:nvGrpSpPr>
        <p:grpSpPr>
          <a:xfrm>
            <a:off x="5488474" y="2019299"/>
            <a:ext cx="544026" cy="1104901"/>
            <a:chOff x="6085374" y="2260599"/>
            <a:chExt cx="544026" cy="1104901"/>
          </a:xfrm>
        </p:grpSpPr>
        <p:grpSp>
          <p:nvGrpSpPr>
            <p:cNvPr id="56" name="Group 55"/>
            <p:cNvGrpSpPr/>
            <p:nvPr/>
          </p:nvGrpSpPr>
          <p:grpSpPr>
            <a:xfrm>
              <a:off x="6085374" y="2260599"/>
              <a:ext cx="544026" cy="520701"/>
              <a:chOff x="6148874" y="2679699"/>
              <a:chExt cx="544026" cy="520701"/>
            </a:xfrm>
          </p:grpSpPr>
          <p:sp>
            <p:nvSpPr>
              <p:cNvPr id="64" name="TextBox 63"/>
              <p:cNvSpPr txBox="1"/>
              <p:nvPr/>
            </p:nvSpPr>
            <p:spPr>
              <a:xfrm>
                <a:off x="6148874" y="2686063"/>
                <a:ext cx="49063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0000FF"/>
                    </a:solidFill>
                  </a:rPr>
                  <a:t>T2</a:t>
                </a:r>
                <a:endParaRPr lang="en-US" dirty="0">
                  <a:solidFill>
                    <a:srgbClr val="0000FF"/>
                  </a:solidFill>
                </a:endParaRPr>
              </a:p>
            </p:txBody>
          </p:sp>
          <p:sp>
            <p:nvSpPr>
              <p:cNvPr id="65" name="Freeform 64"/>
              <p:cNvSpPr/>
              <p:nvPr/>
            </p:nvSpPr>
            <p:spPr>
              <a:xfrm>
                <a:off x="6540500" y="2679699"/>
                <a:ext cx="152400" cy="520701"/>
              </a:xfrm>
              <a:custGeom>
                <a:avLst/>
                <a:gdLst>
                  <a:gd name="connsiteX0" fmla="*/ 0 w 420686"/>
                  <a:gd name="connsiteY0" fmla="*/ 0 h 1447800"/>
                  <a:gd name="connsiteX1" fmla="*/ 419100 w 420686"/>
                  <a:gd name="connsiteY1" fmla="*/ 215900 h 1447800"/>
                  <a:gd name="connsiteX2" fmla="*/ 152400 w 420686"/>
                  <a:gd name="connsiteY2" fmla="*/ 520700 h 1447800"/>
                  <a:gd name="connsiteX3" fmla="*/ 393700 w 420686"/>
                  <a:gd name="connsiteY3" fmla="*/ 812800 h 1447800"/>
                  <a:gd name="connsiteX4" fmla="*/ 127000 w 420686"/>
                  <a:gd name="connsiteY4" fmla="*/ 1155700 h 1447800"/>
                  <a:gd name="connsiteX5" fmla="*/ 355600 w 420686"/>
                  <a:gd name="connsiteY5" fmla="*/ 1447800 h 1447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20686" h="1447800">
                    <a:moveTo>
                      <a:pt x="0" y="0"/>
                    </a:moveTo>
                    <a:cubicBezTo>
                      <a:pt x="196850" y="64558"/>
                      <a:pt x="393700" y="129117"/>
                      <a:pt x="419100" y="215900"/>
                    </a:cubicBezTo>
                    <a:cubicBezTo>
                      <a:pt x="444500" y="302683"/>
                      <a:pt x="156633" y="421217"/>
                      <a:pt x="152400" y="520700"/>
                    </a:cubicBezTo>
                    <a:cubicBezTo>
                      <a:pt x="148167" y="620183"/>
                      <a:pt x="397933" y="706967"/>
                      <a:pt x="393700" y="812800"/>
                    </a:cubicBezTo>
                    <a:cubicBezTo>
                      <a:pt x="389467" y="918633"/>
                      <a:pt x="133350" y="1049867"/>
                      <a:pt x="127000" y="1155700"/>
                    </a:cubicBezTo>
                    <a:cubicBezTo>
                      <a:pt x="120650" y="1261533"/>
                      <a:pt x="355600" y="1447800"/>
                      <a:pt x="355600" y="1447800"/>
                    </a:cubicBezTo>
                  </a:path>
                </a:pathLst>
              </a:custGeom>
              <a:ln w="38100" cmpd="sng"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66" name="Group 65"/>
            <p:cNvGrpSpPr/>
            <p:nvPr/>
          </p:nvGrpSpPr>
          <p:grpSpPr>
            <a:xfrm>
              <a:off x="6093841" y="2844799"/>
              <a:ext cx="535559" cy="520701"/>
              <a:chOff x="5420741" y="3200399"/>
              <a:chExt cx="535559" cy="520701"/>
            </a:xfrm>
          </p:grpSpPr>
          <p:sp>
            <p:nvSpPr>
              <p:cNvPr id="69" name="TextBox 68"/>
              <p:cNvSpPr txBox="1"/>
              <p:nvPr/>
            </p:nvSpPr>
            <p:spPr>
              <a:xfrm>
                <a:off x="5420741" y="3223699"/>
                <a:ext cx="49063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T1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70" name="Freeform 69"/>
              <p:cNvSpPr/>
              <p:nvPr/>
            </p:nvSpPr>
            <p:spPr>
              <a:xfrm>
                <a:off x="5803900" y="3200399"/>
                <a:ext cx="152400" cy="520701"/>
              </a:xfrm>
              <a:custGeom>
                <a:avLst/>
                <a:gdLst>
                  <a:gd name="connsiteX0" fmla="*/ 0 w 420686"/>
                  <a:gd name="connsiteY0" fmla="*/ 0 h 1447800"/>
                  <a:gd name="connsiteX1" fmla="*/ 419100 w 420686"/>
                  <a:gd name="connsiteY1" fmla="*/ 215900 h 1447800"/>
                  <a:gd name="connsiteX2" fmla="*/ 152400 w 420686"/>
                  <a:gd name="connsiteY2" fmla="*/ 520700 h 1447800"/>
                  <a:gd name="connsiteX3" fmla="*/ 393700 w 420686"/>
                  <a:gd name="connsiteY3" fmla="*/ 812800 h 1447800"/>
                  <a:gd name="connsiteX4" fmla="*/ 127000 w 420686"/>
                  <a:gd name="connsiteY4" fmla="*/ 1155700 h 1447800"/>
                  <a:gd name="connsiteX5" fmla="*/ 355600 w 420686"/>
                  <a:gd name="connsiteY5" fmla="*/ 1447800 h 1447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20686" h="1447800">
                    <a:moveTo>
                      <a:pt x="0" y="0"/>
                    </a:moveTo>
                    <a:cubicBezTo>
                      <a:pt x="196850" y="64558"/>
                      <a:pt x="393700" y="129117"/>
                      <a:pt x="419100" y="215900"/>
                    </a:cubicBezTo>
                    <a:cubicBezTo>
                      <a:pt x="444500" y="302683"/>
                      <a:pt x="156633" y="421217"/>
                      <a:pt x="152400" y="520700"/>
                    </a:cubicBezTo>
                    <a:cubicBezTo>
                      <a:pt x="148167" y="620183"/>
                      <a:pt x="397933" y="706967"/>
                      <a:pt x="393700" y="812800"/>
                    </a:cubicBezTo>
                    <a:cubicBezTo>
                      <a:pt x="389467" y="918633"/>
                      <a:pt x="133350" y="1049867"/>
                      <a:pt x="127000" y="1155700"/>
                    </a:cubicBezTo>
                    <a:cubicBezTo>
                      <a:pt x="120650" y="1261533"/>
                      <a:pt x="355600" y="1447800"/>
                      <a:pt x="355600" y="1447800"/>
                    </a:cubicBezTo>
                  </a:path>
                </a:pathLst>
              </a:custGeom>
              <a:ln w="38100" cmpd="sng"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0000"/>
                  </a:solidFill>
                </a:endParaRPr>
              </a:p>
            </p:txBody>
          </p:sp>
        </p:grpSp>
      </p:grpSp>
      <p:grpSp>
        <p:nvGrpSpPr>
          <p:cNvPr id="18" name="Group 87"/>
          <p:cNvGrpSpPr/>
          <p:nvPr/>
        </p:nvGrpSpPr>
        <p:grpSpPr>
          <a:xfrm>
            <a:off x="1437015" y="1240280"/>
            <a:ext cx="1650086" cy="372307"/>
            <a:chOff x="332091" y="1368465"/>
            <a:chExt cx="1650086" cy="372307"/>
          </a:xfrm>
        </p:grpSpPr>
        <p:sp>
          <p:nvSpPr>
            <p:cNvPr id="124" name="TextBox 123"/>
            <p:cNvSpPr txBox="1"/>
            <p:nvPr/>
          </p:nvSpPr>
          <p:spPr>
            <a:xfrm>
              <a:off x="332091" y="1368465"/>
              <a:ext cx="750594" cy="369332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 smtClean="0"/>
                <a:t>CPU 0</a:t>
              </a:r>
              <a:endParaRPr lang="en-US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1231583" y="1371440"/>
              <a:ext cx="750594" cy="369332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 smtClean="0"/>
                <a:t>CPU 1</a:t>
              </a:r>
              <a:endParaRPr lang="en-US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818753" y="1720324"/>
            <a:ext cx="492443" cy="2424109"/>
            <a:chOff x="323453" y="1720324"/>
            <a:chExt cx="492443" cy="2424109"/>
          </a:xfrm>
        </p:grpSpPr>
        <p:cxnSp>
          <p:nvCxnSpPr>
            <p:cNvPr id="135" name="Straight Arrow Connector 134"/>
            <p:cNvCxnSpPr/>
            <p:nvPr/>
          </p:nvCxnSpPr>
          <p:spPr>
            <a:xfrm>
              <a:off x="724658" y="1720324"/>
              <a:ext cx="20409" cy="2424109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36" name="TextBox 135"/>
            <p:cNvSpPr txBox="1"/>
            <p:nvPr/>
          </p:nvSpPr>
          <p:spPr>
            <a:xfrm>
              <a:off x="323453" y="1792768"/>
              <a:ext cx="492443" cy="626459"/>
            </a:xfrm>
            <a:prstGeom prst="rect">
              <a:avLst/>
            </a:prstGeom>
            <a:noFill/>
          </p:spPr>
          <p:txBody>
            <a:bodyPr vert="vert270" wrap="none" rtlCol="0">
              <a:spAutoFit/>
            </a:bodyPr>
            <a:lstStyle/>
            <a:p>
              <a:r>
                <a:rPr lang="en-US" sz="2000" dirty="0" smtClean="0"/>
                <a:t>TIME</a:t>
              </a:r>
              <a:endParaRPr lang="en-US" sz="2000" dirty="0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1432941" y="1917699"/>
            <a:ext cx="1488059" cy="2197101"/>
            <a:chOff x="1432941" y="1917699"/>
            <a:chExt cx="1488059" cy="2197101"/>
          </a:xfrm>
        </p:grpSpPr>
        <p:grpSp>
          <p:nvGrpSpPr>
            <p:cNvPr id="15" name="Group 14"/>
            <p:cNvGrpSpPr/>
            <p:nvPr/>
          </p:nvGrpSpPr>
          <p:grpSpPr>
            <a:xfrm>
              <a:off x="1432941" y="1917699"/>
              <a:ext cx="535559" cy="2184401"/>
              <a:chOff x="937641" y="1917699"/>
              <a:chExt cx="535559" cy="2184401"/>
            </a:xfrm>
          </p:grpSpPr>
          <p:sp>
            <p:nvSpPr>
              <p:cNvPr id="77" name="TextBox 76"/>
              <p:cNvSpPr txBox="1"/>
              <p:nvPr/>
            </p:nvSpPr>
            <p:spPr>
              <a:xfrm>
                <a:off x="937641" y="1940999"/>
                <a:ext cx="49063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T1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78" name="Freeform 77"/>
              <p:cNvSpPr/>
              <p:nvPr/>
            </p:nvSpPr>
            <p:spPr>
              <a:xfrm>
                <a:off x="1231900" y="1917699"/>
                <a:ext cx="241300" cy="2184401"/>
              </a:xfrm>
              <a:custGeom>
                <a:avLst/>
                <a:gdLst>
                  <a:gd name="connsiteX0" fmla="*/ 0 w 420686"/>
                  <a:gd name="connsiteY0" fmla="*/ 0 h 1447800"/>
                  <a:gd name="connsiteX1" fmla="*/ 419100 w 420686"/>
                  <a:gd name="connsiteY1" fmla="*/ 215900 h 1447800"/>
                  <a:gd name="connsiteX2" fmla="*/ 152400 w 420686"/>
                  <a:gd name="connsiteY2" fmla="*/ 520700 h 1447800"/>
                  <a:gd name="connsiteX3" fmla="*/ 393700 w 420686"/>
                  <a:gd name="connsiteY3" fmla="*/ 812800 h 1447800"/>
                  <a:gd name="connsiteX4" fmla="*/ 127000 w 420686"/>
                  <a:gd name="connsiteY4" fmla="*/ 1155700 h 1447800"/>
                  <a:gd name="connsiteX5" fmla="*/ 355600 w 420686"/>
                  <a:gd name="connsiteY5" fmla="*/ 1447800 h 1447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20686" h="1447800">
                    <a:moveTo>
                      <a:pt x="0" y="0"/>
                    </a:moveTo>
                    <a:cubicBezTo>
                      <a:pt x="196850" y="64558"/>
                      <a:pt x="393700" y="129117"/>
                      <a:pt x="419100" y="215900"/>
                    </a:cubicBezTo>
                    <a:cubicBezTo>
                      <a:pt x="444500" y="302683"/>
                      <a:pt x="156633" y="421217"/>
                      <a:pt x="152400" y="520700"/>
                    </a:cubicBezTo>
                    <a:cubicBezTo>
                      <a:pt x="148167" y="620183"/>
                      <a:pt x="397933" y="706967"/>
                      <a:pt x="393700" y="812800"/>
                    </a:cubicBezTo>
                    <a:cubicBezTo>
                      <a:pt x="389467" y="918633"/>
                      <a:pt x="133350" y="1049867"/>
                      <a:pt x="127000" y="1155700"/>
                    </a:cubicBezTo>
                    <a:cubicBezTo>
                      <a:pt x="120650" y="1261533"/>
                      <a:pt x="355600" y="1447800"/>
                      <a:pt x="355600" y="1447800"/>
                    </a:cubicBezTo>
                  </a:path>
                </a:pathLst>
              </a:custGeom>
              <a:ln w="38100" cmpd="sng"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16" name="Group 15"/>
            <p:cNvGrpSpPr/>
            <p:nvPr/>
          </p:nvGrpSpPr>
          <p:grpSpPr>
            <a:xfrm>
              <a:off x="2376974" y="1930399"/>
              <a:ext cx="544026" cy="2184401"/>
              <a:chOff x="1881674" y="1930399"/>
              <a:chExt cx="544026" cy="2184401"/>
            </a:xfrm>
          </p:grpSpPr>
          <p:sp>
            <p:nvSpPr>
              <p:cNvPr id="81" name="TextBox 80"/>
              <p:cNvSpPr txBox="1"/>
              <p:nvPr/>
            </p:nvSpPr>
            <p:spPr>
              <a:xfrm>
                <a:off x="1881674" y="1936763"/>
                <a:ext cx="49063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0000FF"/>
                    </a:solidFill>
                  </a:rPr>
                  <a:t>T2</a:t>
                </a:r>
                <a:endParaRPr lang="en-US" dirty="0">
                  <a:solidFill>
                    <a:srgbClr val="0000FF"/>
                  </a:solidFill>
                </a:endParaRPr>
              </a:p>
            </p:txBody>
          </p:sp>
          <p:sp>
            <p:nvSpPr>
              <p:cNvPr id="82" name="Freeform 81"/>
              <p:cNvSpPr/>
              <p:nvPr/>
            </p:nvSpPr>
            <p:spPr>
              <a:xfrm>
                <a:off x="2184400" y="1930399"/>
                <a:ext cx="241300" cy="2184401"/>
              </a:xfrm>
              <a:custGeom>
                <a:avLst/>
                <a:gdLst>
                  <a:gd name="connsiteX0" fmla="*/ 0 w 420686"/>
                  <a:gd name="connsiteY0" fmla="*/ 0 h 1447800"/>
                  <a:gd name="connsiteX1" fmla="*/ 419100 w 420686"/>
                  <a:gd name="connsiteY1" fmla="*/ 215900 h 1447800"/>
                  <a:gd name="connsiteX2" fmla="*/ 152400 w 420686"/>
                  <a:gd name="connsiteY2" fmla="*/ 520700 h 1447800"/>
                  <a:gd name="connsiteX3" fmla="*/ 393700 w 420686"/>
                  <a:gd name="connsiteY3" fmla="*/ 812800 h 1447800"/>
                  <a:gd name="connsiteX4" fmla="*/ 127000 w 420686"/>
                  <a:gd name="connsiteY4" fmla="*/ 1155700 h 1447800"/>
                  <a:gd name="connsiteX5" fmla="*/ 355600 w 420686"/>
                  <a:gd name="connsiteY5" fmla="*/ 1447800 h 1447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20686" h="1447800">
                    <a:moveTo>
                      <a:pt x="0" y="0"/>
                    </a:moveTo>
                    <a:cubicBezTo>
                      <a:pt x="196850" y="64558"/>
                      <a:pt x="393700" y="129117"/>
                      <a:pt x="419100" y="215900"/>
                    </a:cubicBezTo>
                    <a:cubicBezTo>
                      <a:pt x="444500" y="302683"/>
                      <a:pt x="156633" y="421217"/>
                      <a:pt x="152400" y="520700"/>
                    </a:cubicBezTo>
                    <a:cubicBezTo>
                      <a:pt x="148167" y="620183"/>
                      <a:pt x="397933" y="706967"/>
                      <a:pt x="393700" y="812800"/>
                    </a:cubicBezTo>
                    <a:cubicBezTo>
                      <a:pt x="389467" y="918633"/>
                      <a:pt x="133350" y="1049867"/>
                      <a:pt x="127000" y="1155700"/>
                    </a:cubicBezTo>
                    <a:cubicBezTo>
                      <a:pt x="120650" y="1261533"/>
                      <a:pt x="355600" y="1447800"/>
                      <a:pt x="355600" y="1447800"/>
                    </a:cubicBezTo>
                  </a:path>
                </a:pathLst>
              </a:custGeom>
              <a:ln w="38100" cmpd="sng"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0000"/>
                  </a:solidFill>
                </a:endParaRPr>
              </a:p>
            </p:txBody>
          </p:sp>
        </p:grpSp>
      </p:grpSp>
      <p:cxnSp>
        <p:nvCxnSpPr>
          <p:cNvPr id="7" name="Straight Connector 6"/>
          <p:cNvCxnSpPr/>
          <p:nvPr/>
        </p:nvCxnSpPr>
        <p:spPr>
          <a:xfrm>
            <a:off x="1524000" y="2590800"/>
            <a:ext cx="1612900" cy="12700"/>
          </a:xfrm>
          <a:prstGeom prst="line">
            <a:avLst/>
          </a:prstGeom>
          <a:ln>
            <a:prstDash val="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83" name="Group 82"/>
          <p:cNvGrpSpPr/>
          <p:nvPr/>
        </p:nvGrpSpPr>
        <p:grpSpPr>
          <a:xfrm>
            <a:off x="6322441" y="2616199"/>
            <a:ext cx="560959" cy="1117601"/>
            <a:chOff x="5141341" y="2247899"/>
            <a:chExt cx="560959" cy="1117601"/>
          </a:xfrm>
        </p:grpSpPr>
        <p:grpSp>
          <p:nvGrpSpPr>
            <p:cNvPr id="84" name="Group 83"/>
            <p:cNvGrpSpPr/>
            <p:nvPr/>
          </p:nvGrpSpPr>
          <p:grpSpPr>
            <a:xfrm>
              <a:off x="5158274" y="2844799"/>
              <a:ext cx="544026" cy="520701"/>
              <a:chOff x="6148874" y="2679699"/>
              <a:chExt cx="544026" cy="520701"/>
            </a:xfrm>
          </p:grpSpPr>
          <p:sp>
            <p:nvSpPr>
              <p:cNvPr id="88" name="TextBox 87"/>
              <p:cNvSpPr txBox="1"/>
              <p:nvPr/>
            </p:nvSpPr>
            <p:spPr>
              <a:xfrm>
                <a:off x="6148874" y="2686063"/>
                <a:ext cx="49063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0000FF"/>
                    </a:solidFill>
                  </a:rPr>
                  <a:t>T2</a:t>
                </a:r>
                <a:endParaRPr lang="en-US" dirty="0">
                  <a:solidFill>
                    <a:srgbClr val="0000FF"/>
                  </a:solidFill>
                </a:endParaRPr>
              </a:p>
            </p:txBody>
          </p:sp>
          <p:sp>
            <p:nvSpPr>
              <p:cNvPr id="89" name="Freeform 88"/>
              <p:cNvSpPr/>
              <p:nvPr/>
            </p:nvSpPr>
            <p:spPr>
              <a:xfrm>
                <a:off x="6540500" y="2679699"/>
                <a:ext cx="152400" cy="520701"/>
              </a:xfrm>
              <a:custGeom>
                <a:avLst/>
                <a:gdLst>
                  <a:gd name="connsiteX0" fmla="*/ 0 w 420686"/>
                  <a:gd name="connsiteY0" fmla="*/ 0 h 1447800"/>
                  <a:gd name="connsiteX1" fmla="*/ 419100 w 420686"/>
                  <a:gd name="connsiteY1" fmla="*/ 215900 h 1447800"/>
                  <a:gd name="connsiteX2" fmla="*/ 152400 w 420686"/>
                  <a:gd name="connsiteY2" fmla="*/ 520700 h 1447800"/>
                  <a:gd name="connsiteX3" fmla="*/ 393700 w 420686"/>
                  <a:gd name="connsiteY3" fmla="*/ 812800 h 1447800"/>
                  <a:gd name="connsiteX4" fmla="*/ 127000 w 420686"/>
                  <a:gd name="connsiteY4" fmla="*/ 1155700 h 1447800"/>
                  <a:gd name="connsiteX5" fmla="*/ 355600 w 420686"/>
                  <a:gd name="connsiteY5" fmla="*/ 1447800 h 1447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20686" h="1447800">
                    <a:moveTo>
                      <a:pt x="0" y="0"/>
                    </a:moveTo>
                    <a:cubicBezTo>
                      <a:pt x="196850" y="64558"/>
                      <a:pt x="393700" y="129117"/>
                      <a:pt x="419100" y="215900"/>
                    </a:cubicBezTo>
                    <a:cubicBezTo>
                      <a:pt x="444500" y="302683"/>
                      <a:pt x="156633" y="421217"/>
                      <a:pt x="152400" y="520700"/>
                    </a:cubicBezTo>
                    <a:cubicBezTo>
                      <a:pt x="148167" y="620183"/>
                      <a:pt x="397933" y="706967"/>
                      <a:pt x="393700" y="812800"/>
                    </a:cubicBezTo>
                    <a:cubicBezTo>
                      <a:pt x="389467" y="918633"/>
                      <a:pt x="133350" y="1049867"/>
                      <a:pt x="127000" y="1155700"/>
                    </a:cubicBezTo>
                    <a:cubicBezTo>
                      <a:pt x="120650" y="1261533"/>
                      <a:pt x="355600" y="1447800"/>
                      <a:pt x="355600" y="1447800"/>
                    </a:cubicBezTo>
                  </a:path>
                </a:pathLst>
              </a:custGeom>
              <a:ln w="38100" cmpd="sng"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85" name="Group 84"/>
            <p:cNvGrpSpPr/>
            <p:nvPr/>
          </p:nvGrpSpPr>
          <p:grpSpPr>
            <a:xfrm>
              <a:off x="5141341" y="2247899"/>
              <a:ext cx="535559" cy="520701"/>
              <a:chOff x="5420741" y="3200399"/>
              <a:chExt cx="535559" cy="520701"/>
            </a:xfrm>
          </p:grpSpPr>
          <p:sp>
            <p:nvSpPr>
              <p:cNvPr id="86" name="TextBox 85"/>
              <p:cNvSpPr txBox="1"/>
              <p:nvPr/>
            </p:nvSpPr>
            <p:spPr>
              <a:xfrm>
                <a:off x="5420741" y="3223699"/>
                <a:ext cx="49063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T1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87" name="Freeform 86"/>
              <p:cNvSpPr/>
              <p:nvPr/>
            </p:nvSpPr>
            <p:spPr>
              <a:xfrm>
                <a:off x="5803900" y="3200399"/>
                <a:ext cx="152400" cy="520701"/>
              </a:xfrm>
              <a:custGeom>
                <a:avLst/>
                <a:gdLst>
                  <a:gd name="connsiteX0" fmla="*/ 0 w 420686"/>
                  <a:gd name="connsiteY0" fmla="*/ 0 h 1447800"/>
                  <a:gd name="connsiteX1" fmla="*/ 419100 w 420686"/>
                  <a:gd name="connsiteY1" fmla="*/ 215900 h 1447800"/>
                  <a:gd name="connsiteX2" fmla="*/ 152400 w 420686"/>
                  <a:gd name="connsiteY2" fmla="*/ 520700 h 1447800"/>
                  <a:gd name="connsiteX3" fmla="*/ 393700 w 420686"/>
                  <a:gd name="connsiteY3" fmla="*/ 812800 h 1447800"/>
                  <a:gd name="connsiteX4" fmla="*/ 127000 w 420686"/>
                  <a:gd name="connsiteY4" fmla="*/ 1155700 h 1447800"/>
                  <a:gd name="connsiteX5" fmla="*/ 355600 w 420686"/>
                  <a:gd name="connsiteY5" fmla="*/ 1447800 h 1447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20686" h="1447800">
                    <a:moveTo>
                      <a:pt x="0" y="0"/>
                    </a:moveTo>
                    <a:cubicBezTo>
                      <a:pt x="196850" y="64558"/>
                      <a:pt x="393700" y="129117"/>
                      <a:pt x="419100" y="215900"/>
                    </a:cubicBezTo>
                    <a:cubicBezTo>
                      <a:pt x="444500" y="302683"/>
                      <a:pt x="156633" y="421217"/>
                      <a:pt x="152400" y="520700"/>
                    </a:cubicBezTo>
                    <a:cubicBezTo>
                      <a:pt x="148167" y="620183"/>
                      <a:pt x="397933" y="706967"/>
                      <a:pt x="393700" y="812800"/>
                    </a:cubicBezTo>
                    <a:cubicBezTo>
                      <a:pt x="389467" y="918633"/>
                      <a:pt x="133350" y="1049867"/>
                      <a:pt x="127000" y="1155700"/>
                    </a:cubicBezTo>
                    <a:cubicBezTo>
                      <a:pt x="120650" y="1261533"/>
                      <a:pt x="355600" y="1447800"/>
                      <a:pt x="355600" y="1447800"/>
                    </a:cubicBezTo>
                  </a:path>
                </a:pathLst>
              </a:custGeom>
              <a:ln w="38100" cmpd="sng"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0000"/>
                  </a:solidFill>
                </a:endParaRPr>
              </a:p>
            </p:txBody>
          </p:sp>
        </p:grpSp>
      </p:grpSp>
      <p:grpSp>
        <p:nvGrpSpPr>
          <p:cNvPr id="90" name="Group 89"/>
          <p:cNvGrpSpPr/>
          <p:nvPr/>
        </p:nvGrpSpPr>
        <p:grpSpPr>
          <a:xfrm>
            <a:off x="7266474" y="2628899"/>
            <a:ext cx="544026" cy="1104901"/>
            <a:chOff x="6085374" y="2260599"/>
            <a:chExt cx="544026" cy="1104901"/>
          </a:xfrm>
        </p:grpSpPr>
        <p:grpSp>
          <p:nvGrpSpPr>
            <p:cNvPr id="91" name="Group 90"/>
            <p:cNvGrpSpPr/>
            <p:nvPr/>
          </p:nvGrpSpPr>
          <p:grpSpPr>
            <a:xfrm>
              <a:off x="6085374" y="2260599"/>
              <a:ext cx="544026" cy="520701"/>
              <a:chOff x="6148874" y="2679699"/>
              <a:chExt cx="544026" cy="520701"/>
            </a:xfrm>
          </p:grpSpPr>
          <p:sp>
            <p:nvSpPr>
              <p:cNvPr id="95" name="TextBox 94"/>
              <p:cNvSpPr txBox="1"/>
              <p:nvPr/>
            </p:nvSpPr>
            <p:spPr>
              <a:xfrm>
                <a:off x="6148874" y="2686063"/>
                <a:ext cx="49063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0000FF"/>
                    </a:solidFill>
                  </a:rPr>
                  <a:t>T2</a:t>
                </a:r>
                <a:endParaRPr lang="en-US" dirty="0">
                  <a:solidFill>
                    <a:srgbClr val="0000FF"/>
                  </a:solidFill>
                </a:endParaRPr>
              </a:p>
            </p:txBody>
          </p:sp>
          <p:sp>
            <p:nvSpPr>
              <p:cNvPr id="96" name="Freeform 95"/>
              <p:cNvSpPr/>
              <p:nvPr/>
            </p:nvSpPr>
            <p:spPr>
              <a:xfrm>
                <a:off x="6540500" y="2679699"/>
                <a:ext cx="152400" cy="520701"/>
              </a:xfrm>
              <a:custGeom>
                <a:avLst/>
                <a:gdLst>
                  <a:gd name="connsiteX0" fmla="*/ 0 w 420686"/>
                  <a:gd name="connsiteY0" fmla="*/ 0 h 1447800"/>
                  <a:gd name="connsiteX1" fmla="*/ 419100 w 420686"/>
                  <a:gd name="connsiteY1" fmla="*/ 215900 h 1447800"/>
                  <a:gd name="connsiteX2" fmla="*/ 152400 w 420686"/>
                  <a:gd name="connsiteY2" fmla="*/ 520700 h 1447800"/>
                  <a:gd name="connsiteX3" fmla="*/ 393700 w 420686"/>
                  <a:gd name="connsiteY3" fmla="*/ 812800 h 1447800"/>
                  <a:gd name="connsiteX4" fmla="*/ 127000 w 420686"/>
                  <a:gd name="connsiteY4" fmla="*/ 1155700 h 1447800"/>
                  <a:gd name="connsiteX5" fmla="*/ 355600 w 420686"/>
                  <a:gd name="connsiteY5" fmla="*/ 1447800 h 1447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20686" h="1447800">
                    <a:moveTo>
                      <a:pt x="0" y="0"/>
                    </a:moveTo>
                    <a:cubicBezTo>
                      <a:pt x="196850" y="64558"/>
                      <a:pt x="393700" y="129117"/>
                      <a:pt x="419100" y="215900"/>
                    </a:cubicBezTo>
                    <a:cubicBezTo>
                      <a:pt x="444500" y="302683"/>
                      <a:pt x="156633" y="421217"/>
                      <a:pt x="152400" y="520700"/>
                    </a:cubicBezTo>
                    <a:cubicBezTo>
                      <a:pt x="148167" y="620183"/>
                      <a:pt x="397933" y="706967"/>
                      <a:pt x="393700" y="812800"/>
                    </a:cubicBezTo>
                    <a:cubicBezTo>
                      <a:pt x="389467" y="918633"/>
                      <a:pt x="133350" y="1049867"/>
                      <a:pt x="127000" y="1155700"/>
                    </a:cubicBezTo>
                    <a:cubicBezTo>
                      <a:pt x="120650" y="1261533"/>
                      <a:pt x="355600" y="1447800"/>
                      <a:pt x="355600" y="1447800"/>
                    </a:cubicBezTo>
                  </a:path>
                </a:pathLst>
              </a:custGeom>
              <a:ln w="38100" cmpd="sng"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92" name="Group 91"/>
            <p:cNvGrpSpPr/>
            <p:nvPr/>
          </p:nvGrpSpPr>
          <p:grpSpPr>
            <a:xfrm>
              <a:off x="6093841" y="2844799"/>
              <a:ext cx="535559" cy="520701"/>
              <a:chOff x="5420741" y="3200399"/>
              <a:chExt cx="535559" cy="520701"/>
            </a:xfrm>
          </p:grpSpPr>
          <p:sp>
            <p:nvSpPr>
              <p:cNvPr id="93" name="TextBox 92"/>
              <p:cNvSpPr txBox="1"/>
              <p:nvPr/>
            </p:nvSpPr>
            <p:spPr>
              <a:xfrm>
                <a:off x="5420741" y="3223699"/>
                <a:ext cx="49063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T1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94" name="Freeform 93"/>
              <p:cNvSpPr/>
              <p:nvPr/>
            </p:nvSpPr>
            <p:spPr>
              <a:xfrm>
                <a:off x="5803900" y="3200399"/>
                <a:ext cx="152400" cy="520701"/>
              </a:xfrm>
              <a:custGeom>
                <a:avLst/>
                <a:gdLst>
                  <a:gd name="connsiteX0" fmla="*/ 0 w 420686"/>
                  <a:gd name="connsiteY0" fmla="*/ 0 h 1447800"/>
                  <a:gd name="connsiteX1" fmla="*/ 419100 w 420686"/>
                  <a:gd name="connsiteY1" fmla="*/ 215900 h 1447800"/>
                  <a:gd name="connsiteX2" fmla="*/ 152400 w 420686"/>
                  <a:gd name="connsiteY2" fmla="*/ 520700 h 1447800"/>
                  <a:gd name="connsiteX3" fmla="*/ 393700 w 420686"/>
                  <a:gd name="connsiteY3" fmla="*/ 812800 h 1447800"/>
                  <a:gd name="connsiteX4" fmla="*/ 127000 w 420686"/>
                  <a:gd name="connsiteY4" fmla="*/ 1155700 h 1447800"/>
                  <a:gd name="connsiteX5" fmla="*/ 355600 w 420686"/>
                  <a:gd name="connsiteY5" fmla="*/ 1447800 h 1447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20686" h="1447800">
                    <a:moveTo>
                      <a:pt x="0" y="0"/>
                    </a:moveTo>
                    <a:cubicBezTo>
                      <a:pt x="196850" y="64558"/>
                      <a:pt x="393700" y="129117"/>
                      <a:pt x="419100" y="215900"/>
                    </a:cubicBezTo>
                    <a:cubicBezTo>
                      <a:pt x="444500" y="302683"/>
                      <a:pt x="156633" y="421217"/>
                      <a:pt x="152400" y="520700"/>
                    </a:cubicBezTo>
                    <a:cubicBezTo>
                      <a:pt x="148167" y="620183"/>
                      <a:pt x="397933" y="706967"/>
                      <a:pt x="393700" y="812800"/>
                    </a:cubicBezTo>
                    <a:cubicBezTo>
                      <a:pt x="389467" y="918633"/>
                      <a:pt x="133350" y="1049867"/>
                      <a:pt x="127000" y="1155700"/>
                    </a:cubicBezTo>
                    <a:cubicBezTo>
                      <a:pt x="120650" y="1261533"/>
                      <a:pt x="355600" y="1447800"/>
                      <a:pt x="355600" y="1447800"/>
                    </a:cubicBezTo>
                  </a:path>
                </a:pathLst>
              </a:custGeom>
              <a:ln w="38100" cmpd="sng"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0000"/>
                  </a:solidFill>
                </a:endParaRPr>
              </a:p>
            </p:txBody>
          </p:sp>
        </p:grpSp>
      </p:grpSp>
      <p:grpSp>
        <p:nvGrpSpPr>
          <p:cNvPr id="34" name="Group 33"/>
          <p:cNvGrpSpPr/>
          <p:nvPr/>
        </p:nvGrpSpPr>
        <p:grpSpPr>
          <a:xfrm>
            <a:off x="1397000" y="1752600"/>
            <a:ext cx="4838700" cy="2133600"/>
            <a:chOff x="1397000" y="1752600"/>
            <a:chExt cx="4838700" cy="2133600"/>
          </a:xfrm>
        </p:grpSpPr>
        <p:sp>
          <p:nvSpPr>
            <p:cNvPr id="21" name="Oval 20"/>
            <p:cNvSpPr/>
            <p:nvPr/>
          </p:nvSpPr>
          <p:spPr>
            <a:xfrm>
              <a:off x="4533900" y="1765300"/>
              <a:ext cx="787400" cy="1600200"/>
            </a:xfrm>
            <a:prstGeom prst="ellipse">
              <a:avLst/>
            </a:prstGeom>
            <a:solidFill>
              <a:schemeClr val="lt1">
                <a:alpha val="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Oval 97"/>
            <p:cNvSpPr/>
            <p:nvPr/>
          </p:nvSpPr>
          <p:spPr>
            <a:xfrm>
              <a:off x="5448300" y="1765300"/>
              <a:ext cx="787400" cy="1600200"/>
            </a:xfrm>
            <a:prstGeom prst="ellipse">
              <a:avLst/>
            </a:prstGeom>
            <a:solidFill>
              <a:schemeClr val="lt1">
                <a:alpha val="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Oval 103"/>
            <p:cNvSpPr/>
            <p:nvPr/>
          </p:nvSpPr>
          <p:spPr>
            <a:xfrm rot="5400000">
              <a:off x="1860550" y="1289050"/>
              <a:ext cx="787400" cy="1714500"/>
            </a:xfrm>
            <a:prstGeom prst="ellipse">
              <a:avLst/>
            </a:prstGeom>
            <a:solidFill>
              <a:schemeClr val="lt1">
                <a:alpha val="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5" name="Straight Arrow Connector 24"/>
            <p:cNvCxnSpPr/>
            <p:nvPr/>
          </p:nvCxnSpPr>
          <p:spPr>
            <a:xfrm>
              <a:off x="2254250" y="2565400"/>
              <a:ext cx="1631950" cy="13208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>
              <a:stCxn id="21" idx="3"/>
            </p:cNvCxnSpPr>
            <p:nvPr/>
          </p:nvCxnSpPr>
          <p:spPr>
            <a:xfrm flipH="1">
              <a:off x="4419600" y="3131156"/>
              <a:ext cx="229612" cy="72964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>
              <a:stCxn id="98" idx="3"/>
            </p:cNvCxnSpPr>
            <p:nvPr/>
          </p:nvCxnSpPr>
          <p:spPr>
            <a:xfrm flipH="1">
              <a:off x="4660900" y="3131156"/>
              <a:ext cx="902712" cy="74234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3" name="Rounded Rectangular Callout 12"/>
          <p:cNvSpPr/>
          <p:nvPr/>
        </p:nvSpPr>
        <p:spPr>
          <a:xfrm>
            <a:off x="5435600" y="3955752"/>
            <a:ext cx="2108200" cy="740664"/>
          </a:xfrm>
          <a:prstGeom prst="wedgeRoundRectCallout">
            <a:avLst>
              <a:gd name="adj1" fmla="val -60038"/>
              <a:gd name="adj2" fmla="val 26435"/>
              <a:gd name="adj3" fmla="val 166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400" dirty="0" smtClean="0"/>
              <a:t>Do replica states match?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3098800" y="3873500"/>
            <a:ext cx="2133600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Each epoch has three replicas</a:t>
            </a:r>
            <a:endParaRPr lang="en-US" sz="2400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123894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64372564"/>
              </p:ext>
            </p:extLst>
          </p:nvPr>
        </p:nvGraphicFramePr>
        <p:xfrm>
          <a:off x="1886374" y="1212318"/>
          <a:ext cx="6366933" cy="445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22311"/>
                <a:gridCol w="2122311"/>
                <a:gridCol w="212231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0000"/>
                          </a:solidFill>
                        </a:rPr>
                        <a:t>Outcomes</a:t>
                      </a:r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0000"/>
                          </a:solidFill>
                        </a:rPr>
                        <a:t>Likely bug</a:t>
                      </a:r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0000"/>
                          </a:solidFill>
                        </a:rPr>
                        <a:t>Survival strategy</a:t>
                      </a:r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A-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AA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None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Commit A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F-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FF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Non-race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bug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Rollback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A-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AB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/A-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BA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Type I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Rollback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A-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AF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/A-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FA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Type I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Commit A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F-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FA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/F-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AF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Type I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Commit A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A-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BB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Type II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Commit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B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A-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BC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Type II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Commit B or C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F-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AA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Type II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Commit A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F-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AB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Type II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Commit A or B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A-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BF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/A-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FB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Multiple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Rollback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A-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FF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Multiple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Rollback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Analyzing epoch outcomes for survival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Kaushik Veeraraghavan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33B6-1535-5542-BC41-31F1B0B21FB7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347915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584802926"/>
              </p:ext>
            </p:extLst>
          </p:nvPr>
        </p:nvGraphicFramePr>
        <p:xfrm>
          <a:off x="1886374" y="1212318"/>
          <a:ext cx="6366933" cy="445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22311"/>
                <a:gridCol w="2122311"/>
                <a:gridCol w="212231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0000"/>
                          </a:solidFill>
                        </a:rPr>
                        <a:t>Outcomes</a:t>
                      </a:r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0000"/>
                          </a:solidFill>
                        </a:rPr>
                        <a:t>Likely bug</a:t>
                      </a:r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0000"/>
                          </a:solidFill>
                        </a:rPr>
                        <a:t>Survival strategy</a:t>
                      </a:r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A-</a:t>
                      </a:r>
                      <a:r>
                        <a:rPr lang="en-US" b="1" dirty="0" smtClean="0"/>
                        <a:t>AA</a:t>
                      </a:r>
                      <a:endParaRPr lang="en-US" b="1" dirty="0"/>
                    </a:p>
                  </a:txBody>
                  <a:tcP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None</a:t>
                      </a:r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Commit A</a:t>
                      </a:r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F-</a:t>
                      </a:r>
                      <a:r>
                        <a:rPr lang="en-US" b="1" dirty="0" smtClean="0"/>
                        <a:t>FF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Non-race</a:t>
                      </a:r>
                      <a:r>
                        <a:rPr lang="en-US" baseline="0" dirty="0" smtClean="0"/>
                        <a:t> bug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Rollback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A-</a:t>
                      </a:r>
                      <a:r>
                        <a:rPr lang="en-US" b="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AB</a:t>
                      </a:r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/A-</a:t>
                      </a:r>
                      <a:r>
                        <a:rPr lang="en-US" b="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BA</a:t>
                      </a:r>
                      <a:endParaRPr lang="en-US" b="1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Type I</a:t>
                      </a:r>
                      <a:endParaRPr 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Rollback</a:t>
                      </a:r>
                      <a:endParaRPr 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A-</a:t>
                      </a:r>
                      <a:r>
                        <a:rPr lang="en-US" b="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AF</a:t>
                      </a:r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/A-</a:t>
                      </a:r>
                      <a:r>
                        <a:rPr lang="en-US" b="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FA</a:t>
                      </a:r>
                      <a:endParaRPr lang="en-US" b="1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Type I</a:t>
                      </a:r>
                      <a:endParaRPr 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Commit A</a:t>
                      </a:r>
                      <a:endParaRPr 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F-</a:t>
                      </a:r>
                      <a:r>
                        <a:rPr lang="en-US" b="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FA</a:t>
                      </a:r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/F-</a:t>
                      </a:r>
                      <a:r>
                        <a:rPr lang="en-US" b="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AF</a:t>
                      </a:r>
                      <a:endParaRPr lang="en-US" b="1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Type I</a:t>
                      </a:r>
                      <a:endParaRPr 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Commit A</a:t>
                      </a:r>
                      <a:endParaRPr 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A-</a:t>
                      </a:r>
                      <a:r>
                        <a:rPr lang="en-US" b="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BB</a:t>
                      </a:r>
                      <a:endParaRPr lang="en-US" b="1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Type II</a:t>
                      </a:r>
                      <a:endParaRPr 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Commit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 B</a:t>
                      </a:r>
                      <a:endParaRPr 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A-</a:t>
                      </a:r>
                      <a:r>
                        <a:rPr lang="en-US" b="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BC</a:t>
                      </a:r>
                      <a:endParaRPr lang="en-US" b="1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Type II</a:t>
                      </a:r>
                      <a:endParaRPr 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Commit B or C</a:t>
                      </a:r>
                      <a:endParaRPr 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F-</a:t>
                      </a:r>
                      <a:r>
                        <a:rPr lang="en-US" b="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AA</a:t>
                      </a:r>
                      <a:endParaRPr lang="en-US" b="1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Type II</a:t>
                      </a:r>
                      <a:endParaRPr 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Commit A</a:t>
                      </a:r>
                      <a:endParaRPr 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F-</a:t>
                      </a:r>
                      <a:r>
                        <a:rPr lang="en-US" b="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AB</a:t>
                      </a:r>
                      <a:endParaRPr lang="en-US" b="1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Type II</a:t>
                      </a:r>
                      <a:endParaRPr 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Commit A or B</a:t>
                      </a:r>
                      <a:endParaRPr 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A-</a:t>
                      </a:r>
                      <a:r>
                        <a:rPr lang="en-US" b="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BF</a:t>
                      </a:r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/A-</a:t>
                      </a:r>
                      <a:r>
                        <a:rPr lang="en-US" b="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FB</a:t>
                      </a:r>
                      <a:endParaRPr lang="en-US" b="1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Multiple</a:t>
                      </a:r>
                      <a:endParaRPr 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Rollback</a:t>
                      </a:r>
                      <a:endParaRPr 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A-</a:t>
                      </a:r>
                      <a:r>
                        <a:rPr lang="en-US" b="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FF</a:t>
                      </a:r>
                      <a:endParaRPr lang="en-US" b="1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Multiple</a:t>
                      </a:r>
                      <a:endParaRPr 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Rollback</a:t>
                      </a:r>
                      <a:endParaRPr 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2292774" y="1659466"/>
            <a:ext cx="5723466" cy="616373"/>
          </a:xfrm>
          <a:prstGeom prst="roundRect">
            <a:avLst/>
          </a:prstGeom>
          <a:solidFill>
            <a:schemeClr val="lt1">
              <a:alpha val="0"/>
            </a:schemeClr>
          </a:solidFill>
          <a:ln w="31750">
            <a:solidFill>
              <a:schemeClr val="accent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Analyzing epoch outcomes for survival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Kaushik Veeraraghavan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33B6-1535-5542-BC41-31F1B0B21FB7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14" name="Rounded Rectangular Callout 13"/>
          <p:cNvSpPr/>
          <p:nvPr/>
        </p:nvSpPr>
        <p:spPr>
          <a:xfrm>
            <a:off x="233680" y="1625600"/>
            <a:ext cx="1767840" cy="670560"/>
          </a:xfrm>
          <a:prstGeom prst="wedgeRoundRectCallout">
            <a:avLst>
              <a:gd name="adj1" fmla="val 65337"/>
              <a:gd name="adj2" fmla="val -16952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All replicas agree</a:t>
            </a:r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954377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645343259"/>
              </p:ext>
            </p:extLst>
          </p:nvPr>
        </p:nvGraphicFramePr>
        <p:xfrm>
          <a:off x="1886374" y="1212318"/>
          <a:ext cx="6366933" cy="445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22311"/>
                <a:gridCol w="2122311"/>
                <a:gridCol w="212231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0000"/>
                          </a:solidFill>
                        </a:rPr>
                        <a:t>Outcomes</a:t>
                      </a:r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0000"/>
                          </a:solidFill>
                        </a:rPr>
                        <a:t>Likely bug</a:t>
                      </a:r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0000"/>
                          </a:solidFill>
                        </a:rPr>
                        <a:t>Survival strategy</a:t>
                      </a:r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A6A6A6"/>
                          </a:solidFill>
                        </a:rPr>
                        <a:t>A-</a:t>
                      </a:r>
                      <a:r>
                        <a:rPr lang="en-US" b="1" dirty="0" smtClean="0">
                          <a:solidFill>
                            <a:srgbClr val="A6A6A6"/>
                          </a:solidFill>
                        </a:rPr>
                        <a:t>AA</a:t>
                      </a:r>
                      <a:endParaRPr lang="en-US" b="1" dirty="0">
                        <a:solidFill>
                          <a:srgbClr val="A6A6A6"/>
                        </a:solidFill>
                      </a:endParaRPr>
                    </a:p>
                  </a:txBody>
                  <a:tcP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A6A6A6"/>
                          </a:solidFill>
                        </a:rPr>
                        <a:t>None</a:t>
                      </a:r>
                      <a:endParaRPr lang="en-US" dirty="0">
                        <a:solidFill>
                          <a:srgbClr val="A6A6A6"/>
                        </a:solidFill>
                      </a:endParaRPr>
                    </a:p>
                  </a:txBody>
                  <a:tcP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A6A6A6"/>
                          </a:solidFill>
                        </a:rPr>
                        <a:t>Commit A</a:t>
                      </a:r>
                      <a:endParaRPr lang="en-US" dirty="0">
                        <a:solidFill>
                          <a:srgbClr val="A6A6A6"/>
                        </a:solidFill>
                      </a:endParaRPr>
                    </a:p>
                  </a:txBody>
                  <a:tcP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A6A6A6"/>
                          </a:solidFill>
                        </a:rPr>
                        <a:t>F-</a:t>
                      </a:r>
                      <a:r>
                        <a:rPr lang="en-US" b="1" dirty="0" smtClean="0">
                          <a:solidFill>
                            <a:srgbClr val="A6A6A6"/>
                          </a:solidFill>
                        </a:rPr>
                        <a:t>FF</a:t>
                      </a:r>
                      <a:endParaRPr lang="en-US" b="1" dirty="0">
                        <a:solidFill>
                          <a:srgbClr val="A6A6A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A6A6A6"/>
                          </a:solidFill>
                        </a:rPr>
                        <a:t>Non-race</a:t>
                      </a:r>
                      <a:r>
                        <a:rPr lang="en-US" baseline="0" dirty="0" smtClean="0">
                          <a:solidFill>
                            <a:srgbClr val="A6A6A6"/>
                          </a:solidFill>
                        </a:rPr>
                        <a:t> bug</a:t>
                      </a:r>
                      <a:endParaRPr lang="en-US" dirty="0">
                        <a:solidFill>
                          <a:srgbClr val="A6A6A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A6A6A6"/>
                          </a:solidFill>
                        </a:rPr>
                        <a:t>Rollback</a:t>
                      </a:r>
                      <a:endParaRPr lang="en-US" dirty="0">
                        <a:solidFill>
                          <a:srgbClr val="A6A6A6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A-</a:t>
                      </a:r>
                      <a:r>
                        <a:rPr lang="en-US" b="1" dirty="0" smtClean="0"/>
                        <a:t>AB</a:t>
                      </a:r>
                      <a:r>
                        <a:rPr lang="en-US" dirty="0" smtClean="0"/>
                        <a:t>/A-</a:t>
                      </a:r>
                      <a:r>
                        <a:rPr lang="en-US" b="1" dirty="0" smtClean="0"/>
                        <a:t>BA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Type 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Rollback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A-</a:t>
                      </a:r>
                      <a:r>
                        <a:rPr lang="en-US" b="1" dirty="0" smtClean="0"/>
                        <a:t>AF</a:t>
                      </a:r>
                      <a:r>
                        <a:rPr lang="en-US" dirty="0" smtClean="0"/>
                        <a:t>/A-</a:t>
                      </a:r>
                      <a:r>
                        <a:rPr lang="en-US" b="1" dirty="0" smtClean="0"/>
                        <a:t>FA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Type 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Commit 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F-</a:t>
                      </a:r>
                      <a:r>
                        <a:rPr lang="en-US" b="1" dirty="0" smtClean="0"/>
                        <a:t>FA</a:t>
                      </a:r>
                      <a:r>
                        <a:rPr lang="en-US" dirty="0" smtClean="0"/>
                        <a:t>/F-</a:t>
                      </a:r>
                      <a:r>
                        <a:rPr lang="en-US" b="1" dirty="0" smtClean="0"/>
                        <a:t>AF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Type 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Commit 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A6A6A6"/>
                          </a:solidFill>
                        </a:rPr>
                        <a:t>A-</a:t>
                      </a:r>
                      <a:r>
                        <a:rPr lang="en-US" b="1" dirty="0" smtClean="0">
                          <a:solidFill>
                            <a:srgbClr val="A6A6A6"/>
                          </a:solidFill>
                        </a:rPr>
                        <a:t>BB</a:t>
                      </a:r>
                      <a:endParaRPr lang="en-US" b="1" dirty="0">
                        <a:solidFill>
                          <a:srgbClr val="A6A6A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A6A6A6"/>
                          </a:solidFill>
                        </a:rPr>
                        <a:t>Type II</a:t>
                      </a:r>
                      <a:endParaRPr lang="en-US" dirty="0">
                        <a:solidFill>
                          <a:srgbClr val="A6A6A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A6A6A6"/>
                          </a:solidFill>
                        </a:rPr>
                        <a:t>Commit</a:t>
                      </a:r>
                      <a:r>
                        <a:rPr lang="en-US" baseline="0" dirty="0" smtClean="0">
                          <a:solidFill>
                            <a:srgbClr val="A6A6A6"/>
                          </a:solidFill>
                        </a:rPr>
                        <a:t> B</a:t>
                      </a:r>
                      <a:endParaRPr lang="en-US" dirty="0">
                        <a:solidFill>
                          <a:srgbClr val="A6A6A6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A6A6A6"/>
                          </a:solidFill>
                        </a:rPr>
                        <a:t>A-</a:t>
                      </a:r>
                      <a:r>
                        <a:rPr lang="en-US" b="1" dirty="0" smtClean="0">
                          <a:solidFill>
                            <a:srgbClr val="A6A6A6"/>
                          </a:solidFill>
                        </a:rPr>
                        <a:t>BC</a:t>
                      </a:r>
                      <a:endParaRPr lang="en-US" b="1" dirty="0">
                        <a:solidFill>
                          <a:srgbClr val="A6A6A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A6A6A6"/>
                          </a:solidFill>
                        </a:rPr>
                        <a:t>Type II</a:t>
                      </a:r>
                      <a:endParaRPr lang="en-US" dirty="0">
                        <a:solidFill>
                          <a:srgbClr val="A6A6A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A6A6A6"/>
                          </a:solidFill>
                        </a:rPr>
                        <a:t>Commit B or C</a:t>
                      </a:r>
                      <a:endParaRPr lang="en-US" dirty="0">
                        <a:solidFill>
                          <a:srgbClr val="A6A6A6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A6A6A6"/>
                          </a:solidFill>
                        </a:rPr>
                        <a:t>F-</a:t>
                      </a:r>
                      <a:r>
                        <a:rPr lang="en-US" b="1" dirty="0" smtClean="0">
                          <a:solidFill>
                            <a:srgbClr val="A6A6A6"/>
                          </a:solidFill>
                        </a:rPr>
                        <a:t>AA</a:t>
                      </a:r>
                      <a:endParaRPr lang="en-US" b="1" dirty="0">
                        <a:solidFill>
                          <a:srgbClr val="A6A6A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A6A6A6"/>
                          </a:solidFill>
                        </a:rPr>
                        <a:t>Type II</a:t>
                      </a:r>
                      <a:endParaRPr lang="en-US" dirty="0">
                        <a:solidFill>
                          <a:srgbClr val="A6A6A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A6A6A6"/>
                          </a:solidFill>
                        </a:rPr>
                        <a:t>Commit A</a:t>
                      </a:r>
                      <a:endParaRPr lang="en-US" dirty="0">
                        <a:solidFill>
                          <a:srgbClr val="A6A6A6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A6A6A6"/>
                          </a:solidFill>
                        </a:rPr>
                        <a:t>F-</a:t>
                      </a:r>
                      <a:r>
                        <a:rPr lang="en-US" b="1" dirty="0" smtClean="0">
                          <a:solidFill>
                            <a:srgbClr val="A6A6A6"/>
                          </a:solidFill>
                        </a:rPr>
                        <a:t>AB</a:t>
                      </a:r>
                      <a:endParaRPr lang="en-US" b="1" dirty="0">
                        <a:solidFill>
                          <a:srgbClr val="A6A6A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A6A6A6"/>
                          </a:solidFill>
                        </a:rPr>
                        <a:t>Type II</a:t>
                      </a:r>
                      <a:endParaRPr lang="en-US" dirty="0">
                        <a:solidFill>
                          <a:srgbClr val="A6A6A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A6A6A6"/>
                          </a:solidFill>
                        </a:rPr>
                        <a:t>Commit A or B</a:t>
                      </a:r>
                      <a:endParaRPr lang="en-US" dirty="0">
                        <a:solidFill>
                          <a:srgbClr val="A6A6A6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A6A6A6"/>
                          </a:solidFill>
                        </a:rPr>
                        <a:t>A-</a:t>
                      </a:r>
                      <a:r>
                        <a:rPr lang="en-US" b="1" dirty="0" smtClean="0">
                          <a:solidFill>
                            <a:srgbClr val="A6A6A6"/>
                          </a:solidFill>
                        </a:rPr>
                        <a:t>BF</a:t>
                      </a:r>
                      <a:r>
                        <a:rPr lang="en-US" dirty="0" smtClean="0">
                          <a:solidFill>
                            <a:srgbClr val="A6A6A6"/>
                          </a:solidFill>
                        </a:rPr>
                        <a:t>/A-</a:t>
                      </a:r>
                      <a:r>
                        <a:rPr lang="en-US" b="1" dirty="0" smtClean="0">
                          <a:solidFill>
                            <a:srgbClr val="A6A6A6"/>
                          </a:solidFill>
                        </a:rPr>
                        <a:t>FB</a:t>
                      </a:r>
                      <a:endParaRPr lang="en-US" b="1" dirty="0">
                        <a:solidFill>
                          <a:srgbClr val="A6A6A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A6A6A6"/>
                          </a:solidFill>
                        </a:rPr>
                        <a:t>Multiple</a:t>
                      </a:r>
                      <a:endParaRPr lang="en-US" dirty="0">
                        <a:solidFill>
                          <a:srgbClr val="A6A6A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A6A6A6"/>
                          </a:solidFill>
                        </a:rPr>
                        <a:t>Rollback</a:t>
                      </a:r>
                      <a:endParaRPr lang="en-US" dirty="0">
                        <a:solidFill>
                          <a:srgbClr val="A6A6A6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A6A6A6"/>
                          </a:solidFill>
                        </a:rPr>
                        <a:t>A-</a:t>
                      </a:r>
                      <a:r>
                        <a:rPr lang="en-US" b="1" dirty="0" smtClean="0">
                          <a:solidFill>
                            <a:srgbClr val="A6A6A6"/>
                          </a:solidFill>
                        </a:rPr>
                        <a:t>FF</a:t>
                      </a:r>
                      <a:endParaRPr lang="en-US" b="1" dirty="0">
                        <a:solidFill>
                          <a:srgbClr val="A6A6A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A6A6A6"/>
                          </a:solidFill>
                        </a:rPr>
                        <a:t>Multiple</a:t>
                      </a:r>
                      <a:endParaRPr lang="en-US" dirty="0">
                        <a:solidFill>
                          <a:srgbClr val="A6A6A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A6A6A6"/>
                          </a:solidFill>
                        </a:rPr>
                        <a:t>Rollback</a:t>
                      </a:r>
                      <a:endParaRPr lang="en-US" dirty="0">
                        <a:solidFill>
                          <a:srgbClr val="A6A6A6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Rounded Rectangle 9"/>
          <p:cNvSpPr/>
          <p:nvPr/>
        </p:nvSpPr>
        <p:spPr>
          <a:xfrm>
            <a:off x="2292774" y="2387589"/>
            <a:ext cx="5723466" cy="1016012"/>
          </a:xfrm>
          <a:prstGeom prst="roundRect">
            <a:avLst/>
          </a:prstGeom>
          <a:solidFill>
            <a:schemeClr val="lt1">
              <a:alpha val="0"/>
            </a:schemeClr>
          </a:solidFill>
          <a:ln w="31750">
            <a:solidFill>
              <a:schemeClr val="accent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Analyzing epoch outcomes for survival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Kaushik Veeraraghavan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33B6-1535-5542-BC41-31F1B0B21FB7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15" name="Rounded Rectangular Callout 14"/>
          <p:cNvSpPr/>
          <p:nvPr/>
        </p:nvSpPr>
        <p:spPr>
          <a:xfrm>
            <a:off x="208955" y="2438400"/>
            <a:ext cx="1792565" cy="965200"/>
          </a:xfrm>
          <a:prstGeom prst="wedgeRoundRectCallout">
            <a:avLst>
              <a:gd name="adj1" fmla="val 65337"/>
              <a:gd name="adj2" fmla="val -16952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Two outcomes/trailing replicas differ</a:t>
            </a:r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347915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137596923"/>
              </p:ext>
            </p:extLst>
          </p:nvPr>
        </p:nvGraphicFramePr>
        <p:xfrm>
          <a:off x="1886374" y="1212318"/>
          <a:ext cx="6366933" cy="445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22311"/>
                <a:gridCol w="2122311"/>
                <a:gridCol w="212231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0000"/>
                          </a:solidFill>
                        </a:rPr>
                        <a:t>Outcomes</a:t>
                      </a:r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0000"/>
                          </a:solidFill>
                        </a:rPr>
                        <a:t>Likely bug</a:t>
                      </a:r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0000"/>
                          </a:solidFill>
                        </a:rPr>
                        <a:t>Survival strategy</a:t>
                      </a:r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A6A6A6"/>
                          </a:solidFill>
                        </a:rPr>
                        <a:t>A-</a:t>
                      </a:r>
                      <a:r>
                        <a:rPr lang="en-US" b="1" dirty="0" smtClean="0">
                          <a:solidFill>
                            <a:srgbClr val="A6A6A6"/>
                          </a:solidFill>
                        </a:rPr>
                        <a:t>AA</a:t>
                      </a:r>
                      <a:endParaRPr lang="en-US" b="1" dirty="0">
                        <a:solidFill>
                          <a:srgbClr val="A6A6A6"/>
                        </a:solidFill>
                      </a:endParaRPr>
                    </a:p>
                  </a:txBody>
                  <a:tcP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A6A6A6"/>
                          </a:solidFill>
                        </a:rPr>
                        <a:t>None</a:t>
                      </a:r>
                      <a:endParaRPr lang="en-US" dirty="0">
                        <a:solidFill>
                          <a:srgbClr val="A6A6A6"/>
                        </a:solidFill>
                      </a:endParaRPr>
                    </a:p>
                  </a:txBody>
                  <a:tcP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A6A6A6"/>
                          </a:solidFill>
                        </a:rPr>
                        <a:t>Commit A</a:t>
                      </a:r>
                      <a:endParaRPr lang="en-US" dirty="0">
                        <a:solidFill>
                          <a:srgbClr val="A6A6A6"/>
                        </a:solidFill>
                      </a:endParaRPr>
                    </a:p>
                  </a:txBody>
                  <a:tcP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A6A6A6"/>
                          </a:solidFill>
                        </a:rPr>
                        <a:t>F-</a:t>
                      </a:r>
                      <a:r>
                        <a:rPr lang="en-US" b="1" dirty="0" smtClean="0">
                          <a:solidFill>
                            <a:srgbClr val="A6A6A6"/>
                          </a:solidFill>
                        </a:rPr>
                        <a:t>FF</a:t>
                      </a:r>
                      <a:endParaRPr lang="en-US" b="1" dirty="0">
                        <a:solidFill>
                          <a:srgbClr val="A6A6A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A6A6A6"/>
                          </a:solidFill>
                        </a:rPr>
                        <a:t>Non-race</a:t>
                      </a:r>
                      <a:r>
                        <a:rPr lang="en-US" baseline="0" dirty="0" smtClean="0">
                          <a:solidFill>
                            <a:srgbClr val="A6A6A6"/>
                          </a:solidFill>
                        </a:rPr>
                        <a:t> bug</a:t>
                      </a:r>
                      <a:endParaRPr lang="en-US" dirty="0">
                        <a:solidFill>
                          <a:srgbClr val="A6A6A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A6A6A6"/>
                          </a:solidFill>
                        </a:rPr>
                        <a:t>Rollback</a:t>
                      </a:r>
                      <a:endParaRPr lang="en-US" dirty="0">
                        <a:solidFill>
                          <a:srgbClr val="A6A6A6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A6A6A6"/>
                          </a:solidFill>
                        </a:rPr>
                        <a:t>A-</a:t>
                      </a:r>
                      <a:r>
                        <a:rPr lang="en-US" b="1" dirty="0" smtClean="0">
                          <a:solidFill>
                            <a:srgbClr val="A6A6A6"/>
                          </a:solidFill>
                        </a:rPr>
                        <a:t>AB</a:t>
                      </a:r>
                      <a:r>
                        <a:rPr lang="en-US" dirty="0" smtClean="0">
                          <a:solidFill>
                            <a:srgbClr val="A6A6A6"/>
                          </a:solidFill>
                        </a:rPr>
                        <a:t>/A-</a:t>
                      </a:r>
                      <a:r>
                        <a:rPr lang="en-US" b="1" dirty="0" smtClean="0">
                          <a:solidFill>
                            <a:srgbClr val="A6A6A6"/>
                          </a:solidFill>
                        </a:rPr>
                        <a:t>BA</a:t>
                      </a:r>
                      <a:endParaRPr lang="en-US" b="1" dirty="0">
                        <a:solidFill>
                          <a:srgbClr val="A6A6A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A6A6A6"/>
                          </a:solidFill>
                        </a:rPr>
                        <a:t>Type I</a:t>
                      </a:r>
                      <a:endParaRPr lang="en-US" dirty="0">
                        <a:solidFill>
                          <a:srgbClr val="A6A6A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A6A6A6"/>
                          </a:solidFill>
                        </a:rPr>
                        <a:t>Rollback</a:t>
                      </a:r>
                      <a:endParaRPr lang="en-US" dirty="0">
                        <a:solidFill>
                          <a:srgbClr val="A6A6A6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A6A6A6"/>
                          </a:solidFill>
                        </a:rPr>
                        <a:t>A-</a:t>
                      </a:r>
                      <a:r>
                        <a:rPr lang="en-US" b="1" dirty="0" smtClean="0">
                          <a:solidFill>
                            <a:srgbClr val="A6A6A6"/>
                          </a:solidFill>
                        </a:rPr>
                        <a:t>AF</a:t>
                      </a:r>
                      <a:r>
                        <a:rPr lang="en-US" dirty="0" smtClean="0">
                          <a:solidFill>
                            <a:srgbClr val="A6A6A6"/>
                          </a:solidFill>
                        </a:rPr>
                        <a:t>/A-</a:t>
                      </a:r>
                      <a:r>
                        <a:rPr lang="en-US" b="1" dirty="0" smtClean="0">
                          <a:solidFill>
                            <a:srgbClr val="A6A6A6"/>
                          </a:solidFill>
                        </a:rPr>
                        <a:t>FA</a:t>
                      </a:r>
                      <a:endParaRPr lang="en-US" b="1" dirty="0">
                        <a:solidFill>
                          <a:srgbClr val="A6A6A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A6A6A6"/>
                          </a:solidFill>
                        </a:rPr>
                        <a:t>Type I</a:t>
                      </a:r>
                      <a:endParaRPr lang="en-US" dirty="0">
                        <a:solidFill>
                          <a:srgbClr val="A6A6A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A6A6A6"/>
                          </a:solidFill>
                        </a:rPr>
                        <a:t>Commit A</a:t>
                      </a:r>
                      <a:endParaRPr lang="en-US" dirty="0">
                        <a:solidFill>
                          <a:srgbClr val="A6A6A6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A6A6A6"/>
                          </a:solidFill>
                        </a:rPr>
                        <a:t>F-</a:t>
                      </a:r>
                      <a:r>
                        <a:rPr lang="en-US" b="1" dirty="0" smtClean="0">
                          <a:solidFill>
                            <a:srgbClr val="A6A6A6"/>
                          </a:solidFill>
                        </a:rPr>
                        <a:t>FA</a:t>
                      </a:r>
                      <a:r>
                        <a:rPr lang="en-US" dirty="0" smtClean="0">
                          <a:solidFill>
                            <a:srgbClr val="A6A6A6"/>
                          </a:solidFill>
                        </a:rPr>
                        <a:t>/F-</a:t>
                      </a:r>
                      <a:r>
                        <a:rPr lang="en-US" b="1" dirty="0" smtClean="0">
                          <a:solidFill>
                            <a:srgbClr val="A6A6A6"/>
                          </a:solidFill>
                        </a:rPr>
                        <a:t>AF</a:t>
                      </a:r>
                      <a:endParaRPr lang="en-US" b="1" dirty="0">
                        <a:solidFill>
                          <a:srgbClr val="A6A6A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A6A6A6"/>
                          </a:solidFill>
                        </a:rPr>
                        <a:t>Type I</a:t>
                      </a:r>
                      <a:endParaRPr lang="en-US" dirty="0">
                        <a:solidFill>
                          <a:srgbClr val="A6A6A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A6A6A6"/>
                          </a:solidFill>
                        </a:rPr>
                        <a:t>Commit A</a:t>
                      </a:r>
                      <a:endParaRPr lang="en-US" dirty="0">
                        <a:solidFill>
                          <a:srgbClr val="A6A6A6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A-</a:t>
                      </a:r>
                      <a:r>
                        <a:rPr lang="en-US" b="1" dirty="0" smtClean="0"/>
                        <a:t>BB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Type II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Commit</a:t>
                      </a:r>
                      <a:r>
                        <a:rPr lang="en-US" baseline="0" dirty="0" smtClean="0"/>
                        <a:t> 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A-</a:t>
                      </a:r>
                      <a:r>
                        <a:rPr lang="en-US" b="1" dirty="0" smtClean="0"/>
                        <a:t>BC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Type II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Commit B or 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F-</a:t>
                      </a:r>
                      <a:r>
                        <a:rPr lang="en-US" b="1" dirty="0" smtClean="0"/>
                        <a:t>AA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Type II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Commit 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F-</a:t>
                      </a:r>
                      <a:r>
                        <a:rPr lang="en-US" b="1" dirty="0" smtClean="0"/>
                        <a:t>AB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Type II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Commit A or 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A6A6A6"/>
                          </a:solidFill>
                        </a:rPr>
                        <a:t>A-</a:t>
                      </a:r>
                      <a:r>
                        <a:rPr lang="en-US" b="1" dirty="0" smtClean="0">
                          <a:solidFill>
                            <a:srgbClr val="A6A6A6"/>
                          </a:solidFill>
                        </a:rPr>
                        <a:t>BF</a:t>
                      </a:r>
                      <a:r>
                        <a:rPr lang="en-US" dirty="0" smtClean="0">
                          <a:solidFill>
                            <a:srgbClr val="A6A6A6"/>
                          </a:solidFill>
                        </a:rPr>
                        <a:t>/A-</a:t>
                      </a:r>
                      <a:r>
                        <a:rPr lang="en-US" b="1" dirty="0" smtClean="0">
                          <a:solidFill>
                            <a:srgbClr val="A6A6A6"/>
                          </a:solidFill>
                        </a:rPr>
                        <a:t>FB</a:t>
                      </a:r>
                      <a:endParaRPr lang="en-US" b="1" dirty="0">
                        <a:solidFill>
                          <a:srgbClr val="A6A6A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A6A6A6"/>
                          </a:solidFill>
                        </a:rPr>
                        <a:t>Multiple</a:t>
                      </a:r>
                      <a:endParaRPr lang="en-US" dirty="0">
                        <a:solidFill>
                          <a:srgbClr val="A6A6A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A6A6A6"/>
                          </a:solidFill>
                        </a:rPr>
                        <a:t>Rollback</a:t>
                      </a:r>
                      <a:endParaRPr lang="en-US" dirty="0">
                        <a:solidFill>
                          <a:srgbClr val="A6A6A6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A6A6A6"/>
                          </a:solidFill>
                        </a:rPr>
                        <a:t>A-</a:t>
                      </a:r>
                      <a:r>
                        <a:rPr lang="en-US" b="1" dirty="0" smtClean="0">
                          <a:solidFill>
                            <a:srgbClr val="A6A6A6"/>
                          </a:solidFill>
                        </a:rPr>
                        <a:t>FF</a:t>
                      </a:r>
                      <a:endParaRPr lang="en-US" b="1" dirty="0">
                        <a:solidFill>
                          <a:srgbClr val="A6A6A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A6A6A6"/>
                          </a:solidFill>
                        </a:rPr>
                        <a:t>Multiple</a:t>
                      </a:r>
                      <a:endParaRPr lang="en-US" dirty="0">
                        <a:solidFill>
                          <a:srgbClr val="A6A6A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A6A6A6"/>
                          </a:solidFill>
                        </a:rPr>
                        <a:t>Rollback</a:t>
                      </a:r>
                      <a:endParaRPr lang="en-US" dirty="0">
                        <a:solidFill>
                          <a:srgbClr val="A6A6A6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Rounded Rectangle 10"/>
          <p:cNvSpPr/>
          <p:nvPr/>
        </p:nvSpPr>
        <p:spPr>
          <a:xfrm>
            <a:off x="2292774" y="3454400"/>
            <a:ext cx="5723466" cy="1439333"/>
          </a:xfrm>
          <a:prstGeom prst="roundRect">
            <a:avLst/>
          </a:prstGeom>
          <a:solidFill>
            <a:schemeClr val="lt1">
              <a:alpha val="0"/>
            </a:schemeClr>
          </a:solidFill>
          <a:ln w="31750">
            <a:solidFill>
              <a:schemeClr val="accent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Analyzing epoch outcomes for survival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Kaushik Veeraraghavan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33B6-1535-5542-BC41-31F1B0B21FB7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16" name="Rounded Rectangular Callout 15"/>
          <p:cNvSpPr/>
          <p:nvPr/>
        </p:nvSpPr>
        <p:spPr>
          <a:xfrm>
            <a:off x="229275" y="3667760"/>
            <a:ext cx="1792565" cy="965200"/>
          </a:xfrm>
          <a:prstGeom prst="wedgeRoundRectCallout">
            <a:avLst>
              <a:gd name="adj1" fmla="val 65337"/>
              <a:gd name="adj2" fmla="val -16952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Trailing replicas do not fail</a:t>
            </a:r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347915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47201"/>
          </a:xfrm>
        </p:spPr>
        <p:txBody>
          <a:bodyPr>
            <a:noAutofit/>
          </a:bodyPr>
          <a:lstStyle/>
          <a:p>
            <a:r>
              <a:rPr lang="en-US" sz="4000" dirty="0" smtClean="0"/>
              <a:t>Multicores/multiprocessors are ubiquitous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796" y="3369733"/>
            <a:ext cx="8585203" cy="2607734"/>
          </a:xfrm>
        </p:spPr>
        <p:txBody>
          <a:bodyPr>
            <a:normAutofit/>
          </a:bodyPr>
          <a:lstStyle/>
          <a:p>
            <a:r>
              <a:rPr lang="en-US" sz="2400" dirty="0" smtClean="0"/>
              <a:t>Most desktops, laptops &amp; cellphones use multiprocessors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Multithreading is a common way to exploit hardware parallelism</a:t>
            </a:r>
          </a:p>
          <a:p>
            <a:endParaRPr lang="en-US" sz="2400" dirty="0"/>
          </a:p>
          <a:p>
            <a:r>
              <a:rPr lang="en-US" sz="2400" dirty="0" smtClean="0">
                <a:solidFill>
                  <a:srgbClr val="FF0000"/>
                </a:solidFill>
              </a:rPr>
              <a:t>Problem: it is hard to write correct multithreaded programs!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DD7CF-C981-5445-969A-5332EAF4CE91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Kaushik Veeraraghavan</a:t>
            </a:r>
            <a:endParaRPr lang="en-US"/>
          </a:p>
        </p:txBody>
      </p:sp>
      <p:pic>
        <p:nvPicPr>
          <p:cNvPr id="6" name="Picture 5" descr="a5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83546" y="1555488"/>
            <a:ext cx="844490" cy="1031253"/>
          </a:xfrm>
          <a:prstGeom prst="rect">
            <a:avLst/>
          </a:prstGeom>
        </p:spPr>
      </p:pic>
      <p:pic>
        <p:nvPicPr>
          <p:cNvPr id="7" name="Picture 6" descr="intel_core_i5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48557" y="1681350"/>
            <a:ext cx="1047492" cy="779528"/>
          </a:xfrm>
          <a:prstGeom prst="rect">
            <a:avLst/>
          </a:prstGeom>
        </p:spPr>
      </p:pic>
      <p:pic>
        <p:nvPicPr>
          <p:cNvPr id="8" name="Picture 7" descr="intel_core_i7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35937" y="1547368"/>
            <a:ext cx="730807" cy="1047492"/>
          </a:xfrm>
          <a:prstGeom prst="rect">
            <a:avLst/>
          </a:prstGeom>
        </p:spPr>
      </p:pic>
      <p:pic>
        <p:nvPicPr>
          <p:cNvPr id="9" name="Picture 8" descr="Nvidia-Tegra-2-Logo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10026" y="1618861"/>
            <a:ext cx="937313" cy="904506"/>
          </a:xfrm>
          <a:prstGeom prst="rect">
            <a:avLst/>
          </a:prstGeom>
        </p:spPr>
      </p:pic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14285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220995959"/>
              </p:ext>
            </p:extLst>
          </p:nvPr>
        </p:nvGraphicFramePr>
        <p:xfrm>
          <a:off x="1886374" y="1212318"/>
          <a:ext cx="6366933" cy="445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22311"/>
                <a:gridCol w="2122311"/>
                <a:gridCol w="212231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0000"/>
                          </a:solidFill>
                        </a:rPr>
                        <a:t>Outcomes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Likely bug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Survival strategy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A6A6A6"/>
                          </a:solidFill>
                        </a:rPr>
                        <a:t>A-</a:t>
                      </a:r>
                      <a:r>
                        <a:rPr lang="en-US" b="1" dirty="0" smtClean="0">
                          <a:solidFill>
                            <a:srgbClr val="A6A6A6"/>
                          </a:solidFill>
                        </a:rPr>
                        <a:t>AA</a:t>
                      </a:r>
                      <a:endParaRPr lang="en-US" b="1" dirty="0">
                        <a:solidFill>
                          <a:srgbClr val="A6A6A6"/>
                        </a:solidFill>
                      </a:endParaRPr>
                    </a:p>
                  </a:txBody>
                  <a:tcP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A6A6A6"/>
                          </a:solidFill>
                        </a:rPr>
                        <a:t>None</a:t>
                      </a:r>
                      <a:endParaRPr lang="en-US" dirty="0">
                        <a:solidFill>
                          <a:srgbClr val="A6A6A6"/>
                        </a:solidFill>
                      </a:endParaRPr>
                    </a:p>
                  </a:txBody>
                  <a:tcP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A6A6A6"/>
                          </a:solidFill>
                        </a:rPr>
                        <a:t>Commit A</a:t>
                      </a:r>
                      <a:endParaRPr lang="en-US" dirty="0">
                        <a:solidFill>
                          <a:srgbClr val="A6A6A6"/>
                        </a:solidFill>
                      </a:endParaRPr>
                    </a:p>
                  </a:txBody>
                  <a:tcP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A6A6A6"/>
                          </a:solidFill>
                        </a:rPr>
                        <a:t>F-</a:t>
                      </a:r>
                      <a:r>
                        <a:rPr lang="en-US" b="1" dirty="0" smtClean="0">
                          <a:solidFill>
                            <a:srgbClr val="A6A6A6"/>
                          </a:solidFill>
                        </a:rPr>
                        <a:t>FF</a:t>
                      </a:r>
                      <a:endParaRPr lang="en-US" b="1" dirty="0">
                        <a:solidFill>
                          <a:srgbClr val="A6A6A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A6A6A6"/>
                          </a:solidFill>
                        </a:rPr>
                        <a:t>Non-race</a:t>
                      </a:r>
                      <a:r>
                        <a:rPr lang="en-US" baseline="0" dirty="0" smtClean="0">
                          <a:solidFill>
                            <a:srgbClr val="A6A6A6"/>
                          </a:solidFill>
                        </a:rPr>
                        <a:t> bug</a:t>
                      </a:r>
                      <a:endParaRPr lang="en-US" dirty="0">
                        <a:solidFill>
                          <a:srgbClr val="A6A6A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A6A6A6"/>
                          </a:solidFill>
                        </a:rPr>
                        <a:t>Rollback</a:t>
                      </a:r>
                      <a:endParaRPr lang="en-US" dirty="0">
                        <a:solidFill>
                          <a:srgbClr val="A6A6A6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A6A6A6"/>
                          </a:solidFill>
                        </a:rPr>
                        <a:t>A-</a:t>
                      </a:r>
                      <a:r>
                        <a:rPr lang="en-US" b="1" dirty="0" smtClean="0">
                          <a:solidFill>
                            <a:srgbClr val="A6A6A6"/>
                          </a:solidFill>
                        </a:rPr>
                        <a:t>AB</a:t>
                      </a:r>
                      <a:r>
                        <a:rPr lang="en-US" dirty="0" smtClean="0">
                          <a:solidFill>
                            <a:srgbClr val="A6A6A6"/>
                          </a:solidFill>
                        </a:rPr>
                        <a:t>/A-</a:t>
                      </a:r>
                      <a:r>
                        <a:rPr lang="en-US" b="1" dirty="0" smtClean="0">
                          <a:solidFill>
                            <a:srgbClr val="A6A6A6"/>
                          </a:solidFill>
                        </a:rPr>
                        <a:t>BA</a:t>
                      </a:r>
                      <a:endParaRPr lang="en-US" b="1" dirty="0">
                        <a:solidFill>
                          <a:srgbClr val="A6A6A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A6A6A6"/>
                          </a:solidFill>
                        </a:rPr>
                        <a:t>Type I</a:t>
                      </a:r>
                      <a:endParaRPr lang="en-US" dirty="0">
                        <a:solidFill>
                          <a:srgbClr val="A6A6A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A6A6A6"/>
                          </a:solidFill>
                        </a:rPr>
                        <a:t>Rollback</a:t>
                      </a:r>
                      <a:endParaRPr lang="en-US" dirty="0">
                        <a:solidFill>
                          <a:srgbClr val="A6A6A6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A6A6A6"/>
                          </a:solidFill>
                        </a:rPr>
                        <a:t>A-</a:t>
                      </a:r>
                      <a:r>
                        <a:rPr lang="en-US" b="1" dirty="0" smtClean="0">
                          <a:solidFill>
                            <a:srgbClr val="A6A6A6"/>
                          </a:solidFill>
                        </a:rPr>
                        <a:t>AF</a:t>
                      </a:r>
                      <a:r>
                        <a:rPr lang="en-US" dirty="0" smtClean="0">
                          <a:solidFill>
                            <a:srgbClr val="A6A6A6"/>
                          </a:solidFill>
                        </a:rPr>
                        <a:t>/A-</a:t>
                      </a:r>
                      <a:r>
                        <a:rPr lang="en-US" b="1" dirty="0" smtClean="0">
                          <a:solidFill>
                            <a:srgbClr val="A6A6A6"/>
                          </a:solidFill>
                        </a:rPr>
                        <a:t>FA</a:t>
                      </a:r>
                      <a:endParaRPr lang="en-US" b="1" dirty="0">
                        <a:solidFill>
                          <a:srgbClr val="A6A6A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A6A6A6"/>
                          </a:solidFill>
                        </a:rPr>
                        <a:t>Type I</a:t>
                      </a:r>
                      <a:endParaRPr lang="en-US" dirty="0">
                        <a:solidFill>
                          <a:srgbClr val="A6A6A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A6A6A6"/>
                          </a:solidFill>
                        </a:rPr>
                        <a:t>Commit A</a:t>
                      </a:r>
                      <a:endParaRPr lang="en-US" dirty="0">
                        <a:solidFill>
                          <a:srgbClr val="A6A6A6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A6A6A6"/>
                          </a:solidFill>
                        </a:rPr>
                        <a:t>F-</a:t>
                      </a:r>
                      <a:r>
                        <a:rPr lang="en-US" b="1" dirty="0" smtClean="0">
                          <a:solidFill>
                            <a:srgbClr val="A6A6A6"/>
                          </a:solidFill>
                        </a:rPr>
                        <a:t>FA</a:t>
                      </a:r>
                      <a:r>
                        <a:rPr lang="en-US" dirty="0" smtClean="0">
                          <a:solidFill>
                            <a:srgbClr val="A6A6A6"/>
                          </a:solidFill>
                        </a:rPr>
                        <a:t>/F-</a:t>
                      </a:r>
                      <a:r>
                        <a:rPr lang="en-US" b="1" dirty="0" smtClean="0">
                          <a:solidFill>
                            <a:srgbClr val="A6A6A6"/>
                          </a:solidFill>
                        </a:rPr>
                        <a:t>AF</a:t>
                      </a:r>
                      <a:endParaRPr lang="en-US" b="1" dirty="0">
                        <a:solidFill>
                          <a:srgbClr val="A6A6A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A6A6A6"/>
                          </a:solidFill>
                        </a:rPr>
                        <a:t>Type I</a:t>
                      </a:r>
                      <a:endParaRPr lang="en-US" dirty="0">
                        <a:solidFill>
                          <a:srgbClr val="A6A6A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A6A6A6"/>
                          </a:solidFill>
                        </a:rPr>
                        <a:t>Commit A</a:t>
                      </a:r>
                      <a:endParaRPr lang="en-US" dirty="0">
                        <a:solidFill>
                          <a:srgbClr val="A6A6A6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A6A6A6"/>
                          </a:solidFill>
                        </a:rPr>
                        <a:t>A-</a:t>
                      </a:r>
                      <a:r>
                        <a:rPr lang="en-US" b="1" dirty="0" smtClean="0">
                          <a:solidFill>
                            <a:srgbClr val="A6A6A6"/>
                          </a:solidFill>
                        </a:rPr>
                        <a:t>BB</a:t>
                      </a:r>
                      <a:endParaRPr lang="en-US" b="1" dirty="0">
                        <a:solidFill>
                          <a:srgbClr val="A6A6A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A6A6A6"/>
                          </a:solidFill>
                        </a:rPr>
                        <a:t>Type II</a:t>
                      </a:r>
                      <a:endParaRPr lang="en-US" dirty="0">
                        <a:solidFill>
                          <a:srgbClr val="A6A6A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A6A6A6"/>
                          </a:solidFill>
                        </a:rPr>
                        <a:t>Commit</a:t>
                      </a:r>
                      <a:r>
                        <a:rPr lang="en-US" baseline="0" dirty="0" smtClean="0">
                          <a:solidFill>
                            <a:srgbClr val="A6A6A6"/>
                          </a:solidFill>
                        </a:rPr>
                        <a:t> B</a:t>
                      </a:r>
                      <a:endParaRPr lang="en-US" dirty="0">
                        <a:solidFill>
                          <a:srgbClr val="A6A6A6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A6A6A6"/>
                          </a:solidFill>
                        </a:rPr>
                        <a:t>A-</a:t>
                      </a:r>
                      <a:r>
                        <a:rPr lang="en-US" b="1" dirty="0" smtClean="0">
                          <a:solidFill>
                            <a:srgbClr val="A6A6A6"/>
                          </a:solidFill>
                        </a:rPr>
                        <a:t>BC</a:t>
                      </a:r>
                      <a:endParaRPr lang="en-US" b="1" dirty="0">
                        <a:solidFill>
                          <a:srgbClr val="A6A6A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A6A6A6"/>
                          </a:solidFill>
                        </a:rPr>
                        <a:t>Type II</a:t>
                      </a:r>
                      <a:endParaRPr lang="en-US" dirty="0">
                        <a:solidFill>
                          <a:srgbClr val="A6A6A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A6A6A6"/>
                          </a:solidFill>
                        </a:rPr>
                        <a:t>Commit B or C</a:t>
                      </a:r>
                      <a:endParaRPr lang="en-US" dirty="0">
                        <a:solidFill>
                          <a:srgbClr val="A6A6A6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A6A6A6"/>
                          </a:solidFill>
                        </a:rPr>
                        <a:t>F-</a:t>
                      </a:r>
                      <a:r>
                        <a:rPr lang="en-US" b="1" dirty="0" smtClean="0">
                          <a:solidFill>
                            <a:srgbClr val="A6A6A6"/>
                          </a:solidFill>
                        </a:rPr>
                        <a:t>AA</a:t>
                      </a:r>
                      <a:endParaRPr lang="en-US" b="1" dirty="0">
                        <a:solidFill>
                          <a:srgbClr val="A6A6A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A6A6A6"/>
                          </a:solidFill>
                        </a:rPr>
                        <a:t>Type II</a:t>
                      </a:r>
                      <a:endParaRPr lang="en-US" dirty="0">
                        <a:solidFill>
                          <a:srgbClr val="A6A6A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A6A6A6"/>
                          </a:solidFill>
                        </a:rPr>
                        <a:t>Commit A</a:t>
                      </a:r>
                      <a:endParaRPr lang="en-US" dirty="0">
                        <a:solidFill>
                          <a:srgbClr val="A6A6A6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A6A6A6"/>
                          </a:solidFill>
                        </a:rPr>
                        <a:t>F-</a:t>
                      </a:r>
                      <a:r>
                        <a:rPr lang="en-US" b="1" dirty="0" smtClean="0">
                          <a:solidFill>
                            <a:srgbClr val="A6A6A6"/>
                          </a:solidFill>
                        </a:rPr>
                        <a:t>AB</a:t>
                      </a:r>
                      <a:endParaRPr lang="en-US" b="1" dirty="0">
                        <a:solidFill>
                          <a:srgbClr val="A6A6A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A6A6A6"/>
                          </a:solidFill>
                        </a:rPr>
                        <a:t>Type II</a:t>
                      </a:r>
                      <a:endParaRPr lang="en-US" dirty="0">
                        <a:solidFill>
                          <a:srgbClr val="A6A6A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A6A6A6"/>
                          </a:solidFill>
                        </a:rPr>
                        <a:t>Commit A or B</a:t>
                      </a:r>
                      <a:endParaRPr lang="en-US" dirty="0">
                        <a:solidFill>
                          <a:srgbClr val="A6A6A6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A-</a:t>
                      </a:r>
                      <a:r>
                        <a:rPr lang="en-US" b="1" dirty="0" smtClean="0"/>
                        <a:t>BF</a:t>
                      </a:r>
                      <a:r>
                        <a:rPr lang="en-US" dirty="0" smtClean="0"/>
                        <a:t>/A-</a:t>
                      </a:r>
                      <a:r>
                        <a:rPr lang="en-US" b="1" dirty="0" smtClean="0"/>
                        <a:t>FB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Multiple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Rollback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A-</a:t>
                      </a:r>
                      <a:r>
                        <a:rPr lang="en-US" b="1" dirty="0" smtClean="0"/>
                        <a:t>FF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Multiple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Rollback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Rounded Rectangle 11"/>
          <p:cNvSpPr/>
          <p:nvPr/>
        </p:nvSpPr>
        <p:spPr>
          <a:xfrm>
            <a:off x="2292774" y="5029199"/>
            <a:ext cx="5723466" cy="592667"/>
          </a:xfrm>
          <a:prstGeom prst="roundRect">
            <a:avLst/>
          </a:prstGeom>
          <a:solidFill>
            <a:schemeClr val="lt1">
              <a:alpha val="0"/>
            </a:schemeClr>
          </a:solidFill>
          <a:ln w="31750">
            <a:solidFill>
              <a:schemeClr val="accent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Analyzing epoch outcomes for survival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Kaushik Veeraraghavan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33B6-1535-5542-BC41-31F1B0B21FB7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347915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Limitations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700" y="1233310"/>
            <a:ext cx="8343900" cy="4892854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Multiple type I bugs in an epoch</a:t>
            </a:r>
          </a:p>
          <a:p>
            <a:pPr lvl="1"/>
            <a:r>
              <a:rPr lang="en-US" sz="2400" dirty="0" smtClean="0"/>
              <a:t>Rollback and reduce epoch length to separate bugs</a:t>
            </a:r>
          </a:p>
          <a:p>
            <a:pPr lvl="1"/>
            <a:endParaRPr lang="en-US" sz="2000" dirty="0" smtClean="0"/>
          </a:p>
          <a:p>
            <a:r>
              <a:rPr lang="en-US" sz="2800" dirty="0" smtClean="0"/>
              <a:t>Priority-inversion</a:t>
            </a:r>
          </a:p>
          <a:p>
            <a:pPr lvl="1"/>
            <a:r>
              <a:rPr lang="en-US" sz="2400" dirty="0" smtClean="0"/>
              <a:t>If &gt;2 threads involved in race, 2 replicas insufficient to flip races</a:t>
            </a:r>
          </a:p>
          <a:p>
            <a:pPr lvl="1"/>
            <a:r>
              <a:rPr lang="en-US" sz="2400" dirty="0" smtClean="0"/>
              <a:t>Heuristic: threads with frequent constraints are adjacent in order</a:t>
            </a:r>
          </a:p>
          <a:p>
            <a:pPr lvl="1"/>
            <a:endParaRPr lang="en-US" sz="2400" dirty="0" smtClean="0"/>
          </a:p>
          <a:p>
            <a:r>
              <a:rPr lang="en-US" sz="2800" dirty="0" smtClean="0"/>
              <a:t>Epoch boundaries</a:t>
            </a:r>
          </a:p>
          <a:p>
            <a:pPr lvl="1"/>
            <a:r>
              <a:rPr lang="en-US" sz="2400" dirty="0" smtClean="0"/>
              <a:t>Insert epochs only on system calls.</a:t>
            </a:r>
          </a:p>
          <a:p>
            <a:pPr lvl="1"/>
            <a:endParaRPr lang="en-US" sz="2400" dirty="0" smtClean="0"/>
          </a:p>
          <a:p>
            <a:r>
              <a:rPr lang="en-US" sz="2800" dirty="0" smtClean="0"/>
              <a:t>Detection of Type II bugs</a:t>
            </a:r>
            <a:endParaRPr lang="en-US" sz="2400" dirty="0" smtClean="0"/>
          </a:p>
          <a:p>
            <a:pPr lvl="1"/>
            <a:r>
              <a:rPr lang="en-US" sz="2400" dirty="0" smtClean="0"/>
              <a:t>Usually some difference in program state or output</a:t>
            </a:r>
          </a:p>
          <a:p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Kaushik Veeraraghavan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DD7CF-C981-5445-969A-5332EAF4CE91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577205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Frost detects and survives all harmful races</a:t>
            </a:r>
            <a:endParaRPr lang="en-US" sz="36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384302029"/>
              </p:ext>
            </p:extLst>
          </p:nvPr>
        </p:nvGraphicFramePr>
        <p:xfrm>
          <a:off x="457200" y="1169988"/>
          <a:ext cx="8242300" cy="466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59538"/>
                <a:gridCol w="1672095"/>
                <a:gridCol w="1217084"/>
                <a:gridCol w="1255183"/>
                <a:gridCol w="1244600"/>
                <a:gridCol w="1193800"/>
              </a:tblGrid>
              <a:tr h="629179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Application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Bug manifestation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Outcome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% survived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% detected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Recovery time (sec)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769">
                <a:tc>
                  <a:txBody>
                    <a:bodyPr/>
                    <a:lstStyle/>
                    <a:p>
                      <a:r>
                        <a:rPr lang="en-US" dirty="0" smtClean="0"/>
                        <a:t>pbzip2</a:t>
                      </a:r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crash</a:t>
                      </a:r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F-AA</a:t>
                      </a:r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100%</a:t>
                      </a:r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100%</a:t>
                      </a:r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0.01</a:t>
                      </a:r>
                    </a:p>
                  </a:txBody>
                  <a:tcP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46081">
                <a:tc>
                  <a:txBody>
                    <a:bodyPr/>
                    <a:lstStyle/>
                    <a:p>
                      <a:r>
                        <a:rPr lang="en-US" dirty="0" smtClean="0"/>
                        <a:t>Apache #21287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double free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A-BB/A-AB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0.00</a:t>
                      </a:r>
                      <a:endParaRPr lang="en-US" dirty="0"/>
                    </a:p>
                  </a:txBody>
                  <a:tcPr/>
                </a:tc>
              </a:tr>
              <a:tr h="351584">
                <a:tc>
                  <a:txBody>
                    <a:bodyPr/>
                    <a:lstStyle/>
                    <a:p>
                      <a:r>
                        <a:rPr lang="en-US" dirty="0" smtClean="0"/>
                        <a:t>Apache</a:t>
                      </a:r>
                      <a:r>
                        <a:rPr lang="en-US" baseline="0" dirty="0" smtClean="0"/>
                        <a:t> #</a:t>
                      </a:r>
                      <a:r>
                        <a:rPr lang="en-US" dirty="0" smtClean="0"/>
                        <a:t>25520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corrupted out.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A-BC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0.00</a:t>
                      </a:r>
                      <a:endParaRPr lang="en-US" dirty="0"/>
                    </a:p>
                  </a:txBody>
                  <a:tcPr/>
                </a:tc>
              </a:tr>
              <a:tr h="326769">
                <a:tc>
                  <a:txBody>
                    <a:bodyPr/>
                    <a:lstStyle/>
                    <a:p>
                      <a:r>
                        <a:rPr lang="en-US" dirty="0" smtClean="0"/>
                        <a:t>Apache</a:t>
                      </a:r>
                      <a:r>
                        <a:rPr lang="en-US" baseline="0" dirty="0" smtClean="0"/>
                        <a:t> #</a:t>
                      </a:r>
                      <a:r>
                        <a:rPr lang="en-US" dirty="0" smtClean="0"/>
                        <a:t>45605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assertion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A-AB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0.00</a:t>
                      </a:r>
                      <a:endParaRPr lang="en-US" dirty="0"/>
                    </a:p>
                  </a:txBody>
                  <a:tcPr/>
                </a:tc>
              </a:tr>
              <a:tr h="326769">
                <a:tc>
                  <a:txBody>
                    <a:bodyPr/>
                    <a:lstStyle/>
                    <a:p>
                      <a:r>
                        <a:rPr lang="en-US" dirty="0" smtClean="0"/>
                        <a:t>MySQL</a:t>
                      </a:r>
                      <a:r>
                        <a:rPr lang="en-US" baseline="0" dirty="0" smtClean="0"/>
                        <a:t> #</a:t>
                      </a:r>
                      <a:r>
                        <a:rPr lang="en-US" dirty="0" smtClean="0"/>
                        <a:t>644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crash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A-BC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0.02</a:t>
                      </a:r>
                      <a:endParaRPr lang="en-US" dirty="0"/>
                    </a:p>
                  </a:txBody>
                  <a:tcPr/>
                </a:tc>
              </a:tr>
              <a:tr h="349969">
                <a:tc>
                  <a:txBody>
                    <a:bodyPr/>
                    <a:lstStyle/>
                    <a:p>
                      <a:r>
                        <a:rPr lang="en-US" dirty="0" smtClean="0"/>
                        <a:t>MySQL</a:t>
                      </a:r>
                      <a:r>
                        <a:rPr lang="en-US" baseline="0" dirty="0" smtClean="0"/>
                        <a:t> #</a:t>
                      </a:r>
                      <a:r>
                        <a:rPr lang="en-US" dirty="0" smtClean="0"/>
                        <a:t>791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missing output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A-BC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0.00</a:t>
                      </a:r>
                      <a:endParaRPr lang="en-US" dirty="0"/>
                    </a:p>
                  </a:txBody>
                  <a:tcPr/>
                </a:tc>
              </a:tr>
              <a:tr h="334539">
                <a:tc>
                  <a:txBody>
                    <a:bodyPr/>
                    <a:lstStyle/>
                    <a:p>
                      <a:r>
                        <a:rPr lang="en-US" dirty="0" smtClean="0"/>
                        <a:t>MySQL #2011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corrupted out.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A-BC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0.22</a:t>
                      </a:r>
                      <a:endParaRPr lang="en-US" dirty="0"/>
                    </a:p>
                  </a:txBody>
                  <a:tcPr/>
                </a:tc>
              </a:tr>
              <a:tr h="326769">
                <a:tc>
                  <a:txBody>
                    <a:bodyPr/>
                    <a:lstStyle/>
                    <a:p>
                      <a:r>
                        <a:rPr lang="en-US" dirty="0" smtClean="0"/>
                        <a:t>MySQL #3596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crash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F-BC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0.00</a:t>
                      </a:r>
                      <a:endParaRPr lang="en-US" dirty="0"/>
                    </a:p>
                  </a:txBody>
                  <a:tcPr/>
                </a:tc>
              </a:tr>
              <a:tr h="326769">
                <a:tc>
                  <a:txBody>
                    <a:bodyPr/>
                    <a:lstStyle/>
                    <a:p>
                      <a:r>
                        <a:rPr lang="en-US" dirty="0" smtClean="0"/>
                        <a:t>MySQL #12848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crash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F-FA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0.29</a:t>
                      </a:r>
                      <a:endParaRPr lang="en-US" dirty="0"/>
                    </a:p>
                  </a:txBody>
                  <a:tcPr/>
                </a:tc>
              </a:tr>
              <a:tr h="326769">
                <a:tc>
                  <a:txBody>
                    <a:bodyPr/>
                    <a:lstStyle/>
                    <a:p>
                      <a:r>
                        <a:rPr lang="en-US" dirty="0" smtClean="0"/>
                        <a:t>pfscan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infinite loop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F-FA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0.00</a:t>
                      </a:r>
                    </a:p>
                  </a:txBody>
                  <a:tcPr/>
                </a:tc>
              </a:tr>
              <a:tr h="326769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Glibc</a:t>
                      </a:r>
                      <a:r>
                        <a:rPr lang="en-US" dirty="0" smtClean="0"/>
                        <a:t> #12486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assertion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F-AA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Kaushik Veeraraghavan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33B6-1535-5542-BC41-31F1B0B21FB7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106083" y="1799167"/>
            <a:ext cx="2899834" cy="4021666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  <a:alpha val="24000"/>
                </a:schemeClr>
              </a:gs>
              <a:gs pos="35000">
                <a:schemeClr val="accent1">
                  <a:tint val="37000"/>
                  <a:satMod val="300000"/>
                  <a:alpha val="24000"/>
                </a:schemeClr>
              </a:gs>
              <a:gs pos="100000">
                <a:schemeClr val="accent1">
                  <a:tint val="15000"/>
                  <a:satMod val="350000"/>
                  <a:alpha val="24000"/>
                </a:schemeClr>
              </a:gs>
            </a:gsLst>
            <a:lin ang="16200000" scaled="1"/>
            <a:tileRect/>
          </a:gradFill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029198" y="1803400"/>
            <a:ext cx="2463801" cy="40132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  <a:alpha val="24000"/>
                </a:schemeClr>
              </a:gs>
              <a:gs pos="35000">
                <a:schemeClr val="accent1">
                  <a:tint val="37000"/>
                  <a:satMod val="300000"/>
                  <a:alpha val="24000"/>
                </a:schemeClr>
              </a:gs>
              <a:gs pos="100000">
                <a:schemeClr val="accent1">
                  <a:tint val="15000"/>
                  <a:satMod val="350000"/>
                  <a:alpha val="24000"/>
                </a:schemeClr>
              </a:gs>
            </a:gsLst>
            <a:lin ang="16200000" scaled="1"/>
            <a:tileRect/>
          </a:gradFill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518400" y="1803400"/>
            <a:ext cx="1172633" cy="40132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  <a:alpha val="24000"/>
                </a:schemeClr>
              </a:gs>
              <a:gs pos="35000">
                <a:schemeClr val="accent1">
                  <a:tint val="37000"/>
                  <a:satMod val="300000"/>
                  <a:alpha val="24000"/>
                </a:schemeClr>
              </a:gs>
              <a:gs pos="100000">
                <a:schemeClr val="accent1">
                  <a:tint val="15000"/>
                  <a:satMod val="350000"/>
                  <a:alpha val="24000"/>
                </a:schemeClr>
              </a:gs>
            </a:gsLst>
            <a:lin ang="16200000" scaled="1"/>
            <a:tileRect/>
          </a:gradFill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537961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9" grpId="0" animBg="1"/>
      <p:bldP spid="9" grpId="1" animBg="1"/>
      <p:bldP spid="1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03437"/>
          </a:xfrm>
        </p:spPr>
        <p:txBody>
          <a:bodyPr>
            <a:noAutofit/>
          </a:bodyPr>
          <a:lstStyle/>
          <a:p>
            <a:r>
              <a:rPr lang="en-US" sz="3200" dirty="0" smtClean="0"/>
              <a:t>Frost detects all harmful races as traditional detector</a:t>
            </a:r>
            <a:endParaRPr lang="en-US" sz="32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223490802"/>
              </p:ext>
            </p:extLst>
          </p:nvPr>
        </p:nvGraphicFramePr>
        <p:xfrm>
          <a:off x="457200" y="1141765"/>
          <a:ext cx="8221133" cy="48484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73073"/>
                <a:gridCol w="1537015"/>
                <a:gridCol w="1537015"/>
                <a:gridCol w="1537015"/>
                <a:gridCol w="1537015"/>
              </a:tblGrid>
              <a:tr h="368622">
                <a:tc rowSpan="2"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0000"/>
                          </a:solidFill>
                        </a:rPr>
                        <a:t>Application</a:t>
                      </a:r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0000"/>
                          </a:solidFill>
                        </a:rPr>
                        <a:t>Harmful race detected</a:t>
                      </a:r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0000"/>
                          </a:solidFill>
                        </a:rPr>
                        <a:t>Benign races</a:t>
                      </a:r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68622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0000"/>
                          </a:solidFill>
                        </a:rPr>
                        <a:t>Traditional</a:t>
                      </a:r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0000"/>
                          </a:solidFill>
                        </a:rPr>
                        <a:t>Frost</a:t>
                      </a:r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0000"/>
                          </a:solidFill>
                        </a:rPr>
                        <a:t>Traditional</a:t>
                      </a:r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0000"/>
                          </a:solidFill>
                        </a:rPr>
                        <a:t>Frost</a:t>
                      </a:r>
                      <a:endParaRPr lang="en-US" b="1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742">
                <a:tc>
                  <a:txBody>
                    <a:bodyPr/>
                    <a:lstStyle/>
                    <a:p>
                      <a:r>
                        <a:rPr lang="en-US" dirty="0" smtClean="0"/>
                        <a:t>pbzip2</a:t>
                      </a:r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</a:p>
                  </a:txBody>
                  <a:tcP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3742">
                <a:tc>
                  <a:txBody>
                    <a:bodyPr/>
                    <a:lstStyle/>
                    <a:p>
                      <a:r>
                        <a:rPr lang="en-US" dirty="0" smtClean="0"/>
                        <a:t>Apache: #21287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3742">
                <a:tc>
                  <a:txBody>
                    <a:bodyPr/>
                    <a:lstStyle/>
                    <a:p>
                      <a:r>
                        <a:rPr lang="en-US" dirty="0" smtClean="0"/>
                        <a:t>Apache: #25520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3742">
                <a:tc>
                  <a:txBody>
                    <a:bodyPr/>
                    <a:lstStyle/>
                    <a:p>
                      <a:r>
                        <a:rPr lang="en-US" dirty="0" smtClean="0"/>
                        <a:t>Apache:</a:t>
                      </a:r>
                      <a:r>
                        <a:rPr lang="en-US" baseline="0" dirty="0" smtClean="0"/>
                        <a:t> #45605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3742">
                <a:tc>
                  <a:txBody>
                    <a:bodyPr/>
                    <a:lstStyle/>
                    <a:p>
                      <a:r>
                        <a:rPr lang="en-US" dirty="0" smtClean="0"/>
                        <a:t>MySQL:</a:t>
                      </a:r>
                      <a:r>
                        <a:rPr lang="en-US" baseline="0" dirty="0" smtClean="0"/>
                        <a:t> #644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3742">
                <a:tc>
                  <a:txBody>
                    <a:bodyPr/>
                    <a:lstStyle/>
                    <a:p>
                      <a:r>
                        <a:rPr lang="en-US" dirty="0" smtClean="0"/>
                        <a:t>MySQL: #791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3742">
                <a:tc>
                  <a:txBody>
                    <a:bodyPr/>
                    <a:lstStyle/>
                    <a:p>
                      <a:r>
                        <a:rPr lang="en-US" dirty="0" smtClean="0"/>
                        <a:t>MySQL: #2011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3742">
                <a:tc>
                  <a:txBody>
                    <a:bodyPr/>
                    <a:lstStyle/>
                    <a:p>
                      <a:r>
                        <a:rPr lang="en-US" dirty="0" smtClean="0"/>
                        <a:t>MySQL:</a:t>
                      </a:r>
                      <a:r>
                        <a:rPr lang="en-US" baseline="0" dirty="0" smtClean="0"/>
                        <a:t> #3596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658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3742">
                <a:tc>
                  <a:txBody>
                    <a:bodyPr/>
                    <a:lstStyle/>
                    <a:p>
                      <a:r>
                        <a:rPr lang="en-US" dirty="0" smtClean="0"/>
                        <a:t>MySQL: #12848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1449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3742">
                <a:tc>
                  <a:txBody>
                    <a:bodyPr/>
                    <a:lstStyle/>
                    <a:p>
                      <a:r>
                        <a:rPr lang="en-US" dirty="0" smtClean="0"/>
                        <a:t>pfscan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3742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Glibc</a:t>
                      </a:r>
                      <a:r>
                        <a:rPr lang="en-US" dirty="0" smtClean="0"/>
                        <a:t>: #12486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Kaushik Veeraraghavan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33B6-1535-5542-BC41-31F1B0B21FB7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539998" y="1904999"/>
            <a:ext cx="3048001" cy="4080933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  <a:alpha val="24000"/>
                </a:schemeClr>
              </a:gs>
              <a:gs pos="35000">
                <a:schemeClr val="accent1">
                  <a:tint val="37000"/>
                  <a:satMod val="300000"/>
                  <a:alpha val="24000"/>
                </a:schemeClr>
              </a:gs>
              <a:gs pos="100000">
                <a:schemeClr val="accent1">
                  <a:tint val="15000"/>
                  <a:satMod val="350000"/>
                  <a:alpha val="24000"/>
                </a:schemeClr>
              </a:gs>
            </a:gsLst>
            <a:lin ang="16200000" scaled="1"/>
            <a:tileRect/>
          </a:gradFill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588001" y="1888065"/>
            <a:ext cx="3090332" cy="4080933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  <a:alpha val="24000"/>
                </a:schemeClr>
              </a:gs>
              <a:gs pos="35000">
                <a:schemeClr val="accent1">
                  <a:tint val="37000"/>
                  <a:satMod val="300000"/>
                  <a:alpha val="24000"/>
                </a:schemeClr>
              </a:gs>
              <a:gs pos="100000">
                <a:schemeClr val="accent1">
                  <a:tint val="15000"/>
                  <a:satMod val="350000"/>
                  <a:alpha val="24000"/>
                </a:schemeClr>
              </a:gs>
            </a:gsLst>
            <a:lin ang="16200000" scaled="1"/>
            <a:tileRect/>
          </a:gradFill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544608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1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Chart 19"/>
          <p:cNvGraphicFramePr>
            <a:graphicFrameLocks/>
          </p:cNvGraphicFramePr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47828245"/>
              </p:ext>
            </p:extLst>
          </p:nvPr>
        </p:nvGraphicFramePr>
        <p:xfrm>
          <a:off x="416560" y="1682326"/>
          <a:ext cx="8310880" cy="4018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Frost: performance given spare cores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667" y="5520266"/>
            <a:ext cx="8085665" cy="533399"/>
          </a:xfrm>
        </p:spPr>
        <p:txBody>
          <a:bodyPr>
            <a:normAutofit/>
          </a:bodyPr>
          <a:lstStyle/>
          <a:p>
            <a:r>
              <a:rPr lang="en-US" sz="2800" dirty="0" smtClean="0"/>
              <a:t>Overhead 3% to 12% given spare cores</a:t>
            </a:r>
            <a:endParaRPr lang="en-US" sz="24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Kaushik Veeraraghavan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33B6-1535-5542-BC41-31F1B0B21FB7}" type="slidenum">
              <a:rPr lang="en-US" smtClean="0"/>
              <a:pPr/>
              <a:t>24</a:t>
            </a:fld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1696172" y="2344375"/>
            <a:ext cx="1133824" cy="980400"/>
            <a:chOff x="1219199" y="2020357"/>
            <a:chExt cx="4277110" cy="1078441"/>
          </a:xfrm>
        </p:grpSpPr>
        <p:sp>
          <p:nvSpPr>
            <p:cNvPr id="10" name="Right Brace 9"/>
            <p:cNvSpPr/>
            <p:nvPr/>
          </p:nvSpPr>
          <p:spPr>
            <a:xfrm rot="16200000">
              <a:off x="3137620" y="740109"/>
              <a:ext cx="440268" cy="4277110"/>
            </a:xfrm>
            <a:prstGeom prst="rightBrac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2160272" y="2020357"/>
              <a:ext cx="2337962" cy="524934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8%</a:t>
              </a:r>
              <a:endParaRPr lang="en-US" sz="2400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494628" y="1135055"/>
            <a:ext cx="1142292" cy="969818"/>
            <a:chOff x="455302" y="2032000"/>
            <a:chExt cx="3550534" cy="1066800"/>
          </a:xfrm>
        </p:grpSpPr>
        <p:sp>
          <p:nvSpPr>
            <p:cNvPr id="13" name="Right Brace 12"/>
            <p:cNvSpPr/>
            <p:nvPr/>
          </p:nvSpPr>
          <p:spPr>
            <a:xfrm rot="16200000">
              <a:off x="2010435" y="1103399"/>
              <a:ext cx="440268" cy="3550534"/>
            </a:xfrm>
            <a:prstGeom prst="rightBrac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829488" y="2032000"/>
              <a:ext cx="2934153" cy="524933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12%</a:t>
              </a:r>
              <a:endParaRPr lang="en-US" sz="24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5327874" y="2967383"/>
            <a:ext cx="1103236" cy="969815"/>
            <a:chOff x="1219201" y="2032000"/>
            <a:chExt cx="1948254" cy="1066797"/>
          </a:xfrm>
        </p:grpSpPr>
        <p:sp>
          <p:nvSpPr>
            <p:cNvPr id="22" name="Right Brace 21"/>
            <p:cNvSpPr/>
            <p:nvPr/>
          </p:nvSpPr>
          <p:spPr>
            <a:xfrm rot="16200000">
              <a:off x="1973194" y="1904537"/>
              <a:ext cx="440267" cy="1948254"/>
            </a:xfrm>
            <a:prstGeom prst="rightBrac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1671106" y="2032000"/>
              <a:ext cx="1270892" cy="524933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3</a:t>
              </a:r>
              <a:r>
                <a:rPr lang="en-US" sz="2400" dirty="0" smtClean="0"/>
                <a:t>%</a:t>
              </a:r>
              <a:endParaRPr lang="en-US" sz="2400" dirty="0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7119167" y="2922228"/>
            <a:ext cx="1157007" cy="1003684"/>
            <a:chOff x="1219201" y="1994745"/>
            <a:chExt cx="1948254" cy="1104052"/>
          </a:xfrm>
        </p:grpSpPr>
        <p:sp>
          <p:nvSpPr>
            <p:cNvPr id="25" name="Right Brace 24"/>
            <p:cNvSpPr/>
            <p:nvPr/>
          </p:nvSpPr>
          <p:spPr>
            <a:xfrm rot="16200000">
              <a:off x="1973194" y="1904537"/>
              <a:ext cx="440267" cy="1948254"/>
            </a:xfrm>
            <a:prstGeom prst="rightBrac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1345373" y="1994745"/>
              <a:ext cx="1616192" cy="524933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11%</a:t>
              </a:r>
              <a:endParaRPr lang="en-US" sz="2400" dirty="0"/>
            </a:p>
          </p:txBody>
        </p:sp>
      </p:grp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205070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Chart 21"/>
          <p:cNvGraphicFramePr>
            <a:graphicFrameLocks/>
          </p:cNvGraphicFramePr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728290893"/>
              </p:ext>
            </p:extLst>
          </p:nvPr>
        </p:nvGraphicFramePr>
        <p:xfrm>
          <a:off x="412063" y="1477469"/>
          <a:ext cx="8319874" cy="39030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3118" y="274638"/>
            <a:ext cx="8422217" cy="60343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Frost: performance without spare cores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Kaushik Veeraraghavan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33B6-1535-5542-BC41-31F1B0B21FB7}" type="slidenum">
              <a:rPr lang="en-US" smtClean="0"/>
              <a:pPr/>
              <a:t>25</a:t>
            </a:fld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2099735" y="2489712"/>
            <a:ext cx="2144186" cy="973147"/>
            <a:chOff x="1613812" y="2204297"/>
            <a:chExt cx="2383663" cy="1070466"/>
          </a:xfrm>
        </p:grpSpPr>
        <p:sp>
          <p:nvSpPr>
            <p:cNvPr id="16" name="Right Brace 15"/>
            <p:cNvSpPr/>
            <p:nvPr/>
          </p:nvSpPr>
          <p:spPr>
            <a:xfrm rot="16200000">
              <a:off x="2572813" y="1850101"/>
              <a:ext cx="465661" cy="2383663"/>
            </a:xfrm>
            <a:prstGeom prst="rightBrac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2277368" y="2204297"/>
              <a:ext cx="1057314" cy="524934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127%</a:t>
              </a:r>
              <a:endParaRPr lang="en-US" sz="2400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5681134" y="1134341"/>
            <a:ext cx="2133600" cy="855324"/>
            <a:chOff x="852197" y="2264831"/>
            <a:chExt cx="2371893" cy="940857"/>
          </a:xfrm>
        </p:grpSpPr>
        <p:sp>
          <p:nvSpPr>
            <p:cNvPr id="19" name="Right Brace 18"/>
            <p:cNvSpPr/>
            <p:nvPr/>
          </p:nvSpPr>
          <p:spPr>
            <a:xfrm rot="16200000">
              <a:off x="1883307" y="1864905"/>
              <a:ext cx="309673" cy="2371893"/>
            </a:xfrm>
            <a:prstGeom prst="rightBrac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1501638" y="2264831"/>
              <a:ext cx="1035350" cy="524934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194%</a:t>
              </a:r>
              <a:endParaRPr lang="en-US" sz="2400" dirty="0"/>
            </a:p>
          </p:txBody>
        </p:sp>
      </p:grpSp>
      <p:sp>
        <p:nvSpPr>
          <p:cNvPr id="24" name="Content Placeholder 2"/>
          <p:cNvSpPr txBox="1">
            <a:spLocks/>
          </p:cNvSpPr>
          <p:nvPr/>
        </p:nvSpPr>
        <p:spPr>
          <a:xfrm>
            <a:off x="719667" y="5520266"/>
            <a:ext cx="8085665" cy="5333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Overhead ≈200% for cpu-bound apps without spare cores</a:t>
            </a:r>
            <a:endParaRPr lang="en-US" sz="2000" dirty="0" smtClean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414847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Frost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930" y="1155700"/>
            <a:ext cx="8704469" cy="4856164"/>
          </a:xfrm>
        </p:spPr>
        <p:txBody>
          <a:bodyPr>
            <a:noAutofit/>
          </a:bodyPr>
          <a:lstStyle/>
          <a:p>
            <a:r>
              <a:rPr lang="en-US" dirty="0" smtClean="0"/>
              <a:t>Two new ideas</a:t>
            </a:r>
          </a:p>
          <a:p>
            <a:pPr lvl="1"/>
            <a:r>
              <a:rPr lang="en-US" dirty="0" smtClean="0"/>
              <a:t>Outcome-based race detection</a:t>
            </a:r>
          </a:p>
          <a:p>
            <a:pPr lvl="1"/>
            <a:r>
              <a:rPr lang="en-US" dirty="0" smtClean="0"/>
              <a:t>Complementary schedules</a:t>
            </a:r>
          </a:p>
          <a:p>
            <a:endParaRPr lang="en-US" dirty="0" smtClean="0"/>
          </a:p>
          <a:p>
            <a:r>
              <a:rPr lang="en-US" dirty="0" smtClean="0"/>
              <a:t>Fast data race detection with high coverage</a:t>
            </a:r>
          </a:p>
          <a:p>
            <a:pPr lvl="1"/>
            <a:r>
              <a:rPr lang="en-US" dirty="0" smtClean="0"/>
              <a:t>3%—12% overhead</a:t>
            </a:r>
            <a:r>
              <a:rPr lang="en-US" dirty="0"/>
              <a:t>, given spare cores</a:t>
            </a:r>
          </a:p>
          <a:p>
            <a:pPr lvl="1"/>
            <a:r>
              <a:rPr lang="en-US" dirty="0"/>
              <a:t>≈200% overhead, without spare cores</a:t>
            </a:r>
            <a:endParaRPr lang="en-US" sz="2400" dirty="0" smtClean="0"/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Survives all harmful data race bugs in our tests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Kaushik Veeraraghavan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DD7CF-C981-5445-969A-5332EAF4CE91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275599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Kaushik Veeraraghavan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33B6-1535-5542-BC41-31F1B0B21FB7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153985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Performance: scalability on a 32-core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Kaushik Veeraraghavan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33B6-1535-5542-BC41-31F1B0B21FB7}" type="slidenum">
              <a:rPr lang="en-US" smtClean="0"/>
              <a:pPr/>
              <a:t>28</a:t>
            </a:fld>
            <a:endParaRPr lang="en-US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98425853"/>
              </p:ext>
            </p:extLst>
          </p:nvPr>
        </p:nvGraphicFramePr>
        <p:xfrm>
          <a:off x="485642" y="1678354"/>
          <a:ext cx="8216438" cy="4152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135728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Data races are a serious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7069" y="1295400"/>
            <a:ext cx="8652931" cy="4830764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Data </a:t>
            </a:r>
            <a:r>
              <a:rPr lang="en-US" sz="2400" dirty="0"/>
              <a:t>race: Two instructions (at least one of which is a write) that access the same shared data without being ordered by synchronization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Data races can cause catastrophic failures</a:t>
            </a:r>
            <a:endParaRPr lang="en-US" sz="2400" dirty="0"/>
          </a:p>
          <a:p>
            <a:pPr lvl="1"/>
            <a:r>
              <a:rPr lang="en-US" sz="2200" dirty="0" smtClean="0"/>
              <a:t>Therac-25 radiation overdose</a:t>
            </a:r>
            <a:endParaRPr lang="en-US" dirty="0"/>
          </a:p>
          <a:p>
            <a:pPr lvl="1"/>
            <a:r>
              <a:rPr lang="en-US" sz="2200" dirty="0"/>
              <a:t>2003 Northeast US power blackout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Kaushik Veeraraghavan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33B6-1535-5542-BC41-31F1B0B21FB7}" type="slidenum">
              <a:rPr lang="en-US" smtClean="0"/>
              <a:pPr/>
              <a:t>3</a:t>
            </a:fld>
            <a:endParaRPr lang="en-US"/>
          </a:p>
        </p:txBody>
      </p:sp>
      <p:grpSp>
        <p:nvGrpSpPr>
          <p:cNvPr id="35" name="Group 34"/>
          <p:cNvGrpSpPr/>
          <p:nvPr/>
        </p:nvGrpSpPr>
        <p:grpSpPr>
          <a:xfrm>
            <a:off x="1257300" y="2273300"/>
            <a:ext cx="5587046" cy="2103822"/>
            <a:chOff x="1219200" y="2273300"/>
            <a:chExt cx="5587046" cy="2103822"/>
          </a:xfrm>
        </p:grpSpPr>
        <p:sp>
          <p:nvSpPr>
            <p:cNvPr id="8" name="TextBox 7"/>
            <p:cNvSpPr txBox="1"/>
            <p:nvPr/>
          </p:nvSpPr>
          <p:spPr>
            <a:xfrm>
              <a:off x="5330925" y="2741799"/>
              <a:ext cx="14753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>
                  <a:solidFill>
                    <a:srgbClr val="FF0000"/>
                  </a:solidFill>
                </a:rPr>
                <a:t>proc_info</a:t>
              </a:r>
              <a:r>
                <a:rPr lang="en-US" dirty="0" smtClean="0">
                  <a:solidFill>
                    <a:srgbClr val="FF0000"/>
                  </a:solidFill>
                </a:rPr>
                <a:t> = 0;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524344" y="4007790"/>
              <a:ext cx="1883448" cy="3693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 smtClean="0"/>
                <a:t>MySQL bug #3596</a:t>
              </a:r>
              <a:endParaRPr lang="en-US" dirty="0"/>
            </a:p>
          </p:txBody>
        </p:sp>
        <p:sp>
          <p:nvSpPr>
            <p:cNvPr id="25" name="Explosion 1 24"/>
            <p:cNvSpPr/>
            <p:nvPr/>
          </p:nvSpPr>
          <p:spPr>
            <a:xfrm>
              <a:off x="1219200" y="3253642"/>
              <a:ext cx="1288927" cy="657958"/>
            </a:xfrm>
            <a:prstGeom prst="irregularSeal1">
              <a:avLst/>
            </a:prstGeom>
            <a:solidFill>
              <a:srgbClr val="FF00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FFFFFF"/>
                  </a:solidFill>
                </a:rPr>
                <a:t>crash</a:t>
              </a:r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29" name="Freeform 28"/>
            <p:cNvSpPr/>
            <p:nvPr/>
          </p:nvSpPr>
          <p:spPr>
            <a:xfrm>
              <a:off x="4375642" y="2273300"/>
              <a:ext cx="234457" cy="1511300"/>
            </a:xfrm>
            <a:custGeom>
              <a:avLst/>
              <a:gdLst>
                <a:gd name="connsiteX0" fmla="*/ 0 w 420686"/>
                <a:gd name="connsiteY0" fmla="*/ 0 h 1447800"/>
                <a:gd name="connsiteX1" fmla="*/ 419100 w 420686"/>
                <a:gd name="connsiteY1" fmla="*/ 215900 h 1447800"/>
                <a:gd name="connsiteX2" fmla="*/ 152400 w 420686"/>
                <a:gd name="connsiteY2" fmla="*/ 520700 h 1447800"/>
                <a:gd name="connsiteX3" fmla="*/ 393700 w 420686"/>
                <a:gd name="connsiteY3" fmla="*/ 812800 h 1447800"/>
                <a:gd name="connsiteX4" fmla="*/ 127000 w 420686"/>
                <a:gd name="connsiteY4" fmla="*/ 1155700 h 1447800"/>
                <a:gd name="connsiteX5" fmla="*/ 355600 w 420686"/>
                <a:gd name="connsiteY5" fmla="*/ 1447800 h 144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20686" h="1447800">
                  <a:moveTo>
                    <a:pt x="0" y="0"/>
                  </a:moveTo>
                  <a:cubicBezTo>
                    <a:pt x="196850" y="64558"/>
                    <a:pt x="393700" y="129117"/>
                    <a:pt x="419100" y="215900"/>
                  </a:cubicBezTo>
                  <a:cubicBezTo>
                    <a:pt x="444500" y="302683"/>
                    <a:pt x="156633" y="421217"/>
                    <a:pt x="152400" y="520700"/>
                  </a:cubicBezTo>
                  <a:cubicBezTo>
                    <a:pt x="148167" y="620183"/>
                    <a:pt x="397933" y="706967"/>
                    <a:pt x="393700" y="812800"/>
                  </a:cubicBezTo>
                  <a:cubicBezTo>
                    <a:pt x="389467" y="918633"/>
                    <a:pt x="133350" y="1049867"/>
                    <a:pt x="127000" y="1155700"/>
                  </a:cubicBezTo>
                  <a:cubicBezTo>
                    <a:pt x="120650" y="1261533"/>
                    <a:pt x="355600" y="1447800"/>
                    <a:pt x="355600" y="1447800"/>
                  </a:cubicBezTo>
                </a:path>
              </a:pathLst>
            </a:custGeom>
            <a:ln w="38100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274463" y="2274723"/>
              <a:ext cx="2199941" cy="175432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00FF"/>
                  </a:solidFill>
                </a:rPr>
                <a:t>If (</a:t>
              </a:r>
              <a:r>
                <a:rPr lang="en-US" dirty="0" err="1" smtClean="0">
                  <a:solidFill>
                    <a:srgbClr val="0000FF"/>
                  </a:solidFill>
                </a:rPr>
                <a:t>proc_info</a:t>
              </a:r>
              <a:r>
                <a:rPr lang="en-US" dirty="0" smtClean="0">
                  <a:solidFill>
                    <a:srgbClr val="0000FF"/>
                  </a:solidFill>
                </a:rPr>
                <a:t>)</a:t>
              </a:r>
              <a:r>
                <a:rPr lang="en-US" dirty="0">
                  <a:solidFill>
                    <a:srgbClr val="0000FF"/>
                  </a:solidFill>
                </a:rPr>
                <a:t> </a:t>
              </a:r>
              <a:r>
                <a:rPr lang="en-US" dirty="0" smtClean="0">
                  <a:solidFill>
                    <a:srgbClr val="0000FF"/>
                  </a:solidFill>
                </a:rPr>
                <a:t>{</a:t>
              </a:r>
            </a:p>
            <a:p>
              <a:endParaRPr lang="en-US" dirty="0" smtClean="0">
                <a:solidFill>
                  <a:srgbClr val="0000FF"/>
                </a:solidFill>
              </a:endParaRPr>
            </a:p>
            <a:p>
              <a:endParaRPr lang="en-US" dirty="0"/>
            </a:p>
            <a:p>
              <a:endParaRPr lang="en-US" dirty="0" smtClean="0"/>
            </a:p>
            <a:p>
              <a:r>
                <a:rPr lang="en-US" dirty="0">
                  <a:solidFill>
                    <a:srgbClr val="3366FF"/>
                  </a:solidFill>
                </a:rPr>
                <a:t> </a:t>
              </a:r>
              <a:r>
                <a:rPr lang="en-US" dirty="0" smtClean="0">
                  <a:solidFill>
                    <a:srgbClr val="3366FF"/>
                  </a:solidFill>
                </a:rPr>
                <a:t>   </a:t>
              </a:r>
              <a:r>
                <a:rPr lang="en-US" dirty="0" err="1" smtClean="0">
                  <a:solidFill>
                    <a:srgbClr val="0000FF"/>
                  </a:solidFill>
                </a:rPr>
                <a:t>fputs</a:t>
              </a:r>
              <a:r>
                <a:rPr lang="en-US" dirty="0" smtClean="0">
                  <a:solidFill>
                    <a:srgbClr val="0000FF"/>
                  </a:solidFill>
                </a:rPr>
                <a:t> (</a:t>
              </a:r>
              <a:r>
                <a:rPr lang="en-US" dirty="0" err="1" smtClean="0">
                  <a:solidFill>
                    <a:srgbClr val="0000FF"/>
                  </a:solidFill>
                </a:rPr>
                <a:t>proc_info</a:t>
              </a:r>
              <a:r>
                <a:rPr lang="en-US" dirty="0" smtClean="0">
                  <a:solidFill>
                    <a:srgbClr val="0000FF"/>
                  </a:solidFill>
                </a:rPr>
                <a:t>, f);</a:t>
              </a:r>
            </a:p>
            <a:p>
              <a:r>
                <a:rPr lang="en-US" dirty="0" smtClean="0">
                  <a:solidFill>
                    <a:srgbClr val="0000FF"/>
                  </a:solidFill>
                </a:rPr>
                <a:t>}</a:t>
              </a:r>
            </a:p>
          </p:txBody>
        </p:sp>
        <p:sp>
          <p:nvSpPr>
            <p:cNvPr id="34" name="Freeform 33"/>
            <p:cNvSpPr/>
            <p:nvPr/>
          </p:nvSpPr>
          <p:spPr>
            <a:xfrm>
              <a:off x="5137642" y="2273300"/>
              <a:ext cx="234457" cy="1511300"/>
            </a:xfrm>
            <a:custGeom>
              <a:avLst/>
              <a:gdLst>
                <a:gd name="connsiteX0" fmla="*/ 0 w 420686"/>
                <a:gd name="connsiteY0" fmla="*/ 0 h 1447800"/>
                <a:gd name="connsiteX1" fmla="*/ 419100 w 420686"/>
                <a:gd name="connsiteY1" fmla="*/ 215900 h 1447800"/>
                <a:gd name="connsiteX2" fmla="*/ 152400 w 420686"/>
                <a:gd name="connsiteY2" fmla="*/ 520700 h 1447800"/>
                <a:gd name="connsiteX3" fmla="*/ 393700 w 420686"/>
                <a:gd name="connsiteY3" fmla="*/ 812800 h 1447800"/>
                <a:gd name="connsiteX4" fmla="*/ 127000 w 420686"/>
                <a:gd name="connsiteY4" fmla="*/ 1155700 h 1447800"/>
                <a:gd name="connsiteX5" fmla="*/ 355600 w 420686"/>
                <a:gd name="connsiteY5" fmla="*/ 1447800 h 144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20686" h="1447800">
                  <a:moveTo>
                    <a:pt x="0" y="0"/>
                  </a:moveTo>
                  <a:cubicBezTo>
                    <a:pt x="196850" y="64558"/>
                    <a:pt x="393700" y="129117"/>
                    <a:pt x="419100" y="215900"/>
                  </a:cubicBezTo>
                  <a:cubicBezTo>
                    <a:pt x="444500" y="302683"/>
                    <a:pt x="156633" y="421217"/>
                    <a:pt x="152400" y="520700"/>
                  </a:cubicBezTo>
                  <a:cubicBezTo>
                    <a:pt x="148167" y="620183"/>
                    <a:pt x="397933" y="706967"/>
                    <a:pt x="393700" y="812800"/>
                  </a:cubicBezTo>
                  <a:cubicBezTo>
                    <a:pt x="389467" y="918633"/>
                    <a:pt x="133350" y="1049867"/>
                    <a:pt x="127000" y="1155700"/>
                  </a:cubicBezTo>
                  <a:cubicBezTo>
                    <a:pt x="120650" y="1261533"/>
                    <a:pt x="355600" y="1447800"/>
                    <a:pt x="355600" y="1447800"/>
                  </a:cubicBezTo>
                </a:path>
              </a:pathLst>
            </a:custGeom>
            <a:ln w="38100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644485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First goal: efficient data race detection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800" y="1253066"/>
            <a:ext cx="8492067" cy="4873097"/>
          </a:xfrm>
        </p:spPr>
        <p:txBody>
          <a:bodyPr/>
          <a:lstStyle/>
          <a:p>
            <a:r>
              <a:rPr lang="en-US" dirty="0" smtClean="0"/>
              <a:t>Data race detection</a:t>
            </a:r>
          </a:p>
          <a:p>
            <a:pPr lvl="1"/>
            <a:r>
              <a:rPr lang="en-US" dirty="0"/>
              <a:t>H</a:t>
            </a:r>
            <a:r>
              <a:rPr lang="en-US" dirty="0" smtClean="0"/>
              <a:t>igh coverage (find harmful data races)</a:t>
            </a:r>
          </a:p>
          <a:p>
            <a:pPr lvl="1"/>
            <a:r>
              <a:rPr lang="en-US" dirty="0" smtClean="0"/>
              <a:t>Accurate (no false positives)</a:t>
            </a:r>
          </a:p>
          <a:p>
            <a:pPr lvl="1"/>
            <a:r>
              <a:rPr lang="en-US" dirty="0" smtClean="0"/>
              <a:t>Low overhead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Kaushik Veeraraghavan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33B6-1535-5542-BC41-31F1B0B21FB7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648005750"/>
              </p:ext>
            </p:extLst>
          </p:nvPr>
        </p:nvGraphicFramePr>
        <p:xfrm>
          <a:off x="495300" y="3835399"/>
          <a:ext cx="8267700" cy="22237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0"/>
                <a:gridCol w="2247900"/>
                <a:gridCol w="3937000"/>
              </a:tblGrid>
              <a:tr h="74125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High coverage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Sampling</a:t>
                      </a:r>
                      <a:endParaRPr lang="en-US" b="1" dirty="0"/>
                    </a:p>
                  </a:txBody>
                  <a:tcPr/>
                </a:tc>
              </a:tr>
              <a:tr h="741257">
                <a:tc>
                  <a:txBody>
                    <a:bodyPr/>
                    <a:lstStyle/>
                    <a:p>
                      <a:r>
                        <a:rPr lang="en-US" b="1" dirty="0" smtClean="0"/>
                        <a:t>Native</a:t>
                      </a:r>
                      <a:r>
                        <a:rPr lang="en-US" b="1" baseline="0" dirty="0" smtClean="0"/>
                        <a:t> (C/C++)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ThreadSanitizer</a:t>
                      </a:r>
                      <a:r>
                        <a:rPr lang="en-US" dirty="0" smtClean="0"/>
                        <a:t> (30X</a:t>
                      </a:r>
                      <a:r>
                        <a:rPr lang="en-US" baseline="0" dirty="0" smtClean="0"/>
                        <a:t>)</a:t>
                      </a:r>
                    </a:p>
                    <a:p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Frost (3X)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DataCollider</a:t>
                      </a:r>
                      <a:r>
                        <a:rPr lang="en-US" dirty="0" smtClean="0"/>
                        <a:t> (</a:t>
                      </a:r>
                      <a:r>
                        <a:rPr lang="en-US" baseline="0" dirty="0" smtClean="0"/>
                        <a:t>1.1x with 4 </a:t>
                      </a:r>
                      <a:r>
                        <a:rPr lang="en-US" baseline="0" dirty="0" err="1" smtClean="0"/>
                        <a:t>watchpoints</a:t>
                      </a:r>
                      <a:r>
                        <a:rPr lang="en-US" baseline="0" dirty="0" smtClean="0"/>
                        <a:t>)</a:t>
                      </a:r>
                    </a:p>
                    <a:p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Frost (1.18x @ 3.5% coverage)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741257">
                <a:tc>
                  <a:txBody>
                    <a:bodyPr/>
                    <a:lstStyle/>
                    <a:p>
                      <a:r>
                        <a:rPr lang="en-US" b="1" dirty="0" smtClean="0"/>
                        <a:t>Managed (Java/C#)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FastTrack</a:t>
                      </a:r>
                      <a:r>
                        <a:rPr lang="en-US" baseline="0" dirty="0" smtClean="0"/>
                        <a:t> (8.5X)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PACER</a:t>
                      </a:r>
                      <a:r>
                        <a:rPr lang="en-US" baseline="0" dirty="0" smtClean="0"/>
                        <a:t> (1.6-2.1x @ 3% coverage)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2641600" y="4912995"/>
            <a:ext cx="1104900" cy="32131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914900" y="4937125"/>
            <a:ext cx="2882900" cy="34925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070393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Second goal: data race survival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930400"/>
            <a:ext cx="8737600" cy="4195764"/>
          </a:xfrm>
        </p:spPr>
        <p:txBody>
          <a:bodyPr/>
          <a:lstStyle/>
          <a:p>
            <a:r>
              <a:rPr lang="en-US" dirty="0" smtClean="0"/>
              <a:t>Unknown data race might manifest at runtime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Mask harmful effect so system stays running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Kaushik Veeraraghavan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33B6-1535-5542-BC41-31F1B0B21FB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40598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227667"/>
            <a:ext cx="8449733" cy="4826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Motivation</a:t>
            </a:r>
          </a:p>
          <a:p>
            <a:endParaRPr lang="en-US" dirty="0" smtClean="0">
              <a:solidFill>
                <a:srgbClr val="0000FF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Design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Outcome</a:t>
            </a:r>
            <a:r>
              <a:rPr lang="en-US" dirty="0">
                <a:solidFill>
                  <a:srgbClr val="000000"/>
                </a:solidFill>
              </a:rPr>
              <a:t>-based race </a:t>
            </a:r>
            <a:r>
              <a:rPr lang="en-US" dirty="0" smtClean="0">
                <a:solidFill>
                  <a:srgbClr val="000000"/>
                </a:solidFill>
              </a:rPr>
              <a:t>detection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Complementary </a:t>
            </a:r>
            <a:r>
              <a:rPr lang="en-US" dirty="0" smtClean="0">
                <a:solidFill>
                  <a:srgbClr val="000000"/>
                </a:solidFill>
              </a:rPr>
              <a:t>schedules</a:t>
            </a:r>
          </a:p>
          <a:p>
            <a:pPr lvl="2"/>
            <a:endParaRPr lang="en-US" dirty="0" smtClean="0">
              <a:solidFill>
                <a:srgbClr val="0000FF"/>
              </a:solidFill>
            </a:endParaRPr>
          </a:p>
          <a:p>
            <a:r>
              <a:rPr lang="en-US" dirty="0" smtClean="0"/>
              <a:t>Implementation: Frost</a:t>
            </a:r>
            <a:endParaRPr lang="en-US" dirty="0"/>
          </a:p>
          <a:p>
            <a:pPr lvl="1"/>
            <a:r>
              <a:rPr lang="en-US" dirty="0"/>
              <a:t>New, fast method to detect the </a:t>
            </a:r>
            <a:r>
              <a:rPr lang="en-US" i="1" dirty="0"/>
              <a:t>effect</a:t>
            </a:r>
            <a:r>
              <a:rPr lang="en-US" dirty="0"/>
              <a:t> of a data race</a:t>
            </a:r>
          </a:p>
          <a:p>
            <a:pPr lvl="1"/>
            <a:r>
              <a:rPr lang="en-US" dirty="0"/>
              <a:t>Masks effect of harmful data race </a:t>
            </a:r>
            <a:r>
              <a:rPr lang="en-US" dirty="0" smtClean="0"/>
              <a:t>bug</a:t>
            </a:r>
          </a:p>
          <a:p>
            <a:pPr lvl="1"/>
            <a:endParaRPr lang="en-US" dirty="0"/>
          </a:p>
          <a:p>
            <a:r>
              <a:rPr lang="en-US" dirty="0" smtClean="0"/>
              <a:t>Evaluation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Kaushik Veeraraghavan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33B6-1535-5542-BC41-31F1B0B21FB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641828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03437"/>
          </a:xfrm>
        </p:spPr>
        <p:txBody>
          <a:bodyPr>
            <a:noAutofit/>
          </a:bodyPr>
          <a:lstStyle/>
          <a:p>
            <a:r>
              <a:rPr lang="en-US" sz="4000" dirty="0" smtClean="0"/>
              <a:t>State is what matters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865" y="1079500"/>
            <a:ext cx="8443402" cy="5046664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All prior data race detectors analyze</a:t>
            </a:r>
            <a:r>
              <a:rPr lang="en-US" sz="2800" dirty="0" smtClean="0">
                <a:solidFill>
                  <a:srgbClr val="FF0000"/>
                </a:solidFill>
              </a:rPr>
              <a:t> events</a:t>
            </a:r>
          </a:p>
          <a:p>
            <a:pPr lvl="1"/>
            <a:r>
              <a:rPr lang="en-US" sz="2400" dirty="0" smtClean="0"/>
              <a:t>Shared memory accesses are very frequent</a:t>
            </a:r>
          </a:p>
          <a:p>
            <a:pPr marL="457200" lvl="1" indent="0">
              <a:buNone/>
            </a:pPr>
            <a:endParaRPr lang="en-US" sz="2400" dirty="0" smtClean="0"/>
          </a:p>
          <a:p>
            <a:r>
              <a:rPr lang="en-US" sz="2800" dirty="0" smtClean="0"/>
              <a:t>New idea: run multiple replicas and analyze </a:t>
            </a:r>
            <a:r>
              <a:rPr lang="en-US" sz="2800" dirty="0" smtClean="0">
                <a:solidFill>
                  <a:srgbClr val="FF0000"/>
                </a:solidFill>
              </a:rPr>
              <a:t>state</a:t>
            </a:r>
          </a:p>
          <a:p>
            <a:pPr lvl="1"/>
            <a:endParaRPr lang="en-US" sz="2400" dirty="0" smtClean="0"/>
          </a:p>
          <a:p>
            <a:pPr lvl="1"/>
            <a:endParaRPr lang="en-US" sz="2400" dirty="0"/>
          </a:p>
          <a:p>
            <a:pPr lvl="1"/>
            <a:endParaRPr lang="en-US" sz="2400" dirty="0" smtClean="0"/>
          </a:p>
          <a:p>
            <a:pPr lvl="1"/>
            <a:endParaRPr lang="en-US" sz="2400" dirty="0" smtClean="0"/>
          </a:p>
          <a:p>
            <a:pPr lvl="1"/>
            <a:endParaRPr lang="en-US" sz="2400" dirty="0" smtClean="0"/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smtClean="0"/>
              <a:t>Goal: replicas diverge if and only if harmful data race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Kaushik Veeraraghavan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33B6-1535-5542-BC41-31F1B0B21FB7}" type="slidenum">
              <a:rPr lang="en-US" smtClean="0"/>
              <a:pPr/>
              <a:t>7</a:t>
            </a:fld>
            <a:endParaRPr lang="en-US"/>
          </a:p>
        </p:txBody>
      </p:sp>
      <p:grpSp>
        <p:nvGrpSpPr>
          <p:cNvPr id="56" name="Group 55"/>
          <p:cNvGrpSpPr/>
          <p:nvPr/>
        </p:nvGrpSpPr>
        <p:grpSpPr>
          <a:xfrm>
            <a:off x="520700" y="2959100"/>
            <a:ext cx="4101146" cy="2175174"/>
            <a:chOff x="304800" y="2743200"/>
            <a:chExt cx="4101146" cy="2175174"/>
          </a:xfrm>
        </p:grpSpPr>
        <p:sp>
          <p:nvSpPr>
            <p:cNvPr id="47" name="Rectangle 46"/>
            <p:cNvSpPr/>
            <p:nvPr/>
          </p:nvSpPr>
          <p:spPr>
            <a:xfrm>
              <a:off x="304800" y="2743200"/>
              <a:ext cx="4051300" cy="2171700"/>
            </a:xfrm>
            <a:prstGeom prst="rect">
              <a:avLst/>
            </a:prstGeom>
            <a:solidFill>
              <a:schemeClr val="lt1">
                <a:alpha val="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0" name="Group 39"/>
            <p:cNvGrpSpPr/>
            <p:nvPr/>
          </p:nvGrpSpPr>
          <p:grpSpPr>
            <a:xfrm>
              <a:off x="305963" y="2882900"/>
              <a:ext cx="4099983" cy="2035474"/>
              <a:chOff x="2274463" y="2273300"/>
              <a:chExt cx="4099983" cy="2035474"/>
            </a:xfrm>
          </p:grpSpPr>
          <p:sp>
            <p:nvSpPr>
              <p:cNvPr id="41" name="TextBox 40"/>
              <p:cNvSpPr txBox="1"/>
              <p:nvPr/>
            </p:nvSpPr>
            <p:spPr>
              <a:xfrm>
                <a:off x="4899125" y="2741799"/>
                <a:ext cx="147532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 smtClean="0">
                    <a:solidFill>
                      <a:srgbClr val="FF0000"/>
                    </a:solidFill>
                  </a:rPr>
                  <a:t>proc_info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 = 0;</a:t>
                </a:r>
              </a:p>
            </p:txBody>
          </p:sp>
          <p:sp>
            <p:nvSpPr>
              <p:cNvPr id="43" name="Explosion 1 42"/>
              <p:cNvSpPr/>
              <p:nvPr/>
            </p:nvSpPr>
            <p:spPr>
              <a:xfrm>
                <a:off x="2546227" y="3787042"/>
                <a:ext cx="1219200" cy="521732"/>
              </a:xfrm>
              <a:prstGeom prst="irregularSeal1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rgbClr val="FFFFFF"/>
                    </a:solidFill>
                  </a:rPr>
                  <a:t>crash</a:t>
                </a:r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44" name="Freeform 43"/>
              <p:cNvSpPr/>
              <p:nvPr/>
            </p:nvSpPr>
            <p:spPr>
              <a:xfrm>
                <a:off x="4324842" y="2273300"/>
                <a:ext cx="234457" cy="1511300"/>
              </a:xfrm>
              <a:custGeom>
                <a:avLst/>
                <a:gdLst>
                  <a:gd name="connsiteX0" fmla="*/ 0 w 420686"/>
                  <a:gd name="connsiteY0" fmla="*/ 0 h 1447800"/>
                  <a:gd name="connsiteX1" fmla="*/ 419100 w 420686"/>
                  <a:gd name="connsiteY1" fmla="*/ 215900 h 1447800"/>
                  <a:gd name="connsiteX2" fmla="*/ 152400 w 420686"/>
                  <a:gd name="connsiteY2" fmla="*/ 520700 h 1447800"/>
                  <a:gd name="connsiteX3" fmla="*/ 393700 w 420686"/>
                  <a:gd name="connsiteY3" fmla="*/ 812800 h 1447800"/>
                  <a:gd name="connsiteX4" fmla="*/ 127000 w 420686"/>
                  <a:gd name="connsiteY4" fmla="*/ 1155700 h 1447800"/>
                  <a:gd name="connsiteX5" fmla="*/ 355600 w 420686"/>
                  <a:gd name="connsiteY5" fmla="*/ 1447800 h 1447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20686" h="1447800">
                    <a:moveTo>
                      <a:pt x="0" y="0"/>
                    </a:moveTo>
                    <a:cubicBezTo>
                      <a:pt x="196850" y="64558"/>
                      <a:pt x="393700" y="129117"/>
                      <a:pt x="419100" y="215900"/>
                    </a:cubicBezTo>
                    <a:cubicBezTo>
                      <a:pt x="444500" y="302683"/>
                      <a:pt x="156633" y="421217"/>
                      <a:pt x="152400" y="520700"/>
                    </a:cubicBezTo>
                    <a:cubicBezTo>
                      <a:pt x="148167" y="620183"/>
                      <a:pt x="397933" y="706967"/>
                      <a:pt x="393700" y="812800"/>
                    </a:cubicBezTo>
                    <a:cubicBezTo>
                      <a:pt x="389467" y="918633"/>
                      <a:pt x="133350" y="1049867"/>
                      <a:pt x="127000" y="1155700"/>
                    </a:cubicBezTo>
                    <a:cubicBezTo>
                      <a:pt x="120650" y="1261533"/>
                      <a:pt x="355600" y="1447800"/>
                      <a:pt x="355600" y="1447800"/>
                    </a:cubicBezTo>
                  </a:path>
                </a:pathLst>
              </a:custGeom>
              <a:ln w="38100" cmpd="sng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2274463" y="2274723"/>
                <a:ext cx="2199941" cy="17543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rgbClr val="0000FF"/>
                    </a:solidFill>
                  </a:rPr>
                  <a:t>If (</a:t>
                </a:r>
                <a:r>
                  <a:rPr lang="en-US" dirty="0" err="1" smtClean="0">
                    <a:solidFill>
                      <a:srgbClr val="0000FF"/>
                    </a:solidFill>
                  </a:rPr>
                  <a:t>proc_info</a:t>
                </a:r>
                <a:r>
                  <a:rPr lang="en-US" dirty="0" smtClean="0">
                    <a:solidFill>
                      <a:srgbClr val="0000FF"/>
                    </a:solidFill>
                  </a:rPr>
                  <a:t>)</a:t>
                </a:r>
                <a:r>
                  <a:rPr lang="en-US" dirty="0">
                    <a:solidFill>
                      <a:srgbClr val="0000FF"/>
                    </a:solidFill>
                  </a:rPr>
                  <a:t> </a:t>
                </a:r>
                <a:r>
                  <a:rPr lang="en-US" dirty="0" smtClean="0">
                    <a:solidFill>
                      <a:srgbClr val="0000FF"/>
                    </a:solidFill>
                  </a:rPr>
                  <a:t>{</a:t>
                </a:r>
              </a:p>
              <a:p>
                <a:endParaRPr lang="en-US" dirty="0" smtClean="0">
                  <a:solidFill>
                    <a:srgbClr val="0000FF"/>
                  </a:solidFill>
                </a:endParaRPr>
              </a:p>
              <a:p>
                <a:endParaRPr lang="en-US" dirty="0"/>
              </a:p>
              <a:p>
                <a:endParaRPr lang="en-US" dirty="0" smtClean="0"/>
              </a:p>
              <a:p>
                <a:r>
                  <a:rPr lang="en-US" dirty="0">
                    <a:solidFill>
                      <a:srgbClr val="3366FF"/>
                    </a:solidFill>
                  </a:rPr>
                  <a:t> </a:t>
                </a:r>
                <a:r>
                  <a:rPr lang="en-US" dirty="0" smtClean="0">
                    <a:solidFill>
                      <a:srgbClr val="3366FF"/>
                    </a:solidFill>
                  </a:rPr>
                  <a:t>   </a:t>
                </a:r>
                <a:r>
                  <a:rPr lang="en-US" dirty="0" err="1" smtClean="0">
                    <a:solidFill>
                      <a:srgbClr val="0000FF"/>
                    </a:solidFill>
                  </a:rPr>
                  <a:t>fputs</a:t>
                </a:r>
                <a:r>
                  <a:rPr lang="en-US" dirty="0" smtClean="0">
                    <a:solidFill>
                      <a:srgbClr val="0000FF"/>
                    </a:solidFill>
                  </a:rPr>
                  <a:t> (</a:t>
                </a:r>
                <a:r>
                  <a:rPr lang="en-US" dirty="0" err="1" smtClean="0">
                    <a:solidFill>
                      <a:srgbClr val="0000FF"/>
                    </a:solidFill>
                  </a:rPr>
                  <a:t>proc_info</a:t>
                </a:r>
                <a:r>
                  <a:rPr lang="en-US" dirty="0" smtClean="0">
                    <a:solidFill>
                      <a:srgbClr val="0000FF"/>
                    </a:solidFill>
                  </a:rPr>
                  <a:t>, f);</a:t>
                </a:r>
              </a:p>
              <a:p>
                <a:r>
                  <a:rPr lang="en-US" dirty="0" smtClean="0">
                    <a:solidFill>
                      <a:srgbClr val="0000FF"/>
                    </a:solidFill>
                  </a:rPr>
                  <a:t>}</a:t>
                </a:r>
              </a:p>
            </p:txBody>
          </p:sp>
          <p:sp>
            <p:nvSpPr>
              <p:cNvPr id="46" name="Freeform 45"/>
              <p:cNvSpPr/>
              <p:nvPr/>
            </p:nvSpPr>
            <p:spPr>
              <a:xfrm>
                <a:off x="4705842" y="2273300"/>
                <a:ext cx="234457" cy="1511300"/>
              </a:xfrm>
              <a:custGeom>
                <a:avLst/>
                <a:gdLst>
                  <a:gd name="connsiteX0" fmla="*/ 0 w 420686"/>
                  <a:gd name="connsiteY0" fmla="*/ 0 h 1447800"/>
                  <a:gd name="connsiteX1" fmla="*/ 419100 w 420686"/>
                  <a:gd name="connsiteY1" fmla="*/ 215900 h 1447800"/>
                  <a:gd name="connsiteX2" fmla="*/ 152400 w 420686"/>
                  <a:gd name="connsiteY2" fmla="*/ 520700 h 1447800"/>
                  <a:gd name="connsiteX3" fmla="*/ 393700 w 420686"/>
                  <a:gd name="connsiteY3" fmla="*/ 812800 h 1447800"/>
                  <a:gd name="connsiteX4" fmla="*/ 127000 w 420686"/>
                  <a:gd name="connsiteY4" fmla="*/ 1155700 h 1447800"/>
                  <a:gd name="connsiteX5" fmla="*/ 355600 w 420686"/>
                  <a:gd name="connsiteY5" fmla="*/ 1447800 h 1447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20686" h="1447800">
                    <a:moveTo>
                      <a:pt x="0" y="0"/>
                    </a:moveTo>
                    <a:cubicBezTo>
                      <a:pt x="196850" y="64558"/>
                      <a:pt x="393700" y="129117"/>
                      <a:pt x="419100" y="215900"/>
                    </a:cubicBezTo>
                    <a:cubicBezTo>
                      <a:pt x="444500" y="302683"/>
                      <a:pt x="156633" y="421217"/>
                      <a:pt x="152400" y="520700"/>
                    </a:cubicBezTo>
                    <a:cubicBezTo>
                      <a:pt x="148167" y="620183"/>
                      <a:pt x="397933" y="706967"/>
                      <a:pt x="393700" y="812800"/>
                    </a:cubicBezTo>
                    <a:cubicBezTo>
                      <a:pt x="389467" y="918633"/>
                      <a:pt x="133350" y="1049867"/>
                      <a:pt x="127000" y="1155700"/>
                    </a:cubicBezTo>
                    <a:cubicBezTo>
                      <a:pt x="120650" y="1261533"/>
                      <a:pt x="355600" y="1447800"/>
                      <a:pt x="355600" y="1447800"/>
                    </a:cubicBezTo>
                  </a:path>
                </a:pathLst>
              </a:custGeom>
              <a:ln w="38100" cmpd="sng"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0000"/>
                  </a:solidFill>
                </a:endParaRPr>
              </a:p>
            </p:txBody>
          </p:sp>
        </p:grpSp>
      </p:grpSp>
      <p:grpSp>
        <p:nvGrpSpPr>
          <p:cNvPr id="66" name="Group 65"/>
          <p:cNvGrpSpPr/>
          <p:nvPr/>
        </p:nvGrpSpPr>
        <p:grpSpPr>
          <a:xfrm>
            <a:off x="4699000" y="2960837"/>
            <a:ext cx="4050346" cy="2171700"/>
            <a:chOff x="4660900" y="2743200"/>
            <a:chExt cx="4050346" cy="2171700"/>
          </a:xfrm>
        </p:grpSpPr>
        <p:grpSp>
          <p:nvGrpSpPr>
            <p:cNvPr id="57" name="Group 56"/>
            <p:cNvGrpSpPr/>
            <p:nvPr/>
          </p:nvGrpSpPr>
          <p:grpSpPr>
            <a:xfrm>
              <a:off x="4660900" y="2743200"/>
              <a:ext cx="4050346" cy="2171700"/>
              <a:chOff x="254000" y="2743200"/>
              <a:chExt cx="4050346" cy="2171700"/>
            </a:xfrm>
          </p:grpSpPr>
          <p:sp>
            <p:nvSpPr>
              <p:cNvPr id="58" name="Rectangle 57"/>
              <p:cNvSpPr/>
              <p:nvPr/>
            </p:nvSpPr>
            <p:spPr>
              <a:xfrm>
                <a:off x="254000" y="2743200"/>
                <a:ext cx="4000500" cy="2171700"/>
              </a:xfrm>
              <a:prstGeom prst="rect">
                <a:avLst/>
              </a:prstGeom>
              <a:solidFill>
                <a:schemeClr val="lt1">
                  <a:alpha val="0"/>
                </a:schemeClr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59" name="Group 58"/>
              <p:cNvGrpSpPr/>
              <p:nvPr/>
            </p:nvGrpSpPr>
            <p:grpSpPr>
              <a:xfrm>
                <a:off x="305963" y="2882900"/>
                <a:ext cx="3998383" cy="1511300"/>
                <a:chOff x="2274463" y="2273300"/>
                <a:chExt cx="3998383" cy="1511300"/>
              </a:xfrm>
            </p:grpSpPr>
            <p:sp>
              <p:nvSpPr>
                <p:cNvPr id="60" name="TextBox 59"/>
                <p:cNvSpPr txBox="1"/>
                <p:nvPr/>
              </p:nvSpPr>
              <p:spPr>
                <a:xfrm>
                  <a:off x="4797525" y="3275199"/>
                  <a:ext cx="147532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err="1" smtClean="0">
                      <a:solidFill>
                        <a:srgbClr val="FF0000"/>
                      </a:solidFill>
                    </a:rPr>
                    <a:t>proc_info</a:t>
                  </a:r>
                  <a:r>
                    <a:rPr lang="en-US" dirty="0" smtClean="0">
                      <a:solidFill>
                        <a:srgbClr val="FF0000"/>
                      </a:solidFill>
                    </a:rPr>
                    <a:t> = 0;</a:t>
                  </a:r>
                </a:p>
              </p:txBody>
            </p:sp>
            <p:sp>
              <p:nvSpPr>
                <p:cNvPr id="62" name="Freeform 61"/>
                <p:cNvSpPr/>
                <p:nvPr/>
              </p:nvSpPr>
              <p:spPr>
                <a:xfrm>
                  <a:off x="4324842" y="2273300"/>
                  <a:ext cx="234457" cy="1511300"/>
                </a:xfrm>
                <a:custGeom>
                  <a:avLst/>
                  <a:gdLst>
                    <a:gd name="connsiteX0" fmla="*/ 0 w 420686"/>
                    <a:gd name="connsiteY0" fmla="*/ 0 h 1447800"/>
                    <a:gd name="connsiteX1" fmla="*/ 419100 w 420686"/>
                    <a:gd name="connsiteY1" fmla="*/ 215900 h 1447800"/>
                    <a:gd name="connsiteX2" fmla="*/ 152400 w 420686"/>
                    <a:gd name="connsiteY2" fmla="*/ 520700 h 1447800"/>
                    <a:gd name="connsiteX3" fmla="*/ 393700 w 420686"/>
                    <a:gd name="connsiteY3" fmla="*/ 812800 h 1447800"/>
                    <a:gd name="connsiteX4" fmla="*/ 127000 w 420686"/>
                    <a:gd name="connsiteY4" fmla="*/ 1155700 h 1447800"/>
                    <a:gd name="connsiteX5" fmla="*/ 355600 w 420686"/>
                    <a:gd name="connsiteY5" fmla="*/ 1447800 h 14478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420686" h="1447800">
                      <a:moveTo>
                        <a:pt x="0" y="0"/>
                      </a:moveTo>
                      <a:cubicBezTo>
                        <a:pt x="196850" y="64558"/>
                        <a:pt x="393700" y="129117"/>
                        <a:pt x="419100" y="215900"/>
                      </a:cubicBezTo>
                      <a:cubicBezTo>
                        <a:pt x="444500" y="302683"/>
                        <a:pt x="156633" y="421217"/>
                        <a:pt x="152400" y="520700"/>
                      </a:cubicBezTo>
                      <a:cubicBezTo>
                        <a:pt x="148167" y="620183"/>
                        <a:pt x="397933" y="706967"/>
                        <a:pt x="393700" y="812800"/>
                      </a:cubicBezTo>
                      <a:cubicBezTo>
                        <a:pt x="389467" y="918633"/>
                        <a:pt x="133350" y="1049867"/>
                        <a:pt x="127000" y="1155700"/>
                      </a:cubicBezTo>
                      <a:cubicBezTo>
                        <a:pt x="120650" y="1261533"/>
                        <a:pt x="355600" y="1447800"/>
                        <a:pt x="355600" y="1447800"/>
                      </a:cubicBezTo>
                    </a:path>
                  </a:pathLst>
                </a:custGeom>
                <a:ln w="38100" cmpd="sng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3" name="TextBox 62"/>
                <p:cNvSpPr txBox="1"/>
                <p:nvPr/>
              </p:nvSpPr>
              <p:spPr>
                <a:xfrm>
                  <a:off x="2274463" y="2274723"/>
                  <a:ext cx="2199941" cy="92333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>
                      <a:solidFill>
                        <a:srgbClr val="0000FF"/>
                      </a:solidFill>
                    </a:rPr>
                    <a:t>If (</a:t>
                  </a:r>
                  <a:r>
                    <a:rPr lang="en-US" dirty="0" err="1" smtClean="0">
                      <a:solidFill>
                        <a:srgbClr val="0000FF"/>
                      </a:solidFill>
                    </a:rPr>
                    <a:t>proc_info</a:t>
                  </a:r>
                  <a:r>
                    <a:rPr lang="en-US" dirty="0" smtClean="0">
                      <a:solidFill>
                        <a:srgbClr val="0000FF"/>
                      </a:solidFill>
                    </a:rPr>
                    <a:t>)</a:t>
                  </a:r>
                  <a:r>
                    <a:rPr lang="en-US" dirty="0">
                      <a:solidFill>
                        <a:srgbClr val="0000FF"/>
                      </a:solidFill>
                    </a:rPr>
                    <a:t> </a:t>
                  </a:r>
                  <a:r>
                    <a:rPr lang="en-US" dirty="0" smtClean="0">
                      <a:solidFill>
                        <a:srgbClr val="0000FF"/>
                      </a:solidFill>
                    </a:rPr>
                    <a:t>{</a:t>
                  </a:r>
                  <a:endParaRPr lang="en-US" dirty="0" smtClean="0"/>
                </a:p>
                <a:p>
                  <a:r>
                    <a:rPr lang="en-US" dirty="0">
                      <a:solidFill>
                        <a:srgbClr val="3366FF"/>
                      </a:solidFill>
                    </a:rPr>
                    <a:t> </a:t>
                  </a:r>
                  <a:r>
                    <a:rPr lang="en-US" dirty="0" smtClean="0">
                      <a:solidFill>
                        <a:srgbClr val="3366FF"/>
                      </a:solidFill>
                    </a:rPr>
                    <a:t>   </a:t>
                  </a:r>
                  <a:r>
                    <a:rPr lang="en-US" dirty="0" err="1" smtClean="0">
                      <a:solidFill>
                        <a:srgbClr val="0000FF"/>
                      </a:solidFill>
                    </a:rPr>
                    <a:t>fputs</a:t>
                  </a:r>
                  <a:r>
                    <a:rPr lang="en-US" dirty="0" smtClean="0">
                      <a:solidFill>
                        <a:srgbClr val="0000FF"/>
                      </a:solidFill>
                    </a:rPr>
                    <a:t> (</a:t>
                  </a:r>
                  <a:r>
                    <a:rPr lang="en-US" dirty="0" err="1" smtClean="0">
                      <a:solidFill>
                        <a:srgbClr val="0000FF"/>
                      </a:solidFill>
                    </a:rPr>
                    <a:t>proc_info</a:t>
                  </a:r>
                  <a:r>
                    <a:rPr lang="en-US" dirty="0" smtClean="0">
                      <a:solidFill>
                        <a:srgbClr val="0000FF"/>
                      </a:solidFill>
                    </a:rPr>
                    <a:t>, f);</a:t>
                  </a:r>
                </a:p>
                <a:p>
                  <a:r>
                    <a:rPr lang="en-US" dirty="0" smtClean="0">
                      <a:solidFill>
                        <a:srgbClr val="0000FF"/>
                      </a:solidFill>
                    </a:rPr>
                    <a:t>}</a:t>
                  </a:r>
                </a:p>
              </p:txBody>
            </p:sp>
            <p:sp>
              <p:nvSpPr>
                <p:cNvPr id="64" name="Freeform 63"/>
                <p:cNvSpPr/>
                <p:nvPr/>
              </p:nvSpPr>
              <p:spPr>
                <a:xfrm>
                  <a:off x="4693142" y="2273300"/>
                  <a:ext cx="234457" cy="1511300"/>
                </a:xfrm>
                <a:custGeom>
                  <a:avLst/>
                  <a:gdLst>
                    <a:gd name="connsiteX0" fmla="*/ 0 w 420686"/>
                    <a:gd name="connsiteY0" fmla="*/ 0 h 1447800"/>
                    <a:gd name="connsiteX1" fmla="*/ 419100 w 420686"/>
                    <a:gd name="connsiteY1" fmla="*/ 215900 h 1447800"/>
                    <a:gd name="connsiteX2" fmla="*/ 152400 w 420686"/>
                    <a:gd name="connsiteY2" fmla="*/ 520700 h 1447800"/>
                    <a:gd name="connsiteX3" fmla="*/ 393700 w 420686"/>
                    <a:gd name="connsiteY3" fmla="*/ 812800 h 1447800"/>
                    <a:gd name="connsiteX4" fmla="*/ 127000 w 420686"/>
                    <a:gd name="connsiteY4" fmla="*/ 1155700 h 1447800"/>
                    <a:gd name="connsiteX5" fmla="*/ 355600 w 420686"/>
                    <a:gd name="connsiteY5" fmla="*/ 1447800 h 14478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420686" h="1447800">
                      <a:moveTo>
                        <a:pt x="0" y="0"/>
                      </a:moveTo>
                      <a:cubicBezTo>
                        <a:pt x="196850" y="64558"/>
                        <a:pt x="393700" y="129117"/>
                        <a:pt x="419100" y="215900"/>
                      </a:cubicBezTo>
                      <a:cubicBezTo>
                        <a:pt x="444500" y="302683"/>
                        <a:pt x="156633" y="421217"/>
                        <a:pt x="152400" y="520700"/>
                      </a:cubicBezTo>
                      <a:cubicBezTo>
                        <a:pt x="148167" y="620183"/>
                        <a:pt x="397933" y="706967"/>
                        <a:pt x="393700" y="812800"/>
                      </a:cubicBezTo>
                      <a:cubicBezTo>
                        <a:pt x="389467" y="918633"/>
                        <a:pt x="133350" y="1049867"/>
                        <a:pt x="127000" y="1155700"/>
                      </a:cubicBezTo>
                      <a:cubicBezTo>
                        <a:pt x="120650" y="1261533"/>
                        <a:pt x="355600" y="1447800"/>
                        <a:pt x="355600" y="1447800"/>
                      </a:cubicBezTo>
                    </a:path>
                  </a:pathLst>
                </a:custGeom>
                <a:ln w="38100" cmpd="sng">
                  <a:solidFill>
                    <a:srgbClr val="000000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F0000"/>
                    </a:solidFill>
                  </a:endParaRPr>
                </a:p>
              </p:txBody>
            </p:sp>
          </p:grpSp>
        </p:grpSp>
        <p:sp>
          <p:nvSpPr>
            <p:cNvPr id="65" name="Rectangle 64"/>
            <p:cNvSpPr/>
            <p:nvPr/>
          </p:nvSpPr>
          <p:spPr>
            <a:xfrm>
              <a:off x="4986675" y="4057134"/>
              <a:ext cx="705542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4800" dirty="0">
                  <a:solidFill>
                    <a:srgbClr val="008000"/>
                  </a:solidFill>
                  <a:latin typeface="Zapf Dingbats"/>
                  <a:ea typeface="Zapf Dingbats"/>
                  <a:cs typeface="Zapf Dingbats"/>
                  <a:sym typeface="Zapf Dingbats"/>
                </a:rPr>
                <a:t>✔</a:t>
              </a:r>
              <a:endParaRPr lang="en-US" sz="4800" dirty="0">
                <a:solidFill>
                  <a:srgbClr val="008000"/>
                </a:solidFill>
              </a:endParaRPr>
            </a:p>
          </p:txBody>
        </p:sp>
      </p:grp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045340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 false positives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42714"/>
            <a:ext cx="8458200" cy="5083450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Divergence </a:t>
            </a:r>
            <a:r>
              <a:rPr lang="en-US" dirty="0">
                <a:solidFill>
                  <a:srgbClr val="FF0000"/>
                </a:solidFill>
                <a:sym typeface="Wingdings"/>
              </a:rPr>
              <a:t></a:t>
            </a:r>
            <a:r>
              <a:rPr lang="en-US" dirty="0">
                <a:solidFill>
                  <a:srgbClr val="FF0000"/>
                </a:solidFill>
              </a:rPr>
              <a:t> data </a:t>
            </a:r>
            <a:r>
              <a:rPr lang="en-US" dirty="0" smtClean="0">
                <a:solidFill>
                  <a:srgbClr val="FF0000"/>
                </a:solidFill>
              </a:rPr>
              <a:t>race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Race-free replicas </a:t>
            </a:r>
            <a:r>
              <a:rPr lang="en-US" dirty="0"/>
              <a:t>will never diverge</a:t>
            </a:r>
          </a:p>
          <a:p>
            <a:pPr marL="914400" lvl="1" indent="-514350"/>
            <a:r>
              <a:rPr lang="en-US" sz="2600" dirty="0"/>
              <a:t>Identical inputs</a:t>
            </a:r>
          </a:p>
          <a:p>
            <a:pPr marL="914400" lvl="1" indent="-514350"/>
            <a:r>
              <a:rPr lang="en-US" sz="2600" dirty="0" smtClean="0"/>
              <a:t>Obey same happens</a:t>
            </a:r>
            <a:r>
              <a:rPr lang="en-US" sz="2600" dirty="0"/>
              <a:t>-before ordering</a:t>
            </a:r>
          </a:p>
          <a:p>
            <a:endParaRPr lang="en-US" sz="3600" dirty="0" smtClean="0">
              <a:solidFill>
                <a:srgbClr val="000000"/>
              </a:solidFill>
            </a:endParaRPr>
          </a:p>
          <a:p>
            <a:r>
              <a:rPr lang="en-US" dirty="0"/>
              <a:t>Outcome-based race detection</a:t>
            </a:r>
          </a:p>
          <a:p>
            <a:pPr lvl="1"/>
            <a:r>
              <a:rPr lang="en-US" sz="2600" dirty="0"/>
              <a:t>Divergence in </a:t>
            </a:r>
            <a:r>
              <a:rPr lang="en-US" sz="2600" dirty="0" smtClean="0"/>
              <a:t>program or output </a:t>
            </a:r>
            <a:r>
              <a:rPr lang="en-US" sz="2600" dirty="0"/>
              <a:t>state</a:t>
            </a:r>
            <a:r>
              <a:rPr lang="en-US" sz="2600" dirty="0" smtClean="0"/>
              <a:t> indicates race</a:t>
            </a:r>
            <a:endParaRPr lang="en-US" sz="2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Kaushik Veeraraghavan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33B6-1535-5542-BC41-31F1B0B21FB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526889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Minimize false negatives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Harmful data race </a:t>
            </a:r>
            <a:r>
              <a:rPr lang="en-US" dirty="0">
                <a:solidFill>
                  <a:srgbClr val="FF0000"/>
                </a:solidFill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divergence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Complementary schedules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Make replica schedules as dissimilar as possible</a:t>
            </a:r>
            <a:endParaRPr lang="en-US" dirty="0">
              <a:solidFill>
                <a:srgbClr val="000000"/>
              </a:solidFill>
            </a:endParaRPr>
          </a:p>
          <a:p>
            <a:pPr lvl="1"/>
            <a:endParaRPr lang="en-US" dirty="0" smtClean="0">
              <a:solidFill>
                <a:srgbClr val="000000"/>
              </a:solidFill>
            </a:endParaRP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If </a:t>
            </a:r>
            <a:r>
              <a:rPr lang="en-US" dirty="0"/>
              <a:t>instructions A &amp; B are unordered, one replica executes A before B and the other executes B before </a:t>
            </a:r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Kaushik Veeraraghavan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33B6-1535-5542-BC41-31F1B0B21FB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098243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16810</TotalTime>
  <Words>1914</Words>
  <Application>Microsoft Macintosh PowerPoint</Application>
  <PresentationFormat>On-screen Show (4:3)</PresentationFormat>
  <Paragraphs>670</Paragraphs>
  <Slides>28</Slides>
  <Notes>28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Detecting and surviving data races using complementary schedules</vt:lpstr>
      <vt:lpstr>Multicores/multiprocessors are ubiquitous</vt:lpstr>
      <vt:lpstr>Data races are a serious problem</vt:lpstr>
      <vt:lpstr>First goal: efficient data race detection</vt:lpstr>
      <vt:lpstr>Second goal: data race survival</vt:lpstr>
      <vt:lpstr>Outline</vt:lpstr>
      <vt:lpstr>State is what matters</vt:lpstr>
      <vt:lpstr>No false positives</vt:lpstr>
      <vt:lpstr>Minimize false negatives</vt:lpstr>
      <vt:lpstr>Complementary schedules in action</vt:lpstr>
      <vt:lpstr>How to construct complementary schedules?</vt:lpstr>
      <vt:lpstr>Type I data race bug</vt:lpstr>
      <vt:lpstr>Type II data race bug</vt:lpstr>
      <vt:lpstr>Leverage uniparallelism to scale performance</vt:lpstr>
      <vt:lpstr>Analyzing epoch outcomes for race detection</vt:lpstr>
      <vt:lpstr>Analyzing epoch outcomes for survival</vt:lpstr>
      <vt:lpstr>Analyzing epoch outcomes for survival</vt:lpstr>
      <vt:lpstr>Analyzing epoch outcomes for survival</vt:lpstr>
      <vt:lpstr>Analyzing epoch outcomes for survival</vt:lpstr>
      <vt:lpstr>Analyzing epoch outcomes for survival</vt:lpstr>
      <vt:lpstr>Limitations</vt:lpstr>
      <vt:lpstr>Frost detects and survives all harmful races</vt:lpstr>
      <vt:lpstr>Frost detects all harmful races as traditional detector</vt:lpstr>
      <vt:lpstr>Frost: performance given spare cores</vt:lpstr>
      <vt:lpstr>Frost: performance without spare cores</vt:lpstr>
      <vt:lpstr>Frost summary</vt:lpstr>
      <vt:lpstr>Backup</vt:lpstr>
      <vt:lpstr>Performance: scalability on a 32-core</vt:lpstr>
    </vt:vector>
  </TitlesOfParts>
  <Manager/>
  <Company>University of Michigan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Uniparallel execution and its uses</dc:title>
  <dc:subject/>
  <dc:creator>Kaushik Veeraraghavan</dc:creator>
  <cp:keywords/>
  <dc:description/>
  <cp:lastModifiedBy>Kaushik</cp:lastModifiedBy>
  <cp:revision>6591</cp:revision>
  <dcterms:created xsi:type="dcterms:W3CDTF">2011-10-26T07:56:43Z</dcterms:created>
  <dcterms:modified xsi:type="dcterms:W3CDTF">2011-10-26T07:58:07Z</dcterms:modified>
  <cp:category/>
</cp:coreProperties>
</file>