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8.xml" ContentType="application/vnd.openxmlformats-officedocument.presentationml.notesSlide+xml"/>
  <Override PartName="/ppt/charts/chart4.xml" ContentType="application/vnd.openxmlformats-officedocument.drawingml.chart+xml"/>
  <Override PartName="/ppt/notesSlides/notesSlide19.xml" ContentType="application/vnd.openxmlformats-officedocument.presentationml.notesSlide+xml"/>
  <Override PartName="/ppt/charts/chart5.xml" ContentType="application/vnd.openxmlformats-officedocument.drawingml.chart+xml"/>
  <Override PartName="/ppt/notesSlides/notesSlide20.xml" ContentType="application/vnd.openxmlformats-officedocument.presentationml.notesSlide+xml"/>
  <Override PartName="/ppt/charts/chart6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5"/>
    <p:sldMasterId id="2147483660" r:id="rId6"/>
  </p:sldMasterIdLst>
  <p:notesMasterIdLst>
    <p:notesMasterId r:id="rId29"/>
  </p:notesMasterIdLst>
  <p:handoutMasterIdLst>
    <p:handoutMasterId r:id="rId30"/>
  </p:handoutMasterIdLst>
  <p:sldIdLst>
    <p:sldId id="257" r:id="rId7"/>
    <p:sldId id="978" r:id="rId8"/>
    <p:sldId id="1059" r:id="rId9"/>
    <p:sldId id="942" r:id="rId10"/>
    <p:sldId id="1033" r:id="rId11"/>
    <p:sldId id="1061" r:id="rId12"/>
    <p:sldId id="1017" r:id="rId13"/>
    <p:sldId id="848" r:id="rId14"/>
    <p:sldId id="894" r:id="rId15"/>
    <p:sldId id="1054" r:id="rId16"/>
    <p:sldId id="1071" r:id="rId17"/>
    <p:sldId id="914" r:id="rId18"/>
    <p:sldId id="890" r:id="rId19"/>
    <p:sldId id="891" r:id="rId20"/>
    <p:sldId id="1052" r:id="rId21"/>
    <p:sldId id="905" r:id="rId22"/>
    <p:sldId id="798" r:id="rId23"/>
    <p:sldId id="800" r:id="rId24"/>
    <p:sldId id="801" r:id="rId25"/>
    <p:sldId id="853" r:id="rId26"/>
    <p:sldId id="1047" r:id="rId27"/>
    <p:sldId id="516" r:id="rId28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24EA6DC-582F-4949-8B5C-578D4D8F59BA}">
          <p14:sldIdLst>
            <p14:sldId id="257"/>
            <p14:sldId id="978"/>
            <p14:sldId id="1059"/>
            <p14:sldId id="942"/>
            <p14:sldId id="1033"/>
            <p14:sldId id="1061"/>
            <p14:sldId id="1017"/>
            <p14:sldId id="848"/>
            <p14:sldId id="894"/>
            <p14:sldId id="1054"/>
            <p14:sldId id="1071"/>
            <p14:sldId id="914"/>
            <p14:sldId id="890"/>
            <p14:sldId id="891"/>
            <p14:sldId id="1052"/>
            <p14:sldId id="905"/>
            <p14:sldId id="798"/>
            <p14:sldId id="800"/>
            <p14:sldId id="801"/>
            <p14:sldId id="853"/>
            <p14:sldId id="1047"/>
            <p14:sldId id="51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93D"/>
    <a:srgbClr val="FEE638"/>
    <a:srgbClr val="FFCC00"/>
    <a:srgbClr val="FFFF66"/>
    <a:srgbClr val="8DD2E7"/>
    <a:srgbClr val="26C301"/>
    <a:srgbClr val="A7F870"/>
    <a:srgbClr val="B8F98B"/>
    <a:srgbClr val="7A82A6"/>
    <a:srgbClr val="528B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1129" autoAdjust="0"/>
    <p:restoredTop sz="69829" autoAdjust="0"/>
  </p:normalViewPr>
  <p:slideViewPr>
    <p:cSldViewPr>
      <p:cViewPr varScale="1">
        <p:scale>
          <a:sx n="77" d="100"/>
          <a:sy n="77" d="100"/>
        </p:scale>
        <p:origin x="-2520" y="-84"/>
      </p:cViewPr>
      <p:guideLst>
        <p:guide orient="horz" pos="1152"/>
        <p:guide pos="39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114" d="100"/>
          <a:sy n="114" d="100"/>
        </p:scale>
        <p:origin x="-2358" y="-102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Trout:Users:swanson:research:Talks:2012-05-21-DaMoN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el%20Coburn\Desktop\AtomicWriteGraph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el%20Coburn\Desktop\AtomicWriteGraph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el%20Coburn\Desktop\AtomicWriteGraph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0955856498993"/>
          <c:y val="4.4386422976501298E-2"/>
          <c:w val="0.81571638626362497"/>
          <c:h val="0.82614818897637798"/>
        </c:manualLayout>
      </c:layout>
      <c:scatterChart>
        <c:scatterStyle val="lineMarker"/>
        <c:varyColors val="0"/>
        <c:ser>
          <c:idx val="0"/>
          <c:order val="0"/>
          <c:tx>
            <c:strRef>
              <c:f>'[2012-05-21-DaMoN.xlsx]Sheet1'!$E$1</c:f>
              <c:strCache>
                <c:ptCount val="1"/>
                <c:pt idx="0">
                  <c:v>Latency Improvement</c:v>
                </c:pt>
              </c:strCache>
            </c:strRef>
          </c:tx>
          <c:spPr>
            <a:ln w="47625">
              <a:noFill/>
            </a:ln>
          </c:spPr>
          <c:marker>
            <c:symbol val="square"/>
            <c:size val="14"/>
          </c:marker>
          <c:xVal>
            <c:numRef>
              <c:f>'[2012-05-21-DaMoN.xlsx]Sheet1'!$E$2:$E$9</c:f>
              <c:numCache>
                <c:formatCode>0</c:formatCode>
                <c:ptCount val="8"/>
                <c:pt idx="0">
                  <c:v>1</c:v>
                </c:pt>
                <c:pt idx="1">
                  <c:v>104.4117647058824</c:v>
                </c:pt>
                <c:pt idx="2">
                  <c:v>43.292682926829301</c:v>
                </c:pt>
                <c:pt idx="3">
                  <c:v>104.4117647058824</c:v>
                </c:pt>
                <c:pt idx="4">
                  <c:v>865.85365853658539</c:v>
                </c:pt>
                <c:pt idx="5">
                  <c:v>2840</c:v>
                </c:pt>
                <c:pt idx="6">
                  <c:v>5916.6666666666697</c:v>
                </c:pt>
                <c:pt idx="7">
                  <c:v>2958333.3333333302</c:v>
                </c:pt>
              </c:numCache>
            </c:numRef>
          </c:xVal>
          <c:yVal>
            <c:numRef>
              <c:f>'[2012-05-21-DaMoN.xlsx]Sheet1'!$F$2:$F$9</c:f>
              <c:numCache>
                <c:formatCode>0</c:formatCode>
                <c:ptCount val="8"/>
                <c:pt idx="0">
                  <c:v>1</c:v>
                </c:pt>
                <c:pt idx="1">
                  <c:v>100</c:v>
                </c:pt>
                <c:pt idx="2">
                  <c:v>440</c:v>
                </c:pt>
                <c:pt idx="3">
                  <c:v>364</c:v>
                </c:pt>
                <c:pt idx="4">
                  <c:v>640</c:v>
                </c:pt>
                <c:pt idx="5">
                  <c:v>4800</c:v>
                </c:pt>
                <c:pt idx="6">
                  <c:v>7200</c:v>
                </c:pt>
                <c:pt idx="7">
                  <c:v>328000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979136"/>
        <c:axId val="43981056"/>
      </c:scatterChart>
      <c:valAx>
        <c:axId val="43979136"/>
        <c:scaling>
          <c:logBase val="10"/>
          <c:orientation val="minMax"/>
          <c:min val="1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1/Latency Relative To Disk</a:t>
                </a:r>
              </a:p>
            </c:rich>
          </c:tx>
          <c:layout/>
          <c:overlay val="0"/>
        </c:title>
        <c:numFmt formatCode="0" sourceLinked="1"/>
        <c:majorTickMark val="out"/>
        <c:minorTickMark val="none"/>
        <c:tickLblPos val="nextTo"/>
        <c:crossAx val="43981056"/>
        <c:crossesAt val="0.1"/>
        <c:crossBetween val="midCat"/>
      </c:valAx>
      <c:valAx>
        <c:axId val="43981056"/>
        <c:scaling>
          <c:logBase val="10"/>
          <c:orientation val="minMax"/>
          <c:min val="1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Bandwidth Relative to disk</a:t>
                </a:r>
              </a:p>
            </c:rich>
          </c:tx>
          <c:layout/>
          <c:overlay val="0"/>
        </c:title>
        <c:numFmt formatCode="0" sourceLinked="1"/>
        <c:majorTickMark val="out"/>
        <c:minorTickMark val="none"/>
        <c:tickLblPos val="nextTo"/>
        <c:crossAx val="43979136"/>
        <c:crossesAt val="0.1"/>
        <c:crossBetween val="midCat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993021460552725"/>
          <c:y val="8.9046980413266322E-2"/>
          <c:w val="0.58355905511811024"/>
          <c:h val="0.72988007366029684"/>
        </c:manualLayout>
      </c:layout>
      <c:lineChart>
        <c:grouping val="standard"/>
        <c:varyColors val="0"/>
        <c:ser>
          <c:idx val="0"/>
          <c:order val="0"/>
          <c:tx>
            <c:strRef>
              <c:f>BandwidthExternal!$B$14</c:f>
              <c:strCache>
                <c:ptCount val="1"/>
                <c:pt idx="0">
                  <c:v>Write</c:v>
                </c:pt>
              </c:strCache>
            </c:strRef>
          </c:tx>
          <c:cat>
            <c:numRef>
              <c:f>BandwidthExternal!$A$15:$A$25</c:f>
              <c:numCache>
                <c:formatCode>General</c:formatCode>
                <c:ptCount val="11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  <c:pt idx="4">
                  <c:v>8</c:v>
                </c:pt>
                <c:pt idx="5">
                  <c:v>16</c:v>
                </c:pt>
                <c:pt idx="6">
                  <c:v>32</c:v>
                </c:pt>
                <c:pt idx="7">
                  <c:v>64</c:v>
                </c:pt>
                <c:pt idx="8">
                  <c:v>128</c:v>
                </c:pt>
                <c:pt idx="9">
                  <c:v>256</c:v>
                </c:pt>
                <c:pt idx="10">
                  <c:v>512</c:v>
                </c:pt>
              </c:numCache>
            </c:numRef>
          </c:cat>
          <c:val>
            <c:numRef>
              <c:f>BandwidthExternal!$B$15:$B$25</c:f>
              <c:numCache>
                <c:formatCode>General</c:formatCode>
                <c:ptCount val="11"/>
                <c:pt idx="0">
                  <c:v>811.21434356999998</c:v>
                </c:pt>
                <c:pt idx="1">
                  <c:v>1370.1662376899999</c:v>
                </c:pt>
                <c:pt idx="2">
                  <c:v>1638.7758506</c:v>
                </c:pt>
                <c:pt idx="3">
                  <c:v>1660.1900185899999</c:v>
                </c:pt>
                <c:pt idx="4">
                  <c:v>1669.13857618</c:v>
                </c:pt>
                <c:pt idx="5">
                  <c:v>1663.47540536</c:v>
                </c:pt>
                <c:pt idx="6">
                  <c:v>1674.27686466</c:v>
                </c:pt>
                <c:pt idx="7">
                  <c:v>1672.09476423</c:v>
                </c:pt>
                <c:pt idx="8">
                  <c:v>1674.8060542999999</c:v>
                </c:pt>
                <c:pt idx="9">
                  <c:v>1672.36442758</c:v>
                </c:pt>
                <c:pt idx="10">
                  <c:v>1675.5669297699999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BandwidthExternal!$D$14</c:f>
              <c:strCache>
                <c:ptCount val="1"/>
                <c:pt idx="0">
                  <c:v>SoftAtomic</c:v>
                </c:pt>
              </c:strCache>
            </c:strRef>
          </c:tx>
          <c:cat>
            <c:numRef>
              <c:f>BandwidthExternal!$A$15:$A$25</c:f>
              <c:numCache>
                <c:formatCode>General</c:formatCode>
                <c:ptCount val="11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  <c:pt idx="4">
                  <c:v>8</c:v>
                </c:pt>
                <c:pt idx="5">
                  <c:v>16</c:v>
                </c:pt>
                <c:pt idx="6">
                  <c:v>32</c:v>
                </c:pt>
                <c:pt idx="7">
                  <c:v>64</c:v>
                </c:pt>
                <c:pt idx="8">
                  <c:v>128</c:v>
                </c:pt>
                <c:pt idx="9">
                  <c:v>256</c:v>
                </c:pt>
                <c:pt idx="10">
                  <c:v>512</c:v>
                </c:pt>
              </c:numCache>
            </c:numRef>
          </c:cat>
          <c:val>
            <c:numRef>
              <c:f>BandwidthExternal!$D$15:$D$25</c:f>
              <c:numCache>
                <c:formatCode>General</c:formatCode>
                <c:ptCount val="11"/>
                <c:pt idx="0">
                  <c:v>197.14752892000001</c:v>
                </c:pt>
                <c:pt idx="1">
                  <c:v>356.63441368999997</c:v>
                </c:pt>
                <c:pt idx="2">
                  <c:v>546.26136745999997</c:v>
                </c:pt>
                <c:pt idx="3">
                  <c:v>681.89630242999999</c:v>
                </c:pt>
                <c:pt idx="4">
                  <c:v>756.77217689999998</c:v>
                </c:pt>
                <c:pt idx="5">
                  <c:v>789.80894424999997</c:v>
                </c:pt>
                <c:pt idx="6">
                  <c:v>815.01349789999995</c:v>
                </c:pt>
                <c:pt idx="7">
                  <c:v>827.15793366000003</c:v>
                </c:pt>
                <c:pt idx="8">
                  <c:v>832.96694511999999</c:v>
                </c:pt>
                <c:pt idx="9">
                  <c:v>835.93094353000004</c:v>
                </c:pt>
                <c:pt idx="10">
                  <c:v>837.21283219999998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916480"/>
        <c:axId val="42930944"/>
      </c:lineChart>
      <c:catAx>
        <c:axId val="429164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Access Size</a:t>
                </a:r>
                <a:r>
                  <a:rPr lang="en-US" sz="1600" baseline="0"/>
                  <a:t> (KB)</a:t>
                </a:r>
                <a:endParaRPr lang="en-US" sz="160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42930944"/>
        <c:crosses val="autoZero"/>
        <c:auto val="1"/>
        <c:lblAlgn val="ctr"/>
        <c:lblOffset val="100"/>
        <c:noMultiLvlLbl val="0"/>
      </c:catAx>
      <c:valAx>
        <c:axId val="4293094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Sustained Bandwidth (MB/s)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429164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5394678606350674"/>
          <c:y val="0.36887912777292498"/>
          <c:w val="0.24065667538482119"/>
          <c:h val="0.25082330691761645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993021460552725"/>
          <c:y val="8.9046980413266322E-2"/>
          <c:w val="0.58355905511811024"/>
          <c:h val="0.72988007366029684"/>
        </c:manualLayout>
      </c:layout>
      <c:lineChart>
        <c:grouping val="standard"/>
        <c:varyColors val="0"/>
        <c:ser>
          <c:idx val="0"/>
          <c:order val="0"/>
          <c:tx>
            <c:strRef>
              <c:f>BandwidthExternal!$B$14</c:f>
              <c:strCache>
                <c:ptCount val="1"/>
                <c:pt idx="0">
                  <c:v>Write</c:v>
                </c:pt>
              </c:strCache>
            </c:strRef>
          </c:tx>
          <c:cat>
            <c:numRef>
              <c:f>BandwidthExternal!$A$15:$A$25</c:f>
              <c:numCache>
                <c:formatCode>General</c:formatCode>
                <c:ptCount val="11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  <c:pt idx="4">
                  <c:v>8</c:v>
                </c:pt>
                <c:pt idx="5">
                  <c:v>16</c:v>
                </c:pt>
                <c:pt idx="6">
                  <c:v>32</c:v>
                </c:pt>
                <c:pt idx="7">
                  <c:v>64</c:v>
                </c:pt>
                <c:pt idx="8">
                  <c:v>128</c:v>
                </c:pt>
                <c:pt idx="9">
                  <c:v>256</c:v>
                </c:pt>
                <c:pt idx="10">
                  <c:v>512</c:v>
                </c:pt>
              </c:numCache>
            </c:numRef>
          </c:cat>
          <c:val>
            <c:numRef>
              <c:f>BandwidthExternal!$B$15:$B$25</c:f>
              <c:numCache>
                <c:formatCode>General</c:formatCode>
                <c:ptCount val="11"/>
                <c:pt idx="0">
                  <c:v>811.21434356999998</c:v>
                </c:pt>
                <c:pt idx="1">
                  <c:v>1370.1662376899999</c:v>
                </c:pt>
                <c:pt idx="2">
                  <c:v>1638.7758506</c:v>
                </c:pt>
                <c:pt idx="3">
                  <c:v>1660.1900185899999</c:v>
                </c:pt>
                <c:pt idx="4">
                  <c:v>1669.13857618</c:v>
                </c:pt>
                <c:pt idx="5">
                  <c:v>1663.47540536</c:v>
                </c:pt>
                <c:pt idx="6">
                  <c:v>1674.27686466</c:v>
                </c:pt>
                <c:pt idx="7">
                  <c:v>1672.09476423</c:v>
                </c:pt>
                <c:pt idx="8">
                  <c:v>1674.8060542999999</c:v>
                </c:pt>
                <c:pt idx="9">
                  <c:v>1672.36442758</c:v>
                </c:pt>
                <c:pt idx="10">
                  <c:v>1675.5669297699999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BandwidthExternal!$C$14</c:f>
              <c:strCache>
                <c:ptCount val="1"/>
                <c:pt idx="0">
                  <c:v>AtomicWrite</c:v>
                </c:pt>
              </c:strCache>
            </c:strRef>
          </c:tx>
          <c:cat>
            <c:numRef>
              <c:f>BandwidthExternal!$A$15:$A$25</c:f>
              <c:numCache>
                <c:formatCode>General</c:formatCode>
                <c:ptCount val="11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  <c:pt idx="4">
                  <c:v>8</c:v>
                </c:pt>
                <c:pt idx="5">
                  <c:v>16</c:v>
                </c:pt>
                <c:pt idx="6">
                  <c:v>32</c:v>
                </c:pt>
                <c:pt idx="7">
                  <c:v>64</c:v>
                </c:pt>
                <c:pt idx="8">
                  <c:v>128</c:v>
                </c:pt>
                <c:pt idx="9">
                  <c:v>256</c:v>
                </c:pt>
                <c:pt idx="10">
                  <c:v>512</c:v>
                </c:pt>
              </c:numCache>
            </c:numRef>
          </c:cat>
          <c:val>
            <c:numRef>
              <c:f>BandwidthExternal!$C$15:$C$25</c:f>
              <c:numCache>
                <c:formatCode>General</c:formatCode>
                <c:ptCount val="11"/>
                <c:pt idx="0">
                  <c:v>742.92785085000003</c:v>
                </c:pt>
                <c:pt idx="1">
                  <c:v>1238.7837357599999</c:v>
                </c:pt>
                <c:pt idx="2">
                  <c:v>1583.8970975100001</c:v>
                </c:pt>
                <c:pt idx="3">
                  <c:v>1642.4760560699999</c:v>
                </c:pt>
                <c:pt idx="4">
                  <c:v>1663.1338140099999</c:v>
                </c:pt>
                <c:pt idx="5">
                  <c:v>1672.0403397800001</c:v>
                </c:pt>
                <c:pt idx="6">
                  <c:v>1672.5857879099999</c:v>
                </c:pt>
                <c:pt idx="7">
                  <c:v>1676.41749564</c:v>
                </c:pt>
                <c:pt idx="8">
                  <c:v>1675.2404696799999</c:v>
                </c:pt>
                <c:pt idx="9">
                  <c:v>1675.4021904399999</c:v>
                </c:pt>
                <c:pt idx="10">
                  <c:v>1672.8446347500001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BandwidthExternal!$D$14</c:f>
              <c:strCache>
                <c:ptCount val="1"/>
                <c:pt idx="0">
                  <c:v>SoftAtomic</c:v>
                </c:pt>
              </c:strCache>
            </c:strRef>
          </c:tx>
          <c:cat>
            <c:numRef>
              <c:f>BandwidthExternal!$A$15:$A$25</c:f>
              <c:numCache>
                <c:formatCode>General</c:formatCode>
                <c:ptCount val="11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  <c:pt idx="4">
                  <c:v>8</c:v>
                </c:pt>
                <c:pt idx="5">
                  <c:v>16</c:v>
                </c:pt>
                <c:pt idx="6">
                  <c:v>32</c:v>
                </c:pt>
                <c:pt idx="7">
                  <c:v>64</c:v>
                </c:pt>
                <c:pt idx="8">
                  <c:v>128</c:v>
                </c:pt>
                <c:pt idx="9">
                  <c:v>256</c:v>
                </c:pt>
                <c:pt idx="10">
                  <c:v>512</c:v>
                </c:pt>
              </c:numCache>
            </c:numRef>
          </c:cat>
          <c:val>
            <c:numRef>
              <c:f>BandwidthExternal!$D$15:$D$25</c:f>
              <c:numCache>
                <c:formatCode>General</c:formatCode>
                <c:ptCount val="11"/>
                <c:pt idx="0">
                  <c:v>197.14752892000001</c:v>
                </c:pt>
                <c:pt idx="1">
                  <c:v>356.63441368999997</c:v>
                </c:pt>
                <c:pt idx="2">
                  <c:v>546.26136745999997</c:v>
                </c:pt>
                <c:pt idx="3">
                  <c:v>681.89630242999999</c:v>
                </c:pt>
                <c:pt idx="4">
                  <c:v>756.77217689999998</c:v>
                </c:pt>
                <c:pt idx="5">
                  <c:v>789.80894424999997</c:v>
                </c:pt>
                <c:pt idx="6">
                  <c:v>815.01349789999995</c:v>
                </c:pt>
                <c:pt idx="7">
                  <c:v>827.15793366000003</c:v>
                </c:pt>
                <c:pt idx="8">
                  <c:v>832.96694511999999</c:v>
                </c:pt>
                <c:pt idx="9">
                  <c:v>835.93094353000004</c:v>
                </c:pt>
                <c:pt idx="10">
                  <c:v>837.21283219999998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998016"/>
        <c:axId val="43008384"/>
      </c:lineChart>
      <c:catAx>
        <c:axId val="429980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Access Size</a:t>
                </a:r>
                <a:r>
                  <a:rPr lang="en-US" sz="1600" baseline="0"/>
                  <a:t> (KB)</a:t>
                </a:r>
                <a:endParaRPr lang="en-US" sz="160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43008384"/>
        <c:crosses val="autoZero"/>
        <c:auto val="1"/>
        <c:lblAlgn val="ctr"/>
        <c:lblOffset val="100"/>
        <c:noMultiLvlLbl val="0"/>
      </c:catAx>
      <c:valAx>
        <c:axId val="4300838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Sustained Bandwidth (MB/s)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429980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5394678606350674"/>
          <c:y val="0.36887912777292498"/>
          <c:w val="0.24065667538482119"/>
          <c:h val="0.25082330691761645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BandwidthInternal!$B$1</c:f>
              <c:strCache>
                <c:ptCount val="1"/>
                <c:pt idx="0">
                  <c:v>Write</c:v>
                </c:pt>
              </c:strCache>
            </c:strRef>
          </c:tx>
          <c:cat>
            <c:numRef>
              <c:f>BandwidthInternal!$A$2:$A$12</c:f>
              <c:numCache>
                <c:formatCode>General</c:formatCode>
                <c:ptCount val="11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  <c:pt idx="4">
                  <c:v>8</c:v>
                </c:pt>
                <c:pt idx="5">
                  <c:v>16</c:v>
                </c:pt>
                <c:pt idx="6">
                  <c:v>32</c:v>
                </c:pt>
                <c:pt idx="7">
                  <c:v>64</c:v>
                </c:pt>
                <c:pt idx="8">
                  <c:v>128</c:v>
                </c:pt>
                <c:pt idx="9">
                  <c:v>256</c:v>
                </c:pt>
                <c:pt idx="10">
                  <c:v>512</c:v>
                </c:pt>
              </c:numCache>
            </c:numRef>
          </c:cat>
          <c:val>
            <c:numRef>
              <c:f>BandwidthInternal!$B$2:$B$12</c:f>
              <c:numCache>
                <c:formatCode>General</c:formatCode>
                <c:ptCount val="11"/>
                <c:pt idx="0">
                  <c:v>813.39139295999996</c:v>
                </c:pt>
                <c:pt idx="1">
                  <c:v>1377.95270977</c:v>
                </c:pt>
                <c:pt idx="2">
                  <c:v>1638.73303545</c:v>
                </c:pt>
                <c:pt idx="3">
                  <c:v>1659.3068501400001</c:v>
                </c:pt>
                <c:pt idx="4">
                  <c:v>1668.74958341</c:v>
                </c:pt>
                <c:pt idx="5">
                  <c:v>1673.2935608499999</c:v>
                </c:pt>
                <c:pt idx="6">
                  <c:v>1675.4326115599999</c:v>
                </c:pt>
                <c:pt idx="7">
                  <c:v>1674.2995061199999</c:v>
                </c:pt>
                <c:pt idx="8">
                  <c:v>1675.1256348300001</c:v>
                </c:pt>
                <c:pt idx="9">
                  <c:v>1675.2494434499999</c:v>
                </c:pt>
                <c:pt idx="10">
                  <c:v>1675.6703263899999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BandwidthInternal!$C$1</c:f>
              <c:strCache>
                <c:ptCount val="1"/>
                <c:pt idx="0">
                  <c:v>AtomicWrite</c:v>
                </c:pt>
              </c:strCache>
            </c:strRef>
          </c:tx>
          <c:cat>
            <c:numRef>
              <c:f>BandwidthInternal!$A$2:$A$12</c:f>
              <c:numCache>
                <c:formatCode>General</c:formatCode>
                <c:ptCount val="11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  <c:pt idx="4">
                  <c:v>8</c:v>
                </c:pt>
                <c:pt idx="5">
                  <c:v>16</c:v>
                </c:pt>
                <c:pt idx="6">
                  <c:v>32</c:v>
                </c:pt>
                <c:pt idx="7">
                  <c:v>64</c:v>
                </c:pt>
                <c:pt idx="8">
                  <c:v>128</c:v>
                </c:pt>
                <c:pt idx="9">
                  <c:v>256</c:v>
                </c:pt>
                <c:pt idx="10">
                  <c:v>512</c:v>
                </c:pt>
              </c:numCache>
            </c:numRef>
          </c:cat>
          <c:val>
            <c:numRef>
              <c:f>BandwidthInternal!$C$2:$C$12</c:f>
              <c:numCache>
                <c:formatCode>General</c:formatCode>
                <c:ptCount val="11"/>
                <c:pt idx="0">
                  <c:v>2559.3398419199998</c:v>
                </c:pt>
                <c:pt idx="1">
                  <c:v>4150.1973768899998</c:v>
                </c:pt>
                <c:pt idx="2">
                  <c:v>4980.1045417200003</c:v>
                </c:pt>
                <c:pt idx="3">
                  <c:v>5044.91812347</c:v>
                </c:pt>
                <c:pt idx="4">
                  <c:v>5048.6378917499997</c:v>
                </c:pt>
                <c:pt idx="5">
                  <c:v>5078.0377517099996</c:v>
                </c:pt>
                <c:pt idx="6">
                  <c:v>5077.28720161</c:v>
                </c:pt>
                <c:pt idx="7">
                  <c:v>5097.7848718200003</c:v>
                </c:pt>
                <c:pt idx="8">
                  <c:v>5076.5552932399996</c:v>
                </c:pt>
                <c:pt idx="9">
                  <c:v>5073.1439858900003</c:v>
                </c:pt>
                <c:pt idx="10">
                  <c:v>5053.5157421200001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BandwidthInternal!$D$1</c:f>
              <c:strCache>
                <c:ptCount val="1"/>
                <c:pt idx="0">
                  <c:v>SoftAtomic</c:v>
                </c:pt>
              </c:strCache>
            </c:strRef>
          </c:tx>
          <c:cat>
            <c:numRef>
              <c:f>BandwidthInternal!$A$2:$A$12</c:f>
              <c:numCache>
                <c:formatCode>General</c:formatCode>
                <c:ptCount val="11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  <c:pt idx="4">
                  <c:v>8</c:v>
                </c:pt>
                <c:pt idx="5">
                  <c:v>16</c:v>
                </c:pt>
                <c:pt idx="6">
                  <c:v>32</c:v>
                </c:pt>
                <c:pt idx="7">
                  <c:v>64</c:v>
                </c:pt>
                <c:pt idx="8">
                  <c:v>128</c:v>
                </c:pt>
                <c:pt idx="9">
                  <c:v>256</c:v>
                </c:pt>
                <c:pt idx="10">
                  <c:v>512</c:v>
                </c:pt>
              </c:numCache>
            </c:numRef>
          </c:cat>
          <c:val>
            <c:numRef>
              <c:f>BandwidthInternal!$D$2:$D$12</c:f>
              <c:numCache>
                <c:formatCode>General</c:formatCode>
                <c:ptCount val="11"/>
                <c:pt idx="0">
                  <c:v>1006.0870495</c:v>
                </c:pt>
                <c:pt idx="1">
                  <c:v>1253.6302894200001</c:v>
                </c:pt>
                <c:pt idx="2">
                  <c:v>1509.1513936399999</c:v>
                </c:pt>
                <c:pt idx="3">
                  <c:v>1621.9180748700001</c:v>
                </c:pt>
                <c:pt idx="4">
                  <c:v>1659.3208963100001</c:v>
                </c:pt>
                <c:pt idx="5">
                  <c:v>1658.9583137100001</c:v>
                </c:pt>
                <c:pt idx="6">
                  <c:v>1671.0465924499999</c:v>
                </c:pt>
                <c:pt idx="7">
                  <c:v>1676.6914535200001</c:v>
                </c:pt>
                <c:pt idx="8">
                  <c:v>1679.1618389099999</c:v>
                </c:pt>
                <c:pt idx="9">
                  <c:v>1680.3053043899999</c:v>
                </c:pt>
                <c:pt idx="10">
                  <c:v>1680.44502074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058304"/>
        <c:axId val="43060224"/>
      </c:lineChart>
      <c:catAx>
        <c:axId val="430583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Access</a:t>
                </a:r>
                <a:r>
                  <a:rPr lang="en-US" sz="1600" baseline="0"/>
                  <a:t> Size (KB)</a:t>
                </a:r>
                <a:endParaRPr lang="en-US" sz="160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43060224"/>
        <c:crosses val="autoZero"/>
        <c:auto val="1"/>
        <c:lblAlgn val="ctr"/>
        <c:lblOffset val="100"/>
        <c:noMultiLvlLbl val="0"/>
      </c:catAx>
      <c:valAx>
        <c:axId val="4306022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 dirty="0" smtClean="0"/>
                  <a:t>Sustained</a:t>
                </a:r>
                <a:r>
                  <a:rPr lang="en-US" sz="1600" baseline="0" dirty="0" smtClean="0"/>
                  <a:t> Bandwidth </a:t>
                </a:r>
                <a:r>
                  <a:rPr lang="en-US" sz="1600" baseline="0" dirty="0"/>
                  <a:t>(MB/s)</a:t>
                </a:r>
                <a:endParaRPr lang="en-US" sz="16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4305830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MemcacheDB!$C$1</c:f>
              <c:strCache>
                <c:ptCount val="1"/>
                <c:pt idx="0">
                  <c:v>Unsafe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marker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cat>
            <c:numRef>
              <c:f>MemcacheDB!$A$2:$A$5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</c:numCache>
            </c:numRef>
          </c:cat>
          <c:val>
            <c:numRef>
              <c:f>MemcacheDB!$C$2:$C$5</c:f>
              <c:numCache>
                <c:formatCode>General</c:formatCode>
                <c:ptCount val="4"/>
                <c:pt idx="0">
                  <c:v>21685.341400000001</c:v>
                </c:pt>
                <c:pt idx="1">
                  <c:v>38504.337500000001</c:v>
                </c:pt>
                <c:pt idx="2">
                  <c:v>64500.732100000001</c:v>
                </c:pt>
                <c:pt idx="3">
                  <c:v>78573.729699999996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MemcacheDB!$D$1</c:f>
              <c:strCache>
                <c:ptCount val="1"/>
                <c:pt idx="0">
                  <c:v>Editable Atomic Write</c:v>
                </c:pt>
              </c:strCache>
            </c:strRef>
          </c:tx>
          <c:spPr>
            <a:ln>
              <a:solidFill>
                <a:schemeClr val="accent2"/>
              </a:solidFill>
            </a:ln>
          </c:spPr>
          <c:marker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cat>
            <c:numRef>
              <c:f>MemcacheDB!$A$2:$A$5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</c:numCache>
            </c:numRef>
          </c:cat>
          <c:val>
            <c:numRef>
              <c:f>MemcacheDB!$D$2:$D$5</c:f>
              <c:numCache>
                <c:formatCode>General</c:formatCode>
                <c:ptCount val="4"/>
                <c:pt idx="0">
                  <c:v>20690.611199999999</c:v>
                </c:pt>
                <c:pt idx="1">
                  <c:v>35827.526299999998</c:v>
                </c:pt>
                <c:pt idx="2">
                  <c:v>59389.123500000002</c:v>
                </c:pt>
                <c:pt idx="3">
                  <c:v>67012.001799999998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MemcacheDB!$E$1</c:f>
              <c:strCache>
                <c:ptCount val="1"/>
                <c:pt idx="0">
                  <c:v>SoftAtomic</c:v>
                </c:pt>
              </c:strCache>
            </c:strRef>
          </c:tx>
          <c:spPr>
            <a:ln>
              <a:solidFill>
                <a:schemeClr val="accent3"/>
              </a:solidFill>
            </a:ln>
          </c:spPr>
          <c:marker>
            <c:spPr>
              <a:noFill/>
              <a:ln>
                <a:solidFill>
                  <a:schemeClr val="accent3"/>
                </a:solidFill>
              </a:ln>
            </c:spPr>
          </c:marker>
          <c:cat>
            <c:numRef>
              <c:f>MemcacheDB!$A$2:$A$5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</c:numCache>
            </c:numRef>
          </c:cat>
          <c:val>
            <c:numRef>
              <c:f>MemcacheDB!$E$2:$E$5</c:f>
              <c:numCache>
                <c:formatCode>General</c:formatCode>
                <c:ptCount val="4"/>
                <c:pt idx="0">
                  <c:v>17814.959599999998</c:v>
                </c:pt>
                <c:pt idx="1">
                  <c:v>29792.406500000001</c:v>
                </c:pt>
                <c:pt idx="2">
                  <c:v>44772.778200000001</c:v>
                </c:pt>
                <c:pt idx="3">
                  <c:v>40459.1302</c:v>
                </c:pt>
              </c:numCache>
            </c:numRef>
          </c:val>
          <c:smooth val="0"/>
        </c:ser>
        <c:ser>
          <c:idx val="4"/>
          <c:order val="3"/>
          <c:tx>
            <c:strRef>
              <c:f>MemcacheDB!$F$1</c:f>
              <c:strCache>
                <c:ptCount val="1"/>
                <c:pt idx="0">
                  <c:v>Berkeley DB</c:v>
                </c:pt>
              </c:strCache>
            </c:strRef>
          </c:tx>
          <c:cat>
            <c:numRef>
              <c:f>MemcacheDB!$A$2:$A$5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</c:numCache>
            </c:numRef>
          </c:cat>
          <c:val>
            <c:numRef>
              <c:f>MemcacheDB!$F$2:$F$5</c:f>
              <c:numCache>
                <c:formatCode>General</c:formatCode>
                <c:ptCount val="4"/>
                <c:pt idx="0">
                  <c:v>13171.742399999999</c:v>
                </c:pt>
                <c:pt idx="1">
                  <c:v>20523.513800000001</c:v>
                </c:pt>
                <c:pt idx="2">
                  <c:v>26715.895199999999</c:v>
                </c:pt>
                <c:pt idx="3">
                  <c:v>17588.881000000001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9961344"/>
        <c:axId val="149967616"/>
      </c:lineChart>
      <c:catAx>
        <c:axId val="1499613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Client Threads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9967616"/>
        <c:crosses val="autoZero"/>
        <c:auto val="1"/>
        <c:lblAlgn val="ctr"/>
        <c:lblOffset val="100"/>
        <c:noMultiLvlLbl val="0"/>
      </c:catAx>
      <c:valAx>
        <c:axId val="14996761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Operations/sec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99613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767992125984249"/>
          <c:y val="0.2169454158214818"/>
          <c:w val="0.26065341207349085"/>
          <c:h val="0.42620138975117083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663337221736171"/>
          <c:y val="4.1431182711833922E-2"/>
          <c:w val="0.59715453971031396"/>
          <c:h val="0.7701105819910592"/>
        </c:manualLayout>
      </c:layout>
      <c:lineChart>
        <c:grouping val="standard"/>
        <c:varyColors val="0"/>
        <c:ser>
          <c:idx val="0"/>
          <c:order val="0"/>
          <c:tx>
            <c:strRef>
              <c:f>ARIES!$B$10</c:f>
              <c:strCache>
                <c:ptCount val="1"/>
                <c:pt idx="0">
                  <c:v>4KB-MARS</c:v>
                </c:pt>
              </c:strCache>
            </c:strRef>
          </c:tx>
          <c:spPr>
            <a:ln>
              <a:solidFill>
                <a:schemeClr val="accent5"/>
              </a:solidFill>
            </a:ln>
          </c:spPr>
          <c:marker>
            <c:spPr>
              <a:solidFill>
                <a:schemeClr val="accent5"/>
              </a:solidFill>
              <a:ln>
                <a:solidFill>
                  <a:schemeClr val="accent5"/>
                </a:solidFill>
              </a:ln>
            </c:spPr>
          </c:marker>
          <c:cat>
            <c:numRef>
              <c:f>ARIES!$A$11:$A$15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ARIES!$B$11:$B$15</c:f>
              <c:numCache>
                <c:formatCode>General</c:formatCode>
                <c:ptCount val="5"/>
                <c:pt idx="0">
                  <c:v>21907</c:v>
                </c:pt>
                <c:pt idx="1">
                  <c:v>40880</c:v>
                </c:pt>
                <c:pt idx="2">
                  <c:v>72677</c:v>
                </c:pt>
                <c:pt idx="3">
                  <c:v>117851</c:v>
                </c:pt>
                <c:pt idx="4">
                  <c:v>144201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ARIES!$C$10</c:f>
              <c:strCache>
                <c:ptCount val="1"/>
                <c:pt idx="0">
                  <c:v>4KB-ARIES</c:v>
                </c:pt>
              </c:strCache>
            </c:strRef>
          </c:tx>
          <c:spPr>
            <a:ln>
              <a:solidFill>
                <a:schemeClr val="accent2">
                  <a:lumMod val="75000"/>
                </a:schemeClr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c:spPr>
          </c:marker>
          <c:cat>
            <c:numRef>
              <c:f>ARIES!$A$11:$A$15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ARIES!$C$11:$C$15</c:f>
              <c:numCache>
                <c:formatCode>General</c:formatCode>
                <c:ptCount val="5"/>
                <c:pt idx="0">
                  <c:v>16312</c:v>
                </c:pt>
                <c:pt idx="1">
                  <c:v>29036</c:v>
                </c:pt>
                <c:pt idx="2">
                  <c:v>42443</c:v>
                </c:pt>
                <c:pt idx="3">
                  <c:v>42256</c:v>
                </c:pt>
                <c:pt idx="4">
                  <c:v>38776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113088"/>
        <c:axId val="43115648"/>
      </c:lineChart>
      <c:catAx>
        <c:axId val="431130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Threads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43115648"/>
        <c:crosses val="autoZero"/>
        <c:auto val="1"/>
        <c:lblAlgn val="ctr"/>
        <c:lblOffset val="100"/>
        <c:noMultiLvlLbl val="0"/>
      </c:catAx>
      <c:valAx>
        <c:axId val="4311564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Swaps/sec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431130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996075143384857"/>
          <c:y val="0.38148794616313214"/>
          <c:w val="0.20997752017108973"/>
          <c:h val="0.13702140501972937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B6382D-618F-4A1C-8FB5-271163436B87}" type="datetimeFigureOut">
              <a:rPr lang="en-US" smtClean="0"/>
              <a:t>11/12/2013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BB27A-8D5F-4792-9BDF-7E988A457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7779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E8C108-AB7E-41F9-BE29-EE918610279B}" type="datetimeFigureOut">
              <a:rPr lang="en-US" smtClean="0"/>
              <a:pPr/>
              <a:t>11/12/2013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55AFA1-5136-4BEA-AE07-EA9BE39431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23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7BDC6-3B02-47EA-A92B-8996557DDF1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0CEEB-5B88-4963-A1A2-9CEAA73F720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63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5AFA1-5136-4BEA-AE07-EA9BE39431F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664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5AFA1-5136-4BEA-AE07-EA9BE39431F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8494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5AFA1-5136-4BEA-AE07-EA9BE39431F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9889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5AFA1-5136-4BEA-AE07-EA9BE39431F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6134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0CEEB-5B88-4963-A1A2-9CEAA73F720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63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5AFA1-5136-4BEA-AE07-EA9BE39431F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6202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5AFA1-5136-4BEA-AE07-EA9BE39431F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2660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5AFA1-5136-4BEA-AE07-EA9BE39431F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6035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5AFA1-5136-4BEA-AE07-EA9BE39431F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754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5AFA1-5136-4BEA-AE07-EA9BE39431F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3825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5AFA1-5136-4BEA-AE07-EA9BE39431F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461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5AFA1-5136-4BEA-AE07-EA9BE39431F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8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5AFA1-5136-4BEA-AE07-EA9BE39431FC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5AFA1-5136-4BEA-AE07-EA9BE39431FC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393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5AFA1-5136-4BEA-AE07-EA9BE39431F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789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5AFA1-5136-4BEA-AE07-EA9BE39431F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619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5AFA1-5136-4BEA-AE07-EA9BE39431F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193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5AFA1-5136-4BEA-AE07-EA9BE39431F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528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5AFA1-5136-4BEA-AE07-EA9BE39431F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2028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5AFA1-5136-4BEA-AE07-EA9BE39431F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999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200">
                <a:latin typeface="Arial Black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1447800"/>
            <a:ext cx="8229600" cy="0"/>
          </a:xfrm>
          <a:prstGeom prst="line">
            <a:avLst/>
          </a:prstGeom>
          <a:ln w="28575">
            <a:solidFill>
              <a:schemeClr val="accent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NVSL-Logo-with-text.png"/>
          <p:cNvPicPr>
            <a:picLocks noChangeAspect="1"/>
          </p:cNvPicPr>
          <p:nvPr userDrawn="1"/>
        </p:nvPicPr>
        <p:blipFill>
          <a:blip r:embed="rId2"/>
          <a:srcRect r="-1527" b="11726"/>
          <a:stretch>
            <a:fillRect/>
          </a:stretch>
        </p:blipFill>
        <p:spPr>
          <a:xfrm>
            <a:off x="0" y="6197909"/>
            <a:ext cx="1828800" cy="6679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 anchor="b">
            <a:normAutofit/>
          </a:bodyPr>
          <a:lstStyle>
            <a:lvl1pPr algn="l">
              <a:defRPr sz="3200">
                <a:latin typeface="Arial Black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 rot="5400000">
            <a:off x="3695700" y="3238500"/>
            <a:ext cx="5867400" cy="0"/>
          </a:xfrm>
          <a:prstGeom prst="line">
            <a:avLst/>
          </a:prstGeom>
          <a:ln w="28575">
            <a:solidFill>
              <a:schemeClr val="accent1"/>
            </a:solidFill>
            <a:prstDash val="dash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NVSL-Logo-with-text.png"/>
          <p:cNvPicPr>
            <a:picLocks noChangeAspect="1"/>
          </p:cNvPicPr>
          <p:nvPr userDrawn="1"/>
        </p:nvPicPr>
        <p:blipFill>
          <a:blip r:embed="rId2"/>
          <a:srcRect r="-1527" b="11726"/>
          <a:stretch>
            <a:fillRect/>
          </a:stretch>
        </p:blipFill>
        <p:spPr>
          <a:xfrm>
            <a:off x="0" y="6197909"/>
            <a:ext cx="1828800" cy="6679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70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3200">
                <a:latin typeface="Arial Black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1447800"/>
            <a:ext cx="8229600" cy="0"/>
          </a:xfrm>
          <a:prstGeom prst="line">
            <a:avLst/>
          </a:prstGeom>
          <a:ln w="28575">
            <a:solidFill>
              <a:schemeClr val="accent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9334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2713036"/>
            <a:ext cx="3733800" cy="3611564"/>
          </a:xfrm>
        </p:spPr>
        <p:txBody>
          <a:bodyPr anchor="ctr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6019800"/>
            <a:ext cx="22098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3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782762"/>
            <a:ext cx="8229600" cy="655638"/>
          </a:xfrm>
        </p:spPr>
        <p:txBody>
          <a:bodyPr anchor="b">
            <a:normAutofit/>
          </a:bodyPr>
          <a:lstStyle>
            <a:lvl1pPr algn="ctr">
              <a:defRPr sz="3600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9" name="Picture 8" descr="NVSL-Logo-with-text.png"/>
          <p:cNvPicPr>
            <a:picLocks noChangeAspect="1"/>
          </p:cNvPicPr>
          <p:nvPr userDrawn="1"/>
        </p:nvPicPr>
        <p:blipFill>
          <a:blip r:embed="rId2"/>
          <a:srcRect r="-1527" b="11726"/>
          <a:stretch>
            <a:fillRect/>
          </a:stretch>
        </p:blipFill>
        <p:spPr>
          <a:xfrm>
            <a:off x="1828800" y="76200"/>
            <a:ext cx="5007269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6478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8743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200">
                <a:latin typeface="Arial Black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1447800"/>
            <a:ext cx="8229600" cy="0"/>
          </a:xfrm>
          <a:prstGeom prst="line">
            <a:avLst/>
          </a:prstGeom>
          <a:ln w="28575">
            <a:solidFill>
              <a:schemeClr val="accent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3733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200">
                <a:latin typeface="Arial Black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latin typeface="Arial Black" pitchFamily="34" charset="0"/>
              </a:defRPr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Arial Black" pitchFamily="34" charset="0"/>
              </a:defRPr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7200" y="1447800"/>
            <a:ext cx="8229600" cy="0"/>
          </a:xfrm>
          <a:prstGeom prst="line">
            <a:avLst/>
          </a:prstGeom>
          <a:ln w="28575">
            <a:solidFill>
              <a:schemeClr val="accent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533400" y="2133600"/>
            <a:ext cx="3886200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4724400" y="2133600"/>
            <a:ext cx="3886200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51092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200">
                <a:latin typeface="Arial Black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1447800"/>
            <a:ext cx="8229600" cy="0"/>
          </a:xfrm>
          <a:prstGeom prst="line">
            <a:avLst/>
          </a:prstGeom>
          <a:ln w="28575">
            <a:solidFill>
              <a:schemeClr val="accent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88614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6167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3200">
                <a:latin typeface="Arial Black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1447800"/>
            <a:ext cx="8229600" cy="0"/>
          </a:xfrm>
          <a:prstGeom prst="line">
            <a:avLst/>
          </a:prstGeom>
          <a:ln w="28575">
            <a:solidFill>
              <a:schemeClr val="accent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NVSL-Logo-and-name - PDF-XChange Viewer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" t="24537" r="3662" b="17833"/>
          <a:stretch/>
        </p:blipFill>
        <p:spPr>
          <a:xfrm>
            <a:off x="76200" y="6172200"/>
            <a:ext cx="1752600" cy="639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019800"/>
            <a:ext cx="2286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r" defTabSz="914353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5867400" y="3238500"/>
            <a:ext cx="13286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53"/>
            <a:r>
              <a:rPr lang="en-US" sz="2800" dirty="0" smtClean="0">
                <a:solidFill>
                  <a:prstClr val="black"/>
                </a:solidFill>
              </a:rPr>
              <a:t>Caching </a:t>
            </a:r>
          </a:p>
          <a:p>
            <a:pPr defTabSz="914353"/>
            <a:r>
              <a:rPr lang="en-US" sz="2000" dirty="0" err="1" smtClean="0">
                <a:solidFill>
                  <a:srgbClr val="FF0000"/>
                </a:solidFill>
              </a:rPr>
              <a:t>BankShot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867400" y="4057650"/>
            <a:ext cx="27965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53"/>
            <a:r>
              <a:rPr lang="en-US" sz="2800" dirty="0" smtClean="0">
                <a:solidFill>
                  <a:prstClr val="black"/>
                </a:solidFill>
              </a:rPr>
              <a:t>Database Support</a:t>
            </a:r>
          </a:p>
          <a:p>
            <a:pPr defTabSz="914353"/>
            <a:r>
              <a:rPr lang="en-US" sz="2000" dirty="0" smtClean="0">
                <a:solidFill>
                  <a:srgbClr val="FF0000"/>
                </a:solidFill>
              </a:rPr>
              <a:t>Moneta-</a:t>
            </a:r>
            <a:r>
              <a:rPr lang="en-US" sz="2000" dirty="0" err="1" smtClean="0">
                <a:solidFill>
                  <a:srgbClr val="FF0000"/>
                </a:solidFill>
              </a:rPr>
              <a:t>Tx</a:t>
            </a:r>
            <a:r>
              <a:rPr lang="en-US" sz="2000" dirty="0" smtClean="0">
                <a:solidFill>
                  <a:srgbClr val="FF0000"/>
                </a:solidFill>
              </a:rPr>
              <a:t>, Moneta-DB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5867400" y="1524000"/>
            <a:ext cx="30218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53"/>
            <a:r>
              <a:rPr lang="en-US" sz="2800" dirty="0" smtClean="0">
                <a:solidFill>
                  <a:prstClr val="black"/>
                </a:solidFill>
              </a:rPr>
              <a:t>Distributed Storage</a:t>
            </a:r>
          </a:p>
          <a:p>
            <a:pPr defTabSz="914353"/>
            <a:r>
              <a:rPr lang="en-US" sz="2000" dirty="0" err="1" smtClean="0">
                <a:solidFill>
                  <a:srgbClr val="FF0000"/>
                </a:solidFill>
              </a:rPr>
              <a:t>Quicksan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5867400" y="4876800"/>
            <a:ext cx="3347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53"/>
            <a:r>
              <a:rPr lang="en-US" sz="2800" dirty="0" smtClean="0">
                <a:solidFill>
                  <a:prstClr val="black"/>
                </a:solidFill>
              </a:rPr>
              <a:t>Software-defined SSD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2792807" y="5599093"/>
            <a:ext cx="23554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53"/>
            <a:r>
              <a:rPr lang="en-US" sz="2800" dirty="0" smtClean="0">
                <a:solidFill>
                  <a:prstClr val="black"/>
                </a:solidFill>
              </a:rPr>
              <a:t>NV main </a:t>
            </a:r>
            <a:r>
              <a:rPr lang="en-US" sz="2800" dirty="0" err="1" smtClean="0">
                <a:solidFill>
                  <a:prstClr val="black"/>
                </a:solidFill>
              </a:rPr>
              <a:t>mem</a:t>
            </a:r>
            <a:r>
              <a:rPr lang="en-US" sz="2800" dirty="0" smtClean="0">
                <a:solidFill>
                  <a:prstClr val="black"/>
                </a:solidFill>
              </a:rPr>
              <a:t>.</a:t>
            </a:r>
          </a:p>
          <a:p>
            <a:pPr defTabSz="914353"/>
            <a:r>
              <a:rPr lang="en-US" sz="2000" dirty="0" smtClean="0">
                <a:solidFill>
                  <a:srgbClr val="FF0000"/>
                </a:solidFill>
              </a:rPr>
              <a:t>NV-Heaps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5688407" y="5599093"/>
            <a:ext cx="34555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53"/>
            <a:r>
              <a:rPr lang="en-US" sz="2800" dirty="0" smtClean="0">
                <a:solidFill>
                  <a:prstClr val="black"/>
                </a:solidFill>
              </a:rPr>
              <a:t>Distributed, persistent </a:t>
            </a:r>
          </a:p>
          <a:p>
            <a:pPr defTabSz="914353"/>
            <a:r>
              <a:rPr lang="en-US" sz="2800" dirty="0" smtClean="0">
                <a:solidFill>
                  <a:prstClr val="black"/>
                </a:solidFill>
              </a:rPr>
              <a:t>main-memory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5867400" y="2438400"/>
            <a:ext cx="16411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53"/>
            <a:r>
              <a:rPr lang="en-US" sz="2800" dirty="0" smtClean="0">
                <a:solidFill>
                  <a:prstClr val="black"/>
                </a:solidFill>
              </a:rPr>
              <a:t>PCM SSDs</a:t>
            </a:r>
          </a:p>
          <a:p>
            <a:pPr defTabSz="914353"/>
            <a:r>
              <a:rPr lang="en-US" sz="2000" dirty="0" smtClean="0">
                <a:solidFill>
                  <a:srgbClr val="FF0000"/>
                </a:solidFill>
              </a:rPr>
              <a:t>Onyx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Right Arrow 10"/>
          <p:cNvSpPr/>
          <p:nvPr userDrawn="1"/>
        </p:nvSpPr>
        <p:spPr>
          <a:xfrm>
            <a:off x="1524000" y="3048000"/>
            <a:ext cx="762000" cy="381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3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Arrow 11"/>
          <p:cNvSpPr/>
          <p:nvPr userDrawn="1"/>
        </p:nvSpPr>
        <p:spPr>
          <a:xfrm rot="19785076">
            <a:off x="3795584" y="2375924"/>
            <a:ext cx="2166182" cy="381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3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ight Arrow 12"/>
          <p:cNvSpPr/>
          <p:nvPr userDrawn="1"/>
        </p:nvSpPr>
        <p:spPr>
          <a:xfrm rot="21187727">
            <a:off x="3902219" y="2825792"/>
            <a:ext cx="1885935" cy="381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3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ight Arrow 13"/>
          <p:cNvSpPr/>
          <p:nvPr userDrawn="1"/>
        </p:nvSpPr>
        <p:spPr>
          <a:xfrm rot="666152">
            <a:off x="3868506" y="3194475"/>
            <a:ext cx="1942713" cy="381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3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ight Arrow 14"/>
          <p:cNvSpPr/>
          <p:nvPr userDrawn="1"/>
        </p:nvSpPr>
        <p:spPr>
          <a:xfrm rot="1766561">
            <a:off x="3747340" y="3588679"/>
            <a:ext cx="2166311" cy="381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3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ight Arrow 15"/>
          <p:cNvSpPr/>
          <p:nvPr userDrawn="1"/>
        </p:nvSpPr>
        <p:spPr>
          <a:xfrm rot="2634922">
            <a:off x="3512862" y="4006941"/>
            <a:ext cx="2644527" cy="381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3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ight Arrow 16"/>
          <p:cNvSpPr/>
          <p:nvPr userDrawn="1"/>
        </p:nvSpPr>
        <p:spPr>
          <a:xfrm>
            <a:off x="5105400" y="6038046"/>
            <a:ext cx="609600" cy="381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3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273942" y="2674203"/>
            <a:ext cx="15548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53"/>
            <a:r>
              <a:rPr lang="en-US" sz="2800" dirty="0" smtClean="0">
                <a:solidFill>
                  <a:prstClr val="black"/>
                </a:solidFill>
              </a:rPr>
              <a:t>Fast SSDs</a:t>
            </a:r>
          </a:p>
          <a:p>
            <a:pPr defTabSz="914353"/>
            <a:r>
              <a:rPr lang="en-US" sz="2000" dirty="0" smtClean="0">
                <a:solidFill>
                  <a:srgbClr val="FF0000"/>
                </a:solidFill>
              </a:rPr>
              <a:t>Moneta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2265702" y="2667000"/>
            <a:ext cx="1696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53"/>
            <a:r>
              <a:rPr lang="en-US" sz="2800" dirty="0" smtClean="0">
                <a:solidFill>
                  <a:prstClr val="black"/>
                </a:solidFill>
              </a:rPr>
              <a:t>OS-Bypass</a:t>
            </a:r>
          </a:p>
          <a:p>
            <a:pPr defTabSz="914353"/>
            <a:r>
              <a:rPr lang="en-US" sz="2000" dirty="0" smtClean="0">
                <a:solidFill>
                  <a:srgbClr val="FF0000"/>
                </a:solidFill>
              </a:rPr>
              <a:t>Moneta-D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493671" y="838200"/>
            <a:ext cx="598332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53"/>
            <a:r>
              <a:rPr lang="en-US" sz="3200" dirty="0" smtClean="0">
                <a:solidFill>
                  <a:prstClr val="black"/>
                </a:solidFill>
                <a:latin typeface="Arial Black"/>
                <a:cs typeface="Arial Black"/>
              </a:rPr>
              <a:t>NVSL System Family Tree</a:t>
            </a:r>
            <a:endParaRPr lang="en-US" sz="3200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457200" y="1447800"/>
            <a:ext cx="8229600" cy="0"/>
          </a:xfrm>
          <a:prstGeom prst="line">
            <a:avLst/>
          </a:prstGeom>
          <a:ln w="28575">
            <a:solidFill>
              <a:schemeClr val="accent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0" y="5638800"/>
            <a:ext cx="20221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53"/>
            <a:r>
              <a:rPr lang="en-US" sz="2800" dirty="0" smtClean="0">
                <a:solidFill>
                  <a:prstClr val="black"/>
                </a:solidFill>
              </a:rPr>
              <a:t>DDR Storage </a:t>
            </a:r>
          </a:p>
          <a:p>
            <a:pPr defTabSz="914353"/>
            <a:r>
              <a:rPr lang="en-US" sz="2000" dirty="0" smtClean="0">
                <a:solidFill>
                  <a:srgbClr val="FF0000"/>
                </a:solidFill>
              </a:rPr>
              <a:t>POSIX-NVM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3" name="Right Arrow 22"/>
          <p:cNvSpPr/>
          <p:nvPr userDrawn="1"/>
        </p:nvSpPr>
        <p:spPr>
          <a:xfrm>
            <a:off x="1981200" y="6038046"/>
            <a:ext cx="762000" cy="381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3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8382000" y="6248400"/>
            <a:ext cx="8382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r" defTabSz="914353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516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 Black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1447800"/>
            <a:ext cx="3048000" cy="0"/>
          </a:xfrm>
          <a:prstGeom prst="line">
            <a:avLst/>
          </a:prstGeom>
          <a:ln w="28575">
            <a:solidFill>
              <a:schemeClr val="accent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76591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 Black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828800" y="5410200"/>
            <a:ext cx="5486400" cy="0"/>
          </a:xfrm>
          <a:prstGeom prst="line">
            <a:avLst/>
          </a:prstGeom>
          <a:ln w="28575">
            <a:solidFill>
              <a:schemeClr val="accent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16502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200">
                <a:latin typeface="Arial Black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1447800"/>
            <a:ext cx="8229600" cy="0"/>
          </a:xfrm>
          <a:prstGeom prst="line">
            <a:avLst/>
          </a:prstGeom>
          <a:ln w="28575">
            <a:solidFill>
              <a:schemeClr val="accent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36892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 anchor="b">
            <a:normAutofit/>
          </a:bodyPr>
          <a:lstStyle>
            <a:lvl1pPr algn="l">
              <a:defRPr sz="3200">
                <a:latin typeface="Arial Black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 rot="5400000">
            <a:off x="3695701" y="3238500"/>
            <a:ext cx="5867400" cy="0"/>
          </a:xfrm>
          <a:prstGeom prst="line">
            <a:avLst/>
          </a:prstGeom>
          <a:ln w="28575">
            <a:solidFill>
              <a:schemeClr val="accent1"/>
            </a:solidFill>
            <a:prstDash val="dash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118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200">
                <a:latin typeface="Arial Black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1447800"/>
            <a:ext cx="8229600" cy="0"/>
          </a:xfrm>
          <a:prstGeom prst="line">
            <a:avLst/>
          </a:prstGeom>
          <a:ln w="28575">
            <a:solidFill>
              <a:schemeClr val="accent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NVSL-Logo-with-text.png"/>
          <p:cNvPicPr>
            <a:picLocks noChangeAspect="1"/>
          </p:cNvPicPr>
          <p:nvPr userDrawn="1"/>
        </p:nvPicPr>
        <p:blipFill>
          <a:blip r:embed="rId2"/>
          <a:srcRect r="-1527" b="11726"/>
          <a:stretch>
            <a:fillRect/>
          </a:stretch>
        </p:blipFill>
        <p:spPr>
          <a:xfrm>
            <a:off x="0" y="6197909"/>
            <a:ext cx="1828800" cy="6679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200">
                <a:latin typeface="Arial Black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latin typeface="Arial Black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Arial Black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7200" y="1447800"/>
            <a:ext cx="8229600" cy="0"/>
          </a:xfrm>
          <a:prstGeom prst="line">
            <a:avLst/>
          </a:prstGeom>
          <a:ln w="28575">
            <a:solidFill>
              <a:schemeClr val="accent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533400" y="2133600"/>
            <a:ext cx="3886200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4724400" y="2133600"/>
            <a:ext cx="3886200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NVSL-Logo-with-text.png"/>
          <p:cNvPicPr>
            <a:picLocks noChangeAspect="1"/>
          </p:cNvPicPr>
          <p:nvPr userDrawn="1"/>
        </p:nvPicPr>
        <p:blipFill>
          <a:blip r:embed="rId2"/>
          <a:srcRect r="-1527" b="11726"/>
          <a:stretch>
            <a:fillRect/>
          </a:stretch>
        </p:blipFill>
        <p:spPr>
          <a:xfrm>
            <a:off x="0" y="6197909"/>
            <a:ext cx="1828800" cy="6679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200">
                <a:latin typeface="Arial Black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1447800"/>
            <a:ext cx="8229600" cy="0"/>
          </a:xfrm>
          <a:prstGeom prst="line">
            <a:avLst/>
          </a:prstGeom>
          <a:ln w="28575">
            <a:solidFill>
              <a:schemeClr val="accent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NVSL-Logo-with-text.png"/>
          <p:cNvPicPr>
            <a:picLocks noChangeAspect="1"/>
          </p:cNvPicPr>
          <p:nvPr userDrawn="1"/>
        </p:nvPicPr>
        <p:blipFill>
          <a:blip r:embed="rId2"/>
          <a:srcRect r="-1527" b="11726"/>
          <a:stretch>
            <a:fillRect/>
          </a:stretch>
        </p:blipFill>
        <p:spPr>
          <a:xfrm>
            <a:off x="0" y="6197909"/>
            <a:ext cx="1828800" cy="6679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VSL-Logo-with-text.png"/>
          <p:cNvPicPr>
            <a:picLocks noChangeAspect="1"/>
          </p:cNvPicPr>
          <p:nvPr userDrawn="1"/>
        </p:nvPicPr>
        <p:blipFill>
          <a:blip r:embed="rId2"/>
          <a:srcRect r="-1527" b="11726"/>
          <a:stretch>
            <a:fillRect/>
          </a:stretch>
        </p:blipFill>
        <p:spPr>
          <a:xfrm>
            <a:off x="0" y="6197909"/>
            <a:ext cx="1828800" cy="6679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 Black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1447800"/>
            <a:ext cx="3048000" cy="0"/>
          </a:xfrm>
          <a:prstGeom prst="line">
            <a:avLst/>
          </a:prstGeom>
          <a:ln w="28575">
            <a:solidFill>
              <a:schemeClr val="accent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NVSL-Logo-with-text.png"/>
          <p:cNvPicPr>
            <a:picLocks noChangeAspect="1"/>
          </p:cNvPicPr>
          <p:nvPr userDrawn="1"/>
        </p:nvPicPr>
        <p:blipFill>
          <a:blip r:embed="rId2"/>
          <a:srcRect r="-1527" b="11726"/>
          <a:stretch>
            <a:fillRect/>
          </a:stretch>
        </p:blipFill>
        <p:spPr>
          <a:xfrm>
            <a:off x="0" y="6197909"/>
            <a:ext cx="1828800" cy="6679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 Black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828800" y="5410200"/>
            <a:ext cx="5486400" cy="0"/>
          </a:xfrm>
          <a:prstGeom prst="line">
            <a:avLst/>
          </a:prstGeom>
          <a:ln w="28575">
            <a:solidFill>
              <a:schemeClr val="accent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NVSL-Logo-with-text.png"/>
          <p:cNvPicPr>
            <a:picLocks noChangeAspect="1"/>
          </p:cNvPicPr>
          <p:nvPr userDrawn="1"/>
        </p:nvPicPr>
        <p:blipFill>
          <a:blip r:embed="rId2"/>
          <a:srcRect r="-1527" b="11726"/>
          <a:stretch>
            <a:fillRect/>
          </a:stretch>
        </p:blipFill>
        <p:spPr>
          <a:xfrm>
            <a:off x="0" y="6197909"/>
            <a:ext cx="1828800" cy="6679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458200" y="6324600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F923FAA-E6BC-4A3B-B771-C476DAE0801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458200" y="6324600"/>
            <a:ext cx="460312" cy="373659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defTabSz="914353"/>
            <a:fld id="{2F923FAA-E6BC-4A3B-B771-C476DAE0801B}" type="slidenum">
              <a:rPr lang="en-US" smtClean="0">
                <a:solidFill>
                  <a:prstClr val="black"/>
                </a:solidFill>
              </a:rPr>
              <a:pPr defTabSz="914353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8" descr="CFAR-logo.jp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5" y="7162800"/>
            <a:ext cx="1653673" cy="486087"/>
          </a:xfrm>
          <a:prstGeom prst="rect">
            <a:avLst/>
          </a:prstGeom>
        </p:spPr>
      </p:pic>
      <p:pic>
        <p:nvPicPr>
          <p:cNvPr id="6" name="Picture 5" descr="NVSL-Logo-with-text.png"/>
          <p:cNvPicPr>
            <a:picLocks noChangeAspect="1"/>
          </p:cNvPicPr>
          <p:nvPr userDrawn="1"/>
        </p:nvPicPr>
        <p:blipFill>
          <a:blip r:embed="rId16"/>
          <a:srcRect r="-1527" b="11726"/>
          <a:stretch>
            <a:fillRect/>
          </a:stretch>
        </p:blipFill>
        <p:spPr>
          <a:xfrm>
            <a:off x="152400" y="6858000"/>
            <a:ext cx="2003928" cy="731892"/>
          </a:xfrm>
          <a:prstGeom prst="rect">
            <a:avLst/>
          </a:prstGeom>
        </p:spPr>
      </p:pic>
      <p:pic>
        <p:nvPicPr>
          <p:cNvPr id="7" name="Picture 6" descr="logo-cmrr.pn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34200"/>
            <a:ext cx="1817077" cy="63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225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35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91435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defTabSz="91435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91435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91435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hart" Target="../charts/chart1.xm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609600"/>
            <a:ext cx="8382000" cy="1981200"/>
          </a:xfrm>
        </p:spPr>
        <p:txBody>
          <a:bodyPr>
            <a:noAutofit/>
          </a:bodyPr>
          <a:lstStyle/>
          <a:p>
            <a:pPr algn="l"/>
            <a:r>
              <a:rPr lang="en-US" sz="3800" dirty="0" smtClean="0">
                <a:latin typeface="Arial Black" pitchFamily="34" charset="0"/>
                <a:cs typeface="Arial" pitchFamily="34" charset="0"/>
              </a:rPr>
              <a:t>From ARIES to MARS:</a:t>
            </a:r>
            <a:br>
              <a:rPr lang="en-US" sz="3800" dirty="0" smtClean="0">
                <a:latin typeface="Arial Black" pitchFamily="34" charset="0"/>
                <a:cs typeface="Arial" pitchFamily="34" charset="0"/>
              </a:rPr>
            </a:br>
            <a:r>
              <a:rPr lang="en-US" sz="3800" dirty="0" smtClean="0">
                <a:latin typeface="Arial Black" pitchFamily="34" charset="0"/>
                <a:cs typeface="Arial" pitchFamily="34" charset="0"/>
              </a:rPr>
              <a:t>Transaction Support for Next-Generation, Solid-State Drives</a:t>
            </a:r>
            <a:endParaRPr lang="en-US" sz="3800" dirty="0"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457200" y="2895600"/>
            <a:ext cx="8111423" cy="99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Joel Coburn</a:t>
            </a:r>
            <a:r>
              <a:rPr lang="en-US" sz="2800" dirty="0"/>
              <a:t>*, </a:t>
            </a:r>
            <a:r>
              <a:rPr lang="en-US" sz="2800" dirty="0" smtClean="0"/>
              <a:t>Trevor Bunker*, Meir Schwarz, Rajesh Gupta, Steven Swanson</a:t>
            </a:r>
            <a:endParaRPr kumimoji="0" lang="en-US" sz="28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9" name="Picture 7" descr="C:\Users\adrian caulfield.WIBBLENET\AppData\Local\Microsoft\Windows\Temporary Internet Files\Low\Content.IE5\H7AJ7Y3S\UCSDa1[1].tiff"/>
          <p:cNvPicPr>
            <a:picLocks noChangeAspect="1" noChangeArrowheads="1"/>
          </p:cNvPicPr>
          <p:nvPr/>
        </p:nvPicPr>
        <p:blipFill>
          <a:blip r:embed="rId3" cstate="print"/>
          <a:srcRect b="37253"/>
          <a:stretch>
            <a:fillRect/>
          </a:stretch>
        </p:blipFill>
        <p:spPr bwMode="auto">
          <a:xfrm>
            <a:off x="7010400" y="5638800"/>
            <a:ext cx="1558223" cy="851171"/>
          </a:xfrm>
          <a:prstGeom prst="rect">
            <a:avLst/>
          </a:prstGeom>
          <a:noFill/>
        </p:spPr>
      </p:pic>
      <p:grpSp>
        <p:nvGrpSpPr>
          <p:cNvPr id="10" name="Group 11"/>
          <p:cNvGrpSpPr/>
          <p:nvPr/>
        </p:nvGrpSpPr>
        <p:grpSpPr>
          <a:xfrm>
            <a:off x="3603143" y="5630214"/>
            <a:ext cx="3433015" cy="765175"/>
            <a:chOff x="2964610" y="5791200"/>
            <a:chExt cx="3433015" cy="765175"/>
          </a:xfrm>
        </p:grpSpPr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 l="31506" t="45283" r="14810" b="24528"/>
            <a:stretch>
              <a:fillRect/>
            </a:stretch>
          </p:blipFill>
          <p:spPr bwMode="auto">
            <a:xfrm>
              <a:off x="3581400" y="5791200"/>
              <a:ext cx="26670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 r="66641"/>
            <a:stretch>
              <a:fillRect/>
            </a:stretch>
          </p:blipFill>
          <p:spPr bwMode="auto">
            <a:xfrm>
              <a:off x="2964610" y="5791200"/>
              <a:ext cx="692989" cy="765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 l="33359" t="75472" b="9434"/>
            <a:stretch>
              <a:fillRect/>
            </a:stretch>
          </p:blipFill>
          <p:spPr bwMode="auto">
            <a:xfrm>
              <a:off x="3657600" y="6248400"/>
              <a:ext cx="2740025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5" name="Picture 14" descr="NVSL-Logo-and-name - PDF-XChange Viewer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" t="24537" r="3662" b="17833"/>
          <a:stretch/>
        </p:blipFill>
        <p:spPr>
          <a:xfrm>
            <a:off x="147785" y="5414775"/>
            <a:ext cx="3322749" cy="121322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57200" y="4038600"/>
            <a:ext cx="822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Non-volatile Systems Laboratory</a:t>
            </a:r>
          </a:p>
          <a:p>
            <a:r>
              <a:rPr lang="en-US" sz="2000" dirty="0" smtClean="0"/>
              <a:t>Department of Computer Science and Engineering</a:t>
            </a:r>
          </a:p>
          <a:p>
            <a:r>
              <a:rPr lang="en-US" sz="2000" dirty="0" smtClean="0"/>
              <a:t>University of California, San Diego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5147846"/>
            <a:ext cx="15733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* Now at Google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MARS:</a:t>
            </a:r>
            <a:br>
              <a:rPr lang="en-US" dirty="0"/>
            </a:br>
            <a:r>
              <a:rPr lang="en-US" dirty="0"/>
              <a:t>Modified ARIES Redesigned for SSDs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62000" y="1794418"/>
            <a:ext cx="3467102" cy="4377782"/>
            <a:chOff x="762000" y="1794418"/>
            <a:chExt cx="3467102" cy="4377782"/>
          </a:xfrm>
        </p:grpSpPr>
        <p:sp>
          <p:nvSpPr>
            <p:cNvPr id="96" name="Rectangle 95"/>
            <p:cNvSpPr/>
            <p:nvPr/>
          </p:nvSpPr>
          <p:spPr>
            <a:xfrm>
              <a:off x="2128925" y="3242218"/>
              <a:ext cx="2100177" cy="584218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Moneta-Direct Driver</a:t>
              </a:r>
              <a:endParaRPr lang="en-US" dirty="0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2116683" y="2480218"/>
              <a:ext cx="2100177" cy="6858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Storage Manager</a:t>
              </a:r>
              <a:endParaRPr lang="en-US" dirty="0"/>
            </a:p>
          </p:txBody>
        </p:sp>
        <p:grpSp>
          <p:nvGrpSpPr>
            <p:cNvPr id="98" name="Group 97"/>
            <p:cNvGrpSpPr/>
            <p:nvPr/>
          </p:nvGrpSpPr>
          <p:grpSpPr>
            <a:xfrm>
              <a:off x="762308" y="3860648"/>
              <a:ext cx="3454552" cy="2311552"/>
              <a:chOff x="2667000" y="3768182"/>
              <a:chExt cx="3810000" cy="2480218"/>
            </a:xfrm>
          </p:grpSpPr>
          <p:sp>
            <p:nvSpPr>
              <p:cNvPr id="99" name="Rectangle 98"/>
              <p:cNvSpPr/>
              <p:nvPr/>
            </p:nvSpPr>
            <p:spPr>
              <a:xfrm>
                <a:off x="2667000" y="3813313"/>
                <a:ext cx="3810000" cy="2435087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0" name="Group 99"/>
              <p:cNvGrpSpPr/>
              <p:nvPr/>
            </p:nvGrpSpPr>
            <p:grpSpPr>
              <a:xfrm>
                <a:off x="2819400" y="4114800"/>
                <a:ext cx="3467100" cy="1981200"/>
                <a:chOff x="152400" y="1676400"/>
                <a:chExt cx="8839200" cy="4953000"/>
              </a:xfrm>
            </p:grpSpPr>
            <p:sp>
              <p:nvSpPr>
                <p:cNvPr id="102" name="Rectangle 101"/>
                <p:cNvSpPr/>
                <p:nvPr/>
              </p:nvSpPr>
              <p:spPr>
                <a:xfrm>
                  <a:off x="6858000" y="2514600"/>
                  <a:ext cx="838200" cy="685800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b" anchorCtr="0"/>
                <a:lstStyle/>
                <a:p>
                  <a:endParaRPr lang="en-US" sz="1600" dirty="0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8153400" y="2514600"/>
                  <a:ext cx="838200" cy="685800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b" anchorCtr="0"/>
                <a:lstStyle/>
                <a:p>
                  <a:pPr algn="r"/>
                  <a:endParaRPr lang="en-US" sz="1600" dirty="0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8153400" y="2514601"/>
                  <a:ext cx="838200" cy="342900"/>
                </a:xfrm>
                <a:prstGeom prst="rect">
                  <a:avLst/>
                </a:prstGeom>
                <a:solidFill>
                  <a:srgbClr val="FFFF00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6" name="Oval 105"/>
                <p:cNvSpPr/>
                <p:nvPr/>
              </p:nvSpPr>
              <p:spPr>
                <a:xfrm>
                  <a:off x="8204200" y="3613150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07" name="Straight Arrow Connector 106"/>
                <p:cNvCxnSpPr>
                  <a:stCxn id="106" idx="0"/>
                </p:cNvCxnSpPr>
                <p:nvPr/>
              </p:nvCxnSpPr>
              <p:spPr>
                <a:xfrm flipV="1">
                  <a:off x="8280400" y="3460910"/>
                  <a:ext cx="0" cy="144991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8" name="Rectangle 107"/>
                <p:cNvSpPr/>
                <p:nvPr/>
              </p:nvSpPr>
              <p:spPr>
                <a:xfrm>
                  <a:off x="5576208" y="1866900"/>
                  <a:ext cx="952500" cy="53340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5576208" y="2819400"/>
                  <a:ext cx="952500" cy="53340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0" name="Rectangle 109"/>
                <p:cNvSpPr/>
                <p:nvPr/>
              </p:nvSpPr>
              <p:spPr>
                <a:xfrm>
                  <a:off x="5576208" y="3810000"/>
                  <a:ext cx="952500" cy="53340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11" name="Straight Arrow Connector 110"/>
                <p:cNvCxnSpPr>
                  <a:stCxn id="153" idx="2"/>
                  <a:endCxn id="108" idx="3"/>
                </p:cNvCxnSpPr>
                <p:nvPr/>
              </p:nvCxnSpPr>
              <p:spPr>
                <a:xfrm flipH="1">
                  <a:off x="6528708" y="2133600"/>
                  <a:ext cx="938892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Arrow Connector 111"/>
                <p:cNvCxnSpPr>
                  <a:stCxn id="109" idx="0"/>
                  <a:endCxn id="108" idx="2"/>
                </p:cNvCxnSpPr>
                <p:nvPr/>
              </p:nvCxnSpPr>
              <p:spPr>
                <a:xfrm flipV="1">
                  <a:off x="6052458" y="2400300"/>
                  <a:ext cx="0" cy="41910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Arrow Connector 112"/>
                <p:cNvCxnSpPr>
                  <a:stCxn id="110" idx="0"/>
                  <a:endCxn id="109" idx="2"/>
                </p:cNvCxnSpPr>
                <p:nvPr/>
              </p:nvCxnSpPr>
              <p:spPr>
                <a:xfrm flipV="1">
                  <a:off x="6052458" y="3352800"/>
                  <a:ext cx="0" cy="45720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4" name="Rectangle 113"/>
                <p:cNvSpPr/>
                <p:nvPr/>
              </p:nvSpPr>
              <p:spPr>
                <a:xfrm>
                  <a:off x="3962400" y="3118010"/>
                  <a:ext cx="1143000" cy="844390"/>
                </a:xfrm>
                <a:prstGeom prst="rect">
                  <a:avLst/>
                </a:prstGeom>
                <a:solidFill>
                  <a:srgbClr val="FFFF00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15" name="Elbow Connector 114"/>
                <p:cNvCxnSpPr>
                  <a:stCxn id="114" idx="3"/>
                  <a:endCxn id="110" idx="1"/>
                </p:cNvCxnSpPr>
                <p:nvPr/>
              </p:nvCxnSpPr>
              <p:spPr>
                <a:xfrm>
                  <a:off x="5105400" y="3540205"/>
                  <a:ext cx="470808" cy="536495"/>
                </a:xfrm>
                <a:prstGeom prst="bentConnector3">
                  <a:avLst/>
                </a:prstGeom>
                <a:ln w="2540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Elbow Connector 115"/>
                <p:cNvCxnSpPr>
                  <a:stCxn id="114" idx="0"/>
                  <a:endCxn id="108" idx="1"/>
                </p:cNvCxnSpPr>
                <p:nvPr/>
              </p:nvCxnSpPr>
              <p:spPr>
                <a:xfrm rot="5400000" flipH="1" flipV="1">
                  <a:off x="4562849" y="2104651"/>
                  <a:ext cx="984410" cy="1042308"/>
                </a:xfrm>
                <a:prstGeom prst="bentConnector2">
                  <a:avLst/>
                </a:prstGeom>
                <a:ln w="2540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7" name="Rectangle 116"/>
                <p:cNvSpPr/>
                <p:nvPr/>
              </p:nvSpPr>
              <p:spPr>
                <a:xfrm>
                  <a:off x="152400" y="3118010"/>
                  <a:ext cx="685800" cy="844390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8" name="Rectangle 117"/>
                <p:cNvSpPr/>
                <p:nvPr/>
              </p:nvSpPr>
              <p:spPr>
                <a:xfrm>
                  <a:off x="5486400" y="5785010"/>
                  <a:ext cx="1156607" cy="844390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9" name="Rectangle 118"/>
                <p:cNvSpPr/>
                <p:nvPr/>
              </p:nvSpPr>
              <p:spPr>
                <a:xfrm>
                  <a:off x="1066800" y="3118010"/>
                  <a:ext cx="838200" cy="84439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20" name="Straight Arrow Connector 119"/>
                <p:cNvCxnSpPr>
                  <a:stCxn id="118" idx="0"/>
                  <a:endCxn id="110" idx="2"/>
                </p:cNvCxnSpPr>
                <p:nvPr/>
              </p:nvCxnSpPr>
              <p:spPr>
                <a:xfrm flipH="1" flipV="1">
                  <a:off x="6052458" y="4343400"/>
                  <a:ext cx="12246" cy="144161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Arrow Connector 120"/>
                <p:cNvCxnSpPr>
                  <a:stCxn id="117" idx="3"/>
                  <a:endCxn id="119" idx="1"/>
                </p:cNvCxnSpPr>
                <p:nvPr/>
              </p:nvCxnSpPr>
              <p:spPr>
                <a:xfrm>
                  <a:off x="838200" y="3540205"/>
                  <a:ext cx="228600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Elbow Connector 121"/>
                <p:cNvCxnSpPr>
                  <a:stCxn id="117" idx="2"/>
                  <a:endCxn id="166" idx="1"/>
                </p:cNvCxnSpPr>
                <p:nvPr/>
              </p:nvCxnSpPr>
              <p:spPr>
                <a:xfrm rot="16200000" flipH="1">
                  <a:off x="118610" y="4339090"/>
                  <a:ext cx="1369165" cy="615784"/>
                </a:xfrm>
                <a:prstGeom prst="bentConnector2">
                  <a:avLst/>
                </a:prstGeom>
                <a:ln w="25400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Elbow Connector 122"/>
                <p:cNvCxnSpPr>
                  <a:stCxn id="114" idx="3"/>
                  <a:endCxn id="109" idx="1"/>
                </p:cNvCxnSpPr>
                <p:nvPr/>
              </p:nvCxnSpPr>
              <p:spPr>
                <a:xfrm flipV="1">
                  <a:off x="5105400" y="3086100"/>
                  <a:ext cx="470808" cy="454105"/>
                </a:xfrm>
                <a:prstGeom prst="bentConnector3">
                  <a:avLst/>
                </a:prstGeom>
                <a:ln w="2540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Arrow Connector 123"/>
                <p:cNvCxnSpPr>
                  <a:stCxn id="155" idx="0"/>
                </p:cNvCxnSpPr>
                <p:nvPr/>
              </p:nvCxnSpPr>
              <p:spPr>
                <a:xfrm flipV="1">
                  <a:off x="8280400" y="2692400"/>
                  <a:ext cx="0" cy="15240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5" name="Rectangle 124"/>
                <p:cNvSpPr/>
                <p:nvPr/>
              </p:nvSpPr>
              <p:spPr>
                <a:xfrm>
                  <a:off x="8153400" y="3352800"/>
                  <a:ext cx="838200" cy="685800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b" anchorCtr="0"/>
                <a:lstStyle/>
                <a:p>
                  <a:pPr algn="r"/>
                  <a:endParaRPr lang="en-US" sz="1600" dirty="0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6" name="Rectangle 125"/>
                <p:cNvSpPr/>
                <p:nvPr/>
              </p:nvSpPr>
              <p:spPr>
                <a:xfrm>
                  <a:off x="8153400" y="3352801"/>
                  <a:ext cx="838200" cy="342900"/>
                </a:xfrm>
                <a:prstGeom prst="rect">
                  <a:avLst/>
                </a:prstGeom>
                <a:solidFill>
                  <a:srgbClr val="FFFF00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27" name="Straight Arrow Connector 126"/>
                <p:cNvCxnSpPr>
                  <a:stCxn id="156" idx="0"/>
                </p:cNvCxnSpPr>
                <p:nvPr/>
              </p:nvCxnSpPr>
              <p:spPr>
                <a:xfrm flipV="1">
                  <a:off x="8280400" y="3530600"/>
                  <a:ext cx="0" cy="15240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8" name="Oval 127"/>
                <p:cNvSpPr/>
                <p:nvPr/>
              </p:nvSpPr>
              <p:spPr>
                <a:xfrm>
                  <a:off x="8204200" y="4451350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29" name="Straight Arrow Connector 128"/>
                <p:cNvCxnSpPr>
                  <a:stCxn id="128" idx="0"/>
                </p:cNvCxnSpPr>
                <p:nvPr/>
              </p:nvCxnSpPr>
              <p:spPr>
                <a:xfrm flipV="1">
                  <a:off x="8280400" y="4299110"/>
                  <a:ext cx="0" cy="144991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0" name="Rectangle 129"/>
                <p:cNvSpPr/>
                <p:nvPr/>
              </p:nvSpPr>
              <p:spPr>
                <a:xfrm>
                  <a:off x="8153400" y="4191000"/>
                  <a:ext cx="838200" cy="685800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b" anchorCtr="0"/>
                <a:lstStyle/>
                <a:p>
                  <a:pPr algn="r"/>
                  <a:endParaRPr lang="en-US" sz="1600" dirty="0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1" name="Rectangle 130"/>
                <p:cNvSpPr/>
                <p:nvPr/>
              </p:nvSpPr>
              <p:spPr>
                <a:xfrm>
                  <a:off x="8153400" y="4191001"/>
                  <a:ext cx="838200" cy="342900"/>
                </a:xfrm>
                <a:prstGeom prst="rect">
                  <a:avLst/>
                </a:prstGeom>
                <a:solidFill>
                  <a:srgbClr val="FFFF00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32" name="Straight Arrow Connector 131"/>
                <p:cNvCxnSpPr>
                  <a:stCxn id="157" idx="0"/>
                </p:cNvCxnSpPr>
                <p:nvPr/>
              </p:nvCxnSpPr>
              <p:spPr>
                <a:xfrm flipV="1">
                  <a:off x="8280400" y="4368800"/>
                  <a:ext cx="0" cy="15240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3" name="Oval 132"/>
                <p:cNvSpPr/>
                <p:nvPr/>
              </p:nvSpPr>
              <p:spPr>
                <a:xfrm>
                  <a:off x="8204200" y="5289550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35" name="Straight Arrow Connector 134"/>
                <p:cNvCxnSpPr>
                  <a:stCxn id="133" idx="0"/>
                </p:cNvCxnSpPr>
                <p:nvPr/>
              </p:nvCxnSpPr>
              <p:spPr>
                <a:xfrm flipV="1">
                  <a:off x="8280400" y="5137310"/>
                  <a:ext cx="0" cy="144991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7" name="Rectangle 136"/>
                <p:cNvSpPr/>
                <p:nvPr/>
              </p:nvSpPr>
              <p:spPr>
                <a:xfrm>
                  <a:off x="8153400" y="5029200"/>
                  <a:ext cx="838200" cy="685800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b" anchorCtr="0"/>
                <a:lstStyle/>
                <a:p>
                  <a:pPr algn="r"/>
                  <a:endParaRPr lang="en-US" sz="1600" dirty="0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8" name="Rectangle 137"/>
                <p:cNvSpPr/>
                <p:nvPr/>
              </p:nvSpPr>
              <p:spPr>
                <a:xfrm>
                  <a:off x="8153400" y="5029201"/>
                  <a:ext cx="838200" cy="342900"/>
                </a:xfrm>
                <a:prstGeom prst="rect">
                  <a:avLst/>
                </a:prstGeom>
                <a:solidFill>
                  <a:srgbClr val="FFFF00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39" name="Straight Arrow Connector 138"/>
                <p:cNvCxnSpPr>
                  <a:stCxn id="158" idx="0"/>
                </p:cNvCxnSpPr>
                <p:nvPr/>
              </p:nvCxnSpPr>
              <p:spPr>
                <a:xfrm flipV="1">
                  <a:off x="8280400" y="5207000"/>
                  <a:ext cx="0" cy="15240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0" name="Rectangle 139"/>
                <p:cNvSpPr/>
                <p:nvPr/>
              </p:nvSpPr>
              <p:spPr>
                <a:xfrm>
                  <a:off x="6858000" y="2514601"/>
                  <a:ext cx="838200" cy="342900"/>
                </a:xfrm>
                <a:prstGeom prst="rect">
                  <a:avLst/>
                </a:prstGeom>
                <a:solidFill>
                  <a:srgbClr val="FFFF00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41" name="Straight Arrow Connector 140"/>
                <p:cNvCxnSpPr/>
                <p:nvPr/>
              </p:nvCxnSpPr>
              <p:spPr>
                <a:xfrm>
                  <a:off x="7543800" y="2946400"/>
                  <a:ext cx="0" cy="17780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2" name="Rectangle 141"/>
                <p:cNvSpPr/>
                <p:nvPr/>
              </p:nvSpPr>
              <p:spPr>
                <a:xfrm>
                  <a:off x="6858000" y="3352800"/>
                  <a:ext cx="838200" cy="685800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b" anchorCtr="0"/>
                <a:lstStyle/>
                <a:p>
                  <a:endParaRPr lang="en-US" sz="1600" dirty="0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3" name="Rectangle 142"/>
                <p:cNvSpPr/>
                <p:nvPr/>
              </p:nvSpPr>
              <p:spPr>
                <a:xfrm>
                  <a:off x="6858000" y="3352801"/>
                  <a:ext cx="838200" cy="342900"/>
                </a:xfrm>
                <a:prstGeom prst="rect">
                  <a:avLst/>
                </a:prstGeom>
                <a:solidFill>
                  <a:srgbClr val="FFFF00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44" name="Straight Arrow Connector 143"/>
                <p:cNvCxnSpPr/>
                <p:nvPr/>
              </p:nvCxnSpPr>
              <p:spPr>
                <a:xfrm>
                  <a:off x="7543800" y="3784600"/>
                  <a:ext cx="0" cy="17780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5" name="Rectangle 144"/>
                <p:cNvSpPr/>
                <p:nvPr/>
              </p:nvSpPr>
              <p:spPr>
                <a:xfrm>
                  <a:off x="6858000" y="4191000"/>
                  <a:ext cx="838200" cy="685800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b" anchorCtr="0"/>
                <a:lstStyle/>
                <a:p>
                  <a:endParaRPr lang="en-US" sz="1600" dirty="0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6" name="Rectangle 145"/>
                <p:cNvSpPr/>
                <p:nvPr/>
              </p:nvSpPr>
              <p:spPr>
                <a:xfrm>
                  <a:off x="6858000" y="4191001"/>
                  <a:ext cx="838200" cy="342900"/>
                </a:xfrm>
                <a:prstGeom prst="rect">
                  <a:avLst/>
                </a:prstGeom>
                <a:solidFill>
                  <a:srgbClr val="FFFF00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47" name="Straight Arrow Connector 146"/>
                <p:cNvCxnSpPr/>
                <p:nvPr/>
              </p:nvCxnSpPr>
              <p:spPr>
                <a:xfrm>
                  <a:off x="7543800" y="4622800"/>
                  <a:ext cx="0" cy="17780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8" name="Rectangle 147"/>
                <p:cNvSpPr/>
                <p:nvPr/>
              </p:nvSpPr>
              <p:spPr>
                <a:xfrm>
                  <a:off x="6858000" y="5029200"/>
                  <a:ext cx="838200" cy="685800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b" anchorCtr="0"/>
                <a:lstStyle/>
                <a:p>
                  <a:endParaRPr lang="en-US" sz="1600" dirty="0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9" name="Rectangle 148"/>
                <p:cNvSpPr/>
                <p:nvPr/>
              </p:nvSpPr>
              <p:spPr>
                <a:xfrm>
                  <a:off x="6858000" y="5029201"/>
                  <a:ext cx="838200" cy="342900"/>
                </a:xfrm>
                <a:prstGeom prst="rect">
                  <a:avLst/>
                </a:prstGeom>
                <a:solidFill>
                  <a:srgbClr val="FFFF00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50" name="Straight Arrow Connector 149"/>
                <p:cNvCxnSpPr/>
                <p:nvPr/>
              </p:nvCxnSpPr>
              <p:spPr>
                <a:xfrm>
                  <a:off x="7543800" y="5461000"/>
                  <a:ext cx="0" cy="17780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Arrow Connector 150"/>
                <p:cNvCxnSpPr/>
                <p:nvPr/>
              </p:nvCxnSpPr>
              <p:spPr>
                <a:xfrm>
                  <a:off x="7543800" y="2209800"/>
                  <a:ext cx="0" cy="17780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2" name="Rounded Rectangle 151"/>
                <p:cNvSpPr/>
                <p:nvPr/>
              </p:nvSpPr>
              <p:spPr>
                <a:xfrm>
                  <a:off x="7543800" y="1752600"/>
                  <a:ext cx="736600" cy="4419600"/>
                </a:xfrm>
                <a:prstGeom prst="roundRect">
                  <a:avLst>
                    <a:gd name="adj" fmla="val 50000"/>
                  </a:avLst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3" name="Oval 152"/>
                <p:cNvSpPr/>
                <p:nvPr/>
              </p:nvSpPr>
              <p:spPr>
                <a:xfrm>
                  <a:off x="7467600" y="2057400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4" name="Oval 153"/>
                <p:cNvSpPr/>
                <p:nvPr/>
              </p:nvSpPr>
              <p:spPr>
                <a:xfrm>
                  <a:off x="7467600" y="2794000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5" name="Oval 154"/>
                <p:cNvSpPr/>
                <p:nvPr/>
              </p:nvSpPr>
              <p:spPr>
                <a:xfrm>
                  <a:off x="8204200" y="2844800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6" name="Oval 155"/>
                <p:cNvSpPr/>
                <p:nvPr/>
              </p:nvSpPr>
              <p:spPr>
                <a:xfrm>
                  <a:off x="8204200" y="3683000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7" name="Oval 156"/>
                <p:cNvSpPr/>
                <p:nvPr/>
              </p:nvSpPr>
              <p:spPr>
                <a:xfrm>
                  <a:off x="8204200" y="4521200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8" name="Oval 157"/>
                <p:cNvSpPr/>
                <p:nvPr/>
              </p:nvSpPr>
              <p:spPr>
                <a:xfrm>
                  <a:off x="8204200" y="5359400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9" name="Oval 158"/>
                <p:cNvSpPr/>
                <p:nvPr/>
              </p:nvSpPr>
              <p:spPr>
                <a:xfrm>
                  <a:off x="7467600" y="5308600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0" name="Oval 159"/>
                <p:cNvSpPr/>
                <p:nvPr/>
              </p:nvSpPr>
              <p:spPr>
                <a:xfrm>
                  <a:off x="7467600" y="4470400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1" name="Oval 160"/>
                <p:cNvSpPr/>
                <p:nvPr/>
              </p:nvSpPr>
              <p:spPr>
                <a:xfrm>
                  <a:off x="7467600" y="3632200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2" name="Rectangle 161"/>
                <p:cNvSpPr/>
                <p:nvPr/>
              </p:nvSpPr>
              <p:spPr>
                <a:xfrm>
                  <a:off x="1928751" y="2209800"/>
                  <a:ext cx="895351" cy="741063"/>
                </a:xfrm>
                <a:prstGeom prst="rect">
                  <a:avLst/>
                </a:prstGeom>
                <a:solidFill>
                  <a:srgbClr val="FFFF00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3" name="Rectangle 162"/>
                <p:cNvSpPr/>
                <p:nvPr/>
              </p:nvSpPr>
              <p:spPr>
                <a:xfrm>
                  <a:off x="1928751" y="4135738"/>
                  <a:ext cx="886445" cy="741062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4" name="Rectangle 163"/>
                <p:cNvSpPr/>
                <p:nvPr/>
              </p:nvSpPr>
              <p:spPr>
                <a:xfrm>
                  <a:off x="2895600" y="3121152"/>
                  <a:ext cx="838200" cy="84439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5" name="Rectangle 164"/>
                <p:cNvSpPr/>
                <p:nvPr/>
              </p:nvSpPr>
              <p:spPr>
                <a:xfrm>
                  <a:off x="1094261" y="1676400"/>
                  <a:ext cx="1367520" cy="349827"/>
                </a:xfrm>
                <a:prstGeom prst="rect">
                  <a:avLst/>
                </a:prstGeom>
                <a:solidFill>
                  <a:srgbClr val="FFFF00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6" name="Rectangle 165"/>
                <p:cNvSpPr/>
                <p:nvPr/>
              </p:nvSpPr>
              <p:spPr>
                <a:xfrm>
                  <a:off x="1111084" y="5156651"/>
                  <a:ext cx="1367520" cy="349827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67" name="Elbow Connector 166"/>
                <p:cNvCxnSpPr>
                  <a:stCxn id="119" idx="0"/>
                  <a:endCxn id="162" idx="1"/>
                </p:cNvCxnSpPr>
                <p:nvPr/>
              </p:nvCxnSpPr>
              <p:spPr>
                <a:xfrm rot="5400000" flipH="1" flipV="1">
                  <a:off x="1438486" y="2627746"/>
                  <a:ext cx="537678" cy="442851"/>
                </a:xfrm>
                <a:prstGeom prst="bentConnector2">
                  <a:avLst/>
                </a:prstGeom>
                <a:ln w="254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Elbow Connector 167"/>
                <p:cNvCxnSpPr>
                  <a:stCxn id="119" idx="2"/>
                  <a:endCxn id="163" idx="1"/>
                </p:cNvCxnSpPr>
                <p:nvPr/>
              </p:nvCxnSpPr>
              <p:spPr>
                <a:xfrm rot="16200000" flipH="1">
                  <a:off x="1435391" y="4012908"/>
                  <a:ext cx="543869" cy="442851"/>
                </a:xfrm>
                <a:prstGeom prst="bentConnector2">
                  <a:avLst/>
                </a:prstGeom>
                <a:ln w="254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Elbow Connector 168"/>
                <p:cNvCxnSpPr>
                  <a:stCxn id="162" idx="3"/>
                  <a:endCxn id="164" idx="0"/>
                </p:cNvCxnSpPr>
                <p:nvPr/>
              </p:nvCxnSpPr>
              <p:spPr>
                <a:xfrm>
                  <a:off x="2824102" y="2580332"/>
                  <a:ext cx="490598" cy="540820"/>
                </a:xfrm>
                <a:prstGeom prst="bentConnector2">
                  <a:avLst/>
                </a:prstGeom>
                <a:ln w="254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Elbow Connector 169"/>
                <p:cNvCxnSpPr>
                  <a:stCxn id="163" idx="3"/>
                  <a:endCxn id="164" idx="2"/>
                </p:cNvCxnSpPr>
                <p:nvPr/>
              </p:nvCxnSpPr>
              <p:spPr>
                <a:xfrm flipV="1">
                  <a:off x="2815196" y="3965542"/>
                  <a:ext cx="499504" cy="540727"/>
                </a:xfrm>
                <a:prstGeom prst="bentConnector2">
                  <a:avLst/>
                </a:prstGeom>
                <a:ln w="254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Arrow Connector 170"/>
                <p:cNvCxnSpPr>
                  <a:stCxn id="164" idx="3"/>
                  <a:endCxn id="114" idx="1"/>
                </p:cNvCxnSpPr>
                <p:nvPr/>
              </p:nvCxnSpPr>
              <p:spPr>
                <a:xfrm flipV="1">
                  <a:off x="3733800" y="3540205"/>
                  <a:ext cx="228600" cy="3142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Elbow Connector 171"/>
                <p:cNvCxnSpPr>
                  <a:stCxn id="117" idx="0"/>
                  <a:endCxn id="165" idx="1"/>
                </p:cNvCxnSpPr>
                <p:nvPr/>
              </p:nvCxnSpPr>
              <p:spPr>
                <a:xfrm rot="5400000" flipH="1" flipV="1">
                  <a:off x="161432" y="2185182"/>
                  <a:ext cx="1266696" cy="598961"/>
                </a:xfrm>
                <a:prstGeom prst="bentConnector2">
                  <a:avLst/>
                </a:prstGeom>
                <a:ln w="25400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Elbow Connector 172"/>
                <p:cNvCxnSpPr>
                  <a:stCxn id="114" idx="0"/>
                  <a:endCxn id="165" idx="3"/>
                </p:cNvCxnSpPr>
                <p:nvPr/>
              </p:nvCxnSpPr>
              <p:spPr>
                <a:xfrm rot="16200000" flipV="1">
                  <a:off x="2864493" y="1448602"/>
                  <a:ext cx="1266696" cy="2072119"/>
                </a:xfrm>
                <a:prstGeom prst="bentConnector2">
                  <a:avLst/>
                </a:prstGeom>
                <a:ln w="25400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Elbow Connector 175"/>
                <p:cNvCxnSpPr>
                  <a:stCxn id="166" idx="3"/>
                  <a:endCxn id="114" idx="2"/>
                </p:cNvCxnSpPr>
                <p:nvPr/>
              </p:nvCxnSpPr>
              <p:spPr>
                <a:xfrm flipV="1">
                  <a:off x="2478604" y="3962400"/>
                  <a:ext cx="2055296" cy="1369165"/>
                </a:xfrm>
                <a:prstGeom prst="bentConnector2">
                  <a:avLst/>
                </a:prstGeom>
                <a:ln w="25400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1" name="TextBox 100"/>
              <p:cNvSpPr txBox="1"/>
              <p:nvPr/>
            </p:nvSpPr>
            <p:spPr>
              <a:xfrm>
                <a:off x="3589519" y="3768182"/>
                <a:ext cx="19649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Moneta-Direct SSD</a:t>
                </a:r>
                <a:endParaRPr lang="en-US" dirty="0"/>
              </a:p>
            </p:txBody>
          </p:sp>
        </p:grpSp>
        <p:sp>
          <p:nvSpPr>
            <p:cNvPr id="179" name="Rectangle 178"/>
            <p:cNvSpPr/>
            <p:nvPr/>
          </p:nvSpPr>
          <p:spPr>
            <a:xfrm>
              <a:off x="762000" y="1794418"/>
              <a:ext cx="3454860" cy="6096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Applications</a:t>
              </a:r>
              <a:endParaRPr lang="en-US" dirty="0"/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762000" y="3242218"/>
              <a:ext cx="1306937" cy="584218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Kernel IO</a:t>
              </a:r>
              <a:endParaRPr lang="en-US" dirty="0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762000" y="2480218"/>
              <a:ext cx="1296568" cy="685800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File System</a:t>
              </a:r>
              <a:endParaRPr lang="en-US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266302" y="2438400"/>
            <a:ext cx="453329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Simplified ARIES Replacement</a:t>
            </a:r>
          </a:p>
          <a:p>
            <a:pPr algn="ctr"/>
            <a:r>
              <a:rPr lang="en-US" sz="2800" dirty="0"/>
              <a:t>+</a:t>
            </a:r>
            <a:endParaRPr lang="en-US" sz="2800" dirty="0" smtClean="0"/>
          </a:p>
          <a:p>
            <a:pPr algn="ctr"/>
            <a:r>
              <a:rPr lang="en-US" sz="2800" dirty="0" smtClean="0"/>
              <a:t>Flexible software interface</a:t>
            </a:r>
          </a:p>
          <a:p>
            <a:pPr algn="ctr"/>
            <a:r>
              <a:rPr lang="en-US" sz="2800" dirty="0" smtClean="0"/>
              <a:t>+</a:t>
            </a:r>
          </a:p>
          <a:p>
            <a:pPr algn="ctr"/>
            <a:r>
              <a:rPr lang="en-US" sz="2800" dirty="0" smtClean="0"/>
              <a:t>Hardware support</a:t>
            </a:r>
            <a:endParaRPr lang="en-US" sz="2800" dirty="0"/>
          </a:p>
        </p:txBody>
      </p:sp>
      <p:sp>
        <p:nvSpPr>
          <p:cNvPr id="3" name="Rounded Rectangle 2"/>
          <p:cNvSpPr/>
          <p:nvPr/>
        </p:nvSpPr>
        <p:spPr>
          <a:xfrm>
            <a:off x="4724400" y="3280627"/>
            <a:ext cx="3657600" cy="68177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Editable Atomic Writes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33379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Editable Atomic Writes (EAWs)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9435" y="2061865"/>
            <a:ext cx="1838965" cy="258532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Atomic {</a:t>
            </a:r>
          </a:p>
          <a:p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Write A</a:t>
            </a:r>
          </a:p>
          <a:p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Write B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Write C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…</a:t>
            </a:r>
          </a:p>
          <a:p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If(x)</a:t>
            </a:r>
          </a:p>
          <a:p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Write A’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…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40096" y="2057400"/>
            <a:ext cx="2885090" cy="42672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334000" y="2362200"/>
            <a:ext cx="2891186" cy="1295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340096" y="3962400"/>
            <a:ext cx="2885090" cy="19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229600" y="2743200"/>
            <a:ext cx="625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Log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29600" y="4719935"/>
            <a:ext cx="784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Data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9587" y="1600200"/>
            <a:ext cx="1152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Storage</a:t>
            </a:r>
            <a:endParaRPr lang="en-US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5486400" y="2514341"/>
            <a:ext cx="767083" cy="4293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A</a:t>
            </a:r>
            <a:endParaRPr lang="en-US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6395717" y="2514341"/>
            <a:ext cx="767083" cy="4293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B</a:t>
            </a:r>
            <a:endParaRPr lang="en-US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7302210" y="3040246"/>
            <a:ext cx="767083" cy="4293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C</a:t>
            </a:r>
            <a:endParaRPr lang="en-US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5482856" y="2514341"/>
            <a:ext cx="767083" cy="42932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A’</a:t>
            </a:r>
            <a:endParaRPr lang="en-US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5486400" y="4371274"/>
            <a:ext cx="767083" cy="42932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6395716" y="4980874"/>
            <a:ext cx="767083" cy="42932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/>
          </a:p>
        </p:txBody>
      </p:sp>
      <p:sp>
        <p:nvSpPr>
          <p:cNvPr id="19" name="Rectangle 18"/>
          <p:cNvSpPr/>
          <p:nvPr/>
        </p:nvSpPr>
        <p:spPr>
          <a:xfrm>
            <a:off x="7302210" y="4371274"/>
            <a:ext cx="767083" cy="42932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/>
          </a:p>
        </p:txBody>
      </p:sp>
      <p:grpSp>
        <p:nvGrpSpPr>
          <p:cNvPr id="29" name="Group 28"/>
          <p:cNvGrpSpPr/>
          <p:nvPr/>
        </p:nvGrpSpPr>
        <p:grpSpPr>
          <a:xfrm>
            <a:off x="2743200" y="2590800"/>
            <a:ext cx="2209800" cy="461665"/>
            <a:chOff x="2743200" y="2590800"/>
            <a:chExt cx="2209800" cy="461665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2743200" y="3048000"/>
              <a:ext cx="2209800" cy="0"/>
            </a:xfrm>
            <a:prstGeom prst="straightConnector1">
              <a:avLst/>
            </a:prstGeom>
            <a:ln w="698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819400" y="2590800"/>
              <a:ext cx="18137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Write the log</a:t>
              </a:r>
              <a:endParaRPr lang="en-US" sz="2400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743200" y="3957935"/>
            <a:ext cx="2209800" cy="461665"/>
            <a:chOff x="2743200" y="3957935"/>
            <a:chExt cx="2209800" cy="461665"/>
          </a:xfrm>
        </p:grpSpPr>
        <p:cxnSp>
          <p:nvCxnSpPr>
            <p:cNvPr id="27" name="Straight Arrow Connector 26"/>
            <p:cNvCxnSpPr/>
            <p:nvPr/>
          </p:nvCxnSpPr>
          <p:spPr>
            <a:xfrm>
              <a:off x="2743200" y="4415135"/>
              <a:ext cx="2209800" cy="0"/>
            </a:xfrm>
            <a:prstGeom prst="straightConnector1">
              <a:avLst/>
            </a:prstGeom>
            <a:ln w="698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3200400" y="3957935"/>
              <a:ext cx="11737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Commit</a:t>
              </a:r>
              <a:endParaRPr lang="en-US" sz="2400" dirty="0"/>
            </a:p>
          </p:txBody>
        </p:sp>
      </p:grpSp>
      <p:sp>
        <p:nvSpPr>
          <p:cNvPr id="34" name="Content Placeholder 2"/>
          <p:cNvSpPr>
            <a:spLocks noGrp="1"/>
          </p:cNvSpPr>
          <p:nvPr>
            <p:ph idx="1"/>
          </p:nvPr>
        </p:nvSpPr>
        <p:spPr>
          <a:xfrm>
            <a:off x="533400" y="4953001"/>
            <a:ext cx="4648200" cy="144779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Applications can access and edit the log prior to commit.</a:t>
            </a:r>
          </a:p>
          <a:p>
            <a:pPr marL="0" indent="0">
              <a:buNone/>
            </a:pPr>
            <a:r>
              <a:rPr lang="en-US" b="1" dirty="0" smtClean="0"/>
              <a:t>Hardware copies data in-place.</a:t>
            </a:r>
          </a:p>
        </p:txBody>
      </p:sp>
    </p:spTree>
    <p:extLst>
      <p:ext uri="{BB962C8B-B14F-4D97-AF65-F5344CB8AC3E}">
        <p14:creationId xmlns:p14="http://schemas.microsoft.com/office/powerpoint/2010/main" val="181041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33333E-6 L 0.00018 0.26875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33333E-6 L 0.00035 0.35764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96296E-6 L 0.00122 0.19213 " pathEditMode="relative" rAng="0" ptsTypes="AA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3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859631" y="4081819"/>
            <a:ext cx="1676400" cy="215185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654296" y="1807664"/>
            <a:ext cx="2885090" cy="4988184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648200" y="4398082"/>
            <a:ext cx="2891186" cy="10121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24954" y="4221343"/>
            <a:ext cx="609600" cy="2866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</a:t>
            </a:r>
          </a:p>
        </p:txBody>
      </p:sp>
      <p:sp>
        <p:nvSpPr>
          <p:cNvPr id="59" name="Rectangle 58"/>
          <p:cNvSpPr/>
          <p:nvPr/>
        </p:nvSpPr>
        <p:spPr>
          <a:xfrm>
            <a:off x="2024954" y="4221343"/>
            <a:ext cx="609600" cy="2866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A</a:t>
            </a:r>
            <a:endParaRPr lang="en-US" b="1" dirty="0"/>
          </a:p>
        </p:txBody>
      </p:sp>
      <p:sp>
        <p:nvSpPr>
          <p:cNvPr id="60" name="Rectangle 59"/>
          <p:cNvSpPr/>
          <p:nvPr/>
        </p:nvSpPr>
        <p:spPr>
          <a:xfrm>
            <a:off x="2728663" y="4748206"/>
            <a:ext cx="609600" cy="2866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</a:t>
            </a:r>
            <a:endParaRPr lang="en-US" b="1" dirty="0"/>
          </a:p>
        </p:txBody>
      </p:sp>
      <p:sp>
        <p:nvSpPr>
          <p:cNvPr id="61" name="Rectangle 60"/>
          <p:cNvSpPr/>
          <p:nvPr/>
        </p:nvSpPr>
        <p:spPr>
          <a:xfrm>
            <a:off x="2027217" y="5096515"/>
            <a:ext cx="609600" cy="2866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4654296" y="1807665"/>
            <a:ext cx="2885090" cy="62859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4648200" y="1931328"/>
            <a:ext cx="2891186" cy="256608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Editable Atomic Write Execution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654296" y="3294851"/>
            <a:ext cx="2885090" cy="74280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800600" y="3421059"/>
            <a:ext cx="4572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638800" y="3604530"/>
            <a:ext cx="4572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400800" y="3484821"/>
            <a:ext cx="4572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8" idx="3"/>
            <a:endCxn id="9" idx="1"/>
          </p:cNvCxnSpPr>
          <p:nvPr/>
        </p:nvCxnSpPr>
        <p:spPr>
          <a:xfrm>
            <a:off x="5257800" y="3535359"/>
            <a:ext cx="381000" cy="18347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9" idx="3"/>
            <a:endCxn id="10" idx="1"/>
          </p:cNvCxnSpPr>
          <p:nvPr/>
        </p:nvCxnSpPr>
        <p:spPr>
          <a:xfrm flipV="1">
            <a:off x="6096000" y="3599121"/>
            <a:ext cx="304800" cy="11970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654296" y="5534095"/>
            <a:ext cx="2885090" cy="103141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463787" y="1367135"/>
            <a:ext cx="1152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Storage</a:t>
            </a:r>
            <a:endParaRPr lang="en-US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7649150" y="1752600"/>
            <a:ext cx="14691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Transaction </a:t>
            </a:r>
          </a:p>
          <a:p>
            <a:r>
              <a:rPr lang="en-US" sz="2000" b="1" dirty="0" smtClean="0"/>
              <a:t>Table</a:t>
            </a:r>
            <a:endParaRPr lang="en-US" sz="20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674880" y="3330714"/>
            <a:ext cx="12239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Metadata</a:t>
            </a:r>
          </a:p>
          <a:p>
            <a:r>
              <a:rPr lang="en-US" sz="2000" b="1" dirty="0" smtClean="0"/>
              <a:t>File</a:t>
            </a:r>
            <a:endParaRPr lang="en-US" sz="2000" b="1" dirty="0"/>
          </a:p>
        </p:txBody>
      </p:sp>
      <p:sp>
        <p:nvSpPr>
          <p:cNvPr id="27" name="Rectangle 26"/>
          <p:cNvSpPr/>
          <p:nvPr/>
        </p:nvSpPr>
        <p:spPr>
          <a:xfrm>
            <a:off x="5562600" y="4513980"/>
            <a:ext cx="609600" cy="2866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7649150" y="4549914"/>
            <a:ext cx="5565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Log</a:t>
            </a:r>
          </a:p>
          <a:p>
            <a:r>
              <a:rPr lang="en-US" sz="2000" b="1" dirty="0" smtClean="0"/>
              <a:t>File</a:t>
            </a:r>
            <a:endParaRPr lang="en-US" sz="20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7674880" y="5692914"/>
            <a:ext cx="6831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Data</a:t>
            </a:r>
          </a:p>
          <a:p>
            <a:r>
              <a:rPr lang="en-US" sz="2000" b="1" dirty="0" smtClean="0"/>
              <a:t>File</a:t>
            </a:r>
            <a:endParaRPr lang="en-US" sz="20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2057400" y="3657600"/>
            <a:ext cx="1280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Memory</a:t>
            </a:r>
            <a:endParaRPr lang="en-US" sz="2400" b="1" dirty="0"/>
          </a:p>
        </p:txBody>
      </p:sp>
      <p:sp>
        <p:nvSpPr>
          <p:cNvPr id="31" name="Content Placeholder 2"/>
          <p:cNvSpPr>
            <a:spLocks noGrp="1"/>
          </p:cNvSpPr>
          <p:nvPr>
            <p:ph idx="1"/>
          </p:nvPr>
        </p:nvSpPr>
        <p:spPr>
          <a:xfrm>
            <a:off x="457200" y="1807664"/>
            <a:ext cx="3505200" cy="166051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1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LogWrite</a:t>
            </a: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(t1,memA,dataA,logA);</a:t>
            </a:r>
          </a:p>
          <a:p>
            <a:pPr marL="0" indent="0">
              <a:buNone/>
            </a:pPr>
            <a:r>
              <a:rPr lang="en-US" sz="1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LogWrite</a:t>
            </a: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(t1,memB,dataB,logB);</a:t>
            </a:r>
          </a:p>
          <a:p>
            <a:pPr marL="0" indent="0">
              <a:buNone/>
            </a:pPr>
            <a:r>
              <a:rPr lang="en-US" sz="1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LogWrite</a:t>
            </a: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(t1,memC,dataC,logC);</a:t>
            </a:r>
          </a:p>
          <a:p>
            <a:pPr marL="0" indent="0">
              <a:buNone/>
            </a:pP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If(x) Write(</a:t>
            </a:r>
            <a:r>
              <a:rPr lang="en-US" sz="1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memA,logA</a:t>
            </a: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marL="0" indent="0">
              <a:buNone/>
            </a:pP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Commit(t1);</a:t>
            </a:r>
          </a:p>
          <a:p>
            <a:pPr marL="0" indent="0">
              <a:buNone/>
            </a:pP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// </a:t>
            </a:r>
            <a:r>
              <a:rPr lang="en-US" sz="1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WriteBack</a:t>
            </a: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(t1);</a:t>
            </a:r>
            <a:endParaRPr lang="en-US" sz="1800" b="1" dirty="0" smtClean="0">
              <a:latin typeface="Consolas" pitchFamily="49" charset="0"/>
              <a:cs typeface="Consolas" pitchFamily="49" charset="0"/>
            </a:endParaRPr>
          </a:p>
          <a:p>
            <a:pPr marL="0" indent="0">
              <a:buNone/>
            </a:pPr>
            <a:endParaRPr lang="en-US" sz="2000" dirty="0" smtClean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410200" y="1828800"/>
            <a:ext cx="1374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PENDING</a:t>
            </a:r>
            <a:endParaRPr lang="en-US" sz="2400" b="1" dirty="0"/>
          </a:p>
        </p:txBody>
      </p:sp>
      <p:cxnSp>
        <p:nvCxnSpPr>
          <p:cNvPr id="34" name="Straight Arrow Connector 33"/>
          <p:cNvCxnSpPr>
            <a:endCxn id="8" idx="0"/>
          </p:cNvCxnSpPr>
          <p:nvPr/>
        </p:nvCxnSpPr>
        <p:spPr>
          <a:xfrm flipH="1">
            <a:off x="5029200" y="2161608"/>
            <a:ext cx="912193" cy="125945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6324600" y="4888233"/>
            <a:ext cx="609600" cy="2866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</a:t>
            </a:r>
            <a:endParaRPr lang="en-US" b="1" dirty="0"/>
          </a:p>
        </p:txBody>
      </p:sp>
      <p:cxnSp>
        <p:nvCxnSpPr>
          <p:cNvPr id="33" name="Straight Arrow Connector 32"/>
          <p:cNvCxnSpPr>
            <a:stCxn id="8" idx="2"/>
            <a:endCxn id="58" idx="0"/>
          </p:cNvCxnSpPr>
          <p:nvPr/>
        </p:nvCxnSpPr>
        <p:spPr>
          <a:xfrm>
            <a:off x="5029200" y="3649659"/>
            <a:ext cx="76200" cy="864321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9" idx="2"/>
            <a:endCxn id="27" idx="0"/>
          </p:cNvCxnSpPr>
          <p:nvPr/>
        </p:nvCxnSpPr>
        <p:spPr>
          <a:xfrm>
            <a:off x="5867400" y="3833130"/>
            <a:ext cx="0" cy="680850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10" idx="2"/>
            <a:endCxn id="38" idx="0"/>
          </p:cNvCxnSpPr>
          <p:nvPr/>
        </p:nvCxnSpPr>
        <p:spPr>
          <a:xfrm>
            <a:off x="6629400" y="3713421"/>
            <a:ext cx="0" cy="1174812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5151525" y="1824335"/>
            <a:ext cx="1827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COMMITTED</a:t>
            </a:r>
            <a:endParaRPr lang="en-US" sz="2400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5693683" y="181977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FREE</a:t>
            </a:r>
            <a:endParaRPr lang="en-US" sz="2400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4280727" y="1697599"/>
            <a:ext cx="3674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0</a:t>
            </a:r>
          </a:p>
          <a:p>
            <a:pPr algn="r"/>
            <a:endParaRPr lang="en-US" sz="1400" dirty="0"/>
          </a:p>
          <a:p>
            <a:pPr algn="r"/>
            <a:r>
              <a:rPr lang="en-US" sz="1400" dirty="0" smtClean="0"/>
              <a:t>63</a:t>
            </a:r>
            <a:endParaRPr lang="en-US" sz="1400" dirty="0"/>
          </a:p>
        </p:txBody>
      </p:sp>
      <p:cxnSp>
        <p:nvCxnSpPr>
          <p:cNvPr id="56" name="Straight Connector 55"/>
          <p:cNvCxnSpPr/>
          <p:nvPr/>
        </p:nvCxnSpPr>
        <p:spPr>
          <a:xfrm>
            <a:off x="4343400" y="2436263"/>
            <a:ext cx="3368423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7027490" y="3484821"/>
            <a:ext cx="4572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Arrow Connector 52"/>
          <p:cNvCxnSpPr>
            <a:stCxn id="10" idx="3"/>
            <a:endCxn id="50" idx="1"/>
          </p:cNvCxnSpPr>
          <p:nvPr/>
        </p:nvCxnSpPr>
        <p:spPr>
          <a:xfrm>
            <a:off x="6858000" y="3599121"/>
            <a:ext cx="16949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4800600" y="5715000"/>
            <a:ext cx="609600" cy="28662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5" name="Rectangle 64"/>
          <p:cNvSpPr/>
          <p:nvPr/>
        </p:nvSpPr>
        <p:spPr>
          <a:xfrm>
            <a:off x="4800600" y="4513980"/>
            <a:ext cx="609600" cy="2866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</a:t>
            </a:r>
          </a:p>
        </p:txBody>
      </p:sp>
      <p:sp>
        <p:nvSpPr>
          <p:cNvPr id="57" name="Rectangle 56"/>
          <p:cNvSpPr/>
          <p:nvPr/>
        </p:nvSpPr>
        <p:spPr>
          <a:xfrm>
            <a:off x="5562600" y="6096000"/>
            <a:ext cx="609600" cy="28662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2" name="Rectangle 61"/>
          <p:cNvSpPr/>
          <p:nvPr/>
        </p:nvSpPr>
        <p:spPr>
          <a:xfrm>
            <a:off x="6324600" y="5715000"/>
            <a:ext cx="609600" cy="28662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4" name="Rectangle 63"/>
          <p:cNvSpPr/>
          <p:nvPr/>
        </p:nvSpPr>
        <p:spPr>
          <a:xfrm>
            <a:off x="2024954" y="4221343"/>
            <a:ext cx="609600" cy="2866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A’</a:t>
            </a:r>
            <a:endParaRPr lang="en-US" b="1" dirty="0"/>
          </a:p>
        </p:txBody>
      </p:sp>
      <p:sp>
        <p:nvSpPr>
          <p:cNvPr id="58" name="Rectangle 57"/>
          <p:cNvSpPr/>
          <p:nvPr/>
        </p:nvSpPr>
        <p:spPr>
          <a:xfrm>
            <a:off x="4800600" y="4513980"/>
            <a:ext cx="609600" cy="2866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A’</a:t>
            </a:r>
            <a:endParaRPr lang="en-US" b="1" dirty="0"/>
          </a:p>
        </p:txBody>
      </p:sp>
      <p:sp>
        <p:nvSpPr>
          <p:cNvPr id="66" name="Rectangle 65"/>
          <p:cNvSpPr/>
          <p:nvPr/>
        </p:nvSpPr>
        <p:spPr>
          <a:xfrm>
            <a:off x="4800600" y="4513980"/>
            <a:ext cx="609600" cy="2866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A’</a:t>
            </a:r>
            <a:endParaRPr lang="en-US" b="1" dirty="0"/>
          </a:p>
        </p:txBody>
      </p:sp>
      <p:sp>
        <p:nvSpPr>
          <p:cNvPr id="63" name="Rectangle 62"/>
          <p:cNvSpPr/>
          <p:nvPr/>
        </p:nvSpPr>
        <p:spPr>
          <a:xfrm>
            <a:off x="2024954" y="4221688"/>
            <a:ext cx="609600" cy="2866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A’</a:t>
            </a:r>
            <a:endParaRPr lang="en-US" b="1" dirty="0"/>
          </a:p>
        </p:txBody>
      </p:sp>
      <p:sp>
        <p:nvSpPr>
          <p:cNvPr id="29" name="Rectangle 28"/>
          <p:cNvSpPr/>
          <p:nvPr/>
        </p:nvSpPr>
        <p:spPr>
          <a:xfrm>
            <a:off x="2728663" y="4748206"/>
            <a:ext cx="609600" cy="2866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</a:t>
            </a:r>
            <a:endParaRPr lang="en-US" b="1" dirty="0"/>
          </a:p>
        </p:txBody>
      </p:sp>
      <p:sp>
        <p:nvSpPr>
          <p:cNvPr id="30" name="Rectangle 29"/>
          <p:cNvSpPr/>
          <p:nvPr/>
        </p:nvSpPr>
        <p:spPr>
          <a:xfrm>
            <a:off x="2027217" y="5096515"/>
            <a:ext cx="609600" cy="2866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7193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E211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9.9468E-7 L 0.30347 0.0414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74" y="20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F0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5774E-7 L 0.3099 -0.03539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86" y="-17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F0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22137E-6 L 0.46997 -0.03054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90" y="-15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5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0" fill="hold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9.9468E-7 L 0.30347 0.04141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74" y="20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7" dur="500" fill="hold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F0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500" fill="hold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9" dur="500" fill="hold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E271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746E-6 L -3.33333E-6 0.17765 " pathEditMode="relative" rAng="0" ptsTypes="AA">
                                      <p:cBhvr>
                                        <p:cTn id="12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8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746E-6 L 3.33333E-6 0.23317 " pathEditMode="relative" rAng="0" ptsTypes="AA">
                                      <p:cBhvr>
                                        <p:cTn id="1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6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0.00024 L 1.11022E-16 0.1219 " pathEditMode="relative" rAng="0" ptsTypes="AA">
                                      <p:cBhvr>
                                        <p:cTn id="1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1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000"/>
                            </p:stCondLst>
                            <p:childTnLst>
                              <p:par>
                                <p:cTn id="14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1" dur="500" fill="hold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  <p:bldP spid="10" grpId="0" animBg="1"/>
      <p:bldP spid="27" grpId="0" animBg="1"/>
      <p:bldP spid="27" grpId="1" animBg="1"/>
      <p:bldP spid="32" grpId="0"/>
      <p:bldP spid="32" grpId="1"/>
      <p:bldP spid="38" grpId="0" animBg="1"/>
      <p:bldP spid="38" grpId="1" animBg="1"/>
      <p:bldP spid="51" grpId="0"/>
      <p:bldP spid="51" grpId="1"/>
      <p:bldP spid="52" grpId="0"/>
      <p:bldP spid="50" grpId="0" animBg="1"/>
      <p:bldP spid="55" grpId="0" animBg="1"/>
      <p:bldP spid="55" grpId="1" animBg="1"/>
      <p:bldP spid="65" grpId="0" animBg="1"/>
      <p:bldP spid="57" grpId="0" animBg="1"/>
      <p:bldP spid="57" grpId="1" animBg="1"/>
      <p:bldP spid="62" grpId="0" animBg="1"/>
      <p:bldP spid="62" grpId="1" animBg="1"/>
      <p:bldP spid="64" grpId="0" animBg="1"/>
      <p:bldP spid="58" grpId="0" animBg="1"/>
      <p:bldP spid="58" grpId="2" animBg="1"/>
      <p:bldP spid="66" grpId="0" animBg="1"/>
      <p:bldP spid="63" grpId="0" animBg="1"/>
      <p:bldP spid="63" grpId="1" animBg="1"/>
      <p:bldP spid="29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Designing MARS for Fast NVMs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0" y="1600200"/>
            <a:ext cx="30480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sz="3500" dirty="0"/>
          </a:p>
          <a:p>
            <a:pPr marL="0" indent="0" algn="ctr">
              <a:buNone/>
            </a:pPr>
            <a:r>
              <a:rPr lang="en-US" sz="3600" dirty="0" smtClean="0"/>
              <a:t>No-force</a:t>
            </a:r>
          </a:p>
          <a:p>
            <a:pPr marL="0" indent="0" algn="ctr">
              <a:buNone/>
            </a:pPr>
            <a:endParaRPr lang="en-US" sz="3600" dirty="0" smtClean="0"/>
          </a:p>
          <a:p>
            <a:pPr marL="0" indent="0" algn="ctr">
              <a:buNone/>
            </a:pPr>
            <a:r>
              <a:rPr lang="en-US" sz="3600" dirty="0" smtClean="0"/>
              <a:t>Steal</a:t>
            </a:r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r>
              <a:rPr lang="en-US" sz="3600" dirty="0" smtClean="0"/>
              <a:t>Pages</a:t>
            </a:r>
          </a:p>
          <a:p>
            <a:pPr marL="0" indent="0" algn="ctr">
              <a:buNone/>
            </a:pPr>
            <a:endParaRPr lang="en-US" sz="3600" dirty="0" smtClean="0"/>
          </a:p>
          <a:p>
            <a:pPr marL="0" indent="0" algn="ctr">
              <a:buNone/>
            </a:pPr>
            <a:r>
              <a:rPr lang="en-US" sz="3600" dirty="0" smtClean="0"/>
              <a:t>LSNs</a:t>
            </a:r>
          </a:p>
        </p:txBody>
      </p:sp>
      <p:sp>
        <p:nvSpPr>
          <p:cNvPr id="4" name="Right Arrow 3"/>
          <p:cNvSpPr/>
          <p:nvPr/>
        </p:nvSpPr>
        <p:spPr>
          <a:xfrm>
            <a:off x="2590800" y="2209800"/>
            <a:ext cx="11430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114800" y="1896933"/>
            <a:ext cx="4572000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Perform </a:t>
            </a:r>
            <a:r>
              <a:rPr lang="en-US" sz="2400" dirty="0"/>
              <a:t>w</a:t>
            </a:r>
            <a:r>
              <a:rPr lang="en-US" sz="2400" dirty="0" smtClean="0"/>
              <a:t>rite backs in hardware at the memory controllers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114800" y="2807732"/>
            <a:ext cx="4572000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Hardware does in-place updates</a:t>
            </a:r>
          </a:p>
          <a:p>
            <a:r>
              <a:rPr lang="en-US" sz="2400" dirty="0" smtClean="0"/>
              <a:t>Eliminate undo logging</a:t>
            </a:r>
          </a:p>
          <a:p>
            <a:r>
              <a:rPr lang="en-US" sz="2400" dirty="0" smtClean="0"/>
              <a:t>Log always holds latest copy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2590800" y="3352800"/>
            <a:ext cx="11430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114800" y="4122003"/>
            <a:ext cx="4572000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Software sees contiguous objects</a:t>
            </a:r>
          </a:p>
          <a:p>
            <a:r>
              <a:rPr lang="en-US" sz="2400" dirty="0" smtClean="0"/>
              <a:t>Hardware manages the layout of objects across memory controllers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14800" y="5417403"/>
            <a:ext cx="4572000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Hardware maintains ordering with commit sequence numbers</a:t>
            </a:r>
            <a:endParaRPr lang="en-US" sz="2400" dirty="0"/>
          </a:p>
        </p:txBody>
      </p:sp>
      <p:sp>
        <p:nvSpPr>
          <p:cNvPr id="15" name="Right Arrow 14"/>
          <p:cNvSpPr/>
          <p:nvPr/>
        </p:nvSpPr>
        <p:spPr>
          <a:xfrm>
            <a:off x="2590800" y="4419600"/>
            <a:ext cx="11430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2590800" y="5562600"/>
            <a:ext cx="11430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55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MARS Features using EAWs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4279335"/>
              </p:ext>
            </p:extLst>
          </p:nvPr>
        </p:nvGraphicFramePr>
        <p:xfrm>
          <a:off x="1219200" y="1676400"/>
          <a:ext cx="6781800" cy="45110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583995"/>
                <a:gridCol w="219780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Feature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Provided</a:t>
                      </a:r>
                      <a:r>
                        <a:rPr lang="en-US" sz="2800" baseline="0" dirty="0" smtClean="0"/>
                        <a:t> by MARS?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Flexible storage management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rgbClr val="26C301"/>
                          </a:solidFill>
                          <a:sym typeface="Wingdings"/>
                        </a:rPr>
                        <a:t></a:t>
                      </a:r>
                      <a:endParaRPr lang="en-US" sz="4400" b="1" dirty="0">
                        <a:solidFill>
                          <a:srgbClr val="26C301"/>
                        </a:solidFill>
                      </a:endParaRPr>
                    </a:p>
                  </a:txBody>
                  <a:tcPr/>
                </a:tc>
              </a:tr>
              <a:tr h="73152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Fine-grained locking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 smtClean="0">
                          <a:solidFill>
                            <a:srgbClr val="26C301"/>
                          </a:solidFill>
                          <a:sym typeface="Wingdings"/>
                        </a:rPr>
                        <a:t></a:t>
                      </a:r>
                      <a:endParaRPr lang="en-US" sz="4400" b="1" dirty="0" smtClean="0">
                        <a:solidFill>
                          <a:srgbClr val="26C30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Partial rollbacks via </a:t>
                      </a:r>
                      <a:r>
                        <a:rPr lang="en-US" sz="2800" dirty="0" err="1" smtClean="0"/>
                        <a:t>savepoints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 smtClean="0">
                          <a:solidFill>
                            <a:srgbClr val="26C301"/>
                          </a:solidFill>
                          <a:sym typeface="Wingdings"/>
                        </a:rPr>
                        <a:t></a:t>
                      </a:r>
                      <a:endParaRPr lang="en-US" sz="4400" b="1" dirty="0" smtClean="0">
                        <a:solidFill>
                          <a:srgbClr val="26C301"/>
                        </a:solidFill>
                      </a:endParaRPr>
                    </a:p>
                  </a:txBody>
                  <a:tcPr/>
                </a:tc>
              </a:tr>
              <a:tr h="73152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Recovery independence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 smtClean="0">
                          <a:solidFill>
                            <a:srgbClr val="26C301"/>
                          </a:solidFill>
                          <a:sym typeface="Wingdings"/>
                        </a:rPr>
                        <a:t></a:t>
                      </a:r>
                      <a:endParaRPr lang="en-US" sz="4400" b="1" dirty="0" smtClean="0">
                        <a:solidFill>
                          <a:srgbClr val="26C30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Operation</a:t>
                      </a:r>
                      <a:r>
                        <a:rPr lang="en-US" sz="2800" baseline="0" dirty="0" smtClean="0"/>
                        <a:t> logging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  <a:sym typeface="Wingdings"/>
                        </a:rPr>
                        <a:t>N/A</a:t>
                      </a:r>
                      <a:endParaRPr lang="en-US" sz="28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427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/>
          <p:cNvSpPr/>
          <p:nvPr/>
        </p:nvSpPr>
        <p:spPr>
          <a:xfrm>
            <a:off x="6858000" y="2514600"/>
            <a:ext cx="838200" cy="685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1600" dirty="0" smtClean="0">
                <a:solidFill>
                  <a:schemeClr val="tx1"/>
                </a:solidFill>
              </a:rPr>
              <a:t>8 GB</a:t>
            </a:r>
          </a:p>
        </p:txBody>
      </p:sp>
      <p:sp>
        <p:nvSpPr>
          <p:cNvPr id="5" name="Rectangle 4"/>
          <p:cNvSpPr/>
          <p:nvPr/>
        </p:nvSpPr>
        <p:spPr>
          <a:xfrm>
            <a:off x="8153400" y="2514600"/>
            <a:ext cx="838200" cy="685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r"/>
            <a:r>
              <a:rPr lang="en-US" sz="1600" dirty="0" smtClean="0">
                <a:solidFill>
                  <a:schemeClr val="tx1"/>
                </a:solidFill>
              </a:rPr>
              <a:t>8 GB</a:t>
            </a:r>
          </a:p>
        </p:txBody>
      </p:sp>
      <p:sp>
        <p:nvSpPr>
          <p:cNvPr id="40" name="Rectangle 39"/>
          <p:cNvSpPr/>
          <p:nvPr/>
        </p:nvSpPr>
        <p:spPr>
          <a:xfrm>
            <a:off x="8153400" y="2514601"/>
            <a:ext cx="838200" cy="3429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Logger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EAW Hardware Architecture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8204200" y="3613150"/>
            <a:ext cx="152400" cy="152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3" name="Straight Arrow Connector 12"/>
          <p:cNvCxnSpPr>
            <a:stCxn id="12" idx="0"/>
          </p:cNvCxnSpPr>
          <p:nvPr/>
        </p:nvCxnSpPr>
        <p:spPr>
          <a:xfrm flipV="1">
            <a:off x="8280400" y="3460910"/>
            <a:ext cx="0" cy="14499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576208" y="1866900"/>
            <a:ext cx="9525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Ring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Control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576208" y="2819400"/>
            <a:ext cx="9525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Transfer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Buffers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76208" y="3810000"/>
            <a:ext cx="9525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DMA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Control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3" name="Straight Arrow Connector 22"/>
          <p:cNvCxnSpPr>
            <a:stCxn id="21" idx="2"/>
            <a:endCxn id="18" idx="3"/>
          </p:cNvCxnSpPr>
          <p:nvPr/>
        </p:nvCxnSpPr>
        <p:spPr>
          <a:xfrm flipH="1">
            <a:off x="6528708" y="2133600"/>
            <a:ext cx="938892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9" idx="0"/>
            <a:endCxn id="18" idx="2"/>
          </p:cNvCxnSpPr>
          <p:nvPr/>
        </p:nvCxnSpPr>
        <p:spPr>
          <a:xfrm flipV="1">
            <a:off x="6052458" y="2400300"/>
            <a:ext cx="0" cy="41910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0" idx="0"/>
            <a:endCxn id="19" idx="2"/>
          </p:cNvCxnSpPr>
          <p:nvPr/>
        </p:nvCxnSpPr>
        <p:spPr>
          <a:xfrm flipV="1">
            <a:off x="6052458" y="3352800"/>
            <a:ext cx="0" cy="45720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3962400" y="3118010"/>
            <a:ext cx="1143000" cy="84439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Score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board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7" name="Elbow Connector 26"/>
          <p:cNvCxnSpPr>
            <a:stCxn id="26" idx="3"/>
            <a:endCxn id="20" idx="1"/>
          </p:cNvCxnSpPr>
          <p:nvPr/>
        </p:nvCxnSpPr>
        <p:spPr>
          <a:xfrm>
            <a:off x="5105400" y="3540205"/>
            <a:ext cx="470808" cy="536495"/>
          </a:xfrm>
          <a:prstGeom prst="bentConnector3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/>
          <p:cNvCxnSpPr>
            <a:stCxn id="26" idx="0"/>
            <a:endCxn id="18" idx="1"/>
          </p:cNvCxnSpPr>
          <p:nvPr/>
        </p:nvCxnSpPr>
        <p:spPr>
          <a:xfrm rot="5400000" flipH="1" flipV="1">
            <a:off x="4562849" y="2104651"/>
            <a:ext cx="984410" cy="1042308"/>
          </a:xfrm>
          <a:prstGeom prst="bentConnector2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152400" y="3118010"/>
            <a:ext cx="685800" cy="84439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Host 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via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PIO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486400" y="5785010"/>
            <a:ext cx="1156607" cy="84439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Host via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DMA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066800" y="3118010"/>
            <a:ext cx="838200" cy="8443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Req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Queue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5" name="Straight Arrow Connector 34"/>
          <p:cNvCxnSpPr>
            <a:stCxn id="33" idx="0"/>
            <a:endCxn id="20" idx="2"/>
          </p:cNvCxnSpPr>
          <p:nvPr/>
        </p:nvCxnSpPr>
        <p:spPr>
          <a:xfrm flipH="1" flipV="1">
            <a:off x="6052458" y="4343400"/>
            <a:ext cx="12246" cy="144161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32" idx="3"/>
            <a:endCxn id="34" idx="1"/>
          </p:cNvCxnSpPr>
          <p:nvPr/>
        </p:nvCxnSpPr>
        <p:spPr>
          <a:xfrm>
            <a:off x="838200" y="3540205"/>
            <a:ext cx="228600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32" idx="2"/>
            <a:endCxn id="175" idx="1"/>
          </p:cNvCxnSpPr>
          <p:nvPr/>
        </p:nvCxnSpPr>
        <p:spPr>
          <a:xfrm rot="16200000" flipH="1">
            <a:off x="118610" y="4339090"/>
            <a:ext cx="1369165" cy="615784"/>
          </a:xfrm>
          <a:prstGeom prst="bentConnector2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>
            <a:stCxn id="26" idx="3"/>
            <a:endCxn id="19" idx="1"/>
          </p:cNvCxnSpPr>
          <p:nvPr/>
        </p:nvCxnSpPr>
        <p:spPr>
          <a:xfrm flipV="1">
            <a:off x="5105400" y="3086100"/>
            <a:ext cx="470808" cy="454105"/>
          </a:xfrm>
          <a:prstGeom prst="bentConnector3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 rot="16200000">
            <a:off x="7019691" y="3822209"/>
            <a:ext cx="1805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Ring (4 GB/</a:t>
            </a:r>
            <a:r>
              <a:rPr lang="en-US" sz="2400" dirty="0" err="1" smtClean="0"/>
              <a:t>s</a:t>
            </a:r>
            <a:r>
              <a:rPr lang="en-US" sz="2400" dirty="0" smtClean="0"/>
              <a:t>)</a:t>
            </a:r>
          </a:p>
        </p:txBody>
      </p:sp>
      <p:cxnSp>
        <p:nvCxnSpPr>
          <p:cNvPr id="11" name="Straight Arrow Connector 10"/>
          <p:cNvCxnSpPr>
            <a:stCxn id="10" idx="0"/>
          </p:cNvCxnSpPr>
          <p:nvPr/>
        </p:nvCxnSpPr>
        <p:spPr>
          <a:xfrm flipV="1">
            <a:off x="8280400" y="2692400"/>
            <a:ext cx="0" cy="1524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8153400" y="3352800"/>
            <a:ext cx="838200" cy="685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r"/>
            <a:r>
              <a:rPr lang="en-US" sz="1600" dirty="0" smtClean="0">
                <a:solidFill>
                  <a:schemeClr val="tx1"/>
                </a:solidFill>
              </a:rPr>
              <a:t>8 GB</a:t>
            </a:r>
          </a:p>
        </p:txBody>
      </p:sp>
      <p:sp>
        <p:nvSpPr>
          <p:cNvPr id="47" name="Rectangle 46"/>
          <p:cNvSpPr/>
          <p:nvPr/>
        </p:nvSpPr>
        <p:spPr>
          <a:xfrm>
            <a:off x="8153400" y="3352801"/>
            <a:ext cx="838200" cy="3429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Logger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49" name="Straight Arrow Connector 48"/>
          <p:cNvCxnSpPr>
            <a:stCxn id="48" idx="0"/>
          </p:cNvCxnSpPr>
          <p:nvPr/>
        </p:nvCxnSpPr>
        <p:spPr>
          <a:xfrm flipV="1">
            <a:off x="8280400" y="3530600"/>
            <a:ext cx="0" cy="1524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8204200" y="4451350"/>
            <a:ext cx="152400" cy="152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1" name="Straight Arrow Connector 50"/>
          <p:cNvCxnSpPr>
            <a:stCxn id="50" idx="0"/>
          </p:cNvCxnSpPr>
          <p:nvPr/>
        </p:nvCxnSpPr>
        <p:spPr>
          <a:xfrm flipV="1">
            <a:off x="8280400" y="4299110"/>
            <a:ext cx="0" cy="14499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8153400" y="4191000"/>
            <a:ext cx="838200" cy="685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r"/>
            <a:r>
              <a:rPr lang="en-US" sz="1600" dirty="0" smtClean="0">
                <a:solidFill>
                  <a:schemeClr val="tx1"/>
                </a:solidFill>
              </a:rPr>
              <a:t>8 GB</a:t>
            </a:r>
          </a:p>
        </p:txBody>
      </p:sp>
      <p:sp>
        <p:nvSpPr>
          <p:cNvPr id="53" name="Rectangle 52"/>
          <p:cNvSpPr/>
          <p:nvPr/>
        </p:nvSpPr>
        <p:spPr>
          <a:xfrm>
            <a:off x="8153400" y="4191001"/>
            <a:ext cx="838200" cy="3429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Logger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55" name="Straight Arrow Connector 54"/>
          <p:cNvCxnSpPr>
            <a:stCxn id="54" idx="0"/>
          </p:cNvCxnSpPr>
          <p:nvPr/>
        </p:nvCxnSpPr>
        <p:spPr>
          <a:xfrm flipV="1">
            <a:off x="8280400" y="4368800"/>
            <a:ext cx="0" cy="1524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8204200" y="5289550"/>
            <a:ext cx="152400" cy="152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7" name="Straight Arrow Connector 56"/>
          <p:cNvCxnSpPr>
            <a:stCxn id="56" idx="0"/>
          </p:cNvCxnSpPr>
          <p:nvPr/>
        </p:nvCxnSpPr>
        <p:spPr>
          <a:xfrm flipV="1">
            <a:off x="8280400" y="5137310"/>
            <a:ext cx="0" cy="14499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8153400" y="5029200"/>
            <a:ext cx="838200" cy="685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r"/>
            <a:r>
              <a:rPr lang="en-US" sz="1600" dirty="0" smtClean="0">
                <a:solidFill>
                  <a:schemeClr val="tx1"/>
                </a:solidFill>
              </a:rPr>
              <a:t>8 GB</a:t>
            </a:r>
          </a:p>
        </p:txBody>
      </p:sp>
      <p:sp>
        <p:nvSpPr>
          <p:cNvPr id="59" name="Rectangle 58"/>
          <p:cNvSpPr/>
          <p:nvPr/>
        </p:nvSpPr>
        <p:spPr>
          <a:xfrm>
            <a:off x="8153400" y="5029201"/>
            <a:ext cx="838200" cy="3429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Logger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61" name="Straight Arrow Connector 60"/>
          <p:cNvCxnSpPr>
            <a:stCxn id="60" idx="0"/>
          </p:cNvCxnSpPr>
          <p:nvPr/>
        </p:nvCxnSpPr>
        <p:spPr>
          <a:xfrm flipV="1">
            <a:off x="8280400" y="5207000"/>
            <a:ext cx="0" cy="1524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6858000" y="2514601"/>
            <a:ext cx="838200" cy="3429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Logger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83" name="Straight Arrow Connector 82"/>
          <p:cNvCxnSpPr/>
          <p:nvPr/>
        </p:nvCxnSpPr>
        <p:spPr>
          <a:xfrm>
            <a:off x="7543800" y="2946400"/>
            <a:ext cx="0" cy="177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/>
          <p:cNvSpPr/>
          <p:nvPr/>
        </p:nvSpPr>
        <p:spPr>
          <a:xfrm>
            <a:off x="6858000" y="3352800"/>
            <a:ext cx="838200" cy="685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1600" dirty="0" smtClean="0">
                <a:solidFill>
                  <a:schemeClr val="tx1"/>
                </a:solidFill>
              </a:rPr>
              <a:t>8 GB</a:t>
            </a:r>
          </a:p>
        </p:txBody>
      </p:sp>
      <p:sp>
        <p:nvSpPr>
          <p:cNvPr id="85" name="Rectangle 84"/>
          <p:cNvSpPr/>
          <p:nvPr/>
        </p:nvSpPr>
        <p:spPr>
          <a:xfrm>
            <a:off x="6858000" y="3352801"/>
            <a:ext cx="838200" cy="3429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Logger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87" name="Straight Arrow Connector 86"/>
          <p:cNvCxnSpPr/>
          <p:nvPr/>
        </p:nvCxnSpPr>
        <p:spPr>
          <a:xfrm>
            <a:off x="7543800" y="3784600"/>
            <a:ext cx="0" cy="177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6858000" y="4191000"/>
            <a:ext cx="838200" cy="685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1600" dirty="0" smtClean="0">
                <a:solidFill>
                  <a:schemeClr val="tx1"/>
                </a:solidFill>
              </a:rPr>
              <a:t>8 GB</a:t>
            </a:r>
          </a:p>
        </p:txBody>
      </p:sp>
      <p:sp>
        <p:nvSpPr>
          <p:cNvPr id="89" name="Rectangle 88"/>
          <p:cNvSpPr/>
          <p:nvPr/>
        </p:nvSpPr>
        <p:spPr>
          <a:xfrm>
            <a:off x="6858000" y="4191001"/>
            <a:ext cx="838200" cy="3429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Logger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91" name="Straight Arrow Connector 90"/>
          <p:cNvCxnSpPr/>
          <p:nvPr/>
        </p:nvCxnSpPr>
        <p:spPr>
          <a:xfrm>
            <a:off x="7543800" y="4622800"/>
            <a:ext cx="0" cy="177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ctangle 91"/>
          <p:cNvSpPr/>
          <p:nvPr/>
        </p:nvSpPr>
        <p:spPr>
          <a:xfrm>
            <a:off x="6858000" y="5029200"/>
            <a:ext cx="838200" cy="685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1600" dirty="0" smtClean="0">
                <a:solidFill>
                  <a:schemeClr val="tx1"/>
                </a:solidFill>
              </a:rPr>
              <a:t>8 GB</a:t>
            </a:r>
          </a:p>
        </p:txBody>
      </p:sp>
      <p:sp>
        <p:nvSpPr>
          <p:cNvPr id="93" name="Rectangle 92"/>
          <p:cNvSpPr/>
          <p:nvPr/>
        </p:nvSpPr>
        <p:spPr>
          <a:xfrm>
            <a:off x="6858000" y="5029201"/>
            <a:ext cx="838200" cy="3429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Logger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95" name="Straight Arrow Connector 94"/>
          <p:cNvCxnSpPr/>
          <p:nvPr/>
        </p:nvCxnSpPr>
        <p:spPr>
          <a:xfrm>
            <a:off x="7543800" y="5461000"/>
            <a:ext cx="0" cy="177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7543800" y="2209800"/>
            <a:ext cx="0" cy="177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7543800" y="1752600"/>
            <a:ext cx="736600" cy="4419600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467600" y="2057400"/>
            <a:ext cx="152400" cy="152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7467600" y="2794000"/>
            <a:ext cx="152400" cy="152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8204200" y="2844800"/>
            <a:ext cx="152400" cy="152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8204200" y="3683000"/>
            <a:ext cx="152400" cy="152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8204200" y="4521200"/>
            <a:ext cx="152400" cy="152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8204200" y="5359400"/>
            <a:ext cx="152400" cy="152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4" name="Oval 93"/>
          <p:cNvSpPr/>
          <p:nvPr/>
        </p:nvSpPr>
        <p:spPr>
          <a:xfrm>
            <a:off x="7467600" y="5308600"/>
            <a:ext cx="152400" cy="152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>
            <a:off x="7467600" y="4470400"/>
            <a:ext cx="152400" cy="152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6" name="Oval 85"/>
          <p:cNvSpPr/>
          <p:nvPr/>
        </p:nvSpPr>
        <p:spPr>
          <a:xfrm>
            <a:off x="7467600" y="3632200"/>
            <a:ext cx="152400" cy="152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1928751" y="2209800"/>
            <a:ext cx="895351" cy="741063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TID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Manager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1928751" y="4135738"/>
            <a:ext cx="886445" cy="7410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Tag</a:t>
            </a:r>
          </a:p>
          <a:p>
            <a:pPr algn="ctr"/>
            <a:r>
              <a:rPr lang="en-US" sz="1400" dirty="0" err="1" smtClean="0">
                <a:solidFill>
                  <a:schemeClr val="tx1"/>
                </a:solidFill>
              </a:rPr>
              <a:t>Renamer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36" name="Rectangle 135"/>
          <p:cNvSpPr/>
          <p:nvPr/>
        </p:nvSpPr>
        <p:spPr>
          <a:xfrm>
            <a:off x="2895600" y="3121152"/>
            <a:ext cx="838200" cy="8443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Perm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Check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1094261" y="1676400"/>
            <a:ext cx="1367520" cy="34982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TID Status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1111084" y="5156651"/>
            <a:ext cx="1367520" cy="34982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Req</a:t>
            </a:r>
            <a:r>
              <a:rPr lang="en-US" dirty="0" smtClean="0">
                <a:solidFill>
                  <a:schemeClr val="tx1"/>
                </a:solidFill>
              </a:rPr>
              <a:t> Status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77" name="Elbow Connector 176"/>
          <p:cNvCxnSpPr>
            <a:stCxn id="34" idx="0"/>
            <a:endCxn id="104" idx="1"/>
          </p:cNvCxnSpPr>
          <p:nvPr/>
        </p:nvCxnSpPr>
        <p:spPr>
          <a:xfrm rot="5400000" flipH="1" flipV="1">
            <a:off x="1438486" y="2627746"/>
            <a:ext cx="537678" cy="442851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Elbow Connector 177"/>
          <p:cNvCxnSpPr>
            <a:stCxn id="34" idx="2"/>
            <a:endCxn id="134" idx="1"/>
          </p:cNvCxnSpPr>
          <p:nvPr/>
        </p:nvCxnSpPr>
        <p:spPr>
          <a:xfrm rot="16200000" flipH="1">
            <a:off x="1435391" y="4012908"/>
            <a:ext cx="543869" cy="442851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Elbow Connector 180"/>
          <p:cNvCxnSpPr>
            <a:stCxn id="104" idx="3"/>
            <a:endCxn id="136" idx="0"/>
          </p:cNvCxnSpPr>
          <p:nvPr/>
        </p:nvCxnSpPr>
        <p:spPr>
          <a:xfrm>
            <a:off x="2824102" y="2580332"/>
            <a:ext cx="490598" cy="540820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Elbow Connector 187"/>
          <p:cNvCxnSpPr>
            <a:stCxn id="134" idx="3"/>
            <a:endCxn id="136" idx="2"/>
          </p:cNvCxnSpPr>
          <p:nvPr/>
        </p:nvCxnSpPr>
        <p:spPr>
          <a:xfrm flipV="1">
            <a:off x="2815196" y="3965542"/>
            <a:ext cx="499504" cy="54072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/>
          <p:cNvCxnSpPr>
            <a:stCxn id="136" idx="3"/>
            <a:endCxn id="26" idx="1"/>
          </p:cNvCxnSpPr>
          <p:nvPr/>
        </p:nvCxnSpPr>
        <p:spPr>
          <a:xfrm flipV="1">
            <a:off x="3733800" y="3540205"/>
            <a:ext cx="228600" cy="314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Elbow Connector 194"/>
          <p:cNvCxnSpPr>
            <a:stCxn id="32" idx="0"/>
            <a:endCxn id="174" idx="1"/>
          </p:cNvCxnSpPr>
          <p:nvPr/>
        </p:nvCxnSpPr>
        <p:spPr>
          <a:xfrm rot="5400000" flipH="1" flipV="1">
            <a:off x="161432" y="2185182"/>
            <a:ext cx="1266696" cy="598961"/>
          </a:xfrm>
          <a:prstGeom prst="bentConnector2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Elbow Connector 197"/>
          <p:cNvCxnSpPr>
            <a:stCxn id="26" idx="0"/>
            <a:endCxn id="174" idx="3"/>
          </p:cNvCxnSpPr>
          <p:nvPr/>
        </p:nvCxnSpPr>
        <p:spPr>
          <a:xfrm rot="16200000" flipV="1">
            <a:off x="2864493" y="1448602"/>
            <a:ext cx="1266696" cy="2072119"/>
          </a:xfrm>
          <a:prstGeom prst="bentConnector2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Elbow Connector 200"/>
          <p:cNvCxnSpPr>
            <a:stCxn id="175" idx="3"/>
            <a:endCxn id="26" idx="2"/>
          </p:cNvCxnSpPr>
          <p:nvPr/>
        </p:nvCxnSpPr>
        <p:spPr>
          <a:xfrm flipV="1">
            <a:off x="2478604" y="3962400"/>
            <a:ext cx="2055296" cy="1369165"/>
          </a:xfrm>
          <a:prstGeom prst="bentConnector2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Rectangle 213"/>
          <p:cNvSpPr/>
          <p:nvPr/>
        </p:nvSpPr>
        <p:spPr>
          <a:xfrm>
            <a:off x="152400" y="1524000"/>
            <a:ext cx="3695700" cy="411480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Rectangle 214"/>
          <p:cNvSpPr/>
          <p:nvPr/>
        </p:nvSpPr>
        <p:spPr>
          <a:xfrm>
            <a:off x="3848099" y="2920999"/>
            <a:ext cx="1409701" cy="1270001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Rectangle 215"/>
          <p:cNvSpPr/>
          <p:nvPr/>
        </p:nvSpPr>
        <p:spPr>
          <a:xfrm>
            <a:off x="6705600" y="2281090"/>
            <a:ext cx="2362200" cy="358631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256681" y="5801380"/>
            <a:ext cx="4229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2-phase commit protocol</a:t>
            </a:r>
          </a:p>
        </p:txBody>
      </p:sp>
      <p:sp>
        <p:nvSpPr>
          <p:cNvPr id="3" name="Right Arrow 2"/>
          <p:cNvSpPr/>
          <p:nvPr/>
        </p:nvSpPr>
        <p:spPr>
          <a:xfrm>
            <a:off x="4866042" y="1854200"/>
            <a:ext cx="1657350" cy="558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Commit</a:t>
            </a:r>
            <a:endParaRPr lang="en-US" b="1" dirty="0"/>
          </a:p>
        </p:txBody>
      </p:sp>
      <p:sp>
        <p:nvSpPr>
          <p:cNvPr id="80" name="Rectangle 79"/>
          <p:cNvSpPr/>
          <p:nvPr/>
        </p:nvSpPr>
        <p:spPr>
          <a:xfrm>
            <a:off x="6858000" y="2514601"/>
            <a:ext cx="838200" cy="685800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Pend</a:t>
            </a:r>
          </a:p>
        </p:txBody>
      </p:sp>
      <p:sp>
        <p:nvSpPr>
          <p:cNvPr id="97" name="Rectangle 96"/>
          <p:cNvSpPr/>
          <p:nvPr/>
        </p:nvSpPr>
        <p:spPr>
          <a:xfrm>
            <a:off x="6858000" y="4191000"/>
            <a:ext cx="838200" cy="685800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Pend</a:t>
            </a:r>
          </a:p>
        </p:txBody>
      </p:sp>
      <p:sp>
        <p:nvSpPr>
          <p:cNvPr id="98" name="Rectangle 97"/>
          <p:cNvSpPr/>
          <p:nvPr/>
        </p:nvSpPr>
        <p:spPr>
          <a:xfrm>
            <a:off x="8153400" y="4191000"/>
            <a:ext cx="838200" cy="685800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Pend</a:t>
            </a:r>
          </a:p>
        </p:txBody>
      </p:sp>
      <p:sp>
        <p:nvSpPr>
          <p:cNvPr id="99" name="Rectangle 98"/>
          <p:cNvSpPr/>
          <p:nvPr/>
        </p:nvSpPr>
        <p:spPr>
          <a:xfrm>
            <a:off x="6858000" y="2514600"/>
            <a:ext cx="838200" cy="685800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Comm</a:t>
            </a:r>
            <a:endParaRPr lang="en-US" b="1" dirty="0" smtClean="0">
              <a:solidFill>
                <a:schemeClr val="bg1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6858000" y="4190999"/>
            <a:ext cx="838200" cy="685800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Comm</a:t>
            </a:r>
            <a:endParaRPr lang="en-US" b="1" dirty="0" smtClean="0">
              <a:solidFill>
                <a:schemeClr val="bg1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8153400" y="4190999"/>
            <a:ext cx="838200" cy="685800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Comm</a:t>
            </a:r>
            <a:endParaRPr lang="en-US" b="1" dirty="0" smtClean="0">
              <a:solidFill>
                <a:schemeClr val="bg1"/>
              </a:solidFill>
            </a:endParaRPr>
          </a:p>
        </p:txBody>
      </p:sp>
      <p:sp>
        <p:nvSpPr>
          <p:cNvPr id="102" name="Right Arrow 101"/>
          <p:cNvSpPr/>
          <p:nvPr/>
        </p:nvSpPr>
        <p:spPr>
          <a:xfrm>
            <a:off x="4866042" y="1854200"/>
            <a:ext cx="1657350" cy="558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Write back</a:t>
            </a:r>
            <a:endParaRPr lang="en-US" b="1" dirty="0"/>
          </a:p>
        </p:txBody>
      </p:sp>
      <p:sp>
        <p:nvSpPr>
          <p:cNvPr id="6" name="Left Arrow 5"/>
          <p:cNvSpPr/>
          <p:nvPr/>
        </p:nvSpPr>
        <p:spPr>
          <a:xfrm>
            <a:off x="4846992" y="1851314"/>
            <a:ext cx="1676400" cy="554104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 </a:t>
            </a:r>
            <a:r>
              <a:rPr lang="en-US" b="1" dirty="0" err="1" smtClean="0"/>
              <a:t>Ack</a:t>
            </a:r>
            <a:endParaRPr lang="en-US" b="1" dirty="0"/>
          </a:p>
        </p:txBody>
      </p:sp>
      <p:sp>
        <p:nvSpPr>
          <p:cNvPr id="103" name="Rectangle 102"/>
          <p:cNvSpPr/>
          <p:nvPr/>
        </p:nvSpPr>
        <p:spPr>
          <a:xfrm>
            <a:off x="6853535" y="2509158"/>
            <a:ext cx="838200" cy="685800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Free</a:t>
            </a:r>
          </a:p>
        </p:txBody>
      </p:sp>
      <p:sp>
        <p:nvSpPr>
          <p:cNvPr id="105" name="Rectangle 104"/>
          <p:cNvSpPr/>
          <p:nvPr/>
        </p:nvSpPr>
        <p:spPr>
          <a:xfrm>
            <a:off x="6853535" y="4185557"/>
            <a:ext cx="838200" cy="685800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Free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8148935" y="4185557"/>
            <a:ext cx="838200" cy="685800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Free</a:t>
            </a:r>
          </a:p>
        </p:txBody>
      </p:sp>
    </p:spTree>
    <p:extLst>
      <p:ext uri="{BB962C8B-B14F-4D97-AF65-F5344CB8AC3E}">
        <p14:creationId xmlns:p14="http://schemas.microsoft.com/office/powerpoint/2010/main" val="2990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7" dur="indefinite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3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6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2" dur="indefinite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5" dur="indefinite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8" dur="indefinite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1" dur="indefinite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4" dur="indefinite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7" dur="indefinite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0" dur="indefinite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3" dur="indefinite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6" dur="indefinite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8" dur="indefinite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9" dur="indefinite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1" dur="indefinite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2" dur="indefinite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4" dur="indefinite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5" dur="indefinite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0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1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3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4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6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7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0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5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6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8" dur="indefinite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9" dur="indefinite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32" grpId="0" animBg="1"/>
      <p:bldP spid="33" grpId="0" animBg="1"/>
      <p:bldP spid="34" grpId="0" animBg="1"/>
      <p:bldP spid="104" grpId="0" animBg="1"/>
      <p:bldP spid="134" grpId="0" animBg="1"/>
      <p:bldP spid="136" grpId="0" animBg="1"/>
      <p:bldP spid="174" grpId="0" animBg="1"/>
      <p:bldP spid="175" grpId="0" animBg="1"/>
      <p:bldP spid="214" grpId="0" animBg="1"/>
      <p:bldP spid="214" grpId="1" animBg="1"/>
      <p:bldP spid="214" grpId="2" animBg="1"/>
      <p:bldP spid="215" grpId="0" animBg="1"/>
      <p:bldP spid="215" grpId="1" animBg="1"/>
      <p:bldP spid="215" grpId="2" animBg="1"/>
      <p:bldP spid="216" grpId="0" animBg="1"/>
      <p:bldP spid="15" grpId="0"/>
      <p:bldP spid="3" grpId="0" animBg="1"/>
      <p:bldP spid="3" grpId="1" animBg="1"/>
      <p:bldP spid="80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2" grpId="1" animBg="1"/>
      <p:bldP spid="6" grpId="0" animBg="1"/>
      <p:bldP spid="6" grpId="1" animBg="1"/>
      <p:bldP spid="6" grpId="2" animBg="1"/>
      <p:bldP spid="103" grpId="0" animBg="1"/>
      <p:bldP spid="105" grpId="0" animBg="1"/>
      <p:bldP spid="10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Latency Breakdown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2019695"/>
            <a:ext cx="10439400" cy="3771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2019695"/>
            <a:ext cx="10439400" cy="3771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199" y="2019696"/>
            <a:ext cx="10439396" cy="3771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198" y="2019697"/>
            <a:ext cx="10439398" cy="3771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77259" y="5877580"/>
            <a:ext cx="53015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Up to 3x faster than software only</a:t>
            </a:r>
          </a:p>
        </p:txBody>
      </p:sp>
    </p:spTree>
    <p:extLst>
      <p:ext uri="{BB962C8B-B14F-4D97-AF65-F5344CB8AC3E}">
        <p14:creationId xmlns:p14="http://schemas.microsoft.com/office/powerpoint/2010/main" val="21633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5208669"/>
              </p:ext>
            </p:extLst>
          </p:nvPr>
        </p:nvGraphicFramePr>
        <p:xfrm>
          <a:off x="1066800" y="1775392"/>
          <a:ext cx="7319330" cy="4701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3390826"/>
              </p:ext>
            </p:extLst>
          </p:nvPr>
        </p:nvGraphicFramePr>
        <p:xfrm>
          <a:off x="1067782" y="1770752"/>
          <a:ext cx="7319330" cy="4701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Bandwidth Comparison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828312" y="2448319"/>
            <a:ext cx="19872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 to 3.8x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improvement </a:t>
            </a:r>
          </a:p>
        </p:txBody>
      </p:sp>
      <p:sp>
        <p:nvSpPr>
          <p:cNvPr id="17" name="Right Brace 16"/>
          <p:cNvSpPr/>
          <p:nvPr/>
        </p:nvSpPr>
        <p:spPr>
          <a:xfrm>
            <a:off x="6477000" y="2380458"/>
            <a:ext cx="381000" cy="1600200"/>
          </a:xfrm>
          <a:prstGeom prst="rightBrac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86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Graphic spid="9" grpId="0">
        <p:bldAsOne/>
      </p:bldGraphic>
      <p:bldP spid="15" grpId="0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Internal Memory Bandwidth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3553522"/>
              </p:ext>
            </p:extLst>
          </p:nvPr>
        </p:nvGraphicFramePr>
        <p:xfrm>
          <a:off x="1219200" y="1905000"/>
          <a:ext cx="7367916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124700" y="3157835"/>
            <a:ext cx="2008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3x bandwidth</a:t>
            </a:r>
          </a:p>
        </p:txBody>
      </p:sp>
      <p:sp>
        <p:nvSpPr>
          <p:cNvPr id="7" name="Right Brace 6"/>
          <p:cNvSpPr/>
          <p:nvPr/>
        </p:nvSpPr>
        <p:spPr>
          <a:xfrm>
            <a:off x="6934200" y="2667000"/>
            <a:ext cx="381000" cy="1905000"/>
          </a:xfrm>
          <a:prstGeom prst="rightBrac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37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MemcacheDB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smtClean="0"/>
              <a:t>Persistent Key Value</a:t>
            </a:r>
            <a:r>
              <a:rPr lang="en-US" dirty="0"/>
              <a:t> </a:t>
            </a:r>
            <a:r>
              <a:rPr lang="en-US" dirty="0" smtClean="0"/>
              <a:t>Store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28038" y="5715000"/>
            <a:ext cx="7534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1.7x faster than </a:t>
            </a:r>
            <a:r>
              <a:rPr lang="en-US" sz="2800" b="1" dirty="0" err="1" smtClean="0">
                <a:solidFill>
                  <a:srgbClr val="FF0000"/>
                </a:solidFill>
              </a:rPr>
              <a:t>SoftAtomic</a:t>
            </a:r>
            <a:r>
              <a:rPr lang="en-US" sz="2800" b="1" dirty="0" smtClean="0">
                <a:solidFill>
                  <a:srgbClr val="FF0000"/>
                </a:solidFill>
              </a:rPr>
              <a:t>, 3.8x faster than BDB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5962503"/>
              </p:ext>
            </p:extLst>
          </p:nvPr>
        </p:nvGraphicFramePr>
        <p:xfrm>
          <a:off x="928038" y="1600200"/>
          <a:ext cx="7620000" cy="4221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3442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287982" y="3128293"/>
            <a:ext cx="2493818" cy="2815307"/>
            <a:chOff x="4084315" y="2811825"/>
            <a:chExt cx="2493818" cy="2815307"/>
          </a:xfrm>
        </p:grpSpPr>
        <p:pic>
          <p:nvPicPr>
            <p:cNvPr id="18" name="Picture 17" descr="sttramtunneljunction.jpe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61" t="3344"/>
            <a:stretch/>
          </p:blipFill>
          <p:spPr>
            <a:xfrm>
              <a:off x="4084315" y="2811825"/>
              <a:ext cx="2493818" cy="219718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468263" y="4796135"/>
              <a:ext cx="172592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Spin-torque </a:t>
              </a:r>
            </a:p>
            <a:p>
              <a:pPr algn="ctr"/>
              <a:r>
                <a:rPr lang="en-US" sz="2400" dirty="0" smtClean="0"/>
                <a:t>MRAM</a:t>
              </a:r>
              <a:endParaRPr lang="en-US" sz="24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Faster than Flash </a:t>
            </a:r>
            <a:br>
              <a:rPr lang="en-US" dirty="0" smtClean="0"/>
            </a:br>
            <a:r>
              <a:rPr lang="en-US" dirty="0" smtClean="0"/>
              <a:t>Non-volatile Memories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6096000" y="1524000"/>
            <a:ext cx="3016083" cy="2728128"/>
            <a:chOff x="6096000" y="1524000"/>
            <a:chExt cx="3016083" cy="2728128"/>
          </a:xfrm>
        </p:grpSpPr>
        <p:pic>
          <p:nvPicPr>
            <p:cNvPr id="15" name="Picture 14" descr="F2.gi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07" t="11172" r="2362" b="5313"/>
            <a:stretch/>
          </p:blipFill>
          <p:spPr>
            <a:xfrm>
              <a:off x="6562171" y="1524000"/>
              <a:ext cx="2083740" cy="229601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096000" y="3790463"/>
              <a:ext cx="30160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Phase change memory</a:t>
              </a:r>
              <a:endParaRPr lang="en-US" sz="24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759540" y="4419600"/>
            <a:ext cx="1851060" cy="2183545"/>
            <a:chOff x="6683340" y="4495800"/>
            <a:chExt cx="1851060" cy="2183545"/>
          </a:xfrm>
        </p:grpSpPr>
        <p:pic>
          <p:nvPicPr>
            <p:cNvPr id="12" name="Picture 11" descr="31987.g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3340" y="4495800"/>
              <a:ext cx="1851060" cy="176316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851924" y="6217680"/>
              <a:ext cx="15792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Memristor </a:t>
              </a:r>
            </a:p>
          </p:txBody>
        </p:sp>
      </p:grp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533400" y="1752600"/>
            <a:ext cx="4419600" cy="4572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Flash is everywhere but has its idiosyncrasies</a:t>
            </a:r>
          </a:p>
          <a:p>
            <a:r>
              <a:rPr lang="en-US" dirty="0" smtClean="0"/>
              <a:t>New device characteristics</a:t>
            </a:r>
          </a:p>
          <a:p>
            <a:pPr lvl="1"/>
            <a:r>
              <a:rPr lang="en-US" dirty="0" smtClean="0"/>
              <a:t>Nearly as fast as DRAM</a:t>
            </a:r>
          </a:p>
          <a:p>
            <a:pPr lvl="1"/>
            <a:r>
              <a:rPr lang="en-US" dirty="0" smtClean="0"/>
              <a:t>Nearly as dense as flash</a:t>
            </a:r>
          </a:p>
          <a:p>
            <a:pPr lvl="1"/>
            <a:r>
              <a:rPr lang="en-US" dirty="0" smtClean="0"/>
              <a:t>Non-volatile</a:t>
            </a:r>
          </a:p>
          <a:p>
            <a:pPr lvl="1"/>
            <a:r>
              <a:rPr lang="en-US" dirty="0" smtClean="0"/>
              <a:t>Reliable</a:t>
            </a:r>
          </a:p>
          <a:p>
            <a:r>
              <a:rPr lang="en-US" dirty="0" smtClean="0"/>
              <a:t>Applications</a:t>
            </a:r>
          </a:p>
          <a:p>
            <a:pPr lvl="1"/>
            <a:r>
              <a:rPr lang="en-US" dirty="0" smtClean="0"/>
              <a:t>DRAM replacements</a:t>
            </a:r>
          </a:p>
          <a:p>
            <a:pPr lvl="1"/>
            <a:r>
              <a:rPr lang="en-US" dirty="0" smtClean="0"/>
              <a:t>Fast storage</a:t>
            </a:r>
          </a:p>
        </p:txBody>
      </p:sp>
    </p:spTree>
    <p:extLst>
      <p:ext uri="{BB962C8B-B14F-4D97-AF65-F5344CB8AC3E}">
        <p14:creationId xmlns:p14="http://schemas.microsoft.com/office/powerpoint/2010/main" val="403282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of MARS and ARIES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5725180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4</a:t>
            </a:r>
            <a:r>
              <a:rPr lang="en-US" sz="2800" b="1" dirty="0">
                <a:solidFill>
                  <a:srgbClr val="FF0000"/>
                </a:solidFill>
              </a:rPr>
              <a:t>x</a:t>
            </a:r>
            <a:r>
              <a:rPr lang="en-US" sz="2800" b="1" dirty="0" smtClean="0">
                <a:solidFill>
                  <a:srgbClr val="FF0000"/>
                </a:solidFill>
              </a:rPr>
              <a:t> throughput improvement and better scalability</a:t>
            </a:r>
            <a:endParaRPr lang="en-US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2503131"/>
              </p:ext>
            </p:extLst>
          </p:nvPr>
        </p:nvGraphicFramePr>
        <p:xfrm>
          <a:off x="685800" y="1579721"/>
          <a:ext cx="7772400" cy="4440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0849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from MARS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MARS: Redesign of write-ahead logging for NVMs</a:t>
            </a:r>
          </a:p>
          <a:p>
            <a:pPr lvl="1"/>
            <a:r>
              <a:rPr lang="en-US" dirty="0" smtClean="0"/>
              <a:t>Provides the features of ARIES but none of the disk-related overheads in a database storage manager</a:t>
            </a:r>
          </a:p>
          <a:p>
            <a:r>
              <a:rPr lang="en-US" dirty="0" smtClean="0"/>
              <a:t>Editable Atomic Writes (EAWs)</a:t>
            </a:r>
          </a:p>
          <a:p>
            <a:pPr lvl="1"/>
            <a:r>
              <a:rPr lang="en-US" dirty="0" smtClean="0"/>
              <a:t>Makes the log accessible and editable prior to commit</a:t>
            </a:r>
          </a:p>
          <a:p>
            <a:pPr lvl="1"/>
            <a:r>
              <a:rPr lang="en-US" dirty="0" smtClean="0"/>
              <a:t>Minimizes the cost of atomicity and durability</a:t>
            </a:r>
          </a:p>
          <a:p>
            <a:pPr lvl="1"/>
            <a:r>
              <a:rPr lang="en-US" dirty="0" smtClean="0"/>
              <a:t>Offloads logging, commit, and write back to hardware</a:t>
            </a:r>
          </a:p>
          <a:p>
            <a:r>
              <a:rPr lang="en-US" dirty="0" smtClean="0"/>
              <a:t>MARS achieves 4x the performance of ARIES</a:t>
            </a:r>
          </a:p>
          <a:p>
            <a:pPr lvl="1"/>
            <a:r>
              <a:rPr lang="en-US" dirty="0" smtClean="0"/>
              <a:t>Reduces latency and required host/device bandwidth</a:t>
            </a:r>
            <a:endParaRPr lang="en-US" dirty="0"/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2494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7086600" y="5257800"/>
            <a:ext cx="2057400" cy="159746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5260539"/>
            <a:ext cx="2057400" cy="159746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68074" y="2060139"/>
            <a:ext cx="35773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Arial Black" pitchFamily="34" charset="0"/>
              </a:rPr>
              <a:t>Thank you!</a:t>
            </a:r>
            <a:endParaRPr lang="en-US" sz="4400" dirty="0"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38814" y="3515380"/>
            <a:ext cx="27179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Any questions?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76200" y="5867400"/>
            <a:ext cx="8915400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 descr="C:\Users\adrian caulfield.WIBBLENET\AppData\Local\Microsoft\Windows\Temporary Internet Files\Low\Content.IE5\H7AJ7Y3S\UCSDa1[1].tiff"/>
          <p:cNvPicPr>
            <a:picLocks noChangeAspect="1" noChangeArrowheads="1"/>
          </p:cNvPicPr>
          <p:nvPr/>
        </p:nvPicPr>
        <p:blipFill>
          <a:blip r:embed="rId3" cstate="print"/>
          <a:srcRect b="37253"/>
          <a:stretch>
            <a:fillRect/>
          </a:stretch>
        </p:blipFill>
        <p:spPr bwMode="auto">
          <a:xfrm>
            <a:off x="7167415" y="5786625"/>
            <a:ext cx="1558223" cy="851171"/>
          </a:xfrm>
          <a:prstGeom prst="rect">
            <a:avLst/>
          </a:prstGeom>
          <a:noFill/>
        </p:spPr>
      </p:pic>
      <p:grpSp>
        <p:nvGrpSpPr>
          <p:cNvPr id="8" name="Group 11"/>
          <p:cNvGrpSpPr/>
          <p:nvPr/>
        </p:nvGrpSpPr>
        <p:grpSpPr>
          <a:xfrm>
            <a:off x="3760158" y="5778039"/>
            <a:ext cx="3433015" cy="765175"/>
            <a:chOff x="2964610" y="5791200"/>
            <a:chExt cx="3433015" cy="765175"/>
          </a:xfrm>
        </p:grpSpPr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 l="31506" t="45283" r="14810" b="24528"/>
            <a:stretch>
              <a:fillRect/>
            </a:stretch>
          </p:blipFill>
          <p:spPr bwMode="auto">
            <a:xfrm>
              <a:off x="3581400" y="5791200"/>
              <a:ext cx="26670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 r="66641"/>
            <a:stretch>
              <a:fillRect/>
            </a:stretch>
          </p:blipFill>
          <p:spPr bwMode="auto">
            <a:xfrm>
              <a:off x="2964610" y="5791200"/>
              <a:ext cx="692989" cy="765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 l="33359" t="75472" b="9434"/>
            <a:stretch>
              <a:fillRect/>
            </a:stretch>
          </p:blipFill>
          <p:spPr bwMode="auto">
            <a:xfrm>
              <a:off x="3657600" y="6248400"/>
              <a:ext cx="2740025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2" name="Picture 11" descr="NVSL-Logo-and-name - PDF-XChange Viewer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" t="24537" r="3662" b="17833"/>
          <a:stretch/>
        </p:blipFill>
        <p:spPr>
          <a:xfrm>
            <a:off x="304800" y="5562600"/>
            <a:ext cx="3322749" cy="1213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/>
          <p:cNvSpPr/>
          <p:nvPr/>
        </p:nvSpPr>
        <p:spPr>
          <a:xfrm>
            <a:off x="0" y="6019800"/>
            <a:ext cx="2286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r" defTabSz="914353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8610600" y="5638800"/>
            <a:ext cx="9144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r" defTabSz="914353"/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89" name="Chart 8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8150566"/>
              </p:ext>
            </p:extLst>
          </p:nvPr>
        </p:nvGraphicFramePr>
        <p:xfrm>
          <a:off x="381000" y="-38100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1538153" y="4186992"/>
            <a:ext cx="2132815" cy="1371600"/>
            <a:chOff x="1656799" y="9067800"/>
            <a:chExt cx="2359919" cy="1517649"/>
          </a:xfrm>
        </p:grpSpPr>
        <p:grpSp>
          <p:nvGrpSpPr>
            <p:cNvPr id="50" name="Group 14"/>
            <p:cNvGrpSpPr/>
            <p:nvPr/>
          </p:nvGrpSpPr>
          <p:grpSpPr>
            <a:xfrm>
              <a:off x="2078368" y="9448800"/>
              <a:ext cx="1431713" cy="1136649"/>
              <a:chOff x="381000" y="2362200"/>
              <a:chExt cx="2487502" cy="1974848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1000" y="2362200"/>
                <a:ext cx="2030301" cy="1517650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33400" y="2514600"/>
                <a:ext cx="2030301" cy="1517650"/>
              </a:xfrm>
              <a:prstGeom prst="rect">
                <a:avLst/>
              </a:prstGeom>
            </p:spPr>
          </p:pic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85800" y="2667000"/>
                <a:ext cx="2030301" cy="1517650"/>
              </a:xfrm>
              <a:prstGeom prst="rect">
                <a:avLst/>
              </a:prstGeom>
            </p:spPr>
          </p:pic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38201" y="2819399"/>
                <a:ext cx="2030301" cy="1517649"/>
              </a:xfrm>
              <a:prstGeom prst="rect">
                <a:avLst/>
              </a:prstGeom>
            </p:spPr>
          </p:pic>
        </p:grpSp>
        <p:sp>
          <p:nvSpPr>
            <p:cNvPr id="51" name="TextBox 50"/>
            <p:cNvSpPr txBox="1"/>
            <p:nvPr/>
          </p:nvSpPr>
          <p:spPr>
            <a:xfrm>
              <a:off x="1656799" y="9067800"/>
              <a:ext cx="2359919" cy="4427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53"/>
              <a:r>
                <a:rPr lang="en-US" sz="2000" dirty="0">
                  <a:solidFill>
                    <a:srgbClr val="4F81BD">
                      <a:lumMod val="75000"/>
                    </a:srgbClr>
                  </a:solidFill>
                </a:rPr>
                <a:t>Hard </a:t>
              </a:r>
              <a:r>
                <a:rPr lang="en-US" sz="2000" dirty="0" smtClean="0">
                  <a:solidFill>
                    <a:srgbClr val="4F81BD">
                      <a:lumMod val="75000"/>
                    </a:srgbClr>
                  </a:solidFill>
                </a:rPr>
                <a:t>Drives (2006)</a:t>
              </a:r>
              <a:endParaRPr lang="en-US" sz="2000" dirty="0">
                <a:solidFill>
                  <a:srgbClr val="4F81BD">
                    <a:lumMod val="75000"/>
                  </a:srgbClr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505200" y="3295356"/>
            <a:ext cx="1992803" cy="1223172"/>
            <a:chOff x="4724400" y="762000"/>
            <a:chExt cx="1992803" cy="1223172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47701" y="762000"/>
              <a:ext cx="1346200" cy="899262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4724400" y="1585062"/>
              <a:ext cx="19928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53"/>
              <a:r>
                <a:rPr lang="en-US" sz="2000" dirty="0" err="1">
                  <a:solidFill>
                    <a:srgbClr val="4F81BD">
                      <a:lumMod val="75000"/>
                    </a:srgbClr>
                  </a:solidFill>
                </a:rPr>
                <a:t>PCIe</a:t>
              </a:r>
              <a:r>
                <a:rPr lang="en-US" sz="2000" dirty="0">
                  <a:solidFill>
                    <a:srgbClr val="4F81BD">
                      <a:lumMod val="75000"/>
                    </a:srgbClr>
                  </a:solidFill>
                </a:rPr>
                <a:t>-</a:t>
              </a:r>
              <a:r>
                <a:rPr lang="en-US" sz="2000" dirty="0" smtClean="0">
                  <a:solidFill>
                    <a:srgbClr val="4F81BD">
                      <a:lumMod val="75000"/>
                    </a:srgbClr>
                  </a:solidFill>
                </a:rPr>
                <a:t>Flash (2007)</a:t>
              </a:r>
              <a:endParaRPr lang="en-US" sz="2000" dirty="0">
                <a:solidFill>
                  <a:srgbClr val="4F81BD">
                    <a:lumMod val="75000"/>
                  </a:srgbClr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464907" y="2375568"/>
            <a:ext cx="1946717" cy="990600"/>
            <a:chOff x="1948843" y="8458200"/>
            <a:chExt cx="1946717" cy="990600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20990" y="8897186"/>
              <a:ext cx="1562336" cy="551614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1948843" y="8458200"/>
              <a:ext cx="19467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53"/>
              <a:r>
                <a:rPr lang="en-US" sz="2000" dirty="0" err="1">
                  <a:solidFill>
                    <a:srgbClr val="4F81BD">
                      <a:lumMod val="75000"/>
                    </a:srgbClr>
                  </a:solidFill>
                </a:rPr>
                <a:t>PCIe</a:t>
              </a:r>
              <a:r>
                <a:rPr lang="en-US" sz="2000" dirty="0" smtClean="0">
                  <a:solidFill>
                    <a:srgbClr val="4F81BD">
                      <a:lumMod val="75000"/>
                    </a:srgbClr>
                  </a:solidFill>
                </a:rPr>
                <a:t>-PCM</a:t>
              </a:r>
              <a:r>
                <a:rPr lang="en-US" sz="2000" dirty="0">
                  <a:solidFill>
                    <a:srgbClr val="4F81BD">
                      <a:lumMod val="75000"/>
                    </a:srgbClr>
                  </a:solidFill>
                </a:rPr>
                <a:t> </a:t>
              </a:r>
              <a:r>
                <a:rPr lang="en-US" sz="2000" dirty="0" smtClean="0">
                  <a:solidFill>
                    <a:srgbClr val="4F81BD">
                      <a:lumMod val="75000"/>
                    </a:srgbClr>
                  </a:solidFill>
                </a:rPr>
                <a:t>(2010)</a:t>
              </a:r>
              <a:endParaRPr lang="en-US" sz="2000" dirty="0">
                <a:solidFill>
                  <a:srgbClr val="4F81BD">
                    <a:lumMod val="75000"/>
                  </a:srgbClr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960197" y="1905000"/>
            <a:ext cx="1992803" cy="1090816"/>
            <a:chOff x="3581400" y="8458200"/>
            <a:chExt cx="1992803" cy="1090816"/>
          </a:xfrm>
        </p:grpSpPr>
        <p:sp>
          <p:nvSpPr>
            <p:cNvPr id="76" name="TextBox 75"/>
            <p:cNvSpPr txBox="1"/>
            <p:nvPr/>
          </p:nvSpPr>
          <p:spPr>
            <a:xfrm>
              <a:off x="3581400" y="8458200"/>
              <a:ext cx="19928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53"/>
              <a:r>
                <a:rPr lang="en-US" sz="2000" dirty="0" err="1">
                  <a:solidFill>
                    <a:srgbClr val="4F81BD">
                      <a:lumMod val="75000"/>
                    </a:srgbClr>
                  </a:solidFill>
                </a:rPr>
                <a:t>PCIe</a:t>
              </a:r>
              <a:r>
                <a:rPr lang="en-US" sz="2000" dirty="0">
                  <a:solidFill>
                    <a:srgbClr val="4F81BD">
                      <a:lumMod val="75000"/>
                    </a:srgbClr>
                  </a:solidFill>
                </a:rPr>
                <a:t>-</a:t>
              </a:r>
              <a:r>
                <a:rPr lang="en-US" sz="2000" dirty="0" smtClean="0">
                  <a:solidFill>
                    <a:srgbClr val="4F81BD">
                      <a:lumMod val="75000"/>
                    </a:srgbClr>
                  </a:solidFill>
                </a:rPr>
                <a:t>Flash (2012)</a:t>
              </a:r>
              <a:endParaRPr lang="en-US" sz="2000" dirty="0">
                <a:solidFill>
                  <a:srgbClr val="4F81BD">
                    <a:lumMod val="75000"/>
                  </a:srgbClr>
                </a:solidFill>
              </a:endParaRPr>
            </a:p>
          </p:txBody>
        </p:sp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825360" y="8825116"/>
              <a:ext cx="1504882" cy="723900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4343400" y="2733002"/>
            <a:ext cx="2590800" cy="867508"/>
            <a:chOff x="5082672" y="8287586"/>
            <a:chExt cx="2590800" cy="867508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19632" y="8287586"/>
              <a:ext cx="1562336" cy="551614"/>
            </a:xfrm>
            <a:prstGeom prst="rect">
              <a:avLst/>
            </a:prstGeom>
          </p:spPr>
        </p:pic>
        <p:sp>
          <p:nvSpPr>
            <p:cNvPr id="80" name="TextBox 79"/>
            <p:cNvSpPr txBox="1"/>
            <p:nvPr/>
          </p:nvSpPr>
          <p:spPr>
            <a:xfrm>
              <a:off x="5789307" y="8305800"/>
              <a:ext cx="1846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53"/>
              <a:endParaRPr lang="en-US" sz="2000" b="1" dirty="0">
                <a:solidFill>
                  <a:srgbClr val="FF0000"/>
                </a:solidFill>
                <a:effectLst>
                  <a:outerShdw dist="25400" dir="2880000">
                    <a:prstClr val="white"/>
                  </a:outerShdw>
                </a:effectLst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5082672" y="8754984"/>
              <a:ext cx="2590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53"/>
              <a:r>
                <a:rPr lang="en-US" sz="2000" dirty="0" err="1">
                  <a:solidFill>
                    <a:srgbClr val="4F81BD">
                      <a:lumMod val="75000"/>
                    </a:srgbClr>
                  </a:solidFill>
                </a:rPr>
                <a:t>PCIe</a:t>
              </a:r>
              <a:r>
                <a:rPr lang="en-US" sz="2000" dirty="0" smtClean="0">
                  <a:solidFill>
                    <a:srgbClr val="4F81BD">
                      <a:lumMod val="75000"/>
                    </a:srgbClr>
                  </a:solidFill>
                </a:rPr>
                <a:t>-PCM</a:t>
              </a:r>
              <a:r>
                <a:rPr lang="en-US" sz="2000" dirty="0">
                  <a:solidFill>
                    <a:srgbClr val="4F81BD">
                      <a:lumMod val="75000"/>
                    </a:srgbClr>
                  </a:solidFill>
                </a:rPr>
                <a:t> </a:t>
              </a:r>
              <a:r>
                <a:rPr lang="en-US" sz="2000" dirty="0" smtClean="0">
                  <a:solidFill>
                    <a:srgbClr val="4F81BD">
                      <a:lumMod val="75000"/>
                    </a:srgbClr>
                  </a:solidFill>
                </a:rPr>
                <a:t>(2014?)</a:t>
              </a:r>
              <a:endParaRPr lang="en-US" sz="2000" dirty="0">
                <a:solidFill>
                  <a:srgbClr val="4F81BD">
                    <a:lumMod val="75000"/>
                  </a:srgbClr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638800" y="1504890"/>
            <a:ext cx="2590800" cy="933510"/>
            <a:chOff x="6858000" y="7924800"/>
            <a:chExt cx="2590800" cy="93351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67" t="4396" r="1595" b="56044"/>
            <a:stretch>
              <a:fillRect/>
            </a:stretch>
          </p:blipFill>
          <p:spPr>
            <a:xfrm>
              <a:off x="6934200" y="8015882"/>
              <a:ext cx="1524000" cy="386366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7084707" y="7924800"/>
              <a:ext cx="1846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53"/>
              <a:endParaRPr lang="en-US" sz="2000" b="1" dirty="0">
                <a:solidFill>
                  <a:srgbClr val="FF0000"/>
                </a:solidFill>
                <a:effectLst>
                  <a:outerShdw dist="25400" dir="2880000">
                    <a:prstClr val="white"/>
                  </a:outerShdw>
                </a:effectLst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858000" y="8458200"/>
              <a:ext cx="2590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53"/>
              <a:r>
                <a:rPr lang="en-US" sz="2000" dirty="0" smtClean="0">
                  <a:solidFill>
                    <a:srgbClr val="4F81BD">
                      <a:lumMod val="75000"/>
                    </a:srgbClr>
                  </a:solidFill>
                </a:rPr>
                <a:t>DDR Fast NVM (2016?)</a:t>
              </a:r>
              <a:endParaRPr lang="en-US" sz="2000" dirty="0">
                <a:solidFill>
                  <a:srgbClr val="4F81BD">
                    <a:lumMod val="75000"/>
                  </a:srgbClr>
                </a:solidFill>
              </a:endParaRPr>
            </a:p>
          </p:txBody>
        </p:sp>
      </p:grpSp>
      <p:sp>
        <p:nvSpPr>
          <p:cNvPr id="10" name="Oval 9"/>
          <p:cNvSpPr/>
          <p:nvPr/>
        </p:nvSpPr>
        <p:spPr>
          <a:xfrm>
            <a:off x="3110832" y="2949072"/>
            <a:ext cx="304800" cy="3048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3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1384968" y="5432928"/>
            <a:ext cx="304800" cy="3048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3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3518568" y="3034632"/>
            <a:ext cx="304800" cy="3048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3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3516325" y="3537324"/>
            <a:ext cx="304800" cy="3048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3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4487784" y="2814048"/>
            <a:ext cx="304800" cy="3048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3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8" name="Oval 87"/>
          <p:cNvSpPr/>
          <p:nvPr/>
        </p:nvSpPr>
        <p:spPr>
          <a:xfrm>
            <a:off x="5356728" y="1792704"/>
            <a:ext cx="304800" cy="3048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3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50853" y="706242"/>
            <a:ext cx="6682872" cy="4890168"/>
          </a:xfrm>
          <a:prstGeom prst="rect">
            <a:avLst/>
          </a:prstGeom>
          <a:solidFill>
            <a:srgbClr val="FFFFFF">
              <a:alpha val="7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3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524000" y="1474536"/>
            <a:ext cx="3962400" cy="461665"/>
            <a:chOff x="1066800" y="1066800"/>
            <a:chExt cx="6324600" cy="461665"/>
          </a:xfrm>
        </p:grpSpPr>
        <p:cxnSp>
          <p:nvCxnSpPr>
            <p:cNvPr id="12" name="Straight Arrow Connector 11"/>
            <p:cNvCxnSpPr/>
            <p:nvPr/>
          </p:nvCxnSpPr>
          <p:spPr>
            <a:xfrm>
              <a:off x="1066800" y="1524000"/>
              <a:ext cx="6324600" cy="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310054" y="1066800"/>
              <a:ext cx="36249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53"/>
              <a:r>
                <a:rPr lang="en-US" sz="2400" dirty="0" smtClean="0">
                  <a:solidFill>
                    <a:prstClr val="black"/>
                  </a:solidFill>
                </a:rPr>
                <a:t>5917x </a:t>
              </a:r>
              <a:r>
                <a:rPr lang="en-US" sz="2400" dirty="0" smtClean="0">
                  <a:solidFill>
                    <a:prstClr val="black"/>
                  </a:solidFill>
                  <a:sym typeface="Wingdings"/>
                </a:rPr>
                <a:t> 2.4x/</a:t>
              </a:r>
              <a:r>
                <a:rPr lang="en-US" sz="2400" dirty="0" err="1" smtClean="0">
                  <a:solidFill>
                    <a:prstClr val="black"/>
                  </a:solidFill>
                  <a:sym typeface="Wingdings"/>
                </a:rPr>
                <a:t>yr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279248" y="1931736"/>
            <a:ext cx="2271024" cy="3670968"/>
            <a:chOff x="6919513" y="1066800"/>
            <a:chExt cx="2271024" cy="4953000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8153400" y="1066800"/>
              <a:ext cx="0" cy="495300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6919513" y="4755394"/>
              <a:ext cx="2271024" cy="622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53"/>
              <a:r>
                <a:rPr lang="en-US" sz="2400" dirty="0" smtClean="0">
                  <a:solidFill>
                    <a:prstClr val="black"/>
                  </a:solidFill>
                </a:rPr>
                <a:t>7200x </a:t>
              </a:r>
              <a:r>
                <a:rPr lang="en-US" sz="2400" dirty="0" smtClean="0">
                  <a:solidFill>
                    <a:prstClr val="black"/>
                  </a:solidFill>
                  <a:sym typeface="Wingdings"/>
                </a:rPr>
                <a:t> 2.4x/</a:t>
              </a:r>
              <a:r>
                <a:rPr lang="en-US" sz="2400" dirty="0" err="1" smtClean="0">
                  <a:solidFill>
                    <a:prstClr val="black"/>
                  </a:solidFill>
                  <a:sym typeface="Wingdings"/>
                </a:rPr>
                <a:t>yr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sp>
        <p:nvSpPr>
          <p:cNvPr id="64" name="Rectangle 63"/>
          <p:cNvSpPr/>
          <p:nvPr/>
        </p:nvSpPr>
        <p:spPr>
          <a:xfrm>
            <a:off x="381000" y="-4572000"/>
            <a:ext cx="9448800" cy="518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3"/>
            <a:endParaRPr lang="en-US">
              <a:solidFill>
                <a:prstClr val="white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8382000" y="-76200"/>
            <a:ext cx="2590800" cy="7391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3"/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029200" y="1981200"/>
            <a:ext cx="304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3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Title 5"/>
          <p:cNvSpPr txBox="1">
            <a:spLocks/>
          </p:cNvSpPr>
          <p:nvPr/>
        </p:nvSpPr>
        <p:spPr>
          <a:xfrm>
            <a:off x="152400" y="76200"/>
            <a:ext cx="9067800" cy="1143000"/>
          </a:xfrm>
          <a:prstGeom prst="rect">
            <a:avLst/>
          </a:prstGeom>
        </p:spPr>
        <p:txBody>
          <a:bodyPr/>
          <a:lstStyle>
            <a:lvl1pPr algn="ctr" defTabSz="9143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Arial Black" panose="020B0A04020102020204" pitchFamily="34" charset="0"/>
              </a:rPr>
              <a:t>More than Moore’s Law Performance</a:t>
            </a:r>
            <a:endParaRPr lang="en-US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70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82" grpId="0" animBg="1"/>
      <p:bldP spid="82" grpId="1" animBg="1"/>
      <p:bldP spid="88" grpId="0" animBg="1"/>
      <p:bldP spid="88" grpId="1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Realizing the Potential of fast NVMs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57200" y="4038600"/>
            <a:ext cx="3810000" cy="2209800"/>
          </a:xfrm>
          <a:prstGeom prst="roundRect">
            <a:avLst>
              <a:gd name="adj" fmla="val 954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0" rtlCol="0" anchor="t" anchorCtr="1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Physical Storage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64663" y="2819402"/>
            <a:ext cx="3795074" cy="109264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Low-level IO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98063" y="2819403"/>
            <a:ext cx="3276600" cy="533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File System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64663" y="2346491"/>
            <a:ext cx="3795074" cy="47291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Process Isolation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79589" y="1600201"/>
            <a:ext cx="3795074" cy="74628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Applications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00824" y="4495478"/>
            <a:ext cx="1752601" cy="45292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 smtClean="0">
                <a:solidFill>
                  <a:schemeClr val="tx1"/>
                </a:solidFill>
                <a:cs typeface="Arial" pitchFamily="34" charset="0"/>
              </a:rPr>
              <a:t>Storage Controller</a:t>
            </a:r>
            <a:endParaRPr lang="en-US" sz="16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72249" y="5749871"/>
            <a:ext cx="1150804" cy="39188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  <a:cs typeface="Arial" pitchFamily="34" charset="0"/>
              </a:rPr>
              <a:t>NV-DIMM</a:t>
            </a:r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2249" y="5253202"/>
            <a:ext cx="1150804" cy="38781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  <a:cs typeface="Arial" pitchFamily="34" charset="0"/>
              </a:rPr>
              <a:t>NV-DIMM</a:t>
            </a:r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801723" y="5749870"/>
            <a:ext cx="1150804" cy="39188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  <a:cs typeface="Arial" pitchFamily="34" charset="0"/>
              </a:rPr>
              <a:t>NV-DIMM</a:t>
            </a:r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801723" y="5253201"/>
            <a:ext cx="1150804" cy="39188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  <a:cs typeface="Arial" pitchFamily="34" charset="0"/>
              </a:rPr>
              <a:t>NV-DIMM</a:t>
            </a:r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018453" y="5749869"/>
            <a:ext cx="1150804" cy="39188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  <a:cs typeface="Arial" pitchFamily="34" charset="0"/>
              </a:rPr>
              <a:t>NV-DIMM</a:t>
            </a:r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018453" y="5253200"/>
            <a:ext cx="1150804" cy="39188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  <a:cs typeface="Arial" pitchFamily="34" charset="0"/>
              </a:rPr>
              <a:t>NV-DIMM</a:t>
            </a:r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  <p:cxnSp>
        <p:nvCxnSpPr>
          <p:cNvPr id="50" name="Elbow Connector 49"/>
          <p:cNvCxnSpPr>
            <a:stCxn id="80" idx="2"/>
            <a:endCxn id="29" idx="0"/>
          </p:cNvCxnSpPr>
          <p:nvPr/>
        </p:nvCxnSpPr>
        <p:spPr>
          <a:xfrm rot="16200000" flipH="1">
            <a:off x="3049121" y="4708466"/>
            <a:ext cx="310888" cy="778579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25" idx="2"/>
            <a:endCxn id="22" idx="0"/>
          </p:cNvCxnSpPr>
          <p:nvPr/>
        </p:nvCxnSpPr>
        <p:spPr>
          <a:xfrm>
            <a:off x="1147651" y="5641013"/>
            <a:ext cx="0" cy="10885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27" idx="2"/>
            <a:endCxn id="26" idx="0"/>
          </p:cNvCxnSpPr>
          <p:nvPr/>
        </p:nvCxnSpPr>
        <p:spPr>
          <a:xfrm>
            <a:off x="2377125" y="5645086"/>
            <a:ext cx="0" cy="1047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29" idx="2"/>
            <a:endCxn id="28" idx="0"/>
          </p:cNvCxnSpPr>
          <p:nvPr/>
        </p:nvCxnSpPr>
        <p:spPr>
          <a:xfrm>
            <a:off x="3593855" y="5645085"/>
            <a:ext cx="0" cy="1047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1455264" y="2819401"/>
            <a:ext cx="2804474" cy="109264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Low-level IO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2064864" y="2819402"/>
            <a:ext cx="2194874" cy="533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File System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455264" y="2346490"/>
            <a:ext cx="2789548" cy="47291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Process Isolation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464664" y="1600200"/>
            <a:ext cx="3795074" cy="74628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Applications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464663" y="1600201"/>
            <a:ext cx="896007" cy="231524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9" name="L-Shape 38"/>
          <p:cNvSpPr/>
          <p:nvPr/>
        </p:nvSpPr>
        <p:spPr>
          <a:xfrm flipV="1">
            <a:off x="693263" y="1619950"/>
            <a:ext cx="694944" cy="694944"/>
          </a:xfrm>
          <a:prstGeom prst="corner">
            <a:avLst>
              <a:gd name="adj1" fmla="val 98722"/>
              <a:gd name="adj2" fmla="val 30605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Connector 67"/>
          <p:cNvCxnSpPr>
            <a:stCxn id="20" idx="2"/>
            <a:endCxn id="27" idx="0"/>
          </p:cNvCxnSpPr>
          <p:nvPr/>
        </p:nvCxnSpPr>
        <p:spPr>
          <a:xfrm>
            <a:off x="2377125" y="4948402"/>
            <a:ext cx="0" cy="3047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Elbow Connector 75"/>
          <p:cNvCxnSpPr>
            <a:stCxn id="83" idx="2"/>
            <a:endCxn id="25" idx="0"/>
          </p:cNvCxnSpPr>
          <p:nvPr/>
        </p:nvCxnSpPr>
        <p:spPr>
          <a:xfrm rot="5400000">
            <a:off x="1380567" y="4709718"/>
            <a:ext cx="310568" cy="7764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>
            <a:off x="2377126" y="4495478"/>
            <a:ext cx="876299" cy="4468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1485901" y="4495800"/>
            <a:ext cx="876299" cy="4468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7" name="Group 126"/>
          <p:cNvGrpSpPr/>
          <p:nvPr/>
        </p:nvGrpSpPr>
        <p:grpSpPr>
          <a:xfrm>
            <a:off x="5181600" y="1732369"/>
            <a:ext cx="2825919" cy="3284977"/>
            <a:chOff x="5313322" y="1732369"/>
            <a:chExt cx="2825919" cy="3284977"/>
          </a:xfrm>
        </p:grpSpPr>
        <p:sp>
          <p:nvSpPr>
            <p:cNvPr id="128" name="Rectangle 127"/>
            <p:cNvSpPr/>
            <p:nvPr/>
          </p:nvSpPr>
          <p:spPr>
            <a:xfrm>
              <a:off x="6691142" y="1732369"/>
              <a:ext cx="692021" cy="343905"/>
            </a:xfrm>
            <a:prstGeom prst="rect">
              <a:avLst/>
            </a:prstGeom>
            <a:ln w="25400"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15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6691143" y="2076274"/>
              <a:ext cx="343905" cy="343905"/>
            </a:xfrm>
            <a:prstGeom prst="rect">
              <a:avLst/>
            </a:prstGeom>
            <a:ln w="25400"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7035275" y="2076273"/>
              <a:ext cx="343905" cy="343905"/>
            </a:xfrm>
            <a:prstGeom prst="rect">
              <a:avLst/>
            </a:prstGeom>
            <a:ln w="25400"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5981630" y="3078333"/>
              <a:ext cx="692021" cy="343905"/>
            </a:xfrm>
            <a:prstGeom prst="rect">
              <a:avLst/>
            </a:prstGeom>
            <a:ln w="25400"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9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5981631" y="3422238"/>
              <a:ext cx="343905" cy="343905"/>
            </a:xfrm>
            <a:prstGeom prst="rect">
              <a:avLst/>
            </a:prstGeom>
            <a:ln w="25400"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6325763" y="3422237"/>
              <a:ext cx="343905" cy="343905"/>
            </a:xfrm>
            <a:prstGeom prst="rect">
              <a:avLst/>
            </a:prstGeom>
            <a:ln w="25400"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134" name="Straight Connector 133"/>
            <p:cNvCxnSpPr>
              <a:endCxn id="131" idx="0"/>
            </p:cNvCxnSpPr>
            <p:nvPr/>
          </p:nvCxnSpPr>
          <p:spPr>
            <a:xfrm flipH="1">
              <a:off x="6327641" y="2248226"/>
              <a:ext cx="535454" cy="830107"/>
            </a:xfrm>
            <a:prstGeom prst="line">
              <a:avLst/>
            </a:prstGeom>
            <a:ln w="31750">
              <a:solidFill>
                <a:schemeClr val="tx1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>
              <a:endCxn id="144" idx="0"/>
            </p:cNvCxnSpPr>
            <p:nvPr/>
          </p:nvCxnSpPr>
          <p:spPr>
            <a:xfrm>
              <a:off x="7207227" y="2248226"/>
              <a:ext cx="586004" cy="830104"/>
            </a:xfrm>
            <a:prstGeom prst="line">
              <a:avLst/>
            </a:prstGeom>
            <a:ln w="31750">
              <a:solidFill>
                <a:schemeClr val="tx1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Rectangle 135"/>
            <p:cNvSpPr/>
            <p:nvPr/>
          </p:nvSpPr>
          <p:spPr>
            <a:xfrm>
              <a:off x="6755199" y="4329536"/>
              <a:ext cx="692021" cy="343905"/>
            </a:xfrm>
            <a:prstGeom prst="rect">
              <a:avLst/>
            </a:prstGeom>
            <a:ln w="25400"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8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6755200" y="4673441"/>
              <a:ext cx="343905" cy="343905"/>
            </a:xfrm>
            <a:prstGeom prst="rect">
              <a:avLst/>
            </a:prstGeom>
            <a:ln w="25400"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7099332" y="4673440"/>
              <a:ext cx="343905" cy="343905"/>
            </a:xfrm>
            <a:prstGeom prst="rect">
              <a:avLst/>
            </a:prstGeom>
            <a:ln w="25400"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139" name="Straight Connector 138"/>
            <p:cNvCxnSpPr>
              <a:endCxn id="136" idx="0"/>
            </p:cNvCxnSpPr>
            <p:nvPr/>
          </p:nvCxnSpPr>
          <p:spPr>
            <a:xfrm>
              <a:off x="6497715" y="3594190"/>
              <a:ext cx="603495" cy="735346"/>
            </a:xfrm>
            <a:prstGeom prst="line">
              <a:avLst/>
            </a:prstGeom>
            <a:ln w="31750">
              <a:solidFill>
                <a:schemeClr val="tx1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Rectangle 139"/>
            <p:cNvSpPr/>
            <p:nvPr/>
          </p:nvSpPr>
          <p:spPr>
            <a:xfrm>
              <a:off x="5313322" y="4329459"/>
              <a:ext cx="692021" cy="343905"/>
            </a:xfrm>
            <a:prstGeom prst="rect">
              <a:avLst/>
            </a:prstGeom>
            <a:ln w="25400"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3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5313323" y="4673364"/>
              <a:ext cx="343905" cy="343905"/>
            </a:xfrm>
            <a:prstGeom prst="rect">
              <a:avLst/>
            </a:prstGeom>
            <a:ln w="25400"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5657455" y="4673363"/>
              <a:ext cx="343905" cy="343905"/>
            </a:xfrm>
            <a:prstGeom prst="rect">
              <a:avLst/>
            </a:prstGeom>
            <a:ln w="25400"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143" name="Straight Connector 142"/>
            <p:cNvCxnSpPr>
              <a:endCxn id="140" idx="0"/>
            </p:cNvCxnSpPr>
            <p:nvPr/>
          </p:nvCxnSpPr>
          <p:spPr>
            <a:xfrm flipH="1">
              <a:off x="5659333" y="3594188"/>
              <a:ext cx="494250" cy="735271"/>
            </a:xfrm>
            <a:prstGeom prst="line">
              <a:avLst/>
            </a:prstGeom>
            <a:ln w="31750">
              <a:solidFill>
                <a:schemeClr val="tx1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Rectangle 143"/>
            <p:cNvSpPr/>
            <p:nvPr/>
          </p:nvSpPr>
          <p:spPr>
            <a:xfrm>
              <a:off x="7447220" y="3078330"/>
              <a:ext cx="692021" cy="343905"/>
            </a:xfrm>
            <a:prstGeom prst="rect">
              <a:avLst/>
            </a:prstGeom>
            <a:ln w="25400"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20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7447221" y="3422235"/>
              <a:ext cx="343905" cy="343905"/>
            </a:xfrm>
            <a:prstGeom prst="rect">
              <a:avLst/>
            </a:prstGeom>
            <a:ln w="25400"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7791353" y="3422234"/>
              <a:ext cx="343905" cy="343905"/>
            </a:xfrm>
            <a:prstGeom prst="rect">
              <a:avLst/>
            </a:prstGeom>
            <a:ln w="25400"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7" name="Rectangle 146"/>
          <p:cNvSpPr/>
          <p:nvPr/>
        </p:nvSpPr>
        <p:spPr>
          <a:xfrm>
            <a:off x="7313393" y="3078333"/>
            <a:ext cx="692021" cy="343905"/>
          </a:xfrm>
          <a:prstGeom prst="rect">
            <a:avLst/>
          </a:prstGeom>
          <a:ln w="254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20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8" name="Rectangle 147"/>
          <p:cNvSpPr/>
          <p:nvPr/>
        </p:nvSpPr>
        <p:spPr>
          <a:xfrm>
            <a:off x="7313394" y="3422238"/>
            <a:ext cx="343905" cy="343905"/>
          </a:xfrm>
          <a:prstGeom prst="rect">
            <a:avLst/>
          </a:prstGeom>
          <a:ln w="254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7657526" y="3422237"/>
            <a:ext cx="343905" cy="343905"/>
          </a:xfrm>
          <a:prstGeom prst="rect">
            <a:avLst/>
          </a:prstGeom>
          <a:ln w="254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50" name="Rectangle 149"/>
          <p:cNvSpPr/>
          <p:nvPr/>
        </p:nvSpPr>
        <p:spPr>
          <a:xfrm>
            <a:off x="8120359" y="4341390"/>
            <a:ext cx="692021" cy="343905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29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51" name="Rectangle 150"/>
          <p:cNvSpPr/>
          <p:nvPr/>
        </p:nvSpPr>
        <p:spPr>
          <a:xfrm>
            <a:off x="8120360" y="4685295"/>
            <a:ext cx="343905" cy="343905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8464492" y="4685294"/>
            <a:ext cx="343905" cy="343905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5278478" y="5257800"/>
            <a:ext cx="3384782" cy="842865"/>
          </a:xfrm>
          <a:prstGeom prst="rect">
            <a:avLst/>
          </a:prstGeom>
          <a:ln w="254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Rectangle 153"/>
          <p:cNvSpPr/>
          <p:nvPr/>
        </p:nvSpPr>
        <p:spPr>
          <a:xfrm>
            <a:off x="5387785" y="5335327"/>
            <a:ext cx="692021" cy="343905"/>
          </a:xfrm>
          <a:prstGeom prst="rect">
            <a:avLst/>
          </a:prstGeom>
          <a:ln w="254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29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55" name="Rectangle 154"/>
          <p:cNvSpPr/>
          <p:nvPr/>
        </p:nvSpPr>
        <p:spPr>
          <a:xfrm>
            <a:off x="5387786" y="5679232"/>
            <a:ext cx="343905" cy="343905"/>
          </a:xfrm>
          <a:prstGeom prst="rect">
            <a:avLst/>
          </a:prstGeom>
          <a:ln w="254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5731918" y="5679231"/>
            <a:ext cx="343905" cy="343905"/>
          </a:xfrm>
          <a:prstGeom prst="rect">
            <a:avLst/>
          </a:prstGeom>
          <a:ln w="254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57" name="Rectangle 156"/>
          <p:cNvSpPr/>
          <p:nvPr/>
        </p:nvSpPr>
        <p:spPr>
          <a:xfrm>
            <a:off x="6295964" y="5336655"/>
            <a:ext cx="692021" cy="343905"/>
          </a:xfrm>
          <a:prstGeom prst="rect">
            <a:avLst/>
          </a:prstGeom>
          <a:ln w="254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20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6295965" y="5680560"/>
            <a:ext cx="343905" cy="343905"/>
          </a:xfrm>
          <a:prstGeom prst="rect">
            <a:avLst/>
          </a:prstGeom>
          <a:ln w="254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59" name="Rectangle 158"/>
          <p:cNvSpPr/>
          <p:nvPr/>
        </p:nvSpPr>
        <p:spPr>
          <a:xfrm>
            <a:off x="6640097" y="5680559"/>
            <a:ext cx="343905" cy="343905"/>
          </a:xfrm>
          <a:prstGeom prst="rect">
            <a:avLst/>
          </a:prstGeom>
          <a:ln w="254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7537101" y="5418950"/>
            <a:ext cx="752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Log</a:t>
            </a:r>
            <a:endParaRPr lang="en-US" sz="2800" dirty="0"/>
          </a:p>
        </p:txBody>
      </p:sp>
      <p:cxnSp>
        <p:nvCxnSpPr>
          <p:cNvPr id="161" name="Straight Connector 160"/>
          <p:cNvCxnSpPr>
            <a:endCxn id="150" idx="0"/>
          </p:cNvCxnSpPr>
          <p:nvPr/>
        </p:nvCxnSpPr>
        <p:spPr>
          <a:xfrm>
            <a:off x="7841692" y="3594190"/>
            <a:ext cx="624678" cy="747200"/>
          </a:xfrm>
          <a:prstGeom prst="line">
            <a:avLst/>
          </a:prstGeom>
          <a:ln w="31750">
            <a:solidFill>
              <a:schemeClr val="tx1"/>
            </a:solidFill>
            <a:prstDash val="solid"/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/>
          <p:cNvSpPr txBox="1"/>
          <p:nvPr/>
        </p:nvSpPr>
        <p:spPr>
          <a:xfrm>
            <a:off x="6018007" y="1756233"/>
            <a:ext cx="1774845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dirty="0" smtClean="0">
                <a:solidFill>
                  <a:srgbClr val="FF0000"/>
                </a:solidFill>
              </a:rPr>
              <a:t>X</a:t>
            </a:r>
            <a:endParaRPr lang="en-US" sz="23900" dirty="0">
              <a:solidFill>
                <a:srgbClr val="FF0000"/>
              </a:solidFill>
            </a:endParaRPr>
          </a:p>
        </p:txBody>
      </p:sp>
      <p:sp>
        <p:nvSpPr>
          <p:cNvPr id="163" name="Rectangle 162"/>
          <p:cNvSpPr/>
          <p:nvPr/>
        </p:nvSpPr>
        <p:spPr>
          <a:xfrm>
            <a:off x="8120360" y="4341390"/>
            <a:ext cx="692021" cy="34390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29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64" name="Rectangle 163"/>
          <p:cNvSpPr/>
          <p:nvPr/>
        </p:nvSpPr>
        <p:spPr>
          <a:xfrm>
            <a:off x="8120361" y="4685295"/>
            <a:ext cx="343905" cy="34390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8464493" y="4685294"/>
            <a:ext cx="343905" cy="34390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1981200" y="6248400"/>
            <a:ext cx="6099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WAL algorithms were designed for disk!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50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20" grpId="0" animBg="1"/>
      <p:bldP spid="22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3" grpId="0" animBg="1"/>
      <p:bldP spid="34" grpId="0" animBg="1"/>
      <p:bldP spid="37" grpId="0" animBg="1"/>
      <p:bldP spid="38" grpId="0" animBg="1"/>
      <p:bldP spid="39" grpId="0" animBg="1"/>
      <p:bldP spid="147" grpId="0" animBg="1"/>
      <p:bldP spid="147" grpId="1" animBg="1"/>
      <p:bldP spid="147" grpId="2" animBg="1"/>
      <p:bldP spid="148" grpId="0" animBg="1"/>
      <p:bldP spid="148" grpId="1" animBg="1"/>
      <p:bldP spid="148" grpId="2" animBg="1"/>
      <p:bldP spid="149" grpId="0" animBg="1"/>
      <p:bldP spid="149" grpId="1" animBg="1"/>
      <p:bldP spid="149" grpId="2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/>
      <p:bldP spid="162" grpId="0"/>
      <p:bldP spid="162" grpId="1"/>
      <p:bldP spid="163" grpId="0" animBg="1"/>
      <p:bldP spid="164" grpId="0" animBg="1"/>
      <p:bldP spid="165" grpId="0" animBg="1"/>
      <p:bldP spid="16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Moneta-Direct SSD </a:t>
            </a:r>
            <a:r>
              <a:rPr lang="en-US" dirty="0" smtClean="0"/>
              <a:t>for Fast NVMs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33400" y="1597339"/>
            <a:ext cx="4343400" cy="4800600"/>
          </a:xfrm>
        </p:spPr>
        <p:txBody>
          <a:bodyPr>
            <a:normAutofit/>
          </a:bodyPr>
          <a:lstStyle/>
          <a:p>
            <a:r>
              <a:rPr lang="en-US" dirty="0"/>
              <a:t>FPGA-based </a:t>
            </a:r>
            <a:r>
              <a:rPr lang="en-US" dirty="0" smtClean="0"/>
              <a:t>prototype</a:t>
            </a:r>
            <a:endParaRPr lang="en-US" dirty="0"/>
          </a:p>
          <a:p>
            <a:pPr lvl="1"/>
            <a:r>
              <a:rPr lang="en-US" dirty="0"/>
              <a:t>DDR2 DRAM emulates PCM</a:t>
            </a:r>
          </a:p>
          <a:p>
            <a:pPr lvl="1"/>
            <a:r>
              <a:rPr lang="en-US" dirty="0" err="1"/>
              <a:t>PCIe</a:t>
            </a:r>
            <a:r>
              <a:rPr lang="en-US" dirty="0"/>
              <a:t>: 2GB/s, full duplex</a:t>
            </a:r>
            <a:endParaRPr lang="en-US" dirty="0" smtClean="0"/>
          </a:p>
          <a:p>
            <a:r>
              <a:rPr lang="en-US" dirty="0" smtClean="0"/>
              <a:t>Optimized kernel driver and device interface</a:t>
            </a:r>
          </a:p>
          <a:p>
            <a:pPr lvl="1"/>
            <a:r>
              <a:rPr lang="en-US" dirty="0" smtClean="0"/>
              <a:t>Eliminate disk-based bottlenecks in IO stack</a:t>
            </a:r>
          </a:p>
          <a:p>
            <a:r>
              <a:rPr lang="en-US" dirty="0" smtClean="0"/>
              <a:t>User-space driver</a:t>
            </a:r>
          </a:p>
          <a:p>
            <a:pPr lvl="1"/>
            <a:r>
              <a:rPr lang="en-US" dirty="0" smtClean="0"/>
              <a:t>Eliminates OS and FS costs in the common case	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495800" y="5354007"/>
            <a:ext cx="449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5µs latency,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1.8M IOPS for 512B requests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t="291" r="7787" b="-1"/>
          <a:stretch/>
        </p:blipFill>
        <p:spPr>
          <a:xfrm>
            <a:off x="4876800" y="2012853"/>
            <a:ext cx="3733800" cy="30280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46958" y="5040868"/>
            <a:ext cx="3593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[SC 2010, Micro 2010, ASPLOS 2012]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Characteristics of Fast SSDs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0407284"/>
              </p:ext>
            </p:extLst>
          </p:nvPr>
        </p:nvGraphicFramePr>
        <p:xfrm>
          <a:off x="762000" y="2133602"/>
          <a:ext cx="7543801" cy="3352798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337685"/>
                <a:gridCol w="1603058"/>
                <a:gridCol w="1603058"/>
              </a:tblGrid>
              <a:tr h="480287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Disk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Moneta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480287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Latency</a:t>
                      </a:r>
                      <a:r>
                        <a:rPr lang="en-US" sz="2400" baseline="0" dirty="0" smtClean="0"/>
                        <a:t> (4KB)</a:t>
                      </a:r>
                      <a:endParaRPr lang="en-US" sz="24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7000µs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7µs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480287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Bandwidth</a:t>
                      </a:r>
                      <a:r>
                        <a:rPr lang="en-US" sz="2400" baseline="0" dirty="0" smtClean="0"/>
                        <a:t> (4KB)</a:t>
                      </a:r>
                      <a:endParaRPr lang="en-US" sz="24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2.6MB/s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1700MB/s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480287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Sequential/random</a:t>
                      </a:r>
                      <a:r>
                        <a:rPr lang="en-US" sz="2400" baseline="0" dirty="0" smtClean="0"/>
                        <a:t> performance</a:t>
                      </a:r>
                      <a:endParaRPr lang="en-US" sz="24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~100:1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1:1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480287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Minimum</a:t>
                      </a:r>
                      <a:r>
                        <a:rPr lang="en-US" sz="2400" baseline="0" dirty="0" smtClean="0"/>
                        <a:t> request size/alignment</a:t>
                      </a:r>
                      <a:endParaRPr lang="en-US" sz="24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Block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Byte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471076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Parallelism 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64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480287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Internal/external</a:t>
                      </a:r>
                      <a:r>
                        <a:rPr lang="en-US" sz="2400" baseline="0" dirty="0" smtClean="0"/>
                        <a:t> bandwidth</a:t>
                      </a:r>
                      <a:endParaRPr lang="en-US" sz="24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1:1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8:1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483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Support for Transactions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10540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Disk-based systems</a:t>
            </a:r>
          </a:p>
          <a:p>
            <a:pPr lvl="1"/>
            <a:r>
              <a:rPr lang="en-US" dirty="0"/>
              <a:t>W</a:t>
            </a:r>
            <a:r>
              <a:rPr lang="en-US" dirty="0" smtClean="0"/>
              <a:t>rite-ahead logging approaches: ARIES [TODS 92], Stasis [OSDI 06], Segment-based recovery [VLDB 09], </a:t>
            </a:r>
            <a:r>
              <a:rPr lang="en-US" dirty="0" err="1" smtClean="0"/>
              <a:t>Aether</a:t>
            </a:r>
            <a:r>
              <a:rPr lang="en-US" dirty="0" smtClean="0"/>
              <a:t> [VLDB 10]</a:t>
            </a:r>
          </a:p>
          <a:p>
            <a:pPr lvl="1"/>
            <a:r>
              <a:rPr lang="en-US" dirty="0" smtClean="0"/>
              <a:t>Device/HW support: Logical Disk [SOSP 93], Atomic Recovery Units [ICDCS 96], Mime [HPL-TR 92]</a:t>
            </a:r>
          </a:p>
          <a:p>
            <a:pPr lvl="1"/>
            <a:r>
              <a:rPr lang="en-US" dirty="0" smtClean="0"/>
              <a:t>Shadow paging in file systems: ZFS, WAFL</a:t>
            </a:r>
          </a:p>
          <a:p>
            <a:endParaRPr lang="en-US" dirty="0" smtClean="0"/>
          </a:p>
          <a:p>
            <a:r>
              <a:rPr lang="en-US" dirty="0" smtClean="0"/>
              <a:t>Non-volatile main memory</a:t>
            </a:r>
          </a:p>
          <a:p>
            <a:pPr lvl="1"/>
            <a:r>
              <a:rPr lang="en-US" dirty="0" smtClean="0"/>
              <a:t>Persistent regions: RVM [TOCS 94], Rio Vista [SOSP 97]</a:t>
            </a:r>
          </a:p>
          <a:p>
            <a:pPr lvl="1"/>
            <a:r>
              <a:rPr lang="en-US" dirty="0" smtClean="0"/>
              <a:t>Programming support: Mnemosyne, NV-heaps [ASPLOS 11]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Flash-based </a:t>
            </a:r>
            <a:r>
              <a:rPr lang="en-US" dirty="0"/>
              <a:t>SSDs</a:t>
            </a:r>
          </a:p>
          <a:p>
            <a:pPr lvl="1"/>
            <a:r>
              <a:rPr lang="en-US" dirty="0"/>
              <a:t>Transactional Flash [OSDI 08]</a:t>
            </a:r>
          </a:p>
          <a:p>
            <a:pPr lvl="1"/>
            <a:r>
              <a:rPr lang="en-US" dirty="0" err="1"/>
              <a:t>FusionIO’s</a:t>
            </a:r>
            <a:r>
              <a:rPr lang="en-US" dirty="0"/>
              <a:t> </a:t>
            </a:r>
            <a:r>
              <a:rPr lang="en-US" dirty="0" err="1"/>
              <a:t>AtomicWrite</a:t>
            </a:r>
            <a:r>
              <a:rPr lang="en-US" dirty="0"/>
              <a:t> [HPCA 11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56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ARIES: Write-Ahead Logging Recovery Algorithm for Databases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0941287"/>
              </p:ext>
            </p:extLst>
          </p:nvPr>
        </p:nvGraphicFramePr>
        <p:xfrm>
          <a:off x="457200" y="2209800"/>
          <a:ext cx="8229600" cy="39624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691783"/>
                <a:gridCol w="453781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Feature</a:t>
                      </a:r>
                      <a:endParaRPr lang="en-US" sz="2800" dirty="0"/>
                    </a:p>
                  </a:txBody>
                  <a:tcPr marL="92295" marR="92295"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Benefit(s)</a:t>
                      </a:r>
                      <a:endParaRPr lang="en-US" sz="2800" dirty="0"/>
                    </a:p>
                  </a:txBody>
                  <a:tcPr marL="92295" marR="922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Flexible storage management</a:t>
                      </a:r>
                      <a:endParaRPr lang="en-US" sz="2800" dirty="0"/>
                    </a:p>
                  </a:txBody>
                  <a:tcPr marL="92295" marR="92295"/>
                </a:tc>
                <a:tc>
                  <a:txBody>
                    <a:bodyPr/>
                    <a:lstStyle/>
                    <a:p>
                      <a:r>
                        <a:rPr lang="en-US" sz="2800" baseline="0" dirty="0" smtClean="0"/>
                        <a:t>Supports varying length data and high concurrency</a:t>
                      </a:r>
                      <a:endParaRPr lang="en-US" sz="2800" dirty="0"/>
                    </a:p>
                  </a:txBody>
                  <a:tcPr marL="92295" marR="922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Fine-grained</a:t>
                      </a:r>
                      <a:r>
                        <a:rPr lang="en-US" sz="2800" baseline="0" dirty="0" smtClean="0"/>
                        <a:t> locking</a:t>
                      </a:r>
                      <a:endParaRPr lang="en-US" sz="2800" dirty="0"/>
                    </a:p>
                  </a:txBody>
                  <a:tcPr marL="92295" marR="92295"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High concurrency</a:t>
                      </a:r>
                      <a:endParaRPr lang="en-US" sz="2800" dirty="0"/>
                    </a:p>
                  </a:txBody>
                  <a:tcPr marL="92295" marR="922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Partial rollbacks via savepoints</a:t>
                      </a:r>
                      <a:endParaRPr lang="en-US" sz="2800" dirty="0"/>
                    </a:p>
                  </a:txBody>
                  <a:tcPr marL="92295" marR="92295"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Robust and efficient transactions</a:t>
                      </a:r>
                      <a:endParaRPr lang="en-US" sz="2800" dirty="0"/>
                    </a:p>
                  </a:txBody>
                  <a:tcPr marL="92295" marR="922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Recovery independence</a:t>
                      </a:r>
                      <a:endParaRPr lang="en-US" sz="2800" dirty="0"/>
                    </a:p>
                  </a:txBody>
                  <a:tcPr marL="92295" marR="92295"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Simple and robust recovery</a:t>
                      </a:r>
                      <a:endParaRPr lang="en-US" sz="2800" dirty="0"/>
                    </a:p>
                  </a:txBody>
                  <a:tcPr marL="92295" marR="922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Operation logging</a:t>
                      </a:r>
                      <a:endParaRPr lang="en-US" sz="2800" dirty="0"/>
                    </a:p>
                  </a:txBody>
                  <a:tcPr marL="92295" marR="92295"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High concurrency lock modes</a:t>
                      </a:r>
                      <a:endParaRPr lang="en-US" sz="2800" dirty="0"/>
                    </a:p>
                  </a:txBody>
                  <a:tcPr marL="92295" marR="92295"/>
                </a:tc>
              </a:tr>
            </a:tbl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>
          <a:xfrm>
            <a:off x="381000" y="1524000"/>
            <a:ext cx="8229600" cy="639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dirty="0" smtClean="0"/>
              <a:t>Fast, flexible, and scalable ACID transactions</a:t>
            </a:r>
          </a:p>
        </p:txBody>
      </p:sp>
    </p:spTree>
    <p:extLst>
      <p:ext uri="{BB962C8B-B14F-4D97-AF65-F5344CB8AC3E}">
        <p14:creationId xmlns:p14="http://schemas.microsoft.com/office/powerpoint/2010/main" val="178093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ARIES Disk-Centric Design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6917618"/>
              </p:ext>
            </p:extLst>
          </p:nvPr>
        </p:nvGraphicFramePr>
        <p:xfrm>
          <a:off x="457200" y="1600200"/>
          <a:ext cx="8229600" cy="44500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05000"/>
                <a:gridCol w="3581400"/>
                <a:gridCol w="2743200"/>
              </a:tblGrid>
              <a:tr h="5334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Design Decision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Advantages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How?</a:t>
                      </a:r>
                      <a:endParaRPr lang="en-US" sz="2000" dirty="0"/>
                    </a:p>
                  </a:txBody>
                  <a:tcPr/>
                </a:tc>
              </a:tr>
              <a:tr h="89916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No-force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Eliminate </a:t>
                      </a:r>
                      <a:r>
                        <a:rPr lang="en-US" sz="2000" baseline="0" dirty="0" smtClean="0"/>
                        <a:t>synchronous random writes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/>
                        <a:t>Flush redo log entries to storage on commit</a:t>
                      </a:r>
                      <a:endParaRPr lang="en-US" sz="2000" dirty="0"/>
                    </a:p>
                  </a:txBody>
                  <a:tcPr/>
                </a:tc>
              </a:tr>
              <a:tr h="89916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Steal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aseline="0" dirty="0" smtClean="0"/>
                        <a:t>Reclaim buffer space (scalability)</a:t>
                      </a:r>
                    </a:p>
                    <a:p>
                      <a:r>
                        <a:rPr lang="en-US" sz="2000" baseline="0" dirty="0" smtClean="0"/>
                        <a:t>Eliminate random writes</a:t>
                      </a:r>
                    </a:p>
                    <a:p>
                      <a:r>
                        <a:rPr lang="en-US" sz="2000" baseline="0" dirty="0" smtClean="0"/>
                        <a:t>Avoid false conflicts on pages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aseline="0" dirty="0" smtClean="0"/>
                        <a:t>Write undo log entries before writing back dirty pages</a:t>
                      </a:r>
                    </a:p>
                  </a:txBody>
                  <a:tcPr/>
                </a:tc>
              </a:tr>
              <a:tr h="89916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Pages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Simplify recovery and buffer management</a:t>
                      </a:r>
                    </a:p>
                    <a:p>
                      <a:r>
                        <a:rPr lang="en-US" sz="2000" dirty="0" smtClean="0"/>
                        <a:t>Match the semantics of</a:t>
                      </a:r>
                      <a:r>
                        <a:rPr lang="en-US" sz="2000" baseline="0" dirty="0" smtClean="0"/>
                        <a:t> disk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aseline="0" dirty="0" smtClean="0"/>
                        <a:t>All updates are to pages</a:t>
                      </a:r>
                    </a:p>
                    <a:p>
                      <a:r>
                        <a:rPr lang="en-US" sz="2000" baseline="0" dirty="0" smtClean="0"/>
                        <a:t>Page writes are atomic</a:t>
                      </a:r>
                    </a:p>
                  </a:txBody>
                  <a:tcPr/>
                </a:tc>
              </a:tr>
              <a:tr h="89916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Log Sequence Numbers</a:t>
                      </a:r>
                      <a:r>
                        <a:rPr lang="en-US" sz="2000" baseline="0" dirty="0" smtClean="0"/>
                        <a:t> (LSNs)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Simplify recovery</a:t>
                      </a:r>
                    </a:p>
                    <a:p>
                      <a:r>
                        <a:rPr lang="en-US" sz="2000" dirty="0" smtClean="0"/>
                        <a:t>Enable</a:t>
                      </a:r>
                      <a:r>
                        <a:rPr lang="en-US" sz="2000" baseline="0" dirty="0" smtClean="0"/>
                        <a:t> features like operation logging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LSNs provide an ordering on updates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23999" y="6096000"/>
            <a:ext cx="6477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Good for disk, not good for fast SSDs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04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3DBABC677EAC4EB89D0E5813CE1C97" ma:contentTypeVersion="6" ma:contentTypeDescription="Create a new document." ma:contentTypeScope="" ma:versionID="358351ca2fb9834b45991cd07a49fd66">
  <xsd:schema xmlns:xsd="http://www.w3.org/2001/XMLSchema" xmlns:xs="http://www.w3.org/2001/XMLSchema" xmlns:p="http://schemas.microsoft.com/office/2006/metadata/properties" xmlns:ns1="http://schemas.microsoft.com/sharepoint/v3" xmlns:ns2="38f6e7a2-40cf-4302-a1d0-9363e537b5a7" targetNamespace="http://schemas.microsoft.com/office/2006/metadata/properties" ma:root="true" ma:fieldsID="4bd887af3a8eb19969b1c3516fc1fc7f" ns1:_="" ns2:_="">
    <xsd:import namespace="http://schemas.microsoft.com/sharepoint/v3"/>
    <xsd:import namespace="38f6e7a2-40cf-4302-a1d0-9363e537b5a7"/>
    <xsd:element name="properties">
      <xsd:complexType>
        <xsd:sequence>
          <xsd:element name="documentManagement">
            <xsd:complexType>
              <xsd:all>
                <xsd:element ref="ns1:EmailSender" minOccurs="0"/>
                <xsd:element ref="ns1:EmailTo" minOccurs="0"/>
                <xsd:element ref="ns1:EmailCc" minOccurs="0"/>
                <xsd:element ref="ns1:EmailFrom" minOccurs="0"/>
                <xsd:element ref="ns1:EmailSubject" minOccurs="0"/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EmailSender" ma:index="8" nillable="true" ma:displayName="E-Mail Sender" ma:hidden="true" ma:internalName="EmailSender">
      <xsd:simpleType>
        <xsd:restriction base="dms:Note">
          <xsd:maxLength value="255"/>
        </xsd:restriction>
      </xsd:simpleType>
    </xsd:element>
    <xsd:element name="EmailTo" ma:index="9" nillable="true" ma:displayName="E-Mail To" ma:hidden="true" ma:internalName="EmailTo">
      <xsd:simpleType>
        <xsd:restriction base="dms:Note">
          <xsd:maxLength value="255"/>
        </xsd:restriction>
      </xsd:simpleType>
    </xsd:element>
    <xsd:element name="EmailCc" ma:index="10" nillable="true" ma:displayName="E-Mail Cc" ma:hidden="true" ma:internalName="EmailCc">
      <xsd:simpleType>
        <xsd:restriction base="dms:Note">
          <xsd:maxLength value="255"/>
        </xsd:restriction>
      </xsd:simpleType>
    </xsd:element>
    <xsd:element name="EmailFrom" ma:index="11" nillable="true" ma:displayName="E-Mail From" ma:hidden="true" ma:internalName="EmailFrom">
      <xsd:simpleType>
        <xsd:restriction base="dms:Text"/>
      </xsd:simpleType>
    </xsd:element>
    <xsd:element name="EmailSubject" ma:index="12" nillable="true" ma:displayName="E-Mail Subject" ma:hidden="true" ma:internalName="EmailSubject">
      <xsd:simpleType>
        <xsd:restriction base="dms:Text"/>
      </xsd:simpleType>
    </xsd:element>
    <xsd:element name="PublishingStartDate" ma:index="13" nillable="true" ma:displayName="Scheduling Start Date" ma:internalName="PublishingStartDate">
      <xsd:simpleType>
        <xsd:restriction base="dms:Unknown"/>
      </xsd:simpleType>
    </xsd:element>
    <xsd:element name="PublishingExpirationDate" ma:index="14" nillable="true" ma:displayName="Scheduling End Dat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f6e7a2-40cf-4302-a1d0-9363e537b5a7" elementFormDefault="qualified">
    <xsd:import namespace="http://schemas.microsoft.com/office/2006/documentManagement/types"/>
    <xsd:import namespace="http://schemas.microsoft.com/office/infopath/2007/PartnerControls"/>
    <xsd:element name="_dlc_DocId" ma:index="15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EmailTo xmlns="http://schemas.microsoft.com/sharepoint/v3">docs@archpoint.sctechies.com &amp;lt;docs@archpoint.sctechies.com&amp;gt;</EmailTo>
    <EmailSender xmlns="http://schemas.microsoft.com/sharepoint/v3">&lt;a href="mailto:acaulfie@cs.ucsd.edu"&gt;acaulfie@cs.ucsd.edu&lt;/a&gt;</EmailSender>
    <EmailFrom xmlns="http://schemas.microsoft.com/sharepoint/v3">Adrian Caulfield &lt;acaulfie@cs.ucsd.edu&gt;</EmailFrom>
    <EmailSubject xmlns="http://schemas.microsoft.com/sharepoint/v3">NVSL Slides Template</EmailSubject>
    <EmailCc xmlns="http://schemas.microsoft.com/sharepoint/v3" xsi:nil="true"/>
    <PublishingExpirationDate xmlns="http://schemas.microsoft.com/sharepoint/v3" xsi:nil="true"/>
    <PublishingStartDate xmlns="http://schemas.microsoft.com/sharepoint/v3" xsi:nil="true"/>
    <_dlc_DocId xmlns="38f6e7a2-40cf-4302-a1d0-9363e537b5a7">N65K4UY2P6DZ-8-1288</_dlc_DocId>
    <_dlc_DocIdUrl xmlns="38f6e7a2-40cf-4302-a1d0-9363e537b5a7">
      <Url>http://bit.ucsd.edu/Docs/_layouts/DocIdRedir.aspx?ID=N65K4UY2P6DZ-8-1288</Url>
      <Description>N65K4UY2P6DZ-8-1288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F30261C5-B6F7-4786-854A-01EB718309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8f6e7a2-40cf-4302-a1d0-9363e537b5a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4E55384-0535-4827-BEC9-C0AA0AB52BCA}">
  <ds:schemaRefs>
    <ds:schemaRef ds:uri="http://purl.org/dc/terms/"/>
    <ds:schemaRef ds:uri="http://schemas.microsoft.com/sharepoint/v3"/>
    <ds:schemaRef ds:uri="http://purl.org/dc/elements/1.1/"/>
    <ds:schemaRef ds:uri="http://schemas.openxmlformats.org/package/2006/metadata/core-properties"/>
    <ds:schemaRef ds:uri="38f6e7a2-40cf-4302-a1d0-9363e537b5a7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FB7DEAC-7366-45DE-8D92-51FE46985635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950AD0EB-4E0B-4F87-ACA1-52B04314A514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34117</TotalTime>
  <Words>966</Words>
  <Application>Microsoft Office PowerPoint</Application>
  <PresentationFormat>On-screen Show (4:3)</PresentationFormat>
  <Paragraphs>347</Paragraphs>
  <Slides>22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1_Office Theme</vt:lpstr>
      <vt:lpstr>From ARIES to MARS: Transaction Support for Next-Generation, Solid-State Drives</vt:lpstr>
      <vt:lpstr>Faster than Flash  Non-volatile Memories</vt:lpstr>
      <vt:lpstr>PowerPoint Presentation</vt:lpstr>
      <vt:lpstr>Realizing the Potential of fast NVMs</vt:lpstr>
      <vt:lpstr>Moneta-Direct SSD for Fast NVMs</vt:lpstr>
      <vt:lpstr>Characteristics of Fast SSDs</vt:lpstr>
      <vt:lpstr>Existing Support for Transactions</vt:lpstr>
      <vt:lpstr>ARIES: Write-Ahead Logging Recovery Algorithm for Databases</vt:lpstr>
      <vt:lpstr>ARIES Disk-Centric Design</vt:lpstr>
      <vt:lpstr> MARS: Modified ARIES Redesigned for SSDs</vt:lpstr>
      <vt:lpstr>Editable Atomic Writes (EAWs)</vt:lpstr>
      <vt:lpstr>Editable Atomic Write Execution</vt:lpstr>
      <vt:lpstr>Designing MARS for Fast NVMs</vt:lpstr>
      <vt:lpstr>MARS Features using EAWs</vt:lpstr>
      <vt:lpstr> EAW Hardware Architecture</vt:lpstr>
      <vt:lpstr>Latency Breakdown</vt:lpstr>
      <vt:lpstr>Bandwidth Comparison</vt:lpstr>
      <vt:lpstr>Internal Memory Bandwidth</vt:lpstr>
      <vt:lpstr>MemcacheDB:  Persistent Key Value Store</vt:lpstr>
      <vt:lpstr>Comparison of MARS and ARIES</vt:lpstr>
      <vt:lpstr>Conclusions from MARS</vt:lpstr>
      <vt:lpstr>PowerPoint Presentation</vt:lpstr>
    </vt:vector>
  </TitlesOfParts>
  <Company>UCSD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Providing Fast and Safe Access to Next-Generation, Non-Volatile Memories</dc:title>
  <dc:creator>Joel Coburn</dc:creator>
  <cp:lastModifiedBy>Joel Coburn</cp:lastModifiedBy>
  <cp:revision>1954</cp:revision>
  <cp:lastPrinted>2012-05-22T20:36:24Z</cp:lastPrinted>
  <dcterms:created xsi:type="dcterms:W3CDTF">2010-08-17T15:13:41Z</dcterms:created>
  <dcterms:modified xsi:type="dcterms:W3CDTF">2013-11-13T05:10:23Z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0x0101002F3DBABC677EAC4EB89D0E5813CE1C97</vt:lpwstr>
  </property>
  <property fmtid="{D5CDD505-2E9C-101B-9397-08002B2CF9AE}" pid="3" name="_dlc_DocIdItemGuid">
    <vt:lpwstr>4d4f4ff1-3fb2-4fb4-863b-17fdd9980a6e</vt:lpwstr>
  </property>
</Properties>
</file>