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1" r:id="rId3"/>
    <p:sldId id="384" r:id="rId4"/>
    <p:sldId id="421" r:id="rId5"/>
    <p:sldId id="314" r:id="rId6"/>
    <p:sldId id="315" r:id="rId7"/>
    <p:sldId id="410" r:id="rId8"/>
    <p:sldId id="316" r:id="rId9"/>
    <p:sldId id="318" r:id="rId10"/>
    <p:sldId id="319" r:id="rId11"/>
    <p:sldId id="414" r:id="rId12"/>
    <p:sldId id="418" r:id="rId13"/>
    <p:sldId id="321" r:id="rId14"/>
    <p:sldId id="323" r:id="rId15"/>
    <p:sldId id="324" r:id="rId16"/>
    <p:sldId id="325" r:id="rId17"/>
    <p:sldId id="419" r:id="rId18"/>
    <p:sldId id="351" r:id="rId19"/>
    <p:sldId id="403" r:id="rId20"/>
    <p:sldId id="357" r:id="rId21"/>
    <p:sldId id="335" r:id="rId22"/>
  </p:sldIdLst>
  <p:sldSz cx="9144000" cy="6858000" type="screen4x3"/>
  <p:notesSz cx="7010400" cy="92964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60093"/>
    <a:srgbClr val="009900"/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63" autoAdjust="0"/>
    <p:restoredTop sz="57165" autoAdjust="0"/>
  </p:normalViewPr>
  <p:slideViewPr>
    <p:cSldViewPr>
      <p:cViewPr>
        <p:scale>
          <a:sx n="50" d="100"/>
          <a:sy n="50" d="100"/>
        </p:scale>
        <p:origin x="-208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ming\Google%20&#20113;&#31471;&#30828;&#30424;\SOSP13-Parrot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val>
            <c:numRef>
              <c:f>'real world programs'!$B$1:$B$114</c:f>
              <c:numCache>
                <c:formatCode>General</c:formatCode>
                <c:ptCount val="114"/>
                <c:pt idx="0">
                  <c:v>1.078127158</c:v>
                </c:pt>
                <c:pt idx="1">
                  <c:v>1.2362518090000001</c:v>
                </c:pt>
                <c:pt idx="2">
                  <c:v>1.0116747939999906</c:v>
                </c:pt>
                <c:pt idx="3">
                  <c:v>0.5059399999999995</c:v>
                </c:pt>
                <c:pt idx="4">
                  <c:v>1.0419228459999943</c:v>
                </c:pt>
                <c:pt idx="5">
                  <c:v>1.0037152619999998</c:v>
                </c:pt>
                <c:pt idx="6">
                  <c:v>1.0213202779999895</c:v>
                </c:pt>
                <c:pt idx="7">
                  <c:v>1.2846249439999953</c:v>
                </c:pt>
                <c:pt idx="8">
                  <c:v>0</c:v>
                </c:pt>
                <c:pt idx="9">
                  <c:v>1.0008262859999895</c:v>
                </c:pt>
                <c:pt idx="10">
                  <c:v>1.0129046149999938</c:v>
                </c:pt>
                <c:pt idx="11">
                  <c:v>1.0029986109999918</c:v>
                </c:pt>
                <c:pt idx="12">
                  <c:v>1.3905754859999999</c:v>
                </c:pt>
                <c:pt idx="13">
                  <c:v>1.3242212089999943</c:v>
                </c:pt>
                <c:pt idx="14">
                  <c:v>1.0282867979999948</c:v>
                </c:pt>
                <c:pt idx="15">
                  <c:v>1.021492869</c:v>
                </c:pt>
                <c:pt idx="16">
                  <c:v>1.2271701779999953</c:v>
                </c:pt>
                <c:pt idx="17">
                  <c:v>1.0788841199999999</c:v>
                </c:pt>
                <c:pt idx="18">
                  <c:v>1.0942054720000001</c:v>
                </c:pt>
                <c:pt idx="19">
                  <c:v>1.7649533390000001</c:v>
                </c:pt>
                <c:pt idx="20">
                  <c:v>1.0186308919999998</c:v>
                </c:pt>
                <c:pt idx="21">
                  <c:v>1.0747875540000058</c:v>
                </c:pt>
                <c:pt idx="22">
                  <c:v>1.0040504390000051</c:v>
                </c:pt>
                <c:pt idx="23">
                  <c:v>0</c:v>
                </c:pt>
                <c:pt idx="24">
                  <c:v>1.0535999999999945</c:v>
                </c:pt>
                <c:pt idx="25">
                  <c:v>1.0501</c:v>
                </c:pt>
                <c:pt idx="26">
                  <c:v>1.01898</c:v>
                </c:pt>
                <c:pt idx="27">
                  <c:v>1.0399099999999948</c:v>
                </c:pt>
                <c:pt idx="28">
                  <c:v>1.03074</c:v>
                </c:pt>
                <c:pt idx="29">
                  <c:v>0.92108000000000001</c:v>
                </c:pt>
                <c:pt idx="30">
                  <c:v>1.0145899999999999</c:v>
                </c:pt>
                <c:pt idx="31">
                  <c:v>1.0094199999999998</c:v>
                </c:pt>
                <c:pt idx="32">
                  <c:v>1.013579999999995</c:v>
                </c:pt>
                <c:pt idx="33">
                  <c:v>1.0874699999999953</c:v>
                </c:pt>
                <c:pt idx="34">
                  <c:v>1.0101</c:v>
                </c:pt>
                <c:pt idx="35">
                  <c:v>1.2033199999999953</c:v>
                </c:pt>
                <c:pt idx="36">
                  <c:v>1.0157499999999953</c:v>
                </c:pt>
                <c:pt idx="37">
                  <c:v>1.10195</c:v>
                </c:pt>
                <c:pt idx="38">
                  <c:v>1.05165</c:v>
                </c:pt>
                <c:pt idx="39">
                  <c:v>1.1012899999999999</c:v>
                </c:pt>
                <c:pt idx="40">
                  <c:v>0.91549999999999998</c:v>
                </c:pt>
                <c:pt idx="41">
                  <c:v>1.4728199999999998</c:v>
                </c:pt>
                <c:pt idx="42">
                  <c:v>1.10687</c:v>
                </c:pt>
                <c:pt idx="43">
                  <c:v>1.1346700000000001</c:v>
                </c:pt>
                <c:pt idx="44">
                  <c:v>1.4466199999999998</c:v>
                </c:pt>
                <c:pt idx="45">
                  <c:v>1.0138399999999943</c:v>
                </c:pt>
                <c:pt idx="46">
                  <c:v>1.1077999999999948</c:v>
                </c:pt>
                <c:pt idx="47">
                  <c:v>1.0237999999999934</c:v>
                </c:pt>
                <c:pt idx="48">
                  <c:v>1.0131299999999945</c:v>
                </c:pt>
                <c:pt idx="49">
                  <c:v>1.0297799999999948</c:v>
                </c:pt>
                <c:pt idx="50">
                  <c:v>1.1222799999999999</c:v>
                </c:pt>
                <c:pt idx="51">
                  <c:v>1.0314599999999998</c:v>
                </c:pt>
                <c:pt idx="52">
                  <c:v>1.0393299999999945</c:v>
                </c:pt>
                <c:pt idx="53">
                  <c:v>1.0499899999999998</c:v>
                </c:pt>
                <c:pt idx="54">
                  <c:v>0.95694000000000268</c:v>
                </c:pt>
                <c:pt idx="55">
                  <c:v>1.0661400000000001</c:v>
                </c:pt>
                <c:pt idx="56">
                  <c:v>1.0184800000000001</c:v>
                </c:pt>
                <c:pt idx="57">
                  <c:v>0</c:v>
                </c:pt>
                <c:pt idx="58">
                  <c:v>1.0005563829999953</c:v>
                </c:pt>
                <c:pt idx="59">
                  <c:v>1.0226241059999945</c:v>
                </c:pt>
                <c:pt idx="60">
                  <c:v>1.3285142519999953</c:v>
                </c:pt>
                <c:pt idx="61">
                  <c:v>0.5773669409999973</c:v>
                </c:pt>
                <c:pt idx="62">
                  <c:v>0.97688236099999959</c:v>
                </c:pt>
                <c:pt idx="63">
                  <c:v>1.8280552690000058</c:v>
                </c:pt>
                <c:pt idx="64">
                  <c:v>0.67717288700000255</c:v>
                </c:pt>
                <c:pt idx="65">
                  <c:v>3.7222067660000002</c:v>
                </c:pt>
                <c:pt idx="66">
                  <c:v>1.134824866</c:v>
                </c:pt>
                <c:pt idx="67">
                  <c:v>2.2684112650000117</c:v>
                </c:pt>
                <c:pt idx="68">
                  <c:v>2.0521618670000001</c:v>
                </c:pt>
                <c:pt idx="69">
                  <c:v>0.82832679399999998</c:v>
                </c:pt>
                <c:pt idx="70">
                  <c:v>1.0062008360000001</c:v>
                </c:pt>
                <c:pt idx="71">
                  <c:v>1.5229147619999999</c:v>
                </c:pt>
                <c:pt idx="72">
                  <c:v>2.1395944090000003</c:v>
                </c:pt>
                <c:pt idx="73">
                  <c:v>0</c:v>
                </c:pt>
                <c:pt idx="74">
                  <c:v>2.4363999999999977</c:v>
                </c:pt>
                <c:pt idx="75">
                  <c:v>1.7465886939999953</c:v>
                </c:pt>
                <c:pt idx="76">
                  <c:v>0.98049331200000001</c:v>
                </c:pt>
                <c:pt idx="77">
                  <c:v>1.6620012</c:v>
                </c:pt>
                <c:pt idx="78">
                  <c:v>0.87888395300000233</c:v>
                </c:pt>
                <c:pt idx="79">
                  <c:v>0.91215100000000005</c:v>
                </c:pt>
                <c:pt idx="80">
                  <c:v>0.81878196299999995</c:v>
                </c:pt>
                <c:pt idx="81">
                  <c:v>0.88914027100000004</c:v>
                </c:pt>
                <c:pt idx="82">
                  <c:v>1.4312811699999999</c:v>
                </c:pt>
                <c:pt idx="83">
                  <c:v>0.98068863500000003</c:v>
                </c:pt>
                <c:pt idx="84">
                  <c:v>1.289759717999992</c:v>
                </c:pt>
                <c:pt idx="85">
                  <c:v>1.5724464979999948</c:v>
                </c:pt>
                <c:pt idx="86">
                  <c:v>1.214172075</c:v>
                </c:pt>
                <c:pt idx="87">
                  <c:v>1.0875463240000001</c:v>
                </c:pt>
                <c:pt idx="88">
                  <c:v>0</c:v>
                </c:pt>
                <c:pt idx="89">
                  <c:v>1.8343094449999999</c:v>
                </c:pt>
                <c:pt idx="90">
                  <c:v>1.2999603489999931</c:v>
                </c:pt>
                <c:pt idx="91">
                  <c:v>1.296581271</c:v>
                </c:pt>
                <c:pt idx="92">
                  <c:v>1.0654923479999934</c:v>
                </c:pt>
                <c:pt idx="93">
                  <c:v>1.5263030740000001</c:v>
                </c:pt>
                <c:pt idx="94">
                  <c:v>0.22010320799999997</c:v>
                </c:pt>
                <c:pt idx="95">
                  <c:v>1.5327652149999953</c:v>
                </c:pt>
                <c:pt idx="96">
                  <c:v>1.181851489</c:v>
                </c:pt>
                <c:pt idx="97">
                  <c:v>1.5264479110000051</c:v>
                </c:pt>
                <c:pt idx="98">
                  <c:v>1.1488082340000001</c:v>
                </c:pt>
                <c:pt idx="99">
                  <c:v>1.5907121580000001</c:v>
                </c:pt>
                <c:pt idx="100">
                  <c:v>0.96106669899999997</c:v>
                </c:pt>
                <c:pt idx="101">
                  <c:v>1.320698162</c:v>
                </c:pt>
                <c:pt idx="102">
                  <c:v>1.1067817289999999</c:v>
                </c:pt>
                <c:pt idx="103">
                  <c:v>0</c:v>
                </c:pt>
                <c:pt idx="104">
                  <c:v>0.67486978600000302</c:v>
                </c:pt>
                <c:pt idx="105">
                  <c:v>0.77592461400000512</c:v>
                </c:pt>
                <c:pt idx="106">
                  <c:v>0.874565131</c:v>
                </c:pt>
                <c:pt idx="107">
                  <c:v>0.99954425800000002</c:v>
                </c:pt>
                <c:pt idx="108">
                  <c:v>0.97087042800000256</c:v>
                </c:pt>
                <c:pt idx="109">
                  <c:v>2.746666667</c:v>
                </c:pt>
                <c:pt idx="110">
                  <c:v>0.64272259200000303</c:v>
                </c:pt>
                <c:pt idx="111">
                  <c:v>0.90225977099999999</c:v>
                </c:pt>
                <c:pt idx="112">
                  <c:v>1.0180789270000001</c:v>
                </c:pt>
                <c:pt idx="113">
                  <c:v>2.303141197</c:v>
                </c:pt>
              </c:numCache>
            </c:numRef>
          </c:val>
        </c:ser>
        <c:gapWidth val="49"/>
        <c:axId val="68071808"/>
        <c:axId val="68126976"/>
      </c:barChart>
      <c:catAx>
        <c:axId val="68071808"/>
        <c:scaling>
          <c:orientation val="minMax"/>
        </c:scaling>
        <c:delete val="1"/>
        <c:axPos val="b"/>
        <c:tickLblPos val="nextTo"/>
        <c:crossAx val="68126976"/>
        <c:crosses val="autoZero"/>
        <c:auto val="1"/>
        <c:lblAlgn val="ctr"/>
        <c:lblOffset val="100"/>
      </c:catAx>
      <c:valAx>
        <c:axId val="68126976"/>
        <c:scaling>
          <c:orientation val="minMax"/>
        </c:scaling>
        <c:axPos val="l"/>
        <c:majorGridlines/>
        <c:numFmt formatCode="General" sourceLinked="1"/>
        <c:tickLblPos val="nextTo"/>
        <c:crossAx val="68071808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6F64EA-5B15-4ECA-A5FD-9087B2D55F0F}" type="datetimeFigureOut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2E55A17-AC66-47C1-BBA1-490DC9ADC8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B51CB33-D2B1-4937-BF34-46A66A2A22B4}" type="datetimeFigureOut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555B88-B8C2-4699-B7B5-AC5AA9C19EE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960DE-8C8A-4075-93AD-9A349540C9EF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55B88-B8C2-4699-B7B5-AC5AA9C19EE6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9FC19-15BD-4AEA-B20E-59263007DD90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CA31F-F1CC-4EED-BEF5-46C8456C7BEC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28B2F-82AC-4994-87B6-BC011ADD34C1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FE84-1C71-4526-A32F-2B072C350305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F61E-34DC-4409-8CD5-A88E7A9C609C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4E88D-CA22-44B9-B88B-FC2674D1FB5C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CAEC4-DAFB-4D4C-9A2B-6F8B2AA47D77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3E64-B3A2-42CA-A70E-DDB38A7816DB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CB21-9BF5-435F-820C-A6EE180E0166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2755-A0F9-4C2B-84D6-A648BF20B43A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76A4-4D43-4EB8-96C5-DB95C10FD2C3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6244-3BA0-4869-A217-505505F7AB45}" type="datetime1">
              <a:rPr lang="zh-CN" altLang="en-US" smtClean="0"/>
              <a:pPr/>
              <a:t>2013/11/6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ithub.com/columbia/smt-m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github.com/columbia/smt-m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ystems.cs.columbia.ed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Autofit/>
          </a:bodyPr>
          <a:lstStyle/>
          <a:p>
            <a:r>
              <a:rPr lang="en-US" altLang="zh-CN" b="1" dirty="0" smtClean="0"/>
              <a:t>Parrot: A Practical Runtime</a:t>
            </a:r>
            <a:br>
              <a:rPr lang="en-US" altLang="zh-CN" b="1" dirty="0" smtClean="0"/>
            </a:br>
            <a:r>
              <a:rPr lang="en-US" altLang="zh-CN" b="1" dirty="0" smtClean="0"/>
              <a:t>for Deterministic, Stable, and Reliable Threads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5720" y="4291034"/>
            <a:ext cx="8572560" cy="99535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</a:rPr>
              <a:t>Heming Cui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en-US" altLang="zh-CN" dirty="0" err="1" smtClean="0">
                <a:solidFill>
                  <a:schemeClr val="tx1"/>
                </a:solidFill>
              </a:rPr>
              <a:t>Jiri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Simsa</a:t>
            </a:r>
            <a:r>
              <a:rPr lang="en-US" altLang="zh-CN" dirty="0" smtClean="0">
                <a:solidFill>
                  <a:schemeClr val="tx1"/>
                </a:solidFill>
              </a:rPr>
              <a:t>, Yi-Hong Lin, </a:t>
            </a:r>
            <a:r>
              <a:rPr lang="en-US" altLang="zh-CN" dirty="0" err="1" smtClean="0">
                <a:solidFill>
                  <a:schemeClr val="tx1"/>
                </a:solidFill>
              </a:rPr>
              <a:t>Hao</a:t>
            </a:r>
            <a:r>
              <a:rPr lang="en-US" altLang="zh-CN" dirty="0" smtClean="0">
                <a:solidFill>
                  <a:schemeClr val="tx1"/>
                </a:solidFill>
              </a:rPr>
              <a:t> Li, Ben Blum, </a:t>
            </a:r>
            <a:r>
              <a:rPr lang="en-US" altLang="zh-CN" dirty="0" err="1" smtClean="0">
                <a:solidFill>
                  <a:schemeClr val="tx1"/>
                </a:solidFill>
              </a:rPr>
              <a:t>Xinan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Xu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en-US" altLang="zh-CN" dirty="0" err="1" smtClean="0">
                <a:solidFill>
                  <a:schemeClr val="tx1"/>
                </a:solidFill>
              </a:rPr>
              <a:t>Junfeng</a:t>
            </a:r>
            <a:r>
              <a:rPr lang="en-US" altLang="zh-CN" dirty="0" smtClean="0">
                <a:solidFill>
                  <a:schemeClr val="tx1"/>
                </a:solidFill>
              </a:rPr>
              <a:t> Yang, Garth Gibson, Randal Bryant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sp>
        <p:nvSpPr>
          <p:cNvPr id="5" name="副标题 2"/>
          <p:cNvSpPr txBox="1">
            <a:spLocks/>
          </p:cNvSpPr>
          <p:nvPr/>
        </p:nvSpPr>
        <p:spPr>
          <a:xfrm>
            <a:off x="142844" y="5434042"/>
            <a:ext cx="3786214" cy="995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000" dirty="0" smtClean="0"/>
              <a:t>Columbia University</a:t>
            </a:r>
            <a:endParaRPr kumimoji="0" lang="en-US" altLang="zh-CN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3286116" y="5434042"/>
            <a:ext cx="6357982" cy="995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3000" dirty="0" smtClean="0"/>
              <a:t>Carnegie Mellon University</a:t>
            </a:r>
            <a:endParaRPr kumimoji="0" lang="en-US" altLang="zh-CN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4282" y="1458946"/>
            <a:ext cx="879599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main(</a:t>
            </a:r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</a:t>
            </a:r>
            <a:r>
              <a:rPr lang="en-US" altLang="zh-CN" b="1" dirty="0" err="1" smtClean="0">
                <a:latin typeface="Consolas" pitchFamily="49" charset="0"/>
              </a:rPr>
              <a:t>argc</a:t>
            </a:r>
            <a:r>
              <a:rPr lang="en-US" altLang="zh-CN" b="1" dirty="0" smtClean="0">
                <a:latin typeface="Consolas" pitchFamily="49" charset="0"/>
              </a:rPr>
              <a:t>, char *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[])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[1]);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   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// </a:t>
            </a:r>
            <a:r>
              <a:rPr lang="en-US" altLang="zh-CN" b="1" dirty="0" err="1" smtClean="0">
                <a:solidFill>
                  <a:srgbClr val="009900"/>
                </a:solidFill>
                <a:latin typeface="Consolas" pitchFamily="49" charset="0"/>
              </a:rPr>
              <a:t>argv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[1]: # of threads</a:t>
            </a: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</a:rPr>
              <a:t>pthread_create</a:t>
            </a:r>
            <a:r>
              <a:rPr lang="en-US" altLang="zh-CN" b="1" dirty="0" smtClean="0">
                <a:latin typeface="Consolas" pitchFamily="49" charset="0"/>
              </a:rPr>
              <a:t>(…, consumer, 0);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[2]);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 { 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// </a:t>
            </a:r>
            <a:r>
              <a:rPr lang="en-US" altLang="zh-CN" b="1" dirty="0" err="1" smtClean="0">
                <a:solidFill>
                  <a:srgbClr val="009900"/>
                </a:solidFill>
                <a:latin typeface="Consolas" pitchFamily="49" charset="0"/>
              </a:rPr>
              <a:t>argv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[2]: # of file blocks</a:t>
            </a: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err="1" smtClean="0">
                <a:latin typeface="Consolas" pitchFamily="49" charset="0"/>
              </a:rPr>
              <a:t>block_read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, 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[3]); 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// </a:t>
            </a:r>
            <a:r>
              <a:rPr lang="en-US" altLang="zh-CN" b="1" dirty="0" err="1" smtClean="0">
                <a:solidFill>
                  <a:srgbClr val="009900"/>
                </a:solidFill>
                <a:latin typeface="Consolas" pitchFamily="49" charset="0"/>
              </a:rPr>
              <a:t>argv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[3]: file name</a:t>
            </a: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</a:rPr>
              <a:t>(queue, block);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  <a:p>
            <a:r>
              <a:rPr lang="en-US" altLang="zh-CN" b="1" dirty="0" smtClean="0">
                <a:latin typeface="Consolas" pitchFamily="49" charset="0"/>
              </a:rPr>
              <a:t>void *consumer(void *</a:t>
            </a:r>
            <a:r>
              <a:rPr lang="en-US" altLang="zh-CN" b="1" dirty="0" err="1" smtClean="0">
                <a:latin typeface="Consolas" pitchFamily="49" charset="0"/>
              </a:rPr>
              <a:t>arg</a:t>
            </a:r>
            <a:r>
              <a:rPr lang="en-US" altLang="zh-CN" b="1" dirty="0" smtClean="0">
                <a:latin typeface="Consolas" pitchFamily="49" charset="0"/>
              </a:rPr>
              <a:t>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for(;;) {                         </a:t>
            </a:r>
            <a:r>
              <a:rPr lang="en-US" altLang="zh-CN" b="1" dirty="0" smtClean="0">
                <a:solidFill>
                  <a:srgbClr val="00B050"/>
                </a:solidFill>
                <a:latin typeface="Consolas" pitchFamily="49" charset="0"/>
              </a:rPr>
              <a:t>// exit logic elided for clarity</a:t>
            </a: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</a:rPr>
              <a:t>(queue);             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// blocking call</a:t>
            </a:r>
          </a:p>
          <a:p>
            <a:r>
              <a:rPr lang="en-US" altLang="zh-CN" b="1" dirty="0" smtClean="0">
                <a:latin typeface="Consolas" pitchFamily="49" charset="0"/>
              </a:rPr>
              <a:t>    compress(block);                </a:t>
            </a:r>
            <a:r>
              <a:rPr lang="en-US" altLang="zh-CN" b="1" dirty="0" smtClean="0">
                <a:solidFill>
                  <a:srgbClr val="009900"/>
                </a:solidFill>
                <a:latin typeface="Consolas" pitchFamily="49" charset="0"/>
              </a:rPr>
              <a:t>// core computation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</p:txBody>
      </p:sp>
      <p:sp>
        <p:nvSpPr>
          <p:cNvPr id="6" name="矩形 5"/>
          <p:cNvSpPr/>
          <p:nvPr/>
        </p:nvSpPr>
        <p:spPr>
          <a:xfrm>
            <a:off x="714348" y="2857496"/>
            <a:ext cx="6858048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 Example based on PBZip2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00034" y="1785926"/>
            <a:ext cx="7429552" cy="500066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714348" y="4500570"/>
            <a:ext cx="6643734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714348" y="4214818"/>
            <a:ext cx="6143668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143240" y="2571744"/>
            <a:ext cx="3500462" cy="12144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pthread_mutex_lock</a:t>
            </a:r>
            <a:r>
              <a:rPr lang="en-US" altLang="zh-CN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(&amp;mu);</a:t>
            </a:r>
          </a:p>
          <a:p>
            <a:pPr>
              <a:buNone/>
            </a:pPr>
            <a:r>
              <a:rPr lang="en-US" altLang="zh-CN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enqueue</a:t>
            </a:r>
            <a:r>
              <a:rPr lang="en-US" altLang="zh-CN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(queue, block);</a:t>
            </a:r>
          </a:p>
          <a:p>
            <a:pPr>
              <a:buNone/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pthread_cond_signal</a:t>
            </a:r>
            <a:r>
              <a:rPr lang="en-US" altLang="zh-CN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(&amp;</a:t>
            </a:r>
            <a:r>
              <a:rPr lang="en-US" altLang="zh-CN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cv</a:t>
            </a:r>
            <a:r>
              <a:rPr lang="en-US" altLang="zh-CN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None/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pthread_mutex_unlock</a:t>
            </a:r>
            <a:r>
              <a:rPr lang="en-US" altLang="zh-CN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(&amp;mu);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500430" y="4000504"/>
            <a:ext cx="4000528" cy="1785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  <a:cs typeface="Consolas" panose="020B0609020204030204" pitchFamily="49" charset="0"/>
              </a:rPr>
              <a:t>pthread_mutex_lock</a:t>
            </a: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(&amp;mu);</a:t>
            </a:r>
          </a:p>
          <a:p>
            <a:pPr>
              <a:buNone/>
            </a:pPr>
            <a:r>
              <a:rPr lang="en-US" altLang="zh-CN" b="1" dirty="0" smtClean="0">
                <a:solidFill>
                  <a:srgbClr val="00B050"/>
                </a:solidFill>
                <a:latin typeface="Consolas" pitchFamily="49" charset="0"/>
                <a:cs typeface="Consolas" panose="020B0609020204030204" pitchFamily="49" charset="0"/>
              </a:rPr>
              <a:t>// termination logic elided</a:t>
            </a:r>
          </a:p>
          <a:p>
            <a:pPr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while (empty(q))</a:t>
            </a:r>
          </a:p>
          <a:p>
            <a:pPr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  </a:t>
            </a: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  <a:cs typeface="Consolas" panose="020B0609020204030204" pitchFamily="49" charset="0"/>
              </a:rPr>
              <a:t>pthread_cond_wait</a:t>
            </a: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(&amp;</a:t>
            </a:r>
            <a:r>
              <a:rPr lang="en-US" altLang="zh-CN" b="1" dirty="0" err="1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cv</a:t>
            </a: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, &amp;mu);</a:t>
            </a:r>
          </a:p>
          <a:p>
            <a:pPr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char *block = </a:t>
            </a:r>
            <a:r>
              <a:rPr lang="en-US" altLang="zh-CN" b="1" dirty="0" err="1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dequeue</a:t>
            </a: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(q);</a:t>
            </a:r>
          </a:p>
          <a:p>
            <a:pPr>
              <a:buNone/>
            </a:pP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  <a:cs typeface="Consolas" panose="020B0609020204030204" pitchFamily="49" charset="0"/>
              </a:rPr>
              <a:t>pthread_mutex_unlock</a:t>
            </a:r>
            <a:r>
              <a:rPr lang="en-US" altLang="zh-CN" b="1" dirty="0" smtClean="0">
                <a:solidFill>
                  <a:schemeClr val="tx1"/>
                </a:solidFill>
                <a:latin typeface="Consolas" pitchFamily="49" charset="0"/>
                <a:cs typeface="Consolas" panose="020B0609020204030204" pitchFamily="49" charset="0"/>
              </a:rPr>
              <a:t>(&amp;mu);</a:t>
            </a:r>
            <a:endParaRPr lang="en-U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5" grpId="0" animBg="1"/>
      <p:bldP spid="5" grpId="1" animBg="1"/>
      <p:bldP spid="10" grpId="0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4282" y="1458946"/>
            <a:ext cx="474360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main(</a:t>
            </a:r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</a:t>
            </a:r>
            <a:r>
              <a:rPr lang="en-US" altLang="zh-CN" b="1" dirty="0" err="1" smtClean="0">
                <a:latin typeface="Consolas" pitchFamily="49" charset="0"/>
              </a:rPr>
              <a:t>argc</a:t>
            </a:r>
            <a:r>
              <a:rPr lang="en-US" altLang="zh-CN" b="1" dirty="0" smtClean="0">
                <a:latin typeface="Consolas" pitchFamily="49" charset="0"/>
              </a:rPr>
              <a:t>, char *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[])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[1]);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</a:rPr>
              <a:t>pthread_create</a:t>
            </a:r>
            <a:r>
              <a:rPr lang="en-US" altLang="zh-CN" b="1" dirty="0" smtClean="0">
                <a:latin typeface="Consolas" pitchFamily="49" charset="0"/>
              </a:rPr>
              <a:t>(…, consumer, 0);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[2]);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 {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err="1" smtClean="0">
                <a:latin typeface="Consolas" pitchFamily="49" charset="0"/>
              </a:rPr>
              <a:t>block_read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, 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[3]);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</a:rPr>
              <a:t>(queue, block);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  <a:p>
            <a:r>
              <a:rPr lang="en-US" altLang="zh-CN" b="1" dirty="0" smtClean="0">
                <a:latin typeface="Consolas" pitchFamily="49" charset="0"/>
              </a:rPr>
              <a:t>void *consumer(void *</a:t>
            </a:r>
            <a:r>
              <a:rPr lang="en-US" altLang="zh-CN" b="1" dirty="0" err="1" smtClean="0">
                <a:latin typeface="Consolas" pitchFamily="49" charset="0"/>
              </a:rPr>
              <a:t>arg</a:t>
            </a:r>
            <a:r>
              <a:rPr lang="en-US" altLang="zh-CN" b="1" dirty="0" smtClean="0">
                <a:latin typeface="Consolas" pitchFamily="49" charset="0"/>
              </a:rPr>
              <a:t>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for(;;)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</a:rPr>
              <a:t>(queue);         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compress(block);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Serialization Problem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4429124" y="1071546"/>
            <a:ext cx="4857784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LD_PRELOAD=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parrot.so</a:t>
            </a:r>
            <a:r>
              <a:rPr kumimoji="0" lang="en-US" altLang="zh-CN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 </a:t>
            </a: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pbzip</a:t>
            </a:r>
            <a:r>
              <a:rPr kumimoji="0" lang="en-US" altLang="zh-CN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 2 2 a.txt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4500562" y="1643050"/>
            <a:ext cx="1857388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main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thread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6000760" y="1785926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consumer1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0" name="内容占位符 2"/>
          <p:cNvSpPr txBox="1">
            <a:spLocks/>
          </p:cNvSpPr>
          <p:nvPr/>
        </p:nvSpPr>
        <p:spPr>
          <a:xfrm>
            <a:off x="7572396" y="1785926"/>
            <a:ext cx="1347798" cy="2857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consumer2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57752" y="1643050"/>
            <a:ext cx="4143404" cy="4714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Consolas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29124" y="1071546"/>
            <a:ext cx="4572032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6143636" y="1785926"/>
            <a:ext cx="2714644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TextBox 43"/>
          <p:cNvSpPr txBox="1"/>
          <p:nvPr/>
        </p:nvSpPr>
        <p:spPr>
          <a:xfrm rot="20949777">
            <a:off x="1510917" y="4955894"/>
            <a:ext cx="3437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Observed </a:t>
            </a:r>
            <a:r>
              <a:rPr lang="en-US" altLang="zh-CN" sz="2400" dirty="0" smtClean="0">
                <a:solidFill>
                  <a:srgbClr val="FF0000"/>
                </a:solidFill>
              </a:rPr>
              <a:t>7.7x</a:t>
            </a:r>
            <a:r>
              <a:rPr lang="en-US" altLang="zh-CN" sz="2400" dirty="0" smtClean="0"/>
              <a:t> slowdown with 16 threads in a previous system.</a:t>
            </a:r>
            <a:endParaRPr lang="zh-CN" altLang="en-US" sz="2400" dirty="0"/>
          </a:p>
        </p:txBody>
      </p:sp>
      <p:sp>
        <p:nvSpPr>
          <p:cNvPr id="46" name="矩形 45"/>
          <p:cNvSpPr/>
          <p:nvPr/>
        </p:nvSpPr>
        <p:spPr>
          <a:xfrm>
            <a:off x="6143636" y="1643050"/>
            <a:ext cx="1428760" cy="4714908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00034" y="1785926"/>
            <a:ext cx="4214842" cy="5715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4643438" y="3143248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4643438" y="4572008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6000760" y="2285992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wait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>
          <a:xfrm>
            <a:off x="7358082" y="2714620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wait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9" name="内容占位符 2"/>
          <p:cNvSpPr txBox="1">
            <a:spLocks/>
          </p:cNvSpPr>
          <p:nvPr/>
        </p:nvSpPr>
        <p:spPr>
          <a:xfrm>
            <a:off x="5929322" y="3500438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runnable</a:t>
            </a:r>
            <a:endParaRPr lang="en-US" altLang="zh-CN" b="1" dirty="0" smtClean="0">
              <a:latin typeface="Consolas" pitchFamily="49" charset="0"/>
              <a:cs typeface="Courier New" pitchFamily="49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ret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ompress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30" name="内容占位符 2"/>
          <p:cNvSpPr txBox="1">
            <a:spLocks/>
          </p:cNvSpPr>
          <p:nvPr/>
        </p:nvSpPr>
        <p:spPr>
          <a:xfrm>
            <a:off x="6072198" y="5357826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ompress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14348" y="2857496"/>
            <a:ext cx="278608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14348" y="4214818"/>
            <a:ext cx="2928958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714348" y="4500570"/>
            <a:ext cx="2143140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6143636" y="2285992"/>
            <a:ext cx="2786082" cy="78581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5000628" y="3143248"/>
            <a:ext cx="785818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143636" y="3500438"/>
            <a:ext cx="1357322" cy="100013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6143636" y="5357826"/>
            <a:ext cx="1357322" cy="71438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000628" y="4572008"/>
            <a:ext cx="785818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箭头连接符 40"/>
          <p:cNvCxnSpPr>
            <a:stCxn id="37" idx="3"/>
            <a:endCxn id="38" idx="1"/>
          </p:cNvCxnSpPr>
          <p:nvPr/>
        </p:nvCxnSpPr>
        <p:spPr>
          <a:xfrm>
            <a:off x="5786446" y="3321843"/>
            <a:ext cx="357190" cy="67866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40" idx="3"/>
            <a:endCxn id="39" idx="1"/>
          </p:cNvCxnSpPr>
          <p:nvPr/>
        </p:nvCxnSpPr>
        <p:spPr>
          <a:xfrm>
            <a:off x="5786446" y="4750603"/>
            <a:ext cx="357190" cy="96441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>
            <a:stCxn id="38" idx="1"/>
            <a:endCxn id="40" idx="3"/>
          </p:cNvCxnSpPr>
          <p:nvPr/>
        </p:nvCxnSpPr>
        <p:spPr>
          <a:xfrm rot="10800000" flipV="1">
            <a:off x="5786446" y="4000503"/>
            <a:ext cx="357190" cy="75009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7572396" y="1643050"/>
            <a:ext cx="1428760" cy="4714908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矩形 56"/>
          <p:cNvSpPr/>
          <p:nvPr/>
        </p:nvSpPr>
        <p:spPr>
          <a:xfrm>
            <a:off x="714348" y="4214818"/>
            <a:ext cx="2928958" cy="5715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6143636" y="4214818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6143636" y="5715016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7429520" y="4929198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runnable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20949777">
            <a:off x="1973962" y="4983444"/>
            <a:ext cx="3695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Serialized!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2" animBg="1"/>
      <p:bldP spid="26" grpId="1" animBg="1"/>
      <p:bldP spid="44" grpId="0"/>
      <p:bldP spid="46" grpId="0" animBg="1"/>
      <p:bldP spid="46" grpId="1" animBg="1"/>
      <p:bldP spid="15" grpId="1" animBg="1"/>
      <p:bldP spid="16" grpId="0"/>
      <p:bldP spid="23" grpId="0"/>
      <p:bldP spid="25" grpId="0"/>
      <p:bldP spid="28" grpId="0"/>
      <p:bldP spid="29" grpId="0"/>
      <p:bldP spid="30" grpId="0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4" grpId="0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56" grpId="0" animBg="1"/>
      <p:bldP spid="56" grpId="1" animBg="1"/>
      <p:bldP spid="57" grpId="0" animBg="1"/>
      <p:bldP spid="57" grpId="1" animBg="1"/>
      <p:bldP spid="57" grpId="2" animBg="1"/>
      <p:bldP spid="57" grpId="3" animBg="1"/>
      <p:bldP spid="58" grpId="0" animBg="1"/>
      <p:bldP spid="59" grpId="0" animBg="1"/>
      <p:bldP spid="36" grpId="0"/>
      <p:bldP spid="45" grpId="0"/>
      <p:bldP spid="4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14282" y="1458946"/>
            <a:ext cx="474360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main(</a:t>
            </a:r>
            <a:r>
              <a:rPr lang="en-US" altLang="zh-CN" b="1" dirty="0" err="1" smtClean="0">
                <a:latin typeface="Consolas" pitchFamily="49" charset="0"/>
              </a:rPr>
              <a:t>int</a:t>
            </a:r>
            <a:r>
              <a:rPr lang="en-US" altLang="zh-CN" b="1" dirty="0" smtClean="0">
                <a:latin typeface="Consolas" pitchFamily="49" charset="0"/>
              </a:rPr>
              <a:t> </a:t>
            </a:r>
            <a:r>
              <a:rPr lang="en-US" altLang="zh-CN" b="1" dirty="0" err="1" smtClean="0">
                <a:latin typeface="Consolas" pitchFamily="49" charset="0"/>
              </a:rPr>
              <a:t>argc</a:t>
            </a:r>
            <a:r>
              <a:rPr lang="en-US" altLang="zh-CN" b="1" dirty="0" smtClean="0">
                <a:latin typeface="Consolas" pitchFamily="49" charset="0"/>
              </a:rPr>
              <a:t>, char *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[])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[1]);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err="1" smtClean="0">
                <a:solidFill>
                  <a:srgbClr val="0000FF"/>
                </a:solidFill>
                <a:latin typeface="Consolas" pitchFamily="49" charset="0"/>
              </a:rPr>
              <a:t>pthread_create</a:t>
            </a:r>
            <a:r>
              <a:rPr lang="en-US" altLang="zh-CN" b="1" dirty="0" smtClean="0">
                <a:latin typeface="Consolas" pitchFamily="49" charset="0"/>
              </a:rPr>
              <a:t>(…, consumer, 0);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 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=0; 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&lt;</a:t>
            </a:r>
            <a:r>
              <a:rPr lang="en-US" altLang="zh-CN" b="1" dirty="0" err="1" smtClean="0">
                <a:latin typeface="Consolas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[2]); ++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) {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err="1" smtClean="0">
                <a:latin typeface="Consolas" pitchFamily="49" charset="0"/>
              </a:rPr>
              <a:t>block_read</a:t>
            </a:r>
            <a:r>
              <a:rPr lang="en-US" altLang="zh-CN" b="1" dirty="0" smtClean="0">
                <a:latin typeface="Consolas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</a:rPr>
              <a:t>i</a:t>
            </a:r>
            <a:r>
              <a:rPr lang="en-US" altLang="zh-CN" b="1" dirty="0" smtClean="0">
                <a:latin typeface="Consolas" pitchFamily="49" charset="0"/>
              </a:rPr>
              <a:t>, </a:t>
            </a:r>
            <a:r>
              <a:rPr lang="en-US" altLang="zh-CN" b="1" dirty="0" err="1" smtClean="0">
                <a:latin typeface="Consolas" pitchFamily="49" charset="0"/>
              </a:rPr>
              <a:t>argv</a:t>
            </a:r>
            <a:r>
              <a:rPr lang="en-US" altLang="zh-CN" b="1" dirty="0" smtClean="0">
                <a:latin typeface="Consolas" pitchFamily="49" charset="0"/>
              </a:rPr>
              <a:t>[3]);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</a:rPr>
              <a:t>(queue, block);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  <a:p>
            <a:r>
              <a:rPr lang="en-US" altLang="zh-CN" b="1" dirty="0" smtClean="0">
                <a:latin typeface="Consolas" pitchFamily="49" charset="0"/>
              </a:rPr>
              <a:t>void *consumer(void *</a:t>
            </a:r>
            <a:r>
              <a:rPr lang="en-US" altLang="zh-CN" b="1" dirty="0" err="1" smtClean="0">
                <a:latin typeface="Consolas" pitchFamily="49" charset="0"/>
              </a:rPr>
              <a:t>arg</a:t>
            </a:r>
            <a:r>
              <a:rPr lang="en-US" altLang="zh-CN" b="1" dirty="0" smtClean="0">
                <a:latin typeface="Consolas" pitchFamily="49" charset="0"/>
              </a:rPr>
              <a:t>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for(;;) {</a:t>
            </a:r>
          </a:p>
          <a:p>
            <a:r>
              <a:rPr lang="en-US" altLang="zh-CN" b="1" dirty="0" smtClean="0">
                <a:latin typeface="Consolas" pitchFamily="49" charset="0"/>
              </a:rPr>
              <a:t>    block =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</a:rPr>
              <a:t>(queue);          </a:t>
            </a:r>
            <a:endParaRPr lang="en-US" altLang="zh-CN" b="1" dirty="0" smtClean="0">
              <a:solidFill>
                <a:srgbClr val="009900"/>
              </a:solidFill>
              <a:latin typeface="Consolas" pitchFamily="49" charset="0"/>
            </a:endParaRPr>
          </a:p>
          <a:p>
            <a:r>
              <a:rPr lang="en-US" altLang="zh-CN" b="1" dirty="0" smtClean="0">
                <a:latin typeface="Consolas" pitchFamily="49" charset="0"/>
              </a:rPr>
              <a:t> </a:t>
            </a:r>
          </a:p>
          <a:p>
            <a:r>
              <a:rPr lang="en-US" altLang="zh-CN" b="1" dirty="0" smtClean="0">
                <a:latin typeface="Consolas" pitchFamily="49" charset="0"/>
              </a:rPr>
              <a:t>    compress(block);</a:t>
            </a:r>
          </a:p>
          <a:p>
            <a:r>
              <a:rPr lang="en-US" altLang="zh-CN" b="1" dirty="0" smtClean="0">
                <a:latin typeface="Consolas" pitchFamily="49" charset="0"/>
              </a:rPr>
              <a:t>  }</a:t>
            </a:r>
          </a:p>
          <a:p>
            <a:r>
              <a:rPr lang="en-US" altLang="zh-CN" b="1" dirty="0" smtClean="0">
                <a:latin typeface="Consolas" pitchFamily="49" charset="0"/>
              </a:rPr>
              <a:t>}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Adding Soft Barrier Hints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12" name="内容占位符 2"/>
          <p:cNvSpPr txBox="1">
            <a:spLocks/>
          </p:cNvSpPr>
          <p:nvPr/>
        </p:nvSpPr>
        <p:spPr>
          <a:xfrm>
            <a:off x="4429124" y="1071546"/>
            <a:ext cx="4857784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LD_PRELOAD=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parrot.so</a:t>
            </a:r>
            <a:r>
              <a:rPr kumimoji="0" lang="en-US" altLang="zh-CN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 </a:t>
            </a: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pbzip</a:t>
            </a:r>
            <a:r>
              <a:rPr kumimoji="0" lang="en-US" altLang="zh-CN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 2 2 a.txt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4500562" y="1643050"/>
            <a:ext cx="1857388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main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thread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6000760" y="1785926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consumer1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0" name="内容占位符 2"/>
          <p:cNvSpPr txBox="1">
            <a:spLocks/>
          </p:cNvSpPr>
          <p:nvPr/>
        </p:nvSpPr>
        <p:spPr>
          <a:xfrm>
            <a:off x="7572396" y="1785926"/>
            <a:ext cx="1347798" cy="28575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consumer2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57752" y="1643050"/>
            <a:ext cx="4143404" cy="47149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latin typeface="Consolas" pitchFamily="49" charset="0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4643438" y="3143248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4643438" y="4572008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add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6000760" y="2285992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wait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8" name="内容占位符 2"/>
          <p:cNvSpPr txBox="1">
            <a:spLocks/>
          </p:cNvSpPr>
          <p:nvPr/>
        </p:nvSpPr>
        <p:spPr>
          <a:xfrm>
            <a:off x="7358082" y="2714620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wait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29" name="内容占位符 2"/>
          <p:cNvSpPr txBox="1">
            <a:spLocks/>
          </p:cNvSpPr>
          <p:nvPr/>
        </p:nvSpPr>
        <p:spPr>
          <a:xfrm>
            <a:off x="6000760" y="3643314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ret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err="1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soba_wait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14348" y="3143248"/>
            <a:ext cx="278608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714348" y="4500570"/>
            <a:ext cx="2928958" cy="57150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714348" y="5072074"/>
            <a:ext cx="2143140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5000628" y="3143248"/>
            <a:ext cx="785818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143636" y="3643314"/>
            <a:ext cx="1500198" cy="71438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5000628" y="4572008"/>
            <a:ext cx="785818" cy="35719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1" name="直接箭头连接符 40"/>
          <p:cNvCxnSpPr>
            <a:stCxn id="37" idx="3"/>
            <a:endCxn id="38" idx="1"/>
          </p:cNvCxnSpPr>
          <p:nvPr/>
        </p:nvCxnSpPr>
        <p:spPr>
          <a:xfrm>
            <a:off x="5786446" y="3321843"/>
            <a:ext cx="357190" cy="67866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40" idx="3"/>
            <a:endCxn id="70" idx="1"/>
          </p:cNvCxnSpPr>
          <p:nvPr/>
        </p:nvCxnSpPr>
        <p:spPr>
          <a:xfrm>
            <a:off x="5786446" y="4750603"/>
            <a:ext cx="1643074" cy="607223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48"/>
          <p:cNvCxnSpPr>
            <a:stCxn id="38" idx="1"/>
            <a:endCxn id="40" idx="3"/>
          </p:cNvCxnSpPr>
          <p:nvPr/>
        </p:nvCxnSpPr>
        <p:spPr>
          <a:xfrm rot="10800000" flipV="1">
            <a:off x="5786446" y="4000503"/>
            <a:ext cx="357190" cy="75009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内容占位符 2"/>
          <p:cNvSpPr txBox="1">
            <a:spLocks/>
          </p:cNvSpPr>
          <p:nvPr/>
        </p:nvSpPr>
        <p:spPr>
          <a:xfrm>
            <a:off x="428596" y="1714488"/>
            <a:ext cx="3857652" cy="50006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s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oba</a:t>
            </a:r>
            <a:r>
              <a:rPr lang="en-US" altLang="zh-CN" b="1" dirty="0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_init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atoi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</a:t>
            </a:r>
            <a:r>
              <a:rPr lang="en-US" altLang="zh-CN" b="1" dirty="0" err="1" smtClean="0">
                <a:latin typeface="Consolas" pitchFamily="49" charset="0"/>
                <a:cs typeface="Courier New" pitchFamily="49" charset="0"/>
              </a:rPr>
              <a:t>artv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[1]));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714348" y="4714884"/>
            <a:ext cx="3357586" cy="50006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s</a:t>
            </a:r>
            <a:r>
              <a:rPr kumimoji="0" lang="en-US" altLang="zh-CN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60093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oba</a:t>
            </a:r>
            <a:r>
              <a:rPr lang="en-US" altLang="zh-CN" b="1" dirty="0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_wait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();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00034" y="1785926"/>
            <a:ext cx="3214710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46"/>
          <p:cNvSpPr/>
          <p:nvPr/>
        </p:nvSpPr>
        <p:spPr>
          <a:xfrm>
            <a:off x="714348" y="4786322"/>
            <a:ext cx="171451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7286644" y="5000636"/>
            <a:ext cx="1785950" cy="42862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  <a:cs typeface="Courier New" pitchFamily="49" charset="0"/>
              </a:rPr>
              <a:t>get</a:t>
            </a: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() ret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err="1" smtClean="0">
                <a:solidFill>
                  <a:srgbClr val="D60093"/>
                </a:solidFill>
                <a:latin typeface="Consolas" pitchFamily="49" charset="0"/>
                <a:cs typeface="Courier New" pitchFamily="49" charset="0"/>
              </a:rPr>
              <a:t>soba_wait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urier New" pitchFamily="49" charset="0"/>
              </a:rPr>
              <a:t>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429520" y="5000636"/>
            <a:ext cx="1500198" cy="71438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6010284" y="5857892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compress()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7510482" y="5857892"/>
            <a:ext cx="1562112" cy="35719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b="1" dirty="0" smtClean="0">
                <a:latin typeface="Consolas" pitchFamily="49" charset="0"/>
                <a:cs typeface="Courier New" pitchFamily="49" charset="0"/>
              </a:rPr>
              <a:t>compress()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urier New" pitchFamily="49" charset="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081722" y="5929330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6" name="矩形 75"/>
          <p:cNvSpPr/>
          <p:nvPr/>
        </p:nvSpPr>
        <p:spPr>
          <a:xfrm>
            <a:off x="7572396" y="5929330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TextBox 34"/>
          <p:cNvSpPr txBox="1"/>
          <p:nvPr/>
        </p:nvSpPr>
        <p:spPr>
          <a:xfrm rot="20949777">
            <a:off x="1447263" y="5717521"/>
            <a:ext cx="3437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Only 0.8% overhead!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16" grpId="0"/>
      <p:bldP spid="23" grpId="0"/>
      <p:bldP spid="25" grpId="0"/>
      <p:bldP spid="28" grpId="0"/>
      <p:bldP spid="29" grpId="0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7" grpId="0" animBg="1"/>
      <p:bldP spid="37" grpId="1" animBg="1"/>
      <p:bldP spid="38" grpId="0" animBg="1"/>
      <p:bldP spid="38" grpId="1" animBg="1"/>
      <p:bldP spid="40" grpId="0" animBg="1"/>
      <p:bldP spid="40" grpId="1" animBg="1"/>
      <p:bldP spid="36" grpId="0"/>
      <p:bldP spid="43" grpId="0"/>
      <p:bldP spid="45" grpId="0" animBg="1"/>
      <p:bldP spid="45" grpId="1" animBg="1"/>
      <p:bldP spid="47" grpId="0" animBg="1"/>
      <p:bldP spid="47" grpId="1" animBg="1"/>
      <p:bldP spid="47" grpId="3" animBg="1"/>
      <p:bldP spid="69" grpId="0"/>
      <p:bldP spid="70" grpId="0" animBg="1"/>
      <p:bldP spid="70" grpId="1" animBg="1"/>
      <p:bldP spid="72" grpId="0"/>
      <p:bldP spid="73" grpId="0"/>
      <p:bldP spid="75" grpId="0" animBg="1"/>
      <p:bldP spid="76" grpId="0" animBg="1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Hint: Soft Barrier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Usage</a:t>
            </a:r>
          </a:p>
          <a:p>
            <a:pPr lvl="1"/>
            <a:r>
              <a:rPr lang="en-US" altLang="zh-CN" b="1" i="1" dirty="0" smtClean="0"/>
              <a:t>Co-schedule</a:t>
            </a:r>
            <a:r>
              <a:rPr lang="en-US" altLang="zh-CN" dirty="0" smtClean="0"/>
              <a:t> threads at core computations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Interface</a:t>
            </a:r>
          </a:p>
          <a:p>
            <a:pPr lvl="1"/>
            <a:r>
              <a:rPr lang="en-US" altLang="zh-CN" dirty="0" smtClean="0"/>
              <a:t>void </a:t>
            </a:r>
            <a:r>
              <a:rPr lang="en-US" altLang="zh-CN" b="1" dirty="0" err="1" smtClean="0">
                <a:solidFill>
                  <a:srgbClr val="D60093"/>
                </a:solidFill>
              </a:rPr>
              <a:t>soba_init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size, void *id = 0,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timeout = 20);</a:t>
            </a:r>
          </a:p>
          <a:p>
            <a:pPr lvl="1"/>
            <a:r>
              <a:rPr lang="en-US" altLang="zh-CN" dirty="0" smtClean="0"/>
              <a:t>void </a:t>
            </a:r>
            <a:r>
              <a:rPr lang="en-US" altLang="zh-CN" b="1" dirty="0" err="1" smtClean="0">
                <a:solidFill>
                  <a:srgbClr val="D60093"/>
                </a:solidFill>
              </a:rPr>
              <a:t>soba_wait</a:t>
            </a:r>
            <a:r>
              <a:rPr lang="en-US" altLang="zh-CN" dirty="0" smtClean="0"/>
              <a:t>(void *id = 0);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Can also benefit</a:t>
            </a:r>
          </a:p>
          <a:p>
            <a:pPr lvl="1"/>
            <a:r>
              <a:rPr lang="en-US" altLang="zh-CN" dirty="0" smtClean="0"/>
              <a:t>Other similar systems, and traditional OS schedulers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Performance Hint:</a:t>
            </a:r>
            <a:br>
              <a:rPr lang="en-US" altLang="zh-CN" dirty="0" smtClean="0"/>
            </a:br>
            <a:r>
              <a:rPr lang="en-US" altLang="zh-CN" dirty="0" smtClean="0"/>
              <a:t>Performance Critical Section (PCS)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dirty="0" smtClean="0"/>
              <a:t>Optimize Low level synchronizations</a:t>
            </a:r>
          </a:p>
          <a:p>
            <a:pPr lvl="1"/>
            <a:r>
              <a:rPr lang="en-US" altLang="zh-CN" dirty="0" smtClean="0"/>
              <a:t>E.g., </a:t>
            </a:r>
            <a:r>
              <a:rPr lang="en-US" altLang="zh-CN" sz="2200" dirty="0" smtClean="0">
                <a:latin typeface="Consolas" pitchFamily="49" charset="0"/>
              </a:rPr>
              <a:t>{lock(); x++; unlock();}</a:t>
            </a:r>
          </a:p>
          <a:p>
            <a:pPr lvl="8"/>
            <a:endParaRPr lang="en-US" altLang="zh-CN" dirty="0" smtClean="0"/>
          </a:p>
          <a:p>
            <a:r>
              <a:rPr lang="en-US" altLang="zh-CN" sz="3200" dirty="0" smtClean="0"/>
              <a:t>Usage</a:t>
            </a:r>
          </a:p>
          <a:p>
            <a:pPr lvl="1"/>
            <a:r>
              <a:rPr lang="en-US" altLang="zh-CN" dirty="0" smtClean="0"/>
              <a:t>Get through these sections fast by ignoring round-robin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Interface</a:t>
            </a:r>
          </a:p>
          <a:p>
            <a:pPr lvl="1"/>
            <a:r>
              <a:rPr lang="en-US" altLang="zh-CN" dirty="0" smtClean="0"/>
              <a:t>void </a:t>
            </a:r>
            <a:r>
              <a:rPr lang="en-US" altLang="zh-CN" b="1" dirty="0" err="1" smtClean="0">
                <a:solidFill>
                  <a:srgbClr val="D60093"/>
                </a:solidFill>
              </a:rPr>
              <a:t>pcs_enter</a:t>
            </a:r>
            <a:r>
              <a:rPr lang="en-US" altLang="zh-CN" dirty="0" smtClean="0"/>
              <a:t>();</a:t>
            </a:r>
          </a:p>
          <a:p>
            <a:pPr lvl="1"/>
            <a:r>
              <a:rPr lang="en-US" altLang="zh-CN" dirty="0" smtClean="0"/>
              <a:t>void </a:t>
            </a:r>
            <a:r>
              <a:rPr lang="en-US" altLang="zh-CN" b="1" dirty="0" err="1" smtClean="0">
                <a:solidFill>
                  <a:srgbClr val="D60093"/>
                </a:solidFill>
              </a:rPr>
              <a:t>pcs_exit</a:t>
            </a:r>
            <a:r>
              <a:rPr lang="en-US" altLang="zh-CN" dirty="0" smtClean="0"/>
              <a:t>();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And can check</a:t>
            </a:r>
          </a:p>
          <a:p>
            <a:pPr lvl="1"/>
            <a:r>
              <a:rPr lang="en-US" altLang="zh-CN" dirty="0" smtClean="0"/>
              <a:t>Use model checking tools to completely check schedules in PCS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Performance of Parrot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Effectiveness of performance hints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Improvement on model checking coverage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A wide range of 108 programs: </a:t>
            </a:r>
            <a:r>
              <a:rPr lang="en-US" altLang="zh-CN" b="1" i="1" dirty="0" smtClean="0"/>
              <a:t>10x more, and complete</a:t>
            </a:r>
          </a:p>
          <a:p>
            <a:pPr lvl="1"/>
            <a:r>
              <a:rPr lang="en-US" altLang="zh-CN" dirty="0" smtClean="0"/>
              <a:t>55 real-world software: </a:t>
            </a:r>
            <a:r>
              <a:rPr lang="en-US" altLang="zh-CN" dirty="0" err="1" smtClean="0"/>
              <a:t>BerkeleyDB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OpenLDAP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MPlayer</a:t>
            </a:r>
            <a:r>
              <a:rPr lang="en-US" altLang="zh-CN" dirty="0" smtClean="0"/>
              <a:t>, etc.</a:t>
            </a:r>
          </a:p>
          <a:p>
            <a:pPr lvl="1"/>
            <a:r>
              <a:rPr lang="en-US" altLang="zh-CN" dirty="0" smtClean="0"/>
              <a:t>53 benchmark programs: Parsec, Splash2x, Phoenix, NPB.</a:t>
            </a:r>
          </a:p>
          <a:p>
            <a:pPr lvl="1"/>
            <a:r>
              <a:rPr lang="en-US" altLang="zh-CN" b="1" i="1" dirty="0" smtClean="0"/>
              <a:t>Rich thread idioms</a:t>
            </a:r>
            <a:r>
              <a:rPr lang="en-US" altLang="zh-CN" dirty="0" smtClean="0"/>
              <a:t>: </a:t>
            </a:r>
            <a:r>
              <a:rPr lang="en-US" altLang="zh-CN" dirty="0" err="1" smtClean="0"/>
              <a:t>Pthreads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OpenMP</a:t>
            </a:r>
            <a:r>
              <a:rPr lang="en-US" altLang="zh-CN" dirty="0" smtClean="0"/>
              <a:t>, data partition, fork-join, pipeline, map-reduce, and </a:t>
            </a:r>
            <a:r>
              <a:rPr lang="en-US" altLang="zh-CN" dirty="0" err="1" smtClean="0"/>
              <a:t>workpile</a:t>
            </a:r>
            <a:r>
              <a:rPr lang="en-US" altLang="zh-CN" dirty="0" smtClean="0"/>
              <a:t>. 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Concurrency setup</a:t>
            </a:r>
          </a:p>
          <a:p>
            <a:pPr lvl="1"/>
            <a:r>
              <a:rPr lang="en-US" altLang="zh-CN" dirty="0" smtClean="0"/>
              <a:t>Machine: 24 cores with Linux 3.2.0</a:t>
            </a:r>
          </a:p>
          <a:p>
            <a:pPr lvl="1"/>
            <a:r>
              <a:rPr lang="en-US" altLang="zh-CN" dirty="0" smtClean="0"/>
              <a:t># of threads: 16 or 24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Inputs</a:t>
            </a:r>
          </a:p>
          <a:p>
            <a:pPr lvl="1"/>
            <a:r>
              <a:rPr lang="en-US" altLang="zh-CN" dirty="0" smtClean="0"/>
              <a:t>At least 3 input sizes (small, medium, large) per program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" name="图表 38"/>
          <p:cNvGraphicFramePr/>
          <p:nvPr/>
        </p:nvGraphicFramePr>
        <p:xfrm>
          <a:off x="304800" y="1285860"/>
          <a:ext cx="8839200" cy="3619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Performance of Parrot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344084" y="4714884"/>
            <a:ext cx="1156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/>
              <a:t>ImageMagick</a:t>
            </a:r>
            <a:endParaRPr lang="zh-CN" alt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786050" y="4714884"/>
            <a:ext cx="1706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GNU C++ Parallel STL</a:t>
            </a:r>
            <a:endParaRPr lang="zh-CN" alt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5143504" y="4714884"/>
            <a:ext cx="655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Parsec</a:t>
            </a:r>
            <a:endParaRPr lang="zh-CN" alt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193563" y="4714884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Splash2-x</a:t>
            </a:r>
            <a:endParaRPr lang="zh-CN" alt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7358082" y="4736909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Phoenix</a:t>
            </a:r>
            <a:endParaRPr lang="zh-CN" alt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8367440" y="4736909"/>
            <a:ext cx="490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NPB</a:t>
            </a:r>
            <a:endParaRPr lang="zh-CN" altLang="en-US" sz="1400" dirty="0"/>
          </a:p>
        </p:txBody>
      </p:sp>
      <p:sp>
        <p:nvSpPr>
          <p:cNvPr id="22" name="矩形 21"/>
          <p:cNvSpPr/>
          <p:nvPr/>
        </p:nvSpPr>
        <p:spPr>
          <a:xfrm>
            <a:off x="1357290" y="1214422"/>
            <a:ext cx="1071570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428860" y="1214422"/>
            <a:ext cx="2428892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857752" y="1357298"/>
            <a:ext cx="1214446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6072198" y="1142984"/>
            <a:ext cx="1071570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7143768" y="1214422"/>
            <a:ext cx="1071570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8215338" y="1214422"/>
            <a:ext cx="1071570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TextBox 27"/>
          <p:cNvSpPr txBox="1"/>
          <p:nvPr/>
        </p:nvSpPr>
        <p:spPr>
          <a:xfrm rot="5400000">
            <a:off x="-245051" y="5459969"/>
            <a:ext cx="109895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berkeley</a:t>
            </a:r>
            <a:r>
              <a:rPr lang="en-US" altLang="zh-CN" sz="1500" dirty="0" smtClean="0"/>
              <a:t> db</a:t>
            </a:r>
            <a:endParaRPr lang="zh-CN" altLang="en-US" sz="1500" dirty="0"/>
          </a:p>
        </p:txBody>
      </p:sp>
      <p:sp>
        <p:nvSpPr>
          <p:cNvPr id="29" name="TextBox 28"/>
          <p:cNvSpPr txBox="1"/>
          <p:nvPr/>
        </p:nvSpPr>
        <p:spPr>
          <a:xfrm rot="5400000">
            <a:off x="23693" y="5371515"/>
            <a:ext cx="9220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openldap</a:t>
            </a:r>
            <a:endParaRPr lang="zh-CN" altLang="en-US" sz="1500" dirty="0"/>
          </a:p>
        </p:txBody>
      </p:sp>
      <p:sp>
        <p:nvSpPr>
          <p:cNvPr id="30" name="TextBox 29"/>
          <p:cNvSpPr txBox="1"/>
          <p:nvPr/>
        </p:nvSpPr>
        <p:spPr>
          <a:xfrm rot="5400000">
            <a:off x="340791" y="5195893"/>
            <a:ext cx="56682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redis</a:t>
            </a:r>
            <a:endParaRPr lang="zh-CN" altLang="en-US" sz="1500" dirty="0"/>
          </a:p>
        </p:txBody>
      </p:sp>
      <p:sp>
        <p:nvSpPr>
          <p:cNvPr id="31" name="TextBox 30"/>
          <p:cNvSpPr txBox="1"/>
          <p:nvPr/>
        </p:nvSpPr>
        <p:spPr>
          <a:xfrm rot="5400000">
            <a:off x="313172" y="5401171"/>
            <a:ext cx="9813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mencoder</a:t>
            </a:r>
            <a:endParaRPr lang="zh-CN" altLang="en-US" sz="1500" dirty="0"/>
          </a:p>
        </p:txBody>
      </p:sp>
      <p:sp>
        <p:nvSpPr>
          <p:cNvPr id="32" name="TextBox 31"/>
          <p:cNvSpPr txBox="1"/>
          <p:nvPr/>
        </p:nvSpPr>
        <p:spPr>
          <a:xfrm rot="5400000">
            <a:off x="216857" y="5683909"/>
            <a:ext cx="15468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/>
              <a:t>pbzip2_compress</a:t>
            </a:r>
            <a:endParaRPr lang="zh-CN" altLang="en-US" sz="1500" dirty="0"/>
          </a:p>
        </p:txBody>
      </p:sp>
      <p:sp>
        <p:nvSpPr>
          <p:cNvPr id="33" name="TextBox 32"/>
          <p:cNvSpPr txBox="1"/>
          <p:nvPr/>
        </p:nvSpPr>
        <p:spPr>
          <a:xfrm rot="5400000">
            <a:off x="289680" y="5782494"/>
            <a:ext cx="174400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smtClean="0"/>
              <a:t>pbzip2_decompress</a:t>
            </a:r>
            <a:endParaRPr lang="zh-CN" altLang="en-US" sz="1500" dirty="0"/>
          </a:p>
        </p:txBody>
      </p:sp>
      <p:sp>
        <p:nvSpPr>
          <p:cNvPr id="34" name="TextBox 33"/>
          <p:cNvSpPr txBox="1"/>
          <p:nvPr/>
        </p:nvSpPr>
        <p:spPr>
          <a:xfrm rot="5400000">
            <a:off x="994257" y="5253537"/>
            <a:ext cx="68865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pfscan</a:t>
            </a:r>
            <a:endParaRPr lang="zh-CN" altLang="en-US" sz="1500" dirty="0"/>
          </a:p>
        </p:txBody>
      </p:sp>
      <p:sp>
        <p:nvSpPr>
          <p:cNvPr id="35" name="TextBox 34"/>
          <p:cNvSpPr txBox="1"/>
          <p:nvPr/>
        </p:nvSpPr>
        <p:spPr>
          <a:xfrm rot="5400000">
            <a:off x="1257133" y="5174477"/>
            <a:ext cx="52347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500" dirty="0" err="1" smtClean="0"/>
              <a:t>aget</a:t>
            </a:r>
            <a:endParaRPr lang="zh-CN" altLang="en-US" sz="1500" dirty="0"/>
          </a:p>
        </p:txBody>
      </p:sp>
      <p:cxnSp>
        <p:nvCxnSpPr>
          <p:cNvPr id="37" name="直接连接符 36"/>
          <p:cNvCxnSpPr/>
          <p:nvPr/>
        </p:nvCxnSpPr>
        <p:spPr>
          <a:xfrm rot="10800000" flipV="1">
            <a:off x="142844" y="4786322"/>
            <a:ext cx="571504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rot="16200000" flipH="1">
            <a:off x="1250133" y="4822041"/>
            <a:ext cx="357190" cy="2857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357158" y="928670"/>
            <a:ext cx="285752" cy="38576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-1387245" y="2684730"/>
            <a:ext cx="3262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Normalized Execution Time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 rot="16200000">
            <a:off x="330758" y="4530219"/>
            <a:ext cx="42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40" name="TextBox 39"/>
          <p:cNvSpPr txBox="1"/>
          <p:nvPr/>
        </p:nvSpPr>
        <p:spPr>
          <a:xfrm rot="16200000">
            <a:off x="330758" y="3672961"/>
            <a:ext cx="42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 rot="16200000">
            <a:off x="312123" y="2815705"/>
            <a:ext cx="42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 rot="16200000">
            <a:off x="312123" y="1958449"/>
            <a:ext cx="42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 rot="16200000">
            <a:off x="312123" y="1172631"/>
            <a:ext cx="428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cxnSp>
        <p:nvCxnSpPr>
          <p:cNvPr id="49" name="直接连接符 48"/>
          <p:cNvCxnSpPr/>
          <p:nvPr/>
        </p:nvCxnSpPr>
        <p:spPr>
          <a:xfrm rot="10800000">
            <a:off x="642911" y="3856039"/>
            <a:ext cx="8429653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Effectiveness of Performance Hints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500034" y="1714488"/>
          <a:ext cx="822960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7716"/>
                <a:gridCol w="1659216"/>
                <a:gridCol w="1138042"/>
                <a:gridCol w="1428760"/>
                <a:gridCol w="1585867"/>
              </a:tblGrid>
              <a:tr h="370840">
                <a:tc>
                  <a:txBody>
                    <a:bodyPr/>
                    <a:lstStyle/>
                    <a:p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# programs requiring</a:t>
                      </a:r>
                      <a:r>
                        <a:rPr lang="en-US" altLang="zh-CN" sz="2400" baseline="0" dirty="0" smtClean="0"/>
                        <a:t> hints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# lines</a:t>
                      </a:r>
                      <a:r>
                        <a:rPr lang="en-US" altLang="zh-CN" sz="2400" baseline="0" dirty="0" smtClean="0"/>
                        <a:t> of hints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Overhead /</a:t>
                      </a:r>
                      <a:r>
                        <a:rPr lang="en-US" altLang="zh-CN" sz="2400" dirty="0" err="1" smtClean="0"/>
                        <a:t>wo</a:t>
                      </a:r>
                      <a:r>
                        <a:rPr lang="en-US" altLang="zh-CN" sz="2400" dirty="0" smtClean="0"/>
                        <a:t> </a:t>
                      </a:r>
                      <a:r>
                        <a:rPr lang="en-US" altLang="zh-CN" sz="2400" baseline="0" dirty="0" smtClean="0"/>
                        <a:t>hints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Overhead /w hints</a:t>
                      </a:r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Soft barrier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81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87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484%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9.0%</a:t>
                      </a:r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Performance</a:t>
                      </a:r>
                      <a:r>
                        <a:rPr lang="en-US" altLang="zh-CN" sz="2400" baseline="0" dirty="0" smtClean="0"/>
                        <a:t> critical section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22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830%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42.1%</a:t>
                      </a:r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Total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90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109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510%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11.9%</a:t>
                      </a:r>
                      <a:endParaRPr lang="zh-CN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66" y="5086191"/>
            <a:ext cx="8501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Time</a:t>
            </a:r>
            <a:r>
              <a:rPr lang="en-US" altLang="zh-CN" sz="2400" dirty="0" smtClean="0"/>
              <a:t>: 0.5~2 hours per program, mostly by inexperienced students.</a:t>
            </a:r>
          </a:p>
          <a:p>
            <a:r>
              <a:rPr lang="en-US" altLang="zh-CN" sz="2400" b="1" dirty="0" smtClean="0"/>
              <a:t># Lines</a:t>
            </a:r>
            <a:r>
              <a:rPr lang="en-US" altLang="zh-CN" sz="2400" dirty="0" smtClean="0"/>
              <a:t>: In average, 1.2 lines per program.</a:t>
            </a:r>
          </a:p>
          <a:p>
            <a:r>
              <a:rPr lang="en-US" altLang="zh-CN" sz="2400" b="1" dirty="0" smtClean="0"/>
              <a:t>How</a:t>
            </a:r>
            <a:r>
              <a:rPr lang="en-US" altLang="zh-CN" sz="2400" dirty="0" smtClean="0"/>
              <a:t>: deterministic performance debugging + idiom patterns.</a:t>
            </a:r>
          </a:p>
        </p:txBody>
      </p:sp>
      <p:sp>
        <p:nvSpPr>
          <p:cNvPr id="6" name="矩形 5"/>
          <p:cNvSpPr/>
          <p:nvPr/>
        </p:nvSpPr>
        <p:spPr>
          <a:xfrm>
            <a:off x="2928926" y="1714488"/>
            <a:ext cx="1571636" cy="2928958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643438" y="1714488"/>
            <a:ext cx="1000132" cy="2928958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786446" y="1714488"/>
            <a:ext cx="1285884" cy="2928958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7215206" y="1714488"/>
            <a:ext cx="1285884" cy="2928958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572000" y="1285860"/>
            <a:ext cx="1285884" cy="3643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715008" y="1285860"/>
            <a:ext cx="1428760" cy="3643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7143768" y="1285860"/>
            <a:ext cx="1714512" cy="3643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 animBg="1"/>
      <p:bldP spid="7" grpId="0" animBg="1"/>
      <p:bldP spid="10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Improving </a:t>
            </a:r>
            <a:r>
              <a:rPr lang="en-US" altLang="zh-CN" dirty="0" err="1" smtClean="0"/>
              <a:t>Dbug’s</a:t>
            </a:r>
            <a:r>
              <a:rPr lang="en-US" altLang="zh-CN" dirty="0" smtClean="0"/>
              <a:t> Coverage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Model checking: systematically explore schedules</a:t>
            </a:r>
          </a:p>
          <a:p>
            <a:pPr lvl="1"/>
            <a:r>
              <a:rPr lang="en-US" altLang="zh-CN" dirty="0" smtClean="0"/>
              <a:t>E.g., </a:t>
            </a:r>
            <a:r>
              <a:rPr lang="en-US" altLang="zh-CN" sz="1800" dirty="0" smtClean="0"/>
              <a:t>[</a:t>
            </a:r>
            <a:r>
              <a:rPr lang="en-US" altLang="zh-CN" sz="1800" dirty="0" err="1" smtClean="0"/>
              <a:t>Dpor</a:t>
            </a:r>
            <a:r>
              <a:rPr lang="en-US" altLang="zh-CN" sz="1800" dirty="0" smtClean="0"/>
              <a:t> POPL 05] [Explode OSDI 06] [</a:t>
            </a:r>
            <a:r>
              <a:rPr lang="en-US" altLang="zh-CN" sz="1800" dirty="0" err="1" smtClean="0"/>
              <a:t>MaceMC</a:t>
            </a:r>
            <a:r>
              <a:rPr lang="en-US" altLang="zh-CN" sz="1800" dirty="0" smtClean="0"/>
              <a:t> NSDI 07] [Chess OSDI 08] [</a:t>
            </a:r>
            <a:r>
              <a:rPr lang="en-US" altLang="zh-CN" sz="1800" dirty="0" err="1" smtClean="0"/>
              <a:t>Modist</a:t>
            </a:r>
            <a:r>
              <a:rPr lang="en-US" altLang="zh-CN" sz="1800" dirty="0" smtClean="0"/>
              <a:t> NSDI 09] [Demeter SOSP 11] [</a:t>
            </a:r>
            <a:r>
              <a:rPr lang="en-US" altLang="zh-CN" sz="1800" dirty="0" err="1" smtClean="0"/>
              <a:t>Dbug</a:t>
            </a:r>
            <a:r>
              <a:rPr lang="en-US" altLang="zh-CN" sz="1800" dirty="0" smtClean="0"/>
              <a:t> SPIN 11]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Challenge: state-space explosion </a:t>
            </a:r>
            <a:r>
              <a:rPr lang="en-US" altLang="zh-CN" dirty="0" smtClean="0">
                <a:sym typeface="Wingdings" pitchFamily="2" charset="2"/>
              </a:rPr>
              <a:t> </a:t>
            </a:r>
            <a:r>
              <a:rPr lang="en-US" altLang="zh-CN" b="1" i="1" dirty="0" smtClean="0">
                <a:sym typeface="Wingdings" pitchFamily="2" charset="2"/>
              </a:rPr>
              <a:t>poor</a:t>
            </a:r>
            <a:r>
              <a:rPr lang="en-US" altLang="zh-CN" dirty="0" smtClean="0">
                <a:sym typeface="Wingdings" pitchFamily="2" charset="2"/>
              </a:rPr>
              <a:t> coverage</a:t>
            </a:r>
            <a:endParaRPr lang="en-US" altLang="zh-CN" dirty="0" smtClean="0"/>
          </a:p>
          <a:p>
            <a:pPr lvl="8"/>
            <a:endParaRPr lang="en-US" altLang="zh-CN" dirty="0" smtClean="0"/>
          </a:p>
          <a:p>
            <a:r>
              <a:rPr lang="en-US" altLang="zh-CN" dirty="0" err="1" smtClean="0"/>
              <a:t>Parrot+Dbug</a:t>
            </a:r>
            <a:r>
              <a:rPr lang="en-US" altLang="zh-CN" dirty="0" smtClean="0"/>
              <a:t> Integration</a:t>
            </a:r>
          </a:p>
          <a:p>
            <a:pPr lvl="1"/>
            <a:r>
              <a:rPr lang="en-US" altLang="zh-CN" dirty="0" smtClean="0"/>
              <a:t>Verified 99 of 108 programs under test setup (1 day)</a:t>
            </a:r>
          </a:p>
          <a:p>
            <a:pPr lvl="2"/>
            <a:r>
              <a:rPr lang="en-US" altLang="zh-CN" dirty="0" err="1" smtClean="0"/>
              <a:t>Dbug</a:t>
            </a:r>
            <a:r>
              <a:rPr lang="en-US" altLang="zh-CN" dirty="0" smtClean="0"/>
              <a:t> alone verified only 43</a:t>
            </a:r>
          </a:p>
          <a:p>
            <a:pPr lvl="1"/>
            <a:r>
              <a:rPr lang="en-US" altLang="zh-CN" dirty="0" smtClean="0"/>
              <a:t>Reduced the number of schedules for 56 programs by 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 ~ </a:t>
            </a:r>
            <a:r>
              <a:rPr lang="en-US" dirty="0" smtClean="0"/>
              <a:t>10</a:t>
            </a:r>
            <a:r>
              <a:rPr lang="en-US" baseline="30000" dirty="0" smtClean="0"/>
              <a:t>19734  </a:t>
            </a:r>
            <a:r>
              <a:rPr lang="en-US" altLang="zh-CN" dirty="0" smtClean="0"/>
              <a:t>(not a typo</a:t>
            </a:r>
            <a:r>
              <a:rPr lang="en-US" altLang="zh-CN" dirty="0" smtClean="0">
                <a:sym typeface="Wingdings" pitchFamily="2" charset="2"/>
              </a:rPr>
              <a:t>!</a:t>
            </a:r>
            <a:r>
              <a:rPr lang="en-US" altLang="zh-CN" dirty="0" smtClean="0"/>
              <a:t>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Parrot Preview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Multithreading: hard to get right</a:t>
            </a:r>
          </a:p>
          <a:p>
            <a:pPr lvl="1"/>
            <a:r>
              <a:rPr lang="en-US" altLang="zh-CN" dirty="0" smtClean="0"/>
              <a:t>Key reason: </a:t>
            </a:r>
            <a:r>
              <a:rPr lang="en-US" altLang="zh-CN" b="1" i="1" dirty="0" smtClean="0"/>
              <a:t>too many </a:t>
            </a:r>
            <a:r>
              <a:rPr lang="en-US" altLang="zh-CN" dirty="0" smtClean="0"/>
              <a:t>thread </a:t>
            </a:r>
            <a:r>
              <a:rPr lang="en-US" altLang="zh-CN" dirty="0" err="1" smtClean="0"/>
              <a:t>interleavings</a:t>
            </a:r>
            <a:r>
              <a:rPr lang="en-US" altLang="zh-CN" dirty="0" smtClean="0"/>
              <a:t>, or schedules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Techniques to reduce the number of schedule</a:t>
            </a:r>
          </a:p>
          <a:p>
            <a:pPr lvl="1"/>
            <a:r>
              <a:rPr lang="en-US" altLang="zh-CN" dirty="0" smtClean="0"/>
              <a:t>Deterministic Multithreading (DMT)</a:t>
            </a:r>
          </a:p>
          <a:p>
            <a:pPr lvl="1"/>
            <a:r>
              <a:rPr lang="en-US" altLang="zh-CN" dirty="0" smtClean="0"/>
              <a:t>Stable Multithreading (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Challenges: too slow or too complicated to deploy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Parrot: a practical 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 runtime</a:t>
            </a:r>
          </a:p>
          <a:p>
            <a:pPr lvl="1"/>
            <a:r>
              <a:rPr lang="en-US" altLang="zh-CN" dirty="0" smtClean="0"/>
              <a:t>Fast and deployable: effective </a:t>
            </a:r>
            <a:r>
              <a:rPr lang="en-US" altLang="zh-CN" b="1" i="1" dirty="0" smtClean="0"/>
              <a:t>performance hints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Greatly improve reliability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latin typeface="Consolas" pitchFamily="49" charset="0"/>
                <a:hlinkClick r:id="rId3"/>
              </a:rPr>
              <a:t>http://github.com/columbia/smt-mc</a:t>
            </a:r>
            <a:endParaRPr lang="en-US" altLang="zh-CN" dirty="0" smtClean="0">
              <a:latin typeface="Consolas" pitchFamily="49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and 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Multithreading: too many schedules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Parrot: a practical 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 runtime system</a:t>
            </a:r>
          </a:p>
          <a:p>
            <a:pPr lvl="1"/>
            <a:r>
              <a:rPr lang="en-US" altLang="zh-CN" dirty="0" smtClean="0"/>
              <a:t>Well-defined round-robin synchronization schedules</a:t>
            </a:r>
          </a:p>
          <a:p>
            <a:pPr lvl="1"/>
            <a:r>
              <a:rPr lang="en-US" altLang="zh-CN" b="1" i="1" dirty="0" smtClean="0"/>
              <a:t>Performance hints</a:t>
            </a:r>
            <a:r>
              <a:rPr lang="en-US" altLang="zh-CN" dirty="0" smtClean="0"/>
              <a:t>: flexibly optimize performance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Thorough evaluation</a:t>
            </a:r>
          </a:p>
          <a:p>
            <a:pPr lvl="1"/>
            <a:r>
              <a:rPr lang="en-US" altLang="zh-CN" dirty="0" smtClean="0"/>
              <a:t>Easy to use, fast, and scalable</a:t>
            </a:r>
          </a:p>
          <a:p>
            <a:pPr lvl="1"/>
            <a:r>
              <a:rPr lang="en-US" altLang="zh-CN" dirty="0" smtClean="0"/>
              <a:t>Greatly improve model checking coverage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Broad application</a:t>
            </a:r>
          </a:p>
          <a:p>
            <a:pPr lvl="1"/>
            <a:r>
              <a:rPr lang="en-US" altLang="zh-CN" dirty="0" smtClean="0"/>
              <a:t>Current: static analysis, model checking</a:t>
            </a:r>
          </a:p>
          <a:p>
            <a:pPr lvl="1"/>
            <a:r>
              <a:rPr lang="en-US" altLang="zh-CN" dirty="0" smtClean="0"/>
              <a:t>Future: replication for distributed systems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altLang="zh-CN" sz="4800" dirty="0" smtClean="0"/>
              <a:t>Thank you! Questions?</a:t>
            </a:r>
          </a:p>
          <a:p>
            <a:pPr algn="ctr">
              <a:buNone/>
            </a:pPr>
            <a:r>
              <a:rPr lang="en-US" altLang="zh-CN" sz="4800" dirty="0" smtClean="0">
                <a:sym typeface="Wingdings" pitchFamily="2" charset="2"/>
              </a:rPr>
              <a:t></a:t>
            </a:r>
          </a:p>
          <a:p>
            <a:pPr algn="ctr">
              <a:buNone/>
            </a:pPr>
            <a:endParaRPr lang="en-US" altLang="zh-CN" sz="4800" dirty="0" smtClean="0">
              <a:sym typeface="Wingdings" pitchFamily="2" charset="2"/>
            </a:endParaRPr>
          </a:p>
          <a:p>
            <a:pPr algn="ctr">
              <a:buNone/>
            </a:pPr>
            <a:r>
              <a:rPr lang="en-US" altLang="zh-CN" sz="2600" dirty="0" smtClean="0">
                <a:latin typeface="Consolas" pitchFamily="49" charset="0"/>
              </a:rPr>
              <a:t>Parrot: </a:t>
            </a:r>
            <a:r>
              <a:rPr lang="en-US" altLang="zh-CN" sz="2600" dirty="0" smtClean="0">
                <a:latin typeface="Consolas" pitchFamily="49" charset="0"/>
                <a:hlinkClick r:id="rId3"/>
              </a:rPr>
              <a:t>http://github.com/columbia/smt-mc</a:t>
            </a:r>
            <a:endParaRPr lang="en-US" altLang="zh-CN" sz="2600" dirty="0" smtClean="0">
              <a:latin typeface="Consolas" pitchFamily="49" charset="0"/>
            </a:endParaRPr>
          </a:p>
          <a:p>
            <a:pPr algn="ctr">
              <a:buNone/>
            </a:pPr>
            <a:r>
              <a:rPr lang="en-US" altLang="zh-CN" sz="2600" dirty="0" smtClean="0">
                <a:latin typeface="Consolas" pitchFamily="49" charset="0"/>
              </a:rPr>
              <a:t>Lab: </a:t>
            </a:r>
            <a:r>
              <a:rPr lang="en-US" altLang="zh-CN" sz="2600" dirty="0" smtClean="0">
                <a:latin typeface="Consolas" pitchFamily="49" charset="0"/>
                <a:hlinkClick r:id="rId4"/>
              </a:rPr>
              <a:t>http://systems.cs.columbia.edu</a:t>
            </a:r>
            <a:endParaRPr lang="en-US" altLang="zh-CN" sz="2600" dirty="0" smtClean="0">
              <a:latin typeface="Consolas" pitchFamily="49" charset="0"/>
            </a:endParaRPr>
          </a:p>
          <a:p>
            <a:pPr algn="ctr">
              <a:buNone/>
            </a:pPr>
            <a:endParaRPr lang="en-US" altLang="zh-CN" sz="2600" dirty="0" smtClean="0">
              <a:latin typeface="Consolas" pitchFamily="49" charset="0"/>
            </a:endParaRPr>
          </a:p>
          <a:p>
            <a:pPr algn="ctr">
              <a:buNone/>
            </a:pPr>
            <a:endParaRPr lang="en-US" altLang="zh-CN" sz="4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Too Many Schedules in Multithreading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182" y="3500437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nsolas" pitchFamily="49" charset="0"/>
              </a:rPr>
              <a:t>// thread 1   ...    // thread N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...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  <a:endParaRPr lang="zh-CN" altLang="en-US" b="1" dirty="0">
              <a:latin typeface="Consolas" pitchFamily="49" charset="0"/>
            </a:endParaRPr>
          </a:p>
        </p:txBody>
      </p:sp>
      <p:sp>
        <p:nvSpPr>
          <p:cNvPr id="5" name="左大括号 4"/>
          <p:cNvSpPr/>
          <p:nvPr/>
        </p:nvSpPr>
        <p:spPr>
          <a:xfrm>
            <a:off x="547992" y="4143379"/>
            <a:ext cx="357190" cy="2428892"/>
          </a:xfrm>
          <a:prstGeom prst="leftBrace">
            <a:avLst>
              <a:gd name="adj1" fmla="val 18492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1269397" y="4769803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Each does </a:t>
            </a:r>
            <a:r>
              <a:rPr lang="en-US" altLang="zh-CN" sz="2400" b="1" dirty="0" smtClean="0"/>
              <a:t>K</a:t>
            </a:r>
            <a:r>
              <a:rPr lang="en-US" altLang="zh-CN" sz="2400" dirty="0" smtClean="0"/>
              <a:t> steps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>
          <a:xfrm>
            <a:off x="976620" y="4143379"/>
            <a:ext cx="4000528" cy="78581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5786446" y="4104979"/>
            <a:ext cx="2055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N!</a:t>
            </a:r>
            <a:r>
              <a:rPr lang="en-US" altLang="zh-CN" sz="2800" dirty="0" smtClean="0"/>
              <a:t> schedules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74049" y="4114862"/>
            <a:ext cx="25330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(N!)</a:t>
            </a:r>
            <a:r>
              <a:rPr lang="en-US" altLang="zh-CN" sz="2800" b="1" baseline="30000" dirty="0" smtClean="0">
                <a:solidFill>
                  <a:srgbClr val="FF0000"/>
                </a:solidFill>
              </a:rPr>
              <a:t>K</a:t>
            </a:r>
            <a:r>
              <a:rPr lang="en-US" altLang="zh-CN" sz="2800" dirty="0" smtClean="0"/>
              <a:t> schedules!</a:t>
            </a:r>
          </a:p>
          <a:p>
            <a:r>
              <a:rPr lang="en-US" altLang="zh-CN" sz="2800" dirty="0" smtClean="0"/>
              <a:t>Lower bound!</a:t>
            </a:r>
          </a:p>
        </p:txBody>
      </p:sp>
      <p:sp>
        <p:nvSpPr>
          <p:cNvPr id="15" name="矩形 14"/>
          <p:cNvSpPr/>
          <p:nvPr/>
        </p:nvSpPr>
        <p:spPr>
          <a:xfrm>
            <a:off x="976620" y="4143379"/>
            <a:ext cx="4000528" cy="250033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ym typeface="Wingdings" pitchFamily="2" charset="2"/>
              </a:rPr>
              <a:t>Schedule: a total order of synchronizations</a:t>
            </a:r>
          </a:p>
          <a:p>
            <a:r>
              <a:rPr lang="en-US" altLang="zh-CN" dirty="0" smtClean="0">
                <a:sym typeface="Wingdings" pitchFamily="2" charset="2"/>
              </a:rPr>
              <a:t># of Schedules: </a:t>
            </a:r>
            <a:r>
              <a:rPr lang="en-US" altLang="zh-CN" b="1" i="1" dirty="0" smtClean="0">
                <a:sym typeface="Wingdings" pitchFamily="2" charset="2"/>
              </a:rPr>
              <a:t>exponential</a:t>
            </a:r>
            <a:r>
              <a:rPr lang="en-US" altLang="zh-CN" dirty="0" smtClean="0">
                <a:sym typeface="Wingdings" pitchFamily="2" charset="2"/>
              </a:rPr>
              <a:t> in both </a:t>
            </a:r>
            <a:r>
              <a:rPr lang="en-US" altLang="zh-CN" b="1" dirty="0" smtClean="0">
                <a:sym typeface="Wingdings" pitchFamily="2" charset="2"/>
              </a:rPr>
              <a:t>N</a:t>
            </a:r>
            <a:r>
              <a:rPr lang="en-US" altLang="zh-CN" dirty="0" smtClean="0">
                <a:sym typeface="Wingdings" pitchFamily="2" charset="2"/>
              </a:rPr>
              <a:t> and </a:t>
            </a:r>
            <a:r>
              <a:rPr lang="en-US" altLang="zh-CN" b="1" dirty="0" smtClean="0">
                <a:sym typeface="Wingdings" pitchFamily="2" charset="2"/>
              </a:rPr>
              <a:t>K</a:t>
            </a:r>
          </a:p>
          <a:p>
            <a:r>
              <a:rPr lang="en-US" altLang="zh-CN" dirty="0" smtClean="0">
                <a:sym typeface="Wingdings" pitchFamily="2" charset="2"/>
              </a:rPr>
              <a:t>All inputs: much more schedules</a:t>
            </a:r>
            <a:endParaRPr lang="en-US" altLang="zh-CN" dirty="0" smtClean="0">
              <a:latin typeface="Consolas" pitchFamily="49" charset="0"/>
              <a:sym typeface="Wingdings" pitchFamily="2" charset="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5715008" y="2714620"/>
            <a:ext cx="3428992" cy="4000528"/>
            <a:chOff x="6215074" y="2285992"/>
            <a:chExt cx="3428992" cy="4000528"/>
          </a:xfrm>
        </p:grpSpPr>
        <p:sp>
          <p:nvSpPr>
            <p:cNvPr id="54" name="椭圆 53"/>
            <p:cNvSpPr/>
            <p:nvPr/>
          </p:nvSpPr>
          <p:spPr>
            <a:xfrm>
              <a:off x="6215074" y="2357430"/>
              <a:ext cx="2714644" cy="39290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5" name="直接箭头连接符 54"/>
            <p:cNvCxnSpPr>
              <a:stCxn id="56" idx="2"/>
              <a:endCxn id="54" idx="7"/>
            </p:cNvCxnSpPr>
            <p:nvPr/>
          </p:nvCxnSpPr>
          <p:spPr>
            <a:xfrm rot="5400000">
              <a:off x="8592173" y="2595319"/>
              <a:ext cx="277508" cy="397519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8215306" y="2285992"/>
              <a:ext cx="142876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All schedules</a:t>
              </a:r>
              <a:endParaRPr lang="zh-CN" altLang="en-US" sz="2000" dirty="0"/>
            </a:p>
          </p:txBody>
        </p:sp>
      </p:grpSp>
      <p:cxnSp>
        <p:nvCxnSpPr>
          <p:cNvPr id="58" name="直接箭头连接符 57"/>
          <p:cNvCxnSpPr>
            <a:stCxn id="59" idx="0"/>
            <a:endCxn id="60" idx="4"/>
          </p:cNvCxnSpPr>
          <p:nvPr/>
        </p:nvCxnSpPr>
        <p:spPr>
          <a:xfrm rot="16200000" flipV="1">
            <a:off x="6783842" y="5110529"/>
            <a:ext cx="500066" cy="1374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72198" y="5429264"/>
            <a:ext cx="20607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Checked </a:t>
            </a:r>
            <a:r>
              <a:rPr lang="en-US" altLang="zh-CN" sz="2000" dirty="0" smtClean="0"/>
              <a:t>schedules</a:t>
            </a:r>
            <a:endParaRPr lang="zh-CN" altLang="en-US" sz="2000" dirty="0"/>
          </a:p>
        </p:txBody>
      </p:sp>
      <p:sp>
        <p:nvSpPr>
          <p:cNvPr id="60" name="椭圆 59"/>
          <p:cNvSpPr/>
          <p:nvPr/>
        </p:nvSpPr>
        <p:spPr>
          <a:xfrm>
            <a:off x="6786578" y="4357694"/>
            <a:ext cx="357190" cy="5715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8" grpId="0"/>
      <p:bldP spid="10" grpId="0" animBg="1"/>
      <p:bldP spid="10" grpId="1" animBg="1"/>
      <p:bldP spid="13" grpId="0"/>
      <p:bldP spid="13" grpId="1"/>
      <p:bldP spid="14" grpId="0"/>
      <p:bldP spid="14" grpId="1"/>
      <p:bldP spid="15" grpId="0" animBg="1"/>
      <p:bldP spid="59" grpId="0"/>
      <p:bldP spid="6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52"/>
          <p:cNvGrpSpPr/>
          <p:nvPr/>
        </p:nvGrpSpPr>
        <p:grpSpPr>
          <a:xfrm>
            <a:off x="5715008" y="2714620"/>
            <a:ext cx="3428992" cy="4000528"/>
            <a:chOff x="6215074" y="2285992"/>
            <a:chExt cx="3428992" cy="4000528"/>
          </a:xfrm>
        </p:grpSpPr>
        <p:sp>
          <p:nvSpPr>
            <p:cNvPr id="54" name="椭圆 53"/>
            <p:cNvSpPr/>
            <p:nvPr/>
          </p:nvSpPr>
          <p:spPr>
            <a:xfrm>
              <a:off x="6215074" y="2357430"/>
              <a:ext cx="2714644" cy="392909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55" name="直接箭头连接符 54"/>
            <p:cNvCxnSpPr>
              <a:stCxn id="56" idx="2"/>
              <a:endCxn id="54" idx="7"/>
            </p:cNvCxnSpPr>
            <p:nvPr/>
          </p:nvCxnSpPr>
          <p:spPr>
            <a:xfrm rot="5400000">
              <a:off x="8592173" y="2595319"/>
              <a:ext cx="277508" cy="397519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8215306" y="2285992"/>
              <a:ext cx="142876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All schedules</a:t>
              </a:r>
              <a:endParaRPr lang="zh-CN" altLang="en-US" sz="2000" dirty="0"/>
            </a:p>
          </p:txBody>
        </p:sp>
      </p:grpSp>
      <p:sp>
        <p:nvSpPr>
          <p:cNvPr id="31" name="内容占位符 2"/>
          <p:cNvSpPr>
            <a:spLocks noGrp="1"/>
          </p:cNvSpPr>
          <p:nvPr>
            <p:ph idx="1"/>
          </p:nvPr>
        </p:nvSpPr>
        <p:spPr>
          <a:xfrm>
            <a:off x="-85700" y="1760557"/>
            <a:ext cx="8229600" cy="4525963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en-US" altLang="zh-CN" dirty="0" smtClean="0"/>
              <a:t>Benefits pretty much all reliability techniques</a:t>
            </a:r>
          </a:p>
          <a:p>
            <a:pPr lvl="2">
              <a:defRPr/>
            </a:pPr>
            <a:r>
              <a:rPr lang="en-US" altLang="zh-CN" dirty="0" smtClean="0"/>
              <a:t>E.g., improve precision of static analysis </a:t>
            </a:r>
            <a:r>
              <a:rPr lang="en-US" altLang="zh-CN" sz="1800" u="sng" dirty="0" smtClean="0"/>
              <a:t>[Wu PLDI 12]</a:t>
            </a:r>
            <a:endParaRPr lang="en-US" altLang="zh-CN" dirty="0" smtClean="0">
              <a:latin typeface="Consolas" pitchFamily="49" charset="0"/>
              <a:sym typeface="Wingdings" pitchFamily="2" charset="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Stable Multithreading (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):</a:t>
            </a:r>
            <a:br>
              <a:rPr lang="en-US" altLang="zh-CN" dirty="0" smtClean="0"/>
            </a:br>
            <a:r>
              <a:rPr lang="en-US" altLang="zh-CN" sz="3600" dirty="0" smtClean="0"/>
              <a:t>Reducing the number of schedules for all inputs </a:t>
            </a:r>
            <a:r>
              <a:rPr lang="en-US" altLang="zh-CN" sz="2200" u="sng" dirty="0" smtClean="0"/>
              <a:t>[</a:t>
            </a:r>
            <a:r>
              <a:rPr lang="en-US" altLang="zh-CN" sz="2200" u="sng" dirty="0" err="1" smtClean="0"/>
              <a:t>HotPar</a:t>
            </a:r>
            <a:r>
              <a:rPr lang="en-US" altLang="zh-CN" sz="2200" u="sng" dirty="0" smtClean="0"/>
              <a:t> 13] [CACM 14]</a:t>
            </a:r>
            <a:r>
              <a:rPr lang="en-US" altLang="zh-CN" sz="2200" dirty="0" smtClean="0"/>
              <a:t> </a:t>
            </a:r>
            <a:endParaRPr lang="zh-CN" altLang="en-US" sz="3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05182" y="3500437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nsolas" pitchFamily="49" charset="0"/>
              </a:rPr>
              <a:t>// thread 1   ...    // thread N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...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  <a:endParaRPr lang="zh-CN" altLang="en-US" b="1" dirty="0">
              <a:latin typeface="Consolas" pitchFamily="49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643702" y="4214818"/>
            <a:ext cx="642942" cy="92869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8" name="直接箭头连接符 57"/>
          <p:cNvCxnSpPr>
            <a:stCxn id="59" idx="0"/>
            <a:endCxn id="60" idx="4"/>
          </p:cNvCxnSpPr>
          <p:nvPr/>
        </p:nvCxnSpPr>
        <p:spPr>
          <a:xfrm rot="16200000" flipV="1">
            <a:off x="6783842" y="5110529"/>
            <a:ext cx="500066" cy="1374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72198" y="5429264"/>
            <a:ext cx="206075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Checked </a:t>
            </a:r>
            <a:r>
              <a:rPr lang="en-US" altLang="zh-CN" sz="2000" dirty="0" smtClean="0"/>
              <a:t>schedules</a:t>
            </a:r>
            <a:endParaRPr lang="zh-CN" altLang="en-US" sz="2000" dirty="0"/>
          </a:p>
        </p:txBody>
      </p:sp>
      <p:sp>
        <p:nvSpPr>
          <p:cNvPr id="60" name="椭圆 59"/>
          <p:cNvSpPr/>
          <p:nvPr/>
        </p:nvSpPr>
        <p:spPr>
          <a:xfrm>
            <a:off x="6786578" y="4357694"/>
            <a:ext cx="357190" cy="571504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3" name="组合 22"/>
          <p:cNvGrpSpPr/>
          <p:nvPr/>
        </p:nvGrpSpPr>
        <p:grpSpPr>
          <a:xfrm>
            <a:off x="2213720" y="4498982"/>
            <a:ext cx="1215272" cy="1644662"/>
            <a:chOff x="3785388" y="3713164"/>
            <a:chExt cx="1215272" cy="1644662"/>
          </a:xfrm>
        </p:grpSpPr>
        <p:cxnSp>
          <p:nvCxnSpPr>
            <p:cNvPr id="24" name="直接箭头连接符 23"/>
            <p:cNvCxnSpPr/>
            <p:nvPr/>
          </p:nvCxnSpPr>
          <p:spPr>
            <a:xfrm>
              <a:off x="3856826" y="3713164"/>
              <a:ext cx="1143834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/>
            <p:cNvCxnSpPr/>
            <p:nvPr/>
          </p:nvCxnSpPr>
          <p:spPr>
            <a:xfrm rot="10800000" flipV="1">
              <a:off x="3785388" y="4000504"/>
              <a:ext cx="1215272" cy="107157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/>
            <p:cNvCxnSpPr/>
            <p:nvPr/>
          </p:nvCxnSpPr>
          <p:spPr>
            <a:xfrm>
              <a:off x="3856826" y="5356238"/>
              <a:ext cx="1143008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11" grpId="0"/>
      <p:bldP spid="22" grpId="0" animBg="1"/>
      <p:bldP spid="59" grpId="0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Conceptual 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600200"/>
            <a:ext cx="6500858" cy="482919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Traditional multithreading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Hard to understand, test, analyze, etc</a:t>
            </a:r>
          </a:p>
          <a:p>
            <a:pPr lvl="8"/>
            <a:endParaRPr lang="en-US" altLang="zh-CN" dirty="0" smtClean="0">
              <a:sym typeface="Wingdings" pitchFamily="2" charset="2"/>
            </a:endParaRPr>
          </a:p>
          <a:p>
            <a:r>
              <a:rPr lang="en-US" altLang="zh-CN" dirty="0" smtClean="0">
                <a:sym typeface="Wingdings" pitchFamily="2" charset="2"/>
              </a:rPr>
              <a:t>Stable Multithreading (</a:t>
            </a:r>
            <a:r>
              <a:rPr lang="en-US" altLang="zh-CN" dirty="0" err="1" smtClean="0">
                <a:sym typeface="Wingdings" pitchFamily="2" charset="2"/>
              </a:rPr>
              <a:t>StableMT</a:t>
            </a:r>
            <a:r>
              <a:rPr lang="en-US" altLang="zh-CN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altLang="zh-CN" sz="2600" dirty="0" smtClean="0"/>
              <a:t>E.g., </a:t>
            </a:r>
            <a:r>
              <a:rPr lang="en-US" altLang="zh-CN" sz="1800" u="sng" dirty="0" smtClean="0"/>
              <a:t>[Tern OSDI 10]</a:t>
            </a:r>
            <a:r>
              <a:rPr lang="en-US" altLang="zh-CN" sz="1800" dirty="0" smtClean="0"/>
              <a:t> [</a:t>
            </a:r>
            <a:r>
              <a:rPr lang="en-US" altLang="zh-CN" sz="1800" dirty="0" err="1" smtClean="0"/>
              <a:t>Determinator</a:t>
            </a:r>
            <a:r>
              <a:rPr lang="en-US" altLang="zh-CN" sz="1800" dirty="0" smtClean="0"/>
              <a:t> OSDI 10]        </a:t>
            </a:r>
            <a:r>
              <a:rPr lang="en-US" altLang="zh-CN" sz="1800" u="sng" dirty="0" smtClean="0"/>
              <a:t>[Peregrine SOSP 11]</a:t>
            </a:r>
            <a:r>
              <a:rPr lang="en-US" altLang="zh-CN" sz="1800" dirty="0" smtClean="0"/>
              <a:t> [</a:t>
            </a:r>
            <a:r>
              <a:rPr lang="en-US" altLang="zh-CN" sz="1800" dirty="0" err="1" smtClean="0"/>
              <a:t>Dthreads</a:t>
            </a:r>
            <a:r>
              <a:rPr lang="en-US" altLang="zh-CN" sz="1800" dirty="0" smtClean="0"/>
              <a:t> SOSP 11]</a:t>
            </a:r>
            <a:endParaRPr lang="en-US" altLang="zh-CN" sz="1800" u="sng" dirty="0" smtClean="0"/>
          </a:p>
          <a:p>
            <a:pPr lvl="8"/>
            <a:endParaRPr lang="en-US" altLang="zh-CN" dirty="0" smtClean="0">
              <a:sym typeface="Wingdings" pitchFamily="2" charset="2"/>
            </a:endParaRPr>
          </a:p>
          <a:p>
            <a:r>
              <a:rPr lang="en-US" altLang="zh-CN" dirty="0" smtClean="0">
                <a:sym typeface="Wingdings" pitchFamily="2" charset="2"/>
              </a:rPr>
              <a:t>Deterministic Multithreading (DMT)</a:t>
            </a:r>
          </a:p>
          <a:p>
            <a:pPr lvl="1"/>
            <a:r>
              <a:rPr lang="en-US" altLang="zh-CN" sz="2600" dirty="0" smtClean="0">
                <a:sym typeface="Wingdings" pitchFamily="2" charset="2"/>
              </a:rPr>
              <a:t>E.g., </a:t>
            </a:r>
            <a:r>
              <a:rPr lang="en-US" altLang="zh-CN" sz="1800" dirty="0" smtClean="0">
                <a:sym typeface="Wingdings" pitchFamily="2" charset="2"/>
              </a:rPr>
              <a:t>[</a:t>
            </a:r>
            <a:r>
              <a:rPr lang="en-US" altLang="zh-CN" sz="1800" dirty="0" err="1" smtClean="0">
                <a:sym typeface="Wingdings" pitchFamily="2" charset="2"/>
              </a:rPr>
              <a:t>Dmp</a:t>
            </a:r>
            <a:r>
              <a:rPr lang="en-US" altLang="zh-CN" sz="1800" dirty="0" smtClean="0">
                <a:sym typeface="Wingdings" pitchFamily="2" charset="2"/>
              </a:rPr>
              <a:t> ASPLOS 09] [Kendo ASPLOS 09]                       </a:t>
            </a:r>
            <a:r>
              <a:rPr lang="en-US" altLang="zh-CN" sz="1800" dirty="0" smtClean="0"/>
              <a:t>[</a:t>
            </a:r>
            <a:r>
              <a:rPr lang="en-US" altLang="zh-CN" sz="1800" dirty="0" err="1" smtClean="0"/>
              <a:t>CoreDet</a:t>
            </a:r>
            <a:r>
              <a:rPr lang="en-US" altLang="zh-CN" sz="1800" dirty="0" smtClean="0"/>
              <a:t> ASPLOS 10] [</a:t>
            </a:r>
            <a:r>
              <a:rPr lang="en-US" altLang="zh-CN" sz="1800" dirty="0" err="1" smtClean="0"/>
              <a:t>dOS</a:t>
            </a:r>
            <a:r>
              <a:rPr lang="en-US" altLang="zh-CN" sz="1800" dirty="0" smtClean="0"/>
              <a:t> OSDI 10]</a:t>
            </a:r>
          </a:p>
          <a:p>
            <a:pPr lvl="1"/>
            <a:endParaRPr lang="en-US" altLang="zh-CN" sz="1800" dirty="0" smtClean="0">
              <a:sym typeface="Wingdings" pitchFamily="2" charset="2"/>
            </a:endParaRPr>
          </a:p>
          <a:p>
            <a:r>
              <a:rPr lang="en-US" altLang="zh-CN" dirty="0" err="1" smtClean="0">
                <a:sym typeface="Wingdings" pitchFamily="2" charset="2"/>
              </a:rPr>
              <a:t>StableMT</a:t>
            </a:r>
            <a:r>
              <a:rPr lang="en-US" altLang="zh-CN" dirty="0" smtClean="0">
                <a:sym typeface="Wingdings" pitchFamily="2" charset="2"/>
              </a:rPr>
              <a:t> is better!</a:t>
            </a:r>
            <a:r>
              <a:rPr lang="en-US" altLang="zh-CN" sz="1900" dirty="0" smtClean="0">
                <a:sym typeface="Wingdings" pitchFamily="2" charset="2"/>
              </a:rPr>
              <a:t> </a:t>
            </a:r>
            <a:r>
              <a:rPr lang="en-US" altLang="zh-CN" sz="1900" u="sng" dirty="0" smtClean="0"/>
              <a:t>[</a:t>
            </a:r>
            <a:r>
              <a:rPr lang="en-US" altLang="zh-CN" sz="1900" u="sng" dirty="0" err="1" smtClean="0"/>
              <a:t>HotPar</a:t>
            </a:r>
            <a:r>
              <a:rPr lang="en-US" altLang="zh-CN" sz="1900" u="sng" dirty="0" smtClean="0"/>
              <a:t> 13] [CACM 14]</a:t>
            </a:r>
            <a:endParaRPr lang="en-US" altLang="zh-CN" dirty="0" smtClean="0">
              <a:sym typeface="Wingdings" pitchFamily="2" charset="2"/>
            </a:endParaRPr>
          </a:p>
          <a:p>
            <a:pPr lvl="1"/>
            <a:endParaRPr lang="en-US" altLang="zh-CN" sz="2200" dirty="0" smtClean="0">
              <a:sym typeface="Wingdings" pitchFamily="2" charset="2"/>
            </a:endParaRPr>
          </a:p>
          <a:p>
            <a:pPr lvl="8"/>
            <a:endParaRPr lang="en-US" altLang="zh-CN" dirty="0" smtClean="0">
              <a:sym typeface="Wingdings" pitchFamily="2" charset="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  <p:pic>
        <p:nvPicPr>
          <p:cNvPr id="1026" name="Picture 2" descr="Z:\xtern\paper\sosp-smt+mc\figures\nond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3497" y="1142960"/>
            <a:ext cx="2296221" cy="1571636"/>
          </a:xfrm>
          <a:prstGeom prst="rect">
            <a:avLst/>
          </a:prstGeom>
          <a:noFill/>
        </p:spPr>
      </p:pic>
      <p:pic>
        <p:nvPicPr>
          <p:cNvPr id="1027" name="Picture 3" descr="Z:\xtern\paper\sosp-smt+mc\figures\sm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2928934"/>
            <a:ext cx="2296221" cy="1571636"/>
          </a:xfrm>
          <a:prstGeom prst="rect">
            <a:avLst/>
          </a:prstGeom>
          <a:noFill/>
        </p:spPr>
      </p:pic>
      <p:pic>
        <p:nvPicPr>
          <p:cNvPr id="1028" name="Picture 4" descr="Z:\xtern\paper\sosp-smt+mc\figures\dm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34" y="4714884"/>
            <a:ext cx="2285984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Challenges of </a:t>
            </a:r>
            <a:r>
              <a:rPr lang="en-US" altLang="zh-CN" dirty="0" err="1" smtClean="0"/>
              <a:t>StableMT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Performance challenge: slow</a:t>
            </a:r>
          </a:p>
          <a:p>
            <a:pPr lvl="1"/>
            <a:r>
              <a:rPr lang="en-US" altLang="zh-CN" dirty="0" smtClean="0"/>
              <a:t>Ignore load balance (e.g., 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Dthreads</a:t>
            </a:r>
            <a:r>
              <a:rPr lang="en-US" altLang="zh-CN" sz="2000" dirty="0" smtClean="0"/>
              <a:t> SOSP 11</a:t>
            </a:r>
            <a:r>
              <a:rPr lang="en-US" altLang="zh-CN" dirty="0" smtClean="0">
                <a:sym typeface="Wingdings" pitchFamily="2" charset="2"/>
              </a:rPr>
              <a:t>):</a:t>
            </a:r>
            <a:r>
              <a:rPr lang="en-US" altLang="zh-CN" dirty="0" smtClean="0"/>
              <a:t> </a:t>
            </a:r>
            <a:r>
              <a:rPr lang="en-US" altLang="zh-CN" b="1" i="1" dirty="0" smtClean="0">
                <a:solidFill>
                  <a:srgbClr val="FF0000"/>
                </a:solidFill>
              </a:rPr>
              <a:t>serialize</a:t>
            </a:r>
            <a:r>
              <a:rPr lang="en-US" altLang="zh-CN" dirty="0" smtClean="0"/>
              <a:t> parallelism (5x slow down with 30% programs)</a:t>
            </a:r>
            <a:endParaRPr lang="en-US" altLang="zh-CN" sz="2000" dirty="0" smtClean="0"/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Deployment challenge: too complicated</a:t>
            </a:r>
          </a:p>
          <a:p>
            <a:pPr lvl="1"/>
            <a:r>
              <a:rPr lang="en-US" altLang="zh-CN" dirty="0" smtClean="0"/>
              <a:t>Reuse schedules (e.g., </a:t>
            </a:r>
            <a:r>
              <a:rPr lang="en-US" altLang="zh-CN" sz="2000" u="sng" dirty="0" smtClean="0"/>
              <a:t>[Tern OSDI 10][Peregrine SOSP 11]</a:t>
            </a:r>
            <a:r>
              <a:rPr lang="en-US" altLang="zh-CN" sz="2000" dirty="0" smtClean="0"/>
              <a:t> [</a:t>
            </a:r>
            <a:r>
              <a:rPr lang="en-US" altLang="zh-CN" sz="2000" dirty="0" err="1" smtClean="0"/>
              <a:t>Ics</a:t>
            </a:r>
            <a:r>
              <a:rPr lang="en-US" altLang="zh-CN" sz="2000" dirty="0" smtClean="0"/>
              <a:t> OOPSLA 13]</a:t>
            </a:r>
            <a:r>
              <a:rPr lang="en-US" altLang="zh-CN" dirty="0" smtClean="0"/>
              <a:t>): sophisticated program analysis</a:t>
            </a:r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0831" y="3647265"/>
            <a:ext cx="464347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nsolas" pitchFamily="49" charset="0"/>
              </a:rPr>
              <a:t>// thread 1   ...    // thread N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...    .</a:t>
            </a:r>
          </a:p>
          <a:p>
            <a:r>
              <a:rPr lang="en-US" altLang="zh-CN" b="1" dirty="0" smtClean="0">
                <a:latin typeface="Consolas" pitchFamily="49" charset="0"/>
              </a:rPr>
              <a:t>.                    .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  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</a:p>
          <a:p>
            <a:r>
              <a:rPr lang="en-US" altLang="zh-CN" b="1" dirty="0" smtClean="0">
                <a:latin typeface="Consolas" pitchFamily="49" charset="0"/>
              </a:rPr>
              <a:t>...;                 ...;</a:t>
            </a:r>
          </a:p>
          <a:p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           </a:t>
            </a:r>
            <a:r>
              <a:rPr lang="en-US" altLang="zh-CN" b="1" dirty="0" smtClean="0">
                <a:solidFill>
                  <a:srgbClr val="0000FF"/>
                </a:solidFill>
                <a:latin typeface="Consolas" pitchFamily="49" charset="0"/>
              </a:rPr>
              <a:t>unlock</a:t>
            </a:r>
            <a:r>
              <a:rPr lang="en-US" altLang="zh-CN" b="1" dirty="0" smtClean="0">
                <a:latin typeface="Consolas" pitchFamily="49" charset="0"/>
              </a:rPr>
              <a:t>(m);</a:t>
            </a:r>
            <a:endParaRPr lang="zh-CN" altLang="en-US" b="1" dirty="0">
              <a:latin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0831" y="3933017"/>
            <a:ext cx="15001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nsolas" pitchFamily="49" charset="0"/>
              </a:rPr>
              <a:t>compute();</a:t>
            </a:r>
            <a:endParaRPr lang="zh-CN" altLang="en-US" b="1" dirty="0">
              <a:latin typeface="Consolas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122269" y="4016597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94037" y="5004587"/>
            <a:ext cx="15001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nsolas" pitchFamily="49" charset="0"/>
              </a:rPr>
              <a:t>compute();</a:t>
            </a:r>
            <a:endParaRPr lang="zh-CN" altLang="en-US" b="1" dirty="0">
              <a:latin typeface="Consolas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65475" y="5088167"/>
            <a:ext cx="1357322" cy="28575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组合 34"/>
          <p:cNvGrpSpPr/>
          <p:nvPr/>
        </p:nvGrpSpPr>
        <p:grpSpPr>
          <a:xfrm>
            <a:off x="3408153" y="4641858"/>
            <a:ext cx="1235285" cy="1717688"/>
            <a:chOff x="3785388" y="3641726"/>
            <a:chExt cx="1235285" cy="1717688"/>
          </a:xfrm>
        </p:grpSpPr>
        <p:cxnSp>
          <p:nvCxnSpPr>
            <p:cNvPr id="37" name="直接箭头连接符 36"/>
            <p:cNvCxnSpPr/>
            <p:nvPr/>
          </p:nvCxnSpPr>
          <p:spPr>
            <a:xfrm>
              <a:off x="3949103" y="3641726"/>
              <a:ext cx="1051557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箭头连接符 38"/>
            <p:cNvCxnSpPr/>
            <p:nvPr/>
          </p:nvCxnSpPr>
          <p:spPr>
            <a:xfrm rot="10800000" flipV="1">
              <a:off x="3785388" y="4000504"/>
              <a:ext cx="1215272" cy="107157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/>
            <p:nvPr/>
          </p:nvCxnSpPr>
          <p:spPr>
            <a:xfrm>
              <a:off x="3877665" y="5357826"/>
              <a:ext cx="1143008" cy="1588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Parrot Key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80-20 rule</a:t>
            </a:r>
          </a:p>
          <a:p>
            <a:pPr lvl="1"/>
            <a:r>
              <a:rPr lang="en-US" altLang="zh-CN" dirty="0" smtClean="0"/>
              <a:t>Most threads spend majority of their time in a small number of core computations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Solution for good performance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 schedules only need to balance these core computations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Parrot: A Practical </a:t>
            </a:r>
            <a:r>
              <a:rPr lang="en-US" altLang="zh-CN" dirty="0" err="1" smtClean="0"/>
              <a:t>StableMT</a:t>
            </a:r>
            <a:r>
              <a:rPr lang="en-US" altLang="zh-CN" dirty="0" smtClean="0"/>
              <a:t> Runtime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Simple: a runtime system in user-space</a:t>
            </a:r>
          </a:p>
          <a:p>
            <a:pPr lvl="1"/>
            <a:r>
              <a:rPr lang="en-US" altLang="zh-CN" dirty="0" smtClean="0"/>
              <a:t>Enforce round-robin schedule for </a:t>
            </a:r>
            <a:r>
              <a:rPr lang="en-US" altLang="zh-CN" dirty="0" err="1" smtClean="0"/>
              <a:t>Pthreads</a:t>
            </a:r>
            <a:r>
              <a:rPr lang="en-US" altLang="zh-CN" dirty="0" smtClean="0"/>
              <a:t> synchronization</a:t>
            </a:r>
            <a:endParaRPr lang="en-US" altLang="zh-CN" sz="2600" dirty="0" smtClean="0"/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Flexible: performance hints</a:t>
            </a:r>
          </a:p>
          <a:p>
            <a:pPr lvl="1"/>
            <a:r>
              <a:rPr lang="en-US" altLang="zh-CN" b="1" i="1" dirty="0" smtClean="0"/>
              <a:t>Soft barrier</a:t>
            </a:r>
            <a:r>
              <a:rPr lang="en-US" altLang="zh-CN" dirty="0" smtClean="0"/>
              <a:t>: Co-schedule threads at core computations</a:t>
            </a:r>
          </a:p>
          <a:p>
            <a:pPr lvl="1"/>
            <a:r>
              <a:rPr lang="en-US" altLang="zh-CN" b="1" i="1" dirty="0" smtClean="0"/>
              <a:t>Performance critical section</a:t>
            </a:r>
            <a:r>
              <a:rPr lang="en-US" altLang="zh-CN" dirty="0" smtClean="0"/>
              <a:t>: get through the section fast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Practical: evaluate 108 popular programs</a:t>
            </a:r>
          </a:p>
          <a:p>
            <a:pPr lvl="1"/>
            <a:r>
              <a:rPr lang="en-US" altLang="zh-CN" b="1" i="1" dirty="0" smtClean="0"/>
              <a:t>Easy to use</a:t>
            </a:r>
            <a:r>
              <a:rPr lang="en-US" altLang="zh-CN" i="1" dirty="0" smtClean="0"/>
              <a:t>: 1.2 lines of hints, 0.5~2 hours per program</a:t>
            </a:r>
          </a:p>
          <a:p>
            <a:pPr lvl="1"/>
            <a:r>
              <a:rPr lang="en-US" altLang="zh-CN" b="1" i="1" dirty="0" smtClean="0"/>
              <a:t>Fast</a:t>
            </a:r>
            <a:r>
              <a:rPr lang="en-US" altLang="zh-CN" dirty="0" smtClean="0"/>
              <a:t>: 6.9% with 55 real-world programs, 12.7% for all</a:t>
            </a:r>
          </a:p>
          <a:p>
            <a:pPr lvl="1"/>
            <a:r>
              <a:rPr lang="en-US" altLang="zh-CN" b="1" i="1" dirty="0" smtClean="0"/>
              <a:t>Scalable</a:t>
            </a:r>
            <a:r>
              <a:rPr lang="en-US" altLang="zh-CN" dirty="0" smtClean="0"/>
              <a:t>: 24-core machine, different input sizes</a:t>
            </a:r>
          </a:p>
          <a:p>
            <a:pPr lvl="1"/>
            <a:r>
              <a:rPr lang="en-US" altLang="zh-CN" b="1" i="1" dirty="0" smtClean="0"/>
              <a:t>Reliable</a:t>
            </a:r>
            <a:r>
              <a:rPr lang="en-US" altLang="zh-CN" dirty="0" smtClean="0"/>
              <a:t>: Improve coverage of </a:t>
            </a:r>
            <a:r>
              <a:rPr lang="en-US" altLang="zh-CN" sz="2100" dirty="0" smtClean="0"/>
              <a:t>[</a:t>
            </a:r>
            <a:r>
              <a:rPr lang="en-US" altLang="zh-CN" sz="2100" dirty="0" err="1" smtClean="0"/>
              <a:t>Dbug</a:t>
            </a:r>
            <a:r>
              <a:rPr lang="en-US" altLang="zh-CN" sz="2100" dirty="0" smtClean="0"/>
              <a:t> SPIN 11]</a:t>
            </a:r>
            <a:r>
              <a:rPr lang="en-US" altLang="zh-CN" dirty="0" smtClean="0"/>
              <a:t> by 10</a:t>
            </a:r>
            <a:r>
              <a:rPr lang="en-US" altLang="zh-CN" baseline="30000" dirty="0" smtClean="0"/>
              <a:t>6</a:t>
            </a:r>
            <a:r>
              <a:rPr lang="en-US" altLang="zh-CN" dirty="0" smtClean="0"/>
              <a:t> ~ 10</a:t>
            </a:r>
            <a:r>
              <a:rPr lang="en-US" baseline="30000" dirty="0" smtClean="0"/>
              <a:t>19734</a:t>
            </a: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Example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Evaluation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31994</TotalTime>
  <Words>1453</Words>
  <PresentationFormat>全屏显示(4:3)</PresentationFormat>
  <Paragraphs>358</Paragraphs>
  <Slides>21</Slides>
  <Notes>21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Parrot: A Practical Runtime for Deterministic, Stable, and Reliable Threads</vt:lpstr>
      <vt:lpstr>Parrot Preview</vt:lpstr>
      <vt:lpstr>Too Many Schedules in Multithreading</vt:lpstr>
      <vt:lpstr>Stable Multithreading (StableMT): Reducing the number of schedules for all inputs [HotPar 13] [CACM 14] </vt:lpstr>
      <vt:lpstr>Conceptual View</vt:lpstr>
      <vt:lpstr>Challenges of StableMT</vt:lpstr>
      <vt:lpstr>Parrot Key Insight</vt:lpstr>
      <vt:lpstr>Parrot: A Practical StableMT Runtime</vt:lpstr>
      <vt:lpstr>Outline</vt:lpstr>
      <vt:lpstr>An Example based on PBZip2</vt:lpstr>
      <vt:lpstr>The Serialization Problem</vt:lpstr>
      <vt:lpstr>Adding Soft Barrier Hints</vt:lpstr>
      <vt:lpstr>Performance Hint: Soft Barrier</vt:lpstr>
      <vt:lpstr>Performance Hint: Performance Critical Section (PCS)</vt:lpstr>
      <vt:lpstr>Evaluation Questions</vt:lpstr>
      <vt:lpstr>Evaluation Setup</vt:lpstr>
      <vt:lpstr>Performance of Parrot</vt:lpstr>
      <vt:lpstr>Effectiveness of Performance Hints</vt:lpstr>
      <vt:lpstr>Improving Dbug’s Coverage</vt:lpstr>
      <vt:lpstr>Conclusion and Future Work</vt:lpstr>
      <vt:lpstr>幻灯片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Reliable Concurrency</dc:title>
  <dc:creator>Heming</dc:creator>
  <cp:lastModifiedBy>Heming</cp:lastModifiedBy>
  <cp:revision>3984</cp:revision>
  <dcterms:created xsi:type="dcterms:W3CDTF">2013-05-20T21:12:42Z</dcterms:created>
  <dcterms:modified xsi:type="dcterms:W3CDTF">2013-11-06T21:02:49Z</dcterms:modified>
</cp:coreProperties>
</file>