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2.xml" ContentType="application/vnd.openxmlformats-officedocument.presentationml.tags+xml"/>
  <Override PartName="/ppt/notesSlides/notesSlide3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7.xml" ContentType="application/vnd.openxmlformats-officedocument.presentationml.notesSlide+xml"/>
  <Override PartName="/ppt/tags/tag30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2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33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34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301" r:id="rId2"/>
    <p:sldId id="354" r:id="rId3"/>
    <p:sldId id="492" r:id="rId4"/>
    <p:sldId id="385" r:id="rId5"/>
    <p:sldId id="408" r:id="rId6"/>
    <p:sldId id="409" r:id="rId7"/>
    <p:sldId id="397" r:id="rId8"/>
    <p:sldId id="356" r:id="rId9"/>
    <p:sldId id="447" r:id="rId10"/>
    <p:sldId id="472" r:id="rId11"/>
    <p:sldId id="477" r:id="rId12"/>
    <p:sldId id="357" r:id="rId13"/>
    <p:sldId id="467" r:id="rId14"/>
    <p:sldId id="449" r:id="rId15"/>
    <p:sldId id="394" r:id="rId16"/>
    <p:sldId id="478" r:id="rId17"/>
    <p:sldId id="485" r:id="rId18"/>
    <p:sldId id="373" r:id="rId19"/>
    <p:sldId id="470" r:id="rId20"/>
    <p:sldId id="497" r:id="rId21"/>
    <p:sldId id="501" r:id="rId22"/>
    <p:sldId id="500" r:id="rId23"/>
    <p:sldId id="416" r:id="rId24"/>
    <p:sldId id="364" r:id="rId25"/>
    <p:sldId id="302" r:id="rId26"/>
    <p:sldId id="486" r:id="rId27"/>
    <p:sldId id="367" r:id="rId28"/>
    <p:sldId id="419" r:id="rId29"/>
    <p:sldId id="368" r:id="rId30"/>
    <p:sldId id="366" r:id="rId31"/>
    <p:sldId id="403" r:id="rId32"/>
    <p:sldId id="504" r:id="rId33"/>
    <p:sldId id="344" r:id="rId34"/>
    <p:sldId id="370" r:id="rId35"/>
    <p:sldId id="372" r:id="rId36"/>
    <p:sldId id="369" r:id="rId37"/>
    <p:sldId id="488" r:id="rId38"/>
    <p:sldId id="363" r:id="rId39"/>
    <p:sldId id="375" r:id="rId40"/>
    <p:sldId id="376" r:id="rId41"/>
    <p:sldId id="374" r:id="rId42"/>
    <p:sldId id="362" r:id="rId43"/>
    <p:sldId id="420" r:id="rId44"/>
    <p:sldId id="422" r:id="rId45"/>
    <p:sldId id="423" r:id="rId46"/>
    <p:sldId id="424" r:id="rId47"/>
    <p:sldId id="476" r:id="rId48"/>
    <p:sldId id="378" r:id="rId49"/>
    <p:sldId id="346" r:id="rId50"/>
    <p:sldId id="510" r:id="rId51"/>
    <p:sldId id="490" r:id="rId52"/>
    <p:sldId id="379" r:id="rId53"/>
    <p:sldId id="432" r:id="rId54"/>
    <p:sldId id="431" r:id="rId55"/>
    <p:sldId id="435" r:id="rId56"/>
    <p:sldId id="433" r:id="rId57"/>
    <p:sldId id="434" r:id="rId58"/>
    <p:sldId id="427" r:id="rId59"/>
    <p:sldId id="428" r:id="rId60"/>
    <p:sldId id="382" r:id="rId61"/>
    <p:sldId id="383" r:id="rId62"/>
    <p:sldId id="495" r:id="rId63"/>
    <p:sldId id="49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00"/>
    <a:srgbClr val="520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71622" autoAdjust="0"/>
  </p:normalViewPr>
  <p:slideViewPr>
    <p:cSldViewPr snapToGrid="0" snapToObjects="1">
      <p:cViewPr varScale="1">
        <p:scale>
          <a:sx n="86" d="100"/>
          <a:sy n="86" d="100"/>
        </p:scale>
        <p:origin x="-2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7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Edge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Origin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Backend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880168"/>
        <c:axId val="-2127054472"/>
      </c:barChart>
      <c:catAx>
        <c:axId val="-2126880168"/>
        <c:scaling>
          <c:orientation val="minMax"/>
        </c:scaling>
        <c:delete val="1"/>
        <c:axPos val="l"/>
        <c:majorTickMark val="out"/>
        <c:minorTickMark val="none"/>
        <c:tickLblPos val="nextTo"/>
        <c:crossAx val="-2127054472"/>
        <c:crosses val="autoZero"/>
        <c:auto val="1"/>
        <c:lblAlgn val="ctr"/>
        <c:lblOffset val="100"/>
        <c:noMultiLvlLbl val="0"/>
      </c:catAx>
      <c:valAx>
        <c:axId val="-2127054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6880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34232-3652-0142-945C-8F9DED3FE5A1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063D-533E-9B42-95F4-AD48F7D33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227D9-06A7-F94D-998B-C6A03252399F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7B22-1E0B-E64D-94EF-05401C64DD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55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181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12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001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12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5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25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403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25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257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25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5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5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86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82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176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256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303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88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985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0756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37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2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9853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4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98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6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81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4E0A-E17B-D64B-B15F-C7D9D1924569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6AA2-839D-C14A-8EAB-B243BEE7E6C9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D183-4DE5-BE42-8387-4C7C51937DA6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22D-E74D-F84F-B17B-AAE92D3E5A49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5759-423A-354F-B17E-50C81D1715A9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4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10F-D70B-FE43-ACD4-4701A6C4C764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7B6C-6814-8B45-9D0F-C5A18E494C15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1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6518-3F38-9A43-9337-7B383BC5EBBE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9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EF79-5B86-A44A-BF2D-D94ABDA20D3D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1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0592-3975-4A4A-8DB7-77648F07E95D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ADC-FF2C-3D43-BF86-6764191432CC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SOSP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3F55-AA8E-8B4B-97BB-09488DB8E339}" type="datetime1">
              <a:rPr lang="en-US" smtClean="0"/>
              <a:t>11/4/13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0" dirty="0" smtClean="0">
                <a:latin typeface="Helvetica" charset="0"/>
              </a:rPr>
              <a:t>SOSP 2013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</a:lstStyle>
          <a:p>
            <a:fld id="{6D087D90-88CA-CA47-B335-453170371F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8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8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chart" Target="../charts/chart1.xml"/><Relationship Id="rId5" Type="http://schemas.openxmlformats.org/officeDocument/2006/relationships/image" Target="../media/image5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9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0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2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3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4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6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8.e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0.emf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3.emf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5.emf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4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4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0" y="175683"/>
            <a:ext cx="2441222" cy="2307872"/>
          </a:xfrm>
          <a:prstGeom prst="ellipse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7619" y="3814394"/>
            <a:ext cx="8324842" cy="15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Helvetica Neue"/>
                <a:cs typeface="Helvetica Neue"/>
              </a:rPr>
              <a:t>Qi Huang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/>
                <a:cs typeface="Helvetica Neue Medium"/>
              </a:rPr>
              <a:t>, </a:t>
            </a:r>
            <a:r>
              <a:rPr lang="en-US" sz="2200" b="0" dirty="0" smtClean="0">
                <a:latin typeface="Helvetica Neue Medium"/>
                <a:cs typeface="Helvetica Neue Medium"/>
              </a:rPr>
              <a:t>Ken Birman, Robbert van Renesse (Cornell),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b="0" dirty="0" smtClean="0">
                <a:latin typeface="Helvetica Neue Medium"/>
                <a:cs typeface="Helvetica Neue Medium"/>
              </a:rPr>
              <a:t>Wyatt Lloyd (Princeton, Facebook),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b="0" dirty="0" smtClean="0">
                <a:latin typeface="Helvetica Neue Medium"/>
                <a:cs typeface="Helvetica Neue Medium"/>
              </a:rPr>
              <a:t>Sanjeev Kumar, Harry C. Li (Facebook)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</a:pPr>
            <a:endParaRPr lang="en-US" sz="2400" b="0" dirty="0">
              <a:latin typeface="Helvetica Neue Medium"/>
              <a:cs typeface="Helvetica Neue Medium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14222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Helvetica Neue"/>
                <a:cs typeface="Helvetica Neue"/>
              </a:rPr>
              <a:t>An Analysis of</a:t>
            </a:r>
            <a:br>
              <a:rPr lang="en-US" sz="4400" b="1" dirty="0" smtClean="0">
                <a:latin typeface="Helvetica Neue"/>
                <a:cs typeface="Helvetica Neue"/>
              </a:rPr>
            </a:br>
            <a:r>
              <a:rPr lang="en-US" sz="4400" b="1" dirty="0" smtClean="0">
                <a:latin typeface="Helvetica Neue"/>
                <a:cs typeface="Helvetica Neue"/>
              </a:rPr>
              <a:t>Facebook Photo Caching</a:t>
            </a:r>
            <a:endParaRPr lang="en-US" sz="44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76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0"/>
    </mc:Choice>
    <mc:Fallback xmlns="">
      <p:transition xmlns:p14="http://schemas.microsoft.com/office/powerpoint/2010/main" spd="slow" advTm="272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</a:t>
            </a:r>
            <a:r>
              <a:rPr lang="en-US" dirty="0" smtClean="0"/>
              <a:t>-distributed </a:t>
            </a:r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en-US" dirty="0" smtClean="0">
                <a:solidFill>
                  <a:srgbClr val="008000"/>
                </a:solidFill>
              </a:rPr>
              <a:t>Cache (FIFO)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1984649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9</a:t>
            </a:fld>
            <a:endParaRPr lang="en-US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951916" y="4026475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4279180" y="4812699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321959" y="3550533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5507624" y="489771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053134" y="3797295"/>
            <a:ext cx="777240" cy="77724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024872" y="442261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5963167" y="561387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20595" y="548354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365377" y="4639584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023030" y="390861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023030" y="3116946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45" name="Oval 44"/>
          <p:cNvSpPr>
            <a:spLocks noChangeAspect="1"/>
          </p:cNvSpPr>
          <p:nvPr/>
        </p:nvSpPr>
        <p:spPr>
          <a:xfrm>
            <a:off x="2165002" y="432632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01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"/>
    </mc:Choice>
    <mc:Fallback xmlns="">
      <p:transition xmlns:p14="http://schemas.microsoft.com/office/powerpoint/2010/main" spd="slow" advTm="69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</a:t>
            </a:r>
            <a:r>
              <a:rPr lang="en-US" dirty="0" smtClean="0"/>
              <a:t>-distributed </a:t>
            </a:r>
            <a:r>
              <a:rPr lang="en-US" dirty="0">
                <a:solidFill>
                  <a:srgbClr val="008000"/>
                </a:solidFill>
              </a:rPr>
              <a:t>Edge </a:t>
            </a:r>
            <a:r>
              <a:rPr lang="en-US" dirty="0" smtClean="0">
                <a:solidFill>
                  <a:srgbClr val="008000"/>
                </a:solidFill>
              </a:rPr>
              <a:t>Cache (FIFO)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1984649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00603" y="4362645"/>
            <a:ext cx="731734" cy="3659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60580" y="4408365"/>
            <a:ext cx="317477" cy="75954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210386" y="4155571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78057" y="4408365"/>
            <a:ext cx="150983" cy="18002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880762" y="4394974"/>
            <a:ext cx="1264966" cy="95498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049139" y="3722830"/>
            <a:ext cx="3096589" cy="607487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10</a:t>
            </a:fld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0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2"/>
    </mc:Choice>
    <mc:Fallback xmlns="">
      <p:transition xmlns:p14="http://schemas.microsoft.com/office/powerpoint/2010/main" spd="slow" advTm="309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Global </a:t>
            </a:r>
            <a:r>
              <a:rPr lang="en-US" dirty="0" smtClean="0">
                <a:solidFill>
                  <a:srgbClr val="0000FF"/>
                </a:solidFill>
              </a:rPr>
              <a:t>Origin Cache (FIFO)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62" name="Straight Connector 61"/>
          <p:cNvCxnSpPr>
            <a:stCxn id="43" idx="7"/>
            <a:endCxn id="5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11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ular Callout 46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0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"/>
    </mc:Choice>
    <mc:Fallback xmlns="">
      <p:transition xmlns:p14="http://schemas.microsoft.com/office/powerpoint/2010/main" spd="slow" advTm="95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Global </a:t>
            </a:r>
            <a:r>
              <a:rPr lang="en-US" dirty="0">
                <a:solidFill>
                  <a:srgbClr val="0000FF"/>
                </a:solidFill>
              </a:rPr>
              <a:t>Origin </a:t>
            </a:r>
            <a:r>
              <a:rPr lang="en-US" dirty="0" smtClean="0">
                <a:solidFill>
                  <a:srgbClr val="0000FF"/>
                </a:solidFill>
              </a:rPr>
              <a:t>Cache (FIFO)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12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324730" y="4888209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6298682" y="4623012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2307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2217957" y="4600888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61997" y="3229187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Helvetica Neue Medium"/>
                <a:cs typeface="Helvetica Neue Medium"/>
              </a:rPr>
              <a:t>Purpose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Minimize I/O-bound operations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8"/>
    </mc:Choice>
    <mc:Fallback xmlns="">
      <p:transition xmlns:p14="http://schemas.microsoft.com/office/powerpoint/2010/main" spd="slow" advTm="169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Global </a:t>
            </a:r>
            <a:r>
              <a:rPr lang="en-US" dirty="0">
                <a:solidFill>
                  <a:srgbClr val="0000FF"/>
                </a:solidFill>
              </a:rPr>
              <a:t>Origin </a:t>
            </a:r>
            <a:r>
              <a:rPr lang="en-US" dirty="0" smtClean="0">
                <a:solidFill>
                  <a:srgbClr val="0000FF"/>
                </a:solidFill>
              </a:rPr>
              <a:t>Cache (FIFO)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1109" y="3609824"/>
            <a:ext cx="1678702" cy="903970"/>
            <a:chOff x="858344" y="3609824"/>
            <a:chExt cx="1678702" cy="903970"/>
          </a:xfrm>
        </p:grpSpPr>
        <p:sp>
          <p:nvSpPr>
            <p:cNvPr id="63" name="Extract 62"/>
            <p:cNvSpPr/>
            <p:nvPr/>
          </p:nvSpPr>
          <p:spPr>
            <a:xfrm rot="17805570">
              <a:off x="879594" y="3588574"/>
              <a:ext cx="903970" cy="946469"/>
            </a:xfrm>
            <a:prstGeom prst="flowChartExtract">
              <a:avLst/>
            </a:prstGeom>
            <a:solidFill>
              <a:srgbClr val="0000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Extract 63"/>
            <p:cNvSpPr/>
            <p:nvPr/>
          </p:nvSpPr>
          <p:spPr>
            <a:xfrm rot="10173811">
              <a:off x="948459" y="3706701"/>
              <a:ext cx="1588587" cy="247728"/>
            </a:xfrm>
            <a:prstGeom prst="flowChartExtra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04196" y="4643367"/>
            <a:ext cx="1482719" cy="607848"/>
            <a:chOff x="781431" y="4643367"/>
            <a:chExt cx="1482719" cy="607848"/>
          </a:xfrm>
        </p:grpSpPr>
        <p:sp>
          <p:nvSpPr>
            <p:cNvPr id="70" name="Extract 69"/>
            <p:cNvSpPr/>
            <p:nvPr/>
          </p:nvSpPr>
          <p:spPr>
            <a:xfrm rot="16803332">
              <a:off x="997496" y="4465442"/>
              <a:ext cx="410339" cy="766189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Extract 70"/>
            <p:cNvSpPr/>
            <p:nvPr/>
          </p:nvSpPr>
          <p:spPr>
            <a:xfrm rot="2109232">
              <a:off x="781431" y="5026583"/>
              <a:ext cx="1482719" cy="224632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Extract 74"/>
          <p:cNvSpPr/>
          <p:nvPr/>
        </p:nvSpPr>
        <p:spPr>
          <a:xfrm rot="6368430">
            <a:off x="5627553" y="4090414"/>
            <a:ext cx="410339" cy="913863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Extract 75"/>
          <p:cNvSpPr/>
          <p:nvPr/>
        </p:nvSpPr>
        <p:spPr>
          <a:xfrm rot="12928348">
            <a:off x="4707269" y="4158560"/>
            <a:ext cx="1579479" cy="352035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Extract 77"/>
          <p:cNvSpPr/>
          <p:nvPr/>
        </p:nvSpPr>
        <p:spPr>
          <a:xfrm rot="5714751">
            <a:off x="5542789" y="4501629"/>
            <a:ext cx="554884" cy="997415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Extract 78"/>
          <p:cNvSpPr/>
          <p:nvPr/>
        </p:nvSpPr>
        <p:spPr>
          <a:xfrm rot="20115061">
            <a:off x="4569263" y="5186845"/>
            <a:ext cx="1758600" cy="234190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3175745" y="3556587"/>
            <a:ext cx="2286000" cy="2286000"/>
          </a:xfrm>
          <a:prstGeom prst="donut">
            <a:avLst>
              <a:gd name="adj" fmla="val 542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Block Arc 47"/>
          <p:cNvSpPr>
            <a:spLocks noChangeAspect="1"/>
          </p:cNvSpPr>
          <p:nvPr/>
        </p:nvSpPr>
        <p:spPr>
          <a:xfrm>
            <a:off x="3163415" y="3568916"/>
            <a:ext cx="2286000" cy="2286000"/>
          </a:xfrm>
          <a:prstGeom prst="blockArc">
            <a:avLst>
              <a:gd name="adj1" fmla="val 16190706"/>
              <a:gd name="adj2" fmla="val 21477795"/>
              <a:gd name="adj3" fmla="val 447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Block Arc 49"/>
          <p:cNvSpPr>
            <a:spLocks noChangeAspect="1"/>
          </p:cNvSpPr>
          <p:nvPr/>
        </p:nvSpPr>
        <p:spPr>
          <a:xfrm rot="10800000">
            <a:off x="3180185" y="3561039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Block Arc 48"/>
          <p:cNvSpPr>
            <a:spLocks noChangeAspect="1"/>
          </p:cNvSpPr>
          <p:nvPr/>
        </p:nvSpPr>
        <p:spPr>
          <a:xfrm rot="5400000">
            <a:off x="3163415" y="3556587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40759" y="4096264"/>
            <a:ext cx="1534316" cy="990631"/>
            <a:chOff x="1917994" y="4096264"/>
            <a:chExt cx="1534316" cy="990631"/>
          </a:xfrm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1917994" y="4096264"/>
              <a:ext cx="745217" cy="5483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046727" y="4656008"/>
              <a:ext cx="1405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Helvetica Neue Medium"/>
                  <a:cs typeface="Helvetica Neue Medium"/>
                </a:rPr>
                <a:t>Hash(</a:t>
              </a:r>
              <a:r>
                <a:rPr lang="en-US" sz="2200" dirty="0" err="1" smtClean="0">
                  <a:latin typeface="Helvetica Neue Medium"/>
                  <a:cs typeface="Helvetica Neue Medium"/>
                </a:rPr>
                <a:t>url</a:t>
              </a:r>
              <a:r>
                <a:rPr lang="en-US" sz="2200" dirty="0" smtClean="0">
                  <a:latin typeface="Helvetica Neue Medium"/>
                  <a:cs typeface="Helvetica Neue Medium"/>
                </a:rPr>
                <a:t>)</a:t>
              </a:r>
              <a:endParaRPr lang="en-US" sz="22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13</a:t>
            </a:fld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6" name="Straight Connector 85"/>
          <p:cNvCxnSpPr>
            <a:stCxn id="84" idx="7"/>
            <a:endCxn id="85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2" name="Rectangular Callout 91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6" name="Rectangular Callout 95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86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6"/>
    </mc:Choice>
    <mc:Fallback xmlns="">
      <p:transition xmlns:p14="http://schemas.microsoft.com/office/powerpoint/2010/main" spd="slow" advTm="133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Global </a:t>
            </a:r>
            <a:r>
              <a:rPr lang="en-US" dirty="0">
                <a:solidFill>
                  <a:srgbClr val="0000FF"/>
                </a:solidFill>
              </a:rPr>
              <a:t>Origin </a:t>
            </a:r>
            <a:r>
              <a:rPr lang="en-US" dirty="0" smtClean="0">
                <a:solidFill>
                  <a:srgbClr val="0000FF"/>
                </a:solidFill>
              </a:rPr>
              <a:t>Cache (FIFO)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14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1" name="Rectangular Callout 40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0" name="Rectangular Callout 49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xmlns:p14="http://schemas.microsoft.com/office/powerpoint/2010/main" spd="slow" advTm="93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Haystack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Backend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71" name="Rounded Rectangle 7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74" name="Rounded Rectangle 7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15</a:t>
            </a:fld>
            <a:endParaRPr lang="en-US" dirty="0"/>
          </a:p>
        </p:txBody>
      </p:sp>
      <p:pic>
        <p:nvPicPr>
          <p:cNvPr id="48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8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307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>
            <a:stCxn id="54" idx="7"/>
            <a:endCxn id="55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6" idx="1"/>
            <a:endCxn id="90" idx="4"/>
          </p:cNvCxnSpPr>
          <p:nvPr/>
        </p:nvCxnSpPr>
        <p:spPr>
          <a:xfrm flipH="1">
            <a:off x="927239" y="3569975"/>
            <a:ext cx="403732" cy="9402"/>
          </a:xfrm>
          <a:prstGeom prst="straightConnector1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0" name="Rectangular Callout 79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4" name="Rectangular Callout 83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0" name="Can 89"/>
          <p:cNvSpPr/>
          <p:nvPr/>
        </p:nvSpPr>
        <p:spPr>
          <a:xfrm>
            <a:off x="634631" y="3264161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1" name="Can 90"/>
          <p:cNvSpPr/>
          <p:nvPr/>
        </p:nvSpPr>
        <p:spPr>
          <a:xfrm>
            <a:off x="640727" y="4829488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4" name="Can 93"/>
          <p:cNvSpPr/>
          <p:nvPr/>
        </p:nvSpPr>
        <p:spPr>
          <a:xfrm>
            <a:off x="7840585" y="3937863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5" name="Can 94"/>
          <p:cNvSpPr/>
          <p:nvPr/>
        </p:nvSpPr>
        <p:spPr>
          <a:xfrm>
            <a:off x="7696283" y="5245418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3" name="Straight Connector 92"/>
          <p:cNvCxnSpPr>
            <a:stCxn id="46" idx="1"/>
            <a:endCxn id="91" idx="4"/>
          </p:cNvCxnSpPr>
          <p:nvPr/>
        </p:nvCxnSpPr>
        <p:spPr>
          <a:xfrm flipH="1">
            <a:off x="933335" y="3569975"/>
            <a:ext cx="397636" cy="1574729"/>
          </a:xfrm>
          <a:prstGeom prst="line">
            <a:avLst/>
          </a:prstGeom>
          <a:ln>
            <a:solidFill>
              <a:srgbClr val="0000FF"/>
            </a:solidFill>
            <a:prstDash val="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51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5"/>
    </mc:Choice>
    <mc:Fallback xmlns="">
      <p:transition xmlns:p14="http://schemas.microsoft.com/office/powerpoint/2010/main" spd="slow" advTm="281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/>
          <a:lstStyle/>
          <a:p>
            <a:r>
              <a:rPr lang="en-US" dirty="0" smtClean="0"/>
              <a:t>How did we collect the trace?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1"/>
    </mc:Choice>
    <mc:Fallback xmlns="">
      <p:transition xmlns:p14="http://schemas.microsoft.com/office/powerpoint/2010/main" spd="slow" advTm="152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Collection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774919" y="1641889"/>
            <a:ext cx="7199747" cy="2154000"/>
          </a:xfrm>
          <a:prstGeom prst="roundRect">
            <a:avLst/>
          </a:prstGeom>
          <a:solidFill>
            <a:schemeClr val="bg1">
              <a:lumMod val="95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pPr algn="ctr"/>
            <a:endParaRPr lang="en-US" sz="2400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Instrumentation Scope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8" name="Rounded Rectangle 5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1" name="Rounded Rectangle 6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4" name="Rounded Rectangle 6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569553" y="3216112"/>
            <a:ext cx="3640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(</a:t>
            </a:r>
            <a:r>
              <a:rPr lang="en-US" sz="2400" dirty="0">
                <a:solidFill>
                  <a:srgbClr val="800000"/>
                </a:solidFill>
                <a:latin typeface="Helvetica Neue Medium"/>
                <a:cs typeface="Helvetica Neue Medium"/>
              </a:rPr>
              <a:t>Object-based</a:t>
            </a:r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 sampling)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457199" y="4543780"/>
            <a:ext cx="8686801" cy="167922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Request-based</a:t>
            </a:r>
            <a:r>
              <a:rPr lang="en-US" dirty="0" smtClean="0"/>
              <a:t>: collect X% of requests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Object-based</a:t>
            </a:r>
            <a:r>
              <a:rPr lang="en-US" dirty="0" smtClean="0">
                <a:solidFill>
                  <a:srgbClr val="000000"/>
                </a:solidFill>
              </a:rPr>
              <a:t>: collect </a:t>
            </a:r>
            <a:r>
              <a:rPr lang="en-US" dirty="0" err="1" smtClean="0">
                <a:solidFill>
                  <a:srgbClr val="000000"/>
                </a:solidFill>
              </a:rPr>
              <a:t>reqs</a:t>
            </a:r>
            <a:r>
              <a:rPr lang="en-US" dirty="0" smtClean="0">
                <a:solidFill>
                  <a:srgbClr val="000000"/>
                </a:solidFill>
              </a:rPr>
              <a:t> for X%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17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86"/>
    </mc:Choice>
    <mc:Fallback xmlns="">
      <p:transition xmlns:p14="http://schemas.microsoft.com/office/powerpoint/2010/main" spd="slow" advTm="488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on Power-law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</p:spTree>
    <p:extLst>
      <p:ext uri="{BB962C8B-B14F-4D97-AF65-F5344CB8AC3E}">
        <p14:creationId xmlns:p14="http://schemas.microsoft.com/office/powerpoint/2010/main" val="25213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7"/>
    </mc:Choice>
    <mc:Fallback xmlns="">
      <p:transition xmlns:p14="http://schemas.microsoft.com/office/powerpoint/2010/main" spd="slow" advTm="244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250 Billion</a:t>
            </a:r>
            <a:r>
              <a:rPr lang="en-US" b="1" baseline="30000" dirty="0" smtClean="0">
                <a:solidFill>
                  <a:srgbClr val="800000"/>
                </a:solidFill>
              </a:rPr>
              <a:t>*</a:t>
            </a:r>
            <a:r>
              <a:rPr lang="en-US" b="1" dirty="0" smtClean="0"/>
              <a:t> Photos on Facebook</a:t>
            </a:r>
            <a:endParaRPr lang="en-US" b="1" dirty="0"/>
          </a:p>
        </p:txBody>
      </p:sp>
      <p:pic>
        <p:nvPicPr>
          <p:cNvPr id="2" name="Picture 1" descr="Screen Shot 2013-10-17 at 1.40.14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712" y="1538111"/>
            <a:ext cx="2582333" cy="423333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16511" y="1538111"/>
            <a:ext cx="2446363" cy="1382889"/>
            <a:chOff x="2022910" y="1538111"/>
            <a:chExt cx="2446363" cy="1382889"/>
          </a:xfrm>
        </p:grpSpPr>
        <p:sp>
          <p:nvSpPr>
            <p:cNvPr id="10" name="Frame 9"/>
            <p:cNvSpPr/>
            <p:nvPr/>
          </p:nvSpPr>
          <p:spPr>
            <a:xfrm>
              <a:off x="3273777" y="1538111"/>
              <a:ext cx="693703" cy="691445"/>
            </a:xfrm>
            <a:prstGeom prst="frame">
              <a:avLst>
                <a:gd name="adj1" fmla="val 10459"/>
              </a:avLst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2" name="Straight Connector 11"/>
            <p:cNvCxnSpPr>
              <a:stCxn id="17" idx="3"/>
              <a:endCxn id="10" idx="1"/>
            </p:cNvCxnSpPr>
            <p:nvPr/>
          </p:nvCxnSpPr>
          <p:spPr>
            <a:xfrm flipV="1">
              <a:off x="2955598" y="1883834"/>
              <a:ext cx="318179" cy="282662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22910" y="1966441"/>
              <a:ext cx="932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Profile</a:t>
              </a:r>
            </a:p>
          </p:txBody>
        </p:sp>
        <p:sp>
          <p:nvSpPr>
            <p:cNvPr id="19" name="Frame 18"/>
            <p:cNvSpPr/>
            <p:nvPr/>
          </p:nvSpPr>
          <p:spPr>
            <a:xfrm>
              <a:off x="4235027" y="2593623"/>
              <a:ext cx="234246" cy="327377"/>
            </a:xfrm>
            <a:prstGeom prst="fram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" name="Straight Connector 19"/>
            <p:cNvCxnSpPr>
              <a:stCxn id="17" idx="3"/>
              <a:endCxn id="19" idx="1"/>
            </p:cNvCxnSpPr>
            <p:nvPr/>
          </p:nvCxnSpPr>
          <p:spPr>
            <a:xfrm>
              <a:off x="2955598" y="2166496"/>
              <a:ext cx="1279429" cy="590816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8584" y="2921000"/>
            <a:ext cx="3725906" cy="987777"/>
            <a:chOff x="594360" y="2921000"/>
            <a:chExt cx="3725906" cy="987777"/>
          </a:xfrm>
        </p:grpSpPr>
        <p:sp>
          <p:nvSpPr>
            <p:cNvPr id="21" name="Frame 20"/>
            <p:cNvSpPr/>
            <p:nvPr/>
          </p:nvSpPr>
          <p:spPr>
            <a:xfrm>
              <a:off x="2823362" y="2921000"/>
              <a:ext cx="1496904" cy="987777"/>
            </a:xfrm>
            <a:prstGeom prst="frame">
              <a:avLst>
                <a:gd name="adj1" fmla="val 6785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2" name="Straight Connector 21"/>
            <p:cNvCxnSpPr>
              <a:stCxn id="30" idx="3"/>
              <a:endCxn id="21" idx="1"/>
            </p:cNvCxnSpPr>
            <p:nvPr/>
          </p:nvCxnSpPr>
          <p:spPr>
            <a:xfrm>
              <a:off x="1424647" y="3414889"/>
              <a:ext cx="1398715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94360" y="3214834"/>
              <a:ext cx="830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Feed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8584" y="4021667"/>
            <a:ext cx="2260044" cy="959556"/>
            <a:chOff x="1974983" y="4021667"/>
            <a:chExt cx="2260044" cy="959556"/>
          </a:xfrm>
        </p:grpSpPr>
        <p:sp>
          <p:nvSpPr>
            <p:cNvPr id="32" name="Frame 31"/>
            <p:cNvSpPr/>
            <p:nvPr/>
          </p:nvSpPr>
          <p:spPr>
            <a:xfrm>
              <a:off x="3273777" y="4021667"/>
              <a:ext cx="961250" cy="959556"/>
            </a:xfrm>
            <a:prstGeom prst="frame">
              <a:avLst>
                <a:gd name="adj1" fmla="val 527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890512" y="4477456"/>
              <a:ext cx="383265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974983" y="4270346"/>
              <a:ext cx="1159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Album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222" y="6208889"/>
            <a:ext cx="42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* </a:t>
            </a:r>
            <a:r>
              <a:rPr lang="en-US" dirty="0" err="1" smtClean="0">
                <a:latin typeface="Helvetica Neue Medium"/>
                <a:cs typeface="Helvetica Neue Medium"/>
              </a:rPr>
              <a:t>Internet.org</a:t>
            </a:r>
            <a:r>
              <a:rPr lang="en-US" dirty="0" smtClean="0">
                <a:latin typeface="Helvetica Neue Medium"/>
                <a:cs typeface="Helvetica Neue Medium"/>
              </a:rPr>
              <a:t>, Sept., 2013</a:t>
            </a:r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1225" y="1492308"/>
            <a:ext cx="1828800" cy="4269967"/>
            <a:chOff x="4981225" y="1492308"/>
            <a:chExt cx="1828800" cy="4269967"/>
          </a:xfrm>
        </p:grpSpPr>
        <p:sp>
          <p:nvSpPr>
            <p:cNvPr id="27" name="Rounded Rectangle 26"/>
            <p:cNvSpPr/>
            <p:nvPr/>
          </p:nvSpPr>
          <p:spPr>
            <a:xfrm>
              <a:off x="4981225" y="4985035"/>
              <a:ext cx="1828800" cy="7772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Storage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Backend</a:t>
              </a:r>
              <a:endParaRPr lang="en-US" sz="20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927" y="1492308"/>
              <a:ext cx="689396" cy="689396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8" idx="2"/>
              <a:endCxn id="27" idx="0"/>
            </p:cNvCxnSpPr>
            <p:nvPr/>
          </p:nvCxnSpPr>
          <p:spPr>
            <a:xfrm>
              <a:off x="5895625" y="2181704"/>
              <a:ext cx="0" cy="2803331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4981225" y="2723437"/>
              <a:ext cx="1828800" cy="1693333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Cache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Layers</a:t>
              </a:r>
              <a:endParaRPr lang="en-US" sz="20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56783" y="2717166"/>
            <a:ext cx="1989661" cy="3045108"/>
            <a:chOff x="6956783" y="2717166"/>
            <a:chExt cx="1989661" cy="3045108"/>
          </a:xfrm>
        </p:grpSpPr>
        <p:sp>
          <p:nvSpPr>
            <p:cNvPr id="33" name="Left Brace 32"/>
            <p:cNvSpPr/>
            <p:nvPr/>
          </p:nvSpPr>
          <p:spPr>
            <a:xfrm rot="10800000">
              <a:off x="6956783" y="2717166"/>
              <a:ext cx="454240" cy="3045108"/>
            </a:xfrm>
            <a:prstGeom prst="leftBrace">
              <a:avLst>
                <a:gd name="adj1" fmla="val 8333"/>
                <a:gd name="adj2" fmla="val 49774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11023" y="3824108"/>
              <a:ext cx="153542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Full-stack</a:t>
              </a:r>
            </a:p>
            <a:p>
              <a:pPr lvl="0">
                <a:spcBef>
                  <a:spcPct val="20000"/>
                </a:spcBef>
              </a:pPr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Study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62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63"/>
    </mc:Choice>
    <mc:Fallback xmlns="">
      <p:transition xmlns:p14="http://schemas.microsoft.com/office/powerpoint/2010/main" spd="slow" advTm="486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.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on Power-law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458200" cy="62088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Req</a:t>
            </a:r>
            <a:r>
              <a:rPr lang="en-US" sz="2400" dirty="0" smtClean="0">
                <a:solidFill>
                  <a:srgbClr val="800000"/>
                </a:solidFill>
              </a:rPr>
              <a:t>-based</a:t>
            </a:r>
            <a:r>
              <a:rPr lang="en-US" sz="2400" dirty="0" smtClean="0">
                <a:solidFill>
                  <a:srgbClr val="000000"/>
                </a:solidFill>
              </a:rPr>
              <a:t>: bias on popular content, inflate cache </a:t>
            </a:r>
            <a:r>
              <a:rPr lang="en-US" sz="2400" dirty="0" err="1" smtClean="0">
                <a:solidFill>
                  <a:srgbClr val="000000"/>
                </a:solidFill>
              </a:rPr>
              <a:t>perf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3667" y="1778000"/>
            <a:ext cx="4896555" cy="2991556"/>
          </a:xfrm>
          <a:prstGeom prst="rect">
            <a:avLst/>
          </a:prstGeom>
          <a:solidFill>
            <a:schemeClr val="bg1">
              <a:lumMod val="75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4" t="35495" r="52394" b="23679"/>
          <a:stretch/>
        </p:blipFill>
        <p:spPr>
          <a:xfrm>
            <a:off x="2243667" y="2903005"/>
            <a:ext cx="2039055" cy="1866552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26" name="Left Arrow 25"/>
          <p:cNvSpPr/>
          <p:nvPr/>
        </p:nvSpPr>
        <p:spPr>
          <a:xfrm>
            <a:off x="4597648" y="3908172"/>
            <a:ext cx="877221" cy="226381"/>
          </a:xfrm>
          <a:prstGeom prst="leftArrow">
            <a:avLst>
              <a:gd name="adj1" fmla="val 50000"/>
              <a:gd name="adj2" fmla="val 4314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95" r="65596" b="23679"/>
          <a:stretch/>
        </p:blipFill>
        <p:spPr>
          <a:xfrm>
            <a:off x="1051560" y="2903005"/>
            <a:ext cx="2335107" cy="18665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Picture 21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48283" r="48740" b="23678"/>
          <a:stretch/>
        </p:blipFill>
        <p:spPr>
          <a:xfrm>
            <a:off x="1051560" y="3487641"/>
            <a:ext cx="3478973" cy="1281917"/>
          </a:xfrm>
          <a:prstGeom prst="trapezoid">
            <a:avLst/>
          </a:prstGeom>
          <a:solidFill>
            <a:srgbClr val="FFFFFF"/>
          </a:solidFill>
        </p:spPr>
      </p:pic>
      <p:sp>
        <p:nvSpPr>
          <p:cNvPr id="16" name="Rectangle 15"/>
          <p:cNvSpPr/>
          <p:nvPr/>
        </p:nvSpPr>
        <p:spPr>
          <a:xfrm>
            <a:off x="2393238" y="3774470"/>
            <a:ext cx="1763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Helvetica Neue Medium"/>
                <a:cs typeface="Helvetica Neue Medium"/>
              </a:rPr>
              <a:t>Req</a:t>
            </a:r>
            <a:r>
              <a:rPr lang="en-US" sz="2400" dirty="0" smtClean="0">
                <a:latin typeface="Helvetica Neue Medium"/>
                <a:cs typeface="Helvetica Neue Medium"/>
              </a:rPr>
              <a:t>-based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pic>
        <p:nvPicPr>
          <p:cNvPr id="14" name="Picture 13" descr="all_layers.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2" r="65596" b="64506"/>
          <a:stretch/>
        </p:blipFill>
        <p:spPr>
          <a:xfrm>
            <a:off x="1051562" y="2435662"/>
            <a:ext cx="2335106" cy="467343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6"/>
    </mc:Choice>
    <mc:Fallback xmlns="">
      <p:transition xmlns:p14="http://schemas.microsoft.com/office/powerpoint/2010/main" spd="slow" advTm="281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ll_layers.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on Power-law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400601" y="4058302"/>
            <a:ext cx="218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Object-</a:t>
            </a:r>
            <a:r>
              <a:rPr lang="en-US" sz="2400" dirty="0">
                <a:latin typeface="Helvetica Neue Medium"/>
                <a:cs typeface="Helvetica Neue Medium"/>
              </a:rPr>
              <a:t>based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09519" y="4722120"/>
            <a:ext cx="4622203" cy="182880"/>
            <a:chOff x="2509519" y="4722120"/>
            <a:chExt cx="4622203" cy="182880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509519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803029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08242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5335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63557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91779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420001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468127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764458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018456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07450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568785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5834073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1347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38440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6662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948842" y="4722120"/>
              <a:ext cx="182880" cy="182880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Object-based</a:t>
            </a:r>
            <a:r>
              <a:rPr lang="en-US" sz="2400" dirty="0" smtClean="0">
                <a:solidFill>
                  <a:srgbClr val="000000"/>
                </a:solidFill>
              </a:rPr>
              <a:t>: fair coverage of unpopular content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7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7"/>
    </mc:Choice>
    <mc:Fallback xmlns="">
      <p:transition xmlns:p14="http://schemas.microsoft.com/office/powerpoint/2010/main" spd="slow" advTm="77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ll_layers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1280160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on Power-law</a:t>
            </a:r>
            <a:endParaRPr lang="en-US" dirty="0"/>
          </a:p>
        </p:txBody>
      </p:sp>
      <p:sp>
        <p:nvSpPr>
          <p:cNvPr id="103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Object-based</a:t>
            </a:r>
            <a:r>
              <a:rPr lang="en-US" sz="2400" dirty="0" smtClean="0">
                <a:solidFill>
                  <a:srgbClr val="000000"/>
                </a:solidFill>
              </a:rPr>
              <a:t>: fair coverage of unpopular content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667" y="1778000"/>
            <a:ext cx="4896555" cy="29915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>
            <a:spLocks noChangeAspect="1"/>
          </p:cNvSpPr>
          <p:nvPr/>
        </p:nvSpPr>
        <p:spPr>
          <a:xfrm>
            <a:off x="2509519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803029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308242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335335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63557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391779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20001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468127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4764458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5018456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5307450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5568785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834073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611347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638440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666662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948842" y="4722120"/>
            <a:ext cx="182880" cy="18288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10086" y="5340555"/>
            <a:ext cx="34431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ans"/>
                <a:cs typeface="Sans"/>
              </a:rPr>
              <a:t>Object rank</a:t>
            </a:r>
            <a:endParaRPr lang="en-US" sz="2200" dirty="0">
              <a:latin typeface="Sans"/>
              <a:cs typeface="San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00601" y="4058302"/>
            <a:ext cx="218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Object-</a:t>
            </a:r>
            <a:r>
              <a:rPr lang="en-US" sz="2400" dirty="0">
                <a:latin typeface="Helvetica Neue Medium"/>
                <a:cs typeface="Helvetica Neue Medium"/>
              </a:rPr>
              <a:t>based</a:t>
            </a:r>
          </a:p>
        </p:txBody>
      </p:sp>
    </p:spTree>
    <p:extLst>
      <p:ext uri="{BB962C8B-B14F-4D97-AF65-F5344CB8AC3E}">
        <p14:creationId xmlns:p14="http://schemas.microsoft.com/office/powerpoint/2010/main" val="6195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"/>
    </mc:Choice>
    <mc:Fallback xmlns="">
      <p:transition xmlns:p14="http://schemas.microsoft.com/office/powerpoint/2010/main" spd="slow" advTm="69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-0.40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-0.382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0035 -0.35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0.00017 -0.334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6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23 L 4.72222E-6 -0.307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0035 -0.2817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0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69 -0.2583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9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171E-6 5.76255E-7 L 0.00018 -0.2316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2.77778E-6 -0.208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880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0104 -0.1574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8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0018 -0.1407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-0.1157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0937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-0.00017 -0.06413 " pathEditMode="relative" ptsTypes="AA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L -0.00069 -0.0391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4 L 0.00035 -0.01551 " pathEditMode="relative" ptsTypes="AA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Collection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379176" y="4796753"/>
            <a:ext cx="1988133" cy="1154854"/>
            <a:chOff x="292866" y="3824109"/>
            <a:chExt cx="1988133" cy="1154854"/>
          </a:xfrm>
        </p:grpSpPr>
        <p:sp>
          <p:nvSpPr>
            <p:cNvPr id="68" name="Pentagon 67"/>
            <p:cNvSpPr/>
            <p:nvPr/>
          </p:nvSpPr>
          <p:spPr>
            <a:xfrm>
              <a:off x="292866" y="3824109"/>
              <a:ext cx="1988133" cy="1154854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92867" y="4017728"/>
              <a:ext cx="17955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reqs</a:t>
              </a:r>
            </a:p>
            <a:p>
              <a:pPr algn="ctr"/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(Desktop)</a:t>
              </a:r>
              <a:endParaRPr lang="en-US" sz="24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76082" y="4881419"/>
            <a:ext cx="1831622" cy="988907"/>
            <a:chOff x="1976082" y="4881419"/>
            <a:chExt cx="1831622" cy="988907"/>
          </a:xfrm>
        </p:grpSpPr>
        <p:sp>
          <p:nvSpPr>
            <p:cNvPr id="75" name="Chevron 74"/>
            <p:cNvSpPr/>
            <p:nvPr/>
          </p:nvSpPr>
          <p:spPr>
            <a:xfrm>
              <a:off x="1976082" y="4881419"/>
              <a:ext cx="1831622" cy="988907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2319269" y="4990922"/>
              <a:ext cx="129426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12.3M</a:t>
              </a:r>
            </a:p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Browsers</a:t>
              </a:r>
              <a:endPara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74919" y="1641889"/>
            <a:ext cx="7199747" cy="2771890"/>
          </a:xfrm>
          <a:prstGeom prst="roundRect">
            <a:avLst/>
          </a:prstGeom>
          <a:solidFill>
            <a:schemeClr val="bg1">
              <a:lumMod val="95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 smtClean="0"/>
          </a:p>
          <a:p>
            <a:pPr algn="ctr"/>
            <a:endParaRPr lang="en-US" sz="2400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Instrumentation Scope</a:t>
            </a:r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203597" y="3450444"/>
            <a:ext cx="624895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1.4M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photos, </a:t>
            </a:r>
            <a:r>
              <a:rPr 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all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</a:t>
            </a:r>
            <a:r>
              <a:rPr lang="en-US" sz="2200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reqs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for each</a:t>
            </a:r>
            <a:endParaRPr lang="en-US" sz="220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8" name="Rounded Rectangle 5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1" name="Rounded Rectangle 6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4" name="Rounded Rectangle 6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1765" y="1783925"/>
            <a:ext cx="1931342" cy="1393653"/>
            <a:chOff x="6711765" y="1783925"/>
            <a:chExt cx="1931342" cy="1393653"/>
          </a:xfrm>
        </p:grpSpPr>
        <p:cxnSp>
          <p:nvCxnSpPr>
            <p:cNvPr id="67" name="Straight Connector 66"/>
            <p:cNvCxnSpPr>
              <a:endCxn id="66" idx="2"/>
            </p:cNvCxnSpPr>
            <p:nvPr/>
          </p:nvCxnSpPr>
          <p:spPr>
            <a:xfrm flipH="1" flipV="1">
              <a:off x="6879077" y="2528166"/>
              <a:ext cx="666690" cy="464746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58095" y="2808246"/>
              <a:ext cx="108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Resizer</a:t>
              </a:r>
              <a:endParaRPr lang="en-US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11765" y="1783925"/>
              <a:ext cx="377776" cy="744241"/>
              <a:chOff x="6711765" y="1783925"/>
              <a:chExt cx="377776" cy="744241"/>
            </a:xfrm>
          </p:grpSpPr>
          <p:sp>
            <p:nvSpPr>
              <p:cNvPr id="66" name="Alternate Process 65"/>
              <p:cNvSpPr/>
              <p:nvPr/>
            </p:nvSpPr>
            <p:spPr>
              <a:xfrm>
                <a:off x="6740732" y="1783925"/>
                <a:ext cx="276690" cy="744241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 smtClean="0">
                  <a:solidFill>
                    <a:srgbClr val="000000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711765" y="1949668"/>
                <a:ext cx="377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 Medium"/>
                    <a:cs typeface="Helvetica Neue Medium"/>
                  </a:rPr>
                  <a:t>R</a:t>
                </a:r>
                <a:endParaRPr lang="en-US" dirty="0">
                  <a:latin typeface="Helvetica Neue Medium"/>
                  <a:cs typeface="Helvetica Neue Medium"/>
                </a:endParaRPr>
              </a:p>
            </p:txBody>
          </p:sp>
        </p:grpSp>
      </p:grpSp>
      <p:sp>
        <p:nvSpPr>
          <p:cNvPr id="74" name="Rectangle 73"/>
          <p:cNvSpPr>
            <a:spLocks noChangeAspect="1"/>
          </p:cNvSpPr>
          <p:nvPr/>
        </p:nvSpPr>
        <p:spPr>
          <a:xfrm>
            <a:off x="2208037" y="3824766"/>
            <a:ext cx="624895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2.6M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photo objects, </a:t>
            </a:r>
            <a:r>
              <a:rPr lang="en-US" sz="2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all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</a:t>
            </a:r>
            <a:r>
              <a:rPr lang="en-US" sz="2200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reqs</a:t>
            </a:r>
            <a:r>
              <a:rPr lang="en-US" sz="22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 for each</a:t>
            </a:r>
            <a:endParaRPr lang="en-US" sz="220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10372" y="4875777"/>
            <a:ext cx="5062737" cy="994549"/>
            <a:chOff x="3710372" y="4875777"/>
            <a:chExt cx="5062737" cy="994549"/>
          </a:xfrm>
        </p:grpSpPr>
        <p:sp>
          <p:nvSpPr>
            <p:cNvPr id="69" name="Notched Right Arrow 68"/>
            <p:cNvSpPr/>
            <p:nvPr/>
          </p:nvSpPr>
          <p:spPr>
            <a:xfrm>
              <a:off x="3710372" y="4962700"/>
              <a:ext cx="5062737" cy="822960"/>
            </a:xfrm>
            <a:prstGeom prst="notched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6" name="Chevron 75"/>
            <p:cNvSpPr/>
            <p:nvPr/>
          </p:nvSpPr>
          <p:spPr>
            <a:xfrm>
              <a:off x="4084815" y="4881419"/>
              <a:ext cx="1390459" cy="988907"/>
            </a:xfrm>
            <a:prstGeom prst="chevron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0" name="Chevron 69"/>
            <p:cNvSpPr/>
            <p:nvPr/>
          </p:nvSpPr>
          <p:spPr>
            <a:xfrm>
              <a:off x="5041542" y="4878598"/>
              <a:ext cx="1390459" cy="988907"/>
            </a:xfrm>
            <a:prstGeom prst="chevr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3" name="Chevron 72"/>
            <p:cNvSpPr/>
            <p:nvPr/>
          </p:nvSpPr>
          <p:spPr>
            <a:xfrm>
              <a:off x="5998269" y="4875777"/>
              <a:ext cx="1390459" cy="988907"/>
            </a:xfrm>
            <a:prstGeom prst="chevron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4557890" y="4990922"/>
              <a:ext cx="2471862" cy="707886"/>
            </a:xfrm>
            <a:prstGeom prst="rect">
              <a:avLst/>
            </a:prstGeom>
            <a:solidFill>
              <a:schemeClr val="bg1">
                <a:lumMod val="85000"/>
                <a:alpha val="79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12.3K</a:t>
              </a:r>
            </a:p>
            <a:p>
              <a:pPr algn="ctr"/>
              <a:r>
                <a:rPr lang="en-US" sz="20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Servers</a:t>
              </a:r>
              <a:endPara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22</a:t>
            </a:fld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9"/>
    </mc:Choice>
    <mc:Fallback xmlns="">
      <p:transition xmlns:p14="http://schemas.microsoft.com/office/powerpoint/2010/main" spd="slow" advTm="603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0602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Traffic </a:t>
            </a:r>
            <a:r>
              <a:rPr lang="en-US" dirty="0"/>
              <a:t>sheltering effects of </a:t>
            </a:r>
            <a:r>
              <a:rPr lang="en-US" dirty="0" smtClean="0"/>
              <a:t>caches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Photo </a:t>
            </a:r>
            <a:r>
              <a:rPr lang="en-US" dirty="0"/>
              <a:t>popularity </a:t>
            </a:r>
            <a:r>
              <a:rPr lang="en-US" dirty="0" smtClean="0"/>
              <a:t>distribution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Size, algorithm, collaborative Edge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paper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Stack performance as a function of photo age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Stack performance as a function of social connectivity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Geographical traffic flow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74"/>
    </mc:Choice>
    <mc:Fallback xmlns="">
      <p:transition xmlns:p14="http://schemas.microsoft.com/office/powerpoint/2010/main" spd="slow" advTm="551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Traffic Sheltering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90830" y="2701724"/>
            <a:ext cx="1723813" cy="944748"/>
            <a:chOff x="690830" y="2701724"/>
            <a:chExt cx="1723813" cy="944748"/>
          </a:xfrm>
        </p:grpSpPr>
        <p:sp>
          <p:nvSpPr>
            <p:cNvPr id="33" name="Right Arrow 32"/>
            <p:cNvSpPr/>
            <p:nvPr/>
          </p:nvSpPr>
          <p:spPr>
            <a:xfrm>
              <a:off x="690830" y="2942384"/>
              <a:ext cx="1723813" cy="70408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9675" y="270172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83566" y="2784857"/>
            <a:ext cx="5511801" cy="2478588"/>
            <a:chOff x="2483566" y="2784856"/>
            <a:chExt cx="5511801" cy="228753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483566" y="2786390"/>
              <a:ext cx="0" cy="2286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15189" y="2786390"/>
              <a:ext cx="0" cy="2286000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9145" y="2784856"/>
              <a:ext cx="0" cy="228600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95367" y="2786390"/>
              <a:ext cx="0" cy="2286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33308" y="3578893"/>
            <a:ext cx="1723813" cy="625594"/>
            <a:chOff x="2533308" y="3578893"/>
            <a:chExt cx="1723813" cy="625594"/>
          </a:xfrm>
        </p:grpSpPr>
        <p:sp>
          <p:nvSpPr>
            <p:cNvPr id="46" name="Right Arrow 45"/>
            <p:cNvSpPr/>
            <p:nvPr/>
          </p:nvSpPr>
          <p:spPr>
            <a:xfrm>
              <a:off x="2533308" y="3957599"/>
              <a:ext cx="1723813" cy="246888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668463" y="3578893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26.6M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99837" y="3977639"/>
            <a:ext cx="1723813" cy="523625"/>
            <a:chOff x="4399837" y="3977639"/>
            <a:chExt cx="1723813" cy="523625"/>
          </a:xfrm>
        </p:grpSpPr>
        <p:sp>
          <p:nvSpPr>
            <p:cNvPr id="48" name="Right Arrow 47"/>
            <p:cNvSpPr/>
            <p:nvPr/>
          </p:nvSpPr>
          <p:spPr>
            <a:xfrm>
              <a:off x="4399837" y="4400680"/>
              <a:ext cx="1723813" cy="100584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534992" y="3977639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11.2M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2679" y="4408584"/>
            <a:ext cx="1723813" cy="502547"/>
            <a:chOff x="6252679" y="4408584"/>
            <a:chExt cx="1723813" cy="502547"/>
          </a:xfrm>
        </p:grpSpPr>
        <p:sp>
          <p:nvSpPr>
            <p:cNvPr id="50" name="Right Arrow 49"/>
            <p:cNvSpPr/>
            <p:nvPr/>
          </p:nvSpPr>
          <p:spPr>
            <a:xfrm>
              <a:off x="6252679" y="4837979"/>
              <a:ext cx="1723813" cy="731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6387834" y="440858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7.6M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917993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92" name="Rounded Rectangle 9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95" name="Rounded Rectangle 94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20261" y="3850211"/>
            <a:ext cx="1394381" cy="461665"/>
            <a:chOff x="1020261" y="3850211"/>
            <a:chExt cx="1394381" cy="461665"/>
          </a:xfrm>
        </p:grpSpPr>
        <p:sp>
          <p:nvSpPr>
            <p:cNvPr id="97" name="Right Arrow 96"/>
            <p:cNvSpPr/>
            <p:nvPr/>
          </p:nvSpPr>
          <p:spPr>
            <a:xfrm flipH="1">
              <a:off x="2069716" y="3852445"/>
              <a:ext cx="344926" cy="457197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20261" y="3850211"/>
              <a:ext cx="1184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37718" y="4220140"/>
            <a:ext cx="1519403" cy="461665"/>
            <a:chOff x="2737718" y="4220140"/>
            <a:chExt cx="1519403" cy="461665"/>
          </a:xfrm>
        </p:grpSpPr>
        <p:sp>
          <p:nvSpPr>
            <p:cNvPr id="99" name="Right Arrow 98"/>
            <p:cNvSpPr/>
            <p:nvPr/>
          </p:nvSpPr>
          <p:spPr>
            <a:xfrm flipH="1">
              <a:off x="3840635" y="4377820"/>
              <a:ext cx="416486" cy="14630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737718" y="4220140"/>
              <a:ext cx="132243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58.0%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951" y="4643723"/>
            <a:ext cx="1476026" cy="461665"/>
            <a:chOff x="4636951" y="4643723"/>
            <a:chExt cx="1476026" cy="461665"/>
          </a:xfrm>
        </p:grpSpPr>
        <p:sp>
          <p:nvSpPr>
            <p:cNvPr id="101" name="Right Arrow 100"/>
            <p:cNvSpPr/>
            <p:nvPr/>
          </p:nvSpPr>
          <p:spPr>
            <a:xfrm flipH="1">
              <a:off x="5655777" y="4851696"/>
              <a:ext cx="457200" cy="45719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4636951" y="4643723"/>
              <a:ext cx="11387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31.8%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04" name="Alternate Process 103"/>
          <p:cNvSpPr/>
          <p:nvPr/>
        </p:nvSpPr>
        <p:spPr>
          <a:xfrm>
            <a:off x="6740732" y="1783925"/>
            <a:ext cx="276690" cy="7442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11765" y="1949668"/>
            <a:ext cx="3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R</a:t>
            </a:r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98778" y="5161720"/>
            <a:ext cx="8929161" cy="1392421"/>
            <a:chOff x="98778" y="5161720"/>
            <a:chExt cx="8929161" cy="1392421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8778" y="5177779"/>
              <a:ext cx="20053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Traffic Share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graphicFrame>
          <p:nvGraphicFramePr>
            <p:cNvPr id="59" name="Chart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9398983"/>
                </p:ext>
              </p:extLst>
            </p:nvPr>
          </p:nvGraphicFramePr>
          <p:xfrm>
            <a:off x="1723534" y="5814715"/>
            <a:ext cx="6551731" cy="739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1628696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45184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23596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4.6%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131951" y="5161720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9.9%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483566" y="5639445"/>
              <a:ext cx="968277" cy="358714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4173" y="5639445"/>
              <a:ext cx="2083661" cy="358714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252679" y="5639444"/>
              <a:ext cx="1110308" cy="358715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004714" y="5583937"/>
              <a:ext cx="0" cy="414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24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0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580"/>
    </mc:Choice>
    <mc:Fallback xmlns="">
      <p:transition xmlns:p14="http://schemas.microsoft.com/office/powerpoint/2010/main" advTm="1345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 popularity and its cache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"/>
    </mc:Choice>
    <mc:Fallback xmlns="">
      <p:transition xmlns:p14="http://schemas.microsoft.com/office/powerpoint/2010/main" spd="slow" advTm="72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Popularity Distribution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Browser</a:t>
            </a:r>
            <a:r>
              <a:rPr lang="en-US" sz="2400" dirty="0" smtClean="0"/>
              <a:t> </a:t>
            </a:r>
            <a:r>
              <a:rPr lang="en-US" sz="2400" dirty="0"/>
              <a:t>resembles a </a:t>
            </a:r>
            <a:r>
              <a:rPr lang="en-US" sz="2400" dirty="0">
                <a:solidFill>
                  <a:srgbClr val="800000"/>
                </a:solidFill>
              </a:rPr>
              <a:t>power-law </a:t>
            </a:r>
            <a:r>
              <a:rPr lang="en-US" sz="2400" dirty="0" smtClean="0">
                <a:solidFill>
                  <a:srgbClr val="800000"/>
                </a:solidFill>
              </a:rPr>
              <a:t>distribution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all_layers_norm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41434" y="1264578"/>
            <a:ext cx="1330042" cy="691542"/>
            <a:chOff x="6443611" y="2314125"/>
            <a:chExt cx="1330042" cy="69154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555252" y="2723444"/>
              <a:ext cx="274526" cy="282223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6443611" y="2314125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8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78"/>
    </mc:Choice>
    <mc:Fallback xmlns="">
      <p:transition xmlns:p14="http://schemas.microsoft.com/office/powerpoint/2010/main" spd="slow" advTm="423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layers_norm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Popularity Distribution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3775"/>
            <a:ext cx="8133644" cy="6208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Viral</a:t>
            </a:r>
            <a:r>
              <a:rPr lang="en-US" sz="2400" dirty="0" smtClean="0"/>
              <a:t>” photos becomes the head for </a:t>
            </a:r>
            <a:r>
              <a:rPr lang="en-US" sz="2400" dirty="0" smtClean="0">
                <a:solidFill>
                  <a:srgbClr val="008000"/>
                </a:solidFill>
              </a:rPr>
              <a:t>Edge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2384776" y="1762310"/>
            <a:ext cx="458596" cy="457200"/>
          </a:xfrm>
          <a:prstGeom prst="donut">
            <a:avLst>
              <a:gd name="adj" fmla="val 6108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8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9"/>
    </mc:Choice>
    <mc:Fallback xmlns="">
      <p:transition xmlns:p14="http://schemas.microsoft.com/office/powerpoint/2010/main" spd="slow" advTm="302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Popularity Distribution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87308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Skewness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0000FF"/>
                </a:solidFill>
              </a:rPr>
              <a:t>reduced</a:t>
            </a:r>
            <a:r>
              <a:rPr lang="en-US" sz="2400" dirty="0" smtClean="0"/>
              <a:t> </a:t>
            </a:r>
            <a:r>
              <a:rPr lang="en-US" sz="2400" dirty="0"/>
              <a:t>after layers of </a:t>
            </a:r>
            <a:r>
              <a:rPr lang="en-US" sz="2400" dirty="0" smtClean="0"/>
              <a:t>cache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all_layers_norm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6"/>
    </mc:Choice>
    <mc:Fallback xmlns="">
      <p:transition xmlns:p14="http://schemas.microsoft.com/office/powerpoint/2010/main" spd="slow" advTm="120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38298"/>
            <a:ext cx="8229600" cy="2260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Current Stack Performance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83000"/>
            <a:ext cx="8229600" cy="226003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Opportunities for Improvement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55" y="2049725"/>
            <a:ext cx="8339667" cy="631386"/>
          </a:xfrm>
        </p:spPr>
        <p:txBody>
          <a:bodyPr>
            <a:noAutofit/>
          </a:bodyPr>
          <a:lstStyle/>
          <a:p>
            <a:r>
              <a:rPr lang="en-US" sz="2400" dirty="0" smtClean="0"/>
              <a:t>Browser cache is important </a:t>
            </a:r>
            <a:r>
              <a:rPr lang="en-US" sz="2400" dirty="0"/>
              <a:t>(reduces 65+% request )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5556" y="2794793"/>
            <a:ext cx="7563556" cy="5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Photo </a:t>
            </a:r>
            <a:r>
              <a:rPr lang="en-US" sz="2400" dirty="0" smtClean="0"/>
              <a:t>popularity distribution </a:t>
            </a:r>
            <a:r>
              <a:rPr lang="en-US" sz="2400" dirty="0"/>
              <a:t>shifts </a:t>
            </a:r>
            <a:r>
              <a:rPr lang="en-US" sz="2400" dirty="0" smtClean="0"/>
              <a:t>across </a:t>
            </a:r>
            <a:r>
              <a:rPr lang="en-US" sz="2400" dirty="0"/>
              <a:t>layers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556" y="4403458"/>
            <a:ext cx="7563556" cy="5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Smarter algorithms can do much better (S4LRU)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5556" y="5077971"/>
            <a:ext cx="7563556" cy="5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Collaborative geo-distributed cache worth trying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0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76"/>
    </mc:Choice>
    <mc:Fallback xmlns="">
      <p:transition xmlns:p14="http://schemas.microsoft.com/office/powerpoint/2010/main" spd="slow" advTm="544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Popularity Distribution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835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Backend</a:t>
            </a:r>
            <a:r>
              <a:rPr lang="en-US" sz="2400" dirty="0" smtClean="0"/>
              <a:t> </a:t>
            </a:r>
            <a:r>
              <a:rPr lang="en-US" sz="2400" dirty="0"/>
              <a:t>resembles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stretched exponential dist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all_layers_norm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3"/>
    </mc:Choice>
    <mc:Fallback xmlns="">
      <p:transition xmlns:p14="http://schemas.microsoft.com/office/powerpoint/2010/main" spd="slow" advTm="175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Popularity with Absolute Traffic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11720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Storage/cache designers: pick a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all_layers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1"/>
    </mc:Choice>
    <mc:Fallback xmlns="">
      <p:transition xmlns:p14="http://schemas.microsoft.com/office/powerpoint/2010/main" spd="slow" advTm="360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Popularity Impact on Caches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 descr="all_layers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28166" y="1716681"/>
            <a:ext cx="6576284" cy="3000702"/>
            <a:chOff x="2428166" y="1716681"/>
            <a:chExt cx="6576284" cy="3000702"/>
          </a:xfrm>
        </p:grpSpPr>
        <p:sp>
          <p:nvSpPr>
            <p:cNvPr id="13" name="Rectangle 12"/>
            <p:cNvSpPr/>
            <p:nvPr/>
          </p:nvSpPr>
          <p:spPr>
            <a:xfrm>
              <a:off x="2428166" y="1716681"/>
              <a:ext cx="2400257" cy="3000702"/>
            </a:xfrm>
            <a:prstGeom prst="rect">
              <a:avLst/>
            </a:prstGeom>
            <a:solidFill>
              <a:srgbClr val="800000">
                <a:alpha val="77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6226" y="2993336"/>
              <a:ext cx="9652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High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8424" y="1716681"/>
              <a:ext cx="851262" cy="3000702"/>
            </a:xfrm>
            <a:prstGeom prst="rect">
              <a:avLst/>
            </a:prstGeom>
            <a:solidFill>
              <a:srgbClr val="009800">
                <a:alpha val="77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74027" y="1716681"/>
              <a:ext cx="1610471" cy="3000702"/>
            </a:xfrm>
            <a:prstGeom prst="rect">
              <a:avLst/>
            </a:prstGeom>
            <a:solidFill>
              <a:srgbClr val="3366FF">
                <a:alpha val="77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8453" y="1716681"/>
              <a:ext cx="251191" cy="3000702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79685" y="3007293"/>
              <a:ext cx="15271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Low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40064" y="2997676"/>
              <a:ext cx="5581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Helvetica Neue Medium"/>
                  <a:cs typeface="Helvetica Neue Medium"/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16000" y="3007293"/>
              <a:ext cx="12884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Lowest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7578737" y="3269608"/>
              <a:ext cx="274526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35984" y="5318708"/>
            <a:ext cx="4027074" cy="1031055"/>
            <a:chOff x="2935984" y="3001846"/>
            <a:chExt cx="4027074" cy="1031055"/>
          </a:xfrm>
          <a:solidFill>
            <a:schemeClr val="bg1"/>
          </a:solidFill>
        </p:grpSpPr>
        <p:sp>
          <p:nvSpPr>
            <p:cNvPr id="16" name="Left Brace 15"/>
            <p:cNvSpPr/>
            <p:nvPr/>
          </p:nvSpPr>
          <p:spPr>
            <a:xfrm rot="16200000" flipV="1">
              <a:off x="4597871" y="1339959"/>
              <a:ext cx="703300" cy="4027074"/>
            </a:xfrm>
            <a:prstGeom prst="leftBrac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82345" y="3571236"/>
              <a:ext cx="357138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aseline="30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</a:t>
              </a:r>
              <a:r>
                <a:rPr lang="en-US" sz="24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Each has 25% requests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9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0"/>
    </mc:Choice>
    <mc:Fallback xmlns="">
      <p:transition xmlns:p14="http://schemas.microsoft.com/office/powerpoint/2010/main" spd="slow" advTm="157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Popularity Impact on Caches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675527"/>
          </a:xfrm>
        </p:spPr>
        <p:txBody>
          <a:bodyPr>
            <a:normAutofit/>
          </a:bodyPr>
          <a:lstStyle/>
          <a:p>
            <a:r>
              <a:rPr lang="en-US" sz="2400" dirty="0"/>
              <a:t>Browser traffic share </a:t>
            </a:r>
            <a:r>
              <a:rPr lang="en-US" sz="2400" dirty="0">
                <a:solidFill>
                  <a:srgbClr val="800000"/>
                </a:solidFill>
              </a:rPr>
              <a:t>decreases gradually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cachepop_blogpost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2"/>
    </mc:Choice>
    <mc:Fallback xmlns="">
      <p:transition xmlns:p14="http://schemas.microsoft.com/office/powerpoint/2010/main" spd="slow" advTm="105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Popularity Impact on Caches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11720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Edge </a:t>
            </a:r>
            <a:r>
              <a:rPr lang="en-US" sz="2400" dirty="0"/>
              <a:t>serves </a:t>
            </a:r>
            <a:r>
              <a:rPr lang="en-US" sz="2400" dirty="0">
                <a:solidFill>
                  <a:srgbClr val="008000"/>
                </a:solidFill>
              </a:rPr>
              <a:t>consistent share </a:t>
            </a:r>
            <a:r>
              <a:rPr lang="en-US" sz="2400" dirty="0"/>
              <a:t>except for the tail</a:t>
            </a:r>
          </a:p>
          <a:p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22137" y="2792667"/>
            <a:ext cx="1330042" cy="579886"/>
            <a:chOff x="6555251" y="2425781"/>
            <a:chExt cx="1330042" cy="57988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6555252" y="2723444"/>
              <a:ext cx="274526" cy="28222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555251" y="2425781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7.8%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02001" y="1221145"/>
            <a:ext cx="3154474" cy="1078966"/>
            <a:chOff x="3400778" y="1235256"/>
            <a:chExt cx="3154474" cy="107896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400778" y="1676409"/>
              <a:ext cx="1721555" cy="28222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30889" y="1676409"/>
              <a:ext cx="691444" cy="28222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22333" y="1676409"/>
              <a:ext cx="310445" cy="637813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967111" y="1235256"/>
              <a:ext cx="15881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22~23%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cachepop_blogpost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4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0"/>
    </mc:Choice>
    <mc:Fallback xmlns="">
      <p:transition xmlns:p14="http://schemas.microsoft.com/office/powerpoint/2010/main" spd="slow" advTm="225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chepop_blogpost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Popularity Impact on Caches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14683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Origin </a:t>
            </a:r>
            <a:r>
              <a:rPr lang="en-US" sz="2400" dirty="0"/>
              <a:t>contributes </a:t>
            </a:r>
            <a:r>
              <a:rPr lang="en-US" sz="2400" dirty="0">
                <a:solidFill>
                  <a:srgbClr val="0000FF"/>
                </a:solidFill>
              </a:rPr>
              <a:t>most for “low”</a:t>
            </a:r>
            <a:r>
              <a:rPr lang="en-US" sz="2400" dirty="0"/>
              <a:t> </a:t>
            </a:r>
            <a:r>
              <a:rPr lang="en-US" sz="2400" dirty="0" smtClean="0"/>
              <a:t>group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65035" y="1494455"/>
            <a:ext cx="1330042" cy="579886"/>
            <a:chOff x="6555251" y="2425781"/>
            <a:chExt cx="1330042" cy="57988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555252" y="2723444"/>
              <a:ext cx="274526" cy="282223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555251" y="2425781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9.3%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xmlns:p14="http://schemas.microsoft.com/office/powerpoint/2010/main" spd="slow" advTm="129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chepop_blogpost.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Popularity Impact on Caches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5815584"/>
            <a:ext cx="8133644" cy="619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Backend </a:t>
            </a:r>
            <a:r>
              <a:rPr lang="en-US" sz="2400" dirty="0">
                <a:solidFill>
                  <a:srgbClr val="E46C0A"/>
                </a:solidFill>
              </a:rPr>
              <a:t>serves </a:t>
            </a:r>
            <a:r>
              <a:rPr lang="en-US" sz="2400" dirty="0" smtClean="0">
                <a:solidFill>
                  <a:srgbClr val="E46C0A"/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tail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097884" y="1986845"/>
            <a:ext cx="1707450" cy="1272821"/>
            <a:chOff x="7097884" y="1986845"/>
            <a:chExt cx="1707450" cy="1272821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167155" y="2230680"/>
              <a:ext cx="163817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</a:t>
              </a:r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0%</a:t>
              </a:r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 Haystack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0800000">
              <a:off x="7097884" y="1986845"/>
              <a:ext cx="310445" cy="1272821"/>
            </a:xfrm>
            <a:prstGeom prst="lef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1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"/>
    </mc:Choice>
    <mc:Fallback xmlns="">
      <p:transition xmlns:p14="http://schemas.microsoft.com/office/powerpoint/2010/main" spd="slow" advTm="9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we make the cache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"/>
    </mc:Choice>
    <mc:Fallback xmlns="">
      <p:transition xmlns:p14="http://schemas.microsoft.com/office/powerpoint/2010/main" spd="slow" advTm="88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Replay the trace (25% warm up)</a:t>
            </a:r>
          </a:p>
          <a:p>
            <a:endParaRPr lang="en-US" dirty="0" smtClean="0"/>
          </a:p>
          <a:p>
            <a:r>
              <a:rPr lang="en-US" dirty="0" smtClean="0"/>
              <a:t>Estimate the base cache size</a:t>
            </a:r>
          </a:p>
          <a:p>
            <a:endParaRPr lang="en-US" dirty="0" smtClean="0"/>
          </a:p>
          <a:p>
            <a:r>
              <a:rPr lang="en-US" dirty="0" smtClean="0"/>
              <a:t>Evaluate two hit-ratios (object-wise,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byte-wise</a:t>
            </a:r>
            <a:r>
              <a:rPr lang="en-US" dirty="0" smtClean="0"/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64"/>
    </mc:Choice>
    <mc:Fallback xmlns="">
      <p:transition xmlns:p14="http://schemas.microsoft.com/office/powerpoint/2010/main" spd="slow" advTm="485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Picked </a:t>
            </a:r>
            <a:r>
              <a:rPr lang="en-US" sz="2400" dirty="0" smtClean="0"/>
              <a:t>San Jose </a:t>
            </a:r>
            <a:r>
              <a:rPr lang="en-US" sz="2400" dirty="0"/>
              <a:t>edge </a:t>
            </a:r>
            <a:r>
              <a:rPr lang="en-US" sz="2400" dirty="0" smtClean="0"/>
              <a:t>(high traffic, median </a:t>
            </a:r>
            <a:r>
              <a:rPr lang="en-US" sz="2400" dirty="0"/>
              <a:t>hit </a:t>
            </a:r>
            <a:r>
              <a:rPr lang="en-US" sz="2400" dirty="0" smtClean="0"/>
              <a:t>ratio)</a:t>
            </a:r>
          </a:p>
        </p:txBody>
      </p:sp>
      <p:pic>
        <p:nvPicPr>
          <p:cNvPr id="3" name="Picture 2" descr="edge_trace_month_sjc1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4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9"/>
    </mc:Choice>
    <mc:Fallback xmlns="">
      <p:transition xmlns:p14="http://schemas.microsoft.com/office/powerpoint/2010/main" spd="slow" advTm="342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6318" y="3116946"/>
            <a:ext cx="5331364" cy="3239404"/>
            <a:chOff x="1906318" y="3116946"/>
            <a:chExt cx="5331364" cy="3239404"/>
          </a:xfrm>
        </p:grpSpPr>
        <p:pic>
          <p:nvPicPr>
            <p:cNvPr id="17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318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2021345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550" y="1241778"/>
            <a:ext cx="5977659" cy="3169740"/>
            <a:chOff x="273550" y="1241778"/>
            <a:chExt cx="5977659" cy="3169740"/>
          </a:xfrm>
        </p:grpSpPr>
        <p:grpSp>
          <p:nvGrpSpPr>
            <p:cNvPr id="7" name="Group 6"/>
            <p:cNvGrpSpPr/>
            <p:nvPr/>
          </p:nvGrpSpPr>
          <p:grpSpPr>
            <a:xfrm>
              <a:off x="273550" y="1241778"/>
              <a:ext cx="5977659" cy="3169740"/>
              <a:chOff x="273550" y="1241778"/>
              <a:chExt cx="5977659" cy="316974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159769" y="432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21" name="Rounded Rectangular Callout 20"/>
              <p:cNvSpPr/>
              <p:nvPr/>
            </p:nvSpPr>
            <p:spPr>
              <a:xfrm>
                <a:off x="273550" y="1316736"/>
                <a:ext cx="2971800" cy="1300500"/>
              </a:xfrm>
              <a:prstGeom prst="wedgeRoundRectCallout">
                <a:avLst>
                  <a:gd name="adj1" fmla="val 147315"/>
                  <a:gd name="adj2" fmla="val 181212"/>
                  <a:gd name="adj3" fmla="val 16667"/>
                </a:avLst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30971" y="1241778"/>
                <a:ext cx="872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Helvetica Neue Medium"/>
                    <a:cs typeface="Helvetica Neue Medium"/>
                  </a:rPr>
                  <a:t>Client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883" y="1622691"/>
              <a:ext cx="948267" cy="94826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Photo-Serving Stack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971" y="1641888"/>
            <a:ext cx="872626" cy="872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2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7"/>
    </mc:Choice>
    <mc:Fallback xmlns="">
      <p:transition xmlns:p14="http://schemas.microsoft.com/office/powerpoint/2010/main" spd="slow" advTm="158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_trace_month_sjc1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>
                <a:solidFill>
                  <a:srgbClr val="800000"/>
                </a:solidFill>
              </a:rPr>
              <a:t>x</a:t>
            </a:r>
            <a:r>
              <a:rPr lang="en-US" sz="2400" dirty="0"/>
              <a:t>” </a:t>
            </a:r>
            <a:r>
              <a:rPr lang="en-US" sz="2400" dirty="0" smtClean="0"/>
              <a:t>estimates current deployment size (</a:t>
            </a:r>
            <a:r>
              <a:rPr lang="en-US" sz="2400" dirty="0" smtClean="0">
                <a:solidFill>
                  <a:srgbClr val="800000"/>
                </a:solidFill>
              </a:rPr>
              <a:t>59</a:t>
            </a:r>
            <a:r>
              <a:rPr lang="en-US" sz="2400" dirty="0">
                <a:solidFill>
                  <a:srgbClr val="800000"/>
                </a:solidFill>
              </a:rPr>
              <a:t>%</a:t>
            </a:r>
            <a:r>
              <a:rPr lang="en-US" sz="2400" dirty="0"/>
              <a:t> hit </a:t>
            </a:r>
            <a:r>
              <a:rPr lang="en-US" sz="2400" dirty="0" smtClean="0"/>
              <a:t>ratio)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8532" y="2237017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78476" y="2036642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4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2"/>
    </mc:Choice>
    <mc:Fallback xmlns="">
      <p:transition xmlns:p14="http://schemas.microsoft.com/office/powerpoint/2010/main" spd="slow" advTm="253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>
                <a:solidFill>
                  <a:srgbClr val="800000"/>
                </a:solidFill>
              </a:rPr>
              <a:t>Infinite</a:t>
            </a:r>
            <a:r>
              <a:rPr lang="en-US" sz="2400" dirty="0"/>
              <a:t>” size ratio needs </a:t>
            </a:r>
            <a:r>
              <a:rPr lang="en-US" sz="2400" dirty="0">
                <a:solidFill>
                  <a:srgbClr val="800000"/>
                </a:solidFill>
              </a:rPr>
              <a:t>45x </a:t>
            </a:r>
            <a:r>
              <a:rPr lang="en-US" sz="2400" dirty="0"/>
              <a:t>of current </a:t>
            </a:r>
            <a:r>
              <a:rPr lang="en-US" sz="2400" dirty="0" smtClean="0"/>
              <a:t>capacity</a:t>
            </a:r>
            <a:endParaRPr lang="en-US" sz="2400" dirty="0"/>
          </a:p>
        </p:txBody>
      </p:sp>
      <p:pic>
        <p:nvPicPr>
          <p:cNvPr id="4" name="Picture 3" descr="edge_trace_month_sjc1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58532" y="2237017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78476" y="2036642"/>
            <a:ext cx="1330042" cy="726322"/>
            <a:chOff x="3991646" y="1968908"/>
            <a:chExt cx="1330042" cy="72632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2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"/>
    </mc:Choice>
    <mc:Fallback xmlns="">
      <p:transition xmlns:p14="http://schemas.microsoft.com/office/powerpoint/2010/main" spd="slow" advTm="198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3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Both </a:t>
            </a:r>
            <a:r>
              <a:rPr lang="en-US" sz="2400" dirty="0">
                <a:solidFill>
                  <a:srgbClr val="0000FF"/>
                </a:solidFill>
              </a:rPr>
              <a:t>LRU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8000"/>
                </a:solidFill>
              </a:rPr>
              <a:t>LFU</a:t>
            </a:r>
            <a:r>
              <a:rPr lang="en-US" sz="2400" dirty="0"/>
              <a:t> outperforms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FIFO </a:t>
            </a:r>
            <a:r>
              <a:rPr lang="en-US" sz="2400" dirty="0"/>
              <a:t>slightly </a:t>
            </a:r>
          </a:p>
        </p:txBody>
      </p:sp>
      <p:pic>
        <p:nvPicPr>
          <p:cNvPr id="3" name="Picture 2" descr="edge_trace_month_sjc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1"/>
    </mc:Choice>
    <mc:Fallback xmlns="">
      <p:transition xmlns:p14="http://schemas.microsoft.com/office/powerpoint/2010/main" spd="slow" advTm="164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24" name="Left Arrow 23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9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5"/>
    </mc:Choice>
    <mc:Fallback xmlns="">
      <p:transition xmlns:p14="http://schemas.microsoft.com/office/powerpoint/2010/main" spd="slow" advTm="178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6457809" y="4471244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715000" y="4680111"/>
            <a:ext cx="550333" cy="230833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4205110" y="4835332"/>
            <a:ext cx="26082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Missed Object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39" name="Left Arrow 38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"/>
    </mc:Choice>
    <mc:Fallback xmlns="">
      <p:transition xmlns:p14="http://schemas.microsoft.com/office/powerpoint/2010/main" spd="slow" advTm="52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5884380" y="3787161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097457" y="3381864"/>
            <a:ext cx="294876" cy="43351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6126198" y="2875886"/>
            <a:ext cx="6632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Hit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38" name="Left Arrow 37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8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"/>
    </mc:Choice>
    <mc:Fallback xmlns="">
      <p:transition xmlns:p14="http://schemas.microsoft.com/office/powerpoint/2010/main" spd="slow" advTm="37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16771 -4.81481E-6 C -0.24288 -4.81481E-6 -0.33507 -0.02662 -0.33507 -0.04837 L -0.33507 -0.0965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S4LRU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409" y="2213183"/>
            <a:ext cx="7315200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373637" y="1375305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432579" y="-1638586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71409" y="2398885"/>
            <a:ext cx="7989147" cy="2650041"/>
            <a:chOff x="971409" y="2398885"/>
            <a:chExt cx="7989147" cy="2650041"/>
          </a:xfrm>
        </p:grpSpPr>
        <p:grpSp>
          <p:nvGrpSpPr>
            <p:cNvPr id="13" name="Group 12"/>
            <p:cNvGrpSpPr/>
            <p:nvPr/>
          </p:nvGrpSpPr>
          <p:grpSpPr>
            <a:xfrm>
              <a:off x="971409" y="2529861"/>
              <a:ext cx="2528147" cy="461665"/>
              <a:chOff x="971409" y="2529861"/>
              <a:chExt cx="2528147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2884923" y="2529861"/>
                <a:ext cx="6146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00209" y="3215661"/>
              <a:ext cx="2674902" cy="461665"/>
              <a:chOff x="971409" y="2529861"/>
              <a:chExt cx="2674902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884924" y="2529861"/>
                <a:ext cx="76138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L2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29009" y="3901461"/>
              <a:ext cx="2553547" cy="461665"/>
              <a:chOff x="971409" y="2529861"/>
              <a:chExt cx="2553547" cy="461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884924" y="2529861"/>
                <a:ext cx="6400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L1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57809" y="4587261"/>
              <a:ext cx="2502747" cy="461665"/>
              <a:chOff x="971409" y="2529861"/>
              <a:chExt cx="2502747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1409" y="2667842"/>
                <a:ext cx="1828800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884924" y="2529861"/>
                <a:ext cx="58923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L0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0" name="Straight Connector 29"/>
            <p:cNvCxnSpPr>
              <a:endCxn id="5" idx="0"/>
            </p:cNvCxnSpPr>
            <p:nvPr/>
          </p:nvCxnSpPr>
          <p:spPr>
            <a:xfrm>
              <a:off x="1885809" y="2398885"/>
              <a:ext cx="0" cy="2689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5" idx="0"/>
            </p:cNvCxnSpPr>
            <p:nvPr/>
          </p:nvCxnSpPr>
          <p:spPr>
            <a:xfrm>
              <a:off x="3714609" y="2398885"/>
              <a:ext cx="0" cy="9547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8" idx="0"/>
            </p:cNvCxnSpPr>
            <p:nvPr/>
          </p:nvCxnSpPr>
          <p:spPr>
            <a:xfrm>
              <a:off x="5543409" y="2398885"/>
              <a:ext cx="0" cy="16405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0667" y="2398885"/>
              <a:ext cx="0" cy="232635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4401866" y="3101361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>
            <a:stCxn id="35" idx="2"/>
            <a:endCxn id="32" idx="0"/>
          </p:cNvCxnSpPr>
          <p:nvPr/>
        </p:nvCxnSpPr>
        <p:spPr>
          <a:xfrm flipH="1">
            <a:off x="4516166" y="2870755"/>
            <a:ext cx="331611" cy="23060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4401866" y="2409090"/>
            <a:ext cx="8918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Evict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8186" y="3231822"/>
            <a:ext cx="2315962" cy="738738"/>
            <a:chOff x="254001" y="3162723"/>
            <a:chExt cx="2315962" cy="738738"/>
          </a:xfrm>
        </p:grpSpPr>
        <p:sp>
          <p:nvSpPr>
            <p:cNvPr id="38" name="Left Arrow 37"/>
            <p:cNvSpPr/>
            <p:nvPr/>
          </p:nvSpPr>
          <p:spPr>
            <a:xfrm>
              <a:off x="254001" y="3624388"/>
              <a:ext cx="2215444" cy="277073"/>
            </a:xfrm>
            <a:prstGeom prst="leftArrow">
              <a:avLst>
                <a:gd name="adj1" fmla="val 50000"/>
                <a:gd name="adj2" fmla="val 43141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54001" y="3162723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More Recent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"/>
    </mc:Choice>
    <mc:Fallback xmlns="">
      <p:transition xmlns:p14="http://schemas.microsoft.com/office/powerpoint/2010/main" spd="slow" advTm="327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1146 -1.48148E-6 C 0.01667 -1.48148E-6 0.02309 0.02847 0.02309 0.05255 L 0.02309 0.1050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ge_trace_month_sjc1.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2024D"/>
                </a:solidFill>
              </a:rPr>
              <a:t>S4LRU </a:t>
            </a:r>
            <a:r>
              <a:rPr lang="en-US" sz="2400" dirty="0"/>
              <a:t>improves the most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721656" y="1997130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3637" y="3358443"/>
            <a:ext cx="1330042" cy="2438851"/>
            <a:chOff x="3892869" y="849488"/>
            <a:chExt cx="1330042" cy="149641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03233" y="849488"/>
              <a:ext cx="0" cy="1034754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892869" y="1884242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1/3x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41498" y="2593629"/>
            <a:ext cx="1330042" cy="627545"/>
            <a:chOff x="4287977" y="1968908"/>
            <a:chExt cx="1330042" cy="62754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4024" y="2314230"/>
              <a:ext cx="55421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4287977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7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3"/>
    </mc:Choice>
    <mc:Fallback xmlns="">
      <p:transition xmlns:p14="http://schemas.microsoft.com/office/powerpoint/2010/main" spd="slow" advTm="293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Clairvoyant (</a:t>
            </a:r>
            <a:r>
              <a:rPr lang="en-US" sz="2400" dirty="0" err="1" smtClean="0">
                <a:solidFill>
                  <a:srgbClr val="800000"/>
                </a:solidFill>
              </a:rPr>
              <a:t>Bélády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  <a:r>
              <a:rPr lang="en-US" sz="2400" dirty="0" smtClean="0">
                <a:solidFill>
                  <a:srgbClr val="52024D"/>
                </a:solidFill>
              </a:rPr>
              <a:t> </a:t>
            </a:r>
            <a:r>
              <a:rPr lang="en-US" sz="2400" dirty="0" smtClean="0"/>
              <a:t>shows much improvement space     </a:t>
            </a:r>
            <a:endParaRPr lang="en-US" sz="2400" dirty="0"/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"/>
    </mc:Choice>
    <mc:Fallback xmlns="">
      <p:transition xmlns:p14="http://schemas.microsoft.com/office/powerpoint/2010/main" spd="slow" advTm="215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_trace_month_blogpos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Cache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9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en-US" sz="2400" dirty="0"/>
              <a:t>improves </a:t>
            </a:r>
            <a:r>
              <a:rPr lang="en-US" sz="2400" dirty="0">
                <a:solidFill>
                  <a:srgbClr val="0000FF"/>
                </a:solidFill>
              </a:rPr>
              <a:t>Origin</a:t>
            </a:r>
            <a:r>
              <a:rPr lang="en-US" sz="2400" dirty="0"/>
              <a:t> more than </a:t>
            </a:r>
            <a:r>
              <a:rPr lang="en-US" sz="2400" dirty="0">
                <a:solidFill>
                  <a:srgbClr val="008000"/>
                </a:solidFill>
              </a:rPr>
              <a:t>Edge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43457" y="1852557"/>
            <a:ext cx="1520542" cy="1830443"/>
            <a:chOff x="2472902" y="1584448"/>
            <a:chExt cx="1520542" cy="1830443"/>
          </a:xfrm>
        </p:grpSpPr>
        <p:sp>
          <p:nvSpPr>
            <p:cNvPr id="9" name="Frame 8"/>
            <p:cNvSpPr/>
            <p:nvPr/>
          </p:nvSpPr>
          <p:spPr>
            <a:xfrm>
              <a:off x="3612443" y="2568222"/>
              <a:ext cx="381001" cy="846669"/>
            </a:xfrm>
            <a:prstGeom prst="frame">
              <a:avLst>
                <a:gd name="adj1" fmla="val 68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72902" y="1584448"/>
              <a:ext cx="1330042" cy="983774"/>
              <a:chOff x="-448108" y="2691221"/>
              <a:chExt cx="1330042" cy="983774"/>
            </a:xfrm>
          </p:grpSpPr>
          <p:cxnSp>
            <p:nvCxnSpPr>
              <p:cNvPr id="12" name="Straight Connector 11"/>
              <p:cNvCxnSpPr>
                <a:endCxn id="9" idx="0"/>
              </p:cNvCxnSpPr>
              <p:nvPr/>
            </p:nvCxnSpPr>
            <p:spPr>
              <a:xfrm>
                <a:off x="268102" y="3138775"/>
                <a:ext cx="613832" cy="53622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-448108" y="2691221"/>
                <a:ext cx="133004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14%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5809170" y="1312753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1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0"/>
    </mc:Choice>
    <mc:Fallback xmlns="">
      <p:transition xmlns:p14="http://schemas.microsoft.com/office/powerpoint/2010/main" spd="slow" advTm="248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6318" y="3116946"/>
            <a:ext cx="5331364" cy="3239404"/>
            <a:chOff x="1906318" y="3116946"/>
            <a:chExt cx="5331364" cy="3239404"/>
          </a:xfrm>
        </p:grpSpPr>
        <p:pic>
          <p:nvPicPr>
            <p:cNvPr id="17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318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2021345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Client-based </a:t>
            </a:r>
            <a:r>
              <a:rPr lang="en-US" dirty="0" smtClean="0">
                <a:solidFill>
                  <a:srgbClr val="800000"/>
                </a:solidFill>
              </a:rPr>
              <a:t>Browser Cache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3550" y="1241778"/>
            <a:ext cx="5977659" cy="3169740"/>
            <a:chOff x="273550" y="1241778"/>
            <a:chExt cx="5977659" cy="316974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159769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273550" y="1316736"/>
              <a:ext cx="2971800" cy="1300500"/>
            </a:xfrm>
            <a:prstGeom prst="wedgeRoundRectCallout">
              <a:avLst>
                <a:gd name="adj1" fmla="val 147315"/>
                <a:gd name="adj2" fmla="val 181212"/>
                <a:gd name="adj3" fmla="val 16667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4695" y="1783925"/>
            <a:ext cx="1644444" cy="744241"/>
            <a:chOff x="1404695" y="1783925"/>
            <a:chExt cx="1644444" cy="74424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38" name="Rounded Rectangle 37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765789" y="2728426"/>
            <a:ext cx="872626" cy="1673094"/>
            <a:chOff x="4090757" y="2738424"/>
            <a:chExt cx="872626" cy="1673094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481350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4470742" y="3452295"/>
              <a:ext cx="112657" cy="822960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90757" y="2738424"/>
              <a:ext cx="872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Local</a:t>
              </a:r>
            </a:p>
            <a:p>
              <a:r>
                <a:rPr lang="en-US" sz="2000" dirty="0" smtClean="0">
                  <a:latin typeface="Helvetica Neue Medium"/>
                  <a:cs typeface="Helvetica Neue Medium"/>
                </a:rPr>
                <a:t>Fetch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9"/>
    </mc:Choice>
    <mc:Fallback xmlns="">
      <p:transition xmlns:p14="http://schemas.microsoft.com/office/powerpoint/2010/main" spd="slow" advTm="108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Photo to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Recency</a:t>
            </a:r>
            <a:r>
              <a:rPr lang="en-US" dirty="0" smtClean="0"/>
              <a:t> &amp; frequency leads S4LRU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Does age, social factors also play a role?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Collaborative cache on the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3"/>
    </mc:Choice>
    <mc:Fallback xmlns="">
      <p:transition xmlns:p14="http://schemas.microsoft.com/office/powerpoint/2010/main" spd="slow" advTm="7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Coverage of </a:t>
            </a:r>
            <a:r>
              <a:rPr lang="en-US" dirty="0">
                <a:solidFill>
                  <a:srgbClr val="008000"/>
                </a:solidFill>
              </a:rPr>
              <a:t>Edge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19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13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370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787180" y="2875573"/>
            <a:ext cx="1428800" cy="142880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259671" y="1634013"/>
            <a:ext cx="4487334" cy="1241560"/>
            <a:chOff x="3259671" y="1634013"/>
            <a:chExt cx="4487334" cy="1241560"/>
          </a:xfrm>
        </p:grpSpPr>
        <p:cxnSp>
          <p:nvCxnSpPr>
            <p:cNvPr id="48" name="Straight Connector 47"/>
            <p:cNvCxnSpPr>
              <a:endCxn id="46" idx="0"/>
            </p:cNvCxnSpPr>
            <p:nvPr/>
          </p:nvCxnSpPr>
          <p:spPr>
            <a:xfrm>
              <a:off x="5501580" y="2231709"/>
              <a:ext cx="0" cy="6438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259671" y="1634013"/>
              <a:ext cx="4487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Small working set</a:t>
              </a:r>
              <a:endParaRPr lang="en-US" sz="24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3"/>
    </mc:Choice>
    <mc:Fallback xmlns="">
      <p:transition xmlns:p14="http://schemas.microsoft.com/office/powerpoint/2010/main" spd="slow" advTm="215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74333" y="1446282"/>
            <a:ext cx="5672672" cy="3226386"/>
            <a:chOff x="2074333" y="1446282"/>
            <a:chExt cx="5672672" cy="322638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501580" y="1907947"/>
              <a:ext cx="0" cy="140438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949222" y="1446282"/>
              <a:ext cx="479778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 Edges with high-volume traffic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074333" y="1907947"/>
              <a:ext cx="3427247" cy="17646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68426" y="1907947"/>
              <a:ext cx="933154" cy="276472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501580" y="1907947"/>
              <a:ext cx="1799914" cy="117923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01580" y="1907947"/>
              <a:ext cx="1421042" cy="189544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01580" y="1907947"/>
              <a:ext cx="700289" cy="2496155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3"/>
    </mc:Choice>
    <mc:Fallback xmlns="">
      <p:transition xmlns:p14="http://schemas.microsoft.com/office/powerpoint/2010/main" spd="slow" advTm="87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53</a:t>
            </a:fld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74838" y="3537007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1042572" y="395751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307860" y="4307470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293015" y="4883200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319889" y="3407264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231755" y="3046861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6872903" y="3793263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837773" y="5777311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074333" y="1446282"/>
            <a:ext cx="5672672" cy="3226386"/>
            <a:chOff x="2074333" y="1446282"/>
            <a:chExt cx="5672672" cy="322638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501580" y="1907947"/>
              <a:ext cx="0" cy="140438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2624667" y="1446282"/>
              <a:ext cx="512233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Do clients stay with local Edge?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074333" y="1907947"/>
              <a:ext cx="3427247" cy="176466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68426" y="1907947"/>
              <a:ext cx="933154" cy="276472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01580" y="1907947"/>
              <a:ext cx="1799914" cy="117923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501580" y="1907947"/>
              <a:ext cx="1421042" cy="189544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501580" y="1907947"/>
              <a:ext cx="700289" cy="2496155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"/>
    </mc:Choice>
    <mc:Fallback xmlns="">
      <p:transition xmlns:p14="http://schemas.microsoft.com/office/powerpoint/2010/main" spd="slow" advTm="6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54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6708730" y="4527042"/>
            <a:ext cx="1011348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8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"/>
    </mc:Choice>
    <mc:Fallback xmlns="">
      <p:transition xmlns:p14="http://schemas.microsoft.com/office/powerpoint/2010/main" spd="slow" advTm="60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55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6708730" y="4527042"/>
            <a:ext cx="1011348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7720078" y="4522007"/>
            <a:ext cx="1423921" cy="40011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20% local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0941" y="2687073"/>
            <a:ext cx="7417281" cy="3360753"/>
            <a:chOff x="1500941" y="2687073"/>
            <a:chExt cx="7417281" cy="3360753"/>
          </a:xfrm>
        </p:grpSpPr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677666" y="5247606"/>
              <a:ext cx="1388223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Dallas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7245049" y="3731254"/>
              <a:ext cx="1385307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35% D.C.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7679912" y="2687073"/>
              <a:ext cx="1238310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NYC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3657070">
              <a:off x="6117394" y="5293027"/>
              <a:ext cx="1112900" cy="18288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7239084" y="5647716"/>
              <a:ext cx="1552138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20% Miami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1500941" y="3803388"/>
              <a:ext cx="1772837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5% California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3541889" y="3141446"/>
              <a:ext cx="1841353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10% Chicago</a:t>
              </a:r>
              <a:endParaRPr lang="en-US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18901856">
              <a:off x="6206323" y="4192497"/>
              <a:ext cx="914400" cy="3200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4160006">
              <a:off x="5297210" y="4116981"/>
              <a:ext cx="1188720" cy="914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18591874">
              <a:off x="5974419" y="3931405"/>
              <a:ext cx="1645920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10265987">
              <a:off x="4574393" y="4907094"/>
              <a:ext cx="1645920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11098901">
              <a:off x="1818873" y="4483137"/>
              <a:ext cx="4301003" cy="4572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Content Placeholder 3"/>
          <p:cNvSpPr txBox="1">
            <a:spLocks/>
          </p:cNvSpPr>
          <p:nvPr/>
        </p:nvSpPr>
        <p:spPr>
          <a:xfrm>
            <a:off x="685800" y="1342469"/>
            <a:ext cx="8636000" cy="93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Atlanta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800000"/>
                </a:solidFill>
              </a:rPr>
              <a:t>80%</a:t>
            </a:r>
            <a:r>
              <a:rPr lang="en-US" sz="2400" dirty="0"/>
              <a:t> requests served by remote Edges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1"/>
    </mc:Choice>
    <mc:Fallback xmlns="">
      <p:transition xmlns:p14="http://schemas.microsoft.com/office/powerpoint/2010/main" spd="slow" advTm="340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56</a:t>
            </a:fld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13738" y="4582996"/>
            <a:ext cx="365760" cy="36576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6708730" y="4527042"/>
            <a:ext cx="1011348" cy="400110"/>
          </a:xfrm>
          <a:prstGeom prst="wedgeRectCallout">
            <a:avLst>
              <a:gd name="adj1" fmla="val -69940"/>
              <a:gd name="adj2" fmla="val 959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Atlanta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7720078" y="4522007"/>
            <a:ext cx="1423921" cy="40011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20% local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8729" y="5187988"/>
            <a:ext cx="2421062" cy="955083"/>
            <a:chOff x="6708729" y="5187988"/>
            <a:chExt cx="2421062" cy="95508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837773" y="5777311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08729" y="5187988"/>
              <a:ext cx="2421062" cy="404638"/>
              <a:chOff x="6708729" y="5244432"/>
              <a:chExt cx="2421062" cy="404638"/>
            </a:xfrm>
          </p:grpSpPr>
          <p:sp>
            <p:nvSpPr>
              <p:cNvPr id="61" name="Rectangular Callout 60"/>
              <p:cNvSpPr/>
              <p:nvPr/>
            </p:nvSpPr>
            <p:spPr>
              <a:xfrm>
                <a:off x="6708729" y="5248960"/>
                <a:ext cx="994007" cy="400110"/>
              </a:xfrm>
              <a:prstGeom prst="wedgeRectCallout">
                <a:avLst>
                  <a:gd name="adj1" fmla="val -18284"/>
                  <a:gd name="adj2" fmla="val 94241"/>
                </a:avLst>
              </a:prstGeom>
              <a:solidFill>
                <a:srgbClr val="8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Miami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7705870" y="5244432"/>
                <a:ext cx="1423921" cy="40011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35% local</a:t>
                </a:r>
                <a:endParaRPr lang="en-US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751379" y="4883200"/>
            <a:ext cx="2331317" cy="961397"/>
            <a:chOff x="3751379" y="4883200"/>
            <a:chExt cx="2331317" cy="961397"/>
          </a:xfrm>
        </p:grpSpPr>
        <p:sp>
          <p:nvSpPr>
            <p:cNvPr id="41" name="Rectangular Callout 40"/>
            <p:cNvSpPr/>
            <p:nvPr/>
          </p:nvSpPr>
          <p:spPr>
            <a:xfrm>
              <a:off x="3751379" y="5444487"/>
              <a:ext cx="907396" cy="400110"/>
            </a:xfrm>
            <a:prstGeom prst="wedgeRectCallout">
              <a:avLst>
                <a:gd name="adj1" fmla="val 29503"/>
                <a:gd name="adj2" fmla="val -96207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Dallas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293015" y="4883200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4658775" y="5444487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50%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7793" y="2839897"/>
            <a:ext cx="2652235" cy="933127"/>
            <a:chOff x="4137793" y="2839897"/>
            <a:chExt cx="2652235" cy="933127"/>
          </a:xfrm>
        </p:grpSpPr>
        <p:sp>
          <p:nvSpPr>
            <p:cNvPr id="51" name="Rectangular Callout 50"/>
            <p:cNvSpPr/>
            <p:nvPr/>
          </p:nvSpPr>
          <p:spPr>
            <a:xfrm>
              <a:off x="4137793" y="2840113"/>
              <a:ext cx="1216152" cy="400110"/>
            </a:xfrm>
            <a:prstGeom prst="wedgeRectCallout">
              <a:avLst>
                <a:gd name="adj1" fmla="val 52345"/>
                <a:gd name="adj2" fmla="val 104822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Chicago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319889" y="3407264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5366107" y="2839897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60%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8095" y="4307470"/>
            <a:ext cx="2018429" cy="875662"/>
            <a:chOff x="938095" y="4307470"/>
            <a:chExt cx="2018429" cy="875662"/>
          </a:xfrm>
        </p:grpSpPr>
        <p:sp>
          <p:nvSpPr>
            <p:cNvPr id="37" name="Rectangular Callout 36"/>
            <p:cNvSpPr/>
            <p:nvPr/>
          </p:nvSpPr>
          <p:spPr>
            <a:xfrm>
              <a:off x="938095" y="4782967"/>
              <a:ext cx="594508" cy="400110"/>
            </a:xfrm>
            <a:prstGeom prst="wedgeRectCallout">
              <a:avLst>
                <a:gd name="adj1" fmla="val 24643"/>
                <a:gd name="adj2" fmla="val -89153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LA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307860" y="4307470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1532603" y="4783022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18%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17060" y="2460244"/>
            <a:ext cx="2226939" cy="952377"/>
            <a:chOff x="6917060" y="2460244"/>
            <a:chExt cx="2226939" cy="952377"/>
          </a:xfrm>
        </p:grpSpPr>
        <p:sp>
          <p:nvSpPr>
            <p:cNvPr id="54" name="Rectangular Callout 53"/>
            <p:cNvSpPr/>
            <p:nvPr/>
          </p:nvSpPr>
          <p:spPr>
            <a:xfrm>
              <a:off x="6917060" y="2464380"/>
              <a:ext cx="788810" cy="400110"/>
            </a:xfrm>
            <a:prstGeom prst="wedgeRectCallout">
              <a:avLst>
                <a:gd name="adj1" fmla="val 3901"/>
                <a:gd name="adj2" fmla="val 97768"/>
              </a:avLst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NYC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7231755" y="3046861"/>
              <a:ext cx="365760" cy="36576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720078" y="2460244"/>
              <a:ext cx="142392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35% local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685800" y="1344168"/>
            <a:ext cx="8636000" cy="63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Substantial remote </a:t>
            </a:r>
            <a:r>
              <a:rPr lang="en-US" sz="2400" dirty="0"/>
              <a:t>traffic is </a:t>
            </a:r>
            <a:r>
              <a:rPr lang="en-US" sz="2400" dirty="0" smtClean="0"/>
              <a:t>normal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0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2"/>
    </mc:Choice>
    <mc:Fallback xmlns="">
      <p:transition xmlns:p14="http://schemas.microsoft.com/office/powerpoint/2010/main" spd="slow" advTm="72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Coverage of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19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13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370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91470" y="1422497"/>
            <a:ext cx="4572000" cy="4572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451546" y="4851562"/>
            <a:ext cx="4487334" cy="1067034"/>
            <a:chOff x="2582343" y="869135"/>
            <a:chExt cx="4487334" cy="106703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602111" y="869135"/>
              <a:ext cx="889000" cy="5771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582343" y="1474504"/>
              <a:ext cx="4487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Amplified working set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1"/>
    </mc:Choice>
    <mc:Fallback xmlns="">
      <p:transition xmlns:p14="http://schemas.microsoft.com/office/powerpoint/2010/main" spd="slow" advTm="127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53293" y="1809170"/>
            <a:ext cx="7524531" cy="4572000"/>
            <a:chOff x="273550" y="3116946"/>
            <a:chExt cx="7524531" cy="4572000"/>
          </a:xfrm>
        </p:grpSpPr>
        <p:pic>
          <p:nvPicPr>
            <p:cNvPr id="29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75245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73550" y="6290853"/>
              <a:ext cx="3077501" cy="1390095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01869" y="467266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22622" y="58720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73471" y="387603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219171" y="569909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62325" y="362449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4479" y="405492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326279" y="313343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313373" y="223170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370902" y="2758771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2820" y="440410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89532" y="497512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11464" y="3493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241219" y="2321156"/>
            <a:ext cx="6085060" cy="3577089"/>
            <a:chOff x="1241219" y="2321156"/>
            <a:chExt cx="6085060" cy="3577089"/>
          </a:xfrm>
        </p:grpSpPr>
        <p:cxnSp>
          <p:nvCxnSpPr>
            <p:cNvPr id="26" name="Straight Connector 25"/>
            <p:cNvCxnSpPr>
              <a:stCxn id="22" idx="1"/>
              <a:endCxn id="19" idx="6"/>
            </p:cNvCxnSpPr>
            <p:nvPr/>
          </p:nvCxnSpPr>
          <p:spPr>
            <a:xfrm flipH="1" flipV="1">
              <a:off x="1492267" y="2321156"/>
              <a:ext cx="841586" cy="538752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7" idx="6"/>
            </p:cNvCxnSpPr>
            <p:nvPr/>
          </p:nvCxnSpPr>
          <p:spPr>
            <a:xfrm flipH="1" flipV="1">
              <a:off x="1549796" y="2848218"/>
              <a:ext cx="637426" cy="37466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241219" y="3672611"/>
              <a:ext cx="709242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7" idx="6"/>
            </p:cNvCxnSpPr>
            <p:nvPr/>
          </p:nvCxnSpPr>
          <p:spPr>
            <a:xfrm flipH="1">
              <a:off x="1313373" y="4054924"/>
              <a:ext cx="637088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16" idx="6"/>
            </p:cNvCxnSpPr>
            <p:nvPr/>
          </p:nvCxnSpPr>
          <p:spPr>
            <a:xfrm flipH="1">
              <a:off x="1581714" y="4404102"/>
              <a:ext cx="478508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14" idx="2"/>
            </p:cNvCxnSpPr>
            <p:nvPr/>
          </p:nvCxnSpPr>
          <p:spPr>
            <a:xfrm flipV="1">
              <a:off x="4568426" y="3583164"/>
              <a:ext cx="843038" cy="4133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8" idx="2"/>
            </p:cNvCxnSpPr>
            <p:nvPr/>
          </p:nvCxnSpPr>
          <p:spPr>
            <a:xfrm flipV="1">
              <a:off x="4398065" y="3222884"/>
              <a:ext cx="2928214" cy="89447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8" idx="2"/>
            </p:cNvCxnSpPr>
            <p:nvPr/>
          </p:nvCxnSpPr>
          <p:spPr>
            <a:xfrm>
              <a:off x="4415730" y="4054924"/>
              <a:ext cx="1786139" cy="707191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2" idx="3"/>
            </p:cNvCxnSpPr>
            <p:nvPr/>
          </p:nvCxnSpPr>
          <p:spPr>
            <a:xfrm>
              <a:off x="4568426" y="3876030"/>
              <a:ext cx="2431243" cy="152696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13" idx="1"/>
            </p:cNvCxnSpPr>
            <p:nvPr/>
          </p:nvCxnSpPr>
          <p:spPr>
            <a:xfrm>
              <a:off x="3830794" y="4983077"/>
              <a:ext cx="414575" cy="742214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2" idx="5"/>
              <a:endCxn id="20" idx="1"/>
            </p:cNvCxnSpPr>
            <p:nvPr/>
          </p:nvCxnSpPr>
          <p:spPr>
            <a:xfrm>
              <a:off x="4185034" y="4711089"/>
              <a:ext cx="230696" cy="290229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11" idx="1"/>
            </p:cNvCxnSpPr>
            <p:nvPr/>
          </p:nvCxnSpPr>
          <p:spPr>
            <a:xfrm>
              <a:off x="4245369" y="4404102"/>
              <a:ext cx="2703451" cy="1494143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onut 21"/>
            <p:cNvSpPr>
              <a:spLocks noChangeAspect="1"/>
            </p:cNvSpPr>
            <p:nvPr/>
          </p:nvSpPr>
          <p:spPr>
            <a:xfrm>
              <a:off x="1950461" y="2476516"/>
              <a:ext cx="2617965" cy="2617965"/>
            </a:xfrm>
            <a:prstGeom prst="donut">
              <a:avLst>
                <a:gd name="adj" fmla="val 5426"/>
              </a:avLst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3"/>
    </mc:Choice>
    <mc:Fallback xmlns="">
      <p:transition xmlns:p14="http://schemas.microsoft.com/office/powerpoint/2010/main" spd="slow" advTm="18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6318" y="3116946"/>
            <a:ext cx="5331364" cy="3239404"/>
            <a:chOff x="1906318" y="3116946"/>
            <a:chExt cx="5331364" cy="3239404"/>
          </a:xfrm>
        </p:grpSpPr>
        <p:pic>
          <p:nvPicPr>
            <p:cNvPr id="17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318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2021345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Client-based </a:t>
            </a:r>
            <a:r>
              <a:rPr lang="en-US" dirty="0">
                <a:solidFill>
                  <a:srgbClr val="800000"/>
                </a:solidFill>
              </a:rPr>
              <a:t>Browser Cache</a:t>
            </a:r>
            <a:endParaRPr lang="en-US" dirty="0"/>
          </a:p>
        </p:txBody>
      </p:sp>
      <p:pic>
        <p:nvPicPr>
          <p:cNvPr id="32" name="Picture 31" descr="map_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52" y="3118104"/>
            <a:ext cx="5345115" cy="3246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0971" y="1241778"/>
            <a:ext cx="4920238" cy="3169740"/>
            <a:chOff x="1330971" y="1241778"/>
            <a:chExt cx="4920238" cy="316974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159769" y="4320078"/>
              <a:ext cx="91440" cy="91440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4695" y="1783925"/>
            <a:ext cx="1644444" cy="744241"/>
            <a:chOff x="1404695" y="1783925"/>
            <a:chExt cx="1644444" cy="74424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37" name="Rounded Rectangle 36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5"/>
    </mc:Choice>
    <mc:Fallback xmlns="">
      <p:transition xmlns:p14="http://schemas.microsoft.com/office/powerpoint/2010/main" spd="slow" advTm="113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</a:t>
            </a:r>
            <a:r>
              <a:rPr lang="en-US" dirty="0" smtClean="0">
                <a:solidFill>
                  <a:srgbClr val="008000"/>
                </a:solidFill>
              </a:rPr>
              <a:t>Edge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636000" cy="82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Independent</a:t>
            </a:r>
            <a:r>
              <a:rPr lang="en-US" sz="2400" dirty="0"/>
              <a:t>” aggregates all high-volume </a:t>
            </a:r>
            <a:r>
              <a:rPr lang="en-US" sz="2400" dirty="0" smtClean="0"/>
              <a:t>Edges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 descr="edge_hit_resizer_slides_independ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9"/>
    </mc:Choice>
    <mc:Fallback xmlns="">
      <p:transition xmlns:p14="http://schemas.microsoft.com/office/powerpoint/2010/main" spd="slow" advTm="118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Edge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636000" cy="59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>
                <a:solidFill>
                  <a:srgbClr val="008000"/>
                </a:solidFill>
              </a:rPr>
              <a:t>Collaborative</a:t>
            </a:r>
            <a:r>
              <a:rPr lang="en-US" sz="2400" dirty="0"/>
              <a:t>” Edge increases hit ratio by </a:t>
            </a:r>
            <a:r>
              <a:rPr lang="en-US" sz="2400" dirty="0" smtClean="0">
                <a:solidFill>
                  <a:srgbClr val="800000"/>
                </a:solidFill>
              </a:rPr>
              <a:t>18%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74444" y="2455333"/>
            <a:ext cx="1083987" cy="522109"/>
            <a:chOff x="3922892" y="2130780"/>
            <a:chExt cx="1083987" cy="522109"/>
          </a:xfrm>
        </p:grpSpPr>
        <p:sp>
          <p:nvSpPr>
            <p:cNvPr id="8" name="Left Brace 7"/>
            <p:cNvSpPr/>
            <p:nvPr/>
          </p:nvSpPr>
          <p:spPr>
            <a:xfrm>
              <a:off x="4729788" y="2130780"/>
              <a:ext cx="277091" cy="522109"/>
            </a:xfrm>
            <a:prstGeom prst="leftBrac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922892" y="2134780"/>
              <a:ext cx="9708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18%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60</a:t>
            </a:fld>
            <a:endParaRPr lang="en-US" dirty="0"/>
          </a:p>
        </p:txBody>
      </p:sp>
      <p:pic>
        <p:nvPicPr>
          <p:cNvPr id="4" name="Picture 3" descr="edge_hit_resizer_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0487" y="4981221"/>
            <a:ext cx="19304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Sans"/>
                <a:cs typeface="Sans"/>
              </a:rPr>
              <a:t>Collaborative</a:t>
            </a:r>
            <a:endParaRPr lang="en-US" sz="1900" dirty="0">
              <a:latin typeface="Sans"/>
              <a:cs typeface="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3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5"/>
    </mc:Choice>
    <mc:Fallback xmlns="">
      <p:transition xmlns:p14="http://schemas.microsoft.com/office/powerpoint/2010/main" spd="slow" advTm="312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38298"/>
            <a:ext cx="8229600" cy="149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Storage Analysis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960511"/>
            <a:ext cx="8229600" cy="149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Content Distribution Analysis</a:t>
            </a:r>
            <a:endParaRPr lang="en-US" sz="2400" dirty="0">
              <a:solidFill>
                <a:srgbClr val="595959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09253"/>
            <a:ext cx="8229600" cy="149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Web Analysis</a:t>
            </a:r>
            <a:endParaRPr lang="en-US" sz="2400" dirty="0">
              <a:solidFill>
                <a:srgbClr val="595959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5556" y="1838060"/>
            <a:ext cx="7563556" cy="77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BSD file system (SOSP ’85), Sprite ( SOSP ’91), NT (SOSP ’99),</a:t>
            </a:r>
          </a:p>
          <a:p>
            <a:pPr marL="0" indent="0">
              <a:buNone/>
            </a:pPr>
            <a:r>
              <a:rPr lang="en-US" sz="2000" dirty="0" err="1" smtClean="0"/>
              <a:t>NetApp</a:t>
            </a:r>
            <a:r>
              <a:rPr lang="en-US" sz="2000" dirty="0" smtClean="0"/>
              <a:t> (SOSP ’11), </a:t>
            </a:r>
            <a:r>
              <a:rPr lang="en-US" sz="2000" dirty="0" err="1" smtClean="0"/>
              <a:t>iBench</a:t>
            </a:r>
            <a:r>
              <a:rPr lang="en-US" sz="2000" dirty="0" smtClean="0"/>
              <a:t> (SOSP ’11)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556" y="3500349"/>
            <a:ext cx="7563556" cy="77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Cooperative caching (SOSP ’99), CDN vs. P2P (OSDI ’02),</a:t>
            </a:r>
          </a:p>
          <a:p>
            <a:pPr marL="0" indent="0">
              <a:buNone/>
            </a:pPr>
            <a:r>
              <a:rPr lang="en-US" sz="2000" dirty="0" smtClean="0"/>
              <a:t>P2P (SOSP ’03), </a:t>
            </a:r>
            <a:r>
              <a:rPr lang="en-US" sz="2000" dirty="0" err="1" smtClean="0"/>
              <a:t>CoralCDN</a:t>
            </a:r>
            <a:r>
              <a:rPr lang="en-US" sz="2000" dirty="0" smtClean="0"/>
              <a:t> (NSDI ’10), Flash crowds (IMC ’11)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5556" y="5162638"/>
            <a:ext cx="7563556" cy="77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Zipfian</a:t>
            </a:r>
            <a:r>
              <a:rPr lang="en-US" sz="2000" dirty="0" smtClean="0"/>
              <a:t> (INFOCOM ’00), Flash crowds (WWW </a:t>
            </a:r>
            <a:r>
              <a:rPr lang="fr-FR" sz="2000" dirty="0" smtClean="0"/>
              <a:t>’</a:t>
            </a:r>
            <a:r>
              <a:rPr lang="en-US" sz="2000" dirty="0" smtClean="0"/>
              <a:t>02),</a:t>
            </a:r>
          </a:p>
          <a:p>
            <a:pPr marL="0" indent="0">
              <a:buNone/>
            </a:pPr>
            <a:r>
              <a:rPr lang="en-US" sz="2000" dirty="0" smtClean="0"/>
              <a:t>Modern web traffic (IMC ’11)</a:t>
            </a:r>
          </a:p>
        </p:txBody>
      </p:sp>
    </p:spTree>
    <p:extLst>
      <p:ext uri="{BB962C8B-B14F-4D97-AF65-F5344CB8AC3E}">
        <p14:creationId xmlns:p14="http://schemas.microsoft.com/office/powerpoint/2010/main" val="22781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0"/>
    </mc:Choice>
    <mc:Fallback xmlns="">
      <p:transition xmlns:p14="http://schemas.microsoft.com/office/powerpoint/2010/main" spd="slow" advTm="149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111" y="1600200"/>
            <a:ext cx="865011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Quantify caching performance</a:t>
            </a:r>
          </a:p>
          <a:p>
            <a:endParaRPr lang="en-US" sz="2400" dirty="0"/>
          </a:p>
          <a:p>
            <a:r>
              <a:rPr lang="en-US" sz="2400" dirty="0" smtClean="0"/>
              <a:t>Quantify popularity changes across layers of caches</a:t>
            </a:r>
          </a:p>
          <a:p>
            <a:endParaRPr lang="en-US" sz="2400" dirty="0"/>
          </a:p>
          <a:p>
            <a:r>
              <a:rPr lang="en-US" sz="2400" dirty="0" err="1" smtClean="0"/>
              <a:t>Recency</a:t>
            </a:r>
            <a:r>
              <a:rPr lang="en-US" sz="2400" dirty="0" smtClean="0"/>
              <a:t>, frequency,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age, social</a:t>
            </a:r>
            <a:r>
              <a:rPr lang="en-US" sz="2400" dirty="0" smtClean="0"/>
              <a:t> factors impact cache</a:t>
            </a:r>
          </a:p>
          <a:p>
            <a:endParaRPr lang="en-US" sz="2400" dirty="0"/>
          </a:p>
          <a:p>
            <a:r>
              <a:rPr lang="en-US" sz="2400" dirty="0" smtClean="0"/>
              <a:t>Outline potential gain of collaborative caching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6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3"/>
    </mc:Choice>
    <mc:Fallback xmlns="">
      <p:transition xmlns:p14="http://schemas.microsoft.com/office/powerpoint/2010/main" spd="slow" advTm="488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 Choice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6318" y="1249332"/>
            <a:ext cx="5625460" cy="1371055"/>
            <a:chOff x="3236318" y="1249332"/>
            <a:chExt cx="5625460" cy="137105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36318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774328" y="1783925"/>
              <a:ext cx="4937185" cy="74424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Storage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236319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624062" y="1249332"/>
              <a:ext cx="5237716" cy="1371055"/>
              <a:chOff x="3624062" y="1249332"/>
              <a:chExt cx="1371271" cy="1371055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3624062" y="1319887"/>
                <a:ext cx="1371271" cy="1300500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010452" y="1249332"/>
                <a:ext cx="5984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Helvetica Neue Medium"/>
                    <a:cs typeface="Helvetica Neue Medium"/>
                  </a:rPr>
                  <a:t>Facebook Stack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878667" y="2747386"/>
            <a:ext cx="5765803" cy="1443519"/>
            <a:chOff x="2878667" y="2747386"/>
            <a:chExt cx="5765803" cy="1443519"/>
          </a:xfrm>
        </p:grpSpPr>
        <p:grpSp>
          <p:nvGrpSpPr>
            <p:cNvPr id="8" name="Group 7"/>
            <p:cNvGrpSpPr/>
            <p:nvPr/>
          </p:nvGrpSpPr>
          <p:grpSpPr>
            <a:xfrm>
              <a:off x="3635352" y="2819850"/>
              <a:ext cx="4393870" cy="1371055"/>
              <a:chOff x="3635352" y="2819850"/>
              <a:chExt cx="5237716" cy="137105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635352" y="2819850"/>
                <a:ext cx="5237716" cy="1371055"/>
                <a:chOff x="3624062" y="1249332"/>
                <a:chExt cx="1371271" cy="1371055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3624062" y="1319887"/>
                  <a:ext cx="1371271" cy="13005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082672" y="1249332"/>
                  <a:ext cx="4540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Helvetica Neue Medium"/>
                      <a:cs typeface="Helvetica Neue Medium"/>
                    </a:rPr>
                    <a:t>Akamai</a:t>
                  </a:r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3792055" y="3262293"/>
                <a:ext cx="4924309" cy="744241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Content Distribution Network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(CDN)</a:t>
                </a:r>
                <a:endParaRPr lang="en-US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rot="16200000" flipV="1">
              <a:off x="2777470" y="2848583"/>
              <a:ext cx="893282" cy="690887"/>
            </a:xfrm>
            <a:prstGeom prst="bentConnector3">
              <a:avLst>
                <a:gd name="adj1" fmla="val -2130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888947" y="2847173"/>
              <a:ext cx="780392" cy="580820"/>
            </a:xfrm>
            <a:prstGeom prst="bentConnector3">
              <a:avLst>
                <a:gd name="adj1" fmla="val 100630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3"/>
            <p:cNvCxnSpPr/>
            <p:nvPr/>
          </p:nvCxnSpPr>
          <p:spPr>
            <a:xfrm rot="5400000" flipH="1" flipV="1">
              <a:off x="7911091" y="2904469"/>
              <a:ext cx="890461" cy="576296"/>
            </a:xfrm>
            <a:prstGeom prst="bentConnector3">
              <a:avLst>
                <a:gd name="adj1" fmla="val -710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4"/>
            <p:cNvCxnSpPr/>
            <p:nvPr/>
          </p:nvCxnSpPr>
          <p:spPr>
            <a:xfrm rot="5400000">
              <a:off x="7918145" y="2934103"/>
              <a:ext cx="780394" cy="429538"/>
            </a:xfrm>
            <a:prstGeom prst="bentConnector3">
              <a:avLst>
                <a:gd name="adj1" fmla="val 98821"/>
              </a:avLst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3"/>
          <p:cNvSpPr>
            <a:spLocks noGrp="1"/>
          </p:cNvSpPr>
          <p:nvPr>
            <p:ph sz="half" idx="1"/>
          </p:nvPr>
        </p:nvSpPr>
        <p:spPr>
          <a:xfrm>
            <a:off x="2203596" y="4840114"/>
            <a:ext cx="6615847" cy="7620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Focus: Facebook stack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6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422595" y="2670360"/>
            <a:ext cx="6580293" cy="1845196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8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3"/>
    </mc:Choice>
    <mc:Fallback xmlns="">
      <p:transition xmlns:p14="http://schemas.microsoft.com/office/powerpoint/2010/main" spd="slow" advTm="250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01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Geo-distributed </a:t>
            </a:r>
            <a:r>
              <a:rPr lang="en-US" dirty="0" smtClean="0">
                <a:solidFill>
                  <a:srgbClr val="008000"/>
                </a:solidFill>
              </a:rPr>
              <a:t>Edge Cache (FIFO)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7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4"/>
    </mc:Choice>
    <mc:Fallback xmlns="">
      <p:transition xmlns:p14="http://schemas.microsoft.com/office/powerpoint/2010/main" spd="slow" advTm="162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32" grpId="0" animBg="1"/>
      <p:bldP spid="33" grpId="0" animBg="1"/>
      <p:bldP spid="38" grpId="0" animBg="1"/>
      <p:bldP spid="9" grpId="0" animBg="1"/>
      <p:bldP spid="54" grpId="0" animBg="1"/>
      <p:bldP spid="55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01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Geo-distributed </a:t>
            </a:r>
            <a:r>
              <a:rPr lang="en-US" dirty="0" smtClean="0">
                <a:solidFill>
                  <a:srgbClr val="008000"/>
                </a:solidFill>
              </a:rPr>
              <a:t>Edge Cache (FIFO)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131146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8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761997" y="3229187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Purpose</a:t>
            </a:r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Reduce cross-country latency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Reduce Data Center bandwidth</a:t>
            </a:r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xmlns:p14="http://schemas.microsoft.com/office/powerpoint/2010/main" spd="slow" advTm="144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4|0.9|10.4|1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8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7.1|16.1|5.1|7.1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24.5|6.4|31.2|7.6|10.6|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64941</TotalTime>
  <Words>1304</Words>
  <Application>Microsoft Macintosh PowerPoint</Application>
  <PresentationFormat>On-screen Show (4:3)</PresentationFormat>
  <Paragraphs>481</Paragraphs>
  <Slides>63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An Analysis of Facebook Photo Caching</vt:lpstr>
      <vt:lpstr>250 Billion* Photos on Facebook</vt:lpstr>
      <vt:lpstr>Preview of Results</vt:lpstr>
      <vt:lpstr>Facebook Photo-Serving Stack</vt:lpstr>
      <vt:lpstr>Client-based Browser Cache</vt:lpstr>
      <vt:lpstr>Client-based Browser Cache</vt:lpstr>
      <vt:lpstr>Stack Choice</vt:lpstr>
      <vt:lpstr>Geo-distributed Edge Cache (FIFO)</vt:lpstr>
      <vt:lpstr>Geo-distributed Edge Cache (FIFO)</vt:lpstr>
      <vt:lpstr>Geo-distributed Edge Cache (FIFO)</vt:lpstr>
      <vt:lpstr>Geo-distributed Edge Cache (FIFO)</vt:lpstr>
      <vt:lpstr>Single Global Origin Cache (FIFO)</vt:lpstr>
      <vt:lpstr>Single Global Origin Cache (FIFO)</vt:lpstr>
      <vt:lpstr>Single Global Origin Cache (FIFO)</vt:lpstr>
      <vt:lpstr>Single Global Origin Cache (FIFO)</vt:lpstr>
      <vt:lpstr>Haystack Backend</vt:lpstr>
      <vt:lpstr>How did we collect the trace?</vt:lpstr>
      <vt:lpstr>Trace Collection</vt:lpstr>
      <vt:lpstr>Sampling on Power-law</vt:lpstr>
      <vt:lpstr>Sampling on Power-law</vt:lpstr>
      <vt:lpstr>Sampling on Power-law</vt:lpstr>
      <vt:lpstr>Sampling on Power-law</vt:lpstr>
      <vt:lpstr>Trace Collection</vt:lpstr>
      <vt:lpstr>Analysis</vt:lpstr>
      <vt:lpstr>Traffic Sheltering</vt:lpstr>
      <vt:lpstr>Photo popularity and its cache impact</vt:lpstr>
      <vt:lpstr>Popularity Distribution</vt:lpstr>
      <vt:lpstr>Popularity Distribution</vt:lpstr>
      <vt:lpstr>Popularity Distribution</vt:lpstr>
      <vt:lpstr>Popularity Distribution</vt:lpstr>
      <vt:lpstr>Popularity with Absolute Traffic</vt:lpstr>
      <vt:lpstr>Popularity Impact on Caches</vt:lpstr>
      <vt:lpstr>Popularity Impact on Caches</vt:lpstr>
      <vt:lpstr>Popularity Impact on Caches</vt:lpstr>
      <vt:lpstr>Popularity Impact on Caches</vt:lpstr>
      <vt:lpstr>Popularity Impact on Caches</vt:lpstr>
      <vt:lpstr>Can we make the cache better?</vt:lpstr>
      <vt:lpstr>Simulation</vt:lpstr>
      <vt:lpstr>Edge Cache with Different Sizes</vt:lpstr>
      <vt:lpstr>Edge Cache with Different Sizes</vt:lpstr>
      <vt:lpstr>Edge Cache with Different Sizes</vt:lpstr>
      <vt:lpstr>Edge Cache with Different Algos</vt:lpstr>
      <vt:lpstr>S4LRU</vt:lpstr>
      <vt:lpstr>S4LRU</vt:lpstr>
      <vt:lpstr>S4LRU</vt:lpstr>
      <vt:lpstr>S4LRU</vt:lpstr>
      <vt:lpstr>Edge Cache with Different Algos</vt:lpstr>
      <vt:lpstr>Edge Cache with Different Algos</vt:lpstr>
      <vt:lpstr>Origin Cache</vt:lpstr>
      <vt:lpstr>Which Photo to Cache</vt:lpstr>
      <vt:lpstr>Collaborative cache on the Edge</vt:lpstr>
      <vt:lpstr>Geographic Coverage of Edge</vt:lpstr>
      <vt:lpstr>Geographic Coverage of Edge</vt:lpstr>
      <vt:lpstr>Geographic Coverage of Edge</vt:lpstr>
      <vt:lpstr>Geographic Coverage of Edge</vt:lpstr>
      <vt:lpstr>Geographic Coverage of Edge</vt:lpstr>
      <vt:lpstr>Geographic Coverage of Edge</vt:lpstr>
      <vt:lpstr>Geographic Coverage of Edge</vt:lpstr>
      <vt:lpstr>Collaborative Edge</vt:lpstr>
      <vt:lpstr>Collaborative Edge</vt:lpstr>
      <vt:lpstr>Collaborative Edge</vt:lpstr>
      <vt:lpstr>Related Work</vt:lpstr>
      <vt:lpstr>Conclusion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Facebook Photo Caching</dc:title>
  <dc:subject/>
  <dc:creator>Qi Huang</dc:creator>
  <cp:keywords/>
  <dc:description/>
  <cp:lastModifiedBy>Wyatt Lloyd</cp:lastModifiedBy>
  <cp:revision>1812</cp:revision>
  <cp:lastPrinted>2012-10-31T20:52:38Z</cp:lastPrinted>
  <dcterms:created xsi:type="dcterms:W3CDTF">2012-06-21T13:47:44Z</dcterms:created>
  <dcterms:modified xsi:type="dcterms:W3CDTF">2013-11-04T22:03:52Z</dcterms:modified>
  <cp:category/>
</cp:coreProperties>
</file>